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tif" ContentType="image/tif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3.jpg" ContentType="image/jpeg"/>
  <Override PartName="/ppt/media/image14.jpg" ContentType="image/jpeg"/>
  <Override PartName="/ppt/media/image15.jpg" ContentType="image/jpeg"/>
  <Override PartName="/ppt/media/image16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79" r:id="rId3"/>
    <p:sldId id="280" r:id="rId4"/>
    <p:sldId id="281" r:id="rId5"/>
    <p:sldId id="282" r:id="rId6"/>
    <p:sldId id="260" r:id="rId7"/>
    <p:sldId id="261" r:id="rId8"/>
    <p:sldId id="262" r:id="rId9"/>
    <p:sldId id="272" r:id="rId10"/>
    <p:sldId id="264" r:id="rId11"/>
    <p:sldId id="273" r:id="rId12"/>
    <p:sldId id="274" r:id="rId13"/>
    <p:sldId id="277" r:id="rId14"/>
    <p:sldId id="275" r:id="rId15"/>
    <p:sldId id="268" r:id="rId16"/>
    <p:sldId id="276" r:id="rId17"/>
    <p:sldId id="278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6A9E"/>
    <a:srgbClr val="2681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485" autoAdjust="0"/>
  </p:normalViewPr>
  <p:slideViewPr>
    <p:cSldViewPr snapToGrid="0" snapToObjects="1">
      <p:cViewPr varScale="1">
        <p:scale>
          <a:sx n="69" d="100"/>
          <a:sy n="69" d="100"/>
        </p:scale>
        <p:origin x="-1288" y="-11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934679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t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5" Type="http://schemas.openxmlformats.org/officeDocument/2006/relationships/image" Target="../media/image10.jpg"/><Relationship Id="rId6" Type="http://schemas.openxmlformats.org/officeDocument/2006/relationships/image" Target="../media/image11.jp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jp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新零售.便利店…"/>
          <p:cNvSpPr>
            <a:spLocks noGrp="1"/>
          </p:cNvSpPr>
          <p:nvPr>
            <p:ph type="ctrTitle"/>
          </p:nvPr>
        </p:nvSpPr>
        <p:spPr>
          <a:xfrm>
            <a:off x="1270000" y="2043254"/>
            <a:ext cx="10464800" cy="1746523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274574">
              <a:defRPr sz="3759"/>
            </a:pPr>
            <a:r>
              <a:rPr sz="4800" dirty="0">
                <a:latin typeface="PingFang SC Regular"/>
                <a:cs typeface="PingFang SC Regular"/>
              </a:rPr>
              <a:t>新零售.便利店</a:t>
            </a:r>
          </a:p>
          <a:p>
            <a:pPr defTabSz="274574">
              <a:defRPr sz="3759"/>
            </a:pPr>
            <a:endParaRPr sz="4000" dirty="0">
              <a:latin typeface="PingFang SC Regular"/>
              <a:cs typeface="PingFang SC Regular"/>
            </a:endParaRPr>
          </a:p>
          <a:p>
            <a:pPr defTabSz="274574">
              <a:defRPr sz="1175"/>
            </a:pPr>
            <a:r>
              <a:rPr sz="2800" dirty="0">
                <a:latin typeface="PingFang SC Regular"/>
                <a:cs typeface="PingFang SC Regular"/>
              </a:rPr>
              <a:t>－以大数据驱动的智能零售－</a:t>
            </a:r>
          </a:p>
        </p:txBody>
      </p:sp>
      <p:sp>
        <p:nvSpPr>
          <p:cNvPr id="120" name="2017.6"/>
          <p:cNvSpPr>
            <a:spLocks noGrp="1"/>
          </p:cNvSpPr>
          <p:nvPr>
            <p:ph type="subTitle" sz="quarter" idx="1"/>
          </p:nvPr>
        </p:nvSpPr>
        <p:spPr>
          <a:xfrm>
            <a:off x="1270000" y="8027447"/>
            <a:ext cx="10464800" cy="11303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2400" dirty="0" smtClean="0"/>
              <a:t>链链信息科技</a:t>
            </a:r>
            <a:endParaRPr sz="2400" dirty="0"/>
          </a:p>
        </p:txBody>
      </p:sp>
      <p:sp>
        <p:nvSpPr>
          <p:cNvPr id="122" name="让老板在家里数钱，让AI伙计来经营。"/>
          <p:cNvSpPr/>
          <p:nvPr/>
        </p:nvSpPr>
        <p:spPr>
          <a:xfrm>
            <a:off x="2492328" y="4803450"/>
            <a:ext cx="802014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 b="1">
                <a:latin typeface="DFWaWaSC-W5"/>
                <a:ea typeface="DFWaWaSC-W5"/>
                <a:cs typeface="DFWaWaSC-W5"/>
                <a:sym typeface="DFWaWaSC-W5"/>
              </a:defRPr>
            </a:lvl1pPr>
          </a:lstStyle>
          <a:p>
            <a:r>
              <a:rPr sz="3600" dirty="0"/>
              <a:t>让老板在家里数钱，让AI伙计来经营。</a:t>
            </a:r>
          </a:p>
        </p:txBody>
      </p:sp>
      <p:pic>
        <p:nvPicPr>
          <p:cNvPr id="7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38470" y="0"/>
            <a:ext cx="1723080" cy="7840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矩形"/>
          <p:cNvSpPr/>
          <p:nvPr/>
        </p:nvSpPr>
        <p:spPr>
          <a:xfrm>
            <a:off x="3566566" y="4665574"/>
            <a:ext cx="5353476" cy="4773614"/>
          </a:xfrm>
          <a:prstGeom prst="rect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2000">
              <a:latin typeface="PingFang SC Regular"/>
              <a:cs typeface="PingFang SC Regular"/>
            </a:endParaRPr>
          </a:p>
        </p:txBody>
      </p:sp>
      <p:pic>
        <p:nvPicPr>
          <p:cNvPr id="229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18701" y="7066745"/>
            <a:ext cx="1303206" cy="977405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椭圆"/>
          <p:cNvSpPr/>
          <p:nvPr/>
        </p:nvSpPr>
        <p:spPr>
          <a:xfrm>
            <a:off x="6133121" y="8164264"/>
            <a:ext cx="474366" cy="486272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2000">
              <a:latin typeface="PingFang SC Regular"/>
              <a:cs typeface="PingFang SC Regular"/>
            </a:endParaRPr>
          </a:p>
        </p:txBody>
      </p:sp>
      <p:sp>
        <p:nvSpPr>
          <p:cNvPr id="231" name="矩形"/>
          <p:cNvSpPr/>
          <p:nvPr/>
        </p:nvSpPr>
        <p:spPr>
          <a:xfrm>
            <a:off x="5735304" y="8648700"/>
            <a:ext cx="1270001" cy="181124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2000">
              <a:latin typeface="PingFang SC Regular"/>
              <a:cs typeface="PingFang SC Regular"/>
            </a:endParaRPr>
          </a:p>
        </p:txBody>
      </p:sp>
      <p:sp>
        <p:nvSpPr>
          <p:cNvPr id="232" name="矩形"/>
          <p:cNvSpPr/>
          <p:nvPr/>
        </p:nvSpPr>
        <p:spPr>
          <a:xfrm rot="18900000">
            <a:off x="5736240" y="8998111"/>
            <a:ext cx="718382" cy="181125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2000">
              <a:latin typeface="PingFang SC Regular"/>
              <a:cs typeface="PingFang SC Regular"/>
            </a:endParaRPr>
          </a:p>
        </p:txBody>
      </p:sp>
      <p:sp>
        <p:nvSpPr>
          <p:cNvPr id="233" name="矩形"/>
          <p:cNvSpPr/>
          <p:nvPr/>
        </p:nvSpPr>
        <p:spPr>
          <a:xfrm rot="13500000">
            <a:off x="6269640" y="8998111"/>
            <a:ext cx="718382" cy="181125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2000">
              <a:latin typeface="PingFang SC Regular"/>
              <a:cs typeface="PingFang SC Regular"/>
            </a:endParaRPr>
          </a:p>
        </p:txBody>
      </p:sp>
      <p:sp>
        <p:nvSpPr>
          <p:cNvPr id="234" name="云PoS…"/>
          <p:cNvSpPr/>
          <p:nvPr/>
        </p:nvSpPr>
        <p:spPr>
          <a:xfrm>
            <a:off x="4136330" y="7188958"/>
            <a:ext cx="1136155" cy="732979"/>
          </a:xfrm>
          <a:prstGeom prst="roundRect">
            <a:avLst>
              <a:gd name="adj" fmla="val 16806"/>
            </a:avLst>
          </a:prstGeom>
          <a:blipFill>
            <a:blip r:embed="rId3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>
                <a:solidFill>
                  <a:srgbClr val="FFFFFF"/>
                </a:solidFill>
              </a:defRPr>
            </a:pPr>
            <a:r>
              <a:rPr sz="2000" dirty="0">
                <a:latin typeface="PingFang SC Regular"/>
                <a:cs typeface="PingFang SC Regular"/>
              </a:rPr>
              <a:t>云PoS</a:t>
            </a:r>
          </a:p>
          <a:p>
            <a:pPr>
              <a:defRPr sz="1500">
                <a:solidFill>
                  <a:srgbClr val="FFFFFF"/>
                </a:solidFill>
              </a:defRPr>
            </a:pPr>
            <a:r>
              <a:rPr sz="2000" dirty="0">
                <a:latin typeface="PingFang SC Regular"/>
                <a:cs typeface="PingFang SC Regular"/>
              </a:rPr>
              <a:t>终端</a:t>
            </a:r>
          </a:p>
        </p:txBody>
      </p:sp>
      <p:sp>
        <p:nvSpPr>
          <p:cNvPr id="235" name="手…"/>
          <p:cNvSpPr/>
          <p:nvPr/>
        </p:nvSpPr>
        <p:spPr>
          <a:xfrm>
            <a:off x="7677303" y="8104261"/>
            <a:ext cx="587371" cy="1270001"/>
          </a:xfrm>
          <a:prstGeom prst="roundRect">
            <a:avLst>
              <a:gd name="adj" fmla="val 40159"/>
            </a:avLst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>
                <a:solidFill>
                  <a:srgbClr val="FFFFFF"/>
                </a:solidFill>
              </a:defRPr>
            </a:pPr>
            <a:r>
              <a:rPr sz="1800" dirty="0" smtClean="0">
                <a:latin typeface="PingFang SC Regular"/>
                <a:cs typeface="PingFang SC Regular"/>
              </a:rPr>
              <a:t>手</a:t>
            </a:r>
          </a:p>
          <a:p>
            <a:pPr>
              <a:defRPr sz="1500">
                <a:solidFill>
                  <a:srgbClr val="FFFFFF"/>
                </a:solidFill>
              </a:defRPr>
            </a:pPr>
            <a:r>
              <a:rPr sz="1800" dirty="0" smtClean="0">
                <a:latin typeface="PingFang SC Regular"/>
                <a:cs typeface="PingFang SC Regular"/>
              </a:rPr>
              <a:t>机iPos</a:t>
            </a:r>
            <a:endParaRPr sz="1800" dirty="0">
              <a:latin typeface="PingFang SC Regular"/>
              <a:cs typeface="PingFang SC Regular"/>
            </a:endParaRPr>
          </a:p>
        </p:txBody>
      </p:sp>
      <p:sp>
        <p:nvSpPr>
          <p:cNvPr id="236" name="直线"/>
          <p:cNvSpPr/>
          <p:nvPr/>
        </p:nvSpPr>
        <p:spPr>
          <a:xfrm>
            <a:off x="7059860" y="8769746"/>
            <a:ext cx="61744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2000">
              <a:latin typeface="PingFang SC Regular"/>
              <a:cs typeface="PingFang SC Regular"/>
            </a:endParaRPr>
          </a:p>
        </p:txBody>
      </p:sp>
      <p:sp>
        <p:nvSpPr>
          <p:cNvPr id="237" name="直线"/>
          <p:cNvSpPr/>
          <p:nvPr/>
        </p:nvSpPr>
        <p:spPr>
          <a:xfrm flipH="1" flipV="1">
            <a:off x="4987630" y="8266361"/>
            <a:ext cx="477291" cy="47729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2000">
              <a:latin typeface="PingFang SC Regular"/>
              <a:cs typeface="PingFang SC Regular"/>
            </a:endParaRPr>
          </a:p>
        </p:txBody>
      </p:sp>
      <p:sp>
        <p:nvSpPr>
          <p:cNvPr id="238" name="云POS系统"/>
          <p:cNvSpPr/>
          <p:nvPr/>
        </p:nvSpPr>
        <p:spPr>
          <a:xfrm>
            <a:off x="5349777" y="5975924"/>
            <a:ext cx="1787054" cy="486272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sz="2000">
                <a:latin typeface="PingFang SC Regular"/>
                <a:cs typeface="PingFang SC Regular"/>
              </a:rPr>
              <a:t>云POS系统</a:t>
            </a:r>
          </a:p>
        </p:txBody>
      </p:sp>
      <p:sp>
        <p:nvSpPr>
          <p:cNvPr id="270" name="连接线"/>
          <p:cNvSpPr/>
          <p:nvPr/>
        </p:nvSpPr>
        <p:spPr>
          <a:xfrm>
            <a:off x="4470400" y="6217920"/>
            <a:ext cx="878841" cy="9613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/>
          <a:lstStyle/>
          <a:p>
            <a:endParaRPr sz="2000">
              <a:latin typeface="PingFang SC Regular"/>
              <a:cs typeface="PingFang SC Regular"/>
            </a:endParaRPr>
          </a:p>
        </p:txBody>
      </p:sp>
      <p:sp>
        <p:nvSpPr>
          <p:cNvPr id="271" name="连接线"/>
          <p:cNvSpPr/>
          <p:nvPr/>
        </p:nvSpPr>
        <p:spPr>
          <a:xfrm>
            <a:off x="7165340" y="6219190"/>
            <a:ext cx="1352550" cy="25196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17544" y="21600"/>
                </a:lnTo>
              </a:path>
            </a:pathLst>
          </a:cu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/>
          <a:lstStyle/>
          <a:p>
            <a:endParaRPr sz="2000">
              <a:latin typeface="PingFang SC Regular"/>
              <a:cs typeface="PingFang SC Regular"/>
            </a:endParaRPr>
          </a:p>
        </p:txBody>
      </p:sp>
      <p:sp>
        <p:nvSpPr>
          <p:cNvPr id="241" name="便利店"/>
          <p:cNvSpPr/>
          <p:nvPr/>
        </p:nvSpPr>
        <p:spPr>
          <a:xfrm>
            <a:off x="7056983" y="7350263"/>
            <a:ext cx="872034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r>
              <a:rPr sz="2000">
                <a:latin typeface="PingFang SC Regular"/>
                <a:cs typeface="PingFang SC Regular"/>
              </a:rPr>
              <a:t>便利店</a:t>
            </a:r>
          </a:p>
        </p:txBody>
      </p:sp>
      <p:sp>
        <p:nvSpPr>
          <p:cNvPr id="242" name="区块链网关"/>
          <p:cNvSpPr/>
          <p:nvPr/>
        </p:nvSpPr>
        <p:spPr>
          <a:xfrm>
            <a:off x="5481304" y="4935902"/>
            <a:ext cx="1524001" cy="486273"/>
          </a:xfrm>
          <a:prstGeom prst="roundRect">
            <a:avLst>
              <a:gd name="adj" fmla="val 39176"/>
            </a:avLst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>
                <a:solidFill>
                  <a:srgbClr val="FFFFFF"/>
                </a:solidFill>
              </a:defRPr>
            </a:lvl1pPr>
          </a:lstStyle>
          <a:p>
            <a:r>
              <a:rPr sz="2000">
                <a:latin typeface="PingFang SC Regular"/>
                <a:cs typeface="PingFang SC Regular"/>
              </a:rPr>
              <a:t>区块链网关</a:t>
            </a:r>
          </a:p>
        </p:txBody>
      </p:sp>
      <p:sp>
        <p:nvSpPr>
          <p:cNvPr id="243" name="双箭头"/>
          <p:cNvSpPr/>
          <p:nvPr/>
        </p:nvSpPr>
        <p:spPr>
          <a:xfrm rot="16200000">
            <a:off x="6000168" y="5634037"/>
            <a:ext cx="486272" cy="181125"/>
          </a:xfrm>
          <a:prstGeom prst="leftRightArrow">
            <a:avLst>
              <a:gd name="adj1" fmla="val 25836"/>
              <a:gd name="adj2" fmla="val 66502"/>
            </a:avLst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2000">
              <a:latin typeface="PingFang SC Regular"/>
              <a:cs typeface="PingFang SC Regular"/>
            </a:endParaRPr>
          </a:p>
        </p:txBody>
      </p:sp>
      <p:sp>
        <p:nvSpPr>
          <p:cNvPr id="244" name="区块链（联盟链）"/>
          <p:cNvSpPr/>
          <p:nvPr/>
        </p:nvSpPr>
        <p:spPr>
          <a:xfrm>
            <a:off x="539043" y="3723661"/>
            <a:ext cx="11662522" cy="550195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r>
              <a:rPr sz="2000">
                <a:latin typeface="PingFang SC Regular"/>
                <a:cs typeface="PingFang SC Regular"/>
              </a:rPr>
              <a:t>区块链（联盟链）</a:t>
            </a:r>
          </a:p>
        </p:txBody>
      </p:sp>
      <p:sp>
        <p:nvSpPr>
          <p:cNvPr id="245" name="双箭头"/>
          <p:cNvSpPr/>
          <p:nvPr/>
        </p:nvSpPr>
        <p:spPr>
          <a:xfrm rot="16200000">
            <a:off x="6000168" y="4507755"/>
            <a:ext cx="486272" cy="181125"/>
          </a:xfrm>
          <a:prstGeom prst="leftRightArrow">
            <a:avLst>
              <a:gd name="adj1" fmla="val 25836"/>
              <a:gd name="adj2" fmla="val 66502"/>
            </a:avLst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2000">
              <a:latin typeface="PingFang SC Regular"/>
              <a:cs typeface="PingFang SC Regular"/>
            </a:endParaRPr>
          </a:p>
        </p:txBody>
      </p:sp>
      <p:sp>
        <p:nvSpPr>
          <p:cNvPr id="246" name="供应商"/>
          <p:cNvSpPr/>
          <p:nvPr/>
        </p:nvSpPr>
        <p:spPr>
          <a:xfrm>
            <a:off x="1611610" y="1667821"/>
            <a:ext cx="1270001" cy="848232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sz="2000">
                <a:latin typeface="PingFang SC Regular"/>
                <a:cs typeface="PingFang SC Regular"/>
              </a:rPr>
              <a:t>供应商</a:t>
            </a:r>
          </a:p>
        </p:txBody>
      </p:sp>
      <p:sp>
        <p:nvSpPr>
          <p:cNvPr id="247" name="在线信贷机构"/>
          <p:cNvSpPr/>
          <p:nvPr/>
        </p:nvSpPr>
        <p:spPr>
          <a:xfrm>
            <a:off x="6302998" y="1667821"/>
            <a:ext cx="1270001" cy="848232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sz="2000">
                <a:latin typeface="PingFang SC Regular"/>
                <a:cs typeface="PingFang SC Regular"/>
              </a:rPr>
              <a:t>在线信贷机构</a:t>
            </a:r>
          </a:p>
        </p:txBody>
      </p:sp>
      <p:sp>
        <p:nvSpPr>
          <p:cNvPr id="248" name="生产商"/>
          <p:cNvSpPr/>
          <p:nvPr/>
        </p:nvSpPr>
        <p:spPr>
          <a:xfrm>
            <a:off x="3957304" y="1667821"/>
            <a:ext cx="1270001" cy="848232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sz="2000">
                <a:latin typeface="PingFang SC Regular"/>
                <a:cs typeface="PingFang SC Regular"/>
              </a:rPr>
              <a:t>生产商</a:t>
            </a:r>
          </a:p>
        </p:txBody>
      </p:sp>
      <p:sp>
        <p:nvSpPr>
          <p:cNvPr id="249" name="银行"/>
          <p:cNvSpPr/>
          <p:nvPr/>
        </p:nvSpPr>
        <p:spPr>
          <a:xfrm>
            <a:off x="8347698" y="1667821"/>
            <a:ext cx="1270001" cy="848232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sz="2000">
                <a:latin typeface="PingFang SC Regular"/>
                <a:cs typeface="PingFang SC Regular"/>
              </a:rPr>
              <a:t>银行</a:t>
            </a:r>
          </a:p>
        </p:txBody>
      </p:sp>
      <p:sp>
        <p:nvSpPr>
          <p:cNvPr id="250" name="其他金融服务"/>
          <p:cNvSpPr/>
          <p:nvPr/>
        </p:nvSpPr>
        <p:spPr>
          <a:xfrm>
            <a:off x="10392398" y="1667821"/>
            <a:ext cx="1270001" cy="848232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sz="2000">
                <a:latin typeface="PingFang SC Regular"/>
                <a:cs typeface="PingFang SC Regular"/>
              </a:rPr>
              <a:t>其他金融服务</a:t>
            </a:r>
          </a:p>
        </p:txBody>
      </p:sp>
      <p:sp>
        <p:nvSpPr>
          <p:cNvPr id="251" name="椭圆"/>
          <p:cNvSpPr/>
          <p:nvPr/>
        </p:nvSpPr>
        <p:spPr>
          <a:xfrm>
            <a:off x="2077789" y="2413694"/>
            <a:ext cx="337642" cy="286386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2000">
              <a:latin typeface="PingFang SC Regular"/>
              <a:cs typeface="PingFang SC Regular"/>
            </a:endParaRPr>
          </a:p>
        </p:txBody>
      </p:sp>
      <p:sp>
        <p:nvSpPr>
          <p:cNvPr id="252" name="双箭头"/>
          <p:cNvSpPr/>
          <p:nvPr/>
        </p:nvSpPr>
        <p:spPr>
          <a:xfrm rot="16200000">
            <a:off x="1839616" y="3029295"/>
            <a:ext cx="813988" cy="181125"/>
          </a:xfrm>
          <a:prstGeom prst="leftRightArrow">
            <a:avLst>
              <a:gd name="adj1" fmla="val 25836"/>
              <a:gd name="adj2" fmla="val 66502"/>
            </a:avLst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2000">
              <a:latin typeface="PingFang SC Regular"/>
              <a:cs typeface="PingFang SC Regular"/>
            </a:endParaRPr>
          </a:p>
        </p:txBody>
      </p:sp>
      <p:sp>
        <p:nvSpPr>
          <p:cNvPr id="253" name="椭圆"/>
          <p:cNvSpPr/>
          <p:nvPr/>
        </p:nvSpPr>
        <p:spPr>
          <a:xfrm>
            <a:off x="2077789" y="3539634"/>
            <a:ext cx="337642" cy="286386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2000">
              <a:latin typeface="PingFang SC Regular"/>
              <a:cs typeface="PingFang SC Regular"/>
            </a:endParaRPr>
          </a:p>
        </p:txBody>
      </p:sp>
      <p:sp>
        <p:nvSpPr>
          <p:cNvPr id="254" name="椭圆"/>
          <p:cNvSpPr/>
          <p:nvPr/>
        </p:nvSpPr>
        <p:spPr>
          <a:xfrm>
            <a:off x="4423483" y="2413694"/>
            <a:ext cx="337642" cy="286386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2000">
              <a:latin typeface="PingFang SC Regular"/>
              <a:cs typeface="PingFang SC Regular"/>
            </a:endParaRPr>
          </a:p>
        </p:txBody>
      </p:sp>
      <p:sp>
        <p:nvSpPr>
          <p:cNvPr id="255" name="双箭头"/>
          <p:cNvSpPr/>
          <p:nvPr/>
        </p:nvSpPr>
        <p:spPr>
          <a:xfrm rot="16200000">
            <a:off x="4185310" y="3029295"/>
            <a:ext cx="813988" cy="181125"/>
          </a:xfrm>
          <a:prstGeom prst="leftRightArrow">
            <a:avLst>
              <a:gd name="adj1" fmla="val 25836"/>
              <a:gd name="adj2" fmla="val 66502"/>
            </a:avLst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2000">
              <a:latin typeface="PingFang SC Regular"/>
              <a:cs typeface="PingFang SC Regular"/>
            </a:endParaRPr>
          </a:p>
        </p:txBody>
      </p:sp>
      <p:sp>
        <p:nvSpPr>
          <p:cNvPr id="256" name="椭圆"/>
          <p:cNvSpPr/>
          <p:nvPr/>
        </p:nvSpPr>
        <p:spPr>
          <a:xfrm>
            <a:off x="4423483" y="3539634"/>
            <a:ext cx="337642" cy="286386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2000">
              <a:latin typeface="PingFang SC Regular"/>
              <a:cs typeface="PingFang SC Regular"/>
            </a:endParaRPr>
          </a:p>
        </p:txBody>
      </p:sp>
      <p:sp>
        <p:nvSpPr>
          <p:cNvPr id="257" name="椭圆"/>
          <p:cNvSpPr/>
          <p:nvPr/>
        </p:nvSpPr>
        <p:spPr>
          <a:xfrm>
            <a:off x="6769177" y="2413694"/>
            <a:ext cx="337642" cy="286386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2000">
              <a:latin typeface="PingFang SC Regular"/>
              <a:cs typeface="PingFang SC Regular"/>
            </a:endParaRPr>
          </a:p>
        </p:txBody>
      </p:sp>
      <p:sp>
        <p:nvSpPr>
          <p:cNvPr id="258" name="双箭头"/>
          <p:cNvSpPr/>
          <p:nvPr/>
        </p:nvSpPr>
        <p:spPr>
          <a:xfrm rot="16200000">
            <a:off x="6531004" y="3029295"/>
            <a:ext cx="813988" cy="181125"/>
          </a:xfrm>
          <a:prstGeom prst="leftRightArrow">
            <a:avLst>
              <a:gd name="adj1" fmla="val 25836"/>
              <a:gd name="adj2" fmla="val 66502"/>
            </a:avLst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2000">
              <a:latin typeface="PingFang SC Regular"/>
              <a:cs typeface="PingFang SC Regular"/>
            </a:endParaRPr>
          </a:p>
        </p:txBody>
      </p:sp>
      <p:sp>
        <p:nvSpPr>
          <p:cNvPr id="259" name="椭圆"/>
          <p:cNvSpPr/>
          <p:nvPr/>
        </p:nvSpPr>
        <p:spPr>
          <a:xfrm>
            <a:off x="6769177" y="3539634"/>
            <a:ext cx="337642" cy="286386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2000">
              <a:latin typeface="PingFang SC Regular"/>
              <a:cs typeface="PingFang SC Regular"/>
            </a:endParaRPr>
          </a:p>
        </p:txBody>
      </p:sp>
      <p:sp>
        <p:nvSpPr>
          <p:cNvPr id="260" name="椭圆"/>
          <p:cNvSpPr/>
          <p:nvPr/>
        </p:nvSpPr>
        <p:spPr>
          <a:xfrm>
            <a:off x="8813877" y="2413694"/>
            <a:ext cx="337642" cy="286386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2000">
              <a:latin typeface="PingFang SC Regular"/>
              <a:cs typeface="PingFang SC Regular"/>
            </a:endParaRPr>
          </a:p>
        </p:txBody>
      </p:sp>
      <p:sp>
        <p:nvSpPr>
          <p:cNvPr id="261" name="双箭头"/>
          <p:cNvSpPr/>
          <p:nvPr/>
        </p:nvSpPr>
        <p:spPr>
          <a:xfrm rot="16200000">
            <a:off x="8575705" y="3029295"/>
            <a:ext cx="813987" cy="181125"/>
          </a:xfrm>
          <a:prstGeom prst="leftRightArrow">
            <a:avLst>
              <a:gd name="adj1" fmla="val 25836"/>
              <a:gd name="adj2" fmla="val 66502"/>
            </a:avLst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2000">
              <a:latin typeface="PingFang SC Regular"/>
              <a:cs typeface="PingFang SC Regular"/>
            </a:endParaRPr>
          </a:p>
        </p:txBody>
      </p:sp>
      <p:sp>
        <p:nvSpPr>
          <p:cNvPr id="262" name="椭圆"/>
          <p:cNvSpPr/>
          <p:nvPr/>
        </p:nvSpPr>
        <p:spPr>
          <a:xfrm>
            <a:off x="8813877" y="3539634"/>
            <a:ext cx="337642" cy="286386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2000">
              <a:latin typeface="PingFang SC Regular"/>
              <a:cs typeface="PingFang SC Regular"/>
            </a:endParaRPr>
          </a:p>
        </p:txBody>
      </p:sp>
      <p:sp>
        <p:nvSpPr>
          <p:cNvPr id="263" name="椭圆"/>
          <p:cNvSpPr/>
          <p:nvPr/>
        </p:nvSpPr>
        <p:spPr>
          <a:xfrm>
            <a:off x="10936836" y="2413694"/>
            <a:ext cx="337642" cy="286386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2000">
              <a:latin typeface="PingFang SC Regular"/>
              <a:cs typeface="PingFang SC Regular"/>
            </a:endParaRPr>
          </a:p>
        </p:txBody>
      </p:sp>
      <p:sp>
        <p:nvSpPr>
          <p:cNvPr id="264" name="双箭头"/>
          <p:cNvSpPr/>
          <p:nvPr/>
        </p:nvSpPr>
        <p:spPr>
          <a:xfrm rot="16200000">
            <a:off x="10698664" y="3029295"/>
            <a:ext cx="813987" cy="181125"/>
          </a:xfrm>
          <a:prstGeom prst="leftRightArrow">
            <a:avLst>
              <a:gd name="adj1" fmla="val 25836"/>
              <a:gd name="adj2" fmla="val 66502"/>
            </a:avLst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2000">
              <a:latin typeface="PingFang SC Regular"/>
              <a:cs typeface="PingFang SC Regular"/>
            </a:endParaRPr>
          </a:p>
        </p:txBody>
      </p:sp>
      <p:sp>
        <p:nvSpPr>
          <p:cNvPr id="265" name="椭圆"/>
          <p:cNvSpPr/>
          <p:nvPr/>
        </p:nvSpPr>
        <p:spPr>
          <a:xfrm>
            <a:off x="10936836" y="3539634"/>
            <a:ext cx="337642" cy="286386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2000">
              <a:latin typeface="PingFang SC Regular"/>
              <a:cs typeface="PingFang SC Regular"/>
            </a:endParaRPr>
          </a:p>
        </p:txBody>
      </p:sp>
      <p:sp>
        <p:nvSpPr>
          <p:cNvPr id="266" name="云POS系统"/>
          <p:cNvSpPr/>
          <p:nvPr/>
        </p:nvSpPr>
        <p:spPr>
          <a:xfrm>
            <a:off x="5476777" y="6102924"/>
            <a:ext cx="1787054" cy="486272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sz="2000">
                <a:latin typeface="PingFang SC Regular"/>
                <a:cs typeface="PingFang SC Regular"/>
              </a:rPr>
              <a:t>云POS系统</a:t>
            </a:r>
          </a:p>
        </p:txBody>
      </p:sp>
      <p:sp>
        <p:nvSpPr>
          <p:cNvPr id="267" name="其他便利店"/>
          <p:cNvSpPr/>
          <p:nvPr/>
        </p:nvSpPr>
        <p:spPr>
          <a:xfrm>
            <a:off x="10703966" y="7196645"/>
            <a:ext cx="1686649" cy="1925043"/>
          </a:xfrm>
          <a:prstGeom prst="rect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sz="2000">
                <a:latin typeface="PingFang SC Regular"/>
                <a:cs typeface="PingFang SC Regular"/>
              </a:rPr>
              <a:t>其他便利店</a:t>
            </a:r>
          </a:p>
        </p:txBody>
      </p:sp>
      <p:sp>
        <p:nvSpPr>
          <p:cNvPr id="268" name="..."/>
          <p:cNvSpPr/>
          <p:nvPr/>
        </p:nvSpPr>
        <p:spPr>
          <a:xfrm>
            <a:off x="9659141" y="8100616"/>
            <a:ext cx="305725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sz="2000">
                <a:latin typeface="PingFang SC Regular"/>
                <a:cs typeface="PingFang SC Regular"/>
              </a:rPr>
              <a:t>...</a:t>
            </a:r>
          </a:p>
        </p:txBody>
      </p:sp>
      <p:sp>
        <p:nvSpPr>
          <p:cNvPr id="269" name="双箭头"/>
          <p:cNvSpPr/>
          <p:nvPr/>
        </p:nvSpPr>
        <p:spPr>
          <a:xfrm rot="16200000">
            <a:off x="10123605" y="5644803"/>
            <a:ext cx="2847372" cy="181124"/>
          </a:xfrm>
          <a:prstGeom prst="leftRightArrow">
            <a:avLst>
              <a:gd name="adj1" fmla="val 25836"/>
              <a:gd name="adj2" fmla="val 66502"/>
            </a:avLst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2000">
              <a:latin typeface="PingFang SC Regular"/>
              <a:cs typeface="PingFang SC Regular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44740" y="279462"/>
            <a:ext cx="351996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智能零售方案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46" name="image1.png" descr="image1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238470" y="0"/>
            <a:ext cx="1723080" cy="7840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4740" y="279462"/>
            <a:ext cx="351996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智能零售特点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5" name="image1.png" descr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8470" y="0"/>
            <a:ext cx="1723080" cy="78409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399964" y="2861541"/>
            <a:ext cx="43675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运用</a:t>
            </a:r>
            <a:r>
              <a:rPr lang="en-US" altLang="zh-CN" sz="2400" dirty="0"/>
              <a:t>AI</a:t>
            </a:r>
            <a:r>
              <a:rPr lang="zh-CN" altLang="en-US" sz="2400" dirty="0"/>
              <a:t>对大数据进行处理，为交易各方提供智能商业决</a:t>
            </a:r>
            <a:r>
              <a:rPr lang="zh-CN" altLang="en-US" sz="2400" dirty="0" smtClean="0"/>
              <a:t>策</a:t>
            </a:r>
            <a:endParaRPr lang="en-US" altLang="zh-CN" sz="2400" dirty="0"/>
          </a:p>
        </p:txBody>
      </p:sp>
      <p:cxnSp>
        <p:nvCxnSpPr>
          <p:cNvPr id="9" name="连接线"/>
          <p:cNvCxnSpPr/>
          <p:nvPr/>
        </p:nvCxnSpPr>
        <p:spPr>
          <a:xfrm flipV="1">
            <a:off x="1159662" y="3975989"/>
            <a:ext cx="3405361" cy="2"/>
          </a:xfrm>
          <a:prstGeom prst="straightConnector1">
            <a:avLst/>
          </a:prstGeom>
          <a:ln w="76200" cap="rnd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</a:ln>
        </p:spPr>
      </p:cxnSp>
      <p:sp>
        <p:nvSpPr>
          <p:cNvPr id="13" name="矩形 12"/>
          <p:cNvSpPr/>
          <p:nvPr/>
        </p:nvSpPr>
        <p:spPr>
          <a:xfrm>
            <a:off x="1429216" y="6732228"/>
            <a:ext cx="43675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采用联盟链架构</a:t>
            </a:r>
            <a:endParaRPr lang="en-US" altLang="zh-CN" sz="2400" dirty="0" smtClean="0"/>
          </a:p>
          <a:p>
            <a:r>
              <a:rPr lang="zh-CN" altLang="en-US" sz="2400" dirty="0" smtClean="0"/>
              <a:t>建立基于规则</a:t>
            </a:r>
            <a:r>
              <a:rPr lang="zh-CN" altLang="en-US" sz="2400" dirty="0"/>
              <a:t>的、可信的、</a:t>
            </a:r>
            <a:r>
              <a:rPr lang="zh-CN" altLang="en-US" sz="2400" dirty="0" smtClean="0"/>
              <a:t>安全的交易环境</a:t>
            </a:r>
            <a:endParaRPr lang="zh-CN" altLang="en-US" sz="2400" dirty="0"/>
          </a:p>
          <a:p>
            <a:endParaRPr lang="zh-CN" altLang="en-US" sz="2400" dirty="0">
              <a:latin typeface="PingFang SC Regular"/>
              <a:cs typeface="PingFang SC Regular"/>
            </a:endParaRPr>
          </a:p>
        </p:txBody>
      </p:sp>
      <p:cxnSp>
        <p:nvCxnSpPr>
          <p:cNvPr id="14" name="连接线"/>
          <p:cNvCxnSpPr/>
          <p:nvPr/>
        </p:nvCxnSpPr>
        <p:spPr>
          <a:xfrm flipV="1">
            <a:off x="1949623" y="8122781"/>
            <a:ext cx="3405361" cy="2"/>
          </a:xfrm>
          <a:prstGeom prst="straightConnector1">
            <a:avLst/>
          </a:prstGeom>
          <a:ln w="76200" cap="rnd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</a:ln>
        </p:spPr>
      </p:cxnSp>
      <p:sp>
        <p:nvSpPr>
          <p:cNvPr id="15" name="矩形 14"/>
          <p:cNvSpPr/>
          <p:nvPr/>
        </p:nvSpPr>
        <p:spPr>
          <a:xfrm>
            <a:off x="6183314" y="1995221"/>
            <a:ext cx="43675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采用云</a:t>
            </a:r>
            <a:r>
              <a:rPr lang="en-US" altLang="zh-CN" sz="2400" dirty="0" smtClean="0"/>
              <a:t>POS </a:t>
            </a:r>
            <a:r>
              <a:rPr lang="zh-CN" altLang="en-US" sz="2400" dirty="0" smtClean="0"/>
              <a:t>移动</a:t>
            </a:r>
            <a:r>
              <a:rPr lang="en-US" altLang="zh-CN" sz="2400" dirty="0" smtClean="0"/>
              <a:t>POS</a:t>
            </a:r>
          </a:p>
          <a:p>
            <a:r>
              <a:rPr lang="zh-CN" altLang="en-US" sz="2400" dirty="0" smtClean="0"/>
              <a:t>降</a:t>
            </a:r>
            <a:r>
              <a:rPr lang="zh-CN" altLang="en-US" sz="2400" dirty="0"/>
              <a:t>低便利店的信息化升级</a:t>
            </a:r>
            <a:r>
              <a:rPr lang="zh-CN" altLang="en-US" sz="2400" dirty="0" smtClean="0"/>
              <a:t>成本提高数据获</a:t>
            </a:r>
            <a:r>
              <a:rPr lang="zh-CN" altLang="en-US" sz="2400" dirty="0"/>
              <a:t>取的效率和</a:t>
            </a:r>
            <a:r>
              <a:rPr lang="zh-CN" altLang="en-US" sz="2400" dirty="0" smtClean="0"/>
              <a:t>能力</a:t>
            </a:r>
            <a:endParaRPr lang="zh-CN" altLang="en-US" sz="2400" dirty="0"/>
          </a:p>
          <a:p>
            <a:endParaRPr lang="zh-CN" altLang="en-US" sz="2400" dirty="0">
              <a:latin typeface="PingFang SC Regular"/>
              <a:cs typeface="PingFang SC Regular"/>
            </a:endParaRPr>
          </a:p>
        </p:txBody>
      </p:sp>
      <p:cxnSp>
        <p:nvCxnSpPr>
          <p:cNvPr id="16" name="连接线"/>
          <p:cNvCxnSpPr/>
          <p:nvPr/>
        </p:nvCxnSpPr>
        <p:spPr>
          <a:xfrm flipV="1">
            <a:off x="6740535" y="3422588"/>
            <a:ext cx="3405361" cy="2"/>
          </a:xfrm>
          <a:prstGeom prst="straightConnector1">
            <a:avLst/>
          </a:prstGeom>
          <a:ln w="76200" cap="rnd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</a:ln>
        </p:spPr>
      </p:cxnSp>
      <p:cxnSp>
        <p:nvCxnSpPr>
          <p:cNvPr id="18" name="连接线"/>
          <p:cNvCxnSpPr/>
          <p:nvPr/>
        </p:nvCxnSpPr>
        <p:spPr>
          <a:xfrm flipV="1">
            <a:off x="7960567" y="7386491"/>
            <a:ext cx="3405361" cy="2"/>
          </a:xfrm>
          <a:prstGeom prst="straightConnector1">
            <a:avLst/>
          </a:prstGeom>
          <a:ln w="76200" cap="rnd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</a:ln>
        </p:spPr>
      </p:cxnSp>
      <p:sp>
        <p:nvSpPr>
          <p:cNvPr id="12" name="矩形 11"/>
          <p:cNvSpPr/>
          <p:nvPr/>
        </p:nvSpPr>
        <p:spPr>
          <a:xfrm>
            <a:off x="2416711" y="4503638"/>
            <a:ext cx="65024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 smtClean="0">
                <a:latin typeface="PingFang SC Regular"/>
                <a:cs typeface="PingFang SC Regular"/>
              </a:rPr>
              <a:t>运用区块链</a:t>
            </a:r>
            <a:endParaRPr lang="en-US" altLang="zh-CN" sz="2800" dirty="0" smtClean="0">
              <a:latin typeface="PingFang SC Regular"/>
              <a:cs typeface="PingFang SC Regular"/>
            </a:endParaRPr>
          </a:p>
          <a:p>
            <a:r>
              <a:rPr lang="zh-CN" altLang="en-US" sz="2800" dirty="0" smtClean="0">
                <a:latin typeface="PingFang SC Regular"/>
                <a:cs typeface="PingFang SC Regular"/>
              </a:rPr>
              <a:t>确保交易的真实性</a:t>
            </a:r>
            <a:endParaRPr lang="en-US" altLang="zh-CN" sz="2800" dirty="0" smtClean="0">
              <a:latin typeface="PingFang SC Regular"/>
              <a:cs typeface="PingFang SC Regular"/>
            </a:endParaRPr>
          </a:p>
          <a:p>
            <a:r>
              <a:rPr lang="zh-CN" altLang="en-US" sz="2800" dirty="0" smtClean="0">
                <a:latin typeface="PingFang SC Regular"/>
                <a:cs typeface="PingFang SC Regular"/>
              </a:rPr>
              <a:t>业务的保密性、安全性</a:t>
            </a:r>
          </a:p>
        </p:txBody>
      </p:sp>
      <p:sp>
        <p:nvSpPr>
          <p:cNvPr id="20" name="矩形 19"/>
          <p:cNvSpPr/>
          <p:nvPr/>
        </p:nvSpPr>
        <p:spPr>
          <a:xfrm>
            <a:off x="6556471" y="6316729"/>
            <a:ext cx="6502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让端到端的供应链服务、促销活动</a:t>
            </a:r>
            <a:r>
              <a:rPr lang="zh-CN" altLang="en-US" sz="2400" dirty="0" smtClean="0"/>
              <a:t>、信贷服务等服务更简便</a:t>
            </a:r>
            <a:r>
              <a:rPr lang="zh-CN" altLang="en-US" sz="2400" dirty="0"/>
              <a:t>、效率更</a:t>
            </a:r>
            <a:r>
              <a:rPr lang="zh-CN" altLang="en-US" sz="2400" dirty="0" smtClean="0"/>
              <a:t>高</a:t>
            </a:r>
            <a:endParaRPr lang="zh-CN" altLang="en-US" sz="2400" dirty="0"/>
          </a:p>
        </p:txBody>
      </p:sp>
      <p:pic>
        <p:nvPicPr>
          <p:cNvPr id="21" name="图片 20" descr="3081505210728_.pic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555" y="3234681"/>
            <a:ext cx="911915" cy="803722"/>
          </a:xfrm>
          <a:prstGeom prst="rect">
            <a:avLst/>
          </a:prstGeom>
        </p:spPr>
      </p:pic>
      <p:pic>
        <p:nvPicPr>
          <p:cNvPr id="23" name="图片 22" descr="3091505210733_.pic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41" y="3692537"/>
            <a:ext cx="773876" cy="755879"/>
          </a:xfrm>
          <a:prstGeom prst="rect">
            <a:avLst/>
          </a:prstGeom>
        </p:spPr>
      </p:pic>
      <p:pic>
        <p:nvPicPr>
          <p:cNvPr id="24" name="图片 23" descr="3101505210746_.pic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470" y="7044452"/>
            <a:ext cx="953733" cy="870713"/>
          </a:xfrm>
          <a:prstGeom prst="rect">
            <a:avLst/>
          </a:prstGeom>
        </p:spPr>
      </p:pic>
      <p:pic>
        <p:nvPicPr>
          <p:cNvPr id="25" name="图片 24" descr="3111505210836_.pic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45" y="7728529"/>
            <a:ext cx="990254" cy="90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808306"/>
      </p:ext>
    </p:extLst>
  </p:cSld>
  <p:clrMapOvr>
    <a:masterClrMapping/>
  </p:clrMapOvr>
  <p:transition xmlns:p14="http://schemas.microsoft.com/office/powerpoint/2010/main"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4740" y="279462"/>
            <a:ext cx="351996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市场拓展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5" name="image1.png" descr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8470" y="0"/>
            <a:ext cx="1723080" cy="78409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" name="椭圆"/>
          <p:cNvSpPr/>
          <p:nvPr/>
        </p:nvSpPr>
        <p:spPr>
          <a:xfrm>
            <a:off x="4952618" y="2464058"/>
            <a:ext cx="5198525" cy="5578021"/>
          </a:xfrm>
          <a:prstGeom prst="ellipse">
            <a:avLst/>
          </a:prstGeom>
          <a:solidFill>
            <a:srgbClr val="DCDEE0"/>
          </a:solidFill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2000">
              <a:latin typeface="PingFang SC Regular"/>
              <a:cs typeface="PingFang SC Regular"/>
            </a:endParaRPr>
          </a:p>
        </p:txBody>
      </p:sp>
      <p:sp>
        <p:nvSpPr>
          <p:cNvPr id="8" name="椭圆"/>
          <p:cNvSpPr/>
          <p:nvPr/>
        </p:nvSpPr>
        <p:spPr>
          <a:xfrm>
            <a:off x="9179642" y="2939610"/>
            <a:ext cx="474365" cy="486272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2000">
              <a:latin typeface="PingFang SC Regular"/>
              <a:cs typeface="PingFang SC Regular"/>
            </a:endParaRPr>
          </a:p>
        </p:txBody>
      </p:sp>
      <p:sp>
        <p:nvSpPr>
          <p:cNvPr id="9" name="椭圆"/>
          <p:cNvSpPr/>
          <p:nvPr/>
        </p:nvSpPr>
        <p:spPr>
          <a:xfrm>
            <a:off x="9142828" y="7123222"/>
            <a:ext cx="474365" cy="486272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2000">
              <a:latin typeface="PingFang SC Regular"/>
              <a:cs typeface="PingFang SC Regular"/>
            </a:endParaRPr>
          </a:p>
        </p:txBody>
      </p:sp>
      <p:sp>
        <p:nvSpPr>
          <p:cNvPr id="10" name="椭圆"/>
          <p:cNvSpPr/>
          <p:nvPr/>
        </p:nvSpPr>
        <p:spPr>
          <a:xfrm>
            <a:off x="5012568" y="3815038"/>
            <a:ext cx="474365" cy="486272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2000">
              <a:latin typeface="PingFang SC Regular"/>
              <a:cs typeface="PingFang SC Regular"/>
            </a:endParaRPr>
          </a:p>
        </p:txBody>
      </p:sp>
      <p:sp>
        <p:nvSpPr>
          <p:cNvPr id="11" name="椭圆"/>
          <p:cNvSpPr/>
          <p:nvPr/>
        </p:nvSpPr>
        <p:spPr>
          <a:xfrm>
            <a:off x="5236314" y="6880086"/>
            <a:ext cx="474365" cy="486272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2000">
              <a:latin typeface="PingFang SC Regular"/>
              <a:cs typeface="PingFang SC Regular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86933" y="3865337"/>
            <a:ext cx="1102158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b="1" dirty="0" smtClean="0">
                <a:latin typeface="PingFang SC Regular"/>
                <a:cs typeface="PingFang SC Regular"/>
              </a:rPr>
              <a:t>零售</a:t>
            </a:r>
            <a:endParaRPr lang="en-US" altLang="zh-CN" sz="2400" b="1" dirty="0" smtClean="0">
              <a:latin typeface="PingFang SC Regular"/>
              <a:cs typeface="PingFang SC Regular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b="1" dirty="0" smtClean="0">
                <a:latin typeface="PingFang SC Regular"/>
                <a:cs typeface="PingFang SC Regular"/>
              </a:rPr>
              <a:t>商户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 Regular"/>
              <a:cs typeface="PingFang SC Regular"/>
              <a:sym typeface="Helvetica Ligh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077484" y="3356230"/>
            <a:ext cx="1102158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b="1" dirty="0" smtClean="0">
                <a:latin typeface="PingFang SC Regular"/>
                <a:cs typeface="PingFang SC Regular"/>
              </a:rPr>
              <a:t>供应商</a:t>
            </a:r>
            <a:r>
              <a:rPr lang="en-US" altLang="zh-CN" sz="2400" b="1" dirty="0" smtClean="0">
                <a:latin typeface="PingFang SC Regular"/>
                <a:cs typeface="PingFang SC Regular"/>
              </a:rPr>
              <a:t> </a:t>
            </a:r>
            <a:r>
              <a:rPr lang="zh-CN" altLang="en-US" sz="2400" b="1" dirty="0" smtClean="0">
                <a:latin typeface="PingFang SC Regular"/>
                <a:cs typeface="PingFang SC Regular"/>
              </a:rPr>
              <a:t>厂家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 Regular"/>
              <a:cs typeface="PingFang SC Regular"/>
              <a:sym typeface="Helvetica Ligh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273591" y="6680938"/>
            <a:ext cx="110215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 Regular"/>
                <a:ea typeface="+mn-ea"/>
                <a:cs typeface="PingFang SC Regular"/>
                <a:sym typeface="Helvetica Light"/>
              </a:rPr>
              <a:t>外链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 Regular"/>
              <a:ea typeface="+mn-ea"/>
              <a:cs typeface="PingFang SC Regular"/>
              <a:sym typeface="Helvetica Ligh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545016" y="6174014"/>
            <a:ext cx="1102158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 Regular"/>
                <a:ea typeface="+mn-ea"/>
                <a:cs typeface="PingFang SC Regular"/>
                <a:sym typeface="Helvetica Light"/>
              </a:rPr>
              <a:t>金融</a:t>
            </a:r>
            <a:endParaRPr kumimoji="0" lang="en-US" altLang="zh-CN" sz="2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PingFang SC Regular"/>
              <a:ea typeface="+mn-ea"/>
              <a:cs typeface="PingFang SC Regular"/>
              <a:sym typeface="Helvetica Light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 Regular"/>
                <a:ea typeface="+mn-ea"/>
                <a:cs typeface="PingFang SC Regular"/>
                <a:sym typeface="Helvetica Light"/>
              </a:rPr>
              <a:t>机构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 Regular"/>
              <a:ea typeface="+mn-ea"/>
              <a:cs typeface="PingFang SC Regular"/>
              <a:sym typeface="Helvetica Light"/>
            </a:endParaRPr>
          </a:p>
        </p:txBody>
      </p:sp>
      <p:sp>
        <p:nvSpPr>
          <p:cNvPr id="17" name="手…"/>
          <p:cNvSpPr/>
          <p:nvPr/>
        </p:nvSpPr>
        <p:spPr>
          <a:xfrm>
            <a:off x="960780" y="1795824"/>
            <a:ext cx="1564851" cy="815492"/>
          </a:xfrm>
          <a:prstGeom prst="roundRect">
            <a:avLst>
              <a:gd name="adj" fmla="val 40159"/>
            </a:avLst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>
                <a:solidFill>
                  <a:srgbClr val="FFFFFF"/>
                </a:solidFill>
              </a:defRPr>
            </a:pPr>
            <a:r>
              <a:rPr lang="zh-CN" altLang="en-US" sz="2000" dirty="0" smtClean="0">
                <a:latin typeface="PingFang SC Regular"/>
                <a:cs typeface="PingFang SC Regular"/>
              </a:rPr>
              <a:t>手机</a:t>
            </a:r>
            <a:r>
              <a:rPr sz="2000" dirty="0" smtClean="0">
                <a:latin typeface="PingFang SC Regular"/>
                <a:cs typeface="PingFang SC Regular"/>
              </a:rPr>
              <a:t>iPos</a:t>
            </a:r>
            <a:endParaRPr sz="2000" dirty="0">
              <a:latin typeface="PingFang SC Regular"/>
              <a:cs typeface="PingFang SC Regular"/>
            </a:endParaRPr>
          </a:p>
        </p:txBody>
      </p:sp>
      <p:sp>
        <p:nvSpPr>
          <p:cNvPr id="19" name="手…"/>
          <p:cNvSpPr/>
          <p:nvPr/>
        </p:nvSpPr>
        <p:spPr>
          <a:xfrm>
            <a:off x="960780" y="2784019"/>
            <a:ext cx="1564851" cy="815492"/>
          </a:xfrm>
          <a:prstGeom prst="roundRect">
            <a:avLst>
              <a:gd name="adj" fmla="val 40159"/>
            </a:avLst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>
                <a:solidFill>
                  <a:srgbClr val="FFFFFF"/>
                </a:solidFill>
              </a:defRPr>
            </a:pPr>
            <a:r>
              <a:rPr lang="zh-CN" altLang="en-US" sz="2000" dirty="0" smtClean="0">
                <a:latin typeface="PingFang SC Regular"/>
                <a:cs typeface="PingFang SC Regular"/>
              </a:rPr>
              <a:t>云</a:t>
            </a:r>
            <a:r>
              <a:rPr lang="en-US" altLang="zh-CN" sz="2000" dirty="0" smtClean="0">
                <a:latin typeface="PingFang SC Regular"/>
                <a:cs typeface="PingFang SC Regular"/>
              </a:rPr>
              <a:t>POS</a:t>
            </a:r>
            <a:endParaRPr sz="2000" dirty="0">
              <a:latin typeface="PingFang SC Regular"/>
              <a:cs typeface="PingFang SC Regular"/>
            </a:endParaRPr>
          </a:p>
        </p:txBody>
      </p:sp>
      <p:sp>
        <p:nvSpPr>
          <p:cNvPr id="24" name="其他便利店"/>
          <p:cNvSpPr/>
          <p:nvPr/>
        </p:nvSpPr>
        <p:spPr>
          <a:xfrm>
            <a:off x="6844593" y="3799290"/>
            <a:ext cx="1196077" cy="819969"/>
          </a:xfrm>
          <a:prstGeom prst="rect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lang="zh-CN" altLang="en-US" sz="2000" dirty="0" smtClean="0">
                <a:latin typeface="PingFang SC Regular"/>
                <a:cs typeface="PingFang SC Regular"/>
              </a:rPr>
              <a:t>代币</a:t>
            </a:r>
            <a:endParaRPr sz="2000" dirty="0">
              <a:latin typeface="PingFang SC Regular"/>
              <a:cs typeface="PingFang SC Regular"/>
            </a:endParaRPr>
          </a:p>
        </p:txBody>
      </p:sp>
      <p:sp>
        <p:nvSpPr>
          <p:cNvPr id="25" name="云POS系统"/>
          <p:cNvSpPr/>
          <p:nvPr/>
        </p:nvSpPr>
        <p:spPr>
          <a:xfrm>
            <a:off x="6881407" y="5848529"/>
            <a:ext cx="1196077" cy="900000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lang="zh-CN" altLang="en-US" sz="2000" dirty="0" smtClean="0">
                <a:latin typeface="PingFang SC Regular"/>
                <a:cs typeface="PingFang SC Regular"/>
              </a:rPr>
              <a:t>法币</a:t>
            </a:r>
            <a:endParaRPr sz="2000" dirty="0">
              <a:latin typeface="PingFang SC Regular"/>
              <a:cs typeface="PingFang SC Regular"/>
            </a:endParaRPr>
          </a:p>
        </p:txBody>
      </p:sp>
      <p:sp>
        <p:nvSpPr>
          <p:cNvPr id="26" name="双箭头"/>
          <p:cNvSpPr/>
          <p:nvPr/>
        </p:nvSpPr>
        <p:spPr>
          <a:xfrm rot="5400000">
            <a:off x="6935057" y="5122156"/>
            <a:ext cx="1045596" cy="259897"/>
          </a:xfrm>
          <a:prstGeom prst="leftRightArrow">
            <a:avLst>
              <a:gd name="adj1" fmla="val 12481"/>
              <a:gd name="adj2" fmla="val 101983"/>
            </a:avLst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800">
              <a:latin typeface="PingFang SC Regular"/>
              <a:cs typeface="PingFang SC Regular"/>
            </a:endParaRPr>
          </a:p>
        </p:txBody>
      </p:sp>
      <p:cxnSp>
        <p:nvCxnSpPr>
          <p:cNvPr id="27" name="连接线"/>
          <p:cNvCxnSpPr/>
          <p:nvPr/>
        </p:nvCxnSpPr>
        <p:spPr>
          <a:xfrm rot="10800000">
            <a:off x="2525632" y="2784020"/>
            <a:ext cx="2426987" cy="1015273"/>
          </a:xfrm>
          <a:prstGeom prst="bentConnector3">
            <a:avLst>
              <a:gd name="adj1" fmla="val 50000"/>
            </a:avLst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</p:cxnSp>
      <p:sp>
        <p:nvSpPr>
          <p:cNvPr id="12" name="云PoS…"/>
          <p:cNvSpPr/>
          <p:nvPr/>
        </p:nvSpPr>
        <p:spPr>
          <a:xfrm>
            <a:off x="3266185" y="2450159"/>
            <a:ext cx="1136155" cy="732979"/>
          </a:xfrm>
          <a:prstGeom prst="roundRect">
            <a:avLst>
              <a:gd name="adj" fmla="val 16806"/>
            </a:avLst>
          </a:prstGeom>
          <a:blipFill>
            <a:blip r:embed="rId6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>
                <a:solidFill>
                  <a:srgbClr val="FFFFFF"/>
                </a:solidFill>
              </a:defRPr>
            </a:pPr>
            <a:r>
              <a:rPr lang="zh-CN" altLang="en-US" sz="2000" dirty="0" smtClean="0">
                <a:latin typeface="PingFang SC Regular"/>
                <a:cs typeface="PingFang SC Regular"/>
              </a:rPr>
              <a:t>网关</a:t>
            </a:r>
            <a:endParaRPr sz="2000" dirty="0">
              <a:latin typeface="PingFang SC Regular"/>
              <a:cs typeface="PingFang SC Regular"/>
            </a:endParaRPr>
          </a:p>
        </p:txBody>
      </p:sp>
      <p:cxnSp>
        <p:nvCxnSpPr>
          <p:cNvPr id="31" name="连接线"/>
          <p:cNvCxnSpPr/>
          <p:nvPr/>
        </p:nvCxnSpPr>
        <p:spPr>
          <a:xfrm rot="10800000">
            <a:off x="9712213" y="2936422"/>
            <a:ext cx="1928669" cy="489461"/>
          </a:xfrm>
          <a:prstGeom prst="bentConnector3">
            <a:avLst>
              <a:gd name="adj1" fmla="val 54772"/>
            </a:avLst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</p:cxnSp>
      <p:sp>
        <p:nvSpPr>
          <p:cNvPr id="22" name="云PoS…"/>
          <p:cNvSpPr/>
          <p:nvPr/>
        </p:nvSpPr>
        <p:spPr>
          <a:xfrm>
            <a:off x="10151143" y="2417529"/>
            <a:ext cx="1136155" cy="732979"/>
          </a:xfrm>
          <a:prstGeom prst="roundRect">
            <a:avLst>
              <a:gd name="adj" fmla="val 16806"/>
            </a:avLst>
          </a:prstGeom>
          <a:blipFill>
            <a:blip r:embed="rId6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>
                <a:solidFill>
                  <a:srgbClr val="FFFFFF"/>
                </a:solidFill>
              </a:defRPr>
            </a:pPr>
            <a:r>
              <a:rPr lang="zh-CN" altLang="en-US" sz="2000" dirty="0" smtClean="0">
                <a:latin typeface="PingFang SC Regular"/>
                <a:cs typeface="PingFang SC Regular"/>
              </a:rPr>
              <a:t>网关</a:t>
            </a:r>
            <a:endParaRPr sz="2000" dirty="0">
              <a:latin typeface="PingFang SC Regular"/>
              <a:cs typeface="PingFang SC Regular"/>
            </a:endParaRPr>
          </a:p>
        </p:txBody>
      </p:sp>
      <p:sp>
        <p:nvSpPr>
          <p:cNvPr id="21" name="手…"/>
          <p:cNvSpPr/>
          <p:nvPr/>
        </p:nvSpPr>
        <p:spPr>
          <a:xfrm>
            <a:off x="11238470" y="3292676"/>
            <a:ext cx="1564851" cy="815492"/>
          </a:xfrm>
          <a:prstGeom prst="roundRect">
            <a:avLst>
              <a:gd name="adj" fmla="val 40159"/>
            </a:avLst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>
                <a:solidFill>
                  <a:srgbClr val="FFFFFF"/>
                </a:solidFill>
              </a:defRPr>
            </a:pPr>
            <a:r>
              <a:rPr lang="en-US" altLang="zh-CN" sz="2000" dirty="0" smtClean="0">
                <a:latin typeface="PingFang SC Regular"/>
                <a:cs typeface="PingFang SC Regular"/>
              </a:rPr>
              <a:t>ERP</a:t>
            </a:r>
            <a:r>
              <a:rPr lang="zh-CN" altLang="en-US" sz="2000" dirty="0" smtClean="0">
                <a:latin typeface="PingFang SC Regular"/>
                <a:cs typeface="PingFang SC Regular"/>
              </a:rPr>
              <a:t>系统</a:t>
            </a:r>
            <a:endParaRPr sz="2000" dirty="0">
              <a:latin typeface="PingFang SC Regular"/>
              <a:cs typeface="PingFang SC Regular"/>
            </a:endParaRPr>
          </a:p>
        </p:txBody>
      </p:sp>
      <p:cxnSp>
        <p:nvCxnSpPr>
          <p:cNvPr id="35" name="连接线"/>
          <p:cNvCxnSpPr/>
          <p:nvPr/>
        </p:nvCxnSpPr>
        <p:spPr>
          <a:xfrm rot="10800000">
            <a:off x="9664421" y="7537490"/>
            <a:ext cx="1928669" cy="489461"/>
          </a:xfrm>
          <a:prstGeom prst="bentConnector3">
            <a:avLst>
              <a:gd name="adj1" fmla="val 54772"/>
            </a:avLst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</p:cxnSp>
      <p:sp>
        <p:nvSpPr>
          <p:cNvPr id="36" name="云PoS…"/>
          <p:cNvSpPr/>
          <p:nvPr/>
        </p:nvSpPr>
        <p:spPr>
          <a:xfrm>
            <a:off x="10103351" y="7018597"/>
            <a:ext cx="1136155" cy="732979"/>
          </a:xfrm>
          <a:prstGeom prst="roundRect">
            <a:avLst>
              <a:gd name="adj" fmla="val 16806"/>
            </a:avLst>
          </a:prstGeom>
          <a:blipFill>
            <a:blip r:embed="rId6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>
                <a:solidFill>
                  <a:srgbClr val="FFFFFF"/>
                </a:solidFill>
              </a:defRPr>
            </a:pPr>
            <a:r>
              <a:rPr lang="zh-CN" altLang="en-US" sz="2000" dirty="0" smtClean="0">
                <a:latin typeface="PingFang SC Regular"/>
                <a:cs typeface="PingFang SC Regular"/>
              </a:rPr>
              <a:t>链间</a:t>
            </a:r>
            <a:endParaRPr lang="en-US" altLang="zh-CN" sz="2000" dirty="0" smtClean="0">
              <a:latin typeface="PingFang SC Regular"/>
              <a:cs typeface="PingFang SC Regular"/>
            </a:endParaRPr>
          </a:p>
          <a:p>
            <a:pPr>
              <a:defRPr sz="1500">
                <a:solidFill>
                  <a:srgbClr val="FFFFFF"/>
                </a:solidFill>
              </a:defRPr>
            </a:pPr>
            <a:r>
              <a:rPr lang="zh-CN" altLang="en-US" sz="2000" dirty="0" smtClean="0">
                <a:latin typeface="PingFang SC Regular"/>
                <a:cs typeface="PingFang SC Regular"/>
              </a:rPr>
              <a:t>交换机</a:t>
            </a:r>
            <a:endParaRPr sz="2000" dirty="0">
              <a:latin typeface="PingFang SC Regular"/>
              <a:cs typeface="PingFang SC Regular"/>
            </a:endParaRPr>
          </a:p>
        </p:txBody>
      </p:sp>
      <p:sp>
        <p:nvSpPr>
          <p:cNvPr id="37" name="手…"/>
          <p:cNvSpPr/>
          <p:nvPr/>
        </p:nvSpPr>
        <p:spPr>
          <a:xfrm>
            <a:off x="11190678" y="7893744"/>
            <a:ext cx="1564851" cy="815492"/>
          </a:xfrm>
          <a:prstGeom prst="roundRect">
            <a:avLst>
              <a:gd name="adj" fmla="val 40159"/>
            </a:avLst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>
                <a:solidFill>
                  <a:srgbClr val="FFFFFF"/>
                </a:solidFill>
              </a:defRPr>
            </a:pPr>
            <a:r>
              <a:rPr lang="zh-CN" altLang="en-US" sz="2000" dirty="0" smtClean="0">
                <a:latin typeface="PingFang SC Regular"/>
                <a:cs typeface="PingFang SC Regular"/>
              </a:rPr>
              <a:t>外部区块链</a:t>
            </a:r>
            <a:endParaRPr sz="2000" dirty="0">
              <a:latin typeface="PingFang SC Regular"/>
              <a:cs typeface="PingFang SC Regular"/>
            </a:endParaRPr>
          </a:p>
        </p:txBody>
      </p:sp>
      <p:sp>
        <p:nvSpPr>
          <p:cNvPr id="39" name="手…"/>
          <p:cNvSpPr/>
          <p:nvPr/>
        </p:nvSpPr>
        <p:spPr>
          <a:xfrm>
            <a:off x="960780" y="5398298"/>
            <a:ext cx="1564851" cy="815492"/>
          </a:xfrm>
          <a:prstGeom prst="roundRect">
            <a:avLst>
              <a:gd name="adj" fmla="val 40159"/>
            </a:avLst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>
                <a:solidFill>
                  <a:srgbClr val="FFFFFF"/>
                </a:solidFill>
              </a:defRPr>
            </a:pPr>
            <a:r>
              <a:rPr lang="zh-CN" altLang="en-US" sz="2000" dirty="0" smtClean="0">
                <a:latin typeface="PingFang SC Regular"/>
                <a:cs typeface="PingFang SC Regular"/>
              </a:rPr>
              <a:t>网银</a:t>
            </a:r>
            <a:endParaRPr sz="2000" dirty="0">
              <a:latin typeface="PingFang SC Regular"/>
              <a:cs typeface="PingFang SC Regular"/>
            </a:endParaRPr>
          </a:p>
        </p:txBody>
      </p:sp>
      <p:cxnSp>
        <p:nvCxnSpPr>
          <p:cNvPr id="40" name="连接线"/>
          <p:cNvCxnSpPr/>
          <p:nvPr/>
        </p:nvCxnSpPr>
        <p:spPr>
          <a:xfrm rot="10800000">
            <a:off x="2626218" y="6203106"/>
            <a:ext cx="2426987" cy="1015273"/>
          </a:xfrm>
          <a:prstGeom prst="bentConnector3">
            <a:avLst>
              <a:gd name="adj1" fmla="val 50000"/>
            </a:avLst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</p:cxnSp>
      <p:sp>
        <p:nvSpPr>
          <p:cNvPr id="41" name="云PoS…"/>
          <p:cNvSpPr/>
          <p:nvPr/>
        </p:nvSpPr>
        <p:spPr>
          <a:xfrm>
            <a:off x="3366771" y="5869245"/>
            <a:ext cx="1136155" cy="732979"/>
          </a:xfrm>
          <a:prstGeom prst="roundRect">
            <a:avLst>
              <a:gd name="adj" fmla="val 16806"/>
            </a:avLst>
          </a:prstGeom>
          <a:blipFill>
            <a:blip r:embed="rId6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>
                <a:solidFill>
                  <a:srgbClr val="FFFFFF"/>
                </a:solidFill>
              </a:defRPr>
            </a:pPr>
            <a:r>
              <a:rPr lang="zh-CN" altLang="en-US" sz="2000" dirty="0" smtClean="0">
                <a:latin typeface="PingFang SC Regular"/>
                <a:cs typeface="PingFang SC Regular"/>
              </a:rPr>
              <a:t>网关</a:t>
            </a:r>
            <a:endParaRPr sz="2000" dirty="0">
              <a:latin typeface="PingFang SC Regular"/>
              <a:cs typeface="PingFang SC Regular"/>
            </a:endParaRPr>
          </a:p>
        </p:txBody>
      </p:sp>
      <p:sp>
        <p:nvSpPr>
          <p:cNvPr id="42" name="手…"/>
          <p:cNvSpPr/>
          <p:nvPr/>
        </p:nvSpPr>
        <p:spPr>
          <a:xfrm>
            <a:off x="960781" y="6402888"/>
            <a:ext cx="1564851" cy="815492"/>
          </a:xfrm>
          <a:prstGeom prst="roundRect">
            <a:avLst>
              <a:gd name="adj" fmla="val 40159"/>
            </a:avLst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>
                <a:solidFill>
                  <a:srgbClr val="FFFFFF"/>
                </a:solidFill>
              </a:defRPr>
            </a:pPr>
            <a:r>
              <a:rPr lang="zh-CN" altLang="en-US" sz="2000" dirty="0" smtClean="0">
                <a:latin typeface="PingFang SC Regular"/>
                <a:cs typeface="PingFang SC Regular"/>
              </a:rPr>
              <a:t>信贷</a:t>
            </a:r>
            <a:endParaRPr sz="2000" dirty="0">
              <a:latin typeface="PingFang SC Regular"/>
              <a:cs typeface="PingFang SC Regular"/>
            </a:endParaRPr>
          </a:p>
        </p:txBody>
      </p:sp>
      <p:sp>
        <p:nvSpPr>
          <p:cNvPr id="43" name="手…"/>
          <p:cNvSpPr/>
          <p:nvPr/>
        </p:nvSpPr>
        <p:spPr>
          <a:xfrm>
            <a:off x="960781" y="7389187"/>
            <a:ext cx="1564851" cy="815492"/>
          </a:xfrm>
          <a:prstGeom prst="roundRect">
            <a:avLst>
              <a:gd name="adj" fmla="val 40159"/>
            </a:avLst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>
                <a:solidFill>
                  <a:srgbClr val="FFFFFF"/>
                </a:solidFill>
              </a:defRPr>
            </a:pPr>
            <a:r>
              <a:rPr lang="zh-CN" altLang="en-US" sz="2000" dirty="0" smtClean="0">
                <a:latin typeface="PingFang SC Regular"/>
                <a:cs typeface="PingFang SC Regular"/>
              </a:rPr>
              <a:t>核心</a:t>
            </a:r>
            <a:endParaRPr sz="2000" dirty="0">
              <a:latin typeface="PingFang SC Regular"/>
              <a:cs typeface="PingFang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386277861"/>
      </p:ext>
    </p:extLst>
  </p:cSld>
  <p:clrMapOvr>
    <a:masterClrMapping/>
  </p:clrMapOvr>
  <p:transition xmlns:p14="http://schemas.microsoft.com/office/powerpoint/2010/main"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框 63"/>
          <p:cNvSpPr txBox="1"/>
          <p:nvPr/>
        </p:nvSpPr>
        <p:spPr>
          <a:xfrm>
            <a:off x="344740" y="279462"/>
            <a:ext cx="351996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平台</a:t>
            </a: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技术架构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pSp>
        <p:nvGrpSpPr>
          <p:cNvPr id="2" name="组 1"/>
          <p:cNvGrpSpPr/>
          <p:nvPr/>
        </p:nvGrpSpPr>
        <p:grpSpPr>
          <a:xfrm>
            <a:off x="794589" y="1415733"/>
            <a:ext cx="11592593" cy="7777824"/>
            <a:chOff x="794589" y="1415733"/>
            <a:chExt cx="11592593" cy="7777824"/>
          </a:xfrm>
        </p:grpSpPr>
        <p:cxnSp>
          <p:nvCxnSpPr>
            <p:cNvPr id="33" name="直接连接符 60"/>
            <p:cNvCxnSpPr/>
            <p:nvPr/>
          </p:nvCxnSpPr>
          <p:spPr>
            <a:xfrm>
              <a:off x="2649136" y="1415733"/>
              <a:ext cx="0" cy="7746642"/>
            </a:xfrm>
            <a:prstGeom prst="line">
              <a:avLst/>
            </a:prstGeom>
            <a:ln>
              <a:solidFill>
                <a:srgbClr val="008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0"/>
            <p:cNvCxnSpPr/>
            <p:nvPr/>
          </p:nvCxnSpPr>
          <p:spPr>
            <a:xfrm>
              <a:off x="8944952" y="1446915"/>
              <a:ext cx="0" cy="7746642"/>
            </a:xfrm>
            <a:prstGeom prst="line">
              <a:avLst/>
            </a:prstGeom>
            <a:ln>
              <a:solidFill>
                <a:srgbClr val="008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58"/>
            <p:cNvCxnSpPr/>
            <p:nvPr/>
          </p:nvCxnSpPr>
          <p:spPr>
            <a:xfrm>
              <a:off x="794589" y="2722858"/>
              <a:ext cx="11592593" cy="0"/>
            </a:xfrm>
            <a:prstGeom prst="line">
              <a:avLst/>
            </a:prstGeom>
            <a:ln>
              <a:solidFill>
                <a:srgbClr val="008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59"/>
            <p:cNvCxnSpPr/>
            <p:nvPr/>
          </p:nvCxnSpPr>
          <p:spPr>
            <a:xfrm>
              <a:off x="794589" y="5320236"/>
              <a:ext cx="11592593" cy="0"/>
            </a:xfrm>
            <a:prstGeom prst="line">
              <a:avLst/>
            </a:prstGeom>
            <a:ln>
              <a:solidFill>
                <a:srgbClr val="008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供应商"/>
            <p:cNvSpPr/>
            <p:nvPr/>
          </p:nvSpPr>
          <p:spPr>
            <a:xfrm>
              <a:off x="3183883" y="1554917"/>
              <a:ext cx="1270001" cy="848232"/>
            </a:xfrm>
            <a:prstGeom prst="rect">
              <a:avLst/>
            </a:prstGeom>
            <a:blipFill>
              <a:blip r:embed="rId2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lang="zh-CN" altLang="en-US" sz="2000" dirty="0" smtClean="0">
                  <a:latin typeface="PingFang SC Regular"/>
                  <a:cs typeface="PingFang SC Regular"/>
                </a:rPr>
                <a:t>零售</a:t>
              </a:r>
              <a:endParaRPr lang="en-US" altLang="zh-CN" sz="2000" dirty="0" smtClean="0">
                <a:latin typeface="PingFang SC Regular"/>
                <a:cs typeface="PingFang SC Regular"/>
              </a:endParaRPr>
            </a:p>
            <a:p>
              <a:r>
                <a:rPr lang="zh-CN" altLang="en-US" sz="2000" dirty="0" smtClean="0">
                  <a:latin typeface="PingFang SC Regular"/>
                  <a:cs typeface="PingFang SC Regular"/>
                </a:rPr>
                <a:t>小程序</a:t>
              </a:r>
              <a:endParaRPr sz="2000" dirty="0">
                <a:latin typeface="PingFang SC Regular"/>
                <a:cs typeface="PingFang SC Regular"/>
              </a:endParaRPr>
            </a:p>
          </p:txBody>
        </p:sp>
        <p:sp>
          <p:nvSpPr>
            <p:cNvPr id="38" name="供应商"/>
            <p:cNvSpPr/>
            <p:nvPr/>
          </p:nvSpPr>
          <p:spPr>
            <a:xfrm>
              <a:off x="5118260" y="1548493"/>
              <a:ext cx="1270001" cy="848232"/>
            </a:xfrm>
            <a:prstGeom prst="rect">
              <a:avLst/>
            </a:prstGeom>
            <a:blipFill>
              <a:blip r:embed="rId2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lang="zh-CN" altLang="en-US" sz="2000" dirty="0">
                  <a:latin typeface="PingFang SC Regular"/>
                  <a:cs typeface="PingFang SC Regular"/>
                </a:rPr>
                <a:t>数字钱</a:t>
              </a:r>
              <a:r>
                <a:rPr lang="zh-CN" altLang="en-US" sz="2000" dirty="0" smtClean="0">
                  <a:latin typeface="PingFang SC Regular"/>
                  <a:cs typeface="PingFang SC Regular"/>
                </a:rPr>
                <a:t>包</a:t>
              </a:r>
              <a:endParaRPr lang="zh-CN" altLang="en-US" sz="2000" dirty="0">
                <a:latin typeface="PingFang SC Regular"/>
                <a:cs typeface="PingFang SC Regular"/>
              </a:endParaRPr>
            </a:p>
          </p:txBody>
        </p:sp>
        <p:sp>
          <p:nvSpPr>
            <p:cNvPr id="39" name="供应商"/>
            <p:cNvSpPr/>
            <p:nvPr/>
          </p:nvSpPr>
          <p:spPr>
            <a:xfrm>
              <a:off x="7052637" y="1548493"/>
              <a:ext cx="1270001" cy="848232"/>
            </a:xfrm>
            <a:prstGeom prst="rect">
              <a:avLst/>
            </a:prstGeom>
            <a:blipFill>
              <a:blip r:embed="rId2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lang="zh-CN" altLang="en-US" sz="2000" dirty="0" smtClean="0">
                  <a:latin typeface="PingFang SC Regular"/>
                  <a:cs typeface="PingFang SC Regular"/>
                </a:rPr>
                <a:t>报表</a:t>
              </a:r>
              <a:endParaRPr lang="en-US" altLang="zh-CN" sz="2000" dirty="0" smtClean="0">
                <a:latin typeface="PingFang SC Regular"/>
                <a:cs typeface="PingFang SC Regular"/>
              </a:endParaRPr>
            </a:p>
            <a:p>
              <a:r>
                <a:rPr lang="zh-CN" altLang="en-US" sz="2000" dirty="0" smtClean="0">
                  <a:latin typeface="PingFang SC Regular"/>
                  <a:cs typeface="PingFang SC Regular"/>
                </a:rPr>
                <a:t>小程序</a:t>
              </a:r>
              <a:endParaRPr sz="2000" dirty="0">
                <a:latin typeface="PingFang SC Regular"/>
                <a:cs typeface="PingFang SC Regular"/>
              </a:endParaRPr>
            </a:p>
          </p:txBody>
        </p:sp>
        <p:sp>
          <p:nvSpPr>
            <p:cNvPr id="40" name="云PoS…"/>
            <p:cNvSpPr/>
            <p:nvPr/>
          </p:nvSpPr>
          <p:spPr>
            <a:xfrm>
              <a:off x="1003365" y="1676703"/>
              <a:ext cx="1136155" cy="732979"/>
            </a:xfrm>
            <a:prstGeom prst="roundRect">
              <a:avLst>
                <a:gd name="adj" fmla="val 16806"/>
              </a:avLst>
            </a:prstGeom>
            <a:blipFill>
              <a:blip r:embed="rId3"/>
            </a:blip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/>
            <a:p>
              <a:pPr>
                <a:defRPr sz="1500">
                  <a:solidFill>
                    <a:srgbClr val="FFFFFF"/>
                  </a:solidFill>
                </a:defRPr>
              </a:pPr>
              <a:r>
                <a:rPr lang="zh-CN" altLang="en-US" sz="2000" dirty="0" smtClean="0">
                  <a:latin typeface="PingFang SC Regular"/>
                  <a:cs typeface="PingFang SC Regular"/>
                </a:rPr>
                <a:t>渠道层</a:t>
              </a:r>
              <a:endParaRPr sz="2000" dirty="0">
                <a:latin typeface="PingFang SC Regular"/>
                <a:cs typeface="PingFang SC Regular"/>
              </a:endParaRPr>
            </a:p>
          </p:txBody>
        </p:sp>
        <p:sp>
          <p:nvSpPr>
            <p:cNvPr id="41" name="云PoS…"/>
            <p:cNvSpPr/>
            <p:nvPr/>
          </p:nvSpPr>
          <p:spPr>
            <a:xfrm>
              <a:off x="1003365" y="3601746"/>
              <a:ext cx="1136155" cy="732979"/>
            </a:xfrm>
            <a:prstGeom prst="roundRect">
              <a:avLst>
                <a:gd name="adj" fmla="val 16806"/>
              </a:avLst>
            </a:prstGeom>
            <a:blipFill>
              <a:blip r:embed="rId3"/>
            </a:blip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/>
            <a:p>
              <a:pPr>
                <a:defRPr sz="1500">
                  <a:solidFill>
                    <a:srgbClr val="FFFFFF"/>
                  </a:solidFill>
                </a:defRPr>
              </a:pPr>
              <a:r>
                <a:rPr lang="zh-CN" altLang="en-US" sz="2000" dirty="0" smtClean="0">
                  <a:latin typeface="PingFang SC Regular"/>
                  <a:cs typeface="PingFang SC Regular"/>
                </a:rPr>
                <a:t>应用层</a:t>
              </a:r>
              <a:endParaRPr lang="en-US" altLang="zh-CN" sz="2000" dirty="0" smtClean="0">
                <a:latin typeface="PingFang SC Regular"/>
                <a:cs typeface="PingFang SC Regular"/>
              </a:endParaRPr>
            </a:p>
            <a:p>
              <a:pPr>
                <a:defRPr sz="1500">
                  <a:solidFill>
                    <a:srgbClr val="FFFFFF"/>
                  </a:solidFill>
                </a:defRPr>
              </a:pPr>
              <a:r>
                <a:rPr lang="en-US" altLang="zh-CN" sz="2000" dirty="0" smtClean="0">
                  <a:latin typeface="PingFang SC Regular"/>
                  <a:cs typeface="PingFang SC Regular"/>
                </a:rPr>
                <a:t>SAAS</a:t>
              </a:r>
              <a:endParaRPr sz="2000" dirty="0">
                <a:latin typeface="PingFang SC Regular"/>
                <a:cs typeface="PingFang SC Regular"/>
              </a:endParaRPr>
            </a:p>
          </p:txBody>
        </p:sp>
        <p:sp>
          <p:nvSpPr>
            <p:cNvPr id="42" name="云PoS…"/>
            <p:cNvSpPr/>
            <p:nvPr/>
          </p:nvSpPr>
          <p:spPr>
            <a:xfrm>
              <a:off x="1003365" y="6455818"/>
              <a:ext cx="1136155" cy="732979"/>
            </a:xfrm>
            <a:prstGeom prst="roundRect">
              <a:avLst>
                <a:gd name="adj" fmla="val 16806"/>
              </a:avLst>
            </a:prstGeom>
            <a:blipFill>
              <a:blip r:embed="rId3"/>
            </a:blip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/>
            <a:p>
              <a:pPr>
                <a:defRPr sz="1500">
                  <a:solidFill>
                    <a:srgbClr val="FFFFFF"/>
                  </a:solidFill>
                </a:defRPr>
              </a:pPr>
              <a:r>
                <a:rPr lang="zh-CN" altLang="en-US" sz="2000" dirty="0" smtClean="0">
                  <a:latin typeface="PingFang SC Regular"/>
                  <a:cs typeface="PingFang SC Regular"/>
                </a:rPr>
                <a:t>区块链</a:t>
              </a:r>
              <a:endParaRPr lang="en-US" altLang="zh-CN" sz="2000" dirty="0" smtClean="0">
                <a:latin typeface="PingFang SC Regular"/>
                <a:cs typeface="PingFang SC Regular"/>
              </a:endParaRPr>
            </a:p>
            <a:p>
              <a:pPr>
                <a:defRPr sz="1500">
                  <a:solidFill>
                    <a:srgbClr val="FFFFFF"/>
                  </a:solidFill>
                </a:defRPr>
              </a:pPr>
              <a:r>
                <a:rPr lang="en-US" altLang="zh-CN" sz="2000" dirty="0" smtClean="0">
                  <a:latin typeface="PingFang SC Regular"/>
                  <a:cs typeface="PingFang SC Regular"/>
                </a:rPr>
                <a:t>BAAS</a:t>
              </a:r>
              <a:endParaRPr sz="2000" dirty="0">
                <a:latin typeface="PingFang SC Regular"/>
                <a:cs typeface="PingFang SC Regular"/>
              </a:endParaRPr>
            </a:p>
          </p:txBody>
        </p:sp>
        <p:sp>
          <p:nvSpPr>
            <p:cNvPr id="43" name="供应商"/>
            <p:cNvSpPr/>
            <p:nvPr/>
          </p:nvSpPr>
          <p:spPr>
            <a:xfrm>
              <a:off x="3193179" y="3010967"/>
              <a:ext cx="1270001" cy="848232"/>
            </a:xfrm>
            <a:prstGeom prst="rect">
              <a:avLst/>
            </a:prstGeom>
            <a:blipFill>
              <a:blip r:embed="rId2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lang="zh-CN" altLang="en-US" sz="2000" dirty="0" smtClean="0">
                  <a:latin typeface="PingFang SC Regular"/>
                  <a:cs typeface="PingFang SC Regular"/>
                </a:rPr>
                <a:t>商户</a:t>
              </a:r>
              <a:endParaRPr sz="2000" dirty="0">
                <a:latin typeface="PingFang SC Regular"/>
                <a:cs typeface="PingFang SC Regular"/>
              </a:endParaRPr>
            </a:p>
          </p:txBody>
        </p:sp>
        <p:sp>
          <p:nvSpPr>
            <p:cNvPr id="44" name="供应商"/>
            <p:cNvSpPr/>
            <p:nvPr/>
          </p:nvSpPr>
          <p:spPr>
            <a:xfrm>
              <a:off x="5118260" y="2986511"/>
              <a:ext cx="1270001" cy="848232"/>
            </a:xfrm>
            <a:prstGeom prst="rect">
              <a:avLst/>
            </a:prstGeom>
            <a:blipFill>
              <a:blip r:embed="rId2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lang="zh-CN" altLang="en-US" sz="2000" dirty="0" smtClean="0">
                  <a:latin typeface="PingFang SC Regular"/>
                  <a:cs typeface="PingFang SC Regular"/>
                </a:rPr>
                <a:t>用户</a:t>
              </a:r>
              <a:endParaRPr sz="2000" dirty="0">
                <a:latin typeface="PingFang SC Regular"/>
                <a:cs typeface="PingFang SC Regular"/>
              </a:endParaRPr>
            </a:p>
          </p:txBody>
        </p:sp>
        <p:sp>
          <p:nvSpPr>
            <p:cNvPr id="45" name="供应商"/>
            <p:cNvSpPr/>
            <p:nvPr/>
          </p:nvSpPr>
          <p:spPr>
            <a:xfrm>
              <a:off x="7052637" y="2986511"/>
              <a:ext cx="1270001" cy="848232"/>
            </a:xfrm>
            <a:prstGeom prst="rect">
              <a:avLst/>
            </a:prstGeom>
            <a:blipFill>
              <a:blip r:embed="rId2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lang="zh-CN" altLang="en-US" sz="2000" dirty="0" smtClean="0">
                  <a:latin typeface="PingFang SC Regular"/>
                  <a:cs typeface="PingFang SC Regular"/>
                </a:rPr>
                <a:t>商品</a:t>
              </a:r>
              <a:endParaRPr sz="2000" dirty="0">
                <a:latin typeface="PingFang SC Regular"/>
                <a:cs typeface="PingFang SC Regular"/>
              </a:endParaRPr>
            </a:p>
          </p:txBody>
        </p:sp>
        <p:sp>
          <p:nvSpPr>
            <p:cNvPr id="46" name="供应商"/>
            <p:cNvSpPr/>
            <p:nvPr/>
          </p:nvSpPr>
          <p:spPr>
            <a:xfrm>
              <a:off x="5118260" y="4095145"/>
              <a:ext cx="1270001" cy="848232"/>
            </a:xfrm>
            <a:prstGeom prst="rect">
              <a:avLst/>
            </a:prstGeom>
            <a:blipFill>
              <a:blip r:embed="rId2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lang="zh-CN" altLang="en-US" sz="2000" dirty="0" smtClean="0">
                  <a:latin typeface="PingFang SC Regular"/>
                  <a:cs typeface="PingFang SC Regular"/>
                </a:rPr>
                <a:t>支付</a:t>
              </a:r>
              <a:endParaRPr sz="2000" dirty="0">
                <a:latin typeface="PingFang SC Regular"/>
                <a:cs typeface="PingFang SC Regular"/>
              </a:endParaRPr>
            </a:p>
          </p:txBody>
        </p:sp>
        <p:sp>
          <p:nvSpPr>
            <p:cNvPr id="48" name="供应商"/>
            <p:cNvSpPr/>
            <p:nvPr/>
          </p:nvSpPr>
          <p:spPr>
            <a:xfrm>
              <a:off x="3193179" y="4095145"/>
              <a:ext cx="1270001" cy="848232"/>
            </a:xfrm>
            <a:prstGeom prst="rect">
              <a:avLst/>
            </a:prstGeom>
            <a:blipFill>
              <a:blip r:embed="rId2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lang="zh-CN" altLang="en-US" sz="2000" dirty="0" smtClean="0">
                  <a:latin typeface="PingFang SC Regular"/>
                  <a:cs typeface="PingFang SC Regular"/>
                </a:rPr>
                <a:t>订单</a:t>
              </a:r>
              <a:endParaRPr sz="2000" dirty="0">
                <a:latin typeface="PingFang SC Regular"/>
                <a:cs typeface="PingFang SC Regular"/>
              </a:endParaRPr>
            </a:p>
          </p:txBody>
        </p:sp>
        <p:sp>
          <p:nvSpPr>
            <p:cNvPr id="49" name="供应商"/>
            <p:cNvSpPr/>
            <p:nvPr/>
          </p:nvSpPr>
          <p:spPr>
            <a:xfrm>
              <a:off x="7052637" y="4095145"/>
              <a:ext cx="1270001" cy="848232"/>
            </a:xfrm>
            <a:prstGeom prst="rect">
              <a:avLst/>
            </a:prstGeom>
            <a:blipFill>
              <a:blip r:embed="rId2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lang="zh-CN" altLang="en-US" sz="2000" dirty="0" smtClean="0">
                  <a:latin typeface="PingFang SC Regular"/>
                  <a:cs typeface="PingFang SC Regular"/>
                </a:rPr>
                <a:t>对账</a:t>
              </a:r>
              <a:endParaRPr sz="2000" dirty="0">
                <a:latin typeface="PingFang SC Regular"/>
                <a:cs typeface="PingFang SC Regular"/>
              </a:endParaRPr>
            </a:p>
          </p:txBody>
        </p:sp>
        <p:sp>
          <p:nvSpPr>
            <p:cNvPr id="50" name="供应商"/>
            <p:cNvSpPr/>
            <p:nvPr/>
          </p:nvSpPr>
          <p:spPr>
            <a:xfrm>
              <a:off x="3183883" y="5596645"/>
              <a:ext cx="1270001" cy="848232"/>
            </a:xfrm>
            <a:prstGeom prst="rect">
              <a:avLst/>
            </a:prstGeom>
            <a:blipFill>
              <a:blip r:embed="rId2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lang="zh-CN" altLang="en-US" sz="2000" dirty="0" smtClean="0">
                  <a:latin typeface="PingFang SC Regular"/>
                  <a:cs typeface="PingFang SC Regular"/>
                </a:rPr>
                <a:t>共识算法</a:t>
              </a:r>
              <a:endParaRPr sz="2000" dirty="0">
                <a:latin typeface="PingFang SC Regular"/>
                <a:cs typeface="PingFang SC Regular"/>
              </a:endParaRPr>
            </a:p>
          </p:txBody>
        </p:sp>
        <p:sp>
          <p:nvSpPr>
            <p:cNvPr id="51" name="供应商"/>
            <p:cNvSpPr/>
            <p:nvPr/>
          </p:nvSpPr>
          <p:spPr>
            <a:xfrm>
              <a:off x="5164071" y="5595975"/>
              <a:ext cx="1270001" cy="848232"/>
            </a:xfrm>
            <a:prstGeom prst="rect">
              <a:avLst/>
            </a:prstGeom>
            <a:blipFill>
              <a:blip r:embed="rId2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lang="en-US" altLang="zh-CN" sz="2000" dirty="0" smtClean="0">
                  <a:latin typeface="PingFang SC Regular"/>
                  <a:cs typeface="PingFang SC Regular"/>
                </a:rPr>
                <a:t>P2P</a:t>
              </a:r>
              <a:r>
                <a:rPr lang="zh-CN" altLang="en-US" sz="2000" dirty="0" smtClean="0">
                  <a:latin typeface="PingFang SC Regular"/>
                  <a:cs typeface="PingFang SC Regular"/>
                </a:rPr>
                <a:t>网络</a:t>
              </a:r>
              <a:endParaRPr sz="2000" dirty="0">
                <a:latin typeface="PingFang SC Regular"/>
                <a:cs typeface="PingFang SC Regular"/>
              </a:endParaRPr>
            </a:p>
          </p:txBody>
        </p:sp>
        <p:sp>
          <p:nvSpPr>
            <p:cNvPr id="52" name="供应商"/>
            <p:cNvSpPr/>
            <p:nvPr/>
          </p:nvSpPr>
          <p:spPr>
            <a:xfrm>
              <a:off x="3172637" y="6787512"/>
              <a:ext cx="1270001" cy="848232"/>
            </a:xfrm>
            <a:prstGeom prst="rect">
              <a:avLst/>
            </a:prstGeom>
            <a:blipFill>
              <a:blip r:embed="rId2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lang="zh-CN" altLang="en-US" sz="2000" dirty="0" smtClean="0">
                  <a:latin typeface="PingFang SC Regular"/>
                  <a:cs typeface="PingFang SC Regular"/>
                </a:rPr>
                <a:t>分布式</a:t>
              </a:r>
              <a:endParaRPr lang="en-US" altLang="zh-CN" sz="2000" dirty="0" smtClean="0">
                <a:latin typeface="PingFang SC Regular"/>
                <a:cs typeface="PingFang SC Regular"/>
              </a:endParaRPr>
            </a:p>
            <a:p>
              <a:r>
                <a:rPr lang="zh-CN" altLang="en-US" sz="2000" dirty="0" smtClean="0">
                  <a:latin typeface="PingFang SC Regular"/>
                  <a:cs typeface="PingFang SC Regular"/>
                </a:rPr>
                <a:t>账本</a:t>
              </a:r>
              <a:endParaRPr sz="2000" dirty="0">
                <a:latin typeface="PingFang SC Regular"/>
                <a:cs typeface="PingFang SC Regular"/>
              </a:endParaRPr>
            </a:p>
          </p:txBody>
        </p:sp>
        <p:sp>
          <p:nvSpPr>
            <p:cNvPr id="53" name="供应商"/>
            <p:cNvSpPr/>
            <p:nvPr/>
          </p:nvSpPr>
          <p:spPr>
            <a:xfrm>
              <a:off x="7052637" y="5609809"/>
              <a:ext cx="1270001" cy="848232"/>
            </a:xfrm>
            <a:prstGeom prst="rect">
              <a:avLst/>
            </a:prstGeom>
            <a:blipFill>
              <a:blip r:embed="rId2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lang="zh-CN" altLang="en-US" sz="2000" dirty="0" smtClean="0">
                  <a:latin typeface="PingFang SC Regular"/>
                  <a:cs typeface="PingFang SC Regular"/>
                </a:rPr>
                <a:t>智能合约</a:t>
              </a:r>
              <a:endParaRPr sz="2000" dirty="0">
                <a:latin typeface="PingFang SC Regular"/>
                <a:cs typeface="PingFang SC Regular"/>
              </a:endParaRPr>
            </a:p>
          </p:txBody>
        </p:sp>
        <p:sp>
          <p:nvSpPr>
            <p:cNvPr id="54" name="供应商"/>
            <p:cNvSpPr/>
            <p:nvPr/>
          </p:nvSpPr>
          <p:spPr>
            <a:xfrm>
              <a:off x="5164071" y="6787512"/>
              <a:ext cx="1270001" cy="848232"/>
            </a:xfrm>
            <a:prstGeom prst="rect">
              <a:avLst/>
            </a:prstGeom>
            <a:blipFill>
              <a:blip r:embed="rId2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lang="zh-CN" altLang="en-US" sz="2000" dirty="0" smtClean="0">
                  <a:latin typeface="PingFang SC Regular"/>
                  <a:cs typeface="PingFang SC Regular"/>
                </a:rPr>
                <a:t>安全证书</a:t>
              </a:r>
              <a:endParaRPr sz="2000" dirty="0">
                <a:latin typeface="PingFang SC Regular"/>
                <a:cs typeface="PingFang SC Regular"/>
              </a:endParaRPr>
            </a:p>
          </p:txBody>
        </p:sp>
        <p:sp>
          <p:nvSpPr>
            <p:cNvPr id="55" name="供应商"/>
            <p:cNvSpPr/>
            <p:nvPr/>
          </p:nvSpPr>
          <p:spPr>
            <a:xfrm>
              <a:off x="7052637" y="6787512"/>
              <a:ext cx="1270001" cy="848232"/>
            </a:xfrm>
            <a:prstGeom prst="rect">
              <a:avLst/>
            </a:prstGeom>
            <a:blipFill>
              <a:blip r:embed="rId2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lang="zh-CN" altLang="en-US" sz="2000" dirty="0" smtClean="0">
                  <a:latin typeface="PingFang SC Regular"/>
                  <a:cs typeface="PingFang SC Regular"/>
                </a:rPr>
                <a:t>事件引擎</a:t>
              </a:r>
              <a:endParaRPr sz="2000" dirty="0">
                <a:latin typeface="PingFang SC Regular"/>
                <a:cs typeface="PingFang SC Regular"/>
              </a:endParaRPr>
            </a:p>
          </p:txBody>
        </p:sp>
        <p:sp>
          <p:nvSpPr>
            <p:cNvPr id="56" name="云PoS…"/>
            <p:cNvSpPr/>
            <p:nvPr/>
          </p:nvSpPr>
          <p:spPr>
            <a:xfrm>
              <a:off x="1003365" y="8230462"/>
              <a:ext cx="1136155" cy="732979"/>
            </a:xfrm>
            <a:prstGeom prst="roundRect">
              <a:avLst>
                <a:gd name="adj" fmla="val 16806"/>
              </a:avLst>
            </a:prstGeom>
            <a:blipFill>
              <a:blip r:embed="rId3"/>
            </a:blip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/>
            <a:p>
              <a:pPr>
                <a:defRPr sz="1500">
                  <a:solidFill>
                    <a:srgbClr val="FFFFFF"/>
                  </a:solidFill>
                </a:defRPr>
              </a:pPr>
              <a:r>
                <a:rPr lang="zh-CN" altLang="en-US" sz="2000" dirty="0" smtClean="0">
                  <a:latin typeface="PingFang SC Regular"/>
                  <a:cs typeface="PingFang SC Regular"/>
                </a:rPr>
                <a:t>部署</a:t>
              </a:r>
              <a:endParaRPr lang="en-US" altLang="zh-CN" sz="2000" dirty="0" smtClean="0">
                <a:latin typeface="PingFang SC Regular"/>
                <a:cs typeface="PingFang SC Regular"/>
              </a:endParaRPr>
            </a:p>
            <a:p>
              <a:pPr>
                <a:defRPr sz="1500">
                  <a:solidFill>
                    <a:srgbClr val="FFFFFF"/>
                  </a:solidFill>
                </a:defRPr>
              </a:pPr>
              <a:r>
                <a:rPr lang="en-US" altLang="zh-CN" sz="2000" dirty="0" smtClean="0">
                  <a:latin typeface="PingFang SC Regular"/>
                  <a:cs typeface="PingFang SC Regular"/>
                </a:rPr>
                <a:t>IAAS</a:t>
              </a:r>
            </a:p>
          </p:txBody>
        </p:sp>
        <p:cxnSp>
          <p:nvCxnSpPr>
            <p:cNvPr id="61" name="直接连接符 59"/>
            <p:cNvCxnSpPr/>
            <p:nvPr/>
          </p:nvCxnSpPr>
          <p:spPr>
            <a:xfrm>
              <a:off x="794589" y="7904956"/>
              <a:ext cx="11592593" cy="0"/>
            </a:xfrm>
            <a:prstGeom prst="line">
              <a:avLst/>
            </a:prstGeom>
            <a:ln>
              <a:solidFill>
                <a:srgbClr val="008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供应商"/>
            <p:cNvSpPr/>
            <p:nvPr/>
          </p:nvSpPr>
          <p:spPr>
            <a:xfrm>
              <a:off x="3193179" y="8143472"/>
              <a:ext cx="1270001" cy="848232"/>
            </a:xfrm>
            <a:prstGeom prst="rect">
              <a:avLst/>
            </a:prstGeom>
            <a:blipFill>
              <a:blip r:embed="rId2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lang="zh-CN" altLang="en-US" sz="2000" dirty="0" smtClean="0">
                  <a:latin typeface="PingFang SC Regular"/>
                  <a:cs typeface="PingFang SC Regular"/>
                </a:rPr>
                <a:t>服务容器</a:t>
              </a:r>
              <a:endParaRPr lang="en-US" altLang="zh-CN" sz="2000" dirty="0" smtClean="0">
                <a:latin typeface="PingFang SC Regular"/>
                <a:cs typeface="PingFang SC Regular"/>
              </a:endParaRPr>
            </a:p>
          </p:txBody>
        </p:sp>
        <p:sp>
          <p:nvSpPr>
            <p:cNvPr id="67" name="供应商"/>
            <p:cNvSpPr/>
            <p:nvPr/>
          </p:nvSpPr>
          <p:spPr>
            <a:xfrm>
              <a:off x="7038532" y="8195666"/>
              <a:ext cx="1270001" cy="848232"/>
            </a:xfrm>
            <a:prstGeom prst="rect">
              <a:avLst/>
            </a:prstGeom>
            <a:blipFill>
              <a:blip r:embed="rId2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lang="zh-CN" altLang="en-US" sz="2000" dirty="0" smtClean="0">
                  <a:latin typeface="PingFang SC Regular"/>
                  <a:cs typeface="PingFang SC Regular"/>
                </a:rPr>
                <a:t>腾讯云</a:t>
              </a:r>
              <a:endParaRPr lang="en-US" altLang="zh-CN" sz="2000" dirty="0" smtClean="0">
                <a:latin typeface="PingFang SC Regular"/>
                <a:cs typeface="PingFang SC Regular"/>
              </a:endParaRPr>
            </a:p>
          </p:txBody>
        </p:sp>
        <p:sp>
          <p:nvSpPr>
            <p:cNvPr id="74" name="其他便利店"/>
            <p:cNvSpPr/>
            <p:nvPr/>
          </p:nvSpPr>
          <p:spPr>
            <a:xfrm>
              <a:off x="9503525" y="1554917"/>
              <a:ext cx="1196077" cy="819969"/>
            </a:xfrm>
            <a:prstGeom prst="rect">
              <a:avLst/>
            </a:prstGeom>
            <a:solidFill>
              <a:schemeClr val="accent4">
                <a:hueOff val="384618"/>
                <a:satOff val="3869"/>
                <a:lumOff val="5802"/>
              </a:schemeClr>
            </a:solid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lang="en-US" altLang="zh-CN" sz="2000" dirty="0" smtClean="0">
                  <a:latin typeface="PingFang SC Regular"/>
                  <a:cs typeface="PingFang SC Regular"/>
                </a:rPr>
                <a:t>WXML</a:t>
              </a:r>
              <a:endParaRPr sz="2000" dirty="0">
                <a:latin typeface="PingFang SC Regular"/>
                <a:cs typeface="PingFang SC Regular"/>
              </a:endParaRPr>
            </a:p>
          </p:txBody>
        </p:sp>
        <p:sp>
          <p:nvSpPr>
            <p:cNvPr id="78" name="供应商"/>
            <p:cNvSpPr/>
            <p:nvPr/>
          </p:nvSpPr>
          <p:spPr>
            <a:xfrm>
              <a:off x="5164071" y="8143472"/>
              <a:ext cx="1270001" cy="848232"/>
            </a:xfrm>
            <a:prstGeom prst="rect">
              <a:avLst/>
            </a:prstGeom>
            <a:blipFill>
              <a:blip r:embed="rId2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lang="zh-CN" altLang="en-US" sz="2000" dirty="0" smtClean="0">
                  <a:latin typeface="PingFang SC Regular"/>
                  <a:cs typeface="PingFang SC Regular"/>
                </a:rPr>
                <a:t>自动化</a:t>
              </a:r>
              <a:endParaRPr lang="en-US" altLang="zh-CN" sz="2000" dirty="0" smtClean="0">
                <a:latin typeface="PingFang SC Regular"/>
                <a:cs typeface="PingFang SC Regular"/>
              </a:endParaRPr>
            </a:p>
            <a:p>
              <a:r>
                <a:rPr lang="zh-CN" altLang="en-US" sz="2000" dirty="0" smtClean="0">
                  <a:latin typeface="PingFang SC Regular"/>
                  <a:cs typeface="PingFang SC Regular"/>
                </a:rPr>
                <a:t>引擎</a:t>
              </a:r>
              <a:endParaRPr lang="en-US" altLang="zh-CN" sz="2000" dirty="0" smtClean="0">
                <a:latin typeface="PingFang SC Regular"/>
                <a:cs typeface="PingFang SC Regular"/>
              </a:endParaRPr>
            </a:p>
          </p:txBody>
        </p:sp>
        <p:sp>
          <p:nvSpPr>
            <p:cNvPr id="79" name="其他便利店"/>
            <p:cNvSpPr/>
            <p:nvPr/>
          </p:nvSpPr>
          <p:spPr>
            <a:xfrm>
              <a:off x="11191105" y="1520216"/>
              <a:ext cx="1196077" cy="819969"/>
            </a:xfrm>
            <a:prstGeom prst="rect">
              <a:avLst/>
            </a:prstGeom>
            <a:solidFill>
              <a:schemeClr val="accent4">
                <a:hueOff val="384618"/>
                <a:satOff val="3869"/>
                <a:lumOff val="5802"/>
              </a:schemeClr>
            </a:solid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lang="en-US" altLang="zh-CN" sz="2000" dirty="0" smtClean="0">
                  <a:latin typeface="PingFang SC Regular"/>
                  <a:cs typeface="PingFang SC Regular"/>
                </a:rPr>
                <a:t>WXSS</a:t>
              </a:r>
              <a:endParaRPr sz="2000" dirty="0">
                <a:latin typeface="PingFang SC Regular"/>
                <a:cs typeface="PingFang SC Regular"/>
              </a:endParaRPr>
            </a:p>
          </p:txBody>
        </p:sp>
        <p:sp>
          <p:nvSpPr>
            <p:cNvPr id="80" name="其他便利店"/>
            <p:cNvSpPr/>
            <p:nvPr/>
          </p:nvSpPr>
          <p:spPr>
            <a:xfrm>
              <a:off x="9503525" y="2986511"/>
              <a:ext cx="1196077" cy="819969"/>
            </a:xfrm>
            <a:prstGeom prst="rect">
              <a:avLst/>
            </a:prstGeom>
            <a:solidFill>
              <a:schemeClr val="accent4">
                <a:hueOff val="384618"/>
                <a:satOff val="3869"/>
                <a:lumOff val="5802"/>
              </a:schemeClr>
            </a:solid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lang="en-US" altLang="zh-CN" sz="2000" dirty="0" smtClean="0">
                  <a:latin typeface="PingFang SC Regular"/>
                  <a:cs typeface="PingFang SC Regular"/>
                </a:rPr>
                <a:t>Spring boot</a:t>
              </a:r>
              <a:endParaRPr sz="2000" dirty="0">
                <a:latin typeface="PingFang SC Regular"/>
                <a:cs typeface="PingFang SC Regular"/>
              </a:endParaRPr>
            </a:p>
          </p:txBody>
        </p:sp>
        <p:sp>
          <p:nvSpPr>
            <p:cNvPr id="81" name="其他便利店"/>
            <p:cNvSpPr/>
            <p:nvPr/>
          </p:nvSpPr>
          <p:spPr>
            <a:xfrm>
              <a:off x="11191105" y="2986511"/>
              <a:ext cx="1196077" cy="819969"/>
            </a:xfrm>
            <a:prstGeom prst="rect">
              <a:avLst/>
            </a:prstGeom>
            <a:solidFill>
              <a:schemeClr val="accent4">
                <a:hueOff val="384618"/>
                <a:satOff val="3869"/>
                <a:lumOff val="5802"/>
              </a:schemeClr>
            </a:solid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lang="en-US" altLang="zh-CN" sz="2000" dirty="0" err="1" smtClean="0">
                  <a:latin typeface="PingFang SC Regular"/>
                  <a:cs typeface="PingFang SC Regular"/>
                </a:rPr>
                <a:t>Mysql</a:t>
              </a:r>
              <a:endParaRPr sz="2000" dirty="0">
                <a:latin typeface="PingFang SC Regular"/>
                <a:cs typeface="PingFang SC Regular"/>
              </a:endParaRPr>
            </a:p>
          </p:txBody>
        </p:sp>
        <p:sp>
          <p:nvSpPr>
            <p:cNvPr id="82" name="其他便利店"/>
            <p:cNvSpPr/>
            <p:nvPr/>
          </p:nvSpPr>
          <p:spPr>
            <a:xfrm>
              <a:off x="9503525" y="4123408"/>
              <a:ext cx="1196077" cy="819969"/>
            </a:xfrm>
            <a:prstGeom prst="rect">
              <a:avLst/>
            </a:prstGeom>
            <a:solidFill>
              <a:schemeClr val="accent4">
                <a:hueOff val="384618"/>
                <a:satOff val="3869"/>
                <a:lumOff val="5802"/>
              </a:schemeClr>
            </a:solid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lang="en-US" altLang="zh-CN" sz="2000" dirty="0" err="1" smtClean="0">
                  <a:latin typeface="PingFang SC Regular"/>
                  <a:cs typeface="PingFang SC Regular"/>
                </a:rPr>
                <a:t>Redis</a:t>
              </a:r>
              <a:endParaRPr sz="2000" dirty="0">
                <a:latin typeface="PingFang SC Regular"/>
                <a:cs typeface="PingFang SC Regular"/>
              </a:endParaRPr>
            </a:p>
          </p:txBody>
        </p:sp>
        <p:sp>
          <p:nvSpPr>
            <p:cNvPr id="83" name="其他便利店"/>
            <p:cNvSpPr/>
            <p:nvPr/>
          </p:nvSpPr>
          <p:spPr>
            <a:xfrm>
              <a:off x="11191105" y="4123408"/>
              <a:ext cx="1196077" cy="819969"/>
            </a:xfrm>
            <a:prstGeom prst="rect">
              <a:avLst/>
            </a:prstGeom>
            <a:solidFill>
              <a:schemeClr val="accent4">
                <a:hueOff val="384618"/>
                <a:satOff val="3869"/>
                <a:lumOff val="5802"/>
              </a:schemeClr>
            </a:solid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lang="en-US" altLang="zh-CN" sz="2000" dirty="0" smtClean="0">
                  <a:latin typeface="PingFang SC Regular"/>
                  <a:cs typeface="PingFang SC Regular"/>
                </a:rPr>
                <a:t>Kafka</a:t>
              </a:r>
              <a:endParaRPr sz="2000" dirty="0">
                <a:latin typeface="PingFang SC Regular"/>
                <a:cs typeface="PingFang SC Regular"/>
              </a:endParaRPr>
            </a:p>
          </p:txBody>
        </p:sp>
        <p:sp>
          <p:nvSpPr>
            <p:cNvPr id="84" name="其他便利店"/>
            <p:cNvSpPr/>
            <p:nvPr/>
          </p:nvSpPr>
          <p:spPr>
            <a:xfrm>
              <a:off x="9503525" y="6787512"/>
              <a:ext cx="2883657" cy="819969"/>
            </a:xfrm>
            <a:prstGeom prst="rect">
              <a:avLst/>
            </a:prstGeom>
            <a:solidFill>
              <a:schemeClr val="accent4">
                <a:hueOff val="384618"/>
                <a:satOff val="3869"/>
                <a:lumOff val="5802"/>
              </a:schemeClr>
            </a:solid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lang="en-US" altLang="zh-CN" sz="2000" dirty="0" err="1" smtClean="0">
                  <a:latin typeface="PingFang SC Regular"/>
                  <a:cs typeface="PingFang SC Regular"/>
                </a:rPr>
                <a:t>Hyperledger</a:t>
              </a:r>
              <a:r>
                <a:rPr lang="en-US" altLang="zh-CN" sz="2000" dirty="0" smtClean="0">
                  <a:latin typeface="PingFang SC Regular"/>
                  <a:cs typeface="PingFang SC Regular"/>
                </a:rPr>
                <a:t> fabric</a:t>
              </a:r>
              <a:endParaRPr sz="2000" dirty="0">
                <a:latin typeface="PingFang SC Regular"/>
                <a:cs typeface="PingFang SC Regular"/>
              </a:endParaRPr>
            </a:p>
          </p:txBody>
        </p:sp>
        <p:sp>
          <p:nvSpPr>
            <p:cNvPr id="86" name="其他便利店"/>
            <p:cNvSpPr/>
            <p:nvPr/>
          </p:nvSpPr>
          <p:spPr>
            <a:xfrm>
              <a:off x="9503525" y="5596645"/>
              <a:ext cx="1196077" cy="819969"/>
            </a:xfrm>
            <a:prstGeom prst="rect">
              <a:avLst/>
            </a:prstGeom>
            <a:solidFill>
              <a:schemeClr val="accent4">
                <a:hueOff val="384618"/>
                <a:satOff val="3869"/>
                <a:lumOff val="5802"/>
              </a:schemeClr>
            </a:solid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lang="en-US" altLang="zh-CN" sz="2000" dirty="0" err="1" smtClean="0">
                  <a:latin typeface="PingFang SC Regular"/>
                  <a:cs typeface="PingFang SC Regular"/>
                </a:rPr>
                <a:t>Golang</a:t>
              </a:r>
              <a:endParaRPr sz="2000" dirty="0">
                <a:latin typeface="PingFang SC Regular"/>
                <a:cs typeface="PingFang SC Regular"/>
              </a:endParaRPr>
            </a:p>
          </p:txBody>
        </p:sp>
        <p:sp>
          <p:nvSpPr>
            <p:cNvPr id="87" name="其他便利店"/>
            <p:cNvSpPr/>
            <p:nvPr/>
          </p:nvSpPr>
          <p:spPr>
            <a:xfrm>
              <a:off x="11191105" y="5595975"/>
              <a:ext cx="1196077" cy="819969"/>
            </a:xfrm>
            <a:prstGeom prst="rect">
              <a:avLst/>
            </a:prstGeom>
            <a:solidFill>
              <a:schemeClr val="accent4">
                <a:hueOff val="384618"/>
                <a:satOff val="3869"/>
                <a:lumOff val="5802"/>
              </a:schemeClr>
            </a:solid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endParaRPr lang="en-US" altLang="zh-CN" sz="2000" dirty="0" smtClean="0">
                <a:latin typeface="PingFang SC Regular"/>
                <a:cs typeface="PingFang SC Regular"/>
              </a:endParaRPr>
            </a:p>
            <a:p>
              <a:r>
                <a:rPr lang="en-US" altLang="zh-CN" sz="2000" dirty="0" err="1" smtClean="0">
                  <a:latin typeface="PingFang SC Regular"/>
                  <a:cs typeface="PingFang SC Regular"/>
                </a:rPr>
                <a:t>Nodejs</a:t>
              </a:r>
              <a:endParaRPr lang="en-US" altLang="zh-CN" sz="2000" dirty="0" smtClean="0">
                <a:latin typeface="PingFang SC Regular"/>
                <a:cs typeface="PingFang SC Regular"/>
              </a:endParaRPr>
            </a:p>
            <a:p>
              <a:endParaRPr sz="2000" dirty="0">
                <a:latin typeface="PingFang SC Regular"/>
                <a:cs typeface="PingFang SC Regular"/>
              </a:endParaRPr>
            </a:p>
          </p:txBody>
        </p:sp>
        <p:sp>
          <p:nvSpPr>
            <p:cNvPr id="88" name="其他便利店"/>
            <p:cNvSpPr/>
            <p:nvPr/>
          </p:nvSpPr>
          <p:spPr>
            <a:xfrm>
              <a:off x="9503525" y="8171735"/>
              <a:ext cx="1196077" cy="819969"/>
            </a:xfrm>
            <a:prstGeom prst="rect">
              <a:avLst/>
            </a:prstGeom>
            <a:solidFill>
              <a:schemeClr val="accent4">
                <a:hueOff val="384618"/>
                <a:satOff val="3869"/>
                <a:lumOff val="5802"/>
              </a:schemeClr>
            </a:solid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lang="en-US" altLang="zh-CN" sz="2000" dirty="0" err="1" smtClean="0">
                  <a:latin typeface="PingFang SC Regular"/>
                  <a:cs typeface="PingFang SC Regular"/>
                </a:rPr>
                <a:t>Docker</a:t>
              </a:r>
              <a:endParaRPr sz="2000" dirty="0">
                <a:latin typeface="PingFang SC Regular"/>
                <a:cs typeface="PingFang SC Regular"/>
              </a:endParaRPr>
            </a:p>
          </p:txBody>
        </p:sp>
        <p:sp>
          <p:nvSpPr>
            <p:cNvPr id="89" name="其他便利店"/>
            <p:cNvSpPr/>
            <p:nvPr/>
          </p:nvSpPr>
          <p:spPr>
            <a:xfrm>
              <a:off x="11191105" y="8171735"/>
              <a:ext cx="1196077" cy="819969"/>
            </a:xfrm>
            <a:prstGeom prst="rect">
              <a:avLst/>
            </a:prstGeom>
            <a:solidFill>
              <a:schemeClr val="accent4">
                <a:hueOff val="384618"/>
                <a:satOff val="3869"/>
                <a:lumOff val="5802"/>
              </a:schemeClr>
            </a:solid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lang="en-US" altLang="zh-CN" sz="2000" dirty="0" err="1" smtClean="0">
                  <a:latin typeface="PingFang SC Regular"/>
                  <a:cs typeface="PingFang SC Regular"/>
                </a:rPr>
                <a:t>Nginx</a:t>
              </a:r>
              <a:endParaRPr sz="2000" dirty="0">
                <a:latin typeface="PingFang SC Regular"/>
                <a:cs typeface="PingFang SC Regular"/>
              </a:endParaRPr>
            </a:p>
          </p:txBody>
        </p:sp>
      </p:grpSp>
      <p:pic>
        <p:nvPicPr>
          <p:cNvPr id="91" name="image1.png" descr="image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238470" y="0"/>
            <a:ext cx="1723080" cy="7840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67116445"/>
      </p:ext>
    </p:extLst>
  </p:cSld>
  <p:clrMapOvr>
    <a:masterClrMapping/>
  </p:clrMapOvr>
  <p:transition xmlns:p14="http://schemas.microsoft.com/office/powerpoint/2010/main"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44740" y="279462"/>
            <a:ext cx="351996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研发计划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区块链（联盟链）"/>
          <p:cNvSpPr/>
          <p:nvPr/>
        </p:nvSpPr>
        <p:spPr>
          <a:xfrm>
            <a:off x="907191" y="4202262"/>
            <a:ext cx="11662522" cy="767729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endParaRPr lang="en-US" altLang="zh-CN" sz="2000" dirty="0" smtClean="0">
              <a:latin typeface="PingFang SC Regular"/>
              <a:cs typeface="PingFang SC Regular"/>
            </a:endParaRPr>
          </a:p>
        </p:txBody>
      </p:sp>
      <p:sp>
        <p:nvSpPr>
          <p:cNvPr id="4" name="服务"/>
          <p:cNvSpPr/>
          <p:nvPr/>
        </p:nvSpPr>
        <p:spPr>
          <a:xfrm>
            <a:off x="1256913" y="5453554"/>
            <a:ext cx="1798705" cy="867968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altLang="zh-CN" sz="2000" dirty="0" smtClean="0">
                <a:latin typeface="PingFang SC Regular"/>
                <a:cs typeface="PingFang SC Regular"/>
              </a:rPr>
              <a:t>10W+</a:t>
            </a:r>
          </a:p>
          <a:p>
            <a:r>
              <a:rPr lang="zh-CN" altLang="en-US" sz="2000" dirty="0" smtClean="0">
                <a:latin typeface="PingFang SC Regular"/>
                <a:cs typeface="PingFang SC Regular"/>
              </a:rPr>
              <a:t>便利店加盟</a:t>
            </a:r>
            <a:endParaRPr sz="2000" dirty="0">
              <a:latin typeface="PingFang SC Regular"/>
              <a:cs typeface="PingFang SC Regular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56664" y="4223174"/>
            <a:ext cx="1380552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2017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05945" y="4217751"/>
            <a:ext cx="1380552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2018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968665" y="4226239"/>
            <a:ext cx="1380552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2019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服务"/>
          <p:cNvSpPr/>
          <p:nvPr/>
        </p:nvSpPr>
        <p:spPr>
          <a:xfrm>
            <a:off x="1256913" y="8007206"/>
            <a:ext cx="1798705" cy="867968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lang="zh-CN" altLang="en-US" sz="2000" dirty="0" smtClean="0">
                <a:latin typeface="PingFang SC Regular"/>
                <a:cs typeface="PingFang SC Regular"/>
              </a:rPr>
              <a:t>1</a:t>
            </a:r>
            <a:r>
              <a:rPr lang="en-US" altLang="zh-CN" sz="2000" dirty="0" smtClean="0">
                <a:latin typeface="PingFang SC Regular"/>
                <a:cs typeface="PingFang SC Regular"/>
              </a:rPr>
              <a:t>000W+</a:t>
            </a:r>
          </a:p>
          <a:p>
            <a:r>
              <a:rPr lang="zh-CN" altLang="en-US" sz="2000" dirty="0" smtClean="0">
                <a:latin typeface="PingFang SC Regular"/>
                <a:cs typeface="PingFang SC Regular"/>
              </a:rPr>
              <a:t>消费者</a:t>
            </a:r>
            <a:endParaRPr lang="en-US" altLang="zh-CN" sz="2000" dirty="0" smtClean="0">
              <a:latin typeface="PingFang SC Regular"/>
              <a:cs typeface="PingFang SC Regular"/>
            </a:endParaRPr>
          </a:p>
        </p:txBody>
      </p:sp>
      <p:sp>
        <p:nvSpPr>
          <p:cNvPr id="12" name="服务"/>
          <p:cNvSpPr/>
          <p:nvPr/>
        </p:nvSpPr>
        <p:spPr>
          <a:xfrm>
            <a:off x="2540213" y="6752682"/>
            <a:ext cx="1798705" cy="867968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lang="zh-CN" altLang="en-US" sz="2000" dirty="0" smtClean="0">
                <a:latin typeface="PingFang SC Regular"/>
                <a:cs typeface="PingFang SC Regular"/>
              </a:rPr>
              <a:t>生产</a:t>
            </a:r>
            <a:r>
              <a:rPr lang="en-US" altLang="zh-CN" sz="2000" dirty="0">
                <a:latin typeface="PingFang SC Regular"/>
                <a:cs typeface="PingFang SC Regular"/>
              </a:rPr>
              <a:t> </a:t>
            </a:r>
            <a:r>
              <a:rPr lang="zh-CN" altLang="en-US" sz="2000" dirty="0" smtClean="0">
                <a:latin typeface="PingFang SC Regular"/>
                <a:cs typeface="PingFang SC Regular"/>
              </a:rPr>
              <a:t>供应</a:t>
            </a:r>
            <a:r>
              <a:rPr lang="en-US" altLang="zh-CN" sz="2000" dirty="0" smtClean="0">
                <a:latin typeface="PingFang SC Regular"/>
                <a:cs typeface="PingFang SC Regular"/>
              </a:rPr>
              <a:t> </a:t>
            </a:r>
            <a:r>
              <a:rPr lang="zh-CN" altLang="en-US" sz="2000" dirty="0" smtClean="0">
                <a:latin typeface="PingFang SC Regular"/>
                <a:cs typeface="PingFang SC Regular"/>
              </a:rPr>
              <a:t>金融</a:t>
            </a:r>
            <a:r>
              <a:rPr lang="en-US" altLang="zh-CN" sz="2000" dirty="0" smtClean="0">
                <a:latin typeface="PingFang SC Regular"/>
                <a:cs typeface="PingFang SC Regular"/>
              </a:rPr>
              <a:t>  </a:t>
            </a:r>
            <a:r>
              <a:rPr lang="zh-CN" altLang="en-US" sz="2000" dirty="0" smtClean="0">
                <a:latin typeface="PingFang SC Regular"/>
                <a:cs typeface="PingFang SC Regular"/>
              </a:rPr>
              <a:t>联盟链</a:t>
            </a:r>
            <a:endParaRPr lang="en-US" altLang="zh-CN" sz="2000" dirty="0" smtClean="0">
              <a:latin typeface="PingFang SC Regular"/>
              <a:cs typeface="PingFang SC Regular"/>
            </a:endParaRPr>
          </a:p>
        </p:txBody>
      </p:sp>
      <p:sp>
        <p:nvSpPr>
          <p:cNvPr id="13" name="云POS系统"/>
          <p:cNvSpPr/>
          <p:nvPr/>
        </p:nvSpPr>
        <p:spPr>
          <a:xfrm>
            <a:off x="4338918" y="1232022"/>
            <a:ext cx="1787054" cy="900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altLang="zh-CN" sz="2000" dirty="0" smtClean="0">
                <a:latin typeface="PingFang SC Regular"/>
                <a:cs typeface="PingFang SC Regular"/>
              </a:rPr>
              <a:t>50W+</a:t>
            </a:r>
          </a:p>
          <a:p>
            <a:r>
              <a:rPr lang="zh-CN" altLang="en-US" sz="2000" dirty="0" smtClean="0">
                <a:latin typeface="PingFang SC Regular"/>
                <a:cs typeface="PingFang SC Regular"/>
              </a:rPr>
              <a:t>便利店加盟</a:t>
            </a:r>
            <a:endParaRPr sz="2000" dirty="0">
              <a:latin typeface="PingFang SC Regular"/>
              <a:cs typeface="PingFang SC Regular"/>
            </a:endParaRPr>
          </a:p>
        </p:txBody>
      </p:sp>
      <p:sp>
        <p:nvSpPr>
          <p:cNvPr id="14" name="云POS系统"/>
          <p:cNvSpPr/>
          <p:nvPr/>
        </p:nvSpPr>
        <p:spPr>
          <a:xfrm>
            <a:off x="5765106" y="2756751"/>
            <a:ext cx="1787054" cy="900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lang="zh-CN" altLang="en-US" sz="2000" dirty="0" smtClean="0">
                <a:latin typeface="PingFang SC Regular"/>
                <a:cs typeface="PingFang SC Regular"/>
              </a:rPr>
              <a:t>智能零售</a:t>
            </a:r>
            <a:endParaRPr lang="en-US" altLang="zh-CN" sz="2000" dirty="0" smtClean="0">
              <a:latin typeface="PingFang SC Regular"/>
              <a:cs typeface="PingFang SC Regular"/>
            </a:endParaRPr>
          </a:p>
          <a:p>
            <a:r>
              <a:rPr lang="zh-CN" altLang="en-US" sz="2000" dirty="0" smtClean="0">
                <a:latin typeface="PingFang SC Regular"/>
                <a:cs typeface="PingFang SC Regular"/>
              </a:rPr>
              <a:t>联盟链生态</a:t>
            </a:r>
            <a:endParaRPr lang="en-US" altLang="zh-CN" sz="2000" dirty="0" smtClean="0">
              <a:latin typeface="PingFang SC Regular"/>
              <a:cs typeface="PingFang SC Regular"/>
            </a:endParaRPr>
          </a:p>
        </p:txBody>
      </p:sp>
      <p:sp>
        <p:nvSpPr>
          <p:cNvPr id="15" name="其他便利店"/>
          <p:cNvSpPr/>
          <p:nvPr/>
        </p:nvSpPr>
        <p:spPr>
          <a:xfrm>
            <a:off x="8848744" y="5453554"/>
            <a:ext cx="1800000" cy="900000"/>
          </a:xfrm>
          <a:prstGeom prst="rect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altLang="zh-CN" sz="2000" dirty="0"/>
              <a:t>200</a:t>
            </a:r>
            <a:r>
              <a:rPr lang="zh-CN" altLang="en-US" sz="2000" dirty="0"/>
              <a:t>万</a:t>
            </a:r>
            <a:r>
              <a:rPr lang="en-US" altLang="zh-CN" sz="2000" dirty="0" smtClean="0"/>
              <a:t>+</a:t>
            </a:r>
            <a:endParaRPr lang="en-US" altLang="zh-CN" sz="2000" dirty="0"/>
          </a:p>
          <a:p>
            <a:r>
              <a:rPr lang="zh-CN" altLang="en-US" sz="2000" dirty="0" smtClean="0"/>
              <a:t>线下消费场景</a:t>
            </a:r>
            <a:endParaRPr sz="2000" dirty="0">
              <a:latin typeface="PingFang SC Regular"/>
              <a:cs typeface="PingFang SC Regular"/>
            </a:endParaRPr>
          </a:p>
        </p:txBody>
      </p:sp>
      <p:sp>
        <p:nvSpPr>
          <p:cNvPr id="16" name="其他便利店"/>
          <p:cNvSpPr/>
          <p:nvPr/>
        </p:nvSpPr>
        <p:spPr>
          <a:xfrm>
            <a:off x="10449217" y="6752682"/>
            <a:ext cx="1800000" cy="900000"/>
          </a:xfrm>
          <a:prstGeom prst="rect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lang="zh-CN" altLang="en-US" sz="2000" dirty="0" smtClean="0"/>
              <a:t>餐饮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生活服务</a:t>
            </a:r>
            <a:endParaRPr lang="en-US" altLang="zh-CN" sz="2000" dirty="0" smtClean="0"/>
          </a:p>
          <a:p>
            <a:r>
              <a:rPr lang="zh-CN" altLang="en-US" sz="2000" dirty="0" smtClean="0"/>
              <a:t>实体店</a:t>
            </a:r>
            <a:endParaRPr lang="en-US" altLang="zh-CN" sz="2000" dirty="0"/>
          </a:p>
        </p:txBody>
      </p:sp>
      <p:sp>
        <p:nvSpPr>
          <p:cNvPr id="17" name="其他便利店"/>
          <p:cNvSpPr/>
          <p:nvPr/>
        </p:nvSpPr>
        <p:spPr>
          <a:xfrm>
            <a:off x="8801617" y="7975174"/>
            <a:ext cx="1800000" cy="900000"/>
          </a:xfrm>
          <a:prstGeom prst="rect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lang="zh-CN" altLang="en-US" sz="2000" dirty="0" smtClean="0"/>
              <a:t>业内领先的智能零售生态</a:t>
            </a:r>
            <a:endParaRPr lang="en-US" altLang="zh-CN" sz="2000" dirty="0"/>
          </a:p>
        </p:txBody>
      </p:sp>
      <p:pic>
        <p:nvPicPr>
          <p:cNvPr id="22" name="image1.png" descr="image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238470" y="0"/>
            <a:ext cx="1723080" cy="784099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图片 22" descr="3061505202654_.pic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258" y="4382561"/>
            <a:ext cx="1547064" cy="425018"/>
          </a:xfrm>
          <a:prstGeom prst="rect">
            <a:avLst/>
          </a:prstGeom>
        </p:spPr>
      </p:pic>
      <p:pic>
        <p:nvPicPr>
          <p:cNvPr id="25" name="图片 24" descr="3061505202654_.pic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085" y="4387768"/>
            <a:ext cx="1547064" cy="42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3082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44740" y="279462"/>
            <a:ext cx="351996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/>
              <a:t>i</a:t>
            </a:r>
            <a:r>
              <a:rPr kumimoji="0" lang="en-US" altLang="zh-CN" sz="3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POS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7" name="图片 6" descr="1291505196091_.pi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825" y="1433217"/>
            <a:ext cx="4320000" cy="7690681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8" name="图片 7" descr="1281505196091_.pic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580" y="1433217"/>
            <a:ext cx="4320000" cy="7690681"/>
          </a:xfrm>
          <a:prstGeom prst="rect">
            <a:avLst/>
          </a:prstGeom>
          <a:ln>
            <a:solidFill>
              <a:srgbClr val="DCDEE0"/>
            </a:solidFill>
          </a:ln>
        </p:spPr>
      </p:pic>
      <p:pic>
        <p:nvPicPr>
          <p:cNvPr id="12" name="image1.png" descr="image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238470" y="0"/>
            <a:ext cx="1723080" cy="7840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0739816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321505196097_.pi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198" y="1415077"/>
            <a:ext cx="4320000" cy="7690682"/>
          </a:xfrm>
          <a:prstGeom prst="rect">
            <a:avLst/>
          </a:prstGeom>
          <a:ln>
            <a:solidFill>
              <a:srgbClr val="DCDEE0"/>
            </a:solidFill>
          </a:ln>
        </p:spPr>
      </p:pic>
      <p:pic>
        <p:nvPicPr>
          <p:cNvPr id="3" name="图片 2" descr="1311505196092_.pic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70" y="1415077"/>
            <a:ext cx="4320000" cy="7690682"/>
          </a:xfrm>
          <a:prstGeom prst="rect">
            <a:avLst/>
          </a:prstGeom>
          <a:ln>
            <a:solidFill>
              <a:srgbClr val="DCDEE0"/>
            </a:solidFill>
          </a:ln>
        </p:spPr>
      </p:pic>
      <p:sp>
        <p:nvSpPr>
          <p:cNvPr id="9" name="文本框 8"/>
          <p:cNvSpPr txBox="1"/>
          <p:nvPr/>
        </p:nvSpPr>
        <p:spPr>
          <a:xfrm>
            <a:off x="344740" y="279462"/>
            <a:ext cx="351996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云</a:t>
            </a:r>
            <a:r>
              <a:rPr lang="en-US" altLang="zh-CN" dirty="0" smtClean="0"/>
              <a:t>POS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0" name="image1.png" descr="image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238470" y="0"/>
            <a:ext cx="1723080" cy="7840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1884071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102649" y="3591740"/>
            <a:ext cx="3519960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6000" dirty="0" smtClean="0">
                <a:latin typeface="PingFang SC Regular"/>
                <a:cs typeface="PingFang SC Regular"/>
              </a:rPr>
              <a:t>谢谢</a:t>
            </a:r>
            <a:endParaRPr kumimoji="0" lang="zh-CN" altLang="en-US" sz="6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 Regular"/>
              <a:cs typeface="PingFang SC Regular"/>
              <a:sym typeface="Helvetica Light"/>
            </a:endParaRPr>
          </a:p>
        </p:txBody>
      </p:sp>
      <p:pic>
        <p:nvPicPr>
          <p:cNvPr id="4" name="图片 3" descr="2861504842347_.pic_h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101" y="5255515"/>
            <a:ext cx="3488244" cy="3419426"/>
          </a:xfrm>
          <a:prstGeom prst="rect">
            <a:avLst/>
          </a:prstGeom>
        </p:spPr>
      </p:pic>
      <p:pic>
        <p:nvPicPr>
          <p:cNvPr id="7" name="image1.png" descr="image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238470" y="0"/>
            <a:ext cx="1723080" cy="7840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6984555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圆角矩形"/>
          <p:cNvSpPr/>
          <p:nvPr/>
        </p:nvSpPr>
        <p:spPr>
          <a:xfrm>
            <a:off x="945248" y="1822333"/>
            <a:ext cx="11166794" cy="7068427"/>
          </a:xfrm>
          <a:prstGeom prst="roundRect">
            <a:avLst>
              <a:gd name="adj" fmla="val 18334"/>
            </a:avLst>
          </a:prstGeom>
          <a:solidFill>
            <a:srgbClr val="DCDEE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2400" dirty="0">
              <a:solidFill>
                <a:srgbClr val="FFFFFF"/>
              </a:solidFill>
              <a:latin typeface="PingFang SC Regular"/>
              <a:cs typeface="PingFang SC Regular"/>
            </a:endParaRPr>
          </a:p>
        </p:txBody>
      </p:sp>
      <p:pic>
        <p:nvPicPr>
          <p:cNvPr id="6" name="image1.png" descr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8470" y="0"/>
            <a:ext cx="1723080" cy="78409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46" name="供应商"/>
          <p:cNvSpPr/>
          <p:nvPr/>
        </p:nvSpPr>
        <p:spPr>
          <a:xfrm>
            <a:off x="4963128" y="2554090"/>
            <a:ext cx="3147695" cy="117602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endParaRPr lang="zh-CN" dirty="0">
              <a:latin typeface="PingFang SC Regular"/>
              <a:ea typeface="宋体" panose="02010600030101010101" pitchFamily="2" charset="-122"/>
              <a:cs typeface="PingFang SC Regular"/>
            </a:endParaRPr>
          </a:p>
          <a:p>
            <a:pPr algn="ctr"/>
            <a:r>
              <a:rPr lang="zh-CN" dirty="0">
                <a:latin typeface="PingFang SC Regular"/>
                <a:ea typeface="宋体" panose="02010600030101010101" pitchFamily="2" charset="-122"/>
                <a:cs typeface="PingFang SC Regular"/>
              </a:rPr>
              <a:t>新零售</a:t>
            </a:r>
          </a:p>
          <a:p>
            <a:pPr algn="ctr"/>
            <a:r>
              <a:rPr lang="zh-CN" b="1" dirty="0">
                <a:latin typeface="PingFang SC Regular"/>
                <a:ea typeface="宋体" panose="02010600030101010101" pitchFamily="2" charset="-122"/>
                <a:cs typeface="PingFang SC Regular"/>
              </a:rPr>
              <a:t>（</a:t>
            </a:r>
            <a:r>
              <a:rPr b="1" dirty="0">
                <a:latin typeface="PingFang SC Regular"/>
                <a:cs typeface="PingFang SC Regular"/>
                <a:sym typeface="+mn-ea"/>
              </a:rPr>
              <a:t>大数据驱动</a:t>
            </a:r>
            <a:r>
              <a:rPr b="1" dirty="0" smtClean="0">
                <a:latin typeface="PingFang SC Regular"/>
                <a:cs typeface="PingFang SC Regular"/>
                <a:sym typeface="+mn-ea"/>
              </a:rPr>
              <a:t>的</a:t>
            </a:r>
            <a:endParaRPr lang="en-US" b="1" dirty="0" smtClean="0">
              <a:latin typeface="PingFang SC Regular"/>
              <a:cs typeface="PingFang SC Regular"/>
              <a:sym typeface="+mn-ea"/>
            </a:endParaRPr>
          </a:p>
          <a:p>
            <a:pPr algn="ctr"/>
            <a:r>
              <a:rPr b="1" dirty="0" smtClean="0">
                <a:latin typeface="PingFang SC Regular"/>
                <a:cs typeface="PingFang SC Regular"/>
                <a:sym typeface="+mn-ea"/>
              </a:rPr>
              <a:t>智能</a:t>
            </a:r>
            <a:r>
              <a:rPr b="1" dirty="0">
                <a:latin typeface="PingFang SC Regular"/>
                <a:cs typeface="PingFang SC Regular"/>
                <a:sym typeface="+mn-ea"/>
              </a:rPr>
              <a:t>零售</a:t>
            </a:r>
            <a:r>
              <a:rPr lang="zh-CN" b="1" dirty="0">
                <a:latin typeface="PingFang SC Regular"/>
                <a:ea typeface="宋体" panose="02010600030101010101" pitchFamily="2" charset="-122"/>
                <a:cs typeface="PingFang SC Regular"/>
              </a:rPr>
              <a:t>）</a:t>
            </a:r>
          </a:p>
          <a:p>
            <a:endParaRPr lang="zh-CN" dirty="0">
              <a:latin typeface="PingFang SC Regular"/>
              <a:ea typeface="宋体" panose="02010600030101010101" pitchFamily="2" charset="-122"/>
              <a:cs typeface="PingFang SC Regular"/>
            </a:endParaRPr>
          </a:p>
        </p:txBody>
      </p:sp>
      <p:cxnSp>
        <p:nvCxnSpPr>
          <p:cNvPr id="2" name="直接箭头连接符 1"/>
          <p:cNvCxnSpPr>
            <a:stCxn id="246" idx="2"/>
          </p:cNvCxnSpPr>
          <p:nvPr/>
        </p:nvCxnSpPr>
        <p:spPr>
          <a:xfrm>
            <a:off x="6536976" y="3730110"/>
            <a:ext cx="0" cy="1170305"/>
          </a:xfrm>
          <a:prstGeom prst="straightConnector1">
            <a:avLst/>
          </a:prstGeom>
          <a:noFill/>
          <a:ln w="57150" cap="flat" cmpd="sng">
            <a:solidFill>
              <a:srgbClr val="000000"/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" name="直接箭头连接符 2"/>
          <p:cNvCxnSpPr>
            <a:stCxn id="246" idx="2"/>
            <a:endCxn id="18" idx="0"/>
          </p:cNvCxnSpPr>
          <p:nvPr/>
        </p:nvCxnSpPr>
        <p:spPr>
          <a:xfrm flipH="1">
            <a:off x="3068191" y="3730110"/>
            <a:ext cx="3468785" cy="1180831"/>
          </a:xfrm>
          <a:prstGeom prst="straightConnector1">
            <a:avLst/>
          </a:prstGeom>
          <a:noFill/>
          <a:ln w="57150" cap="flat" cmpd="sng">
            <a:solidFill>
              <a:srgbClr val="000000"/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" name="直接箭头连接符 3"/>
          <p:cNvCxnSpPr/>
          <p:nvPr/>
        </p:nvCxnSpPr>
        <p:spPr>
          <a:xfrm>
            <a:off x="6537293" y="3730110"/>
            <a:ext cx="2951480" cy="1170305"/>
          </a:xfrm>
          <a:prstGeom prst="straightConnector1">
            <a:avLst/>
          </a:prstGeom>
          <a:noFill/>
          <a:ln w="57150" cap="flat" cmpd="sng">
            <a:solidFill>
              <a:srgbClr val="000000"/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文本框 15"/>
          <p:cNvSpPr txBox="1"/>
          <p:nvPr/>
        </p:nvSpPr>
        <p:spPr>
          <a:xfrm>
            <a:off x="344739" y="279462"/>
            <a:ext cx="450615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新零售主要特点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8" name="其他便利店"/>
          <p:cNvSpPr/>
          <p:nvPr/>
        </p:nvSpPr>
        <p:spPr>
          <a:xfrm>
            <a:off x="2204452" y="4910941"/>
            <a:ext cx="1727478" cy="729588"/>
          </a:xfrm>
          <a:prstGeom prst="rect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>
                <a:latin typeface="PingFang SC Regular"/>
                <a:ea typeface="宋体" panose="02010600030101010101" pitchFamily="2" charset="-122"/>
                <a:cs typeface="PingFang SC Regular"/>
              </a:rPr>
              <a:t>商业决策</a:t>
            </a:r>
            <a:endParaRPr lang="zh-CN" altLang="en-US" dirty="0">
              <a:latin typeface="PingFang SC Regular"/>
              <a:ea typeface="宋体" panose="02010600030101010101" pitchFamily="2" charset="-122"/>
              <a:cs typeface="PingFang SC Regular"/>
            </a:endParaRPr>
          </a:p>
        </p:txBody>
      </p:sp>
      <p:sp>
        <p:nvSpPr>
          <p:cNvPr id="20" name="其他便利店"/>
          <p:cNvSpPr/>
          <p:nvPr/>
        </p:nvSpPr>
        <p:spPr>
          <a:xfrm>
            <a:off x="5673237" y="4912963"/>
            <a:ext cx="1727478" cy="729588"/>
          </a:xfrm>
          <a:prstGeom prst="rect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>
                <a:latin typeface="PingFang SC Regular"/>
                <a:ea typeface="宋体" panose="02010600030101010101" pitchFamily="2" charset="-122"/>
                <a:cs typeface="PingFang SC Regular"/>
              </a:rPr>
              <a:t>供应链</a:t>
            </a:r>
            <a:endParaRPr lang="zh-CN" altLang="en-US" dirty="0">
              <a:latin typeface="PingFang SC Regular"/>
              <a:ea typeface="宋体" panose="02010600030101010101" pitchFamily="2" charset="-122"/>
              <a:cs typeface="PingFang SC Regular"/>
            </a:endParaRPr>
          </a:p>
        </p:txBody>
      </p:sp>
      <p:sp>
        <p:nvSpPr>
          <p:cNvPr id="22" name="其他便利店"/>
          <p:cNvSpPr/>
          <p:nvPr/>
        </p:nvSpPr>
        <p:spPr>
          <a:xfrm>
            <a:off x="9103622" y="4900415"/>
            <a:ext cx="1727478" cy="729588"/>
          </a:xfrm>
          <a:prstGeom prst="rect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>
                <a:latin typeface="PingFang SC Regular"/>
                <a:ea typeface="宋体" panose="02010600030101010101" pitchFamily="2" charset="-122"/>
                <a:cs typeface="PingFang SC Regular"/>
              </a:rPr>
              <a:t>用户感知</a:t>
            </a:r>
            <a:endParaRPr lang="zh-CN" altLang="en-US" dirty="0">
              <a:latin typeface="PingFang SC Regular"/>
              <a:ea typeface="宋体" panose="02010600030101010101" pitchFamily="2" charset="-122"/>
              <a:cs typeface="PingFang SC Regular"/>
            </a:endParaRPr>
          </a:p>
        </p:txBody>
      </p:sp>
      <p:sp>
        <p:nvSpPr>
          <p:cNvPr id="23" name="服务"/>
          <p:cNvSpPr/>
          <p:nvPr/>
        </p:nvSpPr>
        <p:spPr>
          <a:xfrm>
            <a:off x="1406653" y="5640529"/>
            <a:ext cx="3139005" cy="2309648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>
                <a:latin typeface="PingFang SC Regular"/>
                <a:cs typeface="PingFang SC Regular"/>
                <a:sym typeface="+mn-ea"/>
              </a:rPr>
              <a:t>基于大数据人工智能</a:t>
            </a:r>
            <a:endParaRPr lang="en-US" altLang="zh-CN" dirty="0" smtClean="0">
              <a:latin typeface="PingFang SC Regular"/>
              <a:cs typeface="PingFang SC Regular"/>
              <a:sym typeface="+mn-ea"/>
            </a:endParaRPr>
          </a:p>
          <a:p>
            <a:r>
              <a:rPr lang="zh-CN" altLang="en-US" dirty="0" smtClean="0">
                <a:latin typeface="PingFang SC Regular"/>
                <a:cs typeface="PingFang SC Regular"/>
                <a:sym typeface="+mn-ea"/>
              </a:rPr>
              <a:t>为零售</a:t>
            </a:r>
            <a:r>
              <a:rPr lang="zh-CN" altLang="en-US" dirty="0">
                <a:latin typeface="PingFang SC Regular"/>
                <a:cs typeface="PingFang SC Regular"/>
                <a:sym typeface="+mn-ea"/>
              </a:rPr>
              <a:t>提供更好的</a:t>
            </a:r>
            <a:r>
              <a:rPr lang="zh-CN" altLang="en-US" dirty="0">
                <a:latin typeface="PingFang SC Regular"/>
                <a:ea typeface="Helvetica"/>
                <a:cs typeface="PingFang SC Regular"/>
                <a:sym typeface="Helvetica"/>
              </a:rPr>
              <a:t>商业决策</a:t>
            </a:r>
            <a:endParaRPr lang="zh-CN" altLang="en-US" dirty="0">
              <a:latin typeface="PingFang SC Regular"/>
              <a:cs typeface="PingFang SC Regular"/>
            </a:endParaRPr>
          </a:p>
          <a:p>
            <a:endParaRPr dirty="0">
              <a:latin typeface="PingFang SC Regular"/>
              <a:cs typeface="PingFang SC Regular"/>
            </a:endParaRPr>
          </a:p>
        </p:txBody>
      </p:sp>
      <p:sp>
        <p:nvSpPr>
          <p:cNvPr id="25" name="服务"/>
          <p:cNvSpPr/>
          <p:nvPr/>
        </p:nvSpPr>
        <p:spPr>
          <a:xfrm>
            <a:off x="4963128" y="5642551"/>
            <a:ext cx="3139005" cy="2309648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endParaRPr lang="en-US" altLang="zh-CN" dirty="0" smtClean="0">
              <a:latin typeface="PingFang SC Regular"/>
              <a:cs typeface="PingFang SC Regular"/>
              <a:sym typeface="+mn-ea"/>
            </a:endParaRPr>
          </a:p>
          <a:p>
            <a:r>
              <a:rPr lang="zh-CN" altLang="en-US" dirty="0" smtClean="0">
                <a:latin typeface="PingFang SC Regular"/>
                <a:cs typeface="PingFang SC Regular"/>
                <a:sym typeface="+mn-ea"/>
              </a:rPr>
              <a:t>核心是由用户需求驱动</a:t>
            </a:r>
            <a:r>
              <a:rPr lang="zh-CN" altLang="en-US" dirty="0">
                <a:latin typeface="PingFang SC Regular"/>
                <a:cs typeface="PingFang SC Regular"/>
                <a:sym typeface="+mn-ea"/>
              </a:rPr>
              <a:t>的</a:t>
            </a:r>
            <a:r>
              <a:rPr lang="zh-CN" altLang="en-US" dirty="0">
                <a:latin typeface="PingFang SC Regular"/>
                <a:ea typeface="Helvetica"/>
                <a:cs typeface="PingFang SC Regular"/>
                <a:sym typeface="Helvetica"/>
              </a:rPr>
              <a:t>供应链</a:t>
            </a:r>
            <a:r>
              <a:rPr lang="zh-CN" altLang="en-US" dirty="0" smtClean="0">
                <a:latin typeface="PingFang SC Regular"/>
                <a:cs typeface="PingFang SC Regular"/>
                <a:sym typeface="+mn-ea"/>
              </a:rPr>
              <a:t>能力</a:t>
            </a:r>
            <a:endParaRPr lang="en-US" altLang="zh-CN" dirty="0" smtClean="0">
              <a:latin typeface="PingFang SC Regular"/>
              <a:cs typeface="PingFang SC Regular"/>
              <a:sym typeface="+mn-ea"/>
            </a:endParaRPr>
          </a:p>
          <a:p>
            <a:endParaRPr lang="en-US" altLang="zh-CN" dirty="0">
              <a:latin typeface="PingFang SC Regular"/>
              <a:cs typeface="PingFang SC Regular"/>
              <a:sym typeface="+mn-ea"/>
            </a:endParaRPr>
          </a:p>
          <a:p>
            <a:r>
              <a:rPr lang="en-US" altLang="zh-CN" dirty="0" smtClean="0">
                <a:latin typeface="PingFang SC Regular"/>
                <a:cs typeface="PingFang SC Regular"/>
                <a:sym typeface="+mn-ea"/>
              </a:rPr>
              <a:t>SKU</a:t>
            </a:r>
            <a:r>
              <a:rPr lang="zh-CN" altLang="en-US" dirty="0" smtClean="0">
                <a:latin typeface="PingFang SC Regular"/>
                <a:cs typeface="PingFang SC Regular"/>
                <a:sym typeface="+mn-ea"/>
              </a:rPr>
              <a:t>选择</a:t>
            </a:r>
            <a:r>
              <a:rPr lang="en-US" altLang="zh-CN" dirty="0" smtClean="0">
                <a:latin typeface="PingFang SC Regular"/>
                <a:cs typeface="PingFang SC Regular"/>
                <a:sym typeface="+mn-ea"/>
              </a:rPr>
              <a:t> </a:t>
            </a:r>
            <a:r>
              <a:rPr lang="zh-CN" altLang="en-US" dirty="0" smtClean="0">
                <a:latin typeface="PingFang SC Regular"/>
                <a:cs typeface="PingFang SC Regular"/>
                <a:sym typeface="+mn-ea"/>
              </a:rPr>
              <a:t>库存优化</a:t>
            </a:r>
            <a:r>
              <a:rPr lang="en-US" altLang="zh-CN" dirty="0" smtClean="0">
                <a:latin typeface="PingFang SC Regular"/>
                <a:cs typeface="PingFang SC Regular"/>
                <a:sym typeface="+mn-ea"/>
              </a:rPr>
              <a:t> </a:t>
            </a:r>
            <a:r>
              <a:rPr lang="zh-CN" altLang="en-US" dirty="0" smtClean="0">
                <a:latin typeface="PingFang SC Regular"/>
                <a:cs typeface="PingFang SC Regular"/>
                <a:sym typeface="+mn-ea"/>
              </a:rPr>
              <a:t>定价</a:t>
            </a:r>
            <a:r>
              <a:rPr lang="en-US" altLang="zh-CN" dirty="0" smtClean="0">
                <a:latin typeface="PingFang SC Regular"/>
                <a:cs typeface="PingFang SC Regular"/>
                <a:sym typeface="+mn-ea"/>
              </a:rPr>
              <a:t> </a:t>
            </a:r>
            <a:r>
              <a:rPr lang="zh-CN" altLang="en-US" dirty="0" smtClean="0">
                <a:latin typeface="PingFang SC Regular"/>
                <a:cs typeface="PingFang SC Regular"/>
                <a:sym typeface="+mn-ea"/>
              </a:rPr>
              <a:t>促销</a:t>
            </a:r>
            <a:endParaRPr lang="zh-CN" altLang="en-US" dirty="0">
              <a:latin typeface="PingFang SC Regular"/>
              <a:cs typeface="PingFang SC Regular"/>
            </a:endParaRPr>
          </a:p>
          <a:p>
            <a:endParaRPr dirty="0">
              <a:latin typeface="PingFang SC Regular"/>
              <a:cs typeface="PingFang SC Regular"/>
            </a:endParaRPr>
          </a:p>
        </p:txBody>
      </p:sp>
      <p:sp>
        <p:nvSpPr>
          <p:cNvPr id="26" name="服务"/>
          <p:cNvSpPr/>
          <p:nvPr/>
        </p:nvSpPr>
        <p:spPr>
          <a:xfrm>
            <a:off x="8530411" y="5640529"/>
            <a:ext cx="3139005" cy="2309648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lang="zh-CN" altLang="en-US" dirty="0">
                <a:latin typeface="PingFang SC Regular"/>
                <a:ea typeface="Helvetica"/>
                <a:cs typeface="PingFang SC Regular"/>
                <a:sym typeface="Helvetica"/>
              </a:rPr>
              <a:t>感知用户</a:t>
            </a:r>
            <a:r>
              <a:rPr lang="zh-CN" altLang="en-US" dirty="0" smtClean="0">
                <a:latin typeface="PingFang SC Regular"/>
                <a:ea typeface="Helvetica"/>
                <a:cs typeface="PingFang SC Regular"/>
                <a:sym typeface="Helvetica"/>
              </a:rPr>
              <a:t>的能力</a:t>
            </a:r>
            <a:endParaRPr lang="en-US" altLang="zh-CN" dirty="0" smtClean="0">
              <a:latin typeface="PingFang SC Regular"/>
              <a:cs typeface="PingFang SC Regular"/>
              <a:sym typeface="+mn-ea"/>
            </a:endParaRPr>
          </a:p>
          <a:p>
            <a:endParaRPr lang="en-US" altLang="zh-CN" dirty="0">
              <a:latin typeface="PingFang SC Regular"/>
              <a:cs typeface="PingFang SC Regular"/>
              <a:sym typeface="+mn-ea"/>
            </a:endParaRPr>
          </a:p>
          <a:p>
            <a:r>
              <a:rPr lang="zh-CN" altLang="en-US" dirty="0" smtClean="0">
                <a:latin typeface="PingFang SC Regular"/>
                <a:cs typeface="PingFang SC Regular"/>
                <a:sym typeface="+mn-ea"/>
              </a:rPr>
              <a:t>数据</a:t>
            </a:r>
            <a:r>
              <a:rPr lang="en-US" altLang="zh-CN" dirty="0" smtClean="0">
                <a:latin typeface="PingFang SC Regular"/>
                <a:cs typeface="PingFang SC Regular"/>
                <a:sym typeface="+mn-ea"/>
              </a:rPr>
              <a:t> </a:t>
            </a:r>
            <a:r>
              <a:rPr lang="zh-CN" altLang="en-US" dirty="0" smtClean="0">
                <a:latin typeface="PingFang SC Regular"/>
                <a:cs typeface="PingFang SC Regular"/>
                <a:sym typeface="+mn-ea"/>
              </a:rPr>
              <a:t>取向</a:t>
            </a:r>
            <a:r>
              <a:rPr lang="en-US" altLang="zh-CN" dirty="0" smtClean="0">
                <a:latin typeface="PingFang SC Regular"/>
                <a:cs typeface="PingFang SC Regular"/>
                <a:sym typeface="+mn-ea"/>
              </a:rPr>
              <a:t> </a:t>
            </a:r>
            <a:r>
              <a:rPr lang="zh-CN" altLang="en-US" dirty="0" smtClean="0">
                <a:latin typeface="PingFang SC Regular"/>
                <a:cs typeface="PingFang SC Regular"/>
                <a:sym typeface="+mn-ea"/>
              </a:rPr>
              <a:t>习惯</a:t>
            </a:r>
            <a:r>
              <a:rPr lang="en-US" altLang="zh-CN" dirty="0" smtClean="0">
                <a:latin typeface="PingFang SC Regular"/>
                <a:cs typeface="PingFang SC Regular"/>
                <a:sym typeface="+mn-ea"/>
              </a:rPr>
              <a:t> </a:t>
            </a:r>
            <a:r>
              <a:rPr lang="zh-CN" altLang="en-US" dirty="0" smtClean="0">
                <a:latin typeface="PingFang SC Regular"/>
                <a:cs typeface="PingFang SC Regular"/>
                <a:sym typeface="+mn-ea"/>
              </a:rPr>
              <a:t>偏好</a:t>
            </a:r>
            <a:endParaRPr lang="zh-CN" altLang="en-US" dirty="0">
              <a:latin typeface="PingFang SC Regular"/>
              <a:ea typeface="宋体" panose="02010600030101010101" pitchFamily="2" charset="-122"/>
              <a:cs typeface="PingFang SC Regular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42190036"/>
      </p:ext>
    </p:extLst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png" descr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8470" y="0"/>
            <a:ext cx="1723080" cy="78409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2" name="供应商"/>
          <p:cNvSpPr/>
          <p:nvPr/>
        </p:nvSpPr>
        <p:spPr>
          <a:xfrm>
            <a:off x="1347470" y="1757680"/>
            <a:ext cx="2505075" cy="740410"/>
          </a:xfrm>
          <a:prstGeom prst="rect">
            <a:avLst/>
          </a:prstGeom>
          <a:solidFill>
            <a:srgbClr val="26813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endParaRPr lang="zh-CN">
              <a:latin typeface="PingFang SC Regular"/>
              <a:ea typeface="宋体" panose="02010600030101010101" pitchFamily="2" charset="-122"/>
              <a:cs typeface="PingFang SC Regular"/>
            </a:endParaRPr>
          </a:p>
          <a:p>
            <a:pPr algn="ctr"/>
            <a:r>
              <a:rPr lang="zh-CN">
                <a:latin typeface="PingFang SC Regular"/>
                <a:ea typeface="宋体" panose="02010600030101010101" pitchFamily="2" charset="-122"/>
                <a:cs typeface="PingFang SC Regular"/>
              </a:rPr>
              <a:t>传统方式</a:t>
            </a:r>
          </a:p>
          <a:p>
            <a:pPr algn="ctr"/>
            <a:endParaRPr lang="zh-CN">
              <a:latin typeface="PingFang SC Regular"/>
              <a:ea typeface="宋体" panose="02010600030101010101" pitchFamily="2" charset="-122"/>
              <a:cs typeface="PingFang SC Regular"/>
            </a:endParaRPr>
          </a:p>
        </p:txBody>
      </p:sp>
      <p:sp>
        <p:nvSpPr>
          <p:cNvPr id="173" name="供应商"/>
          <p:cNvSpPr/>
          <p:nvPr/>
        </p:nvSpPr>
        <p:spPr>
          <a:xfrm>
            <a:off x="7860030" y="1757680"/>
            <a:ext cx="2505075" cy="74041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endParaRPr lang="zh-CN">
              <a:latin typeface="PingFang SC Regular"/>
              <a:ea typeface="宋体" panose="02010600030101010101" pitchFamily="2" charset="-122"/>
              <a:cs typeface="PingFang SC Regular"/>
            </a:endParaRPr>
          </a:p>
          <a:p>
            <a:pPr algn="ctr"/>
            <a:r>
              <a:rPr lang="zh-CN">
                <a:latin typeface="PingFang SC Regular"/>
                <a:ea typeface="宋体" panose="02010600030101010101" pitchFamily="2" charset="-122"/>
                <a:cs typeface="PingFang SC Regular"/>
              </a:rPr>
              <a:t>新零售</a:t>
            </a:r>
          </a:p>
          <a:p>
            <a:pPr algn="ctr"/>
            <a:endParaRPr lang="zh-CN">
              <a:latin typeface="PingFang SC Regular"/>
              <a:ea typeface="宋体" panose="02010600030101010101" pitchFamily="2" charset="-122"/>
              <a:cs typeface="PingFang SC Regular"/>
            </a:endParaRPr>
          </a:p>
        </p:txBody>
      </p:sp>
      <p:sp>
        <p:nvSpPr>
          <p:cNvPr id="267" name="其他便利店"/>
          <p:cNvSpPr/>
          <p:nvPr/>
        </p:nvSpPr>
        <p:spPr>
          <a:xfrm>
            <a:off x="1302385" y="3890645"/>
            <a:ext cx="2594610" cy="3755390"/>
          </a:xfrm>
          <a:prstGeom prst="rect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lang="zh-CN">
                <a:latin typeface="PingFang SC Regular"/>
                <a:ea typeface="宋体" panose="02010600030101010101" pitchFamily="2" charset="-122"/>
                <a:cs typeface="PingFang SC Regular"/>
              </a:rPr>
              <a:t>向</a:t>
            </a:r>
            <a:r>
              <a:rPr lang="en-US" altLang="zh-CN">
                <a:latin typeface="PingFang SC Regular"/>
                <a:ea typeface="宋体" panose="02010600030101010101" pitchFamily="2" charset="-122"/>
                <a:cs typeface="PingFang SC Regular"/>
              </a:rPr>
              <a:t>B</a:t>
            </a:r>
            <a:r>
              <a:rPr lang="zh-CN" altLang="en-US">
                <a:latin typeface="PingFang SC Regular"/>
                <a:ea typeface="宋体" panose="02010600030101010101" pitchFamily="2" charset="-122"/>
                <a:cs typeface="PingFang SC Regular"/>
              </a:rPr>
              <a:t>端卖产品</a:t>
            </a:r>
          </a:p>
        </p:txBody>
      </p:sp>
      <p:cxnSp>
        <p:nvCxnSpPr>
          <p:cNvPr id="175" name="直接箭头连接符 174"/>
          <p:cNvCxnSpPr>
            <a:stCxn id="172" idx="2"/>
            <a:endCxn id="267" idx="0"/>
          </p:cNvCxnSpPr>
          <p:nvPr/>
        </p:nvCxnSpPr>
        <p:spPr>
          <a:xfrm flipH="1">
            <a:off x="2599690" y="2498090"/>
            <a:ext cx="635" cy="1392555"/>
          </a:xfrm>
          <a:prstGeom prst="straightConnector1">
            <a:avLst/>
          </a:prstGeom>
          <a:noFill/>
          <a:ln w="57150" cap="flat" cmpd="sng">
            <a:solidFill>
              <a:srgbClr val="000000"/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6" name="右箭头 175"/>
          <p:cNvSpPr/>
          <p:nvPr/>
        </p:nvSpPr>
        <p:spPr>
          <a:xfrm>
            <a:off x="4807155" y="3318005"/>
            <a:ext cx="1671954" cy="758289"/>
          </a:xfrm>
          <a:prstGeom prst="rightArrow">
            <a:avLst/>
          </a:prstGeom>
          <a:solidFill>
            <a:srgbClr val="266A9E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ingFang SC Regular"/>
              <a:ea typeface="+mn-ea"/>
              <a:cs typeface="PingFang SC Regular"/>
              <a:sym typeface="Helvetica Light"/>
            </a:endParaRPr>
          </a:p>
        </p:txBody>
      </p:sp>
      <p:sp>
        <p:nvSpPr>
          <p:cNvPr id="183" name="其他便利店"/>
          <p:cNvSpPr/>
          <p:nvPr/>
        </p:nvSpPr>
        <p:spPr>
          <a:xfrm>
            <a:off x="7827478" y="3522027"/>
            <a:ext cx="2594610" cy="737235"/>
          </a:xfrm>
          <a:prstGeom prst="rect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lang="zh-CN" dirty="0">
                <a:latin typeface="PingFang SC Regular"/>
                <a:ea typeface="宋体" panose="02010600030101010101" pitchFamily="2" charset="-122"/>
                <a:cs typeface="PingFang SC Regular"/>
              </a:rPr>
              <a:t>向</a:t>
            </a:r>
            <a:r>
              <a:rPr lang="en-US" altLang="zh-CN" dirty="0">
                <a:latin typeface="PingFang SC Regular"/>
                <a:ea typeface="宋体" panose="02010600030101010101" pitchFamily="2" charset="-122"/>
                <a:cs typeface="PingFang SC Regular"/>
              </a:rPr>
              <a:t>B</a:t>
            </a:r>
            <a:r>
              <a:rPr lang="zh-CN" altLang="en-US" dirty="0">
                <a:latin typeface="PingFang SC Regular"/>
                <a:ea typeface="宋体" panose="02010600030101010101" pitchFamily="2" charset="-122"/>
                <a:cs typeface="PingFang SC Regular"/>
              </a:rPr>
              <a:t>端卖服务</a:t>
            </a:r>
          </a:p>
        </p:txBody>
      </p:sp>
      <p:cxnSp>
        <p:nvCxnSpPr>
          <p:cNvPr id="184" name="直接箭头连接符 183"/>
          <p:cNvCxnSpPr>
            <a:stCxn id="173" idx="2"/>
            <a:endCxn id="183" idx="0"/>
          </p:cNvCxnSpPr>
          <p:nvPr/>
        </p:nvCxnSpPr>
        <p:spPr>
          <a:xfrm>
            <a:off x="9112568" y="2498090"/>
            <a:ext cx="12215" cy="1023937"/>
          </a:xfrm>
          <a:prstGeom prst="straightConnector1">
            <a:avLst/>
          </a:prstGeom>
          <a:noFill/>
          <a:ln w="57150" cap="flat" cmpd="sng">
            <a:solidFill>
              <a:srgbClr val="000000"/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5" name="服务"/>
          <p:cNvSpPr/>
          <p:nvPr/>
        </p:nvSpPr>
        <p:spPr>
          <a:xfrm>
            <a:off x="5746115" y="6048375"/>
            <a:ext cx="1047750" cy="2443480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>
                <a:latin typeface="PingFang SC Regular"/>
                <a:cs typeface="PingFang SC Regular"/>
                <a:sym typeface="+mn-ea"/>
              </a:rPr>
              <a:t>SaaS</a:t>
            </a:r>
            <a:endParaRPr>
              <a:latin typeface="PingFang SC Regular"/>
              <a:cs typeface="PingFang SC Regular"/>
            </a:endParaRPr>
          </a:p>
        </p:txBody>
      </p:sp>
      <p:sp>
        <p:nvSpPr>
          <p:cNvPr id="190" name="服务"/>
          <p:cNvSpPr/>
          <p:nvPr/>
        </p:nvSpPr>
        <p:spPr>
          <a:xfrm>
            <a:off x="7143115" y="6047740"/>
            <a:ext cx="1047750" cy="2443480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>
                <a:latin typeface="PingFang SC Regular"/>
                <a:cs typeface="PingFang SC Regular"/>
                <a:sym typeface="+mn-ea"/>
              </a:rPr>
              <a:t>BaaS</a:t>
            </a:r>
            <a:endParaRPr>
              <a:latin typeface="PingFang SC Regular"/>
              <a:cs typeface="PingFang SC Regular"/>
            </a:endParaRPr>
          </a:p>
        </p:txBody>
      </p:sp>
      <p:sp>
        <p:nvSpPr>
          <p:cNvPr id="191" name="服务"/>
          <p:cNvSpPr/>
          <p:nvPr/>
        </p:nvSpPr>
        <p:spPr>
          <a:xfrm>
            <a:off x="8588375" y="6048375"/>
            <a:ext cx="1047750" cy="2443480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>
                <a:latin typeface="PingFang SC Regular"/>
                <a:cs typeface="PingFang SC Regular"/>
                <a:sym typeface="+mn-ea"/>
              </a:rPr>
              <a:t>AI服务</a:t>
            </a:r>
            <a:endParaRPr>
              <a:latin typeface="PingFang SC Regular"/>
              <a:cs typeface="PingFang SC Regular"/>
            </a:endParaRPr>
          </a:p>
        </p:txBody>
      </p:sp>
      <p:sp>
        <p:nvSpPr>
          <p:cNvPr id="192" name="服务"/>
          <p:cNvSpPr/>
          <p:nvPr/>
        </p:nvSpPr>
        <p:spPr>
          <a:xfrm>
            <a:off x="10050780" y="6048375"/>
            <a:ext cx="1047750" cy="2443480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dirty="0" smtClean="0">
                <a:latin typeface="PingFang SC Regular"/>
                <a:cs typeface="PingFang SC Regular"/>
                <a:sym typeface="+mn-ea"/>
              </a:rPr>
              <a:t>金融</a:t>
            </a:r>
            <a:endParaRPr lang="en-US" dirty="0" smtClean="0">
              <a:latin typeface="PingFang SC Regular"/>
              <a:cs typeface="PingFang SC Regular"/>
              <a:sym typeface="+mn-ea"/>
            </a:endParaRPr>
          </a:p>
          <a:p>
            <a:r>
              <a:rPr dirty="0" smtClean="0">
                <a:latin typeface="PingFang SC Regular"/>
                <a:cs typeface="PingFang SC Regular"/>
                <a:sym typeface="+mn-ea"/>
              </a:rPr>
              <a:t>服务</a:t>
            </a:r>
            <a:endParaRPr dirty="0">
              <a:latin typeface="PingFang SC Regular"/>
              <a:cs typeface="PingFang SC Regular"/>
            </a:endParaRPr>
          </a:p>
        </p:txBody>
      </p:sp>
      <p:sp>
        <p:nvSpPr>
          <p:cNvPr id="193" name="服务"/>
          <p:cNvSpPr/>
          <p:nvPr/>
        </p:nvSpPr>
        <p:spPr>
          <a:xfrm>
            <a:off x="11436350" y="6048375"/>
            <a:ext cx="1047750" cy="2443480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lang="zh-CN" dirty="0">
                <a:latin typeface="PingFang SC Regular"/>
                <a:ea typeface="宋体" panose="02010600030101010101" pitchFamily="2" charset="-122"/>
                <a:cs typeface="PingFang SC Regular"/>
              </a:rPr>
              <a:t>其</a:t>
            </a:r>
            <a:r>
              <a:rPr lang="zh-CN" dirty="0" smtClean="0">
                <a:latin typeface="PingFang SC Regular"/>
                <a:ea typeface="宋体" panose="02010600030101010101" pitchFamily="2" charset="-122"/>
                <a:cs typeface="PingFang SC Regular"/>
              </a:rPr>
              <a:t>他</a:t>
            </a:r>
            <a:endParaRPr lang="en-US" altLang="zh-CN" dirty="0" smtClean="0">
              <a:latin typeface="PingFang SC Regular"/>
              <a:ea typeface="宋体" panose="02010600030101010101" pitchFamily="2" charset="-122"/>
              <a:cs typeface="PingFang SC Regular"/>
            </a:endParaRPr>
          </a:p>
          <a:p>
            <a:r>
              <a:rPr dirty="0" smtClean="0">
                <a:latin typeface="PingFang SC Regular"/>
                <a:cs typeface="PingFang SC Regular"/>
              </a:rPr>
              <a:t>服务</a:t>
            </a:r>
            <a:endParaRPr dirty="0">
              <a:latin typeface="PingFang SC Regular"/>
              <a:cs typeface="PingFang SC Regular"/>
            </a:endParaRPr>
          </a:p>
        </p:txBody>
      </p:sp>
      <p:cxnSp>
        <p:nvCxnSpPr>
          <p:cNvPr id="199" name="直接箭头连接符 198"/>
          <p:cNvCxnSpPr>
            <a:stCxn id="183" idx="2"/>
          </p:cNvCxnSpPr>
          <p:nvPr/>
        </p:nvCxnSpPr>
        <p:spPr>
          <a:xfrm>
            <a:off x="9124783" y="4259262"/>
            <a:ext cx="32552" cy="1789113"/>
          </a:xfrm>
          <a:prstGeom prst="straightConnector1">
            <a:avLst/>
          </a:prstGeom>
          <a:noFill/>
          <a:ln w="57150" cap="flat" cmpd="sng">
            <a:solidFill>
              <a:srgbClr val="000000"/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0" name="肘形连接符 199"/>
          <p:cNvCxnSpPr>
            <a:endCxn id="192" idx="0"/>
          </p:cNvCxnSpPr>
          <p:nvPr/>
        </p:nvCxnSpPr>
        <p:spPr>
          <a:xfrm>
            <a:off x="9199245" y="4956810"/>
            <a:ext cx="1375410" cy="1091565"/>
          </a:xfrm>
          <a:prstGeom prst="bentConnector2">
            <a:avLst/>
          </a:prstGeom>
          <a:noFill/>
          <a:ln w="57150" cap="flat" cmpd="sng">
            <a:solidFill>
              <a:srgbClr val="000000"/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1" name="肘形连接符 200"/>
          <p:cNvCxnSpPr>
            <a:endCxn id="193" idx="0"/>
          </p:cNvCxnSpPr>
          <p:nvPr/>
        </p:nvCxnSpPr>
        <p:spPr>
          <a:xfrm>
            <a:off x="9211310" y="4956810"/>
            <a:ext cx="2748915" cy="1091565"/>
          </a:xfrm>
          <a:prstGeom prst="bentConnector2">
            <a:avLst/>
          </a:prstGeom>
          <a:noFill/>
          <a:ln w="57150" cap="flat" cmpd="sng">
            <a:solidFill>
              <a:srgbClr val="000000"/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2" name="肘形连接符 201"/>
          <p:cNvCxnSpPr>
            <a:endCxn id="190" idx="0"/>
          </p:cNvCxnSpPr>
          <p:nvPr/>
        </p:nvCxnSpPr>
        <p:spPr>
          <a:xfrm rot="10800000" flipV="1">
            <a:off x="7666990" y="4956175"/>
            <a:ext cx="1551940" cy="1091565"/>
          </a:xfrm>
          <a:prstGeom prst="bentConnector2">
            <a:avLst/>
          </a:prstGeom>
          <a:noFill/>
          <a:ln w="57150" cap="flat" cmpd="sng">
            <a:solidFill>
              <a:srgbClr val="000000"/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4" name="肘形连接符 203"/>
          <p:cNvCxnSpPr>
            <a:endCxn id="185" idx="0"/>
          </p:cNvCxnSpPr>
          <p:nvPr/>
        </p:nvCxnSpPr>
        <p:spPr>
          <a:xfrm rot="10800000" flipV="1">
            <a:off x="6269990" y="4944745"/>
            <a:ext cx="2880360" cy="1103630"/>
          </a:xfrm>
          <a:prstGeom prst="bentConnector2">
            <a:avLst/>
          </a:prstGeom>
          <a:noFill/>
          <a:ln w="57150" cap="flat" cmpd="sng">
            <a:solidFill>
              <a:srgbClr val="000000"/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文本框 21"/>
          <p:cNvSpPr txBox="1"/>
          <p:nvPr/>
        </p:nvSpPr>
        <p:spPr>
          <a:xfrm>
            <a:off x="344739" y="279462"/>
            <a:ext cx="450615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新</a:t>
            </a:r>
            <a:r>
              <a:rPr lang="zh-CN" altLang="en-US" dirty="0" smtClean="0"/>
              <a:t>零售主要特点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95874731"/>
      </p:ext>
    </p:extLst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区块链（联盟链）"/>
          <p:cNvSpPr/>
          <p:nvPr/>
        </p:nvSpPr>
        <p:spPr>
          <a:xfrm>
            <a:off x="500260" y="1897585"/>
            <a:ext cx="11662522" cy="550195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r>
              <a:rPr sz="2200">
                <a:latin typeface="PingFang SC Regular"/>
                <a:cs typeface="PingFang SC Regular"/>
                <a:sym typeface="+mn-ea"/>
              </a:rPr>
              <a:t>便利店</a:t>
            </a:r>
            <a:endParaRPr sz="2200">
              <a:latin typeface="PingFang SC Regular"/>
              <a:cs typeface="PingFang SC Regular"/>
            </a:endParaRPr>
          </a:p>
        </p:txBody>
      </p:sp>
      <p:sp>
        <p:nvSpPr>
          <p:cNvPr id="4" name="供应商"/>
          <p:cNvSpPr/>
          <p:nvPr/>
        </p:nvSpPr>
        <p:spPr>
          <a:xfrm>
            <a:off x="1159442" y="3510775"/>
            <a:ext cx="1270001" cy="848232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sz="2200">
                <a:latin typeface="PingFang SC Regular"/>
                <a:cs typeface="PingFang SC Regular"/>
                <a:sym typeface="+mn-ea"/>
              </a:rPr>
              <a:t>数量庞大</a:t>
            </a:r>
            <a:endParaRPr sz="2200">
              <a:latin typeface="PingFang SC Regular"/>
              <a:cs typeface="PingFang SC Regular"/>
            </a:endParaRPr>
          </a:p>
        </p:txBody>
      </p:sp>
      <p:sp>
        <p:nvSpPr>
          <p:cNvPr id="6" name="在线信贷机构"/>
          <p:cNvSpPr/>
          <p:nvPr/>
        </p:nvSpPr>
        <p:spPr>
          <a:xfrm>
            <a:off x="7229415" y="3498710"/>
            <a:ext cx="1270001" cy="848232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sz="2200" dirty="0" smtClean="0">
                <a:latin typeface="PingFang SC Regular"/>
                <a:cs typeface="PingFang SC Regular"/>
                <a:sym typeface="+mn-ea"/>
              </a:rPr>
              <a:t>客户</a:t>
            </a:r>
            <a:endParaRPr lang="en-US" sz="2200" dirty="0" smtClean="0">
              <a:latin typeface="PingFang SC Regular"/>
              <a:cs typeface="PingFang SC Regular"/>
              <a:sym typeface="+mn-ea"/>
            </a:endParaRPr>
          </a:p>
          <a:p>
            <a:r>
              <a:rPr sz="2200" dirty="0" smtClean="0">
                <a:latin typeface="PingFang SC Regular"/>
                <a:cs typeface="PingFang SC Regular"/>
                <a:sym typeface="+mn-ea"/>
              </a:rPr>
              <a:t>粘性</a:t>
            </a:r>
            <a:r>
              <a:rPr sz="2200" dirty="0">
                <a:latin typeface="PingFang SC Regular"/>
                <a:cs typeface="PingFang SC Regular"/>
                <a:sym typeface="+mn-ea"/>
              </a:rPr>
              <a:t>大</a:t>
            </a:r>
            <a:endParaRPr sz="2200" dirty="0">
              <a:latin typeface="PingFang SC Regular"/>
              <a:cs typeface="PingFang SC Regular"/>
            </a:endParaRPr>
          </a:p>
        </p:txBody>
      </p:sp>
      <p:sp>
        <p:nvSpPr>
          <p:cNvPr id="7" name="生产商"/>
          <p:cNvSpPr/>
          <p:nvPr/>
        </p:nvSpPr>
        <p:spPr>
          <a:xfrm>
            <a:off x="4156011" y="3498710"/>
            <a:ext cx="1270001" cy="848232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sz="2200">
                <a:latin typeface="PingFang SC Regular"/>
                <a:cs typeface="PingFang SC Regular"/>
                <a:sym typeface="+mn-ea"/>
              </a:rPr>
              <a:t>金额庞大</a:t>
            </a:r>
            <a:endParaRPr sz="2200">
              <a:latin typeface="PingFang SC Regular"/>
              <a:cs typeface="PingFang SC Regular"/>
            </a:endParaRPr>
          </a:p>
        </p:txBody>
      </p:sp>
      <p:sp>
        <p:nvSpPr>
          <p:cNvPr id="9" name="其他金融服务"/>
          <p:cNvSpPr/>
          <p:nvPr/>
        </p:nvSpPr>
        <p:spPr>
          <a:xfrm>
            <a:off x="10008175" y="3498710"/>
            <a:ext cx="1270001" cy="848232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sz="2200" dirty="0">
                <a:latin typeface="PingFang SC Regular"/>
                <a:cs typeface="PingFang SC Regular"/>
              </a:rPr>
              <a:t>其他金融服务</a:t>
            </a:r>
          </a:p>
        </p:txBody>
      </p:sp>
      <p:cxnSp>
        <p:nvCxnSpPr>
          <p:cNvPr id="11" name="直接箭头连接符 10"/>
          <p:cNvCxnSpPr>
            <a:endCxn id="4" idx="0"/>
          </p:cNvCxnSpPr>
          <p:nvPr/>
        </p:nvCxnSpPr>
        <p:spPr>
          <a:xfrm>
            <a:off x="1786207" y="2447474"/>
            <a:ext cx="8255" cy="1062990"/>
          </a:xfrm>
          <a:prstGeom prst="straightConnector1">
            <a:avLst/>
          </a:prstGeom>
          <a:noFill/>
          <a:ln w="57150" cap="flat" cmpd="sng">
            <a:solidFill>
              <a:srgbClr val="000000"/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直接箭头连接符 26"/>
          <p:cNvCxnSpPr/>
          <p:nvPr/>
        </p:nvCxnSpPr>
        <p:spPr>
          <a:xfrm>
            <a:off x="7859982" y="2447474"/>
            <a:ext cx="8255" cy="1062990"/>
          </a:xfrm>
          <a:prstGeom prst="straightConnector1">
            <a:avLst/>
          </a:prstGeom>
          <a:noFill/>
          <a:ln w="57150" cap="flat" cmpd="sng">
            <a:solidFill>
              <a:srgbClr val="000000"/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直接箭头连接符 27"/>
          <p:cNvCxnSpPr/>
          <p:nvPr/>
        </p:nvCxnSpPr>
        <p:spPr>
          <a:xfrm>
            <a:off x="10638742" y="2447474"/>
            <a:ext cx="8255" cy="1062990"/>
          </a:xfrm>
          <a:prstGeom prst="straightConnector1">
            <a:avLst/>
          </a:prstGeom>
          <a:noFill/>
          <a:ln w="57150" cap="flat" cmpd="sng">
            <a:solidFill>
              <a:srgbClr val="000000"/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直接箭头连接符 28"/>
          <p:cNvCxnSpPr/>
          <p:nvPr/>
        </p:nvCxnSpPr>
        <p:spPr>
          <a:xfrm>
            <a:off x="4787217" y="2435409"/>
            <a:ext cx="8255" cy="1062990"/>
          </a:xfrm>
          <a:prstGeom prst="straightConnector1">
            <a:avLst/>
          </a:prstGeom>
          <a:noFill/>
          <a:ln w="57150" cap="flat" cmpd="sng">
            <a:solidFill>
              <a:srgbClr val="000000"/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2" name="云POS系统"/>
          <p:cNvSpPr/>
          <p:nvPr/>
        </p:nvSpPr>
        <p:spPr>
          <a:xfrm>
            <a:off x="735834" y="5841472"/>
            <a:ext cx="1963540" cy="1270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rPr sz="2200">
                <a:latin typeface="PingFang SC Regular"/>
                <a:cs typeface="PingFang SC Regular"/>
                <a:sym typeface="+mn-ea"/>
              </a:rPr>
              <a:t>全国约400万家</a:t>
            </a:r>
            <a:endParaRPr sz="2200">
              <a:latin typeface="PingFang SC Regular"/>
              <a:cs typeface="PingFang SC Regular"/>
            </a:endParaRPr>
          </a:p>
        </p:txBody>
      </p:sp>
      <p:sp>
        <p:nvSpPr>
          <p:cNvPr id="31" name="云POS系统"/>
          <p:cNvSpPr/>
          <p:nvPr/>
        </p:nvSpPr>
        <p:spPr>
          <a:xfrm>
            <a:off x="3809234" y="5841472"/>
            <a:ext cx="1963540" cy="1270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rPr sz="2200">
                <a:latin typeface="PingFang SC Regular"/>
                <a:cs typeface="PingFang SC Regular"/>
                <a:sym typeface="+mn-ea"/>
              </a:rPr>
              <a:t>全国约8万亿销售额</a:t>
            </a:r>
            <a:endParaRPr sz="2200">
              <a:latin typeface="PingFang SC Regular"/>
              <a:cs typeface="PingFang SC Regular"/>
            </a:endParaRPr>
          </a:p>
        </p:txBody>
      </p:sp>
      <p:sp>
        <p:nvSpPr>
          <p:cNvPr id="32" name="云POS系统"/>
          <p:cNvSpPr/>
          <p:nvPr/>
        </p:nvSpPr>
        <p:spPr>
          <a:xfrm>
            <a:off x="6882634" y="5841472"/>
            <a:ext cx="1963540" cy="1270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</p:spPr>
        <p:txBody>
          <a:bodyPr lIns="50800" tIns="50800" rIns="50800" bIns="50800" anchor="ctr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rPr sz="2200" dirty="0">
                <a:latin typeface="PingFang SC Regular"/>
                <a:cs typeface="PingFang SC Regular"/>
                <a:sym typeface="+mn-ea"/>
              </a:rPr>
              <a:t>日常</a:t>
            </a:r>
            <a:r>
              <a:rPr sz="2200" dirty="0" smtClean="0">
                <a:latin typeface="PingFang SC Regular"/>
                <a:cs typeface="PingFang SC Regular"/>
                <a:sym typeface="+mn-ea"/>
              </a:rPr>
              <a:t>消费稳定</a:t>
            </a:r>
            <a:r>
              <a:rPr sz="2200" dirty="0">
                <a:latin typeface="PingFang SC Regular"/>
                <a:cs typeface="PingFang SC Regular"/>
                <a:sym typeface="+mn-ea"/>
              </a:rPr>
              <a:t>和持续</a:t>
            </a:r>
            <a:endParaRPr sz="2200" dirty="0">
              <a:latin typeface="PingFang SC Regular"/>
              <a:cs typeface="PingFang SC Regular"/>
            </a:endParaRPr>
          </a:p>
        </p:txBody>
      </p:sp>
      <p:sp>
        <p:nvSpPr>
          <p:cNvPr id="214" name="智能…"/>
          <p:cNvSpPr/>
          <p:nvPr/>
        </p:nvSpPr>
        <p:spPr>
          <a:xfrm>
            <a:off x="9487487" y="4789901"/>
            <a:ext cx="2310130" cy="798195"/>
          </a:xfrm>
          <a:prstGeom prst="roundRect">
            <a:avLst>
              <a:gd name="adj" fmla="val 10682"/>
            </a:avLst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marL="568960" lvl="1" indent="0" algn="l" defTabSz="373380" eaLnBrk="1">
              <a:spcBef>
                <a:spcPts val="2600"/>
              </a:spcBef>
              <a:defRPr sz="2305"/>
            </a:pPr>
            <a:r>
              <a:rPr sz="2200">
                <a:latin typeface="PingFang SC Regular"/>
                <a:cs typeface="PingFang SC Regular"/>
                <a:sym typeface="+mn-ea"/>
              </a:rPr>
              <a:t>数据分析</a:t>
            </a:r>
            <a:endParaRPr sz="2200">
              <a:latin typeface="PingFang SC Regular"/>
              <a:cs typeface="PingFang SC Regular"/>
            </a:endParaRPr>
          </a:p>
        </p:txBody>
      </p:sp>
      <p:sp>
        <p:nvSpPr>
          <p:cNvPr id="38" name="智能…"/>
          <p:cNvSpPr/>
          <p:nvPr/>
        </p:nvSpPr>
        <p:spPr>
          <a:xfrm>
            <a:off x="9469715" y="5951991"/>
            <a:ext cx="2310130" cy="798195"/>
          </a:xfrm>
          <a:prstGeom prst="roundRect">
            <a:avLst>
              <a:gd name="adj" fmla="val 10682"/>
            </a:avLst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marL="568960" lvl="1" indent="0" algn="l" defTabSz="373380" eaLnBrk="1">
              <a:spcBef>
                <a:spcPts val="2600"/>
              </a:spcBef>
              <a:defRPr sz="2305"/>
            </a:pPr>
            <a:r>
              <a:rPr sz="2200" dirty="0">
                <a:latin typeface="PingFang SC Regular"/>
                <a:cs typeface="PingFang SC Regular"/>
                <a:sym typeface="+mn-ea"/>
              </a:rPr>
              <a:t>面向小</a:t>
            </a:r>
            <a:r>
              <a:rPr sz="2200" dirty="0" smtClean="0">
                <a:latin typeface="PingFang SC Regular"/>
                <a:cs typeface="PingFang SC Regular"/>
                <a:sym typeface="+mn-ea"/>
              </a:rPr>
              <a:t>微企业金融</a:t>
            </a:r>
            <a:r>
              <a:rPr sz="2200" dirty="0">
                <a:latin typeface="PingFang SC Regular"/>
                <a:cs typeface="PingFang SC Regular"/>
                <a:sym typeface="+mn-ea"/>
              </a:rPr>
              <a:t>服务</a:t>
            </a:r>
            <a:endParaRPr sz="2200" dirty="0">
              <a:latin typeface="PingFang SC Regular"/>
              <a:cs typeface="PingFang SC Regular"/>
            </a:endParaRPr>
          </a:p>
        </p:txBody>
      </p:sp>
      <p:sp>
        <p:nvSpPr>
          <p:cNvPr id="39" name="智能…"/>
          <p:cNvSpPr/>
          <p:nvPr/>
        </p:nvSpPr>
        <p:spPr>
          <a:xfrm>
            <a:off x="9488122" y="7156610"/>
            <a:ext cx="2310130" cy="798195"/>
          </a:xfrm>
          <a:prstGeom prst="roundRect">
            <a:avLst>
              <a:gd name="adj" fmla="val 10682"/>
            </a:avLst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l" eaLnBrk="1">
              <a:defRPr sz="3500"/>
            </a:pPr>
            <a:r>
              <a:rPr lang="en-US" sz="2200">
                <a:latin typeface="PingFang SC Regular"/>
                <a:cs typeface="PingFang SC Regular"/>
              </a:rPr>
              <a:t>	</a:t>
            </a:r>
            <a:r>
              <a:rPr sz="2200">
                <a:latin typeface="PingFang SC Regular"/>
                <a:cs typeface="PingFang SC Regular"/>
                <a:sym typeface="+mn-ea"/>
              </a:rPr>
              <a:t>精准营销</a:t>
            </a:r>
            <a:endParaRPr sz="2200">
              <a:latin typeface="PingFang SC Regular"/>
              <a:cs typeface="PingFang SC Regular"/>
            </a:endParaRPr>
          </a:p>
        </p:txBody>
      </p:sp>
      <p:sp>
        <p:nvSpPr>
          <p:cNvPr id="40" name="智能…"/>
          <p:cNvSpPr/>
          <p:nvPr/>
        </p:nvSpPr>
        <p:spPr>
          <a:xfrm>
            <a:off x="9488122" y="8367571"/>
            <a:ext cx="2310130" cy="798195"/>
          </a:xfrm>
          <a:prstGeom prst="roundRect">
            <a:avLst>
              <a:gd name="adj" fmla="val 10682"/>
            </a:avLst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l" eaLnBrk="1">
              <a:defRPr sz="3500"/>
            </a:pPr>
            <a:r>
              <a:rPr lang="en-US" sz="2200">
                <a:latin typeface="PingFang SC Regular"/>
                <a:cs typeface="PingFang SC Regular"/>
                <a:sym typeface="+mn-ea"/>
              </a:rPr>
              <a:t>	</a:t>
            </a:r>
            <a:r>
              <a:rPr sz="2200">
                <a:latin typeface="PingFang SC Regular"/>
                <a:cs typeface="PingFang SC Regular"/>
                <a:sym typeface="+mn-ea"/>
              </a:rPr>
              <a:t>新流量入口</a:t>
            </a:r>
            <a:endParaRPr sz="2200">
              <a:latin typeface="PingFang SC Regular"/>
              <a:cs typeface="PingFang SC Regular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44739" y="279462"/>
            <a:ext cx="450615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便利店</a:t>
            </a:r>
            <a:r>
              <a:rPr lang="en-US" altLang="zh-CN" dirty="0" smtClean="0"/>
              <a:t> </a:t>
            </a:r>
            <a:r>
              <a:rPr lang="zh-CN" altLang="en-US" dirty="0" smtClean="0"/>
              <a:t>零售领域蓝海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21" name="image1.png" descr="image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8470" y="0"/>
            <a:ext cx="1723080" cy="784099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13472179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png" descr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8470" y="0"/>
            <a:ext cx="1723080" cy="78409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62" name="椭圆"/>
          <p:cNvSpPr/>
          <p:nvPr/>
        </p:nvSpPr>
        <p:spPr>
          <a:xfrm>
            <a:off x="1221592" y="1504981"/>
            <a:ext cx="10356638" cy="7430770"/>
          </a:xfrm>
          <a:prstGeom prst="ellipse">
            <a:avLst/>
          </a:prstGeom>
          <a:solidFill>
            <a:srgbClr val="DCDEE0"/>
          </a:solidFill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2000">
              <a:latin typeface="PingFang SC Regular"/>
              <a:cs typeface="PingFang SC Regular"/>
            </a:endParaRPr>
          </a:p>
        </p:txBody>
      </p:sp>
      <p:sp>
        <p:nvSpPr>
          <p:cNvPr id="194" name="区块链…"/>
          <p:cNvSpPr/>
          <p:nvPr/>
        </p:nvSpPr>
        <p:spPr>
          <a:xfrm>
            <a:off x="6086832" y="2108458"/>
            <a:ext cx="2527935" cy="1646555"/>
          </a:xfrm>
          <a:prstGeom prst="roundRect">
            <a:avLst>
              <a:gd name="adj" fmla="val 16320"/>
            </a:avLst>
          </a:prstGeom>
          <a:solidFill>
            <a:schemeClr val="accent2">
              <a:lumMod val="75000"/>
            </a:schemeClr>
          </a:solidFill>
          <a:ln w="12700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1500">
                <a:solidFill>
                  <a:srgbClr val="FFFFFF"/>
                </a:solidFill>
              </a:defRPr>
            </a:pPr>
            <a:r>
              <a:rPr sz="2000" dirty="0">
                <a:latin typeface="PingFang SC Regular"/>
                <a:cs typeface="PingFang SC Regular"/>
                <a:sym typeface="+mn-ea"/>
              </a:rPr>
              <a:t>简单经营</a:t>
            </a:r>
            <a:r>
              <a:rPr sz="2000" dirty="0" smtClean="0">
                <a:latin typeface="PingFang SC Regular"/>
                <a:cs typeface="PingFang SC Regular"/>
                <a:sym typeface="+mn-ea"/>
              </a:rPr>
              <a:t>体系</a:t>
            </a:r>
            <a:endParaRPr lang="en-US" sz="2000" dirty="0" smtClean="0">
              <a:latin typeface="PingFang SC Regular"/>
              <a:cs typeface="PingFang SC Regular"/>
              <a:sym typeface="+mn-ea"/>
            </a:endParaRPr>
          </a:p>
          <a:p>
            <a:pPr>
              <a:defRPr sz="1500">
                <a:solidFill>
                  <a:srgbClr val="FFFFFF"/>
                </a:solidFill>
              </a:defRPr>
            </a:pPr>
            <a:r>
              <a:rPr sz="2000" dirty="0" smtClean="0">
                <a:latin typeface="PingFang SC Regular"/>
                <a:cs typeface="PingFang SC Regular"/>
                <a:sym typeface="+mn-ea"/>
              </a:rPr>
              <a:t>没有系统科学</a:t>
            </a:r>
            <a:r>
              <a:rPr sz="2000" dirty="0">
                <a:latin typeface="PingFang SC Regular"/>
                <a:cs typeface="PingFang SC Regular"/>
                <a:sym typeface="+mn-ea"/>
              </a:rPr>
              <a:t>的商业决策</a:t>
            </a:r>
            <a:endParaRPr sz="2000" dirty="0">
              <a:latin typeface="PingFang SC Regular"/>
              <a:cs typeface="PingFang SC Regular"/>
            </a:endParaRPr>
          </a:p>
        </p:txBody>
      </p:sp>
      <p:sp>
        <p:nvSpPr>
          <p:cNvPr id="2" name="区块链…"/>
          <p:cNvSpPr/>
          <p:nvPr/>
        </p:nvSpPr>
        <p:spPr>
          <a:xfrm>
            <a:off x="4760951" y="4179193"/>
            <a:ext cx="3853816" cy="1743075"/>
          </a:xfrm>
          <a:prstGeom prst="roundRect">
            <a:avLst>
              <a:gd name="adj" fmla="val 16320"/>
            </a:avLst>
          </a:prstGeom>
          <a:solidFill>
            <a:schemeClr val="accent4">
              <a:lumMod val="75000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1500">
                <a:solidFill>
                  <a:srgbClr val="FFFFFF"/>
                </a:solidFill>
              </a:defRPr>
            </a:pPr>
            <a:r>
              <a:rPr sz="2000" dirty="0">
                <a:latin typeface="PingFang SC Regular"/>
                <a:cs typeface="PingFang SC Regular"/>
                <a:sym typeface="+mn-ea"/>
              </a:rPr>
              <a:t>没有用户</a:t>
            </a:r>
            <a:r>
              <a:rPr sz="2000" dirty="0" smtClean="0">
                <a:latin typeface="PingFang SC Regular"/>
                <a:cs typeface="PingFang SC Regular"/>
                <a:sym typeface="+mn-ea"/>
              </a:rPr>
              <a:t>数据</a:t>
            </a:r>
            <a:endParaRPr lang="en-US" sz="2000" dirty="0" smtClean="0">
              <a:latin typeface="PingFang SC Regular"/>
              <a:cs typeface="PingFang SC Regular"/>
              <a:sym typeface="+mn-ea"/>
            </a:endParaRPr>
          </a:p>
          <a:p>
            <a:pPr>
              <a:defRPr sz="1500">
                <a:solidFill>
                  <a:srgbClr val="FFFFFF"/>
                </a:solidFill>
              </a:defRPr>
            </a:pPr>
            <a:r>
              <a:rPr sz="2000" dirty="0" smtClean="0">
                <a:latin typeface="PingFang SC Regular"/>
                <a:cs typeface="PingFang SC Regular"/>
                <a:sym typeface="+mn-ea"/>
              </a:rPr>
              <a:t>无法</a:t>
            </a:r>
            <a:r>
              <a:rPr sz="2000" dirty="0">
                <a:latin typeface="PingFang SC Regular"/>
                <a:cs typeface="PingFang SC Regular"/>
                <a:sym typeface="+mn-ea"/>
              </a:rPr>
              <a:t>了解经营范围内的用户特性</a:t>
            </a:r>
            <a:endParaRPr sz="2000" dirty="0">
              <a:latin typeface="PingFang SC Regular"/>
              <a:cs typeface="PingFang SC Regular"/>
            </a:endParaRPr>
          </a:p>
        </p:txBody>
      </p:sp>
      <p:sp>
        <p:nvSpPr>
          <p:cNvPr id="3" name="区块链…"/>
          <p:cNvSpPr/>
          <p:nvPr/>
        </p:nvSpPr>
        <p:spPr>
          <a:xfrm>
            <a:off x="7074021" y="7742867"/>
            <a:ext cx="1006974" cy="762001"/>
          </a:xfrm>
          <a:prstGeom prst="roundRect">
            <a:avLst>
              <a:gd name="adj" fmla="val 16320"/>
            </a:avLst>
          </a:prstGeom>
          <a:solidFill>
            <a:schemeClr val="accent3">
              <a:lumMod val="75000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1500">
                <a:solidFill>
                  <a:srgbClr val="FFFFFF"/>
                </a:solidFill>
              </a:defRPr>
            </a:pPr>
            <a:r>
              <a:rPr lang="en-US" altLang="zh-CN" sz="2000">
                <a:latin typeface="PingFang SC Regular"/>
                <a:ea typeface="宋体" panose="02010600030101010101" pitchFamily="2" charset="-122"/>
                <a:cs typeface="PingFang SC Regular"/>
              </a:rPr>
              <a:t>......</a:t>
            </a:r>
          </a:p>
        </p:txBody>
      </p:sp>
      <p:sp>
        <p:nvSpPr>
          <p:cNvPr id="4" name="区块链…"/>
          <p:cNvSpPr/>
          <p:nvPr/>
        </p:nvSpPr>
        <p:spPr>
          <a:xfrm>
            <a:off x="3050262" y="6366768"/>
            <a:ext cx="3036570" cy="1464945"/>
          </a:xfrm>
          <a:prstGeom prst="roundRect">
            <a:avLst>
              <a:gd name="adj" fmla="val 16320"/>
            </a:avLst>
          </a:prstGeom>
          <a:solidFill>
            <a:schemeClr val="accent6">
              <a:lumMod val="75000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1500">
                <a:solidFill>
                  <a:srgbClr val="FFFFFF"/>
                </a:solidFill>
              </a:defRPr>
            </a:pPr>
            <a:r>
              <a:rPr sz="2000" dirty="0">
                <a:latin typeface="PingFang SC Regular"/>
                <a:cs typeface="PingFang SC Regular"/>
                <a:sym typeface="+mn-ea"/>
              </a:rPr>
              <a:t>供应链</a:t>
            </a:r>
            <a:r>
              <a:rPr sz="2000" dirty="0" smtClean="0">
                <a:latin typeface="PingFang SC Regular"/>
                <a:cs typeface="PingFang SC Regular"/>
                <a:sym typeface="+mn-ea"/>
              </a:rPr>
              <a:t>单一</a:t>
            </a:r>
            <a:endParaRPr lang="en-US" sz="2000" dirty="0" smtClean="0">
              <a:latin typeface="PingFang SC Regular"/>
              <a:cs typeface="PingFang SC Regular"/>
              <a:sym typeface="+mn-ea"/>
            </a:endParaRPr>
          </a:p>
          <a:p>
            <a:pPr>
              <a:defRPr sz="1500">
                <a:solidFill>
                  <a:srgbClr val="FFFFFF"/>
                </a:solidFill>
              </a:defRPr>
            </a:pPr>
            <a:r>
              <a:rPr sz="2000" dirty="0" smtClean="0">
                <a:latin typeface="PingFang SC Regular"/>
                <a:cs typeface="PingFang SC Regular"/>
                <a:sym typeface="+mn-ea"/>
              </a:rPr>
              <a:t>缺乏</a:t>
            </a:r>
            <a:r>
              <a:rPr sz="2000" dirty="0">
                <a:latin typeface="PingFang SC Regular"/>
                <a:cs typeface="PingFang SC Regular"/>
                <a:sym typeface="+mn-ea"/>
              </a:rPr>
              <a:t>高效的按客户需求应变的</a:t>
            </a:r>
            <a:r>
              <a:rPr sz="2000" dirty="0" smtClean="0">
                <a:latin typeface="PingFang SC Regular"/>
                <a:cs typeface="PingFang SC Regular"/>
                <a:sym typeface="+mn-ea"/>
              </a:rPr>
              <a:t>能力</a:t>
            </a:r>
            <a:endParaRPr sz="2000" dirty="0">
              <a:latin typeface="PingFang SC Regular"/>
              <a:cs typeface="PingFang SC Regular"/>
            </a:endParaRPr>
          </a:p>
        </p:txBody>
      </p:sp>
      <p:sp>
        <p:nvSpPr>
          <p:cNvPr id="5" name="区块链…"/>
          <p:cNvSpPr/>
          <p:nvPr/>
        </p:nvSpPr>
        <p:spPr>
          <a:xfrm>
            <a:off x="1895958" y="3876298"/>
            <a:ext cx="2591309" cy="1124585"/>
          </a:xfrm>
          <a:prstGeom prst="roundRect">
            <a:avLst>
              <a:gd name="adj" fmla="val 16320"/>
            </a:avLst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1500">
                <a:solidFill>
                  <a:srgbClr val="FFFFFF"/>
                </a:solidFill>
              </a:defRPr>
            </a:pPr>
            <a:r>
              <a:rPr sz="2000" dirty="0">
                <a:latin typeface="PingFang SC Regular"/>
                <a:cs typeface="PingFang SC Regular"/>
                <a:sym typeface="+mn-ea"/>
              </a:rPr>
              <a:t>信息化水平</a:t>
            </a:r>
            <a:r>
              <a:rPr sz="2000" dirty="0" smtClean="0">
                <a:latin typeface="PingFang SC Regular"/>
                <a:cs typeface="PingFang SC Regular"/>
                <a:sym typeface="+mn-ea"/>
              </a:rPr>
              <a:t>很低</a:t>
            </a:r>
            <a:endParaRPr lang="en-US" sz="2000" dirty="0" smtClean="0">
              <a:latin typeface="PingFang SC Regular"/>
              <a:cs typeface="PingFang SC Regular"/>
              <a:sym typeface="+mn-ea"/>
            </a:endParaRPr>
          </a:p>
          <a:p>
            <a:pPr>
              <a:defRPr sz="1500">
                <a:solidFill>
                  <a:srgbClr val="FFFFFF"/>
                </a:solidFill>
              </a:defRPr>
            </a:pPr>
            <a:r>
              <a:rPr sz="2000" dirty="0" smtClean="0">
                <a:latin typeface="PingFang SC Regular"/>
                <a:cs typeface="PingFang SC Regular"/>
                <a:sym typeface="+mn-ea"/>
              </a:rPr>
              <a:t>缺乏</a:t>
            </a:r>
            <a:r>
              <a:rPr sz="2000" dirty="0">
                <a:latin typeface="PingFang SC Regular"/>
                <a:cs typeface="PingFang SC Regular"/>
                <a:sym typeface="+mn-ea"/>
              </a:rPr>
              <a:t>采集数据的能力</a:t>
            </a:r>
            <a:endParaRPr sz="2000" dirty="0">
              <a:latin typeface="PingFang SC Regular"/>
              <a:cs typeface="PingFang SC Regular"/>
            </a:endParaRPr>
          </a:p>
        </p:txBody>
      </p:sp>
      <p:sp>
        <p:nvSpPr>
          <p:cNvPr id="7" name="区块链…"/>
          <p:cNvSpPr/>
          <p:nvPr/>
        </p:nvSpPr>
        <p:spPr>
          <a:xfrm>
            <a:off x="7666077" y="6087931"/>
            <a:ext cx="2315210" cy="1124585"/>
          </a:xfrm>
          <a:prstGeom prst="roundRect">
            <a:avLst>
              <a:gd name="adj" fmla="val 16320"/>
            </a:avLst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1500">
                <a:solidFill>
                  <a:srgbClr val="FFFFFF"/>
                </a:solidFill>
              </a:defRPr>
            </a:pPr>
            <a:r>
              <a:rPr sz="2000" dirty="0">
                <a:latin typeface="PingFang SC Regular"/>
                <a:cs typeface="PingFang SC Regular"/>
                <a:sym typeface="+mn-ea"/>
              </a:rPr>
              <a:t>融资渠道</a:t>
            </a:r>
            <a:r>
              <a:rPr sz="2000" dirty="0" smtClean="0">
                <a:latin typeface="PingFang SC Regular"/>
                <a:cs typeface="PingFang SC Regular"/>
                <a:sym typeface="+mn-ea"/>
              </a:rPr>
              <a:t>狭窄</a:t>
            </a:r>
            <a:endParaRPr lang="en-US" sz="2000" dirty="0" smtClean="0">
              <a:latin typeface="PingFang SC Regular"/>
              <a:cs typeface="PingFang SC Regular"/>
              <a:sym typeface="+mn-ea"/>
            </a:endParaRPr>
          </a:p>
          <a:p>
            <a:pPr>
              <a:defRPr sz="1500">
                <a:solidFill>
                  <a:srgbClr val="FFFFFF"/>
                </a:solidFill>
              </a:defRPr>
            </a:pPr>
            <a:r>
              <a:rPr sz="2000" dirty="0" smtClean="0">
                <a:latin typeface="PingFang SC Regular"/>
                <a:cs typeface="PingFang SC Regular"/>
                <a:sym typeface="+mn-ea"/>
              </a:rPr>
              <a:t>资金</a:t>
            </a:r>
            <a:r>
              <a:rPr sz="2000" dirty="0">
                <a:latin typeface="PingFang SC Regular"/>
                <a:cs typeface="PingFang SC Regular"/>
                <a:sym typeface="+mn-ea"/>
              </a:rPr>
              <a:t>成本高</a:t>
            </a:r>
            <a:endParaRPr sz="2000" dirty="0">
              <a:latin typeface="PingFang SC Regular"/>
              <a:cs typeface="PingFang SC Regular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44739" y="279462"/>
            <a:ext cx="450615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便利店经营主要问题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57901657"/>
      </p:ext>
    </p:extLst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好的SKU…"/>
          <p:cNvSpPr>
            <a:spLocks noGrp="1"/>
          </p:cNvSpPr>
          <p:nvPr>
            <p:ph type="body" sz="quarter" idx="1"/>
          </p:nvPr>
        </p:nvSpPr>
        <p:spPr>
          <a:xfrm>
            <a:off x="1136574" y="2382613"/>
            <a:ext cx="3763318" cy="6286500"/>
          </a:xfrm>
          <a:prstGeom prst="rect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3500">
                <a:solidFill>
                  <a:srgbClr val="FFFFFF"/>
                </a:solidFill>
              </a:defRPr>
            </a:pPr>
            <a:r>
              <a:rPr sz="3200" dirty="0">
                <a:latin typeface="PingFang SC Regular"/>
                <a:cs typeface="PingFang SC Regular"/>
              </a:rPr>
              <a:t>好的SKU</a:t>
            </a:r>
          </a:p>
          <a:p>
            <a:pPr marL="0" indent="0" algn="ctr">
              <a:spcBef>
                <a:spcPts val="0"/>
              </a:spcBef>
              <a:buSzTx/>
              <a:buNone/>
              <a:defRPr sz="3500">
                <a:solidFill>
                  <a:srgbClr val="FFFFFF"/>
                </a:solidFill>
              </a:defRPr>
            </a:pPr>
            <a:endParaRPr sz="3200" dirty="0">
              <a:latin typeface="PingFang SC Regular"/>
              <a:cs typeface="PingFang SC Regular"/>
            </a:endParaRPr>
          </a:p>
          <a:p>
            <a:pPr marL="0" indent="0" algn="ctr">
              <a:spcBef>
                <a:spcPts val="0"/>
              </a:spcBef>
              <a:buSzTx/>
              <a:buNone/>
              <a:defRPr sz="3500">
                <a:solidFill>
                  <a:srgbClr val="FFFFFF"/>
                </a:solidFill>
              </a:defRPr>
            </a:pPr>
            <a:r>
              <a:rPr sz="3200" dirty="0">
                <a:latin typeface="PingFang SC Regular"/>
                <a:cs typeface="PingFang SC Regular"/>
              </a:rPr>
              <a:t>好的价格</a:t>
            </a:r>
          </a:p>
          <a:p>
            <a:pPr marL="0" indent="0" algn="ctr">
              <a:spcBef>
                <a:spcPts val="0"/>
              </a:spcBef>
              <a:buSzTx/>
              <a:buNone/>
              <a:defRPr sz="3500">
                <a:solidFill>
                  <a:srgbClr val="FFFFFF"/>
                </a:solidFill>
              </a:defRPr>
            </a:pPr>
            <a:endParaRPr sz="3200" dirty="0">
              <a:latin typeface="PingFang SC Regular"/>
              <a:cs typeface="PingFang SC Regular"/>
            </a:endParaRPr>
          </a:p>
          <a:p>
            <a:pPr marL="0" indent="0" algn="ctr">
              <a:spcBef>
                <a:spcPts val="0"/>
              </a:spcBef>
              <a:buSzTx/>
              <a:buNone/>
              <a:defRPr sz="3500">
                <a:solidFill>
                  <a:srgbClr val="FFFFFF"/>
                </a:solidFill>
              </a:defRPr>
            </a:pPr>
            <a:r>
              <a:rPr sz="3200" dirty="0">
                <a:latin typeface="PingFang SC Regular"/>
                <a:cs typeface="PingFang SC Regular"/>
              </a:rPr>
              <a:t>优化库存</a:t>
            </a:r>
          </a:p>
          <a:p>
            <a:pPr marL="0" indent="0" algn="ctr">
              <a:spcBef>
                <a:spcPts val="0"/>
              </a:spcBef>
              <a:buSzTx/>
              <a:buNone/>
              <a:defRPr sz="3500">
                <a:solidFill>
                  <a:srgbClr val="FFFFFF"/>
                </a:solidFill>
              </a:defRPr>
            </a:pPr>
            <a:endParaRPr sz="3200" dirty="0">
              <a:latin typeface="PingFang SC Regular"/>
              <a:cs typeface="PingFang SC Regular"/>
            </a:endParaRPr>
          </a:p>
          <a:p>
            <a:pPr marL="0" indent="0" algn="ctr">
              <a:spcBef>
                <a:spcPts val="0"/>
              </a:spcBef>
              <a:buSzTx/>
              <a:buNone/>
              <a:defRPr sz="3500">
                <a:solidFill>
                  <a:srgbClr val="FFFFFF"/>
                </a:solidFill>
              </a:defRPr>
            </a:pPr>
            <a:r>
              <a:rPr sz="3200" dirty="0">
                <a:latin typeface="PingFang SC Regular"/>
                <a:cs typeface="PingFang SC Regular"/>
              </a:rPr>
              <a:t>融资成本</a:t>
            </a:r>
          </a:p>
        </p:txBody>
      </p:sp>
      <p:sp>
        <p:nvSpPr>
          <p:cNvPr id="135" name="服务范围内的用户"/>
          <p:cNvSpPr/>
          <p:nvPr/>
        </p:nvSpPr>
        <p:spPr>
          <a:xfrm>
            <a:off x="7726890" y="2798888"/>
            <a:ext cx="4247253" cy="545395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3200">
              <a:latin typeface="PingFang SC Regular"/>
              <a:cs typeface="PingFang SC Regular"/>
            </a:endParaRPr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sz="3200">
                <a:latin typeface="PingFang SC Regular"/>
                <a:cs typeface="PingFang SC Regular"/>
              </a:rPr>
              <a:t>服务范围内的用户</a:t>
            </a:r>
          </a:p>
        </p:txBody>
      </p:sp>
      <p:sp>
        <p:nvSpPr>
          <p:cNvPr id="136" name="双箭头"/>
          <p:cNvSpPr/>
          <p:nvPr/>
        </p:nvSpPr>
        <p:spPr>
          <a:xfrm>
            <a:off x="5034965" y="5343405"/>
            <a:ext cx="2556852" cy="364916"/>
          </a:xfrm>
          <a:prstGeom prst="leftRightArrow">
            <a:avLst>
              <a:gd name="adj1" fmla="val 22541"/>
              <a:gd name="adj2" fmla="val 153131"/>
            </a:avLst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3200">
              <a:latin typeface="PingFang SC Regular"/>
              <a:cs typeface="PingFang SC Regular"/>
            </a:endParaRPr>
          </a:p>
        </p:txBody>
      </p:sp>
      <p:pic>
        <p:nvPicPr>
          <p:cNvPr id="7" name="image1.png" descr="image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238470" y="0"/>
            <a:ext cx="1723080" cy="784099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文本框 7"/>
          <p:cNvSpPr txBox="1"/>
          <p:nvPr/>
        </p:nvSpPr>
        <p:spPr>
          <a:xfrm>
            <a:off x="344739" y="279462"/>
            <a:ext cx="450615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便利店经营关键因素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圆角矩形"/>
          <p:cNvSpPr/>
          <p:nvPr/>
        </p:nvSpPr>
        <p:spPr>
          <a:xfrm>
            <a:off x="2152661" y="2647673"/>
            <a:ext cx="8880521" cy="5018266"/>
          </a:xfrm>
          <a:prstGeom prst="roundRect">
            <a:avLst>
              <a:gd name="adj" fmla="val 18334"/>
            </a:avLst>
          </a:prstGeom>
          <a:solidFill>
            <a:srgbClr val="DCDEE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800">
              <a:latin typeface="PingFang SC Regular"/>
              <a:cs typeface="PingFang SC Regular"/>
            </a:endParaRPr>
          </a:p>
        </p:txBody>
      </p:sp>
      <p:sp>
        <p:nvSpPr>
          <p:cNvPr id="139" name="新品选品…"/>
          <p:cNvSpPr>
            <a:spLocks noGrp="1"/>
          </p:cNvSpPr>
          <p:nvPr>
            <p:ph type="body" sz="quarter" idx="1"/>
          </p:nvPr>
        </p:nvSpPr>
        <p:spPr>
          <a:xfrm>
            <a:off x="2548849" y="4975526"/>
            <a:ext cx="2280926" cy="2144375"/>
          </a:xfrm>
          <a:prstGeom prst="rect">
            <a:avLst/>
          </a:prstGeom>
          <a:ln w="25400">
            <a:solidFill>
              <a:srgbClr val="85888D"/>
            </a:solidFill>
          </a:ln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SzTx/>
              <a:buNone/>
              <a:defRPr sz="1500"/>
            </a:pPr>
            <a:r>
              <a:rPr sz="1800" dirty="0">
                <a:latin typeface="PingFang SC Regular"/>
                <a:cs typeface="PingFang SC Regular"/>
              </a:rPr>
              <a:t>新品选品</a:t>
            </a:r>
          </a:p>
          <a:p>
            <a:pPr marL="0" indent="0">
              <a:spcBef>
                <a:spcPts val="0"/>
              </a:spcBef>
              <a:buSzTx/>
              <a:buNone/>
              <a:defRPr sz="1500"/>
            </a:pPr>
            <a:endParaRPr sz="1800" dirty="0">
              <a:latin typeface="PingFang SC Regular"/>
              <a:cs typeface="PingFang SC Regular"/>
            </a:endParaRPr>
          </a:p>
          <a:p>
            <a:pPr marL="0" indent="0">
              <a:spcBef>
                <a:spcPts val="0"/>
              </a:spcBef>
              <a:buSzTx/>
              <a:buNone/>
              <a:defRPr sz="1500"/>
            </a:pPr>
            <a:r>
              <a:rPr sz="1800" dirty="0">
                <a:latin typeface="PingFang SC Regular"/>
                <a:cs typeface="PingFang SC Regular"/>
              </a:rPr>
              <a:t>采购选品</a:t>
            </a:r>
          </a:p>
          <a:p>
            <a:pPr marL="0" indent="0">
              <a:spcBef>
                <a:spcPts val="0"/>
              </a:spcBef>
              <a:buSzTx/>
              <a:buNone/>
              <a:defRPr sz="1500"/>
            </a:pPr>
            <a:endParaRPr sz="1800" dirty="0">
              <a:latin typeface="PingFang SC Regular"/>
              <a:cs typeface="PingFang SC Regular"/>
            </a:endParaRPr>
          </a:p>
          <a:p>
            <a:pPr marL="0" indent="0">
              <a:spcBef>
                <a:spcPts val="0"/>
              </a:spcBef>
              <a:buSzTx/>
              <a:buNone/>
              <a:defRPr sz="1500"/>
            </a:pPr>
            <a:r>
              <a:rPr sz="1800" dirty="0">
                <a:latin typeface="PingFang SC Regular"/>
                <a:cs typeface="PingFang SC Regular"/>
              </a:rPr>
              <a:t>促销选品</a:t>
            </a:r>
          </a:p>
          <a:p>
            <a:pPr marL="0" indent="0">
              <a:spcBef>
                <a:spcPts val="0"/>
              </a:spcBef>
              <a:buSzTx/>
              <a:buNone/>
              <a:defRPr sz="1500"/>
            </a:pPr>
            <a:endParaRPr sz="1800" dirty="0">
              <a:latin typeface="PingFang SC Regular"/>
              <a:cs typeface="PingFang SC Regular"/>
            </a:endParaRPr>
          </a:p>
          <a:p>
            <a:pPr marL="0" indent="0">
              <a:spcBef>
                <a:spcPts val="0"/>
              </a:spcBef>
              <a:buSzTx/>
              <a:buNone/>
              <a:defRPr sz="1500"/>
            </a:pPr>
            <a:r>
              <a:rPr sz="1800" dirty="0">
                <a:latin typeface="PingFang SC Regular"/>
                <a:cs typeface="PingFang SC Regular"/>
              </a:rPr>
              <a:t>整体品类变化</a:t>
            </a:r>
            <a:r>
              <a:rPr sz="1800" dirty="0" smtClean="0">
                <a:latin typeface="PingFang SC Regular"/>
                <a:cs typeface="PingFang SC Regular"/>
              </a:rPr>
              <a:t>的</a:t>
            </a:r>
            <a:endParaRPr lang="en-US" sz="1800" dirty="0" smtClean="0">
              <a:latin typeface="PingFang SC Regular"/>
              <a:cs typeface="PingFang SC Regular"/>
            </a:endParaRPr>
          </a:p>
          <a:p>
            <a:pPr marL="0" indent="0">
              <a:spcBef>
                <a:spcPts val="0"/>
              </a:spcBef>
              <a:buSzTx/>
              <a:buNone/>
              <a:defRPr sz="1500"/>
            </a:pPr>
            <a:r>
              <a:rPr sz="1800" dirty="0" smtClean="0">
                <a:latin typeface="PingFang SC Regular"/>
                <a:cs typeface="PingFang SC Regular"/>
              </a:rPr>
              <a:t>节奏</a:t>
            </a:r>
            <a:r>
              <a:rPr sz="1800" dirty="0">
                <a:latin typeface="PingFang SC Regular"/>
                <a:cs typeface="PingFang SC Regular"/>
              </a:rPr>
              <a:t>管理</a:t>
            </a:r>
          </a:p>
        </p:txBody>
      </p:sp>
      <p:sp>
        <p:nvSpPr>
          <p:cNvPr id="140" name="动态定价…"/>
          <p:cNvSpPr/>
          <p:nvPr/>
        </p:nvSpPr>
        <p:spPr>
          <a:xfrm>
            <a:off x="5263203" y="4978816"/>
            <a:ext cx="2478394" cy="2137795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1500"/>
            </a:pPr>
            <a:r>
              <a:rPr sz="1800">
                <a:latin typeface="PingFang SC Regular"/>
                <a:cs typeface="PingFang SC Regular"/>
              </a:rPr>
              <a:t>动态定价</a:t>
            </a:r>
          </a:p>
          <a:p>
            <a:pPr algn="l">
              <a:defRPr sz="1500"/>
            </a:pPr>
            <a:endParaRPr sz="1800">
              <a:latin typeface="PingFang SC Regular"/>
              <a:cs typeface="PingFang SC Regular"/>
            </a:endParaRPr>
          </a:p>
          <a:p>
            <a:pPr algn="l">
              <a:defRPr sz="1500"/>
            </a:pPr>
            <a:r>
              <a:rPr sz="1800">
                <a:latin typeface="PingFang SC Regular"/>
                <a:cs typeface="PingFang SC Regular"/>
              </a:rPr>
              <a:t>最佳性价比</a:t>
            </a:r>
          </a:p>
          <a:p>
            <a:pPr algn="l">
              <a:defRPr sz="1500"/>
            </a:pPr>
            <a:endParaRPr sz="1800">
              <a:latin typeface="PingFang SC Regular"/>
              <a:cs typeface="PingFang SC Regular"/>
            </a:endParaRPr>
          </a:p>
          <a:p>
            <a:pPr algn="l">
              <a:defRPr sz="1500"/>
            </a:pPr>
            <a:r>
              <a:rPr sz="1800">
                <a:latin typeface="PingFang SC Regular"/>
                <a:cs typeface="PingFang SC Regular"/>
              </a:rPr>
              <a:t>价格弹性与价格敏感度</a:t>
            </a:r>
          </a:p>
          <a:p>
            <a:pPr algn="l">
              <a:defRPr sz="1500"/>
            </a:pPr>
            <a:endParaRPr sz="1800">
              <a:latin typeface="PingFang SC Regular"/>
              <a:cs typeface="PingFang SC Regular"/>
            </a:endParaRPr>
          </a:p>
          <a:p>
            <a:pPr algn="l">
              <a:defRPr sz="1500"/>
            </a:pPr>
            <a:r>
              <a:rPr sz="1800">
                <a:latin typeface="PingFang SC Regular"/>
                <a:cs typeface="PingFang SC Regular"/>
              </a:rPr>
              <a:t>渠道以及供应商</a:t>
            </a:r>
          </a:p>
        </p:txBody>
      </p:sp>
      <p:sp>
        <p:nvSpPr>
          <p:cNvPr id="141" name="价格、库存、商品生命周期之间的动态关系最优…"/>
          <p:cNvSpPr/>
          <p:nvPr/>
        </p:nvSpPr>
        <p:spPr>
          <a:xfrm>
            <a:off x="8175025" y="4978816"/>
            <a:ext cx="2478393" cy="2137795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1500"/>
            </a:pPr>
            <a:r>
              <a:rPr sz="1800">
                <a:latin typeface="PingFang SC Regular"/>
                <a:cs typeface="PingFang SC Regular"/>
              </a:rPr>
              <a:t>价格、库存、商品生命周期之间的动态关系最优</a:t>
            </a:r>
          </a:p>
          <a:p>
            <a:pPr algn="l">
              <a:defRPr sz="1500"/>
            </a:pPr>
            <a:endParaRPr sz="1800">
              <a:latin typeface="PingFang SC Regular"/>
              <a:cs typeface="PingFang SC Regular"/>
            </a:endParaRPr>
          </a:p>
          <a:p>
            <a:pPr algn="l">
              <a:defRPr sz="1500"/>
            </a:pPr>
            <a:r>
              <a:rPr sz="1800">
                <a:latin typeface="PingFang SC Regular"/>
                <a:cs typeface="PingFang SC Regular"/>
              </a:rPr>
              <a:t>现货率与库存周转</a:t>
            </a:r>
          </a:p>
          <a:p>
            <a:pPr algn="l">
              <a:defRPr sz="1500"/>
            </a:pPr>
            <a:endParaRPr sz="1800">
              <a:latin typeface="PingFang SC Regular"/>
              <a:cs typeface="PingFang SC Regular"/>
            </a:endParaRPr>
          </a:p>
          <a:p>
            <a:pPr algn="l">
              <a:defRPr sz="1500"/>
            </a:pPr>
            <a:r>
              <a:rPr sz="1800">
                <a:latin typeface="PingFang SC Regular"/>
                <a:cs typeface="PingFang SC Regular"/>
              </a:rPr>
              <a:t>预测技术</a:t>
            </a:r>
          </a:p>
        </p:txBody>
      </p:sp>
      <p:sp>
        <p:nvSpPr>
          <p:cNvPr id="142" name="SKU"/>
          <p:cNvSpPr/>
          <p:nvPr/>
        </p:nvSpPr>
        <p:spPr>
          <a:xfrm>
            <a:off x="3051112" y="4425106"/>
            <a:ext cx="1276399" cy="54167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r>
              <a:rPr sz="1800">
                <a:latin typeface="PingFang SC Regular"/>
                <a:cs typeface="PingFang SC Regular"/>
              </a:rPr>
              <a:t>SKU</a:t>
            </a:r>
          </a:p>
        </p:txBody>
      </p:sp>
      <p:sp>
        <p:nvSpPr>
          <p:cNvPr id="143" name="价格"/>
          <p:cNvSpPr/>
          <p:nvPr/>
        </p:nvSpPr>
        <p:spPr>
          <a:xfrm>
            <a:off x="5756757" y="4425106"/>
            <a:ext cx="1491285" cy="54167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r>
              <a:rPr sz="1800">
                <a:latin typeface="PingFang SC Regular"/>
                <a:cs typeface="PingFang SC Regular"/>
              </a:rPr>
              <a:t>价格</a:t>
            </a:r>
          </a:p>
        </p:txBody>
      </p:sp>
      <p:sp>
        <p:nvSpPr>
          <p:cNvPr id="144" name="库存"/>
          <p:cNvSpPr/>
          <p:nvPr/>
        </p:nvSpPr>
        <p:spPr>
          <a:xfrm>
            <a:off x="8668579" y="4425106"/>
            <a:ext cx="1491285" cy="54167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r>
              <a:rPr sz="1800">
                <a:latin typeface="PingFang SC Regular"/>
                <a:cs typeface="PingFang SC Regular"/>
              </a:rPr>
              <a:t>库存</a:t>
            </a:r>
          </a:p>
        </p:txBody>
      </p:sp>
      <p:sp>
        <p:nvSpPr>
          <p:cNvPr id="145" name="双箭头"/>
          <p:cNvSpPr/>
          <p:nvPr/>
        </p:nvSpPr>
        <p:spPr>
          <a:xfrm>
            <a:off x="4330795" y="4565994"/>
            <a:ext cx="1431389" cy="259896"/>
          </a:xfrm>
          <a:prstGeom prst="leftRightArrow">
            <a:avLst>
              <a:gd name="adj1" fmla="val 12481"/>
              <a:gd name="adj2" fmla="val 101983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800">
              <a:latin typeface="PingFang SC Regular"/>
              <a:cs typeface="PingFang SC Regular"/>
            </a:endParaRPr>
          </a:p>
        </p:txBody>
      </p:sp>
      <p:sp>
        <p:nvSpPr>
          <p:cNvPr id="146" name="双箭头"/>
          <p:cNvSpPr/>
          <p:nvPr/>
        </p:nvSpPr>
        <p:spPr>
          <a:xfrm>
            <a:off x="7238055" y="4565994"/>
            <a:ext cx="1491285" cy="259896"/>
          </a:xfrm>
          <a:prstGeom prst="leftRightArrow">
            <a:avLst>
              <a:gd name="adj1" fmla="val 11488"/>
              <a:gd name="adj2" fmla="val 148796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800">
              <a:latin typeface="PingFang SC Regular"/>
              <a:cs typeface="PingFang SC Regular"/>
            </a:endParaRPr>
          </a:p>
        </p:txBody>
      </p:sp>
      <p:sp>
        <p:nvSpPr>
          <p:cNvPr id="147" name="动态优化"/>
          <p:cNvSpPr/>
          <p:nvPr/>
        </p:nvSpPr>
        <p:spPr>
          <a:xfrm>
            <a:off x="4825053" y="2862434"/>
            <a:ext cx="3354694" cy="78536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r>
              <a:rPr sz="1800">
                <a:latin typeface="PingFang SC Regular"/>
                <a:cs typeface="PingFang SC Regular"/>
              </a:rPr>
              <a:t>动态优化</a:t>
            </a:r>
          </a:p>
        </p:txBody>
      </p:sp>
      <p:cxnSp>
        <p:nvCxnSpPr>
          <p:cNvPr id="148" name="连接线"/>
          <p:cNvCxnSpPr>
            <a:stCxn id="142" idx="0"/>
            <a:endCxn id="147" idx="0"/>
          </p:cNvCxnSpPr>
          <p:nvPr/>
        </p:nvCxnSpPr>
        <p:spPr>
          <a:xfrm flipV="1">
            <a:off x="3689311" y="3255118"/>
            <a:ext cx="2813089" cy="1440824"/>
          </a:xfrm>
          <a:prstGeom prst="straightConnector1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</p:cxnSp>
      <p:cxnSp>
        <p:nvCxnSpPr>
          <p:cNvPr id="149" name="连接线"/>
          <p:cNvCxnSpPr>
            <a:stCxn id="147" idx="0"/>
            <a:endCxn id="144" idx="0"/>
          </p:cNvCxnSpPr>
          <p:nvPr/>
        </p:nvCxnSpPr>
        <p:spPr>
          <a:xfrm>
            <a:off x="6502400" y="3255118"/>
            <a:ext cx="2911822" cy="1440824"/>
          </a:xfrm>
          <a:prstGeom prst="straightConnector1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</p:cxnSp>
      <p:cxnSp>
        <p:nvCxnSpPr>
          <p:cNvPr id="150" name="连接线"/>
          <p:cNvCxnSpPr>
            <a:stCxn id="143" idx="0"/>
            <a:endCxn id="147" idx="0"/>
          </p:cNvCxnSpPr>
          <p:nvPr/>
        </p:nvCxnSpPr>
        <p:spPr>
          <a:xfrm flipV="1">
            <a:off x="6502399" y="3255118"/>
            <a:ext cx="1" cy="1440824"/>
          </a:xfrm>
          <a:prstGeom prst="straightConnector1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</p:cxnSp>
      <p:sp>
        <p:nvSpPr>
          <p:cNvPr id="151" name="金融服务"/>
          <p:cNvSpPr/>
          <p:nvPr/>
        </p:nvSpPr>
        <p:spPr>
          <a:xfrm>
            <a:off x="1364513" y="8667738"/>
            <a:ext cx="10740804" cy="785369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sz="1800">
                <a:latin typeface="PingFang SC Regular"/>
                <a:cs typeface="PingFang SC Regular"/>
              </a:rPr>
              <a:t>金融服务</a:t>
            </a:r>
          </a:p>
        </p:txBody>
      </p:sp>
      <p:sp>
        <p:nvSpPr>
          <p:cNvPr id="152" name="消费者"/>
          <p:cNvSpPr/>
          <p:nvPr/>
        </p:nvSpPr>
        <p:spPr>
          <a:xfrm>
            <a:off x="239990" y="4521805"/>
            <a:ext cx="802381" cy="831187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>
                <a:solidFill>
                  <a:srgbClr val="FFFFFF"/>
                </a:solidFill>
              </a:defRPr>
            </a:lvl1pPr>
          </a:lstStyle>
          <a:p>
            <a:r>
              <a:rPr sz="1800">
                <a:latin typeface="PingFang SC Regular"/>
                <a:cs typeface="PingFang SC Regular"/>
              </a:rPr>
              <a:t>消费者</a:t>
            </a:r>
          </a:p>
        </p:txBody>
      </p:sp>
      <p:sp>
        <p:nvSpPr>
          <p:cNvPr id="153" name="供应链"/>
          <p:cNvSpPr/>
          <p:nvPr/>
        </p:nvSpPr>
        <p:spPr>
          <a:xfrm>
            <a:off x="12086325" y="3506234"/>
            <a:ext cx="802381" cy="303159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>
                <a:solidFill>
                  <a:srgbClr val="FFFFFF"/>
                </a:solidFill>
              </a:defRPr>
            </a:lvl1pPr>
          </a:lstStyle>
          <a:p>
            <a:r>
              <a:rPr sz="1800">
                <a:latin typeface="PingFang SC Regular"/>
                <a:cs typeface="PingFang SC Regular"/>
              </a:rPr>
              <a:t>供应链</a:t>
            </a:r>
          </a:p>
        </p:txBody>
      </p:sp>
      <p:sp>
        <p:nvSpPr>
          <p:cNvPr id="154" name="双箭头"/>
          <p:cNvSpPr/>
          <p:nvPr/>
        </p:nvSpPr>
        <p:spPr>
          <a:xfrm>
            <a:off x="1111910" y="4807451"/>
            <a:ext cx="971213" cy="259895"/>
          </a:xfrm>
          <a:prstGeom prst="leftRightArrow">
            <a:avLst>
              <a:gd name="adj1" fmla="val 12481"/>
              <a:gd name="adj2" fmla="val 101983"/>
            </a:avLst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800">
              <a:latin typeface="PingFang SC Regular"/>
              <a:cs typeface="PingFang SC Regular"/>
            </a:endParaRPr>
          </a:p>
        </p:txBody>
      </p:sp>
      <p:sp>
        <p:nvSpPr>
          <p:cNvPr id="155" name="双箭头"/>
          <p:cNvSpPr/>
          <p:nvPr/>
        </p:nvSpPr>
        <p:spPr>
          <a:xfrm>
            <a:off x="11074147" y="4892082"/>
            <a:ext cx="971213" cy="259895"/>
          </a:xfrm>
          <a:prstGeom prst="leftRightArrow">
            <a:avLst>
              <a:gd name="adj1" fmla="val 12481"/>
              <a:gd name="adj2" fmla="val 101983"/>
            </a:avLst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800">
              <a:latin typeface="PingFang SC Regular"/>
              <a:cs typeface="PingFang SC Regular"/>
            </a:endParaRPr>
          </a:p>
        </p:txBody>
      </p:sp>
      <p:sp>
        <p:nvSpPr>
          <p:cNvPr id="156" name="双箭头"/>
          <p:cNvSpPr/>
          <p:nvPr/>
        </p:nvSpPr>
        <p:spPr>
          <a:xfrm rot="16200000">
            <a:off x="6107315" y="8036890"/>
            <a:ext cx="971213" cy="259896"/>
          </a:xfrm>
          <a:prstGeom prst="leftRightArrow">
            <a:avLst>
              <a:gd name="adj1" fmla="val 12481"/>
              <a:gd name="adj2" fmla="val 101983"/>
            </a:avLst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800">
              <a:latin typeface="PingFang SC Regular"/>
              <a:cs typeface="PingFang SC Regular"/>
            </a:endParaRPr>
          </a:p>
        </p:txBody>
      </p:sp>
      <p:sp>
        <p:nvSpPr>
          <p:cNvPr id="157" name="便利店经营模型"/>
          <p:cNvSpPr/>
          <p:nvPr/>
        </p:nvSpPr>
        <p:spPr>
          <a:xfrm>
            <a:off x="800570" y="116958"/>
            <a:ext cx="333424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便利店经营模型</a:t>
            </a:r>
          </a:p>
        </p:txBody>
      </p:sp>
      <p:sp>
        <p:nvSpPr>
          <p:cNvPr id="158" name="便利店所有者"/>
          <p:cNvSpPr/>
          <p:nvPr/>
        </p:nvSpPr>
        <p:spPr>
          <a:xfrm>
            <a:off x="5768852" y="879466"/>
            <a:ext cx="1648138" cy="831186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>
                <a:solidFill>
                  <a:srgbClr val="FFFFFF"/>
                </a:solidFill>
              </a:defRPr>
            </a:lvl1pPr>
          </a:lstStyle>
          <a:p>
            <a:r>
              <a:rPr sz="1800">
                <a:latin typeface="PingFang SC Regular"/>
                <a:cs typeface="PingFang SC Regular"/>
              </a:rPr>
              <a:t>便利店所有者</a:t>
            </a:r>
          </a:p>
        </p:txBody>
      </p:sp>
      <p:sp>
        <p:nvSpPr>
          <p:cNvPr id="159" name="双箭头"/>
          <p:cNvSpPr/>
          <p:nvPr/>
        </p:nvSpPr>
        <p:spPr>
          <a:xfrm rot="16200000">
            <a:off x="6107315" y="2090032"/>
            <a:ext cx="971213" cy="259896"/>
          </a:xfrm>
          <a:prstGeom prst="leftRightArrow">
            <a:avLst>
              <a:gd name="adj1" fmla="val 12481"/>
              <a:gd name="adj2" fmla="val 101983"/>
            </a:avLst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800">
              <a:latin typeface="PingFang SC Regular"/>
              <a:cs typeface="PingFang SC Regular"/>
            </a:endParaRPr>
          </a:p>
        </p:txBody>
      </p:sp>
      <p:sp>
        <p:nvSpPr>
          <p:cNvPr id="160" name="销售额…"/>
          <p:cNvSpPr/>
          <p:nvPr/>
        </p:nvSpPr>
        <p:spPr>
          <a:xfrm>
            <a:off x="7486022" y="313160"/>
            <a:ext cx="2152317" cy="18789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806" y="0"/>
                </a:moveTo>
                <a:cubicBezTo>
                  <a:pt x="3386" y="0"/>
                  <a:pt x="3045" y="383"/>
                  <a:pt x="3045" y="855"/>
                </a:cubicBezTo>
                <a:lnTo>
                  <a:pt x="3045" y="8653"/>
                </a:lnTo>
                <a:lnTo>
                  <a:pt x="0" y="10362"/>
                </a:lnTo>
                <a:lnTo>
                  <a:pt x="3045" y="12071"/>
                </a:lnTo>
                <a:lnTo>
                  <a:pt x="3045" y="20745"/>
                </a:lnTo>
                <a:cubicBezTo>
                  <a:pt x="3045" y="21217"/>
                  <a:pt x="3386" y="21600"/>
                  <a:pt x="3806" y="21600"/>
                </a:cubicBezTo>
                <a:lnTo>
                  <a:pt x="20839" y="21600"/>
                </a:lnTo>
                <a:cubicBezTo>
                  <a:pt x="21259" y="21600"/>
                  <a:pt x="21600" y="21217"/>
                  <a:pt x="21600" y="20745"/>
                </a:cubicBezTo>
                <a:lnTo>
                  <a:pt x="21600" y="855"/>
                </a:lnTo>
                <a:cubicBezTo>
                  <a:pt x="21600" y="383"/>
                  <a:pt x="21259" y="0"/>
                  <a:pt x="20839" y="0"/>
                </a:cubicBezTo>
                <a:lnTo>
                  <a:pt x="3806" y="0"/>
                </a:lnTo>
                <a:close/>
              </a:path>
            </a:pathLst>
          </a:custGeom>
          <a:solidFill>
            <a:srgbClr val="DCDEE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rPr sz="1800" dirty="0">
                <a:latin typeface="PingFang SC Regular"/>
                <a:cs typeface="PingFang SC Regular"/>
              </a:rPr>
              <a:t>销售额</a:t>
            </a:r>
          </a:p>
          <a:p>
            <a:pPr>
              <a:defRPr sz="1500"/>
            </a:pPr>
            <a:r>
              <a:rPr sz="1800" dirty="0">
                <a:latin typeface="PingFang SC Regular"/>
                <a:cs typeface="PingFang SC Regular"/>
              </a:rPr>
              <a:t>周转率</a:t>
            </a:r>
          </a:p>
          <a:p>
            <a:pPr>
              <a:defRPr sz="1500"/>
            </a:pPr>
            <a:r>
              <a:rPr sz="1800" dirty="0">
                <a:latin typeface="PingFang SC Regular"/>
                <a:cs typeface="PingFang SC Regular"/>
              </a:rPr>
              <a:t>SKU</a:t>
            </a:r>
          </a:p>
          <a:p>
            <a:pPr>
              <a:defRPr sz="1500"/>
            </a:pPr>
            <a:r>
              <a:rPr lang="en-US" sz="1800" dirty="0" smtClean="0">
                <a:latin typeface="PingFang SC Regular"/>
                <a:cs typeface="PingFang SC Regular"/>
              </a:rPr>
              <a:t>    </a:t>
            </a:r>
            <a:r>
              <a:rPr sz="1800" dirty="0" smtClean="0">
                <a:latin typeface="PingFang SC Regular"/>
                <a:cs typeface="PingFang SC Regular"/>
              </a:rPr>
              <a:t>每</a:t>
            </a:r>
            <a:r>
              <a:rPr sz="1800" dirty="0">
                <a:latin typeface="PingFang SC Regular"/>
                <a:cs typeface="PingFang SC Regular"/>
              </a:rPr>
              <a:t>笔</a:t>
            </a:r>
            <a:r>
              <a:rPr sz="1800" dirty="0" smtClean="0">
                <a:latin typeface="PingFang SC Regular"/>
                <a:cs typeface="PingFang SC Regular"/>
              </a:rPr>
              <a:t>平均消费额</a:t>
            </a:r>
            <a:endParaRPr sz="1800" dirty="0">
              <a:latin typeface="PingFang SC Regular"/>
              <a:cs typeface="PingFang SC Regular"/>
            </a:endParaRPr>
          </a:p>
          <a:p>
            <a:pPr>
              <a:defRPr sz="1500"/>
            </a:pPr>
            <a:r>
              <a:rPr sz="1800" dirty="0">
                <a:latin typeface="PingFang SC Regular"/>
                <a:cs typeface="PingFang SC Regular"/>
              </a:rPr>
              <a:t>利润率</a:t>
            </a:r>
          </a:p>
          <a:p>
            <a:pPr>
              <a:defRPr sz="1500"/>
            </a:pPr>
            <a:r>
              <a:rPr sz="1800" dirty="0">
                <a:latin typeface="PingFang SC Regular"/>
                <a:cs typeface="PingFang SC Regular"/>
              </a:rPr>
              <a:t>...</a:t>
            </a:r>
          </a:p>
        </p:txBody>
      </p:sp>
      <p:pic>
        <p:nvPicPr>
          <p:cNvPr id="26" name="image1.png" descr="image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238470" y="0"/>
            <a:ext cx="1723080" cy="7840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椭圆"/>
          <p:cNvSpPr/>
          <p:nvPr/>
        </p:nvSpPr>
        <p:spPr>
          <a:xfrm>
            <a:off x="7268123" y="1285986"/>
            <a:ext cx="5198525" cy="5578021"/>
          </a:xfrm>
          <a:prstGeom prst="ellipse">
            <a:avLst/>
          </a:prstGeom>
          <a:solidFill>
            <a:srgbClr val="DCDEE0"/>
          </a:solidFill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1800">
              <a:latin typeface="PingFang SC Regular"/>
              <a:cs typeface="PingFang SC Regular"/>
            </a:endParaRPr>
          </a:p>
        </p:txBody>
      </p:sp>
      <p:sp>
        <p:nvSpPr>
          <p:cNvPr id="164" name="椭圆"/>
          <p:cNvSpPr/>
          <p:nvPr/>
        </p:nvSpPr>
        <p:spPr>
          <a:xfrm>
            <a:off x="881929" y="3222860"/>
            <a:ext cx="474366" cy="486272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800">
              <a:latin typeface="PingFang SC Regular"/>
              <a:cs typeface="PingFang SC Regular"/>
            </a:endParaRPr>
          </a:p>
        </p:txBody>
      </p:sp>
      <p:sp>
        <p:nvSpPr>
          <p:cNvPr id="165" name="矩形"/>
          <p:cNvSpPr/>
          <p:nvPr/>
        </p:nvSpPr>
        <p:spPr>
          <a:xfrm>
            <a:off x="484112" y="3707296"/>
            <a:ext cx="1270001" cy="181125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800">
              <a:latin typeface="PingFang SC Regular"/>
              <a:cs typeface="PingFang SC Regular"/>
            </a:endParaRPr>
          </a:p>
        </p:txBody>
      </p:sp>
      <p:sp>
        <p:nvSpPr>
          <p:cNvPr id="166" name="矩形"/>
          <p:cNvSpPr/>
          <p:nvPr/>
        </p:nvSpPr>
        <p:spPr>
          <a:xfrm rot="18900000">
            <a:off x="485048" y="4056707"/>
            <a:ext cx="718382" cy="181125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800">
              <a:latin typeface="PingFang SC Regular"/>
              <a:cs typeface="PingFang SC Regular"/>
            </a:endParaRPr>
          </a:p>
        </p:txBody>
      </p:sp>
      <p:sp>
        <p:nvSpPr>
          <p:cNvPr id="167" name="矩形"/>
          <p:cNvSpPr/>
          <p:nvPr/>
        </p:nvSpPr>
        <p:spPr>
          <a:xfrm rot="13500000">
            <a:off x="1018448" y="4056707"/>
            <a:ext cx="718382" cy="181125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800">
              <a:latin typeface="PingFang SC Regular"/>
              <a:cs typeface="PingFang SC Regular"/>
            </a:endParaRPr>
          </a:p>
        </p:txBody>
      </p:sp>
      <p:sp>
        <p:nvSpPr>
          <p:cNvPr id="168" name="商品"/>
          <p:cNvSpPr/>
          <p:nvPr/>
        </p:nvSpPr>
        <p:spPr>
          <a:xfrm>
            <a:off x="2581632" y="3030797"/>
            <a:ext cx="1508175" cy="99337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sz="1800">
                <a:latin typeface="PingFang SC Regular"/>
                <a:cs typeface="PingFang SC Regular"/>
              </a:rPr>
              <a:t>商品</a:t>
            </a:r>
          </a:p>
        </p:txBody>
      </p:sp>
      <p:sp>
        <p:nvSpPr>
          <p:cNvPr id="169" name="服务"/>
          <p:cNvSpPr/>
          <p:nvPr/>
        </p:nvSpPr>
        <p:spPr>
          <a:xfrm>
            <a:off x="2581632" y="4046797"/>
            <a:ext cx="1508175" cy="795984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sz="1800">
                <a:latin typeface="PingFang SC Regular"/>
                <a:cs typeface="PingFang SC Regular"/>
              </a:rPr>
              <a:t>服务</a:t>
            </a:r>
          </a:p>
        </p:txBody>
      </p:sp>
      <p:sp>
        <p:nvSpPr>
          <p:cNvPr id="170" name="矩形"/>
          <p:cNvSpPr/>
          <p:nvPr/>
        </p:nvSpPr>
        <p:spPr>
          <a:xfrm>
            <a:off x="2312104" y="2713032"/>
            <a:ext cx="2047231" cy="259437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 sz="1800">
              <a:latin typeface="PingFang SC Regular"/>
              <a:cs typeface="PingFang SC Regular"/>
            </a:endParaRPr>
          </a:p>
        </p:txBody>
      </p:sp>
      <p:sp>
        <p:nvSpPr>
          <p:cNvPr id="171" name="便利店"/>
          <p:cNvSpPr/>
          <p:nvPr/>
        </p:nvSpPr>
        <p:spPr>
          <a:xfrm>
            <a:off x="3560475" y="5258351"/>
            <a:ext cx="795089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r>
              <a:rPr sz="1800">
                <a:latin typeface="PingFang SC Regular"/>
                <a:cs typeface="PingFang SC Regular"/>
              </a:rPr>
              <a:t>便利店</a:t>
            </a:r>
          </a:p>
        </p:txBody>
      </p:sp>
      <p:sp>
        <p:nvSpPr>
          <p:cNvPr id="172" name="云POS系统"/>
          <p:cNvSpPr/>
          <p:nvPr/>
        </p:nvSpPr>
        <p:spPr>
          <a:xfrm>
            <a:off x="4975777" y="3162858"/>
            <a:ext cx="1963540" cy="1270001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rPr>
                <a:latin typeface="PingFang SC Regular"/>
                <a:cs typeface="PingFang SC Regular"/>
              </a:rPr>
              <a:t>云POS系统</a:t>
            </a:r>
          </a:p>
        </p:txBody>
      </p:sp>
      <p:sp>
        <p:nvSpPr>
          <p:cNvPr id="173" name="双箭头"/>
          <p:cNvSpPr/>
          <p:nvPr/>
        </p:nvSpPr>
        <p:spPr>
          <a:xfrm>
            <a:off x="1783622" y="3707296"/>
            <a:ext cx="486272" cy="181125"/>
          </a:xfrm>
          <a:prstGeom prst="leftRightArrow">
            <a:avLst>
              <a:gd name="adj1" fmla="val 25836"/>
              <a:gd name="adj2" fmla="val 66502"/>
            </a:avLst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800">
              <a:latin typeface="PingFang SC Regular"/>
              <a:cs typeface="PingFang SC Regular"/>
            </a:endParaRPr>
          </a:p>
        </p:txBody>
      </p:sp>
      <p:sp>
        <p:nvSpPr>
          <p:cNvPr id="174" name="双箭头"/>
          <p:cNvSpPr/>
          <p:nvPr/>
        </p:nvSpPr>
        <p:spPr>
          <a:xfrm>
            <a:off x="4430770" y="3707296"/>
            <a:ext cx="486272" cy="181125"/>
          </a:xfrm>
          <a:prstGeom prst="leftRightArrow">
            <a:avLst>
              <a:gd name="adj1" fmla="val 25836"/>
              <a:gd name="adj2" fmla="val 66502"/>
            </a:avLst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800">
              <a:latin typeface="PingFang SC Regular"/>
              <a:cs typeface="PingFang SC Regular"/>
            </a:endParaRPr>
          </a:p>
        </p:txBody>
      </p:sp>
      <p:sp>
        <p:nvSpPr>
          <p:cNvPr id="175" name="客户"/>
          <p:cNvSpPr/>
          <p:nvPr/>
        </p:nvSpPr>
        <p:spPr>
          <a:xfrm>
            <a:off x="1224334" y="4538804"/>
            <a:ext cx="564257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r>
              <a:rPr sz="1800">
                <a:latin typeface="PingFang SC Regular"/>
                <a:cs typeface="PingFang SC Regular"/>
              </a:rPr>
              <a:t>客户</a:t>
            </a:r>
          </a:p>
        </p:txBody>
      </p:sp>
      <p:sp>
        <p:nvSpPr>
          <p:cNvPr id="176" name="店老板"/>
          <p:cNvSpPr/>
          <p:nvPr/>
        </p:nvSpPr>
        <p:spPr>
          <a:xfrm>
            <a:off x="3869360" y="1750610"/>
            <a:ext cx="1270001" cy="486272"/>
          </a:xfrm>
          <a:prstGeom prst="roundRect">
            <a:avLst>
              <a:gd name="adj" fmla="val 39176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>
                <a:solidFill>
                  <a:srgbClr val="FFFFFF"/>
                </a:solidFill>
              </a:defRPr>
            </a:lvl1pPr>
          </a:lstStyle>
          <a:p>
            <a:r>
              <a:rPr sz="1800" dirty="0">
                <a:latin typeface="PingFang SC Regular"/>
                <a:cs typeface="PingFang SC Regular"/>
              </a:rPr>
              <a:t>店老板</a:t>
            </a:r>
          </a:p>
        </p:txBody>
      </p:sp>
      <p:sp>
        <p:nvSpPr>
          <p:cNvPr id="220" name="连接线"/>
          <p:cNvSpPr/>
          <p:nvPr/>
        </p:nvSpPr>
        <p:spPr>
          <a:xfrm>
            <a:off x="5138678" y="1993746"/>
            <a:ext cx="773430" cy="1066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/>
          <a:lstStyle/>
          <a:p>
            <a:endParaRPr sz="1800">
              <a:latin typeface="PingFang SC Regular"/>
              <a:cs typeface="PingFang SC Regular"/>
            </a:endParaRPr>
          </a:p>
        </p:txBody>
      </p:sp>
      <p:cxnSp>
        <p:nvCxnSpPr>
          <p:cNvPr id="178" name="连接线"/>
          <p:cNvCxnSpPr>
            <a:stCxn id="176" idx="0"/>
            <a:endCxn id="170" idx="0"/>
          </p:cNvCxnSpPr>
          <p:nvPr/>
        </p:nvCxnSpPr>
        <p:spPr>
          <a:xfrm flipH="1">
            <a:off x="3334008" y="1993746"/>
            <a:ext cx="1168400" cy="2019300"/>
          </a:xfrm>
          <a:prstGeom prst="bentConnector2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</p:cxnSp>
      <p:sp>
        <p:nvSpPr>
          <p:cNvPr id="179" name="矩形"/>
          <p:cNvSpPr/>
          <p:nvPr/>
        </p:nvSpPr>
        <p:spPr>
          <a:xfrm>
            <a:off x="9180073" y="2156508"/>
            <a:ext cx="474366" cy="79598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800">
              <a:latin typeface="PingFang SC Regular"/>
              <a:cs typeface="PingFang SC Regular"/>
            </a:endParaRPr>
          </a:p>
        </p:txBody>
      </p:sp>
      <p:sp>
        <p:nvSpPr>
          <p:cNvPr id="180" name="矩形"/>
          <p:cNvSpPr/>
          <p:nvPr/>
        </p:nvSpPr>
        <p:spPr>
          <a:xfrm>
            <a:off x="9307072" y="2283508"/>
            <a:ext cx="474366" cy="79598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800">
              <a:latin typeface="PingFang SC Regular"/>
              <a:cs typeface="PingFang SC Regular"/>
            </a:endParaRPr>
          </a:p>
        </p:txBody>
      </p:sp>
      <p:sp>
        <p:nvSpPr>
          <p:cNvPr id="181" name="矩形"/>
          <p:cNvSpPr/>
          <p:nvPr/>
        </p:nvSpPr>
        <p:spPr>
          <a:xfrm>
            <a:off x="9434072" y="2410508"/>
            <a:ext cx="474366" cy="79598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800">
              <a:latin typeface="PingFang SC Regular"/>
              <a:cs typeface="PingFang SC Regular"/>
            </a:endParaRPr>
          </a:p>
        </p:txBody>
      </p:sp>
      <p:sp>
        <p:nvSpPr>
          <p:cNvPr id="182" name="矩形"/>
          <p:cNvSpPr/>
          <p:nvPr/>
        </p:nvSpPr>
        <p:spPr>
          <a:xfrm>
            <a:off x="9561072" y="2537508"/>
            <a:ext cx="474366" cy="79598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800">
              <a:latin typeface="PingFang SC Regular"/>
              <a:cs typeface="PingFang SC Regular"/>
            </a:endParaRPr>
          </a:p>
        </p:txBody>
      </p:sp>
      <p:sp>
        <p:nvSpPr>
          <p:cNvPr id="183" name="矩形"/>
          <p:cNvSpPr/>
          <p:nvPr/>
        </p:nvSpPr>
        <p:spPr>
          <a:xfrm>
            <a:off x="9688072" y="2664508"/>
            <a:ext cx="474366" cy="79598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800">
              <a:latin typeface="PingFang SC Regular"/>
              <a:cs typeface="PingFang SC Regular"/>
            </a:endParaRPr>
          </a:p>
        </p:txBody>
      </p:sp>
      <p:sp>
        <p:nvSpPr>
          <p:cNvPr id="184" name="矩形"/>
          <p:cNvSpPr/>
          <p:nvPr/>
        </p:nvSpPr>
        <p:spPr>
          <a:xfrm>
            <a:off x="9815072" y="2791508"/>
            <a:ext cx="474366" cy="79598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800">
              <a:latin typeface="PingFang SC Regular"/>
              <a:cs typeface="PingFang SC Regular"/>
            </a:endParaRPr>
          </a:p>
        </p:txBody>
      </p:sp>
      <p:sp>
        <p:nvSpPr>
          <p:cNvPr id="185" name="矩形"/>
          <p:cNvSpPr/>
          <p:nvPr/>
        </p:nvSpPr>
        <p:spPr>
          <a:xfrm>
            <a:off x="9942072" y="2918508"/>
            <a:ext cx="474366" cy="79598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800">
              <a:latin typeface="PingFang SC Regular"/>
              <a:cs typeface="PingFang SC Regular"/>
            </a:endParaRPr>
          </a:p>
        </p:txBody>
      </p:sp>
      <p:sp>
        <p:nvSpPr>
          <p:cNvPr id="186" name="矩形"/>
          <p:cNvSpPr/>
          <p:nvPr/>
        </p:nvSpPr>
        <p:spPr>
          <a:xfrm>
            <a:off x="10069072" y="3045508"/>
            <a:ext cx="474366" cy="795984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800">
              <a:latin typeface="PingFang SC Regular"/>
              <a:cs typeface="PingFang SC Regular"/>
            </a:endParaRPr>
          </a:p>
        </p:txBody>
      </p:sp>
      <p:sp>
        <p:nvSpPr>
          <p:cNvPr id="187" name="矩形"/>
          <p:cNvSpPr/>
          <p:nvPr/>
        </p:nvSpPr>
        <p:spPr>
          <a:xfrm>
            <a:off x="10196072" y="3172508"/>
            <a:ext cx="474366" cy="79598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800">
              <a:latin typeface="PingFang SC Regular"/>
              <a:cs typeface="PingFang SC Regular"/>
            </a:endParaRPr>
          </a:p>
        </p:txBody>
      </p:sp>
      <p:sp>
        <p:nvSpPr>
          <p:cNvPr id="188" name="矩形"/>
          <p:cNvSpPr/>
          <p:nvPr/>
        </p:nvSpPr>
        <p:spPr>
          <a:xfrm>
            <a:off x="10323072" y="3299508"/>
            <a:ext cx="474366" cy="79598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800">
              <a:latin typeface="PingFang SC Regular"/>
              <a:cs typeface="PingFang SC Regular"/>
            </a:endParaRPr>
          </a:p>
        </p:txBody>
      </p:sp>
      <p:sp>
        <p:nvSpPr>
          <p:cNvPr id="189" name="矩形"/>
          <p:cNvSpPr/>
          <p:nvPr/>
        </p:nvSpPr>
        <p:spPr>
          <a:xfrm>
            <a:off x="10450072" y="3426508"/>
            <a:ext cx="474366" cy="79598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800">
              <a:latin typeface="PingFang SC Regular"/>
              <a:cs typeface="PingFang SC Regular"/>
            </a:endParaRPr>
          </a:p>
        </p:txBody>
      </p:sp>
      <p:sp>
        <p:nvSpPr>
          <p:cNvPr id="190" name="矩形"/>
          <p:cNvSpPr/>
          <p:nvPr/>
        </p:nvSpPr>
        <p:spPr>
          <a:xfrm>
            <a:off x="10577072" y="3553508"/>
            <a:ext cx="474366" cy="795984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800">
              <a:latin typeface="PingFang SC Regular"/>
              <a:cs typeface="PingFang SC Regular"/>
            </a:endParaRPr>
          </a:p>
        </p:txBody>
      </p:sp>
      <p:sp>
        <p:nvSpPr>
          <p:cNvPr id="191" name="区块…"/>
          <p:cNvSpPr/>
          <p:nvPr/>
        </p:nvSpPr>
        <p:spPr>
          <a:xfrm>
            <a:off x="10704072" y="3680508"/>
            <a:ext cx="474366" cy="79598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>
                <a:solidFill>
                  <a:srgbClr val="FFFFFF"/>
                </a:solidFill>
              </a:defRPr>
            </a:pPr>
            <a:r>
              <a:rPr sz="1800" dirty="0">
                <a:latin typeface="PingFang SC Regular"/>
                <a:cs typeface="PingFang SC Regular"/>
              </a:rPr>
              <a:t>区块</a:t>
            </a:r>
          </a:p>
          <a:p>
            <a:pPr>
              <a:defRPr sz="1500">
                <a:solidFill>
                  <a:srgbClr val="FFFFFF"/>
                </a:solidFill>
              </a:defRPr>
            </a:pPr>
            <a:r>
              <a:rPr sz="1800" dirty="0">
                <a:latin typeface="PingFang SC Regular"/>
                <a:cs typeface="PingFang SC Regular"/>
              </a:rPr>
              <a:t>xxx</a:t>
            </a:r>
          </a:p>
        </p:txBody>
      </p:sp>
      <p:sp>
        <p:nvSpPr>
          <p:cNvPr id="192" name="联盟链"/>
          <p:cNvSpPr/>
          <p:nvPr/>
        </p:nvSpPr>
        <p:spPr>
          <a:xfrm>
            <a:off x="9463428" y="809038"/>
            <a:ext cx="807913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800">
                <a:latin typeface="PingFang SC Regular"/>
                <a:cs typeface="PingFang SC Regular"/>
              </a:rPr>
              <a:t>联盟链</a:t>
            </a:r>
          </a:p>
        </p:txBody>
      </p:sp>
      <p:sp>
        <p:nvSpPr>
          <p:cNvPr id="193" name="双箭头"/>
          <p:cNvSpPr/>
          <p:nvPr/>
        </p:nvSpPr>
        <p:spPr>
          <a:xfrm>
            <a:off x="6984411" y="3707288"/>
            <a:ext cx="585044" cy="181125"/>
          </a:xfrm>
          <a:prstGeom prst="leftRightArrow">
            <a:avLst>
              <a:gd name="adj1" fmla="val 25836"/>
              <a:gd name="adj2" fmla="val 66502"/>
            </a:avLst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800">
              <a:latin typeface="PingFang SC Regular"/>
              <a:cs typeface="PingFang SC Regular"/>
            </a:endParaRPr>
          </a:p>
        </p:txBody>
      </p:sp>
      <p:sp>
        <p:nvSpPr>
          <p:cNvPr id="194" name="区块链…"/>
          <p:cNvSpPr/>
          <p:nvPr/>
        </p:nvSpPr>
        <p:spPr>
          <a:xfrm>
            <a:off x="7652149" y="3383334"/>
            <a:ext cx="1006974" cy="762001"/>
          </a:xfrm>
          <a:prstGeom prst="roundRect">
            <a:avLst>
              <a:gd name="adj" fmla="val 1632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>
                <a:solidFill>
                  <a:srgbClr val="FFFFFF"/>
                </a:solidFill>
              </a:defRPr>
            </a:pPr>
            <a:r>
              <a:rPr sz="1800">
                <a:latin typeface="PingFang SC Regular"/>
                <a:cs typeface="PingFang SC Regular"/>
              </a:rPr>
              <a:t>区块链</a:t>
            </a:r>
          </a:p>
          <a:p>
            <a:pPr>
              <a:defRPr sz="1500">
                <a:solidFill>
                  <a:srgbClr val="FFFFFF"/>
                </a:solidFill>
              </a:defRPr>
            </a:pPr>
            <a:r>
              <a:rPr sz="1800">
                <a:latin typeface="PingFang SC Regular"/>
                <a:cs typeface="PingFang SC Regular"/>
              </a:rPr>
              <a:t>网关</a:t>
            </a:r>
          </a:p>
        </p:txBody>
      </p:sp>
      <p:sp>
        <p:nvSpPr>
          <p:cNvPr id="195" name="双箭头"/>
          <p:cNvSpPr/>
          <p:nvPr/>
        </p:nvSpPr>
        <p:spPr>
          <a:xfrm>
            <a:off x="8747083" y="3606938"/>
            <a:ext cx="1034355" cy="181124"/>
          </a:xfrm>
          <a:prstGeom prst="leftRightArrow">
            <a:avLst>
              <a:gd name="adj1" fmla="val 25836"/>
              <a:gd name="adj2" fmla="val 66502"/>
            </a:avLst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800">
              <a:latin typeface="PingFang SC Regular"/>
              <a:cs typeface="PingFang SC Regular"/>
            </a:endParaRPr>
          </a:p>
        </p:txBody>
      </p:sp>
      <p:sp>
        <p:nvSpPr>
          <p:cNvPr id="196" name="区块链…"/>
          <p:cNvSpPr/>
          <p:nvPr/>
        </p:nvSpPr>
        <p:spPr>
          <a:xfrm>
            <a:off x="8030639" y="4978048"/>
            <a:ext cx="1006973" cy="762001"/>
          </a:xfrm>
          <a:prstGeom prst="roundRect">
            <a:avLst>
              <a:gd name="adj" fmla="val 1632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>
                <a:solidFill>
                  <a:srgbClr val="FFFFFF"/>
                </a:solidFill>
              </a:defRPr>
            </a:pPr>
            <a:r>
              <a:rPr sz="1800">
                <a:latin typeface="PingFang SC Regular"/>
                <a:cs typeface="PingFang SC Regular"/>
              </a:rPr>
              <a:t>区块链</a:t>
            </a:r>
          </a:p>
          <a:p>
            <a:pPr>
              <a:defRPr sz="1500">
                <a:solidFill>
                  <a:srgbClr val="FFFFFF"/>
                </a:solidFill>
              </a:defRPr>
            </a:pPr>
            <a:r>
              <a:rPr sz="1800">
                <a:latin typeface="PingFang SC Regular"/>
                <a:cs typeface="PingFang SC Regular"/>
              </a:rPr>
              <a:t>网关</a:t>
            </a:r>
          </a:p>
        </p:txBody>
      </p:sp>
      <p:sp>
        <p:nvSpPr>
          <p:cNvPr id="197" name="ERP/WMS…"/>
          <p:cNvSpPr/>
          <p:nvPr/>
        </p:nvSpPr>
        <p:spPr>
          <a:xfrm>
            <a:off x="6940118" y="6572763"/>
            <a:ext cx="1963540" cy="1270001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latin typeface="PingFang SC Regular"/>
                <a:cs typeface="PingFang SC Regular"/>
              </a:rPr>
              <a:t>ERP/WMS 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latin typeface="PingFang SC Regular"/>
                <a:cs typeface="PingFang SC Regular"/>
              </a:rPr>
              <a:t>系统</a:t>
            </a:r>
          </a:p>
        </p:txBody>
      </p:sp>
      <p:sp>
        <p:nvSpPr>
          <p:cNvPr id="198" name="双箭头"/>
          <p:cNvSpPr/>
          <p:nvPr/>
        </p:nvSpPr>
        <p:spPr>
          <a:xfrm rot="18100734">
            <a:off x="7869790" y="6065843"/>
            <a:ext cx="795983" cy="181125"/>
          </a:xfrm>
          <a:prstGeom prst="leftRightArrow">
            <a:avLst>
              <a:gd name="adj1" fmla="val 25836"/>
              <a:gd name="adj2" fmla="val 66502"/>
            </a:avLst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800">
              <a:latin typeface="PingFang SC Regular"/>
              <a:cs typeface="PingFang SC Regular"/>
            </a:endParaRPr>
          </a:p>
        </p:txBody>
      </p:sp>
      <p:sp>
        <p:nvSpPr>
          <p:cNvPr id="199" name="双箭头"/>
          <p:cNvSpPr/>
          <p:nvPr/>
        </p:nvSpPr>
        <p:spPr>
          <a:xfrm rot="19681230">
            <a:off x="8961783" y="4765049"/>
            <a:ext cx="1671407" cy="183078"/>
          </a:xfrm>
          <a:prstGeom prst="leftRightArrow">
            <a:avLst>
              <a:gd name="adj1" fmla="val 25836"/>
              <a:gd name="adj2" fmla="val 79217"/>
            </a:avLst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800">
              <a:latin typeface="PingFang SC Regular"/>
              <a:cs typeface="PingFang SC Regular"/>
            </a:endParaRPr>
          </a:p>
        </p:txBody>
      </p:sp>
      <p:sp>
        <p:nvSpPr>
          <p:cNvPr id="200" name="供应商"/>
          <p:cNvSpPr/>
          <p:nvPr/>
        </p:nvSpPr>
        <p:spPr>
          <a:xfrm>
            <a:off x="7286887" y="8444878"/>
            <a:ext cx="1270001" cy="79598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sz="1800">
                <a:latin typeface="PingFang SC Regular"/>
                <a:cs typeface="PingFang SC Regular"/>
              </a:rPr>
              <a:t>供应商</a:t>
            </a:r>
          </a:p>
        </p:txBody>
      </p:sp>
      <p:sp>
        <p:nvSpPr>
          <p:cNvPr id="201" name="双箭头"/>
          <p:cNvSpPr/>
          <p:nvPr/>
        </p:nvSpPr>
        <p:spPr>
          <a:xfrm rot="16200000">
            <a:off x="7678752" y="8053259"/>
            <a:ext cx="486272" cy="181124"/>
          </a:xfrm>
          <a:prstGeom prst="leftRightArrow">
            <a:avLst>
              <a:gd name="adj1" fmla="val 25836"/>
              <a:gd name="adj2" fmla="val 66502"/>
            </a:avLst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800">
              <a:latin typeface="PingFang SC Regular"/>
              <a:cs typeface="PingFang SC Regular"/>
            </a:endParaRPr>
          </a:p>
        </p:txBody>
      </p:sp>
      <p:sp>
        <p:nvSpPr>
          <p:cNvPr id="202" name="区块链…"/>
          <p:cNvSpPr/>
          <p:nvPr/>
        </p:nvSpPr>
        <p:spPr>
          <a:xfrm>
            <a:off x="10456237" y="5490685"/>
            <a:ext cx="1006973" cy="762001"/>
          </a:xfrm>
          <a:prstGeom prst="roundRect">
            <a:avLst>
              <a:gd name="adj" fmla="val 1632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>
                <a:solidFill>
                  <a:srgbClr val="FFFFFF"/>
                </a:solidFill>
              </a:defRPr>
            </a:pPr>
            <a:r>
              <a:rPr sz="1800">
                <a:latin typeface="PingFang SC Regular"/>
                <a:cs typeface="PingFang SC Regular"/>
              </a:rPr>
              <a:t>区块链</a:t>
            </a:r>
          </a:p>
          <a:p>
            <a:pPr>
              <a:defRPr sz="1500">
                <a:solidFill>
                  <a:srgbClr val="FFFFFF"/>
                </a:solidFill>
              </a:defRPr>
            </a:pPr>
            <a:r>
              <a:rPr sz="1800">
                <a:latin typeface="PingFang SC Regular"/>
                <a:cs typeface="PingFang SC Regular"/>
              </a:rPr>
              <a:t>网关</a:t>
            </a:r>
          </a:p>
        </p:txBody>
      </p:sp>
      <p:sp>
        <p:nvSpPr>
          <p:cNvPr id="203" name="双箭头"/>
          <p:cNvSpPr/>
          <p:nvPr/>
        </p:nvSpPr>
        <p:spPr>
          <a:xfrm rot="16200000">
            <a:off x="10489110" y="4886836"/>
            <a:ext cx="941227" cy="181125"/>
          </a:xfrm>
          <a:prstGeom prst="leftRightArrow">
            <a:avLst>
              <a:gd name="adj1" fmla="val 25836"/>
              <a:gd name="adj2" fmla="val 80071"/>
            </a:avLst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800">
              <a:latin typeface="PingFang SC Regular"/>
              <a:cs typeface="PingFang SC Regular"/>
            </a:endParaRPr>
          </a:p>
        </p:txBody>
      </p:sp>
      <p:sp>
        <p:nvSpPr>
          <p:cNvPr id="204" name="信贷／贸易融资／供应链融资业务系统"/>
          <p:cNvSpPr/>
          <p:nvPr/>
        </p:nvSpPr>
        <p:spPr>
          <a:xfrm>
            <a:off x="9959485" y="7014211"/>
            <a:ext cx="1963540" cy="127000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rPr>
                <a:latin typeface="PingFang SC Regular"/>
                <a:cs typeface="PingFang SC Regular"/>
              </a:rPr>
              <a:t>信贷／贸易融资／供应链融资业务系统</a:t>
            </a:r>
          </a:p>
        </p:txBody>
      </p:sp>
      <p:sp>
        <p:nvSpPr>
          <p:cNvPr id="205" name="金服…"/>
          <p:cNvSpPr/>
          <p:nvPr/>
        </p:nvSpPr>
        <p:spPr>
          <a:xfrm>
            <a:off x="10324723" y="8744825"/>
            <a:ext cx="1270001" cy="79598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rPr sz="1800">
                <a:latin typeface="PingFang SC Regular"/>
                <a:cs typeface="PingFang SC Regular"/>
              </a:rPr>
              <a:t>金服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sz="1800">
                <a:latin typeface="PingFang SC Regular"/>
                <a:cs typeface="PingFang SC Regular"/>
              </a:rPr>
              <a:t>机构</a:t>
            </a:r>
          </a:p>
        </p:txBody>
      </p:sp>
      <p:sp>
        <p:nvSpPr>
          <p:cNvPr id="206" name="双箭头"/>
          <p:cNvSpPr/>
          <p:nvPr/>
        </p:nvSpPr>
        <p:spPr>
          <a:xfrm rot="16200000">
            <a:off x="10716588" y="8447540"/>
            <a:ext cx="486272" cy="181125"/>
          </a:xfrm>
          <a:prstGeom prst="leftRightArrow">
            <a:avLst>
              <a:gd name="adj1" fmla="val 25836"/>
              <a:gd name="adj2" fmla="val 66502"/>
            </a:avLst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800">
              <a:latin typeface="PingFang SC Regular"/>
              <a:cs typeface="PingFang SC Regular"/>
            </a:endParaRPr>
          </a:p>
        </p:txBody>
      </p:sp>
      <p:sp>
        <p:nvSpPr>
          <p:cNvPr id="207" name="双箭头"/>
          <p:cNvSpPr/>
          <p:nvPr/>
        </p:nvSpPr>
        <p:spPr>
          <a:xfrm rot="16200000">
            <a:off x="10561732" y="6547952"/>
            <a:ext cx="795984" cy="181124"/>
          </a:xfrm>
          <a:prstGeom prst="leftRightArrow">
            <a:avLst>
              <a:gd name="adj1" fmla="val 25836"/>
              <a:gd name="adj2" fmla="val 66502"/>
            </a:avLst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800">
              <a:latin typeface="PingFang SC Regular"/>
              <a:cs typeface="PingFang SC Regular"/>
            </a:endParaRPr>
          </a:p>
        </p:txBody>
      </p:sp>
      <p:sp>
        <p:nvSpPr>
          <p:cNvPr id="208" name="椭圆"/>
          <p:cNvSpPr/>
          <p:nvPr/>
        </p:nvSpPr>
        <p:spPr>
          <a:xfrm>
            <a:off x="10961333" y="1430206"/>
            <a:ext cx="474365" cy="486272"/>
          </a:xfrm>
          <a:prstGeom prst="ellipse">
            <a:avLst/>
          </a:prstGeom>
          <a:blipFill>
            <a:blip r:embed="rId5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800">
              <a:latin typeface="PingFang SC Regular"/>
              <a:cs typeface="PingFang SC Regular"/>
            </a:endParaRPr>
          </a:p>
        </p:txBody>
      </p:sp>
      <p:sp>
        <p:nvSpPr>
          <p:cNvPr id="209" name="其他用户节点"/>
          <p:cNvSpPr/>
          <p:nvPr/>
        </p:nvSpPr>
        <p:spPr>
          <a:xfrm>
            <a:off x="11312501" y="1483546"/>
            <a:ext cx="1487587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r>
              <a:rPr sz="1800">
                <a:latin typeface="PingFang SC Regular"/>
                <a:cs typeface="PingFang SC Regular"/>
              </a:rPr>
              <a:t>其他用户节点</a:t>
            </a:r>
          </a:p>
        </p:txBody>
      </p:sp>
      <p:sp>
        <p:nvSpPr>
          <p:cNvPr id="210" name="椭圆"/>
          <p:cNvSpPr/>
          <p:nvPr/>
        </p:nvSpPr>
        <p:spPr>
          <a:xfrm>
            <a:off x="7684705" y="1934544"/>
            <a:ext cx="474366" cy="486272"/>
          </a:xfrm>
          <a:prstGeom prst="ellipse">
            <a:avLst/>
          </a:prstGeom>
          <a:blipFill>
            <a:blip r:embed="rId5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800">
              <a:latin typeface="PingFang SC Regular"/>
              <a:cs typeface="PingFang SC Regular"/>
            </a:endParaRPr>
          </a:p>
        </p:txBody>
      </p:sp>
      <p:sp>
        <p:nvSpPr>
          <p:cNvPr id="211" name="商业银行节点"/>
          <p:cNvSpPr/>
          <p:nvPr/>
        </p:nvSpPr>
        <p:spPr>
          <a:xfrm>
            <a:off x="6376876" y="1673436"/>
            <a:ext cx="1487587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r>
              <a:rPr sz="1800">
                <a:latin typeface="PingFang SC Regular"/>
                <a:cs typeface="PingFang SC Regular"/>
              </a:rPr>
              <a:t>商业银行节点</a:t>
            </a:r>
          </a:p>
        </p:txBody>
      </p:sp>
      <p:sp>
        <p:nvSpPr>
          <p:cNvPr id="212" name="法定货币支付／结算／清算／融资"/>
          <p:cNvSpPr/>
          <p:nvPr/>
        </p:nvSpPr>
        <p:spPr>
          <a:xfrm>
            <a:off x="484112" y="8032338"/>
            <a:ext cx="3871452" cy="597130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>
                <a:solidFill>
                  <a:srgbClr val="FFFFFF"/>
                </a:solidFill>
              </a:defRPr>
            </a:lvl1pPr>
          </a:lstStyle>
          <a:p>
            <a:r>
              <a:rPr sz="1800" dirty="0">
                <a:latin typeface="PingFang SC Regular"/>
                <a:cs typeface="PingFang SC Regular"/>
              </a:rPr>
              <a:t>法定货币支付／结算／清算／融资</a:t>
            </a:r>
          </a:p>
        </p:txBody>
      </p:sp>
      <p:sp>
        <p:nvSpPr>
          <p:cNvPr id="213" name="数字代币支付／结算／清算／融资"/>
          <p:cNvSpPr/>
          <p:nvPr/>
        </p:nvSpPr>
        <p:spPr>
          <a:xfrm>
            <a:off x="484112" y="8693901"/>
            <a:ext cx="3871452" cy="597130"/>
          </a:xfrm>
          <a:prstGeom prst="rect">
            <a:avLst/>
          </a:prstGeom>
          <a:solidFill>
            <a:schemeClr val="accent4">
              <a:satOff val="1488"/>
              <a:lumOff val="-7242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>
                <a:solidFill>
                  <a:srgbClr val="FFFFFF"/>
                </a:solidFill>
              </a:defRPr>
            </a:lvl1pPr>
          </a:lstStyle>
          <a:p>
            <a:r>
              <a:rPr sz="1800" dirty="0">
                <a:latin typeface="PingFang SC Regular"/>
                <a:cs typeface="PingFang SC Regular"/>
              </a:rPr>
              <a:t>数字代币支付／结算／清算／融资</a:t>
            </a:r>
          </a:p>
        </p:txBody>
      </p:sp>
      <p:sp>
        <p:nvSpPr>
          <p:cNvPr id="214" name="智能…"/>
          <p:cNvSpPr/>
          <p:nvPr/>
        </p:nvSpPr>
        <p:spPr>
          <a:xfrm>
            <a:off x="4109019" y="6197180"/>
            <a:ext cx="2309833" cy="1549494"/>
          </a:xfrm>
          <a:prstGeom prst="roundRect">
            <a:avLst>
              <a:gd name="adj" fmla="val 10682"/>
            </a:avLst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500"/>
            </a:pPr>
            <a:r>
              <a:rPr sz="1800">
                <a:latin typeface="PingFang SC Regular"/>
                <a:cs typeface="PingFang SC Regular"/>
              </a:rPr>
              <a:t>智能</a:t>
            </a:r>
          </a:p>
          <a:p>
            <a:pPr>
              <a:defRPr sz="3500"/>
            </a:pPr>
            <a:r>
              <a:rPr sz="1800">
                <a:latin typeface="PingFang SC Regular"/>
                <a:cs typeface="PingFang SC Regular"/>
              </a:rPr>
              <a:t>零售</a:t>
            </a:r>
          </a:p>
        </p:txBody>
      </p:sp>
      <p:cxnSp>
        <p:nvCxnSpPr>
          <p:cNvPr id="215" name="连接线"/>
          <p:cNvCxnSpPr>
            <a:stCxn id="214" idx="0"/>
            <a:endCxn id="172" idx="0"/>
          </p:cNvCxnSpPr>
          <p:nvPr/>
        </p:nvCxnSpPr>
        <p:spPr>
          <a:xfrm flipV="1">
            <a:off x="5263935" y="3797858"/>
            <a:ext cx="693612" cy="3174069"/>
          </a:xfrm>
          <a:prstGeom prst="straightConnector1">
            <a:avLst/>
          </a:prstGeom>
          <a:ln w="76200" cap="rnd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</a:ln>
        </p:spPr>
      </p:cxnSp>
      <p:cxnSp>
        <p:nvCxnSpPr>
          <p:cNvPr id="216" name="连接线"/>
          <p:cNvCxnSpPr>
            <a:stCxn id="197" idx="0"/>
            <a:endCxn id="214" idx="0"/>
          </p:cNvCxnSpPr>
          <p:nvPr/>
        </p:nvCxnSpPr>
        <p:spPr>
          <a:xfrm flipH="1" flipV="1">
            <a:off x="5263935" y="6971926"/>
            <a:ext cx="2657953" cy="235838"/>
          </a:xfrm>
          <a:prstGeom prst="straightConnector1">
            <a:avLst/>
          </a:prstGeom>
          <a:ln w="76200" cap="rnd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</a:ln>
        </p:spPr>
      </p:cxnSp>
      <p:cxnSp>
        <p:nvCxnSpPr>
          <p:cNvPr id="217" name="连接线"/>
          <p:cNvCxnSpPr>
            <a:stCxn id="204" idx="0"/>
            <a:endCxn id="214" idx="0"/>
          </p:cNvCxnSpPr>
          <p:nvPr/>
        </p:nvCxnSpPr>
        <p:spPr>
          <a:xfrm flipH="1" flipV="1">
            <a:off x="5263935" y="6971926"/>
            <a:ext cx="5677321" cy="677286"/>
          </a:xfrm>
          <a:prstGeom prst="straightConnector1">
            <a:avLst/>
          </a:prstGeom>
          <a:ln w="76200" cap="rnd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</a:ln>
        </p:spPr>
      </p:cxnSp>
      <p:pic>
        <p:nvPicPr>
          <p:cNvPr id="221" name="连接线" descr="连接线"/>
          <p:cNvPicPr>
            <a:picLocks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21817" y="4304765"/>
            <a:ext cx="3225305" cy="2709058"/>
          </a:xfrm>
          <a:prstGeom prst="rect">
            <a:avLst/>
          </a:prstGeom>
        </p:spPr>
      </p:pic>
      <p:cxnSp>
        <p:nvCxnSpPr>
          <p:cNvPr id="219" name="连接线"/>
          <p:cNvCxnSpPr>
            <a:stCxn id="214" idx="0"/>
            <a:endCxn id="162" idx="0"/>
          </p:cNvCxnSpPr>
          <p:nvPr/>
        </p:nvCxnSpPr>
        <p:spPr>
          <a:xfrm flipV="1">
            <a:off x="5263935" y="4074996"/>
            <a:ext cx="4603451" cy="2896931"/>
          </a:xfrm>
          <a:prstGeom prst="straightConnector1">
            <a:avLst/>
          </a:prstGeom>
          <a:ln w="76200" cap="rnd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</a:ln>
        </p:spPr>
      </p:cxnSp>
      <p:pic>
        <p:nvPicPr>
          <p:cNvPr id="61" name="image1.png" descr="image1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238470" y="0"/>
            <a:ext cx="1723080" cy="784099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文本框 62"/>
          <p:cNvSpPr txBox="1"/>
          <p:nvPr/>
        </p:nvSpPr>
        <p:spPr>
          <a:xfrm>
            <a:off x="344740" y="279462"/>
            <a:ext cx="351996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新零售便利店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4740" y="279462"/>
            <a:ext cx="351996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流程说明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5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38470" y="0"/>
            <a:ext cx="1723080" cy="784099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用户的交易数据…"/>
          <p:cNvSpPr>
            <a:spLocks noGrp="1"/>
          </p:cNvSpPr>
          <p:nvPr>
            <p:ph type="body" idx="1"/>
          </p:nvPr>
        </p:nvSpPr>
        <p:spPr>
          <a:xfrm>
            <a:off x="644257" y="2161723"/>
            <a:ext cx="12112043" cy="6286500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257047">
              <a:spcBef>
                <a:spcPts val="1800"/>
              </a:spcBef>
              <a:buFont typeface="Wingdings" charset="2"/>
              <a:buChar char="Ø"/>
              <a:defRPr sz="1584"/>
            </a:pPr>
            <a:r>
              <a:rPr sz="2800" b="1" dirty="0">
                <a:latin typeface="PingFang SC Regular"/>
                <a:cs typeface="PingFang SC Regular"/>
              </a:rPr>
              <a:t>用户的交易数据</a:t>
            </a:r>
          </a:p>
          <a:p>
            <a:pPr marL="538480" lvl="1" indent="-342900" defTabSz="257047">
              <a:spcBef>
                <a:spcPts val="1800"/>
              </a:spcBef>
              <a:buFont typeface="Wingdings" charset="2"/>
              <a:buChar char="Ø"/>
              <a:defRPr sz="1584"/>
            </a:pPr>
            <a:r>
              <a:rPr sz="2200" dirty="0">
                <a:latin typeface="PingFang SC Regular"/>
                <a:cs typeface="PingFang SC Regular"/>
              </a:rPr>
              <a:t>消费者到店内用移动iPOS</a:t>
            </a:r>
            <a:r>
              <a:rPr sz="2200" dirty="0" smtClean="0">
                <a:latin typeface="PingFang SC Regular"/>
                <a:cs typeface="PingFang SC Regular"/>
              </a:rPr>
              <a:t>选择购买</a:t>
            </a:r>
            <a:r>
              <a:rPr sz="2200" dirty="0">
                <a:latin typeface="PingFang SC Regular"/>
                <a:cs typeface="PingFang SC Regular"/>
              </a:rPr>
              <a:t>的商品</a:t>
            </a:r>
            <a:r>
              <a:rPr sz="2200" dirty="0" smtClean="0">
                <a:latin typeface="PingFang SC Regular"/>
                <a:cs typeface="PingFang SC Regular"/>
              </a:rPr>
              <a:t>，按下</a:t>
            </a:r>
            <a:r>
              <a:rPr sz="2200" dirty="0">
                <a:latin typeface="PingFang SC Regular"/>
                <a:cs typeface="PingFang SC Regular"/>
              </a:rPr>
              <a:t>订单完成</a:t>
            </a:r>
            <a:r>
              <a:rPr sz="2200" dirty="0" smtClean="0">
                <a:latin typeface="PingFang SC Regular"/>
                <a:cs typeface="PingFang SC Regular"/>
              </a:rPr>
              <a:t>支付；无</a:t>
            </a:r>
            <a:r>
              <a:rPr sz="2200" dirty="0">
                <a:latin typeface="PingFang SC Regular"/>
                <a:cs typeface="PingFang SC Regular"/>
              </a:rPr>
              <a:t>需排队和到柜台结账</a:t>
            </a:r>
            <a:r>
              <a:rPr sz="2200" dirty="0" smtClean="0">
                <a:latin typeface="PingFang SC Regular"/>
                <a:cs typeface="PingFang SC Regular"/>
              </a:rPr>
              <a:t>。</a:t>
            </a:r>
            <a:endParaRPr lang="en-US" sz="2200" dirty="0" smtClean="0">
              <a:latin typeface="PingFang SC Regular"/>
              <a:cs typeface="PingFang SC Regular"/>
            </a:endParaRPr>
          </a:p>
          <a:p>
            <a:pPr marL="538480" lvl="1" indent="-342900" defTabSz="257047">
              <a:spcBef>
                <a:spcPts val="1800"/>
              </a:spcBef>
              <a:buFont typeface="Wingdings" charset="2"/>
              <a:buChar char="Ø"/>
              <a:defRPr sz="1584"/>
            </a:pPr>
            <a:r>
              <a:rPr sz="2200" dirty="0" smtClean="0">
                <a:latin typeface="PingFang SC Regular"/>
                <a:cs typeface="PingFang SC Regular"/>
              </a:rPr>
              <a:t>店主</a:t>
            </a:r>
            <a:r>
              <a:rPr sz="2200" dirty="0">
                <a:latin typeface="PingFang SC Regular"/>
                <a:cs typeface="PingFang SC Regular"/>
              </a:rPr>
              <a:t>的云</a:t>
            </a:r>
            <a:r>
              <a:rPr sz="2200" dirty="0" smtClean="0">
                <a:latin typeface="PingFang SC Regular"/>
                <a:cs typeface="PingFang SC Regular"/>
              </a:rPr>
              <a:t>POS收到</a:t>
            </a:r>
            <a:r>
              <a:rPr sz="2200" dirty="0">
                <a:latin typeface="PingFang SC Regular"/>
                <a:cs typeface="PingFang SC Regular"/>
              </a:rPr>
              <a:t>这笔</a:t>
            </a:r>
            <a:r>
              <a:rPr sz="2200" dirty="0" smtClean="0">
                <a:latin typeface="PingFang SC Regular"/>
                <a:cs typeface="PingFang SC Regular"/>
              </a:rPr>
              <a:t>货款（</a:t>
            </a:r>
            <a:r>
              <a:rPr sz="2200" dirty="0">
                <a:latin typeface="PingFang SC Regular"/>
                <a:cs typeface="PingFang SC Regular"/>
              </a:rPr>
              <a:t>消费者也</a:t>
            </a:r>
            <a:r>
              <a:rPr sz="2200" dirty="0" smtClean="0">
                <a:latin typeface="PingFang SC Regular"/>
                <a:cs typeface="PingFang SC Regular"/>
              </a:rPr>
              <a:t>可在</a:t>
            </a:r>
            <a:r>
              <a:rPr sz="2200" dirty="0">
                <a:latin typeface="PingFang SC Regular"/>
                <a:cs typeface="PingFang SC Regular"/>
              </a:rPr>
              <a:t>家里或社区内远程下单，店小二安排送货上门）</a:t>
            </a:r>
          </a:p>
          <a:p>
            <a:pPr marL="538480" lvl="1" indent="-342900" defTabSz="257047">
              <a:spcBef>
                <a:spcPts val="1800"/>
              </a:spcBef>
              <a:buFont typeface="Wingdings" charset="2"/>
              <a:buChar char="Ø"/>
              <a:defRPr sz="1584"/>
            </a:pPr>
            <a:r>
              <a:rPr sz="2200" dirty="0">
                <a:latin typeface="PingFang SC Regular"/>
                <a:cs typeface="PingFang SC Regular"/>
              </a:rPr>
              <a:t>每笔交易都通过云POS系统记录下来，与此同时，通过网关按照联盟链的规则写入区块链中。区块链保存了每个便利店的全部交易数据。</a:t>
            </a:r>
          </a:p>
          <a:p>
            <a:pPr defTabSz="257047">
              <a:spcBef>
                <a:spcPts val="1800"/>
              </a:spcBef>
              <a:buFont typeface="Wingdings" charset="2"/>
              <a:buChar char="Ø"/>
              <a:defRPr sz="1584"/>
            </a:pPr>
            <a:r>
              <a:rPr sz="2800" b="1" dirty="0">
                <a:latin typeface="PingFang SC Regular"/>
                <a:cs typeface="PingFang SC Regular"/>
              </a:rPr>
              <a:t>便利店的进销存</a:t>
            </a:r>
          </a:p>
          <a:p>
            <a:pPr marL="538480" lvl="1" indent="-342900" defTabSz="257047">
              <a:spcBef>
                <a:spcPts val="1800"/>
              </a:spcBef>
              <a:buFont typeface="Wingdings" charset="2"/>
              <a:buChar char="Ø"/>
              <a:defRPr sz="1584"/>
            </a:pPr>
            <a:r>
              <a:rPr sz="2200" dirty="0">
                <a:latin typeface="PingFang SC Regular"/>
                <a:cs typeface="PingFang SC Regular"/>
              </a:rPr>
              <a:t>店主通过云POS来管理便利店的所有进销存。</a:t>
            </a:r>
          </a:p>
          <a:p>
            <a:pPr marL="538480" lvl="1" indent="-342900" defTabSz="257047">
              <a:spcBef>
                <a:spcPts val="1800"/>
              </a:spcBef>
              <a:buFont typeface="Wingdings" charset="2"/>
              <a:buChar char="Ø"/>
              <a:defRPr sz="1584"/>
            </a:pPr>
            <a:r>
              <a:rPr sz="2200" dirty="0" smtClean="0">
                <a:latin typeface="PingFang SC Regular"/>
                <a:cs typeface="PingFang SC Regular"/>
              </a:rPr>
              <a:t>店主使用</a:t>
            </a:r>
            <a:r>
              <a:rPr sz="2200" dirty="0">
                <a:latin typeface="PingFang SC Regular"/>
                <a:cs typeface="PingFang SC Regular"/>
              </a:rPr>
              <a:t>AI智能进销存服务</a:t>
            </a:r>
            <a:r>
              <a:rPr sz="2200" dirty="0" smtClean="0">
                <a:latin typeface="PingFang SC Regular"/>
                <a:cs typeface="PingFang SC Regular"/>
              </a:rPr>
              <a:t>，协助</a:t>
            </a:r>
            <a:r>
              <a:rPr sz="2200" dirty="0">
                <a:latin typeface="PingFang SC Regular"/>
                <a:cs typeface="PingFang SC Regular"/>
              </a:rPr>
              <a:t>自己进行包括SKU的优化、库存优化以及供应商的分析等；</a:t>
            </a:r>
          </a:p>
          <a:p>
            <a:pPr marL="538480" lvl="1" indent="-342900" defTabSz="257047">
              <a:spcBef>
                <a:spcPts val="1800"/>
              </a:spcBef>
              <a:buFont typeface="Wingdings" charset="2"/>
              <a:buChar char="Ø"/>
              <a:defRPr sz="1584"/>
            </a:pPr>
            <a:r>
              <a:rPr sz="2200" dirty="0">
                <a:latin typeface="PingFang SC Regular"/>
                <a:cs typeface="PingFang SC Regular"/>
              </a:rPr>
              <a:t>供应商与店主可以在区块链上用智能合约完成所有交易；</a:t>
            </a:r>
          </a:p>
          <a:p>
            <a:pPr defTabSz="257047">
              <a:spcBef>
                <a:spcPts val="1800"/>
              </a:spcBef>
              <a:buFont typeface="Wingdings" charset="2"/>
              <a:buChar char="Ø"/>
              <a:defRPr sz="1584"/>
            </a:pPr>
            <a:r>
              <a:rPr sz="2800" b="1" dirty="0">
                <a:latin typeface="PingFang SC Regular"/>
                <a:cs typeface="PingFang SC Regular"/>
              </a:rPr>
              <a:t>供应</a:t>
            </a:r>
            <a:r>
              <a:rPr sz="2800" b="1" dirty="0" smtClean="0">
                <a:latin typeface="PingFang SC Regular"/>
                <a:cs typeface="PingFang SC Regular"/>
              </a:rPr>
              <a:t>链</a:t>
            </a:r>
            <a:r>
              <a:rPr lang="zh-CN" altLang="en-US" sz="2800" b="1" dirty="0" smtClean="0">
                <a:latin typeface="PingFang SC Regular"/>
                <a:cs typeface="PingFang SC Regular"/>
              </a:rPr>
              <a:t>金融</a:t>
            </a:r>
            <a:endParaRPr sz="2800" b="1" dirty="0">
              <a:latin typeface="PingFang SC Regular"/>
              <a:cs typeface="PingFang SC Regular"/>
            </a:endParaRPr>
          </a:p>
          <a:p>
            <a:pPr marL="538480" lvl="1" indent="-342900" defTabSz="257047">
              <a:spcBef>
                <a:spcPts val="1800"/>
              </a:spcBef>
              <a:buFont typeface="Wingdings" charset="2"/>
              <a:buChar char="Ø"/>
              <a:defRPr sz="1584"/>
            </a:pPr>
            <a:r>
              <a:rPr sz="2200" dirty="0">
                <a:latin typeface="PingFang SC Regular"/>
                <a:cs typeface="PingFang SC Regular"/>
              </a:rPr>
              <a:t>每个便利店的SKU都能动态的计算，从而作出最优的决策；</a:t>
            </a:r>
          </a:p>
          <a:p>
            <a:pPr marL="538480" lvl="1" indent="-342900" defTabSz="257047">
              <a:spcBef>
                <a:spcPts val="1800"/>
              </a:spcBef>
              <a:buFont typeface="Wingdings" charset="2"/>
              <a:buChar char="Ø"/>
              <a:defRPr sz="1584"/>
            </a:pPr>
            <a:r>
              <a:rPr sz="2200" dirty="0">
                <a:latin typeface="PingFang SC Regular"/>
                <a:cs typeface="PingFang SC Regular"/>
              </a:rPr>
              <a:t>供应商可以完全用AI来完成补货、SKU优化、配送等服务；</a:t>
            </a:r>
          </a:p>
          <a:p>
            <a:pPr marL="538480" lvl="1" indent="-342900" defTabSz="257047">
              <a:spcBef>
                <a:spcPts val="1800"/>
              </a:spcBef>
              <a:buFont typeface="Wingdings" charset="2"/>
              <a:buChar char="Ø"/>
              <a:defRPr sz="1584"/>
            </a:pPr>
            <a:r>
              <a:rPr sz="2200" dirty="0">
                <a:latin typeface="PingFang SC Regular"/>
                <a:cs typeface="PingFang SC Regular"/>
              </a:rPr>
              <a:t>金融服务机构</a:t>
            </a:r>
            <a:r>
              <a:rPr sz="2200" dirty="0" smtClean="0">
                <a:latin typeface="PingFang SC Regular"/>
                <a:cs typeface="PingFang SC Regular"/>
              </a:rPr>
              <a:t>可根据</a:t>
            </a:r>
            <a:r>
              <a:rPr sz="2200" dirty="0">
                <a:latin typeface="PingFang SC Regular"/>
                <a:cs typeface="PingFang SC Regular"/>
              </a:rPr>
              <a:t>区块链上的数据，为供应商、便利店等提供贸易融资、供应链金融服务；</a:t>
            </a:r>
          </a:p>
        </p:txBody>
      </p:sp>
    </p:spTree>
    <p:extLst>
      <p:ext uri="{BB962C8B-B14F-4D97-AF65-F5344CB8AC3E}">
        <p14:creationId xmlns:p14="http://schemas.microsoft.com/office/powerpoint/2010/main" val="3181944437"/>
      </p:ext>
    </p:extLst>
  </p:cSld>
  <p:clrMapOvr>
    <a:masterClrMapping/>
  </p:clrMapOvr>
  <p:transition xmlns:p14="http://schemas.microsoft.com/office/powerpoint/2010/main"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786</Words>
  <Application>Microsoft Macintosh PowerPoint</Application>
  <PresentationFormat>自定义</PresentationFormat>
  <Paragraphs>259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White</vt:lpstr>
      <vt:lpstr>新零售.便利店  －以大数据驱动的智能零售－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新零售.便利店  －以大数据驱动的智能零售－</dc:title>
  <cp:lastModifiedBy>Mac 郑</cp:lastModifiedBy>
  <cp:revision>202</cp:revision>
  <dcterms:modified xsi:type="dcterms:W3CDTF">2017-09-12T10:09:06Z</dcterms:modified>
</cp:coreProperties>
</file>