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48" y="-9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93467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新零售.便利店…"/>
          <p:cNvSpPr>
            <a:spLocks noGrp="1"/>
          </p:cNvSpPr>
          <p:nvPr>
            <p:ph type="ctrTitle"/>
          </p:nvPr>
        </p:nvSpPr>
        <p:spPr>
          <a:xfrm>
            <a:off x="1270000" y="1638300"/>
            <a:ext cx="10464800" cy="1746523"/>
          </a:xfrm>
          <a:prstGeom prst="rect">
            <a:avLst/>
          </a:prstGeom>
        </p:spPr>
        <p:txBody>
          <a:bodyPr/>
          <a:lstStyle/>
          <a:p>
            <a:pPr defTabSz="274574">
              <a:defRPr sz="3759"/>
            </a:pPr>
            <a:r>
              <a:t>新零售.便利店</a:t>
            </a:r>
          </a:p>
          <a:p>
            <a:pPr defTabSz="274574">
              <a:defRPr sz="3759"/>
            </a:pPr>
            <a:endParaRPr/>
          </a:p>
          <a:p>
            <a:pPr defTabSz="274574">
              <a:defRPr sz="1175"/>
            </a:pPr>
            <a:r>
              <a:t>－以大数据驱动的智能零售－</a:t>
            </a:r>
          </a:p>
        </p:txBody>
      </p:sp>
      <p:sp>
        <p:nvSpPr>
          <p:cNvPr id="120" name="2017.6"/>
          <p:cNvSpPr>
            <a:spLocks noGrp="1"/>
          </p:cNvSpPr>
          <p:nvPr>
            <p:ph type="subTitle" sz="quarter" idx="1"/>
          </p:nvPr>
        </p:nvSpPr>
        <p:spPr>
          <a:xfrm>
            <a:off x="1270000" y="8027447"/>
            <a:ext cx="10464800" cy="1130301"/>
          </a:xfrm>
          <a:prstGeom prst="rect">
            <a:avLst/>
          </a:prstGeom>
        </p:spPr>
        <p:txBody>
          <a:bodyPr/>
          <a:lstStyle/>
          <a:p>
            <a:r>
              <a:t>2017.6</a:t>
            </a:r>
          </a:p>
        </p:txBody>
      </p:sp>
      <p:pic>
        <p:nvPicPr>
          <p:cNvPr id="121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38889" y="163560"/>
            <a:ext cx="1695451" cy="77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让老板在家里数钱，让AI伙计来经营。"/>
          <p:cNvSpPr/>
          <p:nvPr/>
        </p:nvSpPr>
        <p:spPr>
          <a:xfrm>
            <a:off x="1544637" y="4680894"/>
            <a:ext cx="991552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500" b="1">
                <a:latin typeface="DFWaWaSC-W5"/>
                <a:ea typeface="DFWaWaSC-W5"/>
                <a:cs typeface="DFWaWaSC-W5"/>
                <a:sym typeface="DFWaWaSC-W5"/>
              </a:defRPr>
            </a:lvl1pPr>
          </a:lstStyle>
          <a:p>
            <a:r>
              <a:t>让老板在家里数钱，让AI伙计来经营。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智能零售的主要特点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智能零售的主要特点</a:t>
            </a:r>
          </a:p>
        </p:txBody>
      </p:sp>
      <p:sp>
        <p:nvSpPr>
          <p:cNvPr id="274" name="运用区块链，确保交易的真实性和业务的保密性、安全性；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3500"/>
              </a:spcBef>
              <a:defRPr sz="3060"/>
            </a:pPr>
            <a:r>
              <a:t>运用区块链，确保交易的真实性和业务的保密性、安全性；</a:t>
            </a:r>
          </a:p>
          <a:p>
            <a:pPr marL="377825" indent="-377825" defTabSz="496570">
              <a:spcBef>
                <a:spcPts val="3500"/>
              </a:spcBef>
              <a:defRPr sz="3060"/>
            </a:pPr>
            <a:r>
              <a:t>采用云POS、移动POS，降低便利店的信息化升级成本，提高数据获取的效率和能力；</a:t>
            </a:r>
          </a:p>
          <a:p>
            <a:pPr marL="377825" indent="-377825" defTabSz="496570">
              <a:spcBef>
                <a:spcPts val="3500"/>
              </a:spcBef>
              <a:defRPr sz="3060"/>
            </a:pPr>
            <a:r>
              <a:t>采用联盟链架构，建立基于规则的、可信的、安全的交易环境；</a:t>
            </a:r>
          </a:p>
          <a:p>
            <a:pPr marL="377825" indent="-377825" defTabSz="496570">
              <a:spcBef>
                <a:spcPts val="3500"/>
              </a:spcBef>
              <a:defRPr sz="3060"/>
            </a:pPr>
            <a:r>
              <a:t>运用AI对大数据进行处理，为交易各方提供智能商业决策；</a:t>
            </a:r>
          </a:p>
          <a:p>
            <a:pPr marL="377825" indent="-377825" defTabSz="496570">
              <a:spcBef>
                <a:spcPts val="3500"/>
              </a:spcBef>
              <a:defRPr sz="3060"/>
            </a:pPr>
            <a:r>
              <a:t>让端到端的供应链服务、促销活动、信贷服务等服务更简便、效率更高。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市场拓展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市场拓展</a:t>
            </a:r>
          </a:p>
        </p:txBody>
      </p:sp>
      <p:sp>
        <p:nvSpPr>
          <p:cNvPr id="277" name="便利店的数字化升级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2250" indent="-222250" defTabSz="292100">
              <a:spcBef>
                <a:spcPts val="2100"/>
              </a:spcBef>
              <a:defRPr sz="1800"/>
            </a:pPr>
            <a:r>
              <a:t>便利店的数字化升级</a:t>
            </a:r>
          </a:p>
          <a:p>
            <a:pPr marL="444500" lvl="1" indent="-222250" defTabSz="292100">
              <a:spcBef>
                <a:spcPts val="2100"/>
              </a:spcBef>
              <a:defRPr sz="1800"/>
            </a:pPr>
            <a:r>
              <a:t>便利店推广使用云POS；</a:t>
            </a:r>
          </a:p>
          <a:p>
            <a:pPr marL="444500" lvl="1" indent="-222250" defTabSz="292100">
              <a:spcBef>
                <a:spcPts val="2100"/>
              </a:spcBef>
              <a:defRPr sz="1800"/>
            </a:pPr>
            <a:r>
              <a:t>消费者推广使用移动iPOS；</a:t>
            </a:r>
          </a:p>
          <a:p>
            <a:pPr marL="222250" indent="-222250" defTabSz="292100">
              <a:spcBef>
                <a:spcPts val="2100"/>
              </a:spcBef>
              <a:defRPr sz="1800"/>
            </a:pPr>
            <a:r>
              <a:t>联盟链的建立</a:t>
            </a:r>
          </a:p>
          <a:p>
            <a:pPr marL="444500" lvl="1" indent="-222250" defTabSz="292100">
              <a:spcBef>
                <a:spcPts val="2100"/>
              </a:spcBef>
              <a:defRPr sz="1800"/>
            </a:pPr>
            <a:r>
              <a:t>云POS、iPOS通过网关接入区块链；</a:t>
            </a:r>
          </a:p>
          <a:p>
            <a:pPr marL="444500" lvl="1" indent="-222250" defTabSz="292100">
              <a:spcBef>
                <a:spcPts val="2100"/>
              </a:spcBef>
              <a:defRPr sz="1800"/>
            </a:pPr>
            <a:r>
              <a:t>供应商、厂家的ERP系统通过网关接入区块链；</a:t>
            </a:r>
          </a:p>
          <a:p>
            <a:pPr marL="444500" lvl="1" indent="-222250" defTabSz="292100">
              <a:spcBef>
                <a:spcPts val="2100"/>
              </a:spcBef>
              <a:defRPr sz="1800"/>
            </a:pPr>
            <a:r>
              <a:t>金服机构、第三方服务机构的业务系统通过网购接入区块链；</a:t>
            </a:r>
          </a:p>
          <a:p>
            <a:pPr marL="444500" lvl="1" indent="-222250" defTabSz="292100">
              <a:spcBef>
                <a:spcPts val="2100"/>
              </a:spcBef>
              <a:defRPr sz="1800"/>
            </a:pPr>
            <a:r>
              <a:t>与其他区块链系统通过区块链交换机实现数据互操作；</a:t>
            </a:r>
          </a:p>
          <a:p>
            <a:pPr marL="222250" indent="-222250" defTabSz="292100">
              <a:spcBef>
                <a:spcPts val="2100"/>
              </a:spcBef>
              <a:defRPr sz="1800"/>
            </a:pPr>
            <a:r>
              <a:t>数字代币体系</a:t>
            </a:r>
          </a:p>
          <a:p>
            <a:pPr marL="444500" lvl="1" indent="-222250" defTabSz="292100">
              <a:spcBef>
                <a:spcPts val="2100"/>
              </a:spcBef>
              <a:defRPr sz="1800"/>
            </a:pPr>
            <a:r>
              <a:t>采用两套货币体系（法定货币和数字代币）实现清算、支付和数字资产定价；</a:t>
            </a:r>
          </a:p>
          <a:p>
            <a:pPr marL="444500" lvl="1" indent="-222250" defTabSz="292100">
              <a:spcBef>
                <a:spcPts val="2100"/>
              </a:spcBef>
              <a:defRPr sz="1800"/>
            </a:pPr>
            <a:r>
              <a:t>法定货币通过第三方支付系统进行支付、清算；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3年计划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3年计划</a:t>
            </a:r>
          </a:p>
        </p:txBody>
      </p:sp>
      <p:sp>
        <p:nvSpPr>
          <p:cNvPr id="280" name="第一年…"/>
          <p:cNvSpPr>
            <a:spLocks noGrp="1"/>
          </p:cNvSpPr>
          <p:nvPr>
            <p:ph type="body" idx="1"/>
          </p:nvPr>
        </p:nvSpPr>
        <p:spPr>
          <a:xfrm>
            <a:off x="952500" y="31199"/>
            <a:ext cx="11500311" cy="7825716"/>
          </a:xfrm>
          <a:prstGeom prst="rect">
            <a:avLst/>
          </a:prstGeom>
        </p:spPr>
        <p:txBody>
          <a:bodyPr/>
          <a:lstStyle/>
          <a:p>
            <a:pPr marL="306704" indent="-306704" defTabSz="403097">
              <a:spcBef>
                <a:spcPts val="2800"/>
              </a:spcBef>
              <a:defRPr sz="2484"/>
            </a:pPr>
            <a:r>
              <a:t>第一年</a:t>
            </a:r>
          </a:p>
          <a:p>
            <a:pPr marL="613409" lvl="1" indent="-306704" defTabSz="403097">
              <a:spcBef>
                <a:spcPts val="2800"/>
              </a:spcBef>
              <a:defRPr sz="2484"/>
            </a:pPr>
            <a:r>
              <a:t>10万+家便利店加盟；</a:t>
            </a:r>
          </a:p>
          <a:p>
            <a:pPr marL="613409" lvl="1" indent="-306704" defTabSz="403097">
              <a:spcBef>
                <a:spcPts val="2800"/>
              </a:spcBef>
              <a:defRPr sz="2484"/>
            </a:pPr>
            <a:r>
              <a:t>供应商、生产商、金服机构成为联盟成员；</a:t>
            </a:r>
          </a:p>
          <a:p>
            <a:pPr marL="613409" lvl="1" indent="-306704" defTabSz="403097">
              <a:spcBef>
                <a:spcPts val="2800"/>
              </a:spcBef>
              <a:defRPr sz="2484"/>
            </a:pPr>
            <a:r>
              <a:t>1000万+消费者；</a:t>
            </a:r>
          </a:p>
          <a:p>
            <a:pPr marL="306704" indent="-306704" defTabSz="403097">
              <a:spcBef>
                <a:spcPts val="2800"/>
              </a:spcBef>
              <a:defRPr sz="2484"/>
            </a:pPr>
            <a:r>
              <a:t>第二年</a:t>
            </a:r>
          </a:p>
          <a:p>
            <a:pPr marL="613409" lvl="1" indent="-306704" defTabSz="403097">
              <a:spcBef>
                <a:spcPts val="2800"/>
              </a:spcBef>
              <a:defRPr sz="2484"/>
            </a:pPr>
            <a:r>
              <a:t>50万+家便利店加盟；</a:t>
            </a:r>
          </a:p>
          <a:p>
            <a:pPr marL="613409" lvl="1" indent="-306704" defTabSz="403097">
              <a:spcBef>
                <a:spcPts val="2800"/>
              </a:spcBef>
              <a:defRPr sz="2484"/>
            </a:pPr>
            <a:r>
              <a:t>智能零售联盟链形成生态；</a:t>
            </a:r>
          </a:p>
          <a:p>
            <a:pPr marL="306704" indent="-306704" defTabSz="403097">
              <a:spcBef>
                <a:spcPts val="2800"/>
              </a:spcBef>
              <a:defRPr sz="2484"/>
            </a:pPr>
            <a:r>
              <a:t>第三年</a:t>
            </a:r>
          </a:p>
          <a:p>
            <a:pPr marL="613409" lvl="1" indent="-306704" defTabSz="403097">
              <a:spcBef>
                <a:spcPts val="2800"/>
              </a:spcBef>
              <a:defRPr sz="2484"/>
            </a:pPr>
            <a:r>
              <a:t>200万+家各种线下消费场景加盟；包括餐饮、生活服务、实体店...</a:t>
            </a:r>
          </a:p>
          <a:p>
            <a:pPr marL="613409" lvl="1" indent="-306704" defTabSz="403097">
              <a:spcBef>
                <a:spcPts val="2800"/>
              </a:spcBef>
              <a:defRPr sz="2484"/>
            </a:pPr>
            <a:r>
              <a:t>成为领先的分布式智能零售生态体系；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新零售的主要特点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新零售的主要特点</a:t>
            </a:r>
          </a:p>
        </p:txBody>
      </p:sp>
      <p:sp>
        <p:nvSpPr>
          <p:cNvPr id="125" name="新零售就是以大数据驱动的智能零售…"/>
          <p:cNvSpPr>
            <a:spLocks noGrp="1"/>
          </p:cNvSpPr>
          <p:nvPr>
            <p:ph type="body" idx="1"/>
          </p:nvPr>
        </p:nvSpPr>
        <p:spPr>
          <a:xfrm>
            <a:off x="952500" y="26162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240030" indent="-240030" defTabSz="315468">
              <a:spcBef>
                <a:spcPts val="2200"/>
              </a:spcBef>
              <a:defRPr sz="1944"/>
            </a:pPr>
            <a:r>
              <a:t>新零售就是以大数据驱动的智能零售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t>运用基于大数据的人工智能，为零售提供更好的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商业决策</a:t>
            </a:r>
            <a:r>
              <a:t>；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t>核心是由用户需求驱动的</a:t>
            </a: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供应链</a:t>
            </a:r>
            <a:r>
              <a:t>能力：SKU选择、库存优化、定价、促销...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rPr b="1">
                <a:solidFill>
                  <a:schemeClr val="accent5"/>
                </a:solidFill>
                <a:latin typeface="Helvetica"/>
                <a:ea typeface="Helvetica"/>
                <a:cs typeface="Helvetica"/>
                <a:sym typeface="Helvetica"/>
              </a:rPr>
              <a:t>感知用户的能力</a:t>
            </a:r>
            <a:r>
              <a:t>：数据、取向、习惯、偏好...</a:t>
            </a:r>
          </a:p>
          <a:p>
            <a:pPr marL="240030" indent="-240030" defTabSz="315468">
              <a:spcBef>
                <a:spcPts val="2200"/>
              </a:spcBef>
              <a:defRPr sz="1944"/>
            </a:pPr>
            <a:r>
              <a:t>新零售从向小B卖产品转向提供服务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t>SaaS：数字化管理服务；云POS、云ERP／WMS...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t>BaaS：作为服务的区块链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t>AI服务：智能进销存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t>金融服务：小微贸易金融、零售供应链金融、在线信贷...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t>其他...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便利店－零售领域的蓝海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500"/>
            </a:lvl1pPr>
          </a:lstStyle>
          <a:p>
            <a:r>
              <a:t>便利店－零售领域的蓝海</a:t>
            </a:r>
          </a:p>
        </p:txBody>
      </p:sp>
      <p:sp>
        <p:nvSpPr>
          <p:cNvPr id="128" name="数量庞大：全国约400万家便利店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4479" indent="-284479" defTabSz="373887">
              <a:spcBef>
                <a:spcPts val="2600"/>
              </a:spcBef>
              <a:defRPr sz="2304"/>
            </a:pPr>
            <a:r>
              <a:t>数量庞大：全国约400万家便利店</a:t>
            </a:r>
          </a:p>
          <a:p>
            <a:pPr marL="284479" indent="-284479" defTabSz="373887">
              <a:spcBef>
                <a:spcPts val="2600"/>
              </a:spcBef>
              <a:defRPr sz="2304"/>
            </a:pPr>
            <a:r>
              <a:t>金额庞大：全国约8万亿销售额</a:t>
            </a:r>
          </a:p>
          <a:p>
            <a:pPr marL="284479" indent="-284479" defTabSz="373887">
              <a:spcBef>
                <a:spcPts val="2600"/>
              </a:spcBef>
              <a:defRPr sz="2304"/>
            </a:pPr>
            <a:r>
              <a:t>客户粘性大：日常消费，稳定和持续</a:t>
            </a:r>
          </a:p>
          <a:p>
            <a:pPr marL="284479" indent="-284479" defTabSz="373887">
              <a:spcBef>
                <a:spcPts val="2600"/>
              </a:spcBef>
              <a:defRPr sz="2304"/>
            </a:pPr>
            <a:r>
              <a:t>尚未挖掘的巨大价值：</a:t>
            </a:r>
          </a:p>
          <a:p>
            <a:pPr marL="568959" lvl="1" indent="-284479" defTabSz="373887">
              <a:spcBef>
                <a:spcPts val="2600"/>
              </a:spcBef>
              <a:defRPr sz="2304"/>
            </a:pPr>
            <a:r>
              <a:t>数据分析</a:t>
            </a:r>
          </a:p>
          <a:p>
            <a:pPr marL="568959" lvl="1" indent="-284479" defTabSz="373887">
              <a:spcBef>
                <a:spcPts val="2600"/>
              </a:spcBef>
              <a:defRPr sz="2304"/>
            </a:pPr>
            <a:r>
              <a:t>面向小微企业的金融服务</a:t>
            </a:r>
          </a:p>
          <a:p>
            <a:pPr marL="568959" lvl="1" indent="-284479" defTabSz="373887">
              <a:spcBef>
                <a:spcPts val="2600"/>
              </a:spcBef>
              <a:defRPr sz="2304"/>
            </a:pPr>
            <a:r>
              <a:t>精准营销</a:t>
            </a:r>
          </a:p>
          <a:p>
            <a:pPr marL="568959" lvl="1" indent="-284479" defTabSz="373887">
              <a:spcBef>
                <a:spcPts val="2600"/>
              </a:spcBef>
              <a:defRPr sz="2304"/>
            </a:pPr>
            <a:r>
              <a:t>新流量入口：A）最后1km消费场景；B）持续稳定增长的客户群；3）线上无法取代；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当前便利店经营的主要问题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r>
              <a:t>当前便利店经营的主要问题</a:t>
            </a:r>
          </a:p>
        </p:txBody>
      </p:sp>
      <p:sp>
        <p:nvSpPr>
          <p:cNvPr id="131" name="信息化水平很低，缺乏采集数据的能力；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信息化水平很低，缺乏采集数据的能力；</a:t>
            </a:r>
          </a:p>
          <a:p>
            <a:r>
              <a:t>没有用户数据，无法了解经营范围内的用户特性；</a:t>
            </a:r>
          </a:p>
          <a:p>
            <a:r>
              <a:t>简单经营体系，没有系统、科学的商业决策；</a:t>
            </a:r>
          </a:p>
          <a:p>
            <a:r>
              <a:t>供应链单一，缺乏高效的按客户需求应变的能力；</a:t>
            </a:r>
          </a:p>
          <a:p>
            <a:r>
              <a:t>融资渠道狭窄，资金成本高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便利店经营的关键因素"/>
          <p:cNvSpPr>
            <a:spLocks noGrp="1"/>
          </p:cNvSpPr>
          <p:nvPr>
            <p:ph type="title"/>
          </p:nvPr>
        </p:nvSpPr>
        <p:spPr>
          <a:xfrm>
            <a:off x="826720" y="240108"/>
            <a:ext cx="11099801" cy="1536552"/>
          </a:xfrm>
          <a:prstGeom prst="rect">
            <a:avLst/>
          </a:prstGeom>
        </p:spPr>
        <p:txBody>
          <a:bodyPr/>
          <a:lstStyle/>
          <a:p>
            <a:r>
              <a:t>便利店经营的关键因素</a:t>
            </a:r>
          </a:p>
        </p:txBody>
      </p:sp>
      <p:sp>
        <p:nvSpPr>
          <p:cNvPr id="134" name="好的SKU…"/>
          <p:cNvSpPr>
            <a:spLocks noGrp="1"/>
          </p:cNvSpPr>
          <p:nvPr>
            <p:ph type="body" sz="quarter" idx="1"/>
          </p:nvPr>
        </p:nvSpPr>
        <p:spPr>
          <a:xfrm>
            <a:off x="952500" y="2603500"/>
            <a:ext cx="3763318" cy="6286500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500">
                <a:solidFill>
                  <a:srgbClr val="FFFFFF"/>
                </a:solidFill>
              </a:defRPr>
            </a:pPr>
            <a:r>
              <a:t>好的SKU</a:t>
            </a:r>
          </a:p>
          <a:p>
            <a:pPr marL="0" indent="0" algn="ctr">
              <a:spcBef>
                <a:spcPts val="0"/>
              </a:spcBef>
              <a:buSzTx/>
              <a:buNone/>
              <a:defRPr sz="3500">
                <a:solidFill>
                  <a:srgbClr val="FFFFFF"/>
                </a:solidFill>
              </a:defRPr>
            </a:pPr>
            <a:endParaRPr/>
          </a:p>
          <a:p>
            <a:pPr marL="0" indent="0" algn="ctr">
              <a:spcBef>
                <a:spcPts val="0"/>
              </a:spcBef>
              <a:buSzTx/>
              <a:buNone/>
              <a:defRPr sz="3500">
                <a:solidFill>
                  <a:srgbClr val="FFFFFF"/>
                </a:solidFill>
              </a:defRPr>
            </a:pPr>
            <a:r>
              <a:t>好的价格</a:t>
            </a:r>
          </a:p>
          <a:p>
            <a:pPr marL="0" indent="0" algn="ctr">
              <a:spcBef>
                <a:spcPts val="0"/>
              </a:spcBef>
              <a:buSzTx/>
              <a:buNone/>
              <a:defRPr sz="3500">
                <a:solidFill>
                  <a:srgbClr val="FFFFFF"/>
                </a:solidFill>
              </a:defRPr>
            </a:pPr>
            <a:endParaRPr/>
          </a:p>
          <a:p>
            <a:pPr marL="0" indent="0" algn="ctr">
              <a:spcBef>
                <a:spcPts val="0"/>
              </a:spcBef>
              <a:buSzTx/>
              <a:buNone/>
              <a:defRPr sz="3500">
                <a:solidFill>
                  <a:srgbClr val="FFFFFF"/>
                </a:solidFill>
              </a:defRPr>
            </a:pPr>
            <a:r>
              <a:t>优化库存</a:t>
            </a:r>
          </a:p>
          <a:p>
            <a:pPr marL="0" indent="0" algn="ctr">
              <a:spcBef>
                <a:spcPts val="0"/>
              </a:spcBef>
              <a:buSzTx/>
              <a:buNone/>
              <a:defRPr sz="3500">
                <a:solidFill>
                  <a:srgbClr val="FFFFFF"/>
                </a:solidFill>
              </a:defRPr>
            </a:pPr>
            <a:endParaRPr/>
          </a:p>
          <a:p>
            <a:pPr marL="0" indent="0" algn="ctr">
              <a:spcBef>
                <a:spcPts val="0"/>
              </a:spcBef>
              <a:buSzTx/>
              <a:buNone/>
              <a:defRPr sz="3500">
                <a:solidFill>
                  <a:srgbClr val="FFFFFF"/>
                </a:solidFill>
              </a:defRPr>
            </a:pPr>
            <a:r>
              <a:t>融资成本</a:t>
            </a:r>
          </a:p>
        </p:txBody>
      </p:sp>
      <p:sp>
        <p:nvSpPr>
          <p:cNvPr id="135" name="服务范围内的用户"/>
          <p:cNvSpPr/>
          <p:nvPr/>
        </p:nvSpPr>
        <p:spPr>
          <a:xfrm>
            <a:off x="7542816" y="3019775"/>
            <a:ext cx="4247253" cy="5453950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  <a:p>
            <a:pPr>
              <a:defRPr sz="2400">
                <a:solidFill>
                  <a:srgbClr val="FFFFFF"/>
                </a:solidFill>
              </a:defRPr>
            </a:pPr>
            <a:r>
              <a:t>服务范围内的用户</a:t>
            </a:r>
          </a:p>
        </p:txBody>
      </p:sp>
      <p:sp>
        <p:nvSpPr>
          <p:cNvPr id="136" name="双箭头"/>
          <p:cNvSpPr/>
          <p:nvPr/>
        </p:nvSpPr>
        <p:spPr>
          <a:xfrm>
            <a:off x="4850891" y="5564292"/>
            <a:ext cx="2556852" cy="364916"/>
          </a:xfrm>
          <a:prstGeom prst="leftRightArrow">
            <a:avLst>
              <a:gd name="adj1" fmla="val 22541"/>
              <a:gd name="adj2" fmla="val 153131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圆角矩形"/>
          <p:cNvSpPr/>
          <p:nvPr/>
        </p:nvSpPr>
        <p:spPr>
          <a:xfrm>
            <a:off x="2152661" y="2647673"/>
            <a:ext cx="8880521" cy="5018266"/>
          </a:xfrm>
          <a:prstGeom prst="roundRect">
            <a:avLst>
              <a:gd name="adj" fmla="val 18334"/>
            </a:avLst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新品选品…"/>
          <p:cNvSpPr>
            <a:spLocks noGrp="1"/>
          </p:cNvSpPr>
          <p:nvPr>
            <p:ph type="body" sz="quarter" idx="1"/>
          </p:nvPr>
        </p:nvSpPr>
        <p:spPr>
          <a:xfrm>
            <a:off x="2548849" y="4975526"/>
            <a:ext cx="2280926" cy="2144375"/>
          </a:xfrm>
          <a:prstGeom prst="rect">
            <a:avLst/>
          </a:prstGeom>
          <a:ln w="25400">
            <a:solidFill>
              <a:srgbClr val="85888D"/>
            </a:solidFill>
          </a:ln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sz="1500"/>
            </a:pPr>
            <a:r>
              <a:t>新品选品</a:t>
            </a:r>
          </a:p>
          <a:p>
            <a:pPr marL="0" indent="0">
              <a:spcBef>
                <a:spcPts val="0"/>
              </a:spcBef>
              <a:buSzTx/>
              <a:buNone/>
              <a:defRPr sz="1500"/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1500"/>
            </a:pPr>
            <a:r>
              <a:t>采购选品</a:t>
            </a:r>
          </a:p>
          <a:p>
            <a:pPr marL="0" indent="0">
              <a:spcBef>
                <a:spcPts val="0"/>
              </a:spcBef>
              <a:buSzTx/>
              <a:buNone/>
              <a:defRPr sz="1500"/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1500"/>
            </a:pPr>
            <a:r>
              <a:t>促销选品</a:t>
            </a:r>
          </a:p>
          <a:p>
            <a:pPr marL="0" indent="0">
              <a:spcBef>
                <a:spcPts val="0"/>
              </a:spcBef>
              <a:buSzTx/>
              <a:buNone/>
              <a:defRPr sz="1500"/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 sz="1500"/>
            </a:pPr>
            <a:r>
              <a:t>整体品类变化的节奏管理</a:t>
            </a:r>
          </a:p>
        </p:txBody>
      </p:sp>
      <p:sp>
        <p:nvSpPr>
          <p:cNvPr id="140" name="动态定价…"/>
          <p:cNvSpPr/>
          <p:nvPr/>
        </p:nvSpPr>
        <p:spPr>
          <a:xfrm>
            <a:off x="5263203" y="4978816"/>
            <a:ext cx="2478394" cy="213779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1500"/>
            </a:pPr>
            <a:r>
              <a:t>动态定价</a:t>
            </a:r>
          </a:p>
          <a:p>
            <a:pPr algn="l">
              <a:defRPr sz="1500"/>
            </a:pPr>
            <a:endParaRPr/>
          </a:p>
          <a:p>
            <a:pPr algn="l">
              <a:defRPr sz="1500"/>
            </a:pPr>
            <a:r>
              <a:t>最佳性价比</a:t>
            </a:r>
          </a:p>
          <a:p>
            <a:pPr algn="l">
              <a:defRPr sz="1500"/>
            </a:pPr>
            <a:endParaRPr/>
          </a:p>
          <a:p>
            <a:pPr algn="l">
              <a:defRPr sz="1500"/>
            </a:pPr>
            <a:r>
              <a:t>价格弹性与价格敏感度</a:t>
            </a:r>
          </a:p>
          <a:p>
            <a:pPr algn="l">
              <a:defRPr sz="1500"/>
            </a:pPr>
            <a:endParaRPr/>
          </a:p>
          <a:p>
            <a:pPr algn="l">
              <a:defRPr sz="1500"/>
            </a:pPr>
            <a:r>
              <a:t>渠道以及供应商</a:t>
            </a:r>
          </a:p>
        </p:txBody>
      </p:sp>
      <p:sp>
        <p:nvSpPr>
          <p:cNvPr id="141" name="价格、库存、商品生命周期之间的动态关系最优…"/>
          <p:cNvSpPr/>
          <p:nvPr/>
        </p:nvSpPr>
        <p:spPr>
          <a:xfrm>
            <a:off x="8175025" y="4978816"/>
            <a:ext cx="2478393" cy="2137795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>
              <a:defRPr sz="1500"/>
            </a:pPr>
            <a:r>
              <a:t>价格、库存、商品生命周期之间的动态关系最优</a:t>
            </a:r>
          </a:p>
          <a:p>
            <a:pPr algn="l">
              <a:defRPr sz="1500"/>
            </a:pPr>
            <a:endParaRPr/>
          </a:p>
          <a:p>
            <a:pPr algn="l">
              <a:defRPr sz="1500"/>
            </a:pPr>
            <a:r>
              <a:t>现货率与库存周转</a:t>
            </a:r>
          </a:p>
          <a:p>
            <a:pPr algn="l">
              <a:defRPr sz="1500"/>
            </a:pPr>
            <a:endParaRPr/>
          </a:p>
          <a:p>
            <a:pPr algn="l">
              <a:defRPr sz="1500"/>
            </a:pPr>
            <a:r>
              <a:t>预测技术</a:t>
            </a:r>
          </a:p>
        </p:txBody>
      </p:sp>
      <p:sp>
        <p:nvSpPr>
          <p:cNvPr id="142" name="SKU"/>
          <p:cNvSpPr/>
          <p:nvPr/>
        </p:nvSpPr>
        <p:spPr>
          <a:xfrm>
            <a:off x="3051112" y="4425106"/>
            <a:ext cx="1276399" cy="5416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r>
              <a:t>SKU</a:t>
            </a:r>
          </a:p>
        </p:txBody>
      </p:sp>
      <p:sp>
        <p:nvSpPr>
          <p:cNvPr id="143" name="价格"/>
          <p:cNvSpPr/>
          <p:nvPr/>
        </p:nvSpPr>
        <p:spPr>
          <a:xfrm>
            <a:off x="5756757" y="4425106"/>
            <a:ext cx="1491285" cy="5416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r>
              <a:t>价格</a:t>
            </a:r>
          </a:p>
        </p:txBody>
      </p:sp>
      <p:sp>
        <p:nvSpPr>
          <p:cNvPr id="144" name="库存"/>
          <p:cNvSpPr/>
          <p:nvPr/>
        </p:nvSpPr>
        <p:spPr>
          <a:xfrm>
            <a:off x="8668579" y="4425106"/>
            <a:ext cx="1491285" cy="541672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r>
              <a:t>库存</a:t>
            </a:r>
          </a:p>
        </p:txBody>
      </p:sp>
      <p:sp>
        <p:nvSpPr>
          <p:cNvPr id="145" name="双箭头"/>
          <p:cNvSpPr/>
          <p:nvPr/>
        </p:nvSpPr>
        <p:spPr>
          <a:xfrm>
            <a:off x="4330795" y="4565994"/>
            <a:ext cx="1431389" cy="259896"/>
          </a:xfrm>
          <a:prstGeom prst="leftRightArrow">
            <a:avLst>
              <a:gd name="adj1" fmla="val 12481"/>
              <a:gd name="adj2" fmla="val 101983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双箭头"/>
          <p:cNvSpPr/>
          <p:nvPr/>
        </p:nvSpPr>
        <p:spPr>
          <a:xfrm>
            <a:off x="7238055" y="4565994"/>
            <a:ext cx="1491285" cy="259896"/>
          </a:xfrm>
          <a:prstGeom prst="leftRightArrow">
            <a:avLst>
              <a:gd name="adj1" fmla="val 11488"/>
              <a:gd name="adj2" fmla="val 148796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动态优化"/>
          <p:cNvSpPr/>
          <p:nvPr/>
        </p:nvSpPr>
        <p:spPr>
          <a:xfrm>
            <a:off x="4825053" y="2862434"/>
            <a:ext cx="3354694" cy="78536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动态优化</a:t>
            </a:r>
          </a:p>
        </p:txBody>
      </p:sp>
      <p:cxnSp>
        <p:nvCxnSpPr>
          <p:cNvPr id="148" name="连接线"/>
          <p:cNvCxnSpPr>
            <a:stCxn id="142" idx="0"/>
            <a:endCxn id="147" idx="0"/>
          </p:cNvCxnSpPr>
          <p:nvPr/>
        </p:nvCxnSpPr>
        <p:spPr>
          <a:xfrm flipV="1">
            <a:off x="3689311" y="3255118"/>
            <a:ext cx="2813089" cy="1440824"/>
          </a:xfrm>
          <a:prstGeom prst="straightConnector1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</p:cxnSp>
      <p:cxnSp>
        <p:nvCxnSpPr>
          <p:cNvPr id="149" name="连接线"/>
          <p:cNvCxnSpPr>
            <a:stCxn id="147" idx="0"/>
            <a:endCxn id="144" idx="0"/>
          </p:cNvCxnSpPr>
          <p:nvPr/>
        </p:nvCxnSpPr>
        <p:spPr>
          <a:xfrm>
            <a:off x="6502400" y="3255118"/>
            <a:ext cx="2911822" cy="1440824"/>
          </a:xfrm>
          <a:prstGeom prst="straightConnector1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</p:cxnSp>
      <p:cxnSp>
        <p:nvCxnSpPr>
          <p:cNvPr id="150" name="连接线"/>
          <p:cNvCxnSpPr>
            <a:stCxn id="143" idx="0"/>
            <a:endCxn id="147" idx="0"/>
          </p:cNvCxnSpPr>
          <p:nvPr/>
        </p:nvCxnSpPr>
        <p:spPr>
          <a:xfrm flipV="1">
            <a:off x="6502399" y="3255118"/>
            <a:ext cx="1" cy="1440824"/>
          </a:xfrm>
          <a:prstGeom prst="straightConnector1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</p:cxnSp>
      <p:sp>
        <p:nvSpPr>
          <p:cNvPr id="151" name="金融服务"/>
          <p:cNvSpPr/>
          <p:nvPr/>
        </p:nvSpPr>
        <p:spPr>
          <a:xfrm>
            <a:off x="1364513" y="8667738"/>
            <a:ext cx="10740804" cy="785369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金融服务</a:t>
            </a:r>
          </a:p>
        </p:txBody>
      </p:sp>
      <p:sp>
        <p:nvSpPr>
          <p:cNvPr id="152" name="消费者"/>
          <p:cNvSpPr/>
          <p:nvPr/>
        </p:nvSpPr>
        <p:spPr>
          <a:xfrm>
            <a:off x="239990" y="4521805"/>
            <a:ext cx="802381" cy="83118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t>消费者</a:t>
            </a:r>
          </a:p>
        </p:txBody>
      </p:sp>
      <p:sp>
        <p:nvSpPr>
          <p:cNvPr id="153" name="供应链"/>
          <p:cNvSpPr/>
          <p:nvPr/>
        </p:nvSpPr>
        <p:spPr>
          <a:xfrm>
            <a:off x="12086325" y="3506234"/>
            <a:ext cx="802381" cy="303159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t>供应链</a:t>
            </a:r>
          </a:p>
        </p:txBody>
      </p:sp>
      <p:sp>
        <p:nvSpPr>
          <p:cNvPr id="154" name="双箭头"/>
          <p:cNvSpPr/>
          <p:nvPr/>
        </p:nvSpPr>
        <p:spPr>
          <a:xfrm>
            <a:off x="1111910" y="4807451"/>
            <a:ext cx="971213" cy="259895"/>
          </a:xfrm>
          <a:prstGeom prst="leftRightArrow">
            <a:avLst>
              <a:gd name="adj1" fmla="val 12481"/>
              <a:gd name="adj2" fmla="val 101983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5" name="双箭头"/>
          <p:cNvSpPr/>
          <p:nvPr/>
        </p:nvSpPr>
        <p:spPr>
          <a:xfrm>
            <a:off x="11074147" y="4892082"/>
            <a:ext cx="971213" cy="259895"/>
          </a:xfrm>
          <a:prstGeom prst="leftRightArrow">
            <a:avLst>
              <a:gd name="adj1" fmla="val 12481"/>
              <a:gd name="adj2" fmla="val 101983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双箭头"/>
          <p:cNvSpPr/>
          <p:nvPr/>
        </p:nvSpPr>
        <p:spPr>
          <a:xfrm rot="16200000">
            <a:off x="6107315" y="8036890"/>
            <a:ext cx="971213" cy="259896"/>
          </a:xfrm>
          <a:prstGeom prst="leftRightArrow">
            <a:avLst>
              <a:gd name="adj1" fmla="val 12481"/>
              <a:gd name="adj2" fmla="val 101983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7" name="便利店经营模型"/>
          <p:cNvSpPr/>
          <p:nvPr/>
        </p:nvSpPr>
        <p:spPr>
          <a:xfrm>
            <a:off x="800570" y="76953"/>
            <a:ext cx="33147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便利店经营模型</a:t>
            </a:r>
          </a:p>
        </p:txBody>
      </p:sp>
      <p:sp>
        <p:nvSpPr>
          <p:cNvPr id="158" name="便利店所有者"/>
          <p:cNvSpPr/>
          <p:nvPr/>
        </p:nvSpPr>
        <p:spPr>
          <a:xfrm>
            <a:off x="5768852" y="879466"/>
            <a:ext cx="1648138" cy="831186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t>便利店所有者</a:t>
            </a:r>
          </a:p>
        </p:txBody>
      </p:sp>
      <p:sp>
        <p:nvSpPr>
          <p:cNvPr id="159" name="双箭头"/>
          <p:cNvSpPr/>
          <p:nvPr/>
        </p:nvSpPr>
        <p:spPr>
          <a:xfrm rot="16200000">
            <a:off x="6107315" y="2090032"/>
            <a:ext cx="971213" cy="259896"/>
          </a:xfrm>
          <a:prstGeom prst="leftRightArrow">
            <a:avLst>
              <a:gd name="adj1" fmla="val 12481"/>
              <a:gd name="adj2" fmla="val 101983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销售额…"/>
          <p:cNvSpPr/>
          <p:nvPr/>
        </p:nvSpPr>
        <p:spPr>
          <a:xfrm>
            <a:off x="7486022" y="574678"/>
            <a:ext cx="1801814" cy="16049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806" y="0"/>
                </a:moveTo>
                <a:cubicBezTo>
                  <a:pt x="3386" y="0"/>
                  <a:pt x="3045" y="383"/>
                  <a:pt x="3045" y="855"/>
                </a:cubicBezTo>
                <a:lnTo>
                  <a:pt x="3045" y="8653"/>
                </a:lnTo>
                <a:lnTo>
                  <a:pt x="0" y="10362"/>
                </a:lnTo>
                <a:lnTo>
                  <a:pt x="3045" y="12071"/>
                </a:lnTo>
                <a:lnTo>
                  <a:pt x="3045" y="20745"/>
                </a:lnTo>
                <a:cubicBezTo>
                  <a:pt x="3045" y="21217"/>
                  <a:pt x="3386" y="21600"/>
                  <a:pt x="3806" y="21600"/>
                </a:cubicBezTo>
                <a:lnTo>
                  <a:pt x="20839" y="21600"/>
                </a:lnTo>
                <a:cubicBezTo>
                  <a:pt x="21259" y="21600"/>
                  <a:pt x="21600" y="21217"/>
                  <a:pt x="21600" y="20745"/>
                </a:cubicBezTo>
                <a:lnTo>
                  <a:pt x="21600" y="855"/>
                </a:lnTo>
                <a:cubicBezTo>
                  <a:pt x="21600" y="383"/>
                  <a:pt x="21259" y="0"/>
                  <a:pt x="20839" y="0"/>
                </a:cubicBezTo>
                <a:lnTo>
                  <a:pt x="3806" y="0"/>
                </a:lnTo>
                <a:close/>
              </a:path>
            </a:pathLst>
          </a:cu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销售额</a:t>
            </a:r>
          </a:p>
          <a:p>
            <a:pPr>
              <a:defRPr sz="1500"/>
            </a:pPr>
            <a:r>
              <a:t>周转率</a:t>
            </a:r>
          </a:p>
          <a:p>
            <a:pPr>
              <a:defRPr sz="1500"/>
            </a:pPr>
            <a:r>
              <a:t>SKU</a:t>
            </a:r>
          </a:p>
          <a:p>
            <a:pPr>
              <a:defRPr sz="1500"/>
            </a:pPr>
            <a:r>
              <a:t>每笔平均消费额</a:t>
            </a:r>
          </a:p>
          <a:p>
            <a:pPr>
              <a:defRPr sz="1500"/>
            </a:pPr>
            <a:r>
              <a:t>利润率</a:t>
            </a:r>
          </a:p>
          <a:p>
            <a:pPr>
              <a:defRPr sz="1500"/>
            </a:pPr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椭圆"/>
          <p:cNvSpPr/>
          <p:nvPr/>
        </p:nvSpPr>
        <p:spPr>
          <a:xfrm>
            <a:off x="7337715" y="816240"/>
            <a:ext cx="5198525" cy="5578021"/>
          </a:xfrm>
          <a:prstGeom prst="ellipse">
            <a:avLst/>
          </a:prstGeom>
          <a:solidFill>
            <a:srgbClr val="DCDEE0"/>
          </a:solidFill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63" name="新零售.便利店"/>
          <p:cNvSpPr>
            <a:spLocks noGrp="1"/>
          </p:cNvSpPr>
          <p:nvPr>
            <p:ph type="title"/>
          </p:nvPr>
        </p:nvSpPr>
        <p:spPr>
          <a:xfrm>
            <a:off x="250527" y="184495"/>
            <a:ext cx="3691647" cy="689185"/>
          </a:xfrm>
          <a:prstGeom prst="rect">
            <a:avLst/>
          </a:prstGeom>
        </p:spPr>
        <p:txBody>
          <a:bodyPr/>
          <a:lstStyle>
            <a:lvl1pPr defTabSz="239522">
              <a:defRPr sz="3280"/>
            </a:lvl1pPr>
          </a:lstStyle>
          <a:p>
            <a:r>
              <a:t>新零售.便利店</a:t>
            </a:r>
          </a:p>
        </p:txBody>
      </p:sp>
      <p:sp>
        <p:nvSpPr>
          <p:cNvPr id="164" name="椭圆"/>
          <p:cNvSpPr/>
          <p:nvPr/>
        </p:nvSpPr>
        <p:spPr>
          <a:xfrm>
            <a:off x="951521" y="2753114"/>
            <a:ext cx="474366" cy="48627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5" name="矩形"/>
          <p:cNvSpPr/>
          <p:nvPr/>
        </p:nvSpPr>
        <p:spPr>
          <a:xfrm>
            <a:off x="553704" y="3237550"/>
            <a:ext cx="1270001" cy="18112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6" name="矩形"/>
          <p:cNvSpPr/>
          <p:nvPr/>
        </p:nvSpPr>
        <p:spPr>
          <a:xfrm rot="18900000">
            <a:off x="554640" y="3586961"/>
            <a:ext cx="718382" cy="18112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7" name="矩形"/>
          <p:cNvSpPr/>
          <p:nvPr/>
        </p:nvSpPr>
        <p:spPr>
          <a:xfrm rot="13500000">
            <a:off x="1088040" y="3586961"/>
            <a:ext cx="718382" cy="18112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商品"/>
          <p:cNvSpPr/>
          <p:nvPr/>
        </p:nvSpPr>
        <p:spPr>
          <a:xfrm>
            <a:off x="2651224" y="2561051"/>
            <a:ext cx="1508175" cy="993379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商品</a:t>
            </a:r>
          </a:p>
        </p:txBody>
      </p:sp>
      <p:sp>
        <p:nvSpPr>
          <p:cNvPr id="169" name="服务"/>
          <p:cNvSpPr/>
          <p:nvPr/>
        </p:nvSpPr>
        <p:spPr>
          <a:xfrm>
            <a:off x="2651224" y="3577051"/>
            <a:ext cx="1508175" cy="79598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服务</a:t>
            </a:r>
          </a:p>
        </p:txBody>
      </p:sp>
      <p:sp>
        <p:nvSpPr>
          <p:cNvPr id="170" name="矩形"/>
          <p:cNvSpPr/>
          <p:nvPr/>
        </p:nvSpPr>
        <p:spPr>
          <a:xfrm>
            <a:off x="2381696" y="2243286"/>
            <a:ext cx="2047231" cy="259437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71" name="便利店"/>
          <p:cNvSpPr/>
          <p:nvPr/>
        </p:nvSpPr>
        <p:spPr>
          <a:xfrm>
            <a:off x="3684711" y="4794250"/>
            <a:ext cx="6858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便利店</a:t>
            </a:r>
          </a:p>
        </p:txBody>
      </p:sp>
      <p:sp>
        <p:nvSpPr>
          <p:cNvPr id="172" name="云POS系统"/>
          <p:cNvSpPr/>
          <p:nvPr/>
        </p:nvSpPr>
        <p:spPr>
          <a:xfrm>
            <a:off x="5045369" y="2693112"/>
            <a:ext cx="1963540" cy="1270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t>云POS系统</a:t>
            </a:r>
          </a:p>
        </p:txBody>
      </p:sp>
      <p:sp>
        <p:nvSpPr>
          <p:cNvPr id="173" name="双箭头"/>
          <p:cNvSpPr/>
          <p:nvPr/>
        </p:nvSpPr>
        <p:spPr>
          <a:xfrm>
            <a:off x="1853214" y="3237550"/>
            <a:ext cx="486272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双箭头"/>
          <p:cNvSpPr/>
          <p:nvPr/>
        </p:nvSpPr>
        <p:spPr>
          <a:xfrm>
            <a:off x="4500362" y="3237550"/>
            <a:ext cx="486272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客户"/>
          <p:cNvSpPr/>
          <p:nvPr/>
        </p:nvSpPr>
        <p:spPr>
          <a:xfrm>
            <a:off x="1328404" y="4074703"/>
            <a:ext cx="4953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客户</a:t>
            </a:r>
          </a:p>
        </p:txBody>
      </p:sp>
      <p:sp>
        <p:nvSpPr>
          <p:cNvPr id="176" name="店老板"/>
          <p:cNvSpPr/>
          <p:nvPr/>
        </p:nvSpPr>
        <p:spPr>
          <a:xfrm>
            <a:off x="3938952" y="1280864"/>
            <a:ext cx="1270001" cy="486272"/>
          </a:xfrm>
          <a:prstGeom prst="roundRect">
            <a:avLst>
              <a:gd name="adj" fmla="val 39176"/>
            </a:avLst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t>店老板</a:t>
            </a:r>
          </a:p>
        </p:txBody>
      </p:sp>
      <p:sp>
        <p:nvSpPr>
          <p:cNvPr id="220" name="连接线"/>
          <p:cNvSpPr/>
          <p:nvPr/>
        </p:nvSpPr>
        <p:spPr>
          <a:xfrm>
            <a:off x="5208270" y="1524000"/>
            <a:ext cx="773430" cy="106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cxnSp>
        <p:nvCxnSpPr>
          <p:cNvPr id="178" name="连接线"/>
          <p:cNvCxnSpPr>
            <a:stCxn id="176" idx="0"/>
            <a:endCxn id="170" idx="0"/>
          </p:cNvCxnSpPr>
          <p:nvPr/>
        </p:nvCxnSpPr>
        <p:spPr>
          <a:xfrm flipH="1">
            <a:off x="3403600" y="1524000"/>
            <a:ext cx="1168400" cy="2019300"/>
          </a:xfrm>
          <a:prstGeom prst="bentConnector2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</p:cxnSp>
      <p:sp>
        <p:nvSpPr>
          <p:cNvPr id="179" name="矩形"/>
          <p:cNvSpPr/>
          <p:nvPr/>
        </p:nvSpPr>
        <p:spPr>
          <a:xfrm>
            <a:off x="9249665" y="1686762"/>
            <a:ext cx="474366" cy="79598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0" name="矩形"/>
          <p:cNvSpPr/>
          <p:nvPr/>
        </p:nvSpPr>
        <p:spPr>
          <a:xfrm>
            <a:off x="9376664" y="1813762"/>
            <a:ext cx="474366" cy="79598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" name="矩形"/>
          <p:cNvSpPr/>
          <p:nvPr/>
        </p:nvSpPr>
        <p:spPr>
          <a:xfrm>
            <a:off x="9503664" y="1940762"/>
            <a:ext cx="474366" cy="79598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2" name="矩形"/>
          <p:cNvSpPr/>
          <p:nvPr/>
        </p:nvSpPr>
        <p:spPr>
          <a:xfrm>
            <a:off x="9630664" y="2067762"/>
            <a:ext cx="474366" cy="79598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3" name="矩形"/>
          <p:cNvSpPr/>
          <p:nvPr/>
        </p:nvSpPr>
        <p:spPr>
          <a:xfrm>
            <a:off x="9757664" y="2194762"/>
            <a:ext cx="474366" cy="79598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4" name="矩形"/>
          <p:cNvSpPr/>
          <p:nvPr/>
        </p:nvSpPr>
        <p:spPr>
          <a:xfrm>
            <a:off x="9884664" y="2321762"/>
            <a:ext cx="474366" cy="79598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5" name="矩形"/>
          <p:cNvSpPr/>
          <p:nvPr/>
        </p:nvSpPr>
        <p:spPr>
          <a:xfrm>
            <a:off x="10011664" y="2448762"/>
            <a:ext cx="474366" cy="79598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矩形"/>
          <p:cNvSpPr/>
          <p:nvPr/>
        </p:nvSpPr>
        <p:spPr>
          <a:xfrm>
            <a:off x="10138664" y="2575762"/>
            <a:ext cx="474366" cy="795984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矩形"/>
          <p:cNvSpPr/>
          <p:nvPr/>
        </p:nvSpPr>
        <p:spPr>
          <a:xfrm>
            <a:off x="10265664" y="2702762"/>
            <a:ext cx="474366" cy="79598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8" name="矩形"/>
          <p:cNvSpPr/>
          <p:nvPr/>
        </p:nvSpPr>
        <p:spPr>
          <a:xfrm>
            <a:off x="10392664" y="2829762"/>
            <a:ext cx="474366" cy="79598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矩形"/>
          <p:cNvSpPr/>
          <p:nvPr/>
        </p:nvSpPr>
        <p:spPr>
          <a:xfrm>
            <a:off x="10519664" y="2956762"/>
            <a:ext cx="474366" cy="79598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矩形"/>
          <p:cNvSpPr/>
          <p:nvPr/>
        </p:nvSpPr>
        <p:spPr>
          <a:xfrm>
            <a:off x="10646664" y="3083762"/>
            <a:ext cx="474366" cy="795984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区块…"/>
          <p:cNvSpPr/>
          <p:nvPr/>
        </p:nvSpPr>
        <p:spPr>
          <a:xfrm>
            <a:off x="10773664" y="3210762"/>
            <a:ext cx="474366" cy="795984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t>区块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xxx</a:t>
            </a:r>
          </a:p>
        </p:txBody>
      </p:sp>
      <p:sp>
        <p:nvSpPr>
          <p:cNvPr id="192" name="联盟链"/>
          <p:cNvSpPr/>
          <p:nvPr/>
        </p:nvSpPr>
        <p:spPr>
          <a:xfrm>
            <a:off x="9403577" y="249687"/>
            <a:ext cx="10668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联盟链</a:t>
            </a:r>
          </a:p>
        </p:txBody>
      </p:sp>
      <p:sp>
        <p:nvSpPr>
          <p:cNvPr id="193" name="双箭头"/>
          <p:cNvSpPr/>
          <p:nvPr/>
        </p:nvSpPr>
        <p:spPr>
          <a:xfrm>
            <a:off x="7054003" y="3237542"/>
            <a:ext cx="585044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4" name="区块链…"/>
          <p:cNvSpPr/>
          <p:nvPr/>
        </p:nvSpPr>
        <p:spPr>
          <a:xfrm>
            <a:off x="7721741" y="2913588"/>
            <a:ext cx="1006974" cy="762001"/>
          </a:xfrm>
          <a:prstGeom prst="roundRect">
            <a:avLst>
              <a:gd name="adj" fmla="val 1632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t>区块链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网关</a:t>
            </a:r>
          </a:p>
        </p:txBody>
      </p:sp>
      <p:sp>
        <p:nvSpPr>
          <p:cNvPr id="195" name="双箭头"/>
          <p:cNvSpPr/>
          <p:nvPr/>
        </p:nvSpPr>
        <p:spPr>
          <a:xfrm>
            <a:off x="8816675" y="3137192"/>
            <a:ext cx="1034355" cy="181124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区块链…"/>
          <p:cNvSpPr/>
          <p:nvPr/>
        </p:nvSpPr>
        <p:spPr>
          <a:xfrm>
            <a:off x="8100231" y="4508302"/>
            <a:ext cx="1006973" cy="762001"/>
          </a:xfrm>
          <a:prstGeom prst="roundRect">
            <a:avLst>
              <a:gd name="adj" fmla="val 1632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t>区块链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网关</a:t>
            </a:r>
          </a:p>
        </p:txBody>
      </p:sp>
      <p:sp>
        <p:nvSpPr>
          <p:cNvPr id="197" name="ERP/WMS…"/>
          <p:cNvSpPr/>
          <p:nvPr/>
        </p:nvSpPr>
        <p:spPr>
          <a:xfrm>
            <a:off x="7009710" y="6103017"/>
            <a:ext cx="1963540" cy="1270001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ERP/WMS 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系统</a:t>
            </a:r>
          </a:p>
        </p:txBody>
      </p:sp>
      <p:sp>
        <p:nvSpPr>
          <p:cNvPr id="198" name="双箭头"/>
          <p:cNvSpPr/>
          <p:nvPr/>
        </p:nvSpPr>
        <p:spPr>
          <a:xfrm rot="18100734">
            <a:off x="7939382" y="5596097"/>
            <a:ext cx="795983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双箭头"/>
          <p:cNvSpPr/>
          <p:nvPr/>
        </p:nvSpPr>
        <p:spPr>
          <a:xfrm rot="19681230">
            <a:off x="9031375" y="4295303"/>
            <a:ext cx="1671407" cy="183078"/>
          </a:xfrm>
          <a:prstGeom prst="leftRightArrow">
            <a:avLst>
              <a:gd name="adj1" fmla="val 25836"/>
              <a:gd name="adj2" fmla="val 79217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供应商"/>
          <p:cNvSpPr/>
          <p:nvPr/>
        </p:nvSpPr>
        <p:spPr>
          <a:xfrm>
            <a:off x="7356479" y="7975132"/>
            <a:ext cx="1270001" cy="795984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供应商</a:t>
            </a:r>
          </a:p>
        </p:txBody>
      </p:sp>
      <p:sp>
        <p:nvSpPr>
          <p:cNvPr id="201" name="双箭头"/>
          <p:cNvSpPr/>
          <p:nvPr/>
        </p:nvSpPr>
        <p:spPr>
          <a:xfrm rot="16200000">
            <a:off x="7748344" y="7583513"/>
            <a:ext cx="486272" cy="181124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区块链…"/>
          <p:cNvSpPr/>
          <p:nvPr/>
        </p:nvSpPr>
        <p:spPr>
          <a:xfrm>
            <a:off x="10525829" y="5020939"/>
            <a:ext cx="1006973" cy="762001"/>
          </a:xfrm>
          <a:prstGeom prst="roundRect">
            <a:avLst>
              <a:gd name="adj" fmla="val 16320"/>
            </a:avLst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t>区块链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网关</a:t>
            </a:r>
          </a:p>
        </p:txBody>
      </p:sp>
      <p:sp>
        <p:nvSpPr>
          <p:cNvPr id="203" name="双箭头"/>
          <p:cNvSpPr/>
          <p:nvPr/>
        </p:nvSpPr>
        <p:spPr>
          <a:xfrm rot="16200000">
            <a:off x="10558702" y="4417090"/>
            <a:ext cx="941227" cy="181125"/>
          </a:xfrm>
          <a:prstGeom prst="leftRightArrow">
            <a:avLst>
              <a:gd name="adj1" fmla="val 25836"/>
              <a:gd name="adj2" fmla="val 80071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信贷／贸易融资／供应链融资业务系统"/>
          <p:cNvSpPr/>
          <p:nvPr/>
        </p:nvSpPr>
        <p:spPr>
          <a:xfrm>
            <a:off x="10029077" y="6544465"/>
            <a:ext cx="1963540" cy="127000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r>
              <a:t>信贷／贸易融资／供应链融资业务系统</a:t>
            </a:r>
          </a:p>
        </p:txBody>
      </p:sp>
      <p:sp>
        <p:nvSpPr>
          <p:cNvPr id="205" name="金服…"/>
          <p:cNvSpPr/>
          <p:nvPr/>
        </p:nvSpPr>
        <p:spPr>
          <a:xfrm>
            <a:off x="10394315" y="8275079"/>
            <a:ext cx="1270001" cy="795983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金服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机构</a:t>
            </a:r>
          </a:p>
        </p:txBody>
      </p:sp>
      <p:sp>
        <p:nvSpPr>
          <p:cNvPr id="206" name="双箭头"/>
          <p:cNvSpPr/>
          <p:nvPr/>
        </p:nvSpPr>
        <p:spPr>
          <a:xfrm rot="16200000">
            <a:off x="10786180" y="7977794"/>
            <a:ext cx="486272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双箭头"/>
          <p:cNvSpPr/>
          <p:nvPr/>
        </p:nvSpPr>
        <p:spPr>
          <a:xfrm rot="16200000">
            <a:off x="10631324" y="6078206"/>
            <a:ext cx="795984" cy="181124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8" name="椭圆"/>
          <p:cNvSpPr/>
          <p:nvPr/>
        </p:nvSpPr>
        <p:spPr>
          <a:xfrm>
            <a:off x="11030925" y="960460"/>
            <a:ext cx="474365" cy="486272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其他用户节点"/>
          <p:cNvSpPr/>
          <p:nvPr/>
        </p:nvSpPr>
        <p:spPr>
          <a:xfrm>
            <a:off x="11497236" y="1019445"/>
            <a:ext cx="12573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其他用户节点</a:t>
            </a:r>
          </a:p>
        </p:txBody>
      </p:sp>
      <p:sp>
        <p:nvSpPr>
          <p:cNvPr id="210" name="椭圆"/>
          <p:cNvSpPr/>
          <p:nvPr/>
        </p:nvSpPr>
        <p:spPr>
          <a:xfrm>
            <a:off x="7754297" y="1464798"/>
            <a:ext cx="474366" cy="486272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商业银行节点"/>
          <p:cNvSpPr/>
          <p:nvPr/>
        </p:nvSpPr>
        <p:spPr>
          <a:xfrm>
            <a:off x="6561611" y="1209335"/>
            <a:ext cx="12573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商业银行节点</a:t>
            </a:r>
          </a:p>
        </p:txBody>
      </p:sp>
      <p:sp>
        <p:nvSpPr>
          <p:cNvPr id="212" name="法定货币支付／结算／清算／融资"/>
          <p:cNvSpPr/>
          <p:nvPr/>
        </p:nvSpPr>
        <p:spPr>
          <a:xfrm>
            <a:off x="553704" y="7562592"/>
            <a:ext cx="3321656" cy="597130"/>
          </a:xfrm>
          <a:prstGeom prst="rect">
            <a:avLst/>
          </a:prstGeom>
          <a:solidFill>
            <a:schemeClr val="accent1">
              <a:satOff val="-3355"/>
              <a:lumOff val="26614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t>法定货币支付／结算／清算／融资</a:t>
            </a:r>
          </a:p>
        </p:txBody>
      </p:sp>
      <p:sp>
        <p:nvSpPr>
          <p:cNvPr id="213" name="数字代币支付／结算／清算／融资"/>
          <p:cNvSpPr/>
          <p:nvPr/>
        </p:nvSpPr>
        <p:spPr>
          <a:xfrm>
            <a:off x="553704" y="8224155"/>
            <a:ext cx="3321656" cy="597130"/>
          </a:xfrm>
          <a:prstGeom prst="rect">
            <a:avLst/>
          </a:prstGeom>
          <a:solidFill>
            <a:schemeClr val="accent4">
              <a:satOff val="1488"/>
              <a:lumOff val="-724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t>数字代币支付／结算／清算／融资</a:t>
            </a:r>
          </a:p>
        </p:txBody>
      </p:sp>
      <p:sp>
        <p:nvSpPr>
          <p:cNvPr id="214" name="智能…"/>
          <p:cNvSpPr/>
          <p:nvPr/>
        </p:nvSpPr>
        <p:spPr>
          <a:xfrm>
            <a:off x="4178611" y="5727434"/>
            <a:ext cx="2309833" cy="1549494"/>
          </a:xfrm>
          <a:prstGeom prst="roundRect">
            <a:avLst>
              <a:gd name="adj" fmla="val 10682"/>
            </a:avLst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500"/>
            </a:pPr>
            <a:r>
              <a:t>智能</a:t>
            </a:r>
          </a:p>
          <a:p>
            <a:pPr>
              <a:defRPr sz="3500"/>
            </a:pPr>
            <a:r>
              <a:t>零售</a:t>
            </a:r>
          </a:p>
        </p:txBody>
      </p:sp>
      <p:cxnSp>
        <p:nvCxnSpPr>
          <p:cNvPr id="215" name="连接线"/>
          <p:cNvCxnSpPr>
            <a:stCxn id="214" idx="0"/>
            <a:endCxn id="172" idx="0"/>
          </p:cNvCxnSpPr>
          <p:nvPr/>
        </p:nvCxnSpPr>
        <p:spPr>
          <a:xfrm flipV="1">
            <a:off x="5333527" y="3328112"/>
            <a:ext cx="693612" cy="3174069"/>
          </a:xfrm>
          <a:prstGeom prst="straightConnector1">
            <a:avLst/>
          </a:prstGeom>
          <a:ln w="76200" cap="rnd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</p:cxnSp>
      <p:cxnSp>
        <p:nvCxnSpPr>
          <p:cNvPr id="216" name="连接线"/>
          <p:cNvCxnSpPr>
            <a:stCxn id="197" idx="0"/>
            <a:endCxn id="214" idx="0"/>
          </p:cNvCxnSpPr>
          <p:nvPr/>
        </p:nvCxnSpPr>
        <p:spPr>
          <a:xfrm flipH="1" flipV="1">
            <a:off x="5333527" y="6502180"/>
            <a:ext cx="2657953" cy="235838"/>
          </a:xfrm>
          <a:prstGeom prst="straightConnector1">
            <a:avLst/>
          </a:prstGeom>
          <a:ln w="76200" cap="rnd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</p:cxnSp>
      <p:cxnSp>
        <p:nvCxnSpPr>
          <p:cNvPr id="217" name="连接线"/>
          <p:cNvCxnSpPr>
            <a:stCxn id="204" idx="0"/>
            <a:endCxn id="214" idx="0"/>
          </p:cNvCxnSpPr>
          <p:nvPr/>
        </p:nvCxnSpPr>
        <p:spPr>
          <a:xfrm flipH="1" flipV="1">
            <a:off x="5333527" y="6502180"/>
            <a:ext cx="5677321" cy="677286"/>
          </a:xfrm>
          <a:prstGeom prst="straightConnector1">
            <a:avLst/>
          </a:prstGeom>
          <a:ln w="76200" cap="rnd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</p:cxnSp>
      <p:pic>
        <p:nvPicPr>
          <p:cNvPr id="221" name="连接线" descr="连接线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91409" y="3835019"/>
            <a:ext cx="3225305" cy="2709058"/>
          </a:xfrm>
          <a:prstGeom prst="rect">
            <a:avLst/>
          </a:prstGeom>
        </p:spPr>
      </p:pic>
      <p:cxnSp>
        <p:nvCxnSpPr>
          <p:cNvPr id="219" name="连接线"/>
          <p:cNvCxnSpPr>
            <a:stCxn id="214" idx="0"/>
            <a:endCxn id="162" idx="0"/>
          </p:cNvCxnSpPr>
          <p:nvPr/>
        </p:nvCxnSpPr>
        <p:spPr>
          <a:xfrm flipV="1">
            <a:off x="5333527" y="3605250"/>
            <a:ext cx="4603451" cy="2896931"/>
          </a:xfrm>
          <a:prstGeom prst="straightConnector1">
            <a:avLst/>
          </a:prstGeom>
          <a:ln w="76200" cap="rnd">
            <a:solidFill>
              <a:schemeClr val="accent5">
                <a:hueOff val="-444211"/>
                <a:satOff val="-14915"/>
                <a:lumOff val="22857"/>
              </a:schemeClr>
            </a:solidFill>
            <a:miter lim="400000"/>
          </a:ln>
        </p:spPr>
      </p:cxn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流程说明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流程说明</a:t>
            </a:r>
          </a:p>
        </p:txBody>
      </p:sp>
      <p:sp>
        <p:nvSpPr>
          <p:cNvPr id="225" name="用户的交易数据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5579" indent="-195579" defTabSz="257047">
              <a:spcBef>
                <a:spcPts val="1800"/>
              </a:spcBef>
              <a:defRPr sz="1584"/>
            </a:pPr>
            <a:r>
              <a:t>用户的交易数据</a:t>
            </a:r>
          </a:p>
          <a:p>
            <a:pPr marL="391159" lvl="1" indent="-195579" defTabSz="257047">
              <a:spcBef>
                <a:spcPts val="1800"/>
              </a:spcBef>
              <a:defRPr sz="1584"/>
            </a:pPr>
            <a:r>
              <a:t>消费者到店内用移动iPOS选择需要购买的商品，然后按下订单完成支付；无需排队和到柜台结账。店主的云POS后端收到这笔货款。（消费者也可以在家里或社区内远程下单，店小二安排送货上门）</a:t>
            </a:r>
          </a:p>
          <a:p>
            <a:pPr marL="391159" lvl="1" indent="-195579" defTabSz="257047">
              <a:spcBef>
                <a:spcPts val="1800"/>
              </a:spcBef>
              <a:defRPr sz="1584"/>
            </a:pPr>
            <a:r>
              <a:t>每笔交易都通过云POS系统记录下来，与此同时，通过网关按照联盟链的规则写入区块链中。区块链保存了每个便利店的全部交易数据。</a:t>
            </a:r>
          </a:p>
          <a:p>
            <a:pPr marL="195579" indent="-195579" defTabSz="257047">
              <a:spcBef>
                <a:spcPts val="1800"/>
              </a:spcBef>
              <a:defRPr sz="1584"/>
            </a:pPr>
            <a:r>
              <a:t>便利店的进销存</a:t>
            </a:r>
          </a:p>
          <a:p>
            <a:pPr marL="391159" lvl="1" indent="-195579" defTabSz="257047">
              <a:spcBef>
                <a:spcPts val="1800"/>
              </a:spcBef>
              <a:defRPr sz="1584"/>
            </a:pPr>
            <a:r>
              <a:t>店主通过云POS来管理便利店的所有进销存。</a:t>
            </a:r>
          </a:p>
          <a:p>
            <a:pPr marL="391159" lvl="1" indent="-195579" defTabSz="257047">
              <a:spcBef>
                <a:spcPts val="1800"/>
              </a:spcBef>
              <a:defRPr sz="1584"/>
            </a:pPr>
            <a:r>
              <a:t>店主可以使用AI智能进销存服务，来协助自己进行包括SKU的优化、库存优化以及供应商的分析等；</a:t>
            </a:r>
          </a:p>
          <a:p>
            <a:pPr marL="391159" lvl="1" indent="-195579" defTabSz="257047">
              <a:spcBef>
                <a:spcPts val="1800"/>
              </a:spcBef>
              <a:defRPr sz="1584"/>
            </a:pPr>
            <a:r>
              <a:t>供应商与店主可以在区块链上用智能合约完成所有交易；</a:t>
            </a:r>
          </a:p>
          <a:p>
            <a:pPr marL="195579" indent="-195579" defTabSz="257047">
              <a:spcBef>
                <a:spcPts val="1800"/>
              </a:spcBef>
              <a:defRPr sz="1584"/>
            </a:pPr>
            <a:r>
              <a:t>供应链</a:t>
            </a:r>
          </a:p>
          <a:p>
            <a:pPr marL="391159" lvl="1" indent="-195579" defTabSz="257047">
              <a:spcBef>
                <a:spcPts val="1800"/>
              </a:spcBef>
              <a:defRPr sz="1584"/>
            </a:pPr>
            <a:r>
              <a:t>每个便利店的SKU都能动态的计算，从而作出最优的决策；</a:t>
            </a:r>
          </a:p>
          <a:p>
            <a:pPr marL="391159" lvl="1" indent="-195579" defTabSz="257047">
              <a:spcBef>
                <a:spcPts val="1800"/>
              </a:spcBef>
              <a:defRPr sz="1584"/>
            </a:pPr>
            <a:r>
              <a:t>供应商可以完全用AI来完成补货、SKU优化、配送等服务；</a:t>
            </a:r>
          </a:p>
          <a:p>
            <a:pPr marL="391159" lvl="1" indent="-195579" defTabSz="257047">
              <a:spcBef>
                <a:spcPts val="1800"/>
              </a:spcBef>
              <a:defRPr sz="1584"/>
            </a:pPr>
            <a:r>
              <a:t>金融服务机构可以根据区块链上的数据，为供应商、便利店等提供贸易融资、供应链金融服务；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矩形"/>
          <p:cNvSpPr/>
          <p:nvPr/>
        </p:nvSpPr>
        <p:spPr>
          <a:xfrm>
            <a:off x="3566566" y="4665574"/>
            <a:ext cx="5353476" cy="4773614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8" name="“智能零售”整体方案示意图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732979"/>
          </a:xfrm>
          <a:prstGeom prst="rect">
            <a:avLst/>
          </a:prstGeom>
        </p:spPr>
        <p:txBody>
          <a:bodyPr/>
          <a:lstStyle>
            <a:lvl1pPr defTabSz="262889">
              <a:defRPr sz="3600"/>
            </a:lvl1pPr>
          </a:lstStyle>
          <a:p>
            <a:r>
              <a:t>“智能零售”整体方案示意图</a:t>
            </a:r>
          </a:p>
        </p:txBody>
      </p:sp>
      <p:pic>
        <p:nvPicPr>
          <p:cNvPr id="229" name="pasted-image.tiff" descr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8701" y="7066745"/>
            <a:ext cx="1303206" cy="977405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椭圆"/>
          <p:cNvSpPr/>
          <p:nvPr/>
        </p:nvSpPr>
        <p:spPr>
          <a:xfrm>
            <a:off x="6133121" y="8164264"/>
            <a:ext cx="474366" cy="486272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1" name="矩形"/>
          <p:cNvSpPr/>
          <p:nvPr/>
        </p:nvSpPr>
        <p:spPr>
          <a:xfrm>
            <a:off x="5735304" y="8648700"/>
            <a:ext cx="1270001" cy="18112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2" name="矩形"/>
          <p:cNvSpPr/>
          <p:nvPr/>
        </p:nvSpPr>
        <p:spPr>
          <a:xfrm rot="18900000">
            <a:off x="5736240" y="8998111"/>
            <a:ext cx="718382" cy="18112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矩形"/>
          <p:cNvSpPr/>
          <p:nvPr/>
        </p:nvSpPr>
        <p:spPr>
          <a:xfrm rot="13500000">
            <a:off x="6269640" y="8998111"/>
            <a:ext cx="718382" cy="181125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4" name="云PoS…"/>
          <p:cNvSpPr/>
          <p:nvPr/>
        </p:nvSpPr>
        <p:spPr>
          <a:xfrm>
            <a:off x="4136330" y="7188958"/>
            <a:ext cx="1136155" cy="732979"/>
          </a:xfrm>
          <a:prstGeom prst="roundRect">
            <a:avLst>
              <a:gd name="adj" fmla="val 16806"/>
            </a:avLst>
          </a:prstGeom>
          <a:blipFill>
            <a:blip r:embed="rId3"/>
          </a:blipFill>
          <a:ln w="12700">
            <a:miter lim="400000"/>
          </a:ln>
          <a:effectLst>
            <a:outerShdw blurRad="50800" dist="127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t>云PoS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终端</a:t>
            </a:r>
          </a:p>
        </p:txBody>
      </p:sp>
      <p:sp>
        <p:nvSpPr>
          <p:cNvPr id="235" name="手…"/>
          <p:cNvSpPr/>
          <p:nvPr/>
        </p:nvSpPr>
        <p:spPr>
          <a:xfrm>
            <a:off x="7790308" y="8104261"/>
            <a:ext cx="474366" cy="1270001"/>
          </a:xfrm>
          <a:prstGeom prst="roundRect">
            <a:avLst>
              <a:gd name="adj" fmla="val 40159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>
                <a:solidFill>
                  <a:srgbClr val="FFFFFF"/>
                </a:solidFill>
              </a:defRPr>
            </a:pPr>
            <a:r>
              <a:t>手</a:t>
            </a:r>
          </a:p>
          <a:p>
            <a:pPr>
              <a:defRPr sz="1500">
                <a:solidFill>
                  <a:srgbClr val="FFFFFF"/>
                </a:solidFill>
              </a:defRPr>
            </a:pPr>
            <a:r>
              <a:t>机iPos</a:t>
            </a:r>
          </a:p>
        </p:txBody>
      </p:sp>
      <p:sp>
        <p:nvSpPr>
          <p:cNvPr id="236" name="直线"/>
          <p:cNvSpPr/>
          <p:nvPr/>
        </p:nvSpPr>
        <p:spPr>
          <a:xfrm>
            <a:off x="7059860" y="8769746"/>
            <a:ext cx="61744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7" name="直线"/>
          <p:cNvSpPr/>
          <p:nvPr/>
        </p:nvSpPr>
        <p:spPr>
          <a:xfrm flipH="1" flipV="1">
            <a:off x="4987630" y="8266361"/>
            <a:ext cx="477291" cy="4772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38" name="云POS系统"/>
          <p:cNvSpPr/>
          <p:nvPr/>
        </p:nvSpPr>
        <p:spPr>
          <a:xfrm>
            <a:off x="5349777" y="5975924"/>
            <a:ext cx="1787054" cy="486272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云POS系统</a:t>
            </a:r>
          </a:p>
        </p:txBody>
      </p:sp>
      <p:sp>
        <p:nvSpPr>
          <p:cNvPr id="270" name="连接线"/>
          <p:cNvSpPr/>
          <p:nvPr/>
        </p:nvSpPr>
        <p:spPr>
          <a:xfrm>
            <a:off x="4470400" y="6217920"/>
            <a:ext cx="878841" cy="9613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271" name="连接线"/>
          <p:cNvSpPr/>
          <p:nvPr/>
        </p:nvSpPr>
        <p:spPr>
          <a:xfrm>
            <a:off x="7165340" y="6219190"/>
            <a:ext cx="1352550" cy="25196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7544" y="21600"/>
                </a:lnTo>
              </a:path>
            </a:pathLst>
          </a:cu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241" name="便利店"/>
          <p:cNvSpPr/>
          <p:nvPr/>
        </p:nvSpPr>
        <p:spPr>
          <a:xfrm>
            <a:off x="7150099" y="7371297"/>
            <a:ext cx="68580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/>
            </a:lvl1pPr>
          </a:lstStyle>
          <a:p>
            <a:r>
              <a:t>便利店</a:t>
            </a:r>
          </a:p>
        </p:txBody>
      </p:sp>
      <p:sp>
        <p:nvSpPr>
          <p:cNvPr id="242" name="区块链网关"/>
          <p:cNvSpPr/>
          <p:nvPr/>
        </p:nvSpPr>
        <p:spPr>
          <a:xfrm>
            <a:off x="5481304" y="4935902"/>
            <a:ext cx="1524001" cy="486273"/>
          </a:xfrm>
          <a:prstGeom prst="roundRect">
            <a:avLst>
              <a:gd name="adj" fmla="val 39176"/>
            </a:avLst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t>区块链网关</a:t>
            </a:r>
          </a:p>
        </p:txBody>
      </p:sp>
      <p:sp>
        <p:nvSpPr>
          <p:cNvPr id="243" name="双箭头"/>
          <p:cNvSpPr/>
          <p:nvPr/>
        </p:nvSpPr>
        <p:spPr>
          <a:xfrm rot="16200000">
            <a:off x="6000168" y="5634037"/>
            <a:ext cx="486272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4" name="区块链（联盟链）"/>
          <p:cNvSpPr/>
          <p:nvPr/>
        </p:nvSpPr>
        <p:spPr>
          <a:xfrm>
            <a:off x="539043" y="3723661"/>
            <a:ext cx="11662522" cy="550195"/>
          </a:xfrm>
          <a:prstGeom prst="rect">
            <a:avLst/>
          </a:prstGeom>
          <a:solidFill>
            <a:srgbClr val="DCDEE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区块链（联盟链）</a:t>
            </a:r>
          </a:p>
        </p:txBody>
      </p:sp>
      <p:sp>
        <p:nvSpPr>
          <p:cNvPr id="245" name="双箭头"/>
          <p:cNvSpPr/>
          <p:nvPr/>
        </p:nvSpPr>
        <p:spPr>
          <a:xfrm rot="16200000">
            <a:off x="6000168" y="4507755"/>
            <a:ext cx="486272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6" name="供应商"/>
          <p:cNvSpPr/>
          <p:nvPr/>
        </p:nvSpPr>
        <p:spPr>
          <a:xfrm>
            <a:off x="1611610" y="1667821"/>
            <a:ext cx="1270001" cy="84823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供应商</a:t>
            </a:r>
          </a:p>
        </p:txBody>
      </p:sp>
      <p:sp>
        <p:nvSpPr>
          <p:cNvPr id="247" name="在线信贷机构"/>
          <p:cNvSpPr/>
          <p:nvPr/>
        </p:nvSpPr>
        <p:spPr>
          <a:xfrm>
            <a:off x="6302998" y="1667821"/>
            <a:ext cx="1270001" cy="84823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在线信贷机构</a:t>
            </a:r>
          </a:p>
        </p:txBody>
      </p:sp>
      <p:sp>
        <p:nvSpPr>
          <p:cNvPr id="248" name="生产商"/>
          <p:cNvSpPr/>
          <p:nvPr/>
        </p:nvSpPr>
        <p:spPr>
          <a:xfrm>
            <a:off x="3957304" y="1667821"/>
            <a:ext cx="1270001" cy="84823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生产商</a:t>
            </a:r>
          </a:p>
        </p:txBody>
      </p:sp>
      <p:sp>
        <p:nvSpPr>
          <p:cNvPr id="249" name="银行"/>
          <p:cNvSpPr/>
          <p:nvPr/>
        </p:nvSpPr>
        <p:spPr>
          <a:xfrm>
            <a:off x="8347698" y="1667821"/>
            <a:ext cx="1270001" cy="84823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银行</a:t>
            </a:r>
          </a:p>
        </p:txBody>
      </p:sp>
      <p:sp>
        <p:nvSpPr>
          <p:cNvPr id="250" name="其他金融服务"/>
          <p:cNvSpPr/>
          <p:nvPr/>
        </p:nvSpPr>
        <p:spPr>
          <a:xfrm>
            <a:off x="10392398" y="1667821"/>
            <a:ext cx="1270001" cy="848232"/>
          </a:xfrm>
          <a:prstGeom prst="rect">
            <a:avLst/>
          </a:prstGeom>
          <a:blipFill>
            <a:blip r:embed="rId4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其他金融服务</a:t>
            </a:r>
          </a:p>
        </p:txBody>
      </p:sp>
      <p:sp>
        <p:nvSpPr>
          <p:cNvPr id="251" name="椭圆"/>
          <p:cNvSpPr/>
          <p:nvPr/>
        </p:nvSpPr>
        <p:spPr>
          <a:xfrm>
            <a:off x="2077789" y="2413694"/>
            <a:ext cx="337642" cy="28638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2" name="双箭头"/>
          <p:cNvSpPr/>
          <p:nvPr/>
        </p:nvSpPr>
        <p:spPr>
          <a:xfrm rot="16200000">
            <a:off x="1839616" y="3029295"/>
            <a:ext cx="813988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3" name="椭圆"/>
          <p:cNvSpPr/>
          <p:nvPr/>
        </p:nvSpPr>
        <p:spPr>
          <a:xfrm>
            <a:off x="2077789" y="3539634"/>
            <a:ext cx="337642" cy="28638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4" name="椭圆"/>
          <p:cNvSpPr/>
          <p:nvPr/>
        </p:nvSpPr>
        <p:spPr>
          <a:xfrm>
            <a:off x="4423483" y="2413694"/>
            <a:ext cx="337642" cy="28638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双箭头"/>
          <p:cNvSpPr/>
          <p:nvPr/>
        </p:nvSpPr>
        <p:spPr>
          <a:xfrm rot="16200000">
            <a:off x="4185310" y="3029295"/>
            <a:ext cx="813988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6" name="椭圆"/>
          <p:cNvSpPr/>
          <p:nvPr/>
        </p:nvSpPr>
        <p:spPr>
          <a:xfrm>
            <a:off x="4423483" y="3539634"/>
            <a:ext cx="337642" cy="28638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7" name="椭圆"/>
          <p:cNvSpPr/>
          <p:nvPr/>
        </p:nvSpPr>
        <p:spPr>
          <a:xfrm>
            <a:off x="6769177" y="2413694"/>
            <a:ext cx="337642" cy="28638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8" name="双箭头"/>
          <p:cNvSpPr/>
          <p:nvPr/>
        </p:nvSpPr>
        <p:spPr>
          <a:xfrm rot="16200000">
            <a:off x="6531004" y="3029295"/>
            <a:ext cx="813988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9" name="椭圆"/>
          <p:cNvSpPr/>
          <p:nvPr/>
        </p:nvSpPr>
        <p:spPr>
          <a:xfrm>
            <a:off x="6769177" y="3539634"/>
            <a:ext cx="337642" cy="28638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0" name="椭圆"/>
          <p:cNvSpPr/>
          <p:nvPr/>
        </p:nvSpPr>
        <p:spPr>
          <a:xfrm>
            <a:off x="8813877" y="2413694"/>
            <a:ext cx="337642" cy="28638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1" name="双箭头"/>
          <p:cNvSpPr/>
          <p:nvPr/>
        </p:nvSpPr>
        <p:spPr>
          <a:xfrm rot="16200000">
            <a:off x="8575705" y="3029295"/>
            <a:ext cx="813987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2" name="椭圆"/>
          <p:cNvSpPr/>
          <p:nvPr/>
        </p:nvSpPr>
        <p:spPr>
          <a:xfrm>
            <a:off x="8813877" y="3539634"/>
            <a:ext cx="337642" cy="28638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3" name="椭圆"/>
          <p:cNvSpPr/>
          <p:nvPr/>
        </p:nvSpPr>
        <p:spPr>
          <a:xfrm>
            <a:off x="10936836" y="2413694"/>
            <a:ext cx="337642" cy="286386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4" name="双箭头"/>
          <p:cNvSpPr/>
          <p:nvPr/>
        </p:nvSpPr>
        <p:spPr>
          <a:xfrm rot="16200000">
            <a:off x="10698664" y="3029295"/>
            <a:ext cx="813987" cy="181125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5" name="椭圆"/>
          <p:cNvSpPr/>
          <p:nvPr/>
        </p:nvSpPr>
        <p:spPr>
          <a:xfrm>
            <a:off x="10936836" y="3539634"/>
            <a:ext cx="337642" cy="28638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6" name="云POS系统"/>
          <p:cNvSpPr/>
          <p:nvPr/>
        </p:nvSpPr>
        <p:spPr>
          <a:xfrm>
            <a:off x="5476777" y="6102924"/>
            <a:ext cx="1787054" cy="486272"/>
          </a:xfrm>
          <a:prstGeom prst="rect">
            <a:avLst/>
          </a:prstGeom>
          <a:blipFill>
            <a:blip r:embed="rId5"/>
          </a:blipFill>
          <a:ln w="12700">
            <a:miter lim="400000"/>
          </a:ln>
          <a:effectLst>
            <a:outerShdw blurRad="25400" dist="25400" dir="2388334" rotWithShape="0">
              <a:srgbClr val="000000">
                <a:alpha val="7931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云POS系统</a:t>
            </a:r>
          </a:p>
        </p:txBody>
      </p:sp>
      <p:sp>
        <p:nvSpPr>
          <p:cNvPr id="267" name="其他便利店"/>
          <p:cNvSpPr/>
          <p:nvPr/>
        </p:nvSpPr>
        <p:spPr>
          <a:xfrm>
            <a:off x="10703966" y="7196645"/>
            <a:ext cx="1686649" cy="1925043"/>
          </a:xfrm>
          <a:prstGeom prst="rect">
            <a:avLst/>
          </a:prstGeom>
          <a:solidFill>
            <a:schemeClr val="accent4">
              <a:hueOff val="384618"/>
              <a:satOff val="3869"/>
              <a:lumOff val="5802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t>其他便利店</a:t>
            </a:r>
          </a:p>
        </p:txBody>
      </p:sp>
      <p:sp>
        <p:nvSpPr>
          <p:cNvPr id="268" name="..."/>
          <p:cNvSpPr/>
          <p:nvPr/>
        </p:nvSpPr>
        <p:spPr>
          <a:xfrm>
            <a:off x="9564201" y="7981950"/>
            <a:ext cx="49560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269" name="双箭头"/>
          <p:cNvSpPr/>
          <p:nvPr/>
        </p:nvSpPr>
        <p:spPr>
          <a:xfrm rot="16200000">
            <a:off x="10123605" y="5644803"/>
            <a:ext cx="2847372" cy="181124"/>
          </a:xfrm>
          <a:prstGeom prst="leftRightArrow">
            <a:avLst>
              <a:gd name="adj1" fmla="val 25836"/>
              <a:gd name="adj2" fmla="val 66502"/>
            </a:avLst>
          </a:prstGeom>
          <a:solidFill>
            <a:srgbClr val="000000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1078</Words>
  <Application>Microsoft Macintosh PowerPoint</Application>
  <PresentationFormat>自定义</PresentationFormat>
  <Paragraphs>161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White</vt:lpstr>
      <vt:lpstr>新零售.便利店  －以大数据驱动的智能零售－</vt:lpstr>
      <vt:lpstr>新零售的主要特点</vt:lpstr>
      <vt:lpstr>便利店－零售领域的蓝海</vt:lpstr>
      <vt:lpstr>当前便利店经营的主要问题</vt:lpstr>
      <vt:lpstr>便利店经营的关键因素</vt:lpstr>
      <vt:lpstr>PowerPoint 演示文稿</vt:lpstr>
      <vt:lpstr>新零售.便利店</vt:lpstr>
      <vt:lpstr>流程说明</vt:lpstr>
      <vt:lpstr>“智能零售”整体方案示意图</vt:lpstr>
      <vt:lpstr>智能零售的主要特点</vt:lpstr>
      <vt:lpstr>市场拓展</vt:lpstr>
      <vt:lpstr>3年计划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新零售.便利店  －以大数据驱动的智能零售－</dc:title>
  <cp:lastModifiedBy>Mac 郑</cp:lastModifiedBy>
  <cp:revision>1</cp:revision>
  <dcterms:modified xsi:type="dcterms:W3CDTF">2017-08-14T06:44:48Z</dcterms:modified>
</cp:coreProperties>
</file>