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784" r:id="rId3"/>
  </p:sldMasterIdLst>
  <p:notesMasterIdLst>
    <p:notesMasterId r:id="rId13"/>
  </p:notesMasterIdLst>
  <p:sldIdLst>
    <p:sldId id="370" r:id="rId4"/>
    <p:sldId id="593" r:id="rId5"/>
    <p:sldId id="594" r:id="rId6"/>
    <p:sldId id="595" r:id="rId7"/>
    <p:sldId id="602" r:id="rId8"/>
    <p:sldId id="603" r:id="rId9"/>
    <p:sldId id="604" r:id="rId10"/>
    <p:sldId id="601" r:id="rId11"/>
    <p:sldId id="469" r:id="rId12"/>
  </p:sldIdLst>
  <p:sldSz cx="9144000" cy="6858000" type="screen4x3"/>
  <p:notesSz cx="6789738" cy="9929813"/>
  <p:defaultTextStyle>
    <a:defPPr>
      <a:defRPr lang="zh-CN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7F9"/>
    <a:srgbClr val="E46C0A"/>
    <a:srgbClr val="00B0F0"/>
    <a:srgbClr val="70BF41"/>
    <a:srgbClr val="66FF66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 autoAdjust="0"/>
    <p:restoredTop sz="87395" autoAdjust="0"/>
  </p:normalViewPr>
  <p:slideViewPr>
    <p:cSldViewPr>
      <p:cViewPr varScale="1">
        <p:scale>
          <a:sx n="85" d="100"/>
          <a:sy n="85" d="100"/>
        </p:scale>
        <p:origin x="175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4736-3326-4CBD-B591-46AA0E59004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56CD9-2B07-4557-B7E8-6A8B15BA0F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9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2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6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3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7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250825" y="214313"/>
            <a:ext cx="8642350" cy="10715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1989" tIns="71989" rIns="71989" bIns="71989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宋体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gray">
          <a:xfrm>
            <a:off x="250825" y="1270000"/>
            <a:ext cx="8642350" cy="2873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606060"/>
              </a:solidFill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55650" y="260350"/>
            <a:ext cx="6121400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6" y="1773238"/>
            <a:ext cx="8207375" cy="45354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gray">
          <a:xfrm>
            <a:off x="7215189" y="115888"/>
            <a:ext cx="16779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0D1467"/>
              </a:solidFill>
              <a:ea typeface="宋体" pitchFamily="2" charset="-122"/>
            </a:endParaRPr>
          </a:p>
        </p:txBody>
      </p:sp>
      <p:pic>
        <p:nvPicPr>
          <p:cNvPr id="6151" name="Picture 4" descr="http://pic2.nipic.com/20090422/1056635_110144089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5" y="44450"/>
            <a:ext cx="15636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250825" y="6453191"/>
            <a:ext cx="86423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华文楷体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gray">
          <a:xfrm>
            <a:off x="468316" y="6561138"/>
            <a:ext cx="5818187" cy="29686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© 2011 Sina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HR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                               </a:t>
            </a:r>
            <a:r>
              <a:rPr lang="en-US" altLang="zh-CN" sz="1200" dirty="0">
                <a:solidFill>
                  <a:srgbClr val="606060">
                    <a:lumMod val="75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     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6934203" y="6569701"/>
            <a:ext cx="1781175" cy="1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5A6AE05-05F9-4571-8DAD-2730B978C0CD}" type="slidenum">
              <a:rPr lang="en-US" altLang="zh-CN" sz="900">
                <a:solidFill>
                  <a:srgbClr val="B2B2B2"/>
                </a:solidFill>
                <a:ea typeface="华文楷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       </a:t>
            </a:r>
            <a:r>
              <a:rPr lang="en-US" altLang="zh-CN" sz="900" dirty="0">
                <a:solidFill>
                  <a:srgbClr val="B2B2B2"/>
                </a:solidFill>
                <a:ea typeface="华文楷体" pitchFamily="2" charset="-122"/>
              </a:rPr>
              <a:t>Date</a:t>
            </a:r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</a:t>
            </a:r>
            <a:endParaRPr lang="en-US" altLang="zh-CN" sz="900" dirty="0">
              <a:solidFill>
                <a:srgbClr val="B2B2B2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30930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5pPr>
      <a:lvl6pPr marL="45713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6pPr>
      <a:lvl7pPr marL="91425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7pPr>
      <a:lvl8pPr marL="137139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8pPr>
      <a:lvl9pPr marL="182851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•"/>
        <a:defRPr sz="3200" b="1">
          <a:solidFill>
            <a:srgbClr val="161616"/>
          </a:solidFill>
          <a:latin typeface="华文楷体" pitchFamily="2" charset="-122"/>
          <a:ea typeface="华文楷体" pitchFamily="2" charset="-122"/>
          <a:cs typeface="+mn-cs"/>
        </a:defRPr>
      </a:lvl1pPr>
      <a:lvl2pPr marL="276183" indent="-27459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tabLst>
          <a:tab pos="287293" algn="l"/>
        </a:tabLst>
        <a:defRPr sz="1600">
          <a:solidFill>
            <a:schemeClr val="bg2"/>
          </a:solidFill>
          <a:latin typeface="+mn-lt"/>
          <a:ea typeface="华文楷体" pitchFamily="2" charset="-122"/>
        </a:defRPr>
      </a:lvl2pPr>
      <a:lvl3pPr marL="1142824" indent="-228564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defRPr sz="1600">
          <a:solidFill>
            <a:schemeClr val="tx1"/>
          </a:solidFill>
          <a:latin typeface="+mn-lt"/>
          <a:ea typeface="华文楷体" pitchFamily="2" charset="-122"/>
        </a:defRPr>
      </a:lvl3pPr>
      <a:lvl4pPr marL="799977" indent="-255549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4pPr>
      <a:lvl5pPr marL="1072985" indent="-271421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5pPr>
      <a:lvl6pPr marL="1530116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6pPr>
      <a:lvl7pPr marL="198724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7pPr>
      <a:lvl8pPr marL="244437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8pPr>
      <a:lvl9pPr marL="2901503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250825" y="214313"/>
            <a:ext cx="8642350" cy="10715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1989" tIns="71989" rIns="71989" bIns="71989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宋体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gray">
          <a:xfrm>
            <a:off x="250825" y="1270000"/>
            <a:ext cx="8642350" cy="2873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606060"/>
              </a:solidFill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55650" y="260350"/>
            <a:ext cx="6121400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6" y="1773238"/>
            <a:ext cx="8207375" cy="45354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gray">
          <a:xfrm>
            <a:off x="7215189" y="115888"/>
            <a:ext cx="16779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0D1467"/>
              </a:solidFill>
              <a:ea typeface="宋体" pitchFamily="2" charset="-122"/>
            </a:endParaRPr>
          </a:p>
        </p:txBody>
      </p:sp>
      <p:pic>
        <p:nvPicPr>
          <p:cNvPr id="6151" name="Picture 4" descr="http://pic2.nipic.com/20090422/1056635_110144089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5" y="44450"/>
            <a:ext cx="15636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250825" y="6453191"/>
            <a:ext cx="86423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华文楷体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gray">
          <a:xfrm>
            <a:off x="468316" y="6561138"/>
            <a:ext cx="5818187" cy="29686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© 2011 Sina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HR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                               </a:t>
            </a:r>
            <a:r>
              <a:rPr lang="en-US" altLang="zh-CN" sz="1200" dirty="0">
                <a:solidFill>
                  <a:srgbClr val="606060">
                    <a:lumMod val="75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     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6934203" y="6569701"/>
            <a:ext cx="1781175" cy="1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5A6AE05-05F9-4571-8DAD-2730B978C0CD}" type="slidenum">
              <a:rPr lang="en-US" altLang="zh-CN" sz="900">
                <a:solidFill>
                  <a:srgbClr val="B2B2B2"/>
                </a:solidFill>
                <a:ea typeface="华文楷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       </a:t>
            </a:r>
            <a:r>
              <a:rPr lang="en-US" altLang="zh-CN" sz="900" dirty="0">
                <a:solidFill>
                  <a:srgbClr val="B2B2B2"/>
                </a:solidFill>
                <a:ea typeface="华文楷体" pitchFamily="2" charset="-122"/>
              </a:rPr>
              <a:t>Date</a:t>
            </a:r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</a:t>
            </a:r>
            <a:endParaRPr lang="en-US" altLang="zh-CN" sz="900" dirty="0">
              <a:solidFill>
                <a:srgbClr val="B2B2B2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25576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5pPr>
      <a:lvl6pPr marL="45713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6pPr>
      <a:lvl7pPr marL="91425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7pPr>
      <a:lvl8pPr marL="137139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8pPr>
      <a:lvl9pPr marL="182851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•"/>
        <a:defRPr sz="3200" b="1">
          <a:solidFill>
            <a:srgbClr val="161616"/>
          </a:solidFill>
          <a:latin typeface="华文楷体" pitchFamily="2" charset="-122"/>
          <a:ea typeface="华文楷体" pitchFamily="2" charset="-122"/>
          <a:cs typeface="+mn-cs"/>
        </a:defRPr>
      </a:lvl1pPr>
      <a:lvl2pPr marL="276183" indent="-27459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tabLst>
          <a:tab pos="287293" algn="l"/>
        </a:tabLst>
        <a:defRPr sz="1600">
          <a:solidFill>
            <a:schemeClr val="bg2"/>
          </a:solidFill>
          <a:latin typeface="+mn-lt"/>
          <a:ea typeface="华文楷体" pitchFamily="2" charset="-122"/>
        </a:defRPr>
      </a:lvl2pPr>
      <a:lvl3pPr marL="1142824" indent="-228564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defRPr sz="1600">
          <a:solidFill>
            <a:schemeClr val="tx1"/>
          </a:solidFill>
          <a:latin typeface="+mn-lt"/>
          <a:ea typeface="华文楷体" pitchFamily="2" charset="-122"/>
        </a:defRPr>
      </a:lvl3pPr>
      <a:lvl4pPr marL="799977" indent="-255549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4pPr>
      <a:lvl5pPr marL="1072985" indent="-271421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5pPr>
      <a:lvl6pPr marL="1530116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6pPr>
      <a:lvl7pPr marL="198724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7pPr>
      <a:lvl8pPr marL="244437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8pPr>
      <a:lvl9pPr marL="2901503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90935" y="1482471"/>
            <a:ext cx="6793433" cy="2954641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手链</a:t>
            </a:r>
            <a:r>
              <a:rPr lang="zh-CN" altLang="en-US" sz="6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手项目</a:t>
            </a:r>
            <a:endParaRPr lang="en-US" altLang="zh-CN" sz="6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en-US" altLang="zh-CN" sz="6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V0.2</a:t>
            </a:r>
            <a:endParaRPr lang="en-US" altLang="zh-CN" sz="4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452320" y="6084018"/>
            <a:ext cx="1080120" cy="369318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7" indent="-285707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203848" y="4725144"/>
            <a:ext cx="2664296" cy="461651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7" indent="-285707"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腾小霁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26" y="44624"/>
            <a:ext cx="1667414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62000" y="404664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6136" y="497938"/>
            <a:ext cx="3024336" cy="1496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593868" y="3762920"/>
            <a:ext cx="3002468" cy="182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95536" y="1315743"/>
            <a:ext cx="2880320" cy="1512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3182395" y="1027710"/>
            <a:ext cx="2819364" cy="2800813"/>
            <a:chOff x="3217516" y="1977765"/>
            <a:chExt cx="2819364" cy="2800813"/>
          </a:xfrm>
        </p:grpSpPr>
        <p:sp>
          <p:nvSpPr>
            <p:cNvPr id="116" name="椭圆 115"/>
            <p:cNvSpPr/>
            <p:nvPr/>
          </p:nvSpPr>
          <p:spPr>
            <a:xfrm>
              <a:off x="3963803" y="2786990"/>
              <a:ext cx="1308197" cy="13081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891049" y="3354302"/>
              <a:ext cx="646331" cy="540000"/>
              <a:chOff x="1175436" y="3051481"/>
              <a:chExt cx="646331" cy="540000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228602" y="305148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TextBox 22"/>
              <p:cNvSpPr txBox="1"/>
              <p:nvPr/>
            </p:nvSpPr>
            <p:spPr>
              <a:xfrm>
                <a:off x="1175436" y="3068122"/>
                <a:ext cx="64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</a:t>
                </a:r>
                <a:endPara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流向方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228268" y="2562214"/>
              <a:ext cx="646331" cy="540000"/>
              <a:chOff x="1175436" y="3051481"/>
              <a:chExt cx="646331" cy="54000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1228602" y="305148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TextBox 20"/>
              <p:cNvSpPr txBox="1"/>
              <p:nvPr/>
            </p:nvSpPr>
            <p:spPr>
              <a:xfrm>
                <a:off x="1175436" y="3085487"/>
                <a:ext cx="64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</a:t>
                </a:r>
                <a:endPara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提供</a:t>
                </a:r>
                <a:r>
                  <a:rPr lang="zh-CN" altLang="en-US" sz="12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772405" y="3544926"/>
              <a:ext cx="646331" cy="540000"/>
              <a:chOff x="1111937" y="3026081"/>
              <a:chExt cx="646331" cy="54000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1165102" y="302608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TextBox 18"/>
              <p:cNvSpPr txBox="1"/>
              <p:nvPr/>
            </p:nvSpPr>
            <p:spPr>
              <a:xfrm>
                <a:off x="1111937" y="3085487"/>
                <a:ext cx="64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</a:t>
                </a:r>
                <a:endPara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审核方</a:t>
                </a:r>
                <a:endPara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环形箭头 119"/>
            <p:cNvSpPr/>
            <p:nvPr/>
          </p:nvSpPr>
          <p:spPr>
            <a:xfrm rot="21429924">
              <a:off x="3217516" y="2278796"/>
              <a:ext cx="2499782" cy="2499782"/>
            </a:xfrm>
            <a:prstGeom prst="circularArrow">
              <a:avLst>
                <a:gd name="adj1" fmla="val 3825"/>
                <a:gd name="adj2" fmla="val 413304"/>
                <a:gd name="adj3" fmla="val 20625939"/>
                <a:gd name="adj4" fmla="val 17623321"/>
                <a:gd name="adj5" fmla="val 3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环形箭头 120"/>
            <p:cNvSpPr/>
            <p:nvPr/>
          </p:nvSpPr>
          <p:spPr>
            <a:xfrm rot="6699298">
              <a:off x="3344565" y="1977765"/>
              <a:ext cx="2499782" cy="2499782"/>
            </a:xfrm>
            <a:prstGeom prst="circularArrow">
              <a:avLst>
                <a:gd name="adj1" fmla="val 3825"/>
                <a:gd name="adj2" fmla="val 413304"/>
                <a:gd name="adj3" fmla="val 20625939"/>
                <a:gd name="adj4" fmla="val 17623321"/>
                <a:gd name="adj5" fmla="val 3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环形箭头 121"/>
            <p:cNvSpPr/>
            <p:nvPr/>
          </p:nvSpPr>
          <p:spPr>
            <a:xfrm rot="14357591">
              <a:off x="3537098" y="2241736"/>
              <a:ext cx="2499782" cy="2499782"/>
            </a:xfrm>
            <a:prstGeom prst="circularArrow">
              <a:avLst>
                <a:gd name="adj1" fmla="val 3825"/>
                <a:gd name="adj2" fmla="val 413304"/>
                <a:gd name="adj3" fmla="val 20625939"/>
                <a:gd name="adj4" fmla="val 17623321"/>
                <a:gd name="adj5" fmla="val 3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9" name="TextBox 42"/>
          <p:cNvSpPr txBox="1"/>
          <p:nvPr/>
        </p:nvSpPr>
        <p:spPr>
          <a:xfrm>
            <a:off x="4067944" y="2251846"/>
            <a:ext cx="943404" cy="461651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信用信息流动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"/>
          <p:cNvSpPr txBox="1"/>
          <p:nvPr/>
        </p:nvSpPr>
        <p:spPr>
          <a:xfrm>
            <a:off x="5951094" y="643645"/>
            <a:ext cx="2941386" cy="164659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提供：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具体使用可追溯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需要能够接受详细的资金流向信息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，包括消费账单，资金流向方完整信息，以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评估和决策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：可选择线上问卷，信息审核方调研确定等形式，进行某次项目的效果反馈。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"/>
          <p:cNvSpPr txBox="1"/>
          <p:nvPr/>
        </p:nvSpPr>
        <p:spPr>
          <a:xfrm>
            <a:off x="4688612" y="3695267"/>
            <a:ext cx="3195756" cy="127725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资质审核：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有资质的自己流向方，必须由信息审核方进行登记，信息审核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：一方面为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，另一方面也为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验证信息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本身的真实性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"/>
          <p:cNvSpPr txBox="1"/>
          <p:nvPr/>
        </p:nvSpPr>
        <p:spPr>
          <a:xfrm>
            <a:off x="420936" y="1349650"/>
            <a:ext cx="2880320" cy="1423452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款项服务：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信息审核方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信用服务等数据服务；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信用合作社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：提供资金托管和账单服务，即通用服务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箭头连接符 132"/>
          <p:cNvCxnSpPr>
            <a:stCxn id="132" idx="3"/>
          </p:cNvCxnSpPr>
          <p:nvPr/>
        </p:nvCxnSpPr>
        <p:spPr>
          <a:xfrm>
            <a:off x="3301256" y="2061376"/>
            <a:ext cx="360040" cy="731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5363642" y="1351258"/>
            <a:ext cx="504502" cy="4551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 flipV="1">
            <a:off x="5179094" y="3278078"/>
            <a:ext cx="916008" cy="3878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726702" y="3762920"/>
            <a:ext cx="3002468" cy="182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"/>
          <p:cNvSpPr txBox="1"/>
          <p:nvPr/>
        </p:nvSpPr>
        <p:spPr>
          <a:xfrm>
            <a:off x="804279" y="3695267"/>
            <a:ext cx="2924891" cy="869455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过程自身：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：形成精确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丰富的数据流，实现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全程可追溯</a:t>
            </a:r>
            <a:r>
              <a:rPr lang="zh-CN" altLang="en-US" sz="12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，并形成各类报表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/>
          <p:cNvCxnSpPr>
            <a:endCxn id="129" idx="2"/>
          </p:cNvCxnSpPr>
          <p:nvPr/>
        </p:nvCxnSpPr>
        <p:spPr>
          <a:xfrm flipV="1">
            <a:off x="3729170" y="2713497"/>
            <a:ext cx="810476" cy="18655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1520" y="5662989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通过托管银行进行资金管理，托管银行账户即为平台账户，机构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个人将资金放入托管银行进行监管，账单和资金追溯记录在平台进行，托管银行定期进行结算。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4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2000" y="548680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644738" y="4311221"/>
            <a:ext cx="495671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673535" y="3572797"/>
            <a:ext cx="495671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35698" y="3356992"/>
            <a:ext cx="705678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07504" y="3538780"/>
            <a:ext cx="1588350" cy="1008112"/>
            <a:chOff x="3818012" y="6083474"/>
            <a:chExt cx="1588350" cy="1008112"/>
          </a:xfrm>
        </p:grpSpPr>
        <p:sp>
          <p:nvSpPr>
            <p:cNvPr id="17" name="圆角矩形 16"/>
            <p:cNvSpPr/>
            <p:nvPr/>
          </p:nvSpPr>
          <p:spPr>
            <a:xfrm>
              <a:off x="3851920" y="6083474"/>
              <a:ext cx="1554442" cy="1008112"/>
            </a:xfrm>
            <a:prstGeom prst="roundRect">
              <a:avLst>
                <a:gd name="adj" fmla="val 228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939383" y="6319123"/>
              <a:ext cx="137951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67504" y="60858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8012" y="6318845"/>
              <a:ext cx="1588350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，下发款项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24" indent="-171424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资金流向对象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直接在电子钱包中获得款项分配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63688" y="842941"/>
            <a:ext cx="6586636" cy="2208462"/>
            <a:chOff x="2123728" y="1508570"/>
            <a:chExt cx="6586636" cy="2208462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3165748" y="2388505"/>
              <a:ext cx="4464496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2123728" y="1867495"/>
              <a:ext cx="1042020" cy="1042020"/>
              <a:chOff x="1136965" y="3051481"/>
              <a:chExt cx="1042020" cy="104202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136965" y="3051481"/>
                <a:ext cx="1042020" cy="104202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96338" y="3270294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资金流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群体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851920" y="1508570"/>
              <a:ext cx="1808151" cy="1960634"/>
              <a:chOff x="3851920" y="1775443"/>
              <a:chExt cx="1808151" cy="196063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51920" y="1775443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服务渠道：</a:t>
                </a:r>
                <a:endPara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3859871" y="2180850"/>
                <a:ext cx="1800200" cy="1555227"/>
              </a:xfrm>
              <a:prstGeom prst="roundRect">
                <a:avLst>
                  <a:gd name="adj" fmla="val 431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3955732" y="2538335"/>
                <a:ext cx="1593700" cy="216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托管银行：现金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3955732" y="2804417"/>
                <a:ext cx="1593700" cy="216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物资电商：交易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3955732" y="3136889"/>
                <a:ext cx="1593700" cy="5106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电子钱包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3963121" y="2274282"/>
                <a:ext cx="1593700" cy="216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信息审核</a:t>
                </a:r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登记</a:t>
                </a:r>
                <a:r>
                  <a:rPr lang="en-US" altLang="zh-CN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5984237" y="2156675"/>
              <a:ext cx="1396075" cy="4648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668344" y="1863295"/>
              <a:ext cx="1042020" cy="1042020"/>
              <a:chOff x="1136965" y="3051481"/>
              <a:chExt cx="1042020" cy="104202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136965" y="3051481"/>
                <a:ext cx="1042020" cy="104202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77715" y="3059631"/>
                <a:ext cx="9605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机构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871401" y="2629434"/>
              <a:ext cx="1593702" cy="1087598"/>
              <a:chOff x="5879352" y="2773450"/>
              <a:chExt cx="1593702" cy="1087598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flipV="1">
                <a:off x="6692485" y="2773450"/>
                <a:ext cx="0" cy="21600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圆角矩形 34"/>
              <p:cNvSpPr/>
              <p:nvPr/>
            </p:nvSpPr>
            <p:spPr>
              <a:xfrm>
                <a:off x="5879354" y="2901115"/>
                <a:ext cx="1593700" cy="21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资金托管银行</a:t>
                </a:r>
                <a:endParaRPr lang="zh-CN" altLang="en-US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5879353" y="3149368"/>
                <a:ext cx="1593699" cy="21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数据筛选</a:t>
                </a:r>
                <a:endParaRPr lang="zh-CN" altLang="en-US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879355" y="3397220"/>
                <a:ext cx="1593699" cy="21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资金去向追踪</a:t>
                </a:r>
                <a:endParaRPr lang="en-US" altLang="zh-CN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879352" y="3645048"/>
                <a:ext cx="1593699" cy="21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效果反馈</a:t>
                </a:r>
                <a:r>
                  <a:rPr lang="zh-CN" altLang="en-US" sz="9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评估</a:t>
                </a:r>
                <a:endParaRPr lang="en-US" altLang="zh-CN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0" name="圆角矩形 59"/>
          <p:cNvSpPr/>
          <p:nvPr/>
        </p:nvSpPr>
        <p:spPr>
          <a:xfrm>
            <a:off x="683568" y="4479431"/>
            <a:ext cx="1264594" cy="3281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向某群体投放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扶贫款</a:t>
            </a:r>
            <a:endParaRPr lang="zh-CN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835697" y="5600959"/>
            <a:ext cx="705678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2027642" y="3429000"/>
            <a:ext cx="2628598" cy="726348"/>
            <a:chOff x="4819828" y="4182882"/>
            <a:chExt cx="2628598" cy="726348"/>
          </a:xfrm>
        </p:grpSpPr>
        <p:sp>
          <p:nvSpPr>
            <p:cNvPr id="63" name="椭圆 62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1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19828" y="4509120"/>
              <a:ext cx="2628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机构通过</a:t>
              </a:r>
              <a:r>
                <a:rPr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，个人通过手机端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本期款项投放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具体参数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84241" y="4159473"/>
            <a:ext cx="1396075" cy="1341901"/>
            <a:chOff x="4819828" y="4182882"/>
            <a:chExt cx="1396075" cy="1341901"/>
          </a:xfrm>
        </p:grpSpPr>
        <p:sp>
          <p:nvSpPr>
            <p:cNvPr id="66" name="椭圆 65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0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19828" y="4509120"/>
              <a:ext cx="13960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信息审核方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登记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自己审核范围内具有资质的用户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并在平台开放这些数据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供机构</a:t>
              </a:r>
              <a:r>
                <a:rPr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个人进行筛选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984238" y="3429000"/>
            <a:ext cx="1540092" cy="726348"/>
            <a:chOff x="4819828" y="4182882"/>
            <a:chExt cx="1540092" cy="726348"/>
          </a:xfrm>
        </p:grpSpPr>
        <p:sp>
          <p:nvSpPr>
            <p:cNvPr id="69" name="椭圆 68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2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19828" y="4509120"/>
              <a:ext cx="1540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投资方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平台筛选定向投放的贫困户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524331" y="3429001"/>
            <a:ext cx="1368150" cy="1649677"/>
            <a:chOff x="4819828" y="4182882"/>
            <a:chExt cx="1368150" cy="1649677"/>
          </a:xfrm>
        </p:grpSpPr>
        <p:sp>
          <p:nvSpPr>
            <p:cNvPr id="72" name="椭圆 71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3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19828" y="4509120"/>
              <a:ext cx="13681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投资方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支付和账号，将资金存入托管银行，平台通过银行</a:t>
              </a:r>
              <a:r>
                <a:rPr lang="en-US" altLang="zh-CN" sz="10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回执，确定款项发放，分配到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的电子钱包账户中。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027643" y="4159473"/>
            <a:ext cx="1438518" cy="1341901"/>
            <a:chOff x="4819828" y="4182882"/>
            <a:chExt cx="1438518" cy="1341901"/>
          </a:xfrm>
        </p:grpSpPr>
        <p:sp>
          <p:nvSpPr>
            <p:cNvPr id="75" name="椭圆 74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5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9828" y="4509120"/>
              <a:ext cx="14385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商户和托管银行结算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投资机构</a:t>
              </a:r>
              <a:r>
                <a:rPr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收到绩效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报表和款项流动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汇总；信息审核方进行审核反馈确认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996571" y="4159473"/>
            <a:ext cx="1367518" cy="1495789"/>
            <a:chOff x="4819828" y="4182882"/>
            <a:chExt cx="1367518" cy="1495789"/>
          </a:xfrm>
        </p:grpSpPr>
        <p:sp>
          <p:nvSpPr>
            <p:cNvPr id="78" name="椭圆 77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4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19828" y="4509120"/>
              <a:ext cx="136751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目标用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使用电子钱包购入物资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，并填写反馈问卷平台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推送款项流动通知和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报表，投资方能看到这些账单和报表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0" name="直接箭头连接符 79"/>
          <p:cNvCxnSpPr/>
          <p:nvPr/>
        </p:nvCxnSpPr>
        <p:spPr>
          <a:xfrm>
            <a:off x="2644738" y="5916361"/>
            <a:ext cx="495671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07504" y="5634652"/>
            <a:ext cx="1588350" cy="958646"/>
            <a:chOff x="3818012" y="6083474"/>
            <a:chExt cx="1588350" cy="958645"/>
          </a:xfrm>
        </p:grpSpPr>
        <p:sp>
          <p:nvSpPr>
            <p:cNvPr id="82" name="圆角矩形 81"/>
            <p:cNvSpPr/>
            <p:nvPr/>
          </p:nvSpPr>
          <p:spPr>
            <a:xfrm>
              <a:off x="3851920" y="6083474"/>
              <a:ext cx="1554442" cy="958645"/>
            </a:xfrm>
            <a:prstGeom prst="roundRect">
              <a:avLst>
                <a:gd name="adj" fmla="val 228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3939383" y="6319123"/>
              <a:ext cx="137951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267504" y="60858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8012" y="6318845"/>
              <a:ext cx="1588350" cy="72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款项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挪用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24" indent="-171424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信息审核方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登记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的信息不准确，不真实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反馈调研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不够深入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524330" y="5779246"/>
            <a:ext cx="1457672" cy="726348"/>
            <a:chOff x="4819829" y="4182882"/>
            <a:chExt cx="1457672" cy="726348"/>
          </a:xfrm>
        </p:grpSpPr>
        <p:sp>
          <p:nvSpPr>
            <p:cNvPr id="87" name="椭圆 86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1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9829" y="4509120"/>
              <a:ext cx="1457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信息审核方上报资金需求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状况</a:t>
              </a:r>
              <a:endPara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984241" y="5779252"/>
            <a:ext cx="1396075" cy="1034124"/>
            <a:chOff x="4819828" y="4182882"/>
            <a:chExt cx="1396075" cy="1034124"/>
          </a:xfrm>
        </p:grpSpPr>
        <p:sp>
          <p:nvSpPr>
            <p:cNvPr id="90" name="椭圆 89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2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19828" y="4509120"/>
              <a:ext cx="1396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此范围一直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款项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，本阶段情况与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上次反馈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的结果不一致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996574" y="5779252"/>
            <a:ext cx="1234193" cy="1034124"/>
            <a:chOff x="4819828" y="4182882"/>
            <a:chExt cx="1234193" cy="1034124"/>
          </a:xfrm>
        </p:grpSpPr>
        <p:sp>
          <p:nvSpPr>
            <p:cNvPr id="93" name="椭圆 92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3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9828" y="4509120"/>
              <a:ext cx="12341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对比各类数据，包含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历史报告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，周边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地域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报告和反馈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027645" y="5779240"/>
            <a:ext cx="1234193" cy="572459"/>
            <a:chOff x="4819828" y="4182882"/>
            <a:chExt cx="1234193" cy="572459"/>
          </a:xfrm>
        </p:grpSpPr>
        <p:sp>
          <p:nvSpPr>
            <p:cNvPr id="96" name="椭圆 95"/>
            <p:cNvSpPr/>
            <p:nvPr/>
          </p:nvSpPr>
          <p:spPr>
            <a:xfrm>
              <a:off x="5004048" y="4182882"/>
              <a:ext cx="295692" cy="2956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</a:rPr>
                <a:t>4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19828" y="4509120"/>
              <a:ext cx="1234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24" indent="-171424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得出谎报结论</a:t>
              </a:r>
              <a:endPara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683568" y="6520426"/>
            <a:ext cx="1264594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谎报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资质</a:t>
            </a:r>
            <a:r>
              <a:rPr lang="zh-CN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3568" y="8367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场景示意：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3"/>
          <p:cNvSpPr txBox="1"/>
          <p:nvPr/>
        </p:nvSpPr>
        <p:spPr>
          <a:xfrm>
            <a:off x="103326" y="44624"/>
            <a:ext cx="1667414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5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02890" y="980728"/>
            <a:ext cx="4629150" cy="1152128"/>
            <a:chOff x="171450" y="1124744"/>
            <a:chExt cx="4629150" cy="1152128"/>
          </a:xfrm>
        </p:grpSpPr>
        <p:sp>
          <p:nvSpPr>
            <p:cNvPr id="8" name="矩形 7"/>
            <p:cNvSpPr/>
            <p:nvPr/>
          </p:nvSpPr>
          <p:spPr>
            <a:xfrm>
              <a:off x="171450" y="1124744"/>
              <a:ext cx="4629150" cy="1152128"/>
            </a:xfrm>
            <a:prstGeom prst="rect">
              <a:avLst/>
            </a:prstGeom>
            <a:solidFill>
              <a:srgbClr val="70BF4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51520" y="119675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投资服务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目标用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资金追踪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评估报表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1520" y="155679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审核者服务：登记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目标用户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1520" y="191683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第三方合作服务：银行账单，商户结算单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508104" y="980728"/>
            <a:ext cx="2880000" cy="648072"/>
          </a:xfrm>
          <a:prstGeom prst="rect">
            <a:avLst/>
          </a:prstGeom>
          <a:solidFill>
            <a:srgbClr val="51A7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36713" y="692696"/>
            <a:ext cx="1319005" cy="2125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Client|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9574" y="1052736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用户信息更新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59574" y="1340768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信息反馈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1052736"/>
            <a:ext cx="1440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电子钱包服务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23528" y="620688"/>
            <a:ext cx="1872208" cy="2160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817575" y="2924944"/>
            <a:ext cx="936000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服务后台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843808" y="5445224"/>
            <a:ext cx="1188000" cy="227454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817575" y="3212976"/>
            <a:ext cx="4608512" cy="1872208"/>
            <a:chOff x="251520" y="2852936"/>
            <a:chExt cx="4608512" cy="1872208"/>
          </a:xfrm>
        </p:grpSpPr>
        <p:sp>
          <p:nvSpPr>
            <p:cNvPr id="9" name="矩形 8"/>
            <p:cNvSpPr/>
            <p:nvPr/>
          </p:nvSpPr>
          <p:spPr>
            <a:xfrm>
              <a:off x="251520" y="2852936"/>
              <a:ext cx="4608512" cy="1872208"/>
            </a:xfrm>
            <a:prstGeom prst="rect">
              <a:avLst/>
            </a:prstGeom>
            <a:solidFill>
              <a:srgbClr val="F3901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3528" y="2924944"/>
              <a:ext cx="4464496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类业务逻辑组织，数据记录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查询，与银行接口打通；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电子账单暂时都存放在中央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323528" y="3429000"/>
              <a:ext cx="2160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电子钱包及账单服务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3528" y="3789040"/>
              <a:ext cx="972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银行通讯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403648" y="3789040"/>
              <a:ext cx="1080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账单链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627784" y="3429000"/>
              <a:ext cx="2160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627784" y="3789040"/>
              <a:ext cx="828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账号分级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514182" y="3789040"/>
              <a:ext cx="1260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审核流程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616633" y="4099374"/>
              <a:ext cx="828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23528" y="4365104"/>
              <a:ext cx="4464496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5805264"/>
            <a:ext cx="4608512" cy="792088"/>
            <a:chOff x="251520" y="5949280"/>
            <a:chExt cx="4608512" cy="792088"/>
          </a:xfrm>
        </p:grpSpPr>
        <p:sp>
          <p:nvSpPr>
            <p:cNvPr id="10" name="矩形 9"/>
            <p:cNvSpPr/>
            <p:nvPr/>
          </p:nvSpPr>
          <p:spPr>
            <a:xfrm>
              <a:off x="251520" y="5949280"/>
              <a:ext cx="4608512" cy="792088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67544" y="6093296"/>
              <a:ext cx="93610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347864" y="6093296"/>
              <a:ext cx="129614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物资数据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347864" y="6392479"/>
              <a:ext cx="129614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67544" y="6427048"/>
              <a:ext cx="93610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809192" y="6104726"/>
              <a:ext cx="1152128" cy="18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账单链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809192" y="6427048"/>
              <a:ext cx="1152128" cy="18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TextBox 3"/>
          <p:cNvSpPr txBox="1"/>
          <p:nvPr/>
        </p:nvSpPr>
        <p:spPr>
          <a:xfrm>
            <a:off x="103325" y="-27384"/>
            <a:ext cx="2060149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产出模块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889583" y="4459414"/>
            <a:ext cx="97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支付功能？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85339" y="4443161"/>
            <a:ext cx="1260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数据发布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985956" y="4464516"/>
            <a:ext cx="1080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890" y="2276872"/>
            <a:ext cx="8085214" cy="46166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/>
          <p:cNvSpPr txBox="1"/>
          <p:nvPr/>
        </p:nvSpPr>
        <p:spPr>
          <a:xfrm>
            <a:off x="103325" y="-27384"/>
            <a:ext cx="2121063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界面雏形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7766" y="1526597"/>
            <a:ext cx="1152128" cy="21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动作按钮: 前进或下一项 63">
            <a:hlinkClick r:id="" action="ppaction://noaction" highlightClick="1"/>
          </p:cNvPr>
          <p:cNvSpPr/>
          <p:nvPr/>
        </p:nvSpPr>
        <p:spPr>
          <a:xfrm rot="5400000">
            <a:off x="3059892" y="1526597"/>
            <a:ext cx="216026" cy="21602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979774" y="152659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贵州龙场县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060" y="980728"/>
            <a:ext cx="328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</a:t>
            </a:r>
            <a:r>
              <a:rPr lang="zh-CN" altLang="en-US" dirty="0" smtClean="0"/>
              <a:t>定义</a:t>
            </a:r>
            <a:r>
              <a:rPr lang="zh-CN" altLang="en-US" dirty="0"/>
              <a:t>投资</a:t>
            </a:r>
            <a:r>
              <a:rPr lang="zh-CN" altLang="en-US" dirty="0" smtClean="0"/>
              <a:t>计划的</a:t>
            </a:r>
            <a:r>
              <a:rPr lang="zh-CN" altLang="en-US" dirty="0"/>
              <a:t>目标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1702" y="1489768"/>
            <a:ext cx="48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0014" y="1517172"/>
            <a:ext cx="576000" cy="21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动作按钮: 前进或下一项 66">
            <a:hlinkClick r:id="" action="ppaction://noaction" highlightClick="1"/>
          </p:cNvPr>
          <p:cNvSpPr/>
          <p:nvPr/>
        </p:nvSpPr>
        <p:spPr>
          <a:xfrm rot="5400000">
            <a:off x="4716076" y="1517172"/>
            <a:ext cx="216026" cy="216022"/>
          </a:xfrm>
          <a:prstGeom prst="actionButtonForwardNex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319006" y="1507086"/>
            <a:ext cx="89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97064" y="1505903"/>
            <a:ext cx="576000" cy="216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076056" y="1495817"/>
            <a:ext cx="89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68144" y="147677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95536" y="192786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计划标签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5536" y="149581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计划定向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259632" y="1520840"/>
            <a:ext cx="0" cy="72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331640" y="19552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年度计划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67744" y="1955269"/>
            <a:ext cx="122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需满意度回馈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2"/>
          <p:cNvCxnSpPr/>
          <p:nvPr/>
        </p:nvCxnSpPr>
        <p:spPr>
          <a:xfrm>
            <a:off x="251520" y="2348880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3568" y="25649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547664" y="256490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登记时间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339752" y="256490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审核状态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203848" y="256490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教育程度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71938" y="2564904"/>
            <a:ext cx="72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067882" y="2564904"/>
            <a:ext cx="72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5148002" y="2564904"/>
            <a:ext cx="115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所在地区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084168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395537" y="2913911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475656" y="2587206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合并 14"/>
          <p:cNvSpPr/>
          <p:nvPr/>
        </p:nvSpPr>
        <p:spPr>
          <a:xfrm>
            <a:off x="1475656" y="2681516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>
            <a:off x="2339752" y="2587206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合并 97"/>
          <p:cNvSpPr/>
          <p:nvPr/>
        </p:nvSpPr>
        <p:spPr>
          <a:xfrm>
            <a:off x="2339752" y="2681516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>
            <a:off x="3203856" y="2576055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流程图: 合并 99"/>
          <p:cNvSpPr/>
          <p:nvPr/>
        </p:nvSpPr>
        <p:spPr>
          <a:xfrm>
            <a:off x="3203856" y="2670365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>
            <a:off x="4045650" y="2587206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合并 101"/>
          <p:cNvSpPr/>
          <p:nvPr/>
        </p:nvSpPr>
        <p:spPr>
          <a:xfrm>
            <a:off x="4045650" y="2681516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>
            <a:off x="4572008" y="2583492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合并 103"/>
          <p:cNvSpPr/>
          <p:nvPr/>
        </p:nvSpPr>
        <p:spPr>
          <a:xfrm>
            <a:off x="4572008" y="2677802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>
            <a:off x="5076056" y="2614618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5076056" y="2708928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6084176" y="2598357"/>
            <a:ext cx="72000" cy="72008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合并 111"/>
          <p:cNvSpPr/>
          <p:nvPr/>
        </p:nvSpPr>
        <p:spPr>
          <a:xfrm>
            <a:off x="6084176" y="2692667"/>
            <a:ext cx="72000" cy="72000"/>
          </a:xfrm>
          <a:prstGeom prst="flowChartMerg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3568" y="2852936"/>
            <a:ext cx="5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562774" y="2852936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2016.1.23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54862" y="2864087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75856" y="2860373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初中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4083054" y="2864087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659118" y="2852936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5163174" y="2852936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贵州龙场县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099278" y="2852936"/>
            <a:ext cx="848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</a:p>
        </p:txBody>
      </p:sp>
      <p:sp>
        <p:nvSpPr>
          <p:cNvPr id="17" name="矩形 16"/>
          <p:cNvSpPr/>
          <p:nvPr/>
        </p:nvSpPr>
        <p:spPr>
          <a:xfrm>
            <a:off x="3923928" y="3348281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122" name="直接连接符 2"/>
          <p:cNvCxnSpPr/>
          <p:nvPr/>
        </p:nvCxnSpPr>
        <p:spPr>
          <a:xfrm>
            <a:off x="179512" y="6165304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>
            <a:spLocks noChangeAspect="1"/>
          </p:cNvSpPr>
          <p:nvPr/>
        </p:nvSpPr>
        <p:spPr>
          <a:xfrm>
            <a:off x="323528" y="6309320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467544" y="624834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</a:p>
        </p:txBody>
      </p:sp>
      <p:sp>
        <p:nvSpPr>
          <p:cNvPr id="128" name="圆角矩形 127"/>
          <p:cNvSpPr>
            <a:spLocks noChangeAspect="1"/>
          </p:cNvSpPr>
          <p:nvPr/>
        </p:nvSpPr>
        <p:spPr>
          <a:xfrm>
            <a:off x="6588224" y="6381328"/>
            <a:ext cx="1080000" cy="360000"/>
          </a:xfrm>
          <a:prstGeom prst="roundRect">
            <a:avLst>
              <a:gd name="adj" fmla="val 2770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  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>
            <a:spLocks noChangeAspect="1"/>
          </p:cNvSpPr>
          <p:nvPr/>
        </p:nvSpPr>
        <p:spPr>
          <a:xfrm>
            <a:off x="7812480" y="6381328"/>
            <a:ext cx="1080000" cy="360000"/>
          </a:xfrm>
          <a:prstGeom prst="roundRect">
            <a:avLst>
              <a:gd name="adj" fmla="val 277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  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1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/>
          <p:cNvSpPr txBox="1"/>
          <p:nvPr/>
        </p:nvSpPr>
        <p:spPr>
          <a:xfrm>
            <a:off x="103325" y="-27384"/>
            <a:ext cx="2121063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界面雏形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51520" y="1052736"/>
            <a:ext cx="5445467" cy="4752528"/>
            <a:chOff x="1547664" y="1124744"/>
            <a:chExt cx="5445467" cy="4752528"/>
          </a:xfrm>
        </p:grpSpPr>
        <p:sp>
          <p:nvSpPr>
            <p:cNvPr id="127" name="圆角矩形 126"/>
            <p:cNvSpPr/>
            <p:nvPr/>
          </p:nvSpPr>
          <p:spPr>
            <a:xfrm>
              <a:off x="1547664" y="1124744"/>
              <a:ext cx="5400600" cy="4752528"/>
            </a:xfrm>
            <a:prstGeom prst="roundRect">
              <a:avLst>
                <a:gd name="adj" fmla="val 2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1691680" y="1262357"/>
              <a:ext cx="5301451" cy="582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的参数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填写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信息，通过审核后我们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将对接您的银行账户，并把款项分配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的电子钱包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5724128" y="5373216"/>
              <a:ext cx="864096" cy="288032"/>
            </a:xfrm>
            <a:prstGeom prst="roundRect">
              <a:avLst>
                <a:gd name="adj" fmla="val 2770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  消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1788071" y="2059149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 期 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1788071" y="2563545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额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1788071" y="3067941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需反馈数据项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788071" y="3572337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绩效评估数据项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1788071" y="4076733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1788071" y="4581128"/>
              <a:ext cx="2160000" cy="360040"/>
            </a:xfrm>
            <a:prstGeom prst="roundRect">
              <a:avLst>
                <a:gd name="adj" fmla="val 171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6" name="圆角矩形 135"/>
          <p:cNvSpPr/>
          <p:nvPr/>
        </p:nvSpPr>
        <p:spPr>
          <a:xfrm>
            <a:off x="3419872" y="5301208"/>
            <a:ext cx="864096" cy="288032"/>
          </a:xfrm>
          <a:prstGeom prst="roundRect">
            <a:avLst>
              <a:gd name="adj" fmla="val 2770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  交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923928" y="1987141"/>
            <a:ext cx="2520280" cy="1225835"/>
          </a:xfrm>
          <a:prstGeom prst="wedgeRoundRectCallout">
            <a:avLst>
              <a:gd name="adj1" fmla="val -100255"/>
              <a:gd name="adj2" fmla="val 70333"/>
              <a:gd name="adj3" fmla="val 16667"/>
            </a:avLst>
          </a:prstGeom>
          <a:noFill/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圆角矩形 136"/>
          <p:cNvSpPr>
            <a:spLocks noChangeAspect="1"/>
          </p:cNvSpPr>
          <p:nvPr/>
        </p:nvSpPr>
        <p:spPr>
          <a:xfrm>
            <a:off x="4067944" y="2132856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67093" y="2055746"/>
            <a:ext cx="141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款项去向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>
            <a:spLocks noChangeAspect="1"/>
          </p:cNvSpPr>
          <p:nvPr/>
        </p:nvSpPr>
        <p:spPr>
          <a:xfrm>
            <a:off x="4067944" y="2365015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4167093" y="2287905"/>
            <a:ext cx="1629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主观满意度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>
            <a:spLocks noChangeAspect="1"/>
          </p:cNvSpPr>
          <p:nvPr/>
        </p:nvSpPr>
        <p:spPr>
          <a:xfrm>
            <a:off x="4067944" y="2603459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圆角矩形 141"/>
          <p:cNvSpPr>
            <a:spLocks noChangeAspect="1"/>
          </p:cNvSpPr>
          <p:nvPr/>
        </p:nvSpPr>
        <p:spPr>
          <a:xfrm>
            <a:off x="4067944" y="2869071"/>
            <a:ext cx="100315" cy="10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/>
          <p:cNvSpPr txBox="1"/>
          <p:nvPr/>
        </p:nvSpPr>
        <p:spPr>
          <a:xfrm>
            <a:off x="103325" y="-27384"/>
            <a:ext cx="2121063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界面雏形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355"/>
            <a:ext cx="9144000" cy="55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/>
          <p:cNvSpPr txBox="1"/>
          <p:nvPr/>
        </p:nvSpPr>
        <p:spPr>
          <a:xfrm>
            <a:off x="103325" y="-27384"/>
            <a:ext cx="1710694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1074222"/>
            <a:ext cx="144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资金追踪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32040" y="10527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资金去向分类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48610"/>
            <a:ext cx="4667250" cy="3780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48609"/>
            <a:ext cx="4260533" cy="35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59693" y="2639973"/>
            <a:ext cx="4416563" cy="1107981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多谢指导！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ay_Group_Template_without_client_logo">
  <a:themeElements>
    <a:clrScheme name="自定义 1">
      <a:dk1>
        <a:srgbClr val="606060"/>
      </a:dk1>
      <a:lt1>
        <a:srgbClr val="FFFFFF"/>
      </a:lt1>
      <a:dk2>
        <a:srgbClr val="FFD600"/>
      </a:dk2>
      <a:lt2>
        <a:srgbClr val="0D1467"/>
      </a:lt2>
      <a:accent1>
        <a:srgbClr val="C7C7C7"/>
      </a:accent1>
      <a:accent2>
        <a:srgbClr val="DEDEDE"/>
      </a:accent2>
      <a:accent3>
        <a:srgbClr val="FFFFFF"/>
      </a:accent3>
      <a:accent4>
        <a:srgbClr val="515151"/>
      </a:accent4>
      <a:accent5>
        <a:srgbClr val="E0E0E0"/>
      </a:accent5>
      <a:accent6>
        <a:srgbClr val="C9C9C9"/>
      </a:accent6>
      <a:hlink>
        <a:srgbClr val="1600FF"/>
      </a:hlink>
      <a:folHlink>
        <a:srgbClr val="6275FF"/>
      </a:folHlink>
    </a:clrScheme>
    <a:fontScheme name="Hay_Group_Template_without_client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ay_Group_Template_without_client_logo 1">
        <a:dk1>
          <a:srgbClr val="606060"/>
        </a:dk1>
        <a:lt1>
          <a:srgbClr val="FFFFFF"/>
        </a:lt1>
        <a:dk2>
          <a:srgbClr val="00B7F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B2E9FB"/>
        </a:hlink>
        <a:folHlink>
          <a:srgbClr val="80DB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2">
        <a:dk1>
          <a:srgbClr val="606060"/>
        </a:dk1>
        <a:lt1>
          <a:srgbClr val="FFFFFF"/>
        </a:lt1>
        <a:dk2>
          <a:srgbClr val="8C54A2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CCCE3"/>
        </a:hlink>
        <a:folHlink>
          <a:srgbClr val="C5A9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3">
        <a:dk1>
          <a:srgbClr val="606060"/>
        </a:dk1>
        <a:lt1>
          <a:srgbClr val="FFFFFF"/>
        </a:lt1>
        <a:dk2>
          <a:srgbClr val="B5D333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E9F2C2"/>
        </a:hlink>
        <a:folHlink>
          <a:srgbClr val="DAE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4">
        <a:dk1>
          <a:srgbClr val="606060"/>
        </a:dk1>
        <a:lt1>
          <a:srgbClr val="FFFFFF"/>
        </a:lt1>
        <a:dk2>
          <a:srgbClr val="707814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4D6B8"/>
        </a:hlink>
        <a:folHlink>
          <a:srgbClr val="B7BB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5">
        <a:dk1>
          <a:srgbClr val="606060"/>
        </a:dk1>
        <a:lt1>
          <a:srgbClr val="FFFFFF"/>
        </a:lt1>
        <a:dk2>
          <a:srgbClr val="EC0088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9B2DB"/>
        </a:hlink>
        <a:folHlink>
          <a:srgbClr val="F580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6">
        <a:dk1>
          <a:srgbClr val="606060"/>
        </a:dk1>
        <a:lt1>
          <a:srgbClr val="FFFFFF"/>
        </a:lt1>
        <a:dk2>
          <a:srgbClr val="F17829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BD6BF"/>
        </a:hlink>
        <a:folHlink>
          <a:srgbClr val="F8BB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7">
        <a:dk1>
          <a:srgbClr val="606060"/>
        </a:dk1>
        <a:lt1>
          <a:srgbClr val="FFFFFF"/>
        </a:lt1>
        <a:dk2>
          <a:srgbClr val="FFD600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FF3B2"/>
        </a:hlink>
        <a:folHlink>
          <a:srgbClr val="FFEA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8">
        <a:dk1>
          <a:srgbClr val="606060"/>
        </a:dk1>
        <a:lt1>
          <a:srgbClr val="FFFFFF"/>
        </a:lt1>
        <a:dk2>
          <a:srgbClr val="D09546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1DFC7"/>
        </a:hlink>
        <a:folHlink>
          <a:srgbClr val="E7C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9">
        <a:dk1>
          <a:srgbClr val="606060"/>
        </a:dk1>
        <a:lt1>
          <a:srgbClr val="FFFFFF"/>
        </a:lt1>
        <a:dk2>
          <a:srgbClr val="D9213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4BCC1"/>
        </a:hlink>
        <a:folHlink>
          <a:srgbClr val="EC90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ay_Group_Template_without_client_logo">
  <a:themeElements>
    <a:clrScheme name="自定义 1">
      <a:dk1>
        <a:srgbClr val="606060"/>
      </a:dk1>
      <a:lt1>
        <a:srgbClr val="FFFFFF"/>
      </a:lt1>
      <a:dk2>
        <a:srgbClr val="FFD600"/>
      </a:dk2>
      <a:lt2>
        <a:srgbClr val="0D1467"/>
      </a:lt2>
      <a:accent1>
        <a:srgbClr val="C7C7C7"/>
      </a:accent1>
      <a:accent2>
        <a:srgbClr val="DEDEDE"/>
      </a:accent2>
      <a:accent3>
        <a:srgbClr val="FFFFFF"/>
      </a:accent3>
      <a:accent4>
        <a:srgbClr val="515151"/>
      </a:accent4>
      <a:accent5>
        <a:srgbClr val="E0E0E0"/>
      </a:accent5>
      <a:accent6>
        <a:srgbClr val="C9C9C9"/>
      </a:accent6>
      <a:hlink>
        <a:srgbClr val="1600FF"/>
      </a:hlink>
      <a:folHlink>
        <a:srgbClr val="6275FF"/>
      </a:folHlink>
    </a:clrScheme>
    <a:fontScheme name="Hay_Group_Template_without_client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ay_Group_Template_without_client_logo 1">
        <a:dk1>
          <a:srgbClr val="606060"/>
        </a:dk1>
        <a:lt1>
          <a:srgbClr val="FFFFFF"/>
        </a:lt1>
        <a:dk2>
          <a:srgbClr val="00B7F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B2E9FB"/>
        </a:hlink>
        <a:folHlink>
          <a:srgbClr val="80DB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2">
        <a:dk1>
          <a:srgbClr val="606060"/>
        </a:dk1>
        <a:lt1>
          <a:srgbClr val="FFFFFF"/>
        </a:lt1>
        <a:dk2>
          <a:srgbClr val="8C54A2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CCCE3"/>
        </a:hlink>
        <a:folHlink>
          <a:srgbClr val="C5A9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3">
        <a:dk1>
          <a:srgbClr val="606060"/>
        </a:dk1>
        <a:lt1>
          <a:srgbClr val="FFFFFF"/>
        </a:lt1>
        <a:dk2>
          <a:srgbClr val="B5D333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E9F2C2"/>
        </a:hlink>
        <a:folHlink>
          <a:srgbClr val="DAE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4">
        <a:dk1>
          <a:srgbClr val="606060"/>
        </a:dk1>
        <a:lt1>
          <a:srgbClr val="FFFFFF"/>
        </a:lt1>
        <a:dk2>
          <a:srgbClr val="707814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4D6B8"/>
        </a:hlink>
        <a:folHlink>
          <a:srgbClr val="B7BB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5">
        <a:dk1>
          <a:srgbClr val="606060"/>
        </a:dk1>
        <a:lt1>
          <a:srgbClr val="FFFFFF"/>
        </a:lt1>
        <a:dk2>
          <a:srgbClr val="EC0088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9B2DB"/>
        </a:hlink>
        <a:folHlink>
          <a:srgbClr val="F580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6">
        <a:dk1>
          <a:srgbClr val="606060"/>
        </a:dk1>
        <a:lt1>
          <a:srgbClr val="FFFFFF"/>
        </a:lt1>
        <a:dk2>
          <a:srgbClr val="F17829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BD6BF"/>
        </a:hlink>
        <a:folHlink>
          <a:srgbClr val="F8BB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7">
        <a:dk1>
          <a:srgbClr val="606060"/>
        </a:dk1>
        <a:lt1>
          <a:srgbClr val="FFFFFF"/>
        </a:lt1>
        <a:dk2>
          <a:srgbClr val="FFD600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FF3B2"/>
        </a:hlink>
        <a:folHlink>
          <a:srgbClr val="FFEA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8">
        <a:dk1>
          <a:srgbClr val="606060"/>
        </a:dk1>
        <a:lt1>
          <a:srgbClr val="FFFFFF"/>
        </a:lt1>
        <a:dk2>
          <a:srgbClr val="D09546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1DFC7"/>
        </a:hlink>
        <a:folHlink>
          <a:srgbClr val="E7C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9">
        <a:dk1>
          <a:srgbClr val="606060"/>
        </a:dk1>
        <a:lt1>
          <a:srgbClr val="FFFFFF"/>
        </a:lt1>
        <a:dk2>
          <a:srgbClr val="D9213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4BCC1"/>
        </a:hlink>
        <a:folHlink>
          <a:srgbClr val="EC90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12332</TotalTime>
  <Words>819</Words>
  <Application>Microsoft Office PowerPoint</Application>
  <PresentationFormat>全屏显示(4:3)</PresentationFormat>
  <Paragraphs>159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华文楷体</vt:lpstr>
      <vt:lpstr>楷体</vt:lpstr>
      <vt:lpstr>宋体</vt:lpstr>
      <vt:lpstr>微软雅黑</vt:lpstr>
      <vt:lpstr>Arial</vt:lpstr>
      <vt:lpstr>Calibri</vt:lpstr>
      <vt:lpstr>Symbol</vt:lpstr>
      <vt:lpstr>Wingdings</vt:lpstr>
      <vt:lpstr>Office 主题</vt:lpstr>
      <vt:lpstr>1_Hay_Group_Template_without_client_logo</vt:lpstr>
      <vt:lpstr>2_Hay_Group_Template_without_client_logo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ericteng</dc:creator>
  <cp:lastModifiedBy>aaa</cp:lastModifiedBy>
  <cp:revision>2584</cp:revision>
  <cp:lastPrinted>2014-05-14T03:45:48Z</cp:lastPrinted>
  <dcterms:created xsi:type="dcterms:W3CDTF">2013-09-15T08:40:24Z</dcterms:created>
  <dcterms:modified xsi:type="dcterms:W3CDTF">2016-02-01T03:14:11Z</dcterms:modified>
</cp:coreProperties>
</file>