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784" r:id="rId3"/>
  </p:sldMasterIdLst>
  <p:notesMasterIdLst>
    <p:notesMasterId r:id="rId17"/>
  </p:notesMasterIdLst>
  <p:sldIdLst>
    <p:sldId id="370" r:id="rId4"/>
    <p:sldId id="470" r:id="rId5"/>
    <p:sldId id="473" r:id="rId6"/>
    <p:sldId id="471" r:id="rId7"/>
    <p:sldId id="472" r:id="rId8"/>
    <p:sldId id="474" r:id="rId9"/>
    <p:sldId id="475" r:id="rId10"/>
    <p:sldId id="477" r:id="rId11"/>
    <p:sldId id="476" r:id="rId12"/>
    <p:sldId id="479" r:id="rId13"/>
    <p:sldId id="478" r:id="rId14"/>
    <p:sldId id="469" r:id="rId15"/>
    <p:sldId id="480" r:id="rId16"/>
  </p:sldIdLst>
  <p:sldSz cx="9144000" cy="6858000" type="screen4x3"/>
  <p:notesSz cx="6789738" cy="9929813"/>
  <p:defaultTextStyle>
    <a:defPPr>
      <a:defRPr lang="zh-CN"/>
    </a:defPPr>
    <a:lvl1pPr marL="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B0F0"/>
    <a:srgbClr val="51A7F9"/>
    <a:srgbClr val="E46C0A"/>
    <a:srgbClr val="70BF41"/>
    <a:srgbClr val="66FF66"/>
    <a:srgbClr val="C5C5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66" autoAdjust="0"/>
    <p:restoredTop sz="87395" autoAdjust="0"/>
  </p:normalViewPr>
  <p:slideViewPr>
    <p:cSldViewPr>
      <p:cViewPr varScale="1">
        <p:scale>
          <a:sx n="100" d="100"/>
          <a:sy n="100" d="100"/>
        </p:scale>
        <p:origin x="-1830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5947" y="0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D4736-3326-4CBD-B591-46AA0E59004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974" y="4716661"/>
            <a:ext cx="543179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5947" y="9431599"/>
            <a:ext cx="2942220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56CD9-2B07-4557-B7E8-6A8B15BA0F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22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56CD9-2B07-4557-B7E8-6A8B15BA0F47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665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56CD9-2B07-4557-B7E8-6A8B15BA0F47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808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56CD9-2B07-4557-B7E8-6A8B15BA0F47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371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3ECF-4163-4124-BF60-59849A56D2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784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56CD9-2B07-4557-B7E8-6A8B15BA0F47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122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56CD9-2B07-4557-B7E8-6A8B15BA0F47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855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33ECF-4163-4124-BF60-59849A56D2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5411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3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5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6" indent="-285707" algn="l" defTabSz="91425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4" indent="-228564" algn="l" defTabSz="91425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5" indent="-228564" algn="l" defTabSz="91425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ChangeArrowheads="1"/>
          </p:cNvSpPr>
          <p:nvPr userDrawn="1"/>
        </p:nvSpPr>
        <p:spPr bwMode="gray">
          <a:xfrm>
            <a:off x="250825" y="214313"/>
            <a:ext cx="8642350" cy="1071562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1989" tIns="71989" rIns="71989" bIns="71989" anchor="ctr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b="1">
              <a:solidFill>
                <a:srgbClr val="0D1467"/>
              </a:solidFill>
              <a:ea typeface="宋体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gray">
          <a:xfrm>
            <a:off x="250825" y="1270000"/>
            <a:ext cx="8642350" cy="2873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606060"/>
              </a:solidFill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755650" y="260350"/>
            <a:ext cx="6121400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CN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6" y="1773238"/>
            <a:ext cx="8207375" cy="45354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 smtClean="0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gray">
          <a:xfrm>
            <a:off x="7215189" y="115888"/>
            <a:ext cx="1677987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>
              <a:solidFill>
                <a:srgbClr val="0D1467"/>
              </a:solidFill>
              <a:ea typeface="宋体" pitchFamily="2" charset="-122"/>
            </a:endParaRPr>
          </a:p>
        </p:txBody>
      </p:sp>
      <p:pic>
        <p:nvPicPr>
          <p:cNvPr id="6151" name="Picture 4" descr="http://pic2.nipic.com/20090422/1056635_110144089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5" y="44450"/>
            <a:ext cx="156368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250825" y="6453191"/>
            <a:ext cx="864235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b="1">
              <a:solidFill>
                <a:srgbClr val="0D1467"/>
              </a:solidFill>
              <a:ea typeface="华文楷体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gray">
          <a:xfrm>
            <a:off x="468316" y="6561138"/>
            <a:ext cx="5818187" cy="29686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© 2011 Sina</a:t>
            </a:r>
            <a:r>
              <a:rPr lang="zh-CN" altLang="en-US" sz="900" dirty="0">
                <a:solidFill>
                  <a:srgbClr val="C7C7C7"/>
                </a:solidFill>
                <a:ea typeface="华文楷体" pitchFamily="2" charset="-122"/>
              </a:rPr>
              <a:t> </a:t>
            </a: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HR</a:t>
            </a:r>
            <a:r>
              <a:rPr lang="zh-CN" altLang="en-US" sz="900" dirty="0">
                <a:solidFill>
                  <a:srgbClr val="C7C7C7"/>
                </a:solidFill>
                <a:ea typeface="华文楷体" pitchFamily="2" charset="-122"/>
              </a:rPr>
              <a:t>                                                                                        </a:t>
            </a:r>
            <a:r>
              <a:rPr lang="en-US" altLang="zh-CN" sz="1200" dirty="0">
                <a:solidFill>
                  <a:srgbClr val="606060">
                    <a:lumMod val="75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      </a:t>
            </a: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                                                         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6934203" y="6569701"/>
            <a:ext cx="1781175" cy="140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5A6AE05-05F9-4571-8DAD-2730B978C0CD}" type="slidenum">
              <a:rPr lang="en-US" altLang="zh-CN" sz="900">
                <a:solidFill>
                  <a:srgbClr val="B2B2B2"/>
                </a:solidFill>
                <a:ea typeface="华文楷体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zh-CN" altLang="en-US" sz="900" dirty="0">
                <a:solidFill>
                  <a:srgbClr val="B2B2B2"/>
                </a:solidFill>
                <a:ea typeface="华文楷体" pitchFamily="2" charset="-122"/>
              </a:rPr>
              <a:t>        </a:t>
            </a:r>
            <a:r>
              <a:rPr lang="en-US" altLang="zh-CN" sz="900" dirty="0">
                <a:solidFill>
                  <a:srgbClr val="B2B2B2"/>
                </a:solidFill>
                <a:ea typeface="华文楷体" pitchFamily="2" charset="-122"/>
              </a:rPr>
              <a:t>Date</a:t>
            </a:r>
            <a:r>
              <a:rPr lang="zh-CN" altLang="en-US" sz="900" dirty="0">
                <a:solidFill>
                  <a:srgbClr val="B2B2B2"/>
                </a:solidFill>
                <a:ea typeface="华文楷体" pitchFamily="2" charset="-122"/>
              </a:rPr>
              <a:t> </a:t>
            </a:r>
            <a:endParaRPr lang="en-US" altLang="zh-CN" sz="900" dirty="0">
              <a:solidFill>
                <a:srgbClr val="B2B2B2"/>
              </a:solidFill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230930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5pPr>
      <a:lvl6pPr marL="45713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6pPr>
      <a:lvl7pPr marL="914259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7pPr>
      <a:lvl8pPr marL="137139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8pPr>
      <a:lvl9pPr marL="1828519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•"/>
        <a:defRPr sz="3200" b="1">
          <a:solidFill>
            <a:srgbClr val="161616"/>
          </a:solidFill>
          <a:latin typeface="华文楷体" pitchFamily="2" charset="-122"/>
          <a:ea typeface="华文楷体" pitchFamily="2" charset="-122"/>
          <a:cs typeface="+mn-cs"/>
        </a:defRPr>
      </a:lvl1pPr>
      <a:lvl2pPr marL="276183" indent="-274596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tabLst>
          <a:tab pos="287293" algn="l"/>
        </a:tabLst>
        <a:defRPr sz="1600">
          <a:solidFill>
            <a:schemeClr val="bg2"/>
          </a:solidFill>
          <a:latin typeface="+mn-lt"/>
          <a:ea typeface="华文楷体" pitchFamily="2" charset="-122"/>
        </a:defRPr>
      </a:lvl2pPr>
      <a:lvl3pPr marL="1142824" indent="-228564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defRPr sz="1600">
          <a:solidFill>
            <a:schemeClr val="tx1"/>
          </a:solidFill>
          <a:latin typeface="+mn-lt"/>
          <a:ea typeface="华文楷体" pitchFamily="2" charset="-122"/>
        </a:defRPr>
      </a:lvl3pPr>
      <a:lvl4pPr marL="799977" indent="-255549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  <a:ea typeface="华文楷体" pitchFamily="2" charset="-122"/>
        </a:defRPr>
      </a:lvl4pPr>
      <a:lvl5pPr marL="1072985" indent="-271421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  <a:ea typeface="华文楷体" pitchFamily="2" charset="-122"/>
        </a:defRPr>
      </a:lvl5pPr>
      <a:lvl6pPr marL="1530116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6pPr>
      <a:lvl7pPr marL="1987245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7pPr>
      <a:lvl8pPr marL="2444375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8pPr>
      <a:lvl9pPr marL="2901503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>
            <a:spLocks noChangeArrowheads="1"/>
          </p:cNvSpPr>
          <p:nvPr userDrawn="1"/>
        </p:nvSpPr>
        <p:spPr bwMode="gray">
          <a:xfrm>
            <a:off x="250825" y="214313"/>
            <a:ext cx="8642350" cy="1071562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1989" tIns="71989" rIns="71989" bIns="71989" anchor="ctr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b="1">
              <a:solidFill>
                <a:srgbClr val="0D1467"/>
              </a:solidFill>
              <a:ea typeface="宋体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gray">
          <a:xfrm>
            <a:off x="250825" y="1270000"/>
            <a:ext cx="8642350" cy="2873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606060"/>
              </a:solidFill>
              <a:ea typeface="宋体" pitchFamily="2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 bwMode="gray">
          <a:xfrm>
            <a:off x="755650" y="260350"/>
            <a:ext cx="6121400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CN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8316" y="1773238"/>
            <a:ext cx="8207375" cy="45354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 smtClean="0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gray">
          <a:xfrm>
            <a:off x="7215189" y="115888"/>
            <a:ext cx="1677987" cy="6492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>
              <a:solidFill>
                <a:srgbClr val="0D1467"/>
              </a:solidFill>
              <a:ea typeface="宋体" pitchFamily="2" charset="-122"/>
            </a:endParaRPr>
          </a:p>
        </p:txBody>
      </p:sp>
      <p:pic>
        <p:nvPicPr>
          <p:cNvPr id="6151" name="Picture 4" descr="http://pic2.nipic.com/20090422/1056635_110144089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565" y="44450"/>
            <a:ext cx="1563687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6"/>
          <p:cNvSpPr>
            <a:spLocks noChangeShapeType="1"/>
          </p:cNvSpPr>
          <p:nvPr userDrawn="1"/>
        </p:nvSpPr>
        <p:spPr bwMode="gray">
          <a:xfrm>
            <a:off x="250825" y="6453191"/>
            <a:ext cx="864235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lIns="91425" tIns="45713" rIns="91425" bIns="45713"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0D1467"/>
              </a:buClr>
              <a:buSzPct val="75000"/>
              <a:buFont typeface="Wingdings" pitchFamily="2" charset="2"/>
              <a:buNone/>
              <a:defRPr/>
            </a:pPr>
            <a:endParaRPr lang="zh-CN" altLang="en-US" sz="1200" b="1">
              <a:solidFill>
                <a:srgbClr val="0D1467"/>
              </a:solidFill>
              <a:ea typeface="华文楷体" pitchFamily="2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gray">
          <a:xfrm>
            <a:off x="468316" y="6561138"/>
            <a:ext cx="5818187" cy="29686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© 2011 Sina</a:t>
            </a:r>
            <a:r>
              <a:rPr lang="zh-CN" altLang="en-US" sz="900" dirty="0">
                <a:solidFill>
                  <a:srgbClr val="C7C7C7"/>
                </a:solidFill>
                <a:ea typeface="华文楷体" pitchFamily="2" charset="-122"/>
              </a:rPr>
              <a:t> </a:t>
            </a: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HR</a:t>
            </a:r>
            <a:r>
              <a:rPr lang="zh-CN" altLang="en-US" sz="900" dirty="0">
                <a:solidFill>
                  <a:srgbClr val="C7C7C7"/>
                </a:solidFill>
                <a:ea typeface="华文楷体" pitchFamily="2" charset="-122"/>
              </a:rPr>
              <a:t>                                                                                        </a:t>
            </a:r>
            <a:r>
              <a:rPr lang="en-US" altLang="zh-CN" sz="1200" dirty="0">
                <a:solidFill>
                  <a:srgbClr val="606060">
                    <a:lumMod val="75000"/>
                  </a:srgb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Confidential       </a:t>
            </a:r>
            <a:r>
              <a:rPr lang="en-US" altLang="zh-CN" sz="900" dirty="0">
                <a:solidFill>
                  <a:srgbClr val="C7C7C7"/>
                </a:solidFill>
                <a:ea typeface="华文楷体" pitchFamily="2" charset="-122"/>
              </a:rPr>
              <a:t>                                                         </a:t>
            </a: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6934203" y="6569701"/>
            <a:ext cx="1781175" cy="140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5A6AE05-05F9-4571-8DAD-2730B978C0CD}" type="slidenum">
              <a:rPr lang="en-US" altLang="zh-CN" sz="900">
                <a:solidFill>
                  <a:srgbClr val="B2B2B2"/>
                </a:solidFill>
                <a:ea typeface="华文楷体" pitchFamily="2" charset="-122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zh-CN" altLang="en-US" sz="900" dirty="0">
                <a:solidFill>
                  <a:srgbClr val="B2B2B2"/>
                </a:solidFill>
                <a:ea typeface="华文楷体" pitchFamily="2" charset="-122"/>
              </a:rPr>
              <a:t>        </a:t>
            </a:r>
            <a:r>
              <a:rPr lang="en-US" altLang="zh-CN" sz="900" dirty="0">
                <a:solidFill>
                  <a:srgbClr val="B2B2B2"/>
                </a:solidFill>
                <a:ea typeface="华文楷体" pitchFamily="2" charset="-122"/>
              </a:rPr>
              <a:t>Date</a:t>
            </a:r>
            <a:r>
              <a:rPr lang="zh-CN" altLang="en-US" sz="900" dirty="0">
                <a:solidFill>
                  <a:srgbClr val="B2B2B2"/>
                </a:solidFill>
                <a:ea typeface="华文楷体" pitchFamily="2" charset="-122"/>
              </a:rPr>
              <a:t> </a:t>
            </a:r>
            <a:endParaRPr lang="en-US" altLang="zh-CN" sz="900" dirty="0">
              <a:solidFill>
                <a:srgbClr val="B2B2B2"/>
              </a:solidFill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225576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60A34"/>
          </a:solidFill>
          <a:latin typeface="华文楷体" pitchFamily="2" charset="-122"/>
          <a:ea typeface="华文楷体" pitchFamily="2" charset="-122"/>
        </a:defRPr>
      </a:lvl5pPr>
      <a:lvl6pPr marL="45713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6pPr>
      <a:lvl7pPr marL="914259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7pPr>
      <a:lvl8pPr marL="137139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8pPr>
      <a:lvl9pPr marL="1828519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•"/>
        <a:defRPr sz="3200" b="1">
          <a:solidFill>
            <a:srgbClr val="161616"/>
          </a:solidFill>
          <a:latin typeface="华文楷体" pitchFamily="2" charset="-122"/>
          <a:ea typeface="华文楷体" pitchFamily="2" charset="-122"/>
          <a:cs typeface="+mn-cs"/>
        </a:defRPr>
      </a:lvl1pPr>
      <a:lvl2pPr marL="276183" indent="-274596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tabLst>
          <a:tab pos="287293" algn="l"/>
        </a:tabLst>
        <a:defRPr sz="1600">
          <a:solidFill>
            <a:schemeClr val="bg2"/>
          </a:solidFill>
          <a:latin typeface="+mn-lt"/>
          <a:ea typeface="华文楷体" pitchFamily="2" charset="-122"/>
        </a:defRPr>
      </a:lvl2pPr>
      <a:lvl3pPr marL="1142824" indent="-228564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defRPr sz="1600">
          <a:solidFill>
            <a:schemeClr val="tx1"/>
          </a:solidFill>
          <a:latin typeface="+mn-lt"/>
          <a:ea typeface="华文楷体" pitchFamily="2" charset="-122"/>
        </a:defRPr>
      </a:lvl3pPr>
      <a:lvl4pPr marL="799977" indent="-255549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  <a:ea typeface="华文楷体" pitchFamily="2" charset="-122"/>
        </a:defRPr>
      </a:lvl4pPr>
      <a:lvl5pPr marL="1072985" indent="-271421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  <a:ea typeface="华文楷体" pitchFamily="2" charset="-122"/>
        </a:defRPr>
      </a:lvl5pPr>
      <a:lvl6pPr marL="1530116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6pPr>
      <a:lvl7pPr marL="1987245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7pPr>
      <a:lvl8pPr marL="2444375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8pPr>
      <a:lvl9pPr marL="2901503" indent="-271421" algn="l" rtl="0" fontAlgn="base">
        <a:spcBef>
          <a:spcPct val="0"/>
        </a:spcBef>
        <a:spcAft>
          <a:spcPct val="0"/>
        </a:spcAft>
        <a:buClr>
          <a:srgbClr val="777777"/>
        </a:buClr>
        <a:buSzPct val="75000"/>
        <a:buFont typeface="Symbol" pitchFamily="18" charset="2"/>
        <a:buChar char="-"/>
        <a:tabLst>
          <a:tab pos="28729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79512" y="1482471"/>
            <a:ext cx="8640960" cy="2862308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zh-CN" altLang="en-US" sz="6600" dirty="0">
                <a:latin typeface="楷体" panose="02010609060101010101" pitchFamily="49" charset="-122"/>
                <a:ea typeface="楷体" panose="02010609060101010101" pitchFamily="49" charset="-122"/>
              </a:rPr>
              <a:t>精准扶贫台账系统项目</a:t>
            </a:r>
            <a:endParaRPr lang="en-US" altLang="zh-CN" sz="6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6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endParaRPr lang="en-US" altLang="zh-CN" sz="6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8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V0.3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452320" y="6084018"/>
            <a:ext cx="1080120" cy="369318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07" indent="-285707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2016.5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3203848" y="4725144"/>
            <a:ext cx="2664296" cy="461651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07" indent="-285707"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腾小霁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426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539552" y="620688"/>
            <a:ext cx="8085214" cy="1152128"/>
          </a:xfrm>
          <a:prstGeom prst="rect">
            <a:avLst/>
          </a:prstGeom>
          <a:solidFill>
            <a:srgbClr val="70BF4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39552" y="5589368"/>
            <a:ext cx="8085600" cy="1152000"/>
          </a:xfrm>
          <a:prstGeom prst="rect">
            <a:avLst/>
          </a:prstGeom>
          <a:solidFill>
            <a:srgbClr val="51A7F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560190" y="2780928"/>
            <a:ext cx="8085603" cy="1872208"/>
          </a:xfrm>
          <a:prstGeom prst="rect">
            <a:avLst/>
          </a:prstGeom>
          <a:solidFill>
            <a:srgbClr val="F3901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776214" y="810424"/>
            <a:ext cx="770485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资配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易相关系统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顾云系统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APP&amp;Web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76214" y="2996951"/>
            <a:ext cx="7704856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aiTrader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系统实例（部署在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中）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mysql+FS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记录日志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可选：缓存服务（</a:t>
            </a:r>
            <a:r>
              <a:rPr lang="en-US" altLang="zh-CN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memcache,redis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55576" y="5705742"/>
            <a:ext cx="7704856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券商核心系统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用户账户系统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交易系统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539552" y="1792248"/>
            <a:ext cx="3312368" cy="91680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互联网接口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上箭头 171"/>
          <p:cNvSpPr/>
          <p:nvPr/>
        </p:nvSpPr>
        <p:spPr>
          <a:xfrm>
            <a:off x="539552" y="4653136"/>
            <a:ext cx="3312368" cy="91680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网接口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716384" y="1844824"/>
            <a:ext cx="3312000" cy="9180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互联网接口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下箭头 172"/>
          <p:cNvSpPr/>
          <p:nvPr/>
        </p:nvSpPr>
        <p:spPr>
          <a:xfrm>
            <a:off x="4644008" y="4725144"/>
            <a:ext cx="3312000" cy="9180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内网接口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6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51520" y="1556792"/>
            <a:ext cx="4629150" cy="1152128"/>
            <a:chOff x="171450" y="1124744"/>
            <a:chExt cx="4629150" cy="1152128"/>
          </a:xfrm>
        </p:grpSpPr>
        <p:sp>
          <p:nvSpPr>
            <p:cNvPr id="8" name="矩形 7"/>
            <p:cNvSpPr/>
            <p:nvPr/>
          </p:nvSpPr>
          <p:spPr>
            <a:xfrm>
              <a:off x="171450" y="1124744"/>
              <a:ext cx="4629150" cy="1152128"/>
            </a:xfrm>
            <a:prstGeom prst="rect">
              <a:avLst/>
            </a:prstGeom>
            <a:solidFill>
              <a:srgbClr val="70BF4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51520" y="1196752"/>
              <a:ext cx="4464496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筛选贫困户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项目，操作资金下发（捐赠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信贷），资金追踪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1520" y="1556792"/>
              <a:ext cx="4464496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审核资金流动各个流程，监控扶贫项目进展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1520" y="1916832"/>
              <a:ext cx="4464496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第三方合作服务：银行账单，商户结算单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5508104" y="980728"/>
            <a:ext cx="2880000" cy="657552"/>
          </a:xfrm>
          <a:prstGeom prst="rect">
            <a:avLst/>
          </a:prstGeom>
          <a:solidFill>
            <a:srgbClr val="51A7F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536713" y="692696"/>
            <a:ext cx="1319005" cy="21259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Client|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59574" y="1052736"/>
            <a:ext cx="1152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用户信息更新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59574" y="1340768"/>
            <a:ext cx="1152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帮扶信息反馈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804248" y="1052736"/>
            <a:ext cx="1440000" cy="500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电子钱包服务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2158" y="1196752"/>
            <a:ext cx="1872208" cy="21602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审核端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23528" y="4437112"/>
            <a:ext cx="936000" cy="21602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服务后台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5364088" y="4425682"/>
            <a:ext cx="1188000" cy="227454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数据服务层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2"/>
          <p:cNvCxnSpPr/>
          <p:nvPr/>
        </p:nvCxnSpPr>
        <p:spPr>
          <a:xfrm>
            <a:off x="162000" y="332656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323528" y="4725144"/>
            <a:ext cx="4608512" cy="1872208"/>
            <a:chOff x="251520" y="2852936"/>
            <a:chExt cx="4608512" cy="1872208"/>
          </a:xfrm>
        </p:grpSpPr>
        <p:sp>
          <p:nvSpPr>
            <p:cNvPr id="9" name="矩形 8"/>
            <p:cNvSpPr/>
            <p:nvPr/>
          </p:nvSpPr>
          <p:spPr>
            <a:xfrm>
              <a:off x="251520" y="2852936"/>
              <a:ext cx="4608512" cy="1872208"/>
            </a:xfrm>
            <a:prstGeom prst="rect">
              <a:avLst/>
            </a:prstGeom>
            <a:solidFill>
              <a:srgbClr val="F3901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323528" y="2924944"/>
              <a:ext cx="4464496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类业务逻辑组织，数据记录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查询，与银行接口打通；</a:t>
              </a:r>
              <a:endPara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</a:t>
              </a:r>
              <a:r>
                <a:rPr lang="zh-CN" altLang="en-US" sz="120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块链的持续更新。</a:t>
              </a:r>
              <a:endPara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323528" y="3429000"/>
              <a:ext cx="2160000" cy="2880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电子钱包及账单服务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23528" y="3789040"/>
              <a:ext cx="97200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银行通讯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403648" y="3789040"/>
              <a:ext cx="108000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账单链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2627784" y="3429000"/>
              <a:ext cx="2160000" cy="28803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其他服务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627784" y="3789040"/>
              <a:ext cx="828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账号分级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514182" y="3789040"/>
              <a:ext cx="1260000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捐赠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审核流程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616633" y="4099374"/>
              <a:ext cx="828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报表服务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23528" y="4365104"/>
              <a:ext cx="4464496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64088" y="4725144"/>
            <a:ext cx="3204224" cy="792088"/>
            <a:chOff x="251520" y="5949280"/>
            <a:chExt cx="4608512" cy="792088"/>
          </a:xfrm>
        </p:grpSpPr>
        <p:sp>
          <p:nvSpPr>
            <p:cNvPr id="10" name="矩形 9"/>
            <p:cNvSpPr/>
            <p:nvPr/>
          </p:nvSpPr>
          <p:spPr>
            <a:xfrm>
              <a:off x="251520" y="5949280"/>
              <a:ext cx="4608512" cy="792088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2374440" y="6093296"/>
              <a:ext cx="2269568" cy="2011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方系统数据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374440" y="6392479"/>
              <a:ext cx="2269568" cy="216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用户反馈数据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06680" y="6104726"/>
              <a:ext cx="1548700" cy="189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账单链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06680" y="6427048"/>
              <a:ext cx="1548700" cy="1814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银行数据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TextBox 3"/>
          <p:cNvSpPr txBox="1"/>
          <p:nvPr/>
        </p:nvSpPr>
        <p:spPr>
          <a:xfrm>
            <a:off x="103325" y="-27384"/>
            <a:ext cx="2060149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产出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80" name="矩形 79"/>
          <p:cNvSpPr/>
          <p:nvPr/>
        </p:nvSpPr>
        <p:spPr>
          <a:xfrm>
            <a:off x="395536" y="5971582"/>
            <a:ext cx="972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支付功能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591292" y="5955329"/>
            <a:ext cx="1260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数据发布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491909" y="5976684"/>
            <a:ext cx="1080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结算单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2890" y="3759423"/>
            <a:ext cx="8085214" cy="461665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RESTFUL API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508104" y="2498945"/>
            <a:ext cx="2880000" cy="93005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5536713" y="2210914"/>
            <a:ext cx="1443950" cy="242354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API|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接入第三方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59574" y="2570954"/>
            <a:ext cx="1152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追踪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59574" y="2858986"/>
            <a:ext cx="1152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配合流程审核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804248" y="2570954"/>
            <a:ext cx="1440000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数据查询服务</a:t>
            </a:r>
            <a:endParaRPr lang="en-US" altLang="zh-CN" sz="1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资金流向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扶贫行为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贫困及农户信用信息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568961" y="3147018"/>
            <a:ext cx="1152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更新基础数据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69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459693" y="2639973"/>
            <a:ext cx="4416563" cy="1107981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sz="6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多谢指导！</a:t>
            </a:r>
            <a:endParaRPr lang="zh-CN" altLang="en-US" sz="6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2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5"/>
          <p:cNvGrpSpPr/>
          <p:nvPr/>
        </p:nvGrpSpPr>
        <p:grpSpPr>
          <a:xfrm>
            <a:off x="107504" y="842941"/>
            <a:ext cx="8874498" cy="5970435"/>
            <a:chOff x="107504" y="842941"/>
            <a:chExt cx="8874498" cy="5970435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644738" y="4311221"/>
              <a:ext cx="495671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2673535" y="3572797"/>
              <a:ext cx="495671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835698" y="3356992"/>
              <a:ext cx="7056783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7"/>
            <p:cNvGrpSpPr/>
            <p:nvPr/>
          </p:nvGrpSpPr>
          <p:grpSpPr>
            <a:xfrm>
              <a:off x="107504" y="3538780"/>
              <a:ext cx="1588350" cy="1008112"/>
              <a:chOff x="3818012" y="6083474"/>
              <a:chExt cx="1588350" cy="1008112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3851920" y="6083474"/>
                <a:ext cx="1554442" cy="1008112"/>
              </a:xfrm>
              <a:prstGeom prst="roundRect">
                <a:avLst>
                  <a:gd name="adj" fmla="val 2287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>
              <a:xfrm>
                <a:off x="3939383" y="6319123"/>
                <a:ext cx="1379517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267504" y="608588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扶贫</a:t>
                </a:r>
                <a:r>
                  <a:rPr lang="zh-CN" altLang="en-US" sz="11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场景</a:t>
                </a:r>
                <a:endPara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8012" y="6318845"/>
                <a:ext cx="1588350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政府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机构通过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平台选择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对象，下发款项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24" indent="-171424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扶贫对象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直接在电子钱包中获得款项分配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12"/>
            <p:cNvGrpSpPr/>
            <p:nvPr/>
          </p:nvGrpSpPr>
          <p:grpSpPr>
            <a:xfrm>
              <a:off x="1763688" y="842941"/>
              <a:ext cx="6586636" cy="2208462"/>
              <a:chOff x="2123728" y="1508570"/>
              <a:chExt cx="6586636" cy="2208462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3165748" y="2388505"/>
                <a:ext cx="4464496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headEnd type="stealth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28"/>
              <p:cNvGrpSpPr/>
              <p:nvPr/>
            </p:nvGrpSpPr>
            <p:grpSpPr>
              <a:xfrm>
                <a:off x="2123728" y="1867495"/>
                <a:ext cx="1042020" cy="1042020"/>
                <a:chOff x="1136965" y="3051481"/>
                <a:chExt cx="1042020" cy="104202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136965" y="3051481"/>
                  <a:ext cx="1042020" cy="1042020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1230633" y="3349789"/>
                  <a:ext cx="9028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贫困群体</a:t>
                  </a:r>
                  <a:endPara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29"/>
              <p:cNvGrpSpPr/>
              <p:nvPr/>
            </p:nvGrpSpPr>
            <p:grpSpPr>
              <a:xfrm>
                <a:off x="3851920" y="1508570"/>
                <a:ext cx="1808151" cy="1960634"/>
                <a:chOff x="3851920" y="1775443"/>
                <a:chExt cx="1808151" cy="1960634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3851920" y="1775443"/>
                  <a:ext cx="8899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100" dirty="0" smtClean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服务渠道：</a:t>
                  </a:r>
                  <a:endParaRPr lang="en-US" altLang="zh-CN" sz="11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圆角矩形 27"/>
                <p:cNvSpPr/>
                <p:nvPr/>
              </p:nvSpPr>
              <p:spPr>
                <a:xfrm>
                  <a:off x="3859871" y="2180850"/>
                  <a:ext cx="1800200" cy="1555227"/>
                </a:xfrm>
                <a:prstGeom prst="roundRect">
                  <a:avLst>
                    <a:gd name="adj" fmla="val 4316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圆角矩形 28"/>
                <p:cNvSpPr/>
                <p:nvPr/>
              </p:nvSpPr>
              <p:spPr>
                <a:xfrm>
                  <a:off x="3955732" y="2538335"/>
                  <a:ext cx="1593700" cy="2160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托管银行：现金</a:t>
                  </a:r>
                  <a:endPara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>
                <a:xfrm>
                  <a:off x="3955732" y="2804417"/>
                  <a:ext cx="1593700" cy="2160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物资电商：交易</a:t>
                  </a:r>
                  <a:endPara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>
                <a:xfrm>
                  <a:off x="3955732" y="3136889"/>
                  <a:ext cx="1593700" cy="510612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电子钱包</a:t>
                  </a:r>
                  <a:r>
                    <a:rPr lang="en-US" altLang="zh-CN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*</a:t>
                  </a:r>
                  <a:endPara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>
                <a:xfrm>
                  <a:off x="3963121" y="2274282"/>
                  <a:ext cx="1593700" cy="2160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信息审核：登记</a:t>
                  </a:r>
                  <a:r>
                    <a:rPr lang="en-US" altLang="zh-CN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&amp;</a:t>
                  </a:r>
                  <a:r>
                    <a:rPr lang="zh-CN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审核</a:t>
                  </a:r>
                  <a:endPara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圆角矩形 16"/>
              <p:cNvSpPr/>
              <p:nvPr/>
            </p:nvSpPr>
            <p:spPr>
              <a:xfrm>
                <a:off x="5984237" y="2156675"/>
                <a:ext cx="1396075" cy="46480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区块链平台</a:t>
                </a:r>
                <a:endParaRPr lang="en-US" altLang="zh-CN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" name="组合 31"/>
              <p:cNvGrpSpPr/>
              <p:nvPr/>
            </p:nvGrpSpPr>
            <p:grpSpPr>
              <a:xfrm>
                <a:off x="7668344" y="1863295"/>
                <a:ext cx="1042020" cy="1042020"/>
                <a:chOff x="1136965" y="3051481"/>
                <a:chExt cx="1042020" cy="1042020"/>
              </a:xfrm>
            </p:grpSpPr>
            <p:sp>
              <p:nvSpPr>
                <p:cNvPr id="25" name="椭圆 24"/>
                <p:cNvSpPr/>
                <p:nvPr/>
              </p:nvSpPr>
              <p:spPr>
                <a:xfrm>
                  <a:off x="1136965" y="3051481"/>
                  <a:ext cx="1042020" cy="1042020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186743" y="3282551"/>
                  <a:ext cx="9797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政府机构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</a:t>
                  </a:r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企业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/</a:t>
                  </a:r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个人</a:t>
                  </a:r>
                  <a:endParaRPr lang="en-US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" name="组合 32"/>
              <p:cNvGrpSpPr/>
              <p:nvPr/>
            </p:nvGrpSpPr>
            <p:grpSpPr>
              <a:xfrm>
                <a:off x="5871401" y="2629434"/>
                <a:ext cx="1593702" cy="1087598"/>
                <a:chOff x="5879352" y="2773450"/>
                <a:chExt cx="1593702" cy="1087598"/>
              </a:xfrm>
            </p:grpSpPr>
            <p:cxnSp>
              <p:nvCxnSpPr>
                <p:cNvPr id="20" name="直接箭头连接符 19"/>
                <p:cNvCxnSpPr/>
                <p:nvPr/>
              </p:nvCxnSpPr>
              <p:spPr>
                <a:xfrm flipV="1">
                  <a:off x="6692485" y="2773450"/>
                  <a:ext cx="0" cy="21600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圆角矩形 20"/>
                <p:cNvSpPr/>
                <p:nvPr/>
              </p:nvSpPr>
              <p:spPr>
                <a:xfrm>
                  <a:off x="5879354" y="2901115"/>
                  <a:ext cx="1593700" cy="216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资金托管银行</a:t>
                  </a:r>
                  <a:endParaRPr lang="zh-CN" altLang="en-US" sz="9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5879353" y="3149368"/>
                  <a:ext cx="1593699" cy="216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信用数据筛选</a:t>
                  </a:r>
                  <a:endParaRPr lang="zh-CN" altLang="en-US" sz="9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圆角矩形 22"/>
                <p:cNvSpPr/>
                <p:nvPr/>
              </p:nvSpPr>
              <p:spPr>
                <a:xfrm>
                  <a:off x="5879355" y="3397220"/>
                  <a:ext cx="1593699" cy="216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资金去向追踪</a:t>
                  </a:r>
                  <a:endParaRPr lang="en-US" altLang="zh-CN" sz="9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圆角矩形 23"/>
                <p:cNvSpPr/>
                <p:nvPr/>
              </p:nvSpPr>
              <p:spPr>
                <a:xfrm>
                  <a:off x="5879352" y="3645048"/>
                  <a:ext cx="1593699" cy="216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900" dirty="0" smtClean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效果反馈评估</a:t>
                  </a:r>
                  <a:endParaRPr lang="en-US" altLang="zh-CN" sz="9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圆角矩形 34"/>
            <p:cNvSpPr/>
            <p:nvPr/>
          </p:nvSpPr>
          <p:spPr>
            <a:xfrm>
              <a:off x="683568" y="4479431"/>
              <a:ext cx="1264594" cy="328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r>
                <a:rPr lang="en-US" altLang="zh-CN" sz="9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初次</a:t>
              </a:r>
              <a:r>
                <a:rPr lang="zh-CN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向贫困群体</a:t>
              </a:r>
              <a:r>
                <a:rPr lang="zh-CN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投放扶贫款</a:t>
              </a:r>
              <a:endPara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835697" y="5600959"/>
              <a:ext cx="7056784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36"/>
            <p:cNvGrpSpPr/>
            <p:nvPr/>
          </p:nvGrpSpPr>
          <p:grpSpPr>
            <a:xfrm>
              <a:off x="2027642" y="3429000"/>
              <a:ext cx="2628598" cy="572459"/>
              <a:chOff x="4819828" y="4182882"/>
              <a:chExt cx="2628598" cy="57245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5004048" y="4182882"/>
                <a:ext cx="295692" cy="29569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1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819828" y="4509120"/>
                <a:ext cx="26285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政府机构确定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本期款项投放的具体参数</a:t>
                </a:r>
                <a:endPara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39"/>
            <p:cNvGrpSpPr/>
            <p:nvPr/>
          </p:nvGrpSpPr>
          <p:grpSpPr>
            <a:xfrm>
              <a:off x="5984241" y="4159473"/>
              <a:ext cx="1396075" cy="1188012"/>
              <a:chOff x="4819828" y="4182882"/>
              <a:chExt cx="1396075" cy="1188012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5004048" y="4182882"/>
                <a:ext cx="295692" cy="29569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0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819828" y="4509120"/>
                <a:ext cx="139607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政府机构在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登记贫困户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，并在平台开放这些数据供机构</a:t>
                </a:r>
                <a:r>
                  <a:rPr lang="en-US" altLang="zh-CN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个人进行筛选</a:t>
                </a:r>
                <a:endPara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7" name="组合 42"/>
            <p:cNvGrpSpPr/>
            <p:nvPr/>
          </p:nvGrpSpPr>
          <p:grpSpPr>
            <a:xfrm>
              <a:off x="5984238" y="3429000"/>
              <a:ext cx="1540092" cy="726348"/>
              <a:chOff x="4819828" y="4182882"/>
              <a:chExt cx="1540092" cy="72634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5004048" y="4182882"/>
                <a:ext cx="295692" cy="29569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2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819828" y="4509120"/>
                <a:ext cx="15400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政府机构通过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平台筛选定向投放的贫困户</a:t>
                </a:r>
                <a:endPara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45"/>
            <p:cNvGrpSpPr/>
            <p:nvPr/>
          </p:nvGrpSpPr>
          <p:grpSpPr>
            <a:xfrm>
              <a:off x="7524331" y="3429001"/>
              <a:ext cx="1368150" cy="1649677"/>
              <a:chOff x="4819828" y="4182882"/>
              <a:chExt cx="1368150" cy="164967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004048" y="4182882"/>
                <a:ext cx="295692" cy="29569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3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819828" y="4509120"/>
                <a:ext cx="136815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政府机构操作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支付和账号，将资金存入托管银行，平台通过银行</a:t>
                </a:r>
                <a:r>
                  <a:rPr lang="en-US" altLang="zh-CN" sz="1000" dirty="0" err="1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api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回执，确定款项发放，分配到目标</a:t>
                </a:r>
                <a:r>
                  <a:rPr lang="zh-CN" altLang="en-US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户的电子钱包账户中。</a:t>
                </a:r>
                <a:endPara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3" name="组合 48"/>
            <p:cNvGrpSpPr/>
            <p:nvPr/>
          </p:nvGrpSpPr>
          <p:grpSpPr>
            <a:xfrm>
              <a:off x="2027643" y="4159473"/>
              <a:ext cx="1438518" cy="1188012"/>
              <a:chOff x="4819828" y="4182882"/>
              <a:chExt cx="1438518" cy="1188012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5004048" y="4182882"/>
                <a:ext cx="295692" cy="29569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5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819828" y="4509120"/>
                <a:ext cx="14385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商户和托管银行结算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，政府机构收到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绩效报表和款项流动汇总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；政府机构进行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审核反馈确认</a:t>
                </a:r>
                <a:endPara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6" name="组合 51"/>
            <p:cNvGrpSpPr/>
            <p:nvPr/>
          </p:nvGrpSpPr>
          <p:grpSpPr>
            <a:xfrm>
              <a:off x="3996571" y="4159473"/>
              <a:ext cx="1367518" cy="1188012"/>
              <a:chOff x="4819828" y="4182882"/>
              <a:chExt cx="1367518" cy="1188012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004048" y="4182882"/>
                <a:ext cx="295692" cy="29569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4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819828" y="4509120"/>
                <a:ext cx="13675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贫困户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使用电子钱包购入物资，并填写反馈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问卷平台推送款项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流动通知和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报表</a:t>
                </a:r>
                <a:endPara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5" name="直接箭头连接符 54"/>
            <p:cNvCxnSpPr/>
            <p:nvPr/>
          </p:nvCxnSpPr>
          <p:spPr>
            <a:xfrm>
              <a:off x="2644738" y="5916361"/>
              <a:ext cx="4956710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55"/>
            <p:cNvGrpSpPr/>
            <p:nvPr/>
          </p:nvGrpSpPr>
          <p:grpSpPr>
            <a:xfrm>
              <a:off x="107504" y="5634652"/>
              <a:ext cx="1588350" cy="958646"/>
              <a:chOff x="3818012" y="6083474"/>
              <a:chExt cx="1588350" cy="958645"/>
            </a:xfrm>
          </p:grpSpPr>
          <p:sp>
            <p:nvSpPr>
              <p:cNvPr id="57" name="圆角矩形 56"/>
              <p:cNvSpPr/>
              <p:nvPr/>
            </p:nvSpPr>
            <p:spPr>
              <a:xfrm>
                <a:off x="3851920" y="6083474"/>
                <a:ext cx="1554442" cy="958645"/>
              </a:xfrm>
              <a:prstGeom prst="roundRect">
                <a:avLst>
                  <a:gd name="adj" fmla="val 2287"/>
                </a:avLst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3939383" y="6319123"/>
                <a:ext cx="1379517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4267504" y="608588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 dirty="0" smtClean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信用</a:t>
                </a:r>
                <a:r>
                  <a:rPr lang="zh-CN" altLang="en-US" sz="1100" b="1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场景</a:t>
                </a:r>
                <a:endParaRPr lang="en-US" altLang="zh-CN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818012" y="6318845"/>
                <a:ext cx="1588350" cy="72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款项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被挪用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24" indent="-171424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地方政府登记</a:t>
                </a:r>
                <a:r>
                  <a:rPr lang="zh-CN" altLang="en-US" sz="9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的信息不准确，不真实，反馈调研工作不够深入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2" name="组合 60"/>
            <p:cNvGrpSpPr/>
            <p:nvPr/>
          </p:nvGrpSpPr>
          <p:grpSpPr>
            <a:xfrm>
              <a:off x="7524330" y="5779246"/>
              <a:ext cx="1457672" cy="726348"/>
              <a:chOff x="4819829" y="4182882"/>
              <a:chExt cx="1457672" cy="726348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5004048" y="4182882"/>
                <a:ext cx="295692" cy="29569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1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19829" y="4509120"/>
                <a:ext cx="14576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政府机构上报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资金需求状况</a:t>
                </a:r>
                <a:endParaRPr lang="en-US" altLang="zh-CN" sz="100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6" name="组合 63"/>
            <p:cNvGrpSpPr/>
            <p:nvPr/>
          </p:nvGrpSpPr>
          <p:grpSpPr>
            <a:xfrm>
              <a:off x="5984241" y="5779252"/>
              <a:ext cx="1396075" cy="1034124"/>
              <a:chOff x="4819828" y="4182882"/>
              <a:chExt cx="1396075" cy="1034124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5004048" y="4182882"/>
                <a:ext cx="295692" cy="29569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2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819828" y="4509120"/>
                <a:ext cx="139607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此范围一直在接收</a:t>
                </a:r>
                <a:r>
                  <a:rPr lang="zh-CN" altLang="en-US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款项，本阶段情况与上次反馈的结果不一致</a:t>
                </a:r>
                <a:endPara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6"/>
            <p:cNvGrpSpPr/>
            <p:nvPr/>
          </p:nvGrpSpPr>
          <p:grpSpPr>
            <a:xfrm>
              <a:off x="3996574" y="5779252"/>
              <a:ext cx="1234193" cy="1034124"/>
              <a:chOff x="4819828" y="4182882"/>
              <a:chExt cx="1234193" cy="1034124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5004048" y="4182882"/>
                <a:ext cx="295692" cy="29569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3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819828" y="4509120"/>
                <a:ext cx="12341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对比各类数据，包含历史报告，周边地域</a:t>
                </a:r>
                <a:r>
                  <a:rPr lang="zh-CN" altLang="en-US" sz="100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投资</a:t>
                </a: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报告和反馈</a:t>
                </a:r>
                <a:endPara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4" name="组合 69"/>
            <p:cNvGrpSpPr/>
            <p:nvPr/>
          </p:nvGrpSpPr>
          <p:grpSpPr>
            <a:xfrm>
              <a:off x="2027645" y="5779240"/>
              <a:ext cx="1234193" cy="572459"/>
              <a:chOff x="4819828" y="4182882"/>
              <a:chExt cx="1234193" cy="572459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5004048" y="4182882"/>
                <a:ext cx="295692" cy="29569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prstClr val="white"/>
                    </a:solidFill>
                  </a:rPr>
                  <a:t>4</a:t>
                </a:r>
                <a:endParaRPr lang="zh-CN" alt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819828" y="4509120"/>
                <a:ext cx="1234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24" indent="-171424">
                  <a:buFont typeface="Arial" panose="020B0604020202020204" pitchFamily="34" charset="0"/>
                  <a:buChar char="•"/>
                </a:pPr>
                <a:r>
                  <a:rPr lang="zh-CN" altLang="en-US" sz="1000" dirty="0" smtClean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得出谎报结论</a:t>
                </a:r>
                <a:endParaRPr lang="en-US" altLang="zh-CN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圆角矩形 72"/>
            <p:cNvSpPr/>
            <p:nvPr/>
          </p:nvSpPr>
          <p:spPr>
            <a:xfrm>
              <a:off x="683568" y="6520426"/>
              <a:ext cx="1264594" cy="216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5" tIns="45713" rIns="91425" bIns="45713" rtlCol="0" anchor="ctr"/>
            <a:lstStyle/>
            <a:p>
              <a:r>
                <a:rPr lang="en-US" altLang="zh-CN" sz="9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</a:t>
              </a:r>
              <a:r>
                <a:rPr lang="zh-CN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：谎报</a:t>
              </a:r>
              <a:r>
                <a:rPr lang="zh-CN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资质</a:t>
              </a:r>
              <a:r>
                <a:rPr lang="zh-CN" altLang="en-US" sz="9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</a:t>
              </a:r>
              <a:endParaRPr lang="zh-CN" altLang="en-US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326" y="85825"/>
            <a:ext cx="3927648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准扶贫台账系统技术方案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outline</a:t>
            </a:r>
            <a:endParaRPr lang="zh-CN" altLang="en-US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683568" y="-56124"/>
            <a:ext cx="7412531" cy="6509460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37" lvl="1">
              <a:lnSpc>
                <a:spcPct val="150000"/>
              </a:lnSpc>
            </a:pP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287" lvl="1" indent="-400050">
              <a:lnSpc>
                <a:spcPct val="150000"/>
              </a:lnSpc>
              <a:buFont typeface="+mj-lt"/>
              <a:buAutoNum type="romanUcPeriod"/>
            </a:pP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287" lvl="1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系统业务模型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287" lvl="1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资金流向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287" lvl="1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安全保障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287" lvl="1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287" lvl="1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287" lvl="1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与现有系统的配合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4287" lvl="1" indent="-400050">
              <a:lnSpc>
                <a:spcPct val="200000"/>
              </a:lnSpc>
              <a:buFont typeface="+mj-lt"/>
              <a:buAutoNum type="romanUcPeriod"/>
            </a:pP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产出服务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62000" y="548680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95536" y="765344"/>
            <a:ext cx="144016" cy="57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8962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>
          <a:xfrm>
            <a:off x="162000" y="476672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103326" y="44624"/>
            <a:ext cx="2539447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系统业务模型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39552" y="1988840"/>
            <a:ext cx="8352928" cy="2592288"/>
          </a:xfrm>
          <a:prstGeom prst="roundRect">
            <a:avLst>
              <a:gd name="adj" fmla="val 8124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Shape 71"/>
          <p:cNvSpPr/>
          <p:nvPr/>
        </p:nvSpPr>
        <p:spPr>
          <a:xfrm>
            <a:off x="6970566" y="2355551"/>
            <a:ext cx="1457126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 defTabSz="914400">
              <a:defRPr sz="1800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社会资金的主要去向</a:t>
            </a:r>
            <a:endParaRPr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75" name="Shape 47"/>
          <p:cNvSpPr/>
          <p:nvPr/>
        </p:nvSpPr>
        <p:spPr>
          <a:xfrm>
            <a:off x="776164" y="2424226"/>
            <a:ext cx="892969" cy="892969"/>
          </a:xfrm>
          <a:prstGeom prst="rect">
            <a:avLst/>
          </a:prstGeom>
          <a:ln w="25400">
            <a:solidFill>
              <a:srgbClr val="7F7F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DCDEE0"/>
                </a:solidFill>
              </a:defRPr>
            </a:lvl1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政府资金逐级分配</a:t>
            </a:r>
            <a:endParaRPr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Shape 48"/>
          <p:cNvSpPr/>
          <p:nvPr/>
        </p:nvSpPr>
        <p:spPr>
          <a:xfrm>
            <a:off x="1935569" y="2424226"/>
            <a:ext cx="892969" cy="892969"/>
          </a:xfrm>
          <a:prstGeom prst="rect">
            <a:avLst/>
          </a:prstGeom>
          <a:ln w="25400">
            <a:solidFill>
              <a:srgbClr val="7F7F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>
            <a:lvl1pPr>
              <a:defRPr sz="2400">
                <a:solidFill>
                  <a:srgbClr val="DCDEE0"/>
                </a:solidFill>
              </a:defRPr>
            </a:lvl1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国开行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批发银行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等金融机构</a:t>
            </a:r>
            <a:endParaRPr sz="1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Shape 49"/>
          <p:cNvSpPr/>
          <p:nvPr/>
        </p:nvSpPr>
        <p:spPr>
          <a:xfrm>
            <a:off x="3094975" y="2424226"/>
            <a:ext cx="892969" cy="892969"/>
          </a:xfrm>
          <a:prstGeom prst="rect">
            <a:avLst/>
          </a:prstGeom>
          <a:ln w="25400">
            <a:solidFill>
              <a:srgbClr val="7F7F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DCDEE0"/>
                </a:solidFill>
              </a:defRPr>
            </a:lvl1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各级扶贫责任主体及相关经济体</a:t>
            </a:r>
            <a:endParaRPr lang="en-US" sz="15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Shape 51"/>
          <p:cNvSpPr/>
          <p:nvPr/>
        </p:nvSpPr>
        <p:spPr>
          <a:xfrm>
            <a:off x="755576" y="3544143"/>
            <a:ext cx="892969" cy="892969"/>
          </a:xfrm>
          <a:prstGeom prst="rect">
            <a:avLst/>
          </a:prstGeom>
          <a:ln w="25400">
            <a:solidFill>
              <a:srgbClr val="7F7F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/>
          <a:lstStyle/>
          <a:p>
            <a:pPr algn="ctr" defTabSz="914400">
              <a:defRPr sz="1800"/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社会资金定向分配</a:t>
            </a:r>
            <a:endParaRPr sz="1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Shape 53"/>
          <p:cNvSpPr/>
          <p:nvPr/>
        </p:nvSpPr>
        <p:spPr>
          <a:xfrm flipV="1">
            <a:off x="1802351" y="2276872"/>
            <a:ext cx="1" cy="1187677"/>
          </a:xfrm>
          <a:prstGeom prst="line">
            <a:avLst/>
          </a:prstGeom>
          <a:ln w="25400" cap="rnd">
            <a:solidFill>
              <a:srgbClr val="A6AAA9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Shape 54"/>
          <p:cNvSpPr/>
          <p:nvPr/>
        </p:nvSpPr>
        <p:spPr>
          <a:xfrm flipV="1">
            <a:off x="2961756" y="2276872"/>
            <a:ext cx="1" cy="1187677"/>
          </a:xfrm>
          <a:prstGeom prst="line">
            <a:avLst/>
          </a:prstGeom>
          <a:ln w="25400" cap="rnd">
            <a:solidFill>
              <a:srgbClr val="A6AAA9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Shape 55"/>
          <p:cNvSpPr/>
          <p:nvPr/>
        </p:nvSpPr>
        <p:spPr>
          <a:xfrm flipV="1">
            <a:off x="4121161" y="2276872"/>
            <a:ext cx="1" cy="1187677"/>
          </a:xfrm>
          <a:prstGeom prst="line">
            <a:avLst/>
          </a:prstGeom>
          <a:ln w="25400" cap="rnd">
            <a:solidFill>
              <a:srgbClr val="A6AAA9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Shape 56"/>
          <p:cNvSpPr/>
          <p:nvPr/>
        </p:nvSpPr>
        <p:spPr>
          <a:xfrm>
            <a:off x="3137508" y="2074087"/>
            <a:ext cx="687685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600">
                <a:solidFill>
                  <a:srgbClr val="DCDEE0"/>
                </a:solidFill>
              </a:defRPr>
            </a:lvl1pPr>
          </a:lstStyle>
          <a:p>
            <a:pPr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资金总线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Shape 59"/>
          <p:cNvSpPr/>
          <p:nvPr/>
        </p:nvSpPr>
        <p:spPr>
          <a:xfrm rot="5400000">
            <a:off x="6737908" y="3434668"/>
            <a:ext cx="138348" cy="138348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2400">
                <a:solidFill>
                  <a:srgbClr val="002452"/>
                </a:solidFill>
              </a:defRPr>
            </a:pPr>
            <a:endParaRPr sz="2400">
              <a:solidFill>
                <a:srgbClr val="00245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Shape 61"/>
          <p:cNvSpPr/>
          <p:nvPr/>
        </p:nvSpPr>
        <p:spPr>
          <a:xfrm>
            <a:off x="4053315" y="2780928"/>
            <a:ext cx="138348" cy="138348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Shape 62"/>
          <p:cNvSpPr/>
          <p:nvPr/>
        </p:nvSpPr>
        <p:spPr>
          <a:xfrm>
            <a:off x="5605189" y="2323609"/>
            <a:ext cx="1343075" cy="385311"/>
          </a:xfrm>
          <a:prstGeom prst="rect">
            <a:avLst/>
          </a:prstGeom>
          <a:ln w="25400">
            <a:solidFill>
              <a:srgbClr val="7F7F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DCDEE0"/>
                </a:solidFill>
              </a:defRPr>
            </a:lvl1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贫困地区项目</a:t>
            </a:r>
            <a:endParaRPr sz="1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Shape 63"/>
          <p:cNvSpPr/>
          <p:nvPr/>
        </p:nvSpPr>
        <p:spPr>
          <a:xfrm flipV="1">
            <a:off x="5280567" y="2862837"/>
            <a:ext cx="1" cy="1187677"/>
          </a:xfrm>
          <a:prstGeom prst="line">
            <a:avLst/>
          </a:prstGeom>
          <a:ln w="25400" cap="rnd">
            <a:solidFill>
              <a:srgbClr val="A6AAA9"/>
            </a:solidFill>
            <a:custDash>
              <a:ds d="100000" sp="200000"/>
            </a:custDash>
            <a:round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Shape 64"/>
          <p:cNvSpPr/>
          <p:nvPr/>
        </p:nvSpPr>
        <p:spPr>
          <a:xfrm>
            <a:off x="5645734" y="2973708"/>
            <a:ext cx="1326616" cy="385312"/>
          </a:xfrm>
          <a:prstGeom prst="rect">
            <a:avLst/>
          </a:prstGeom>
          <a:ln w="25400">
            <a:solidFill>
              <a:srgbClr val="7F7F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DCDEE0"/>
                </a:solidFill>
              </a:defRPr>
            </a:lvl1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贫困村</a:t>
            </a:r>
            <a:r>
              <a:rPr lang="en-US" altLang="zh-CN" sz="17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7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sz="17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39552" y="6199212"/>
            <a:ext cx="7366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数据源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：贫困户贫困村精准识别系统，农户信用信息采集系统，均为已有系统。</a:t>
            </a:r>
            <a:endParaRPr kumimoji="1"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39552" y="6453336"/>
            <a:ext cx="5054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流程审核</a:t>
            </a:r>
            <a:r>
              <a:rPr kumimoji="1" lang="en-US" altLang="zh-CN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&amp;</a:t>
            </a:r>
            <a:r>
              <a:rPr kumimoji="1" lang="zh-CN" altLang="en-US" sz="16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结算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：按需提供数字签名审核</a:t>
            </a:r>
            <a:r>
              <a:rPr kumimoji="1" lang="en-US" altLang="zh-CN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&amp;</a:t>
            </a:r>
            <a:r>
              <a:rPr kumimoji="1"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结算审核。</a:t>
            </a:r>
            <a:endParaRPr kumimoji="1"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365008" y="75541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资金的</a:t>
            </a:r>
            <a:r>
              <a:rPr kumimoji="1"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向下流动</a:t>
            </a:r>
            <a:r>
              <a:rPr kumimoji="1"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和信息的</a:t>
            </a:r>
            <a:r>
              <a:rPr kumimoji="1" lang="zh-CN" altLang="en-US" dirty="0" smtClean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双向流动</a:t>
            </a:r>
            <a:endParaRPr kumimoji="1" lang="zh-CN" altLang="en-US" dirty="0">
              <a:solidFill>
                <a:srgbClr val="C050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971600" y="4752007"/>
            <a:ext cx="7617669" cy="1171873"/>
            <a:chOff x="-374177" y="4751856"/>
            <a:chExt cx="7617669" cy="1171873"/>
          </a:xfrm>
        </p:grpSpPr>
        <p:sp>
          <p:nvSpPr>
            <p:cNvPr id="95" name="Shape 66"/>
            <p:cNvSpPr/>
            <p:nvPr/>
          </p:nvSpPr>
          <p:spPr>
            <a:xfrm>
              <a:off x="-374177" y="5194005"/>
              <a:ext cx="630000" cy="287575"/>
            </a:xfrm>
            <a:prstGeom prst="rect">
              <a:avLst/>
            </a:prstGeom>
            <a:solidFill>
              <a:srgbClr val="00B0F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7" tIns="35717" rIns="35717" bIns="35717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pPr algn="ctr" defTabSz="91440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04667" y="4751856"/>
              <a:ext cx="2032929" cy="307777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不同角色节点单向流动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4250186" y="4751856"/>
              <a:ext cx="2470548" cy="307777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审核</a:t>
              </a:r>
              <a:r>
                <a:rPr kumimoji="1"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分配记录</a:t>
              </a:r>
              <a:r>
                <a:rPr kumimoji="1"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数据可视化</a:t>
              </a:r>
              <a:endPara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3751115" y="4751856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89919" y="5183904"/>
              <a:ext cx="3110147" cy="307777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不同角色节点或相同节点间双向流动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3419872" y="5183904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endPara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69616" y="5615952"/>
              <a:ext cx="1135247" cy="307777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扶贫精准化</a:t>
              </a:r>
              <a:r>
                <a:rPr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359899" y="5615952"/>
              <a:ext cx="1082348" cy="307777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/>
                </a:rPr>
                <a:t>全程可追溯</a:t>
              </a:r>
              <a:endPara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828387" y="561595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3772603" y="5615952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234335" y="5615952"/>
              <a:ext cx="2831224" cy="307777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/>
                </a:rPr>
                <a:t>托管银行</a:t>
              </a:r>
              <a:r>
                <a:rPr kumimoji="1"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/>
                </a:rPr>
                <a:t>+</a:t>
              </a:r>
              <a:r>
                <a:rPr kumimoji="1"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/>
                </a:rPr>
                <a:t>电子钱包，汇款等服务</a:t>
              </a:r>
              <a:endPara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-365248" y="5615952"/>
              <a:ext cx="630000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kumimoji="1"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</a:p>
          </p:txBody>
        </p:sp>
        <p:sp>
          <p:nvSpPr>
            <p:cNvPr id="108" name="文本框 81"/>
            <p:cNvSpPr txBox="1"/>
            <p:nvPr/>
          </p:nvSpPr>
          <p:spPr>
            <a:xfrm>
              <a:off x="4234335" y="5183904"/>
              <a:ext cx="3009157" cy="307777"/>
            </a:xfrm>
            <a:prstGeom prst="rect">
              <a:avLst/>
            </a:prstGeom>
            <a:solidFill>
              <a:srgbClr val="DCE6F2"/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通知</a:t>
              </a:r>
              <a:r>
                <a:rPr kumimoji="1"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信息加工及确认</a:t>
              </a:r>
              <a:r>
                <a:rPr kumimoji="1"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数据可视化</a:t>
              </a:r>
              <a:endPara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文本框 82"/>
            <p:cNvSpPr txBox="1"/>
            <p:nvPr/>
          </p:nvSpPr>
          <p:spPr>
            <a:xfrm>
              <a:off x="3756311" y="5183904"/>
              <a:ext cx="3177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en-US" altLang="zh-CN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kumimoji="1"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39552" y="1196752"/>
            <a:ext cx="8064896" cy="595352"/>
            <a:chOff x="539552" y="1377062"/>
            <a:chExt cx="8064896" cy="595352"/>
          </a:xfrm>
        </p:grpSpPr>
        <p:sp>
          <p:nvSpPr>
            <p:cNvPr id="111" name="Shape 67"/>
            <p:cNvSpPr/>
            <p:nvPr/>
          </p:nvSpPr>
          <p:spPr>
            <a:xfrm>
              <a:off x="539552" y="1377062"/>
              <a:ext cx="3124220" cy="595352"/>
            </a:xfrm>
            <a:prstGeom prst="rect">
              <a:avLst/>
            </a:prstGeom>
            <a:solidFill>
              <a:srgbClr val="FFC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sz="2600">
                  <a:solidFill>
                    <a:srgbClr val="FFFFFF"/>
                  </a:solidFill>
                </a:defRPr>
              </a:lvl1pPr>
            </a:lstStyle>
            <a:p>
              <a:pPr algn="ctr" defTabSz="91440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不同资金来源</a:t>
              </a:r>
              <a:endParaRPr lang="en-US" altLang="zh-CN" sz="1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4400">
                <a:defRPr sz="1800">
                  <a:solidFill>
                    <a:srgbClr val="000000"/>
                  </a:solidFill>
                </a:defRPr>
              </a:pP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对应不同项目发起者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6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平台账号</a:t>
              </a:r>
              <a:endParaRPr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851920" y="1484784"/>
              <a:ext cx="1176925" cy="36933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金融资金</a:t>
              </a:r>
              <a:r>
                <a:rPr lang="en-US" altLang="zh-CN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768260" y="1496748"/>
              <a:ext cx="1107996" cy="36933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zh-CN" altLang="en-US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/>
                </a:rPr>
                <a:t>政府资金</a:t>
              </a:r>
              <a:endPara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223924" y="148071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en-US" altLang="zh-CN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024124" y="148071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en-US" altLang="zh-CN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7496452" y="1511496"/>
              <a:ext cx="1107996" cy="369332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1" lang="zh-CN" altLang="en-US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iragino Sans GB W3"/>
                </a:rPr>
                <a:t>社会资金</a:t>
              </a:r>
              <a:endPara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endParaRPr>
            </a:p>
          </p:txBody>
        </p:sp>
      </p:grpSp>
      <p:sp>
        <p:nvSpPr>
          <p:cNvPr id="124" name="Shape 61"/>
          <p:cNvSpPr/>
          <p:nvPr/>
        </p:nvSpPr>
        <p:spPr>
          <a:xfrm>
            <a:off x="5297748" y="2498564"/>
            <a:ext cx="138348" cy="138348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Shape 61"/>
          <p:cNvSpPr/>
          <p:nvPr/>
        </p:nvSpPr>
        <p:spPr>
          <a:xfrm>
            <a:off x="1908304" y="3866716"/>
            <a:ext cx="2268000" cy="138348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Shape 61"/>
          <p:cNvSpPr/>
          <p:nvPr/>
        </p:nvSpPr>
        <p:spPr>
          <a:xfrm>
            <a:off x="2906736" y="2564904"/>
            <a:ext cx="138348" cy="138348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2906736" y="2919275"/>
            <a:ext cx="138348" cy="136800"/>
          </a:xfrm>
          <a:prstGeom prst="leftArrow">
            <a:avLst/>
          </a:prstGeom>
          <a:noFill/>
          <a:ln>
            <a:solidFill>
              <a:srgbClr val="EC5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Shape 64"/>
          <p:cNvSpPr/>
          <p:nvPr/>
        </p:nvSpPr>
        <p:spPr>
          <a:xfrm>
            <a:off x="5612012" y="3691759"/>
            <a:ext cx="1192236" cy="598737"/>
          </a:xfrm>
          <a:prstGeom prst="rect">
            <a:avLst/>
          </a:prstGeom>
          <a:ln w="25400">
            <a:solidFill>
              <a:srgbClr val="7F7F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DCDEE0"/>
                </a:solidFill>
              </a:defRPr>
            </a:lvl1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供销社等</a:t>
            </a:r>
            <a:endParaRPr lang="en-US" altLang="zh-CN" sz="15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物质提供商店</a:t>
            </a:r>
            <a:endParaRPr sz="15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Shape 64"/>
          <p:cNvSpPr/>
          <p:nvPr/>
        </p:nvSpPr>
        <p:spPr>
          <a:xfrm>
            <a:off x="6876256" y="3679611"/>
            <a:ext cx="1192236" cy="598737"/>
          </a:xfrm>
          <a:prstGeom prst="rect">
            <a:avLst/>
          </a:prstGeom>
          <a:ln w="25400">
            <a:solidFill>
              <a:srgbClr val="7F7F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DCDEE0"/>
                </a:solidFill>
              </a:defRPr>
            </a:lvl1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5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扶贫项目涉及的支付环节</a:t>
            </a:r>
            <a:endParaRPr lang="en-US" altLang="zh-CN" sz="15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Shape 61"/>
          <p:cNvSpPr/>
          <p:nvPr/>
        </p:nvSpPr>
        <p:spPr>
          <a:xfrm>
            <a:off x="3857588" y="2132856"/>
            <a:ext cx="138348" cy="138348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Shape 56"/>
          <p:cNvSpPr/>
          <p:nvPr/>
        </p:nvSpPr>
        <p:spPr>
          <a:xfrm>
            <a:off x="4572000" y="2060848"/>
            <a:ext cx="687685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600">
                <a:solidFill>
                  <a:srgbClr val="DCDEE0"/>
                </a:solidFill>
              </a:defRPr>
            </a:lvl1pPr>
          </a:lstStyle>
          <a:p>
            <a:pPr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信息总线</a:t>
            </a:r>
            <a:endParaRPr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Shape 61"/>
          <p:cNvSpPr/>
          <p:nvPr/>
        </p:nvSpPr>
        <p:spPr>
          <a:xfrm>
            <a:off x="5220072" y="3866716"/>
            <a:ext cx="138348" cy="138348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292080" y="3758633"/>
            <a:ext cx="369332" cy="5344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结算</a:t>
            </a:r>
          </a:p>
        </p:txBody>
      </p:sp>
      <p:sp>
        <p:nvSpPr>
          <p:cNvPr id="136" name="Shape 61"/>
          <p:cNvSpPr/>
          <p:nvPr/>
        </p:nvSpPr>
        <p:spPr>
          <a:xfrm>
            <a:off x="5369756" y="2132856"/>
            <a:ext cx="138348" cy="138348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00B0F0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右箭头 9"/>
          <p:cNvSpPr/>
          <p:nvPr/>
        </p:nvSpPr>
        <p:spPr>
          <a:xfrm>
            <a:off x="4032240" y="3429000"/>
            <a:ext cx="2700000" cy="136800"/>
          </a:xfrm>
          <a:prstGeom prst="left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>
            <a:off x="6235400" y="2703252"/>
            <a:ext cx="136800" cy="288000"/>
          </a:xfrm>
          <a:prstGeom prst="up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左右箭头 136"/>
          <p:cNvSpPr/>
          <p:nvPr/>
        </p:nvSpPr>
        <p:spPr>
          <a:xfrm>
            <a:off x="3995960" y="2564904"/>
            <a:ext cx="216000" cy="136800"/>
          </a:xfrm>
          <a:prstGeom prst="left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左右箭头 137"/>
          <p:cNvSpPr/>
          <p:nvPr/>
        </p:nvSpPr>
        <p:spPr>
          <a:xfrm>
            <a:off x="4067944" y="2996952"/>
            <a:ext cx="1512000" cy="136800"/>
          </a:xfrm>
          <a:prstGeom prst="left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Shape 50"/>
          <p:cNvSpPr/>
          <p:nvPr/>
        </p:nvSpPr>
        <p:spPr>
          <a:xfrm>
            <a:off x="4254380" y="2394043"/>
            <a:ext cx="892969" cy="1801645"/>
          </a:xfrm>
          <a:prstGeom prst="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 defTabSz="914400">
              <a:defRPr sz="1800"/>
            </a:pPr>
            <a:r>
              <a:rPr lang="zh-CN" altLang="en-US" sz="17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托管银行</a:t>
            </a:r>
            <a:endParaRPr lang="en-US" altLang="zh-CN" sz="17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>
              <a:defRPr sz="1800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用其作为第三方服务处理所有涉及支付的业务</a:t>
            </a:r>
            <a:endParaRPr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左右箭头 138"/>
          <p:cNvSpPr/>
          <p:nvPr/>
        </p:nvSpPr>
        <p:spPr>
          <a:xfrm>
            <a:off x="2858556" y="2732052"/>
            <a:ext cx="216000" cy="136800"/>
          </a:xfrm>
          <a:prstGeom prst="left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Shape 66"/>
          <p:cNvSpPr/>
          <p:nvPr/>
        </p:nvSpPr>
        <p:spPr>
          <a:xfrm>
            <a:off x="971600" y="4739892"/>
            <a:ext cx="630000" cy="287575"/>
          </a:xfrm>
          <a:prstGeom prst="rect">
            <a:avLst/>
          </a:prstGeom>
          <a:solidFill>
            <a:srgbClr val="EC5D5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algn="ctr" defTabSz="914400">
              <a:defRPr sz="1800">
                <a:solidFill>
                  <a:srgbClr val="000000"/>
                </a:solidFill>
              </a:defRPr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</a:t>
            </a:r>
            <a:endParaRPr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Shape 61"/>
          <p:cNvSpPr/>
          <p:nvPr/>
        </p:nvSpPr>
        <p:spPr>
          <a:xfrm>
            <a:off x="5297748" y="3140968"/>
            <a:ext cx="138348" cy="138348"/>
          </a:xfrm>
          <a:prstGeom prst="rightArrow">
            <a:avLst>
              <a:gd name="adj1" fmla="val 32000"/>
              <a:gd name="adj2" fmla="val 64000"/>
            </a:avLst>
          </a:prstGeom>
          <a:ln w="254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defTabSz="914400">
              <a:defRPr sz="2400"/>
            </a:pPr>
            <a:endParaRPr sz="24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Shape 71"/>
          <p:cNvSpPr/>
          <p:nvPr/>
        </p:nvSpPr>
        <p:spPr>
          <a:xfrm>
            <a:off x="6989847" y="3041556"/>
            <a:ext cx="1830625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algn="ctr" defTabSz="914400">
              <a:defRPr sz="1800"/>
            </a:pP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金融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/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iragino Sans GB W3"/>
              </a:rPr>
              <a:t>政府资金的主要去向</a:t>
            </a:r>
            <a:endParaRPr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58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矩形 273"/>
          <p:cNvSpPr/>
          <p:nvPr/>
        </p:nvSpPr>
        <p:spPr>
          <a:xfrm>
            <a:off x="467544" y="3090174"/>
            <a:ext cx="7416824" cy="386721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</a:ln>
          <a:effectLst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FFFFFF"/>
              </a:solidFill>
              <a:latin typeface="Verdana"/>
              <a:ea typeface="微软雅黑" panose="020B0503020204020204" pitchFamily="34" charset="-122"/>
            </a:endParaRPr>
          </a:p>
        </p:txBody>
      </p:sp>
      <p:grpSp>
        <p:nvGrpSpPr>
          <p:cNvPr id="326" name="组合 325"/>
          <p:cNvGrpSpPr/>
          <p:nvPr/>
        </p:nvGrpSpPr>
        <p:grpSpPr>
          <a:xfrm>
            <a:off x="1259632" y="476671"/>
            <a:ext cx="7056784" cy="5714246"/>
            <a:chOff x="533715" y="1052734"/>
            <a:chExt cx="5605620" cy="5714246"/>
          </a:xfrm>
        </p:grpSpPr>
        <p:sp>
          <p:nvSpPr>
            <p:cNvPr id="245" name="矩形 244"/>
            <p:cNvSpPr/>
            <p:nvPr/>
          </p:nvSpPr>
          <p:spPr>
            <a:xfrm flipH="1">
              <a:off x="825958" y="1052734"/>
              <a:ext cx="4970175" cy="2095363"/>
            </a:xfrm>
            <a:prstGeom prst="rect">
              <a:avLst/>
            </a:prstGeom>
            <a:noFill/>
            <a:ln w="12700" cap="flat" cmpd="sng" algn="ctr">
              <a:solidFill>
                <a:schemeClr val="accent4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 smtClean="0">
                <a:solidFill>
                  <a:srgbClr val="FFFFFF"/>
                </a:solidFill>
                <a:latin typeface="Verdana"/>
                <a:ea typeface="微软雅黑" panose="020B0503020204020204" pitchFamily="3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2568621" y="2345269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台</a:t>
              </a: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账系统托管银行账户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1344142" y="1815740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金融机构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4427132" y="1878061"/>
              <a:ext cx="1202134" cy="315050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扶贫参与机构银行账户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9" name="直接连接符 248"/>
            <p:cNvCxnSpPr>
              <a:stCxn id="247" idx="2"/>
              <a:endCxn id="246" idx="0"/>
            </p:cNvCxnSpPr>
            <p:nvPr/>
          </p:nvCxnSpPr>
          <p:spPr>
            <a:xfrm>
              <a:off x="1866217" y="2109262"/>
              <a:ext cx="1224479" cy="23600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sp>
          <p:nvSpPr>
            <p:cNvPr id="250" name="文本框 249"/>
            <p:cNvSpPr txBox="1"/>
            <p:nvPr/>
          </p:nvSpPr>
          <p:spPr>
            <a:xfrm>
              <a:off x="2179829" y="1916831"/>
              <a:ext cx="985095" cy="338554"/>
            </a:xfrm>
            <a:prstGeom prst="rect">
              <a:avLst/>
            </a:prstGeom>
            <a:noFill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汇款</a:t>
              </a:r>
              <a:endParaRPr lang="zh-CN" altLang="en-US" sz="1600" kern="0" dirty="0" smtClean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1" name="直接连接符 250"/>
            <p:cNvCxnSpPr>
              <a:stCxn id="246" idx="3"/>
            </p:cNvCxnSpPr>
            <p:nvPr/>
          </p:nvCxnSpPr>
          <p:spPr>
            <a:xfrm flipV="1">
              <a:off x="3612771" y="2080507"/>
              <a:ext cx="967580" cy="4115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sp>
          <p:nvSpPr>
            <p:cNvPr id="252" name="文本框 251"/>
            <p:cNvSpPr txBox="1"/>
            <p:nvPr/>
          </p:nvSpPr>
          <p:spPr>
            <a:xfrm>
              <a:off x="3781435" y="2132855"/>
              <a:ext cx="985095" cy="338554"/>
            </a:xfrm>
            <a:prstGeom prst="rect">
              <a:avLst/>
            </a:prstGeom>
            <a:noFill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rgbClr val="FF9933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汇款</a:t>
              </a:r>
            </a:p>
          </p:txBody>
        </p:sp>
        <p:grpSp>
          <p:nvGrpSpPr>
            <p:cNvPr id="253" name="组合 252"/>
            <p:cNvGrpSpPr/>
            <p:nvPr/>
          </p:nvGrpSpPr>
          <p:grpSpPr>
            <a:xfrm>
              <a:off x="1387940" y="2638791"/>
              <a:ext cx="1799121" cy="2011600"/>
              <a:chOff x="1923724" y="1801380"/>
              <a:chExt cx="1699145" cy="2062878"/>
            </a:xfrm>
          </p:grpSpPr>
          <p:cxnSp>
            <p:nvCxnSpPr>
              <p:cNvPr id="283" name="直接连接符 282"/>
              <p:cNvCxnSpPr>
                <a:stCxn id="246" idx="2"/>
              </p:cNvCxnSpPr>
              <p:nvPr/>
            </p:nvCxnSpPr>
            <p:spPr>
              <a:xfrm>
                <a:off x="3531857" y="1801380"/>
                <a:ext cx="91012" cy="1943303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dash"/>
              </a:ln>
              <a:effectLst/>
            </p:spPr>
          </p:cxnSp>
          <p:cxnSp>
            <p:nvCxnSpPr>
              <p:cNvPr id="284" name="直接连接符 283"/>
              <p:cNvCxnSpPr>
                <a:stCxn id="246" idx="2"/>
              </p:cNvCxnSpPr>
              <p:nvPr/>
            </p:nvCxnSpPr>
            <p:spPr>
              <a:xfrm flipH="1">
                <a:off x="1923724" y="1801380"/>
                <a:ext cx="1608133" cy="2062878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dash"/>
              </a:ln>
              <a:effectLst/>
            </p:spPr>
          </p:cxnSp>
        </p:grpSp>
        <p:sp>
          <p:nvSpPr>
            <p:cNvPr id="255" name="矩形 254"/>
            <p:cNvSpPr/>
            <p:nvPr/>
          </p:nvSpPr>
          <p:spPr>
            <a:xfrm>
              <a:off x="1601096" y="5013175"/>
              <a:ext cx="1163427" cy="346289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资金逐级分配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1205571" y="6021287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其他系统数据读取</a:t>
              </a:r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整理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3347805" y="5015398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扶贫目标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4337957" y="4869159"/>
              <a:ext cx="1170147" cy="302116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扶贫参与机构</a:t>
              </a:r>
            </a:p>
          </p:txBody>
        </p:sp>
        <p:sp>
          <p:nvSpPr>
            <p:cNvPr id="272" name="矩形 271"/>
            <p:cNvSpPr/>
            <p:nvPr/>
          </p:nvSpPr>
          <p:spPr>
            <a:xfrm>
              <a:off x="791546" y="4653135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金融机构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>
              <a:off x="2421322" y="4720742"/>
              <a:ext cx="1244112" cy="329881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扶贫责任主体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2555776" y="5799773"/>
              <a:ext cx="1044150" cy="29352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</a:t>
              </a:r>
              <a:r>
                <a:rPr lang="en-US" altLang="zh-CN" sz="1600" kern="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kern="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县</a:t>
              </a:r>
              <a:r>
                <a:rPr lang="en-US" altLang="zh-CN" sz="1600" kern="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kern="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乡</a:t>
              </a:r>
              <a:r>
                <a:rPr lang="en-US" altLang="zh-CN" sz="1600" kern="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kern="0" dirty="0" smtClean="0">
                  <a:solidFill>
                    <a:srgbClr val="000000">
                      <a:lumMod val="95000"/>
                      <a:lumOff val="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村各级政府</a:t>
              </a: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33715" y="6519853"/>
              <a:ext cx="854225" cy="247127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贫困户</a:t>
              </a:r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地区信息</a:t>
              </a:r>
            </a:p>
          </p:txBody>
        </p:sp>
        <p:sp>
          <p:nvSpPr>
            <p:cNvPr id="277" name="矩形 276"/>
            <p:cNvSpPr/>
            <p:nvPr/>
          </p:nvSpPr>
          <p:spPr>
            <a:xfrm>
              <a:off x="2987824" y="6453335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项目效果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8" name="直接连接符 277"/>
            <p:cNvCxnSpPr/>
            <p:nvPr/>
          </p:nvCxnSpPr>
          <p:spPr>
            <a:xfrm flipH="1">
              <a:off x="2051722" y="5963030"/>
              <a:ext cx="720147" cy="1826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79" name="直接连接符 278"/>
            <p:cNvCxnSpPr/>
            <p:nvPr/>
          </p:nvCxnSpPr>
          <p:spPr>
            <a:xfrm flipH="1" flipV="1">
              <a:off x="2147939" y="5668305"/>
              <a:ext cx="623930" cy="29472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80" name="直接连接符 279"/>
            <p:cNvCxnSpPr>
              <a:stCxn id="275" idx="3"/>
              <a:endCxn id="259" idx="1"/>
            </p:cNvCxnSpPr>
            <p:nvPr/>
          </p:nvCxnSpPr>
          <p:spPr>
            <a:xfrm flipV="1">
              <a:off x="3599926" y="5808008"/>
              <a:ext cx="215956" cy="13852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81" name="直接连接符 280"/>
            <p:cNvCxnSpPr>
              <a:stCxn id="277" idx="0"/>
              <a:endCxn id="275" idx="2"/>
            </p:cNvCxnSpPr>
            <p:nvPr/>
          </p:nvCxnSpPr>
          <p:spPr>
            <a:xfrm flipH="1" flipV="1">
              <a:off x="3077851" y="6093295"/>
              <a:ext cx="432048" cy="36004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82" name="直接连接符 281"/>
            <p:cNvCxnSpPr>
              <a:stCxn id="269" idx="2"/>
              <a:endCxn id="276" idx="0"/>
            </p:cNvCxnSpPr>
            <p:nvPr/>
          </p:nvCxnSpPr>
          <p:spPr>
            <a:xfrm flipH="1">
              <a:off x="960828" y="6314809"/>
              <a:ext cx="766819" cy="20504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sp>
          <p:nvSpPr>
            <p:cNvPr id="268" name="文本框 267"/>
            <p:cNvSpPr txBox="1"/>
            <p:nvPr/>
          </p:nvSpPr>
          <p:spPr>
            <a:xfrm>
              <a:off x="4947210" y="4283803"/>
              <a:ext cx="1192125" cy="369332"/>
            </a:xfrm>
            <a:prstGeom prst="rect">
              <a:avLst/>
            </a:prstGeom>
            <a:noFill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 smtClean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台账系统</a:t>
              </a:r>
              <a:endParaRPr lang="en-US" altLang="zh-CN" kern="0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1262771" y="5445223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</a:t>
              </a:r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7" name="直接连接符 256"/>
            <p:cNvCxnSpPr>
              <a:endCxn id="273" idx="2"/>
            </p:cNvCxnSpPr>
            <p:nvPr/>
          </p:nvCxnSpPr>
          <p:spPr>
            <a:xfrm flipV="1">
              <a:off x="2907266" y="5050623"/>
              <a:ext cx="136112" cy="68420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sp>
          <p:nvSpPr>
            <p:cNvPr id="259" name="矩形 258"/>
            <p:cNvSpPr/>
            <p:nvPr/>
          </p:nvSpPr>
          <p:spPr>
            <a:xfrm>
              <a:off x="3815882" y="5661247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须</a:t>
              </a: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支付项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0" name="直接连接符 259"/>
            <p:cNvCxnSpPr/>
            <p:nvPr/>
          </p:nvCxnSpPr>
          <p:spPr>
            <a:xfrm flipH="1">
              <a:off x="1048517" y="4946657"/>
              <a:ext cx="162033" cy="86958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61" name="直接连接符 260"/>
            <p:cNvCxnSpPr>
              <a:endCxn id="255" idx="2"/>
            </p:cNvCxnSpPr>
            <p:nvPr/>
          </p:nvCxnSpPr>
          <p:spPr>
            <a:xfrm flipH="1" flipV="1">
              <a:off x="2182808" y="5359464"/>
              <a:ext cx="689589" cy="43477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62" name="直接连接符 261"/>
            <p:cNvCxnSpPr>
              <a:stCxn id="259" idx="0"/>
              <a:endCxn id="270" idx="2"/>
            </p:cNvCxnSpPr>
            <p:nvPr/>
          </p:nvCxnSpPr>
          <p:spPr>
            <a:xfrm flipH="1" flipV="1">
              <a:off x="3869880" y="5308920"/>
              <a:ext cx="468077" cy="3523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63" name="直接连接符 262"/>
            <p:cNvCxnSpPr>
              <a:stCxn id="259" idx="3"/>
              <a:endCxn id="271" idx="2"/>
            </p:cNvCxnSpPr>
            <p:nvPr/>
          </p:nvCxnSpPr>
          <p:spPr>
            <a:xfrm flipV="1">
              <a:off x="4860032" y="5171275"/>
              <a:ext cx="62999" cy="63673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64" name="直接连接符 263"/>
            <p:cNvCxnSpPr>
              <a:stCxn id="277" idx="0"/>
              <a:endCxn id="259" idx="2"/>
            </p:cNvCxnSpPr>
            <p:nvPr/>
          </p:nvCxnSpPr>
          <p:spPr>
            <a:xfrm flipV="1">
              <a:off x="3509899" y="5954769"/>
              <a:ext cx="828058" cy="49856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sp>
          <p:nvSpPr>
            <p:cNvPr id="325" name="文本框 324"/>
            <p:cNvSpPr txBox="1"/>
            <p:nvPr/>
          </p:nvSpPr>
          <p:spPr>
            <a:xfrm>
              <a:off x="4766530" y="1332566"/>
              <a:ext cx="1192125" cy="369332"/>
            </a:xfrm>
            <a:prstGeom prst="rect">
              <a:avLst/>
            </a:prstGeom>
            <a:noFill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 smtClean="0">
                  <a:solidFill>
                    <a:srgbClr val="8064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银行业务</a:t>
              </a:r>
              <a:endParaRPr lang="en-US" altLang="zh-CN" kern="0" dirty="0" smtClean="0">
                <a:solidFill>
                  <a:srgbClr val="8064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3326" y="85825"/>
            <a:ext cx="2129079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资金流向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62000" y="548680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267743" y="68158"/>
            <a:ext cx="2210809" cy="3919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  <a:r>
              <a:rPr lang="en-US" altLang="zh-CN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政府资金到项目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>
            <a:endCxn id="272" idx="0"/>
          </p:cNvCxnSpPr>
          <p:nvPr/>
        </p:nvCxnSpPr>
        <p:spPr>
          <a:xfrm flipH="1">
            <a:off x="2241437" y="1651202"/>
            <a:ext cx="654090" cy="242587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70" name="直接连接符 69"/>
          <p:cNvCxnSpPr/>
          <p:nvPr/>
        </p:nvCxnSpPr>
        <p:spPr>
          <a:xfrm>
            <a:off x="6793670" y="1641092"/>
            <a:ext cx="86934" cy="2652004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"/>
            <a:headEnd type="none"/>
          </a:ln>
          <a:effectLst/>
        </p:spPr>
      </p:cxnSp>
      <p:sp>
        <p:nvSpPr>
          <p:cNvPr id="81" name="文本框 80"/>
          <p:cNvSpPr txBox="1"/>
          <p:nvPr/>
        </p:nvSpPr>
        <p:spPr>
          <a:xfrm>
            <a:off x="1603695" y="4458598"/>
            <a:ext cx="1240113" cy="338554"/>
          </a:xfrm>
          <a:prstGeom prst="rect">
            <a:avLst/>
          </a:prstGeom>
          <a:noFill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去向跟踪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988071" y="5013176"/>
            <a:ext cx="1240113" cy="584775"/>
          </a:xfrm>
          <a:prstGeom prst="rect">
            <a:avLst/>
          </a:prstGeom>
          <a:noFill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600" kern="0" dirty="0" smtClean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600" kern="0" dirty="0" smtClean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204095" y="5445224"/>
            <a:ext cx="1240113" cy="338554"/>
          </a:xfrm>
          <a:prstGeom prst="rect">
            <a:avLst/>
          </a:prstGeom>
          <a:noFill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1600" kern="0" dirty="0" smtClean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603695" y="4674622"/>
            <a:ext cx="1240113" cy="338554"/>
          </a:xfrm>
          <a:prstGeom prst="rect">
            <a:avLst/>
          </a:prstGeom>
          <a:noFill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审批</a:t>
            </a:r>
            <a:endParaRPr lang="zh-CN" altLang="en-US" sz="1600" kern="0" dirty="0" smtClean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8183" y="5445224"/>
            <a:ext cx="905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大支付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2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矩形 273"/>
          <p:cNvSpPr/>
          <p:nvPr/>
        </p:nvSpPr>
        <p:spPr>
          <a:xfrm>
            <a:off x="611560" y="3018166"/>
            <a:ext cx="7272808" cy="3867218"/>
          </a:xfrm>
          <a:prstGeom prst="rect">
            <a:avLst/>
          </a:prstGeom>
          <a:noFill/>
          <a:ln w="12700" cap="flat" cmpd="sng" algn="ctr">
            <a:solidFill>
              <a:schemeClr val="tx2"/>
            </a:solidFill>
            <a:prstDash val="solid"/>
          </a:ln>
          <a:effectLst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 smtClean="0">
              <a:solidFill>
                <a:srgbClr val="FFFFFF"/>
              </a:solidFill>
              <a:latin typeface="Verdana"/>
              <a:ea typeface="微软雅黑" panose="020B0503020204020204" pitchFamily="34" charset="-122"/>
            </a:endParaRPr>
          </a:p>
        </p:txBody>
      </p:sp>
      <p:grpSp>
        <p:nvGrpSpPr>
          <p:cNvPr id="326" name="组合 325"/>
          <p:cNvGrpSpPr/>
          <p:nvPr/>
        </p:nvGrpSpPr>
        <p:grpSpPr>
          <a:xfrm>
            <a:off x="1259632" y="476671"/>
            <a:ext cx="7003197" cy="5694123"/>
            <a:chOff x="533715" y="1052734"/>
            <a:chExt cx="5563053" cy="5694123"/>
          </a:xfrm>
        </p:grpSpPr>
        <p:sp>
          <p:nvSpPr>
            <p:cNvPr id="245" name="矩形 244"/>
            <p:cNvSpPr/>
            <p:nvPr/>
          </p:nvSpPr>
          <p:spPr>
            <a:xfrm flipH="1">
              <a:off x="825958" y="1052734"/>
              <a:ext cx="4970175" cy="2095363"/>
            </a:xfrm>
            <a:prstGeom prst="rect">
              <a:avLst/>
            </a:prstGeom>
            <a:noFill/>
            <a:ln w="12700" cap="flat" cmpd="sng" algn="ctr">
              <a:solidFill>
                <a:schemeClr val="accent4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 smtClean="0">
                <a:solidFill>
                  <a:srgbClr val="FFFFFF"/>
                </a:solidFill>
                <a:latin typeface="Verdana"/>
                <a:ea typeface="微软雅黑" panose="020B0503020204020204" pitchFamily="34" charset="-122"/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2568621" y="2345269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台账系统托管银行账户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1344142" y="1815740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贫困户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4427132" y="1878061"/>
              <a:ext cx="1202134" cy="315050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有资质的消费端（商店等）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9" name="直接连接符 248"/>
            <p:cNvCxnSpPr>
              <a:stCxn id="247" idx="2"/>
              <a:endCxn id="246" idx="0"/>
            </p:cNvCxnSpPr>
            <p:nvPr/>
          </p:nvCxnSpPr>
          <p:spPr>
            <a:xfrm>
              <a:off x="1866217" y="2109262"/>
              <a:ext cx="1224479" cy="23600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sp>
          <p:nvSpPr>
            <p:cNvPr id="250" name="文本框 249"/>
            <p:cNvSpPr txBox="1"/>
            <p:nvPr/>
          </p:nvSpPr>
          <p:spPr>
            <a:xfrm>
              <a:off x="2078121" y="2060847"/>
              <a:ext cx="985095" cy="338554"/>
            </a:xfrm>
            <a:prstGeom prst="rect">
              <a:avLst/>
            </a:prstGeom>
            <a:noFill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srgbClr val="FF99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无须感知</a:t>
              </a:r>
            </a:p>
          </p:txBody>
        </p:sp>
        <p:cxnSp>
          <p:nvCxnSpPr>
            <p:cNvPr id="251" name="直接连接符 250"/>
            <p:cNvCxnSpPr>
              <a:stCxn id="246" idx="3"/>
            </p:cNvCxnSpPr>
            <p:nvPr/>
          </p:nvCxnSpPr>
          <p:spPr>
            <a:xfrm flipV="1">
              <a:off x="3612771" y="2080507"/>
              <a:ext cx="967580" cy="4115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sp>
          <p:nvSpPr>
            <p:cNvPr id="252" name="文本框 251"/>
            <p:cNvSpPr txBox="1"/>
            <p:nvPr/>
          </p:nvSpPr>
          <p:spPr>
            <a:xfrm>
              <a:off x="3622526" y="2132855"/>
              <a:ext cx="985095" cy="338554"/>
            </a:xfrm>
            <a:prstGeom prst="rect">
              <a:avLst/>
            </a:prstGeom>
            <a:noFill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rgbClr val="FF9933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defRPr>
              </a:lvl1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结算</a:t>
              </a:r>
              <a:r>
                <a:rPr lang="en-US" altLang="zh-CN" b="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b="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汇款</a:t>
              </a:r>
              <a:endParaRPr lang="zh-CN" altLang="en-US" b="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3" name="组合 252"/>
            <p:cNvGrpSpPr/>
            <p:nvPr/>
          </p:nvGrpSpPr>
          <p:grpSpPr>
            <a:xfrm>
              <a:off x="3077850" y="2638791"/>
              <a:ext cx="1617554" cy="2978791"/>
              <a:chOff x="3519726" y="1801380"/>
              <a:chExt cx="1527667" cy="3054724"/>
            </a:xfrm>
          </p:grpSpPr>
          <p:cxnSp>
            <p:nvCxnSpPr>
              <p:cNvPr id="283" name="直接连接符 282"/>
              <p:cNvCxnSpPr>
                <a:stCxn id="246" idx="2"/>
              </p:cNvCxnSpPr>
              <p:nvPr/>
            </p:nvCxnSpPr>
            <p:spPr>
              <a:xfrm flipH="1">
                <a:off x="3519726" y="1801380"/>
                <a:ext cx="12131" cy="3054724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dash"/>
              </a:ln>
              <a:effectLst/>
            </p:spPr>
          </p:cxnSp>
          <p:cxnSp>
            <p:nvCxnSpPr>
              <p:cNvPr id="288" name="直接连接符 287"/>
              <p:cNvCxnSpPr>
                <a:stCxn id="246" idx="2"/>
                <a:endCxn id="271" idx="0"/>
              </p:cNvCxnSpPr>
              <p:nvPr/>
            </p:nvCxnSpPr>
            <p:spPr>
              <a:xfrm>
                <a:off x="3531859" y="1801380"/>
                <a:ext cx="1515534" cy="2065692"/>
              </a:xfrm>
              <a:prstGeom prst="lin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dash"/>
                <a:headEnd type="none"/>
              </a:ln>
              <a:effectLst/>
            </p:spPr>
          </p:cxnSp>
        </p:grpSp>
        <p:sp>
          <p:nvSpPr>
            <p:cNvPr id="269" name="矩形 268"/>
            <p:cNvSpPr/>
            <p:nvPr/>
          </p:nvSpPr>
          <p:spPr>
            <a:xfrm>
              <a:off x="1220116" y="6015797"/>
              <a:ext cx="1145778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</a:t>
              </a: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准识别</a:t>
              </a:r>
              <a:r>
                <a:rPr lang="en-US" altLang="zh-CN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信用记录系统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4137328" y="4653135"/>
              <a:ext cx="1116149" cy="345956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有资质的消费端（商店等）</a:t>
              </a:r>
            </a:p>
          </p:txBody>
        </p:sp>
        <p:sp>
          <p:nvSpPr>
            <p:cNvPr id="272" name="矩形 271"/>
            <p:cNvSpPr/>
            <p:nvPr/>
          </p:nvSpPr>
          <p:spPr>
            <a:xfrm>
              <a:off x="791546" y="4653135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贫困户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33715" y="6381327"/>
              <a:ext cx="854225" cy="247127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</a:t>
              </a: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准到户</a:t>
              </a:r>
            </a:p>
          </p:txBody>
        </p:sp>
        <p:sp>
          <p:nvSpPr>
            <p:cNvPr id="277" name="矩形 276"/>
            <p:cNvSpPr/>
            <p:nvPr/>
          </p:nvSpPr>
          <p:spPr>
            <a:xfrm>
              <a:off x="2987824" y="6453335"/>
              <a:ext cx="1044150" cy="293522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消费明细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8" name="直接连接符 277"/>
            <p:cNvCxnSpPr/>
            <p:nvPr/>
          </p:nvCxnSpPr>
          <p:spPr>
            <a:xfrm flipH="1">
              <a:off x="2051722" y="5963030"/>
              <a:ext cx="720147" cy="1826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80" name="直接连接符 279"/>
            <p:cNvCxnSpPr>
              <a:endCxn id="259" idx="1"/>
            </p:cNvCxnSpPr>
            <p:nvPr/>
          </p:nvCxnSpPr>
          <p:spPr>
            <a:xfrm flipV="1">
              <a:off x="3714327" y="5794520"/>
              <a:ext cx="215956" cy="15201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81" name="直接连接符 280"/>
            <p:cNvCxnSpPr>
              <a:stCxn id="277" idx="0"/>
            </p:cNvCxnSpPr>
            <p:nvPr/>
          </p:nvCxnSpPr>
          <p:spPr>
            <a:xfrm flipH="1" flipV="1">
              <a:off x="3077851" y="6093295"/>
              <a:ext cx="432048" cy="36004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82" name="直接连接符 281"/>
            <p:cNvCxnSpPr>
              <a:endCxn id="276" idx="0"/>
            </p:cNvCxnSpPr>
            <p:nvPr/>
          </p:nvCxnSpPr>
          <p:spPr>
            <a:xfrm flipH="1">
              <a:off x="960828" y="6174014"/>
              <a:ext cx="427113" cy="20731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sp>
          <p:nvSpPr>
            <p:cNvPr id="268" name="文本框 267"/>
            <p:cNvSpPr txBox="1"/>
            <p:nvPr/>
          </p:nvSpPr>
          <p:spPr>
            <a:xfrm>
              <a:off x="4904643" y="4283803"/>
              <a:ext cx="1192125" cy="369332"/>
            </a:xfrm>
            <a:prstGeom prst="rect">
              <a:avLst/>
            </a:prstGeom>
            <a:noFill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 smtClean="0">
                  <a:solidFill>
                    <a:srgbClr val="4F81B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台账系统</a:t>
              </a:r>
              <a:endParaRPr lang="en-US" altLang="zh-CN" kern="0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3930283" y="5661247"/>
              <a:ext cx="950648" cy="266546"/>
            </a:xfrm>
            <a:prstGeom prst="rect">
              <a:avLst/>
            </a:prstGeom>
            <a:solidFill>
              <a:srgbClr val="3333CC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</a:t>
              </a:r>
              <a:r>
                <a:rPr lang="zh-CN" altLang="en-US" sz="16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控范围内的商品</a:t>
              </a:r>
              <a:endPara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0" name="直接连接符 259"/>
            <p:cNvCxnSpPr>
              <a:endCxn id="276" idx="0"/>
            </p:cNvCxnSpPr>
            <p:nvPr/>
          </p:nvCxnSpPr>
          <p:spPr>
            <a:xfrm flipH="1">
              <a:off x="960828" y="4808131"/>
              <a:ext cx="203219" cy="157319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63" name="直接连接符 262"/>
            <p:cNvCxnSpPr>
              <a:stCxn id="259" idx="3"/>
              <a:endCxn id="271" idx="2"/>
            </p:cNvCxnSpPr>
            <p:nvPr/>
          </p:nvCxnSpPr>
          <p:spPr>
            <a:xfrm flipH="1" flipV="1">
              <a:off x="4695403" y="4999091"/>
              <a:ext cx="185528" cy="79542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cxnSp>
          <p:nvCxnSpPr>
            <p:cNvPr id="264" name="直接连接符 263"/>
            <p:cNvCxnSpPr>
              <a:stCxn id="277" idx="0"/>
              <a:endCxn id="259" idx="2"/>
            </p:cNvCxnSpPr>
            <p:nvPr/>
          </p:nvCxnSpPr>
          <p:spPr>
            <a:xfrm flipV="1">
              <a:off x="3509899" y="5927793"/>
              <a:ext cx="895708" cy="52554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  <a:scene3d>
              <a:camera prst="orthographicFront">
                <a:rot lat="19320000" lon="2370000" rev="19980000"/>
              </a:camera>
              <a:lightRig rig="threePt" dir="t"/>
            </a:scene3d>
          </p:spPr>
        </p:cxnSp>
        <p:sp>
          <p:nvSpPr>
            <p:cNvPr id="325" name="文本框 324"/>
            <p:cNvSpPr txBox="1"/>
            <p:nvPr/>
          </p:nvSpPr>
          <p:spPr>
            <a:xfrm>
              <a:off x="4766530" y="1332566"/>
              <a:ext cx="1192125" cy="369332"/>
            </a:xfrm>
            <a:prstGeom prst="rect">
              <a:avLst/>
            </a:prstGeom>
            <a:noFill/>
            <a:scene3d>
              <a:camera prst="orthographicFront">
                <a:rot lat="19320000" lon="2370000" rev="1998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kern="0" dirty="0" smtClean="0">
                  <a:solidFill>
                    <a:srgbClr val="8064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银行业务</a:t>
              </a:r>
              <a:endParaRPr lang="en-US" altLang="zh-CN" kern="0" dirty="0" smtClean="0">
                <a:solidFill>
                  <a:srgbClr val="8064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3326" y="85825"/>
            <a:ext cx="2129079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资金流向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162000" y="548680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267744" y="68158"/>
            <a:ext cx="2534480" cy="404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社会资金到贫困户消费端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 58"/>
          <p:cNvCxnSpPr>
            <a:endCxn id="272" idx="0"/>
          </p:cNvCxnSpPr>
          <p:nvPr/>
        </p:nvCxnSpPr>
        <p:spPr>
          <a:xfrm flipH="1">
            <a:off x="2241437" y="1651202"/>
            <a:ext cx="654090" cy="242587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70" name="直接连接符 69"/>
          <p:cNvCxnSpPr/>
          <p:nvPr/>
        </p:nvCxnSpPr>
        <p:spPr>
          <a:xfrm flipH="1">
            <a:off x="6510966" y="1641092"/>
            <a:ext cx="282704" cy="2435980"/>
          </a:xfrm>
          <a:prstGeom prst="line">
            <a:avLst/>
          </a:prstGeom>
          <a:noFill/>
          <a:ln w="12700" cap="flat" cmpd="sng" algn="ctr">
            <a:solidFill>
              <a:srgbClr val="FF0000"/>
            </a:solidFill>
            <a:prstDash val="dash"/>
            <a:headEnd type="none"/>
          </a:ln>
          <a:effectLst/>
        </p:spPr>
      </p:cxnSp>
      <p:sp>
        <p:nvSpPr>
          <p:cNvPr id="81" name="文本框 80"/>
          <p:cNvSpPr txBox="1"/>
          <p:nvPr/>
        </p:nvSpPr>
        <p:spPr>
          <a:xfrm>
            <a:off x="1603695" y="4458598"/>
            <a:ext cx="1240113" cy="338554"/>
          </a:xfrm>
          <a:prstGeom prst="rect">
            <a:avLst/>
          </a:prstGeom>
          <a:noFill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电子钱包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4988071" y="5013176"/>
            <a:ext cx="1240113" cy="584775"/>
          </a:xfrm>
          <a:prstGeom prst="rect">
            <a:avLst/>
          </a:prstGeom>
          <a:noFill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600" kern="0" dirty="0" smtClean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en-US" altLang="zh-CN" sz="1600" kern="0" dirty="0" smtClean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204095" y="5445224"/>
            <a:ext cx="1240113" cy="338554"/>
          </a:xfrm>
          <a:prstGeom prst="rect">
            <a:avLst/>
          </a:prstGeom>
          <a:noFill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记账</a:t>
            </a:r>
            <a:endParaRPr lang="zh-CN" altLang="en-US" sz="1600" kern="0" dirty="0" smtClean="0">
              <a:solidFill>
                <a:srgbClr val="FF99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315663" y="4941168"/>
            <a:ext cx="1240113" cy="338554"/>
          </a:xfrm>
          <a:prstGeom prst="rect">
            <a:avLst/>
          </a:prstGeom>
          <a:noFill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zh-CN" altLang="en-US" sz="1600" kern="0" dirty="0" smtClean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充值</a:t>
            </a:r>
          </a:p>
        </p:txBody>
      </p:sp>
      <p:sp>
        <p:nvSpPr>
          <p:cNvPr id="56" name="矩形 55"/>
          <p:cNvSpPr/>
          <p:nvPr/>
        </p:nvSpPr>
        <p:spPr>
          <a:xfrm>
            <a:off x="3834581" y="5079694"/>
            <a:ext cx="1285032" cy="33296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en-US" altLang="zh-CN" sz="16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县</a:t>
            </a:r>
            <a:r>
              <a:rPr lang="en-US" altLang="zh-CN" sz="16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乡</a:t>
            </a:r>
            <a:r>
              <a:rPr lang="en-US" altLang="zh-CN" sz="16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kern="0" dirty="0" smtClean="0">
                <a:solidFill>
                  <a:srgbClr val="000000">
                    <a:lumMod val="95000"/>
                    <a:lumOff val="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村各级政府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827831" y="3933056"/>
            <a:ext cx="1240113" cy="584775"/>
          </a:xfrm>
          <a:prstGeom prst="rect">
            <a:avLst/>
          </a:prstGeom>
          <a:noFill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srgbClr val="FF99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用电子钱包购买商品</a:t>
            </a:r>
          </a:p>
        </p:txBody>
      </p:sp>
      <p:cxnSp>
        <p:nvCxnSpPr>
          <p:cNvPr id="74" name="直接连接符 73"/>
          <p:cNvCxnSpPr/>
          <p:nvPr/>
        </p:nvCxnSpPr>
        <p:spPr>
          <a:xfrm flipH="1">
            <a:off x="2555776" y="4232068"/>
            <a:ext cx="3240360" cy="610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  <a:scene3d>
            <a:camera prst="orthographicFront">
              <a:rot lat="19320000" lon="2370000" rev="19980000"/>
            </a:camera>
            <a:lightRig rig="threePt" dir="t"/>
          </a:scene3d>
        </p:spPr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9275" y="4378052"/>
            <a:ext cx="192405" cy="4191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7774" y="5016599"/>
            <a:ext cx="434340" cy="428625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4355976" y="881702"/>
            <a:ext cx="1513338" cy="315050"/>
          </a:xfrm>
          <a:prstGeom prst="rect">
            <a:avLst/>
          </a:prstGeom>
          <a:solidFill>
            <a:srgbClr val="3333CC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社会救助</a:t>
            </a:r>
            <a:endParaRPr lang="en-US" altLang="zh-CN" sz="16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en-US" altLang="zh-CN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endParaRPr lang="en-US" altLang="zh-CN" sz="16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4572000" y="1239677"/>
            <a:ext cx="547614" cy="52952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  <a:scene3d>
            <a:camera prst="orthographicFront">
              <a:rot lat="19320000" lon="2370000" rev="19980000"/>
            </a:camera>
            <a:lightRig rig="threePt" dir="t"/>
          </a:scene3d>
        </p:spPr>
      </p:cxnSp>
      <p:sp>
        <p:nvSpPr>
          <p:cNvPr id="49" name="文本框 48"/>
          <p:cNvSpPr txBox="1"/>
          <p:nvPr/>
        </p:nvSpPr>
        <p:spPr>
          <a:xfrm>
            <a:off x="4283968" y="1340768"/>
            <a:ext cx="1240113" cy="338554"/>
          </a:xfrm>
          <a:prstGeom prst="rect">
            <a:avLst/>
          </a:prstGeom>
          <a:noFill/>
          <a:scene3d>
            <a:camera prst="orthographicFront">
              <a:rot lat="19320000" lon="2370000" rev="1998000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99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汇款</a:t>
            </a:r>
            <a:r>
              <a:rPr lang="en-US" altLang="zh-CN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追踪</a:t>
            </a:r>
            <a:endParaRPr lang="zh-CN" altLang="en-US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876256" y="4293096"/>
            <a:ext cx="905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16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0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>
          <a:xfrm>
            <a:off x="162000" y="476672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103326" y="44624"/>
            <a:ext cx="1718710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12"/>
          <p:cNvGrpSpPr/>
          <p:nvPr/>
        </p:nvGrpSpPr>
        <p:grpSpPr>
          <a:xfrm>
            <a:off x="395536" y="1104321"/>
            <a:ext cx="8586464" cy="4515696"/>
            <a:chOff x="504787" y="1609105"/>
            <a:chExt cx="7365338" cy="5251752"/>
          </a:xfrm>
        </p:grpSpPr>
        <p:sp>
          <p:nvSpPr>
            <p:cNvPr id="65" name="矩形 3"/>
            <p:cNvSpPr/>
            <p:nvPr/>
          </p:nvSpPr>
          <p:spPr>
            <a:xfrm>
              <a:off x="3241924" y="2970310"/>
              <a:ext cx="1938975" cy="356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广播</a:t>
              </a:r>
              <a:r>
                <a:rPr lang="en-US" altLang="zh-CN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分布式存储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4"/>
            <p:cNvSpPr/>
            <p:nvPr/>
          </p:nvSpPr>
          <p:spPr>
            <a:xfrm>
              <a:off x="3102558" y="5045134"/>
              <a:ext cx="526671" cy="356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记录秘钥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5"/>
            <p:cNvSpPr/>
            <p:nvPr/>
          </p:nvSpPr>
          <p:spPr>
            <a:xfrm>
              <a:off x="566554" y="1609108"/>
              <a:ext cx="1324346" cy="356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6"/>
            <p:cNvSpPr/>
            <p:nvPr/>
          </p:nvSpPr>
          <p:spPr>
            <a:xfrm>
              <a:off x="2559629" y="1609107"/>
              <a:ext cx="1324346" cy="356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"/>
            <p:cNvSpPr/>
            <p:nvPr/>
          </p:nvSpPr>
          <p:spPr>
            <a:xfrm>
              <a:off x="4552704" y="1609106"/>
              <a:ext cx="1324346" cy="356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8"/>
            <p:cNvSpPr/>
            <p:nvPr/>
          </p:nvSpPr>
          <p:spPr>
            <a:xfrm>
              <a:off x="6545779" y="1609105"/>
              <a:ext cx="1324346" cy="356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8" name="肘形连接符 9"/>
            <p:cNvCxnSpPr>
              <a:stCxn id="74" idx="2"/>
              <a:endCxn id="65" idx="0"/>
            </p:cNvCxnSpPr>
            <p:nvPr/>
          </p:nvCxnSpPr>
          <p:spPr>
            <a:xfrm rot="16200000" flipH="1">
              <a:off x="2217599" y="976495"/>
              <a:ext cx="1004942" cy="2982685"/>
            </a:xfrm>
            <a:prstGeom prst="bentConnector3">
              <a:avLst/>
            </a:prstGeom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肘形连接符 10"/>
            <p:cNvCxnSpPr>
              <a:stCxn id="75" idx="2"/>
              <a:endCxn id="65" idx="0"/>
            </p:cNvCxnSpPr>
            <p:nvPr/>
          </p:nvCxnSpPr>
          <p:spPr>
            <a:xfrm rot="16200000" flipH="1">
              <a:off x="3214135" y="1973033"/>
              <a:ext cx="1004943" cy="98961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11"/>
            <p:cNvCxnSpPr>
              <a:stCxn id="76" idx="2"/>
              <a:endCxn id="65" idx="0"/>
            </p:cNvCxnSpPr>
            <p:nvPr/>
          </p:nvCxnSpPr>
          <p:spPr>
            <a:xfrm rot="5400000">
              <a:off x="4210673" y="1966105"/>
              <a:ext cx="1004944" cy="10034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肘形连接符 12"/>
            <p:cNvCxnSpPr>
              <a:stCxn id="77" idx="2"/>
              <a:endCxn id="65" idx="0"/>
            </p:cNvCxnSpPr>
            <p:nvPr/>
          </p:nvCxnSpPr>
          <p:spPr>
            <a:xfrm rot="5400000">
              <a:off x="5207210" y="969568"/>
              <a:ext cx="1004945" cy="299654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13"/>
            <p:cNvSpPr txBox="1"/>
            <p:nvPr/>
          </p:nvSpPr>
          <p:spPr>
            <a:xfrm>
              <a:off x="2110738" y="3475253"/>
              <a:ext cx="877154" cy="35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公开透明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14"/>
            <p:cNvSpPr txBox="1"/>
            <p:nvPr/>
          </p:nvSpPr>
          <p:spPr>
            <a:xfrm>
              <a:off x="2119078" y="3140272"/>
              <a:ext cx="868814" cy="35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不可篡改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左大括号 15"/>
            <p:cNvSpPr/>
            <p:nvPr/>
          </p:nvSpPr>
          <p:spPr>
            <a:xfrm>
              <a:off x="3003392" y="3265596"/>
              <a:ext cx="48480" cy="818408"/>
            </a:xfrm>
            <a:prstGeom prst="leftBrac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16"/>
            <p:cNvSpPr/>
            <p:nvPr/>
          </p:nvSpPr>
          <p:spPr>
            <a:xfrm>
              <a:off x="3241924" y="5986455"/>
              <a:ext cx="1938975" cy="356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资金台账</a:t>
              </a:r>
              <a:endParaRPr lang="zh-CN" altLang="en-US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17"/>
            <p:cNvSpPr/>
            <p:nvPr/>
          </p:nvSpPr>
          <p:spPr>
            <a:xfrm>
              <a:off x="4438559" y="5045134"/>
              <a:ext cx="822315" cy="356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抽取</a:t>
              </a:r>
              <a:endPara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摘要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7" name="直接箭头连接符 18"/>
            <p:cNvCxnSpPr/>
            <p:nvPr/>
          </p:nvCxnSpPr>
          <p:spPr>
            <a:xfrm>
              <a:off x="3744980" y="4561609"/>
              <a:ext cx="0" cy="1256039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19"/>
            <p:cNvCxnSpPr/>
            <p:nvPr/>
          </p:nvCxnSpPr>
          <p:spPr>
            <a:xfrm flipV="1">
              <a:off x="4647440" y="4561609"/>
              <a:ext cx="0" cy="1256039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左大括号 20"/>
            <p:cNvSpPr/>
            <p:nvPr/>
          </p:nvSpPr>
          <p:spPr>
            <a:xfrm>
              <a:off x="3087026" y="5865443"/>
              <a:ext cx="40066" cy="753624"/>
            </a:xfrm>
            <a:prstGeom prst="leftBrac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21"/>
            <p:cNvSpPr txBox="1"/>
            <p:nvPr/>
          </p:nvSpPr>
          <p:spPr>
            <a:xfrm>
              <a:off x="2481344" y="5736376"/>
              <a:ext cx="778923" cy="35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大支付</a:t>
              </a:r>
              <a:endPara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文本框 22"/>
            <p:cNvSpPr txBox="1"/>
            <p:nvPr/>
          </p:nvSpPr>
          <p:spPr>
            <a:xfrm>
              <a:off x="2481344" y="6136423"/>
              <a:ext cx="672654" cy="35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小支付</a:t>
              </a:r>
              <a:endPara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文本框 23"/>
            <p:cNvSpPr txBox="1"/>
            <p:nvPr/>
          </p:nvSpPr>
          <p:spPr>
            <a:xfrm>
              <a:off x="2357808" y="6502913"/>
              <a:ext cx="1008275" cy="35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4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托管银行</a:t>
              </a:r>
              <a:endPara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肘形连接符 24"/>
            <p:cNvCxnSpPr>
              <a:stCxn id="90" idx="1"/>
              <a:endCxn id="74" idx="1"/>
            </p:cNvCxnSpPr>
            <p:nvPr/>
          </p:nvCxnSpPr>
          <p:spPr>
            <a:xfrm rot="10800000">
              <a:off x="566554" y="1787238"/>
              <a:ext cx="1914790" cy="4128111"/>
            </a:xfrm>
            <a:prstGeom prst="bentConnector3">
              <a:avLst>
                <a:gd name="adj1" fmla="val 110241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矩形 25"/>
            <p:cNvSpPr/>
            <p:nvPr/>
          </p:nvSpPr>
          <p:spPr>
            <a:xfrm>
              <a:off x="660166" y="5553945"/>
              <a:ext cx="1198447" cy="356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机构间资金流动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5" name="肘形连接符 26"/>
            <p:cNvCxnSpPr>
              <a:stCxn id="91" idx="1"/>
              <a:endCxn id="74" idx="1"/>
            </p:cNvCxnSpPr>
            <p:nvPr/>
          </p:nvCxnSpPr>
          <p:spPr>
            <a:xfrm rot="10800000">
              <a:off x="566554" y="1787239"/>
              <a:ext cx="1914790" cy="4528158"/>
            </a:xfrm>
            <a:prstGeom prst="bentConnector3">
              <a:avLst>
                <a:gd name="adj1" fmla="val 110241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27"/>
            <p:cNvSpPr/>
            <p:nvPr/>
          </p:nvSpPr>
          <p:spPr>
            <a:xfrm>
              <a:off x="504787" y="5958291"/>
              <a:ext cx="1919994" cy="3571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端到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端消费</a:t>
              </a:r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移动互联</a:t>
              </a:r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物联网</a:t>
              </a:r>
              <a:r>
                <a:rPr lang="en-US" altLang="zh-CN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7" name="肘形连接符 28"/>
            <p:cNvCxnSpPr>
              <a:stCxn id="92" idx="1"/>
              <a:endCxn id="74" idx="1"/>
            </p:cNvCxnSpPr>
            <p:nvPr/>
          </p:nvCxnSpPr>
          <p:spPr>
            <a:xfrm rot="10800000">
              <a:off x="566554" y="1787239"/>
              <a:ext cx="1791254" cy="4894647"/>
            </a:xfrm>
            <a:prstGeom prst="bentConnector3">
              <a:avLst>
                <a:gd name="adj1" fmla="val 110947"/>
              </a:avLst>
            </a:prstGeom>
            <a:ln w="25400">
              <a:solidFill>
                <a:schemeClr val="bg1">
                  <a:lumMod val="8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29"/>
            <p:cNvSpPr/>
            <p:nvPr/>
          </p:nvSpPr>
          <p:spPr>
            <a:xfrm>
              <a:off x="583522" y="6327863"/>
              <a:ext cx="1318292" cy="356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记账不动钱</a:t>
              </a:r>
              <a:endPara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文本框 33"/>
            <p:cNvSpPr txBox="1"/>
            <p:nvPr/>
          </p:nvSpPr>
          <p:spPr>
            <a:xfrm>
              <a:off x="2117406" y="3820594"/>
              <a:ext cx="1011080" cy="357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全程可追溯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5" name="矩形 3"/>
          <p:cNvSpPr/>
          <p:nvPr/>
        </p:nvSpPr>
        <p:spPr>
          <a:xfrm>
            <a:off x="3563888" y="3336571"/>
            <a:ext cx="2260445" cy="306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算法加密</a:t>
            </a:r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直接箭头连接符 19"/>
          <p:cNvCxnSpPr/>
          <p:nvPr/>
        </p:nvCxnSpPr>
        <p:spPr>
          <a:xfrm flipV="1">
            <a:off x="4716016" y="2562779"/>
            <a:ext cx="0" cy="72000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28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肘形连接符 4"/>
          <p:cNvCxnSpPr>
            <a:stCxn id="38" idx="2"/>
            <a:endCxn id="16" idx="3"/>
          </p:cNvCxnSpPr>
          <p:nvPr/>
        </p:nvCxnSpPr>
        <p:spPr>
          <a:xfrm rot="5400000">
            <a:off x="6584931" y="3711316"/>
            <a:ext cx="925559" cy="1207003"/>
          </a:xfrm>
          <a:prstGeom prst="bentConnector2">
            <a:avLst/>
          </a:prstGeom>
          <a:ln>
            <a:solidFill>
              <a:srgbClr val="00B0F0"/>
            </a:solidFill>
            <a:headEnd type="arrow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6872983" y="3239876"/>
            <a:ext cx="1353221" cy="604980"/>
          </a:xfrm>
          <a:prstGeom prst="roundRect">
            <a:avLst>
              <a:gd name="adj" fmla="val 228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412171" y="3239876"/>
            <a:ext cx="1353221" cy="604980"/>
          </a:xfrm>
          <a:prstGeom prst="roundRect">
            <a:avLst>
              <a:gd name="adj" fmla="val 228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49492" y="3239876"/>
            <a:ext cx="1353221" cy="604980"/>
          </a:xfrm>
          <a:prstGeom prst="roundRect">
            <a:avLst>
              <a:gd name="adj" fmla="val 228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88446" y="3239876"/>
            <a:ext cx="1353221" cy="604980"/>
          </a:xfrm>
          <a:prstGeom prst="roundRect">
            <a:avLst>
              <a:gd name="adj" fmla="val 228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2586740" y="3554569"/>
            <a:ext cx="115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6070" y="3278948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贫困户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地区数据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72346" y="3598122"/>
            <a:ext cx="14515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经审核确认且可追溯</a:t>
            </a:r>
            <a:endParaRPr lang="en-US" altLang="zh-CN" sz="105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49432" y="3277570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资金流动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48264" y="327894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38304" y="327894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数据审查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048698" y="3554569"/>
            <a:ext cx="115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973594" y="3554569"/>
            <a:ext cx="115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512782" y="3554569"/>
            <a:ext cx="1152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20272" y="3598122"/>
            <a:ext cx="1261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贫困数据动态化</a:t>
            </a:r>
            <a:endParaRPr lang="en-US" altLang="zh-CN" sz="105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79182" y="3598122"/>
            <a:ext cx="1484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逐级审核</a:t>
            </a:r>
            <a:r>
              <a:rPr lang="en-US" altLang="zh-CN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裁剪</a:t>
            </a:r>
            <a:endParaRPr lang="en-US" altLang="zh-CN" sz="105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2271872" y="3100923"/>
            <a:ext cx="6012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87824" y="2492896"/>
            <a:ext cx="3662224" cy="438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筛选具体扶贫目标</a:t>
            </a:r>
            <a:endParaRPr lang="en-US" altLang="zh-CN" sz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贫困水平，受教育程度，地域，致贫原因，扶贫方式，</a:t>
            </a:r>
            <a:r>
              <a:rPr lang="en-US" altLang="zh-CN" sz="105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etc.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73504" y="3300977"/>
            <a:ext cx="94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数据筛选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流程管理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2271872" y="3965019"/>
            <a:ext cx="6012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73504" y="2530996"/>
            <a:ext cx="94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400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扶贫对象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2271872" y="4499230"/>
            <a:ext cx="6012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3504" y="4880193"/>
            <a:ext cx="94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</a:t>
            </a:r>
            <a:endParaRPr lang="en-US" altLang="zh-CN" sz="12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44226" y="4077072"/>
            <a:ext cx="210536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社会资金</a:t>
            </a: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贫困户支付记账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98561" y="4077072"/>
            <a:ext cx="166850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机构支付记账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2195736" y="5445224"/>
            <a:ext cx="6012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30176" y="3167992"/>
            <a:ext cx="252000" cy="82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0176" y="2365967"/>
            <a:ext cx="252000" cy="741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</a:p>
        </p:txBody>
      </p:sp>
      <p:sp>
        <p:nvSpPr>
          <p:cNvPr id="59" name="矩形 58"/>
          <p:cNvSpPr/>
          <p:nvPr/>
        </p:nvSpPr>
        <p:spPr>
          <a:xfrm>
            <a:off x="983888" y="1994270"/>
            <a:ext cx="7299984" cy="3240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手链手平台提供扶贫对象的具体信息，以能够精准</a:t>
            </a:r>
            <a:endParaRPr lang="zh-CN" altLang="en-US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0176" y="4036326"/>
            <a:ext cx="252000" cy="14088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底层数据组织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>
            <a:stCxn id="27" idx="0"/>
          </p:cNvCxnSpPr>
          <p:nvPr/>
        </p:nvCxnSpPr>
        <p:spPr>
          <a:xfrm flipV="1">
            <a:off x="3165057" y="2917152"/>
            <a:ext cx="0" cy="322724"/>
          </a:xfrm>
          <a:prstGeom prst="straightConnector1">
            <a:avLst/>
          </a:prstGeom>
          <a:ln>
            <a:solidFill>
              <a:srgbClr val="00B0F0"/>
            </a:solidFill>
            <a:headEnd type="arrow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5346600" y="4365104"/>
            <a:ext cx="0" cy="216000"/>
          </a:xfrm>
          <a:prstGeom prst="straightConnector1">
            <a:avLst/>
          </a:prstGeom>
          <a:ln>
            <a:solidFill>
              <a:srgbClr val="00B0F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26" idx="0"/>
          </p:cNvCxnSpPr>
          <p:nvPr/>
        </p:nvCxnSpPr>
        <p:spPr>
          <a:xfrm flipH="1" flipV="1">
            <a:off x="4626102" y="2917152"/>
            <a:ext cx="1" cy="322724"/>
          </a:xfrm>
          <a:prstGeom prst="straightConnector1">
            <a:avLst/>
          </a:prstGeom>
          <a:ln>
            <a:solidFill>
              <a:srgbClr val="00B0F0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5346600" y="3856044"/>
            <a:ext cx="0" cy="360000"/>
          </a:xfrm>
          <a:prstGeom prst="straightConnector1">
            <a:avLst/>
          </a:prstGeom>
          <a:ln>
            <a:solidFill>
              <a:srgbClr val="00B0F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4658184" y="2316357"/>
            <a:ext cx="0" cy="216000"/>
          </a:xfrm>
          <a:prstGeom prst="straightConnector1">
            <a:avLst/>
          </a:prstGeom>
          <a:ln>
            <a:solidFill>
              <a:srgbClr val="00B0F0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6088782" y="2917152"/>
            <a:ext cx="0" cy="322724"/>
          </a:xfrm>
          <a:prstGeom prst="straightConnector1">
            <a:avLst/>
          </a:prstGeom>
          <a:ln>
            <a:solidFill>
              <a:srgbClr val="00B0F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4" idx="0"/>
          </p:cNvCxnSpPr>
          <p:nvPr/>
        </p:nvCxnSpPr>
        <p:spPr>
          <a:xfrm flipH="1" flipV="1">
            <a:off x="7549593" y="2318278"/>
            <a:ext cx="1" cy="921598"/>
          </a:xfrm>
          <a:prstGeom prst="straightConnector1">
            <a:avLst/>
          </a:prstGeom>
          <a:ln>
            <a:solidFill>
              <a:srgbClr val="00B0F0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221744" y="5018755"/>
            <a:ext cx="322246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农户信用信息采集系统</a:t>
            </a:r>
            <a:endParaRPr lang="en-US" altLang="zh-CN" sz="12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21744" y="4614987"/>
            <a:ext cx="3222464" cy="325219"/>
          </a:xfrm>
          <a:prstGeom prst="roundRect">
            <a:avLst>
              <a:gd name="adj" fmla="val 26667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贫困户</a:t>
            </a:r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村精准识别系统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67600" y="1677933"/>
            <a:ext cx="1440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200" dirty="0">
                <a:solidFill>
                  <a:srgbClr val="C0504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  <a:r>
              <a:rPr lang="zh-CN" altLang="en-US" sz="1200" dirty="0" smtClean="0">
                <a:solidFill>
                  <a:srgbClr val="C0504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995936" y="1677933"/>
            <a:ext cx="1440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C0504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政府资金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04408" y="1677933"/>
            <a:ext cx="1440000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1200" dirty="0" smtClean="0">
                <a:solidFill>
                  <a:srgbClr val="C0504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社会资金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1" name="肘形连接符 60"/>
          <p:cNvCxnSpPr>
            <a:stCxn id="63" idx="2"/>
            <a:endCxn id="16" idx="1"/>
          </p:cNvCxnSpPr>
          <p:nvPr/>
        </p:nvCxnSpPr>
        <p:spPr>
          <a:xfrm rot="5400000">
            <a:off x="4228972" y="2819704"/>
            <a:ext cx="950665" cy="2965120"/>
          </a:xfrm>
          <a:prstGeom prst="bentConnector4">
            <a:avLst>
              <a:gd name="adj1" fmla="val 41448"/>
              <a:gd name="adj2" fmla="val 107710"/>
            </a:avLst>
          </a:prstGeom>
          <a:ln>
            <a:solidFill>
              <a:srgbClr val="00B0F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8"/>
          <p:cNvSpPr txBox="1"/>
          <p:nvPr/>
        </p:nvSpPr>
        <p:spPr>
          <a:xfrm>
            <a:off x="5497471" y="3573016"/>
            <a:ext cx="1378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105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投票</a:t>
            </a:r>
            <a:r>
              <a:rPr lang="en-US" altLang="zh-CN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判伪</a:t>
            </a:r>
            <a:r>
              <a:rPr lang="en-US" altLang="zh-CN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5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惩罚</a:t>
            </a:r>
            <a:endParaRPr lang="en-US" altLang="zh-CN" sz="1050" dirty="0" smtClean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62000" y="476672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103326" y="44624"/>
            <a:ext cx="2129079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系统框架</a:t>
            </a:r>
            <a:endParaRPr lang="zh-CN" altLang="en-US" sz="1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02184" y="1147619"/>
            <a:ext cx="1825600" cy="4811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政府发布项目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金融信贷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担保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779912" y="1147619"/>
            <a:ext cx="1896344" cy="4811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政府组织项目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财政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定向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636096" y="1124744"/>
            <a:ext cx="1896344" cy="4811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政府宣传项目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募捐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765392" y="2365967"/>
            <a:ext cx="0" cy="74163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29810" y="2530996"/>
            <a:ext cx="100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管理端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移动端设备</a:t>
            </a:r>
            <a:endParaRPr lang="zh-CN" altLang="en-US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051720" y="2564904"/>
            <a:ext cx="1002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方便接入现有系统</a:t>
            </a:r>
            <a:endParaRPr lang="en-US" altLang="zh-CN" sz="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1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肘形连接符 50"/>
          <p:cNvCxnSpPr/>
          <p:nvPr/>
        </p:nvCxnSpPr>
        <p:spPr>
          <a:xfrm rot="10800000" flipV="1">
            <a:off x="3023848" y="2118836"/>
            <a:ext cx="4662328" cy="2297480"/>
          </a:xfrm>
          <a:prstGeom prst="bentConnector3">
            <a:avLst>
              <a:gd name="adj1" fmla="val 11284"/>
            </a:avLst>
          </a:prstGeom>
          <a:ln w="25400">
            <a:solidFill>
              <a:srgbClr val="70B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2"/>
          <p:cNvCxnSpPr/>
          <p:nvPr/>
        </p:nvCxnSpPr>
        <p:spPr>
          <a:xfrm>
            <a:off x="107504" y="332656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"/>
          <p:cNvSpPr txBox="1"/>
          <p:nvPr/>
        </p:nvSpPr>
        <p:spPr>
          <a:xfrm>
            <a:off x="103325" y="-27384"/>
            <a:ext cx="2230067" cy="615539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技术方案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43295" y="1772864"/>
            <a:ext cx="7916399" cy="432000"/>
            <a:chOff x="171449" y="1124744"/>
            <a:chExt cx="4628720" cy="432000"/>
          </a:xfrm>
        </p:grpSpPr>
        <p:sp>
          <p:nvSpPr>
            <p:cNvPr id="64" name="矩形 63"/>
            <p:cNvSpPr/>
            <p:nvPr/>
          </p:nvSpPr>
          <p:spPr>
            <a:xfrm>
              <a:off x="171449" y="1124744"/>
              <a:ext cx="4628720" cy="432000"/>
            </a:xfrm>
            <a:prstGeom prst="rect">
              <a:avLst/>
            </a:prstGeom>
            <a:solidFill>
              <a:srgbClr val="70BF41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251520" y="1196752"/>
              <a:ext cx="1136657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扶贫责任主体（各级政府）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769248" y="1196752"/>
              <a:ext cx="631476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金融机构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549077" y="1472989"/>
            <a:ext cx="1440000" cy="288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权限模块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076176" y="1844872"/>
            <a:ext cx="12960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社会扶贫主体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20416" y="1830804"/>
            <a:ext cx="12960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贫困地区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97"/>
          <p:cNvSpPr/>
          <p:nvPr/>
        </p:nvSpPr>
        <p:spPr>
          <a:xfrm>
            <a:off x="1913484" y="456582"/>
            <a:ext cx="1440000" cy="288000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1907704" y="764752"/>
            <a:ext cx="2160240" cy="432000"/>
            <a:chOff x="171449" y="1124744"/>
            <a:chExt cx="1263093" cy="432000"/>
          </a:xfrm>
        </p:grpSpPr>
        <p:sp>
          <p:nvSpPr>
            <p:cNvPr id="110" name="矩形 109"/>
            <p:cNvSpPr/>
            <p:nvPr/>
          </p:nvSpPr>
          <p:spPr>
            <a:xfrm>
              <a:off x="171449" y="1124744"/>
              <a:ext cx="1263093" cy="432000"/>
            </a:xfrm>
            <a:prstGeom prst="rect">
              <a:avLst/>
            </a:prstGeom>
            <a:solidFill>
              <a:srgbClr val="C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251520" y="1196752"/>
              <a:ext cx="107351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确定项目流程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矩形 115"/>
          <p:cNvSpPr/>
          <p:nvPr/>
        </p:nvSpPr>
        <p:spPr>
          <a:xfrm>
            <a:off x="431840" y="4236296"/>
            <a:ext cx="2700000" cy="737453"/>
          </a:xfrm>
          <a:prstGeom prst="rect">
            <a:avLst/>
          </a:prstGeom>
          <a:solidFill>
            <a:srgbClr val="51A7F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441399" y="3933056"/>
            <a:ext cx="1319005" cy="288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贫困档案模块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83310" y="4308304"/>
            <a:ext cx="1296144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地区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县镇乡村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944008" y="4308304"/>
            <a:ext cx="1080000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贫困人口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户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03848" y="4596336"/>
            <a:ext cx="252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出准入标准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7236456" y="3926200"/>
            <a:ext cx="1440000" cy="288000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结算服务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7236457" y="4221088"/>
            <a:ext cx="1430474" cy="720080"/>
            <a:chOff x="261046" y="5949280"/>
            <a:chExt cx="1430474" cy="720080"/>
          </a:xfrm>
        </p:grpSpPr>
        <p:sp>
          <p:nvSpPr>
            <p:cNvPr id="128" name="矩形 127"/>
            <p:cNvSpPr/>
            <p:nvPr/>
          </p:nvSpPr>
          <p:spPr>
            <a:xfrm>
              <a:off x="261046" y="5949280"/>
              <a:ext cx="1430474" cy="72008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400283" y="6009840"/>
              <a:ext cx="1152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户托管账户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400283" y="6339600"/>
              <a:ext cx="1152128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结算服务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5" name="圆角矩形 134"/>
          <p:cNvSpPr/>
          <p:nvPr/>
        </p:nvSpPr>
        <p:spPr>
          <a:xfrm>
            <a:off x="2483768" y="2481053"/>
            <a:ext cx="1800000" cy="288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资金管理模块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2483768" y="2780928"/>
            <a:ext cx="4608512" cy="798982"/>
            <a:chOff x="251520" y="2852936"/>
            <a:chExt cx="4608512" cy="798982"/>
          </a:xfrm>
        </p:grpSpPr>
        <p:sp>
          <p:nvSpPr>
            <p:cNvPr id="137" name="矩形 136"/>
            <p:cNvSpPr/>
            <p:nvPr/>
          </p:nvSpPr>
          <p:spPr>
            <a:xfrm>
              <a:off x="251520" y="2852936"/>
              <a:ext cx="4608512" cy="798982"/>
            </a:xfrm>
            <a:prstGeom prst="rect">
              <a:avLst/>
            </a:prstGeom>
            <a:solidFill>
              <a:srgbClr val="F3901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323528" y="3284984"/>
              <a:ext cx="108012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流程管理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1475656" y="3284984"/>
              <a:ext cx="1224136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资金流向管理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2771800" y="3284984"/>
              <a:ext cx="90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通知广播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708024" y="3301360"/>
              <a:ext cx="1080000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参与者管理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323528" y="2966496"/>
              <a:ext cx="4464496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r>
                <a:rPr lang="en-US" altLang="zh-CN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资金匹配相应的流程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箭头连接符 6"/>
          <p:cNvCxnSpPr/>
          <p:nvPr/>
        </p:nvCxnSpPr>
        <p:spPr>
          <a:xfrm>
            <a:off x="2411760" y="1196752"/>
            <a:ext cx="0" cy="5642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563888" y="1183866"/>
            <a:ext cx="0" cy="565200"/>
          </a:xfrm>
          <a:prstGeom prst="straightConnector1">
            <a:avLst/>
          </a:prstGeom>
          <a:ln w="25400">
            <a:solidFill>
              <a:srgbClr val="70B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11760" y="1300698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选择相应权限执行者</a:t>
            </a:r>
            <a:endParaRPr lang="zh-CN" altLang="en-US" sz="1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肘形连接符 22"/>
          <p:cNvCxnSpPr>
            <a:stCxn id="65" idx="2"/>
            <a:endCxn id="137" idx="0"/>
          </p:cNvCxnSpPr>
          <p:nvPr/>
        </p:nvCxnSpPr>
        <p:spPr>
          <a:xfrm rot="16200000" flipH="1">
            <a:off x="2896119" y="889023"/>
            <a:ext cx="648024" cy="3135785"/>
          </a:xfrm>
          <a:prstGeom prst="bentConnector3">
            <a:avLst/>
          </a:prstGeom>
          <a:ln w="25400">
            <a:solidFill>
              <a:srgbClr val="70B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/>
          <p:cNvSpPr txBox="1"/>
          <p:nvPr/>
        </p:nvSpPr>
        <p:spPr>
          <a:xfrm>
            <a:off x="3563888" y="13825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0B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流程需求</a:t>
            </a:r>
            <a:endParaRPr lang="en-US" altLang="zh-CN" sz="1000" dirty="0" smtClean="0">
              <a:solidFill>
                <a:srgbClr val="70BF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989077" y="2204864"/>
            <a:ext cx="1394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0B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按权限参与整个流程</a:t>
            </a:r>
            <a:endParaRPr lang="zh-CN" altLang="en-US" sz="1000" dirty="0">
              <a:solidFill>
                <a:srgbClr val="70BF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2141477" y="3645024"/>
            <a:ext cx="1739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en-US" altLang="zh-CN" sz="1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资金流向变动等通知</a:t>
            </a:r>
            <a:endParaRPr lang="zh-CN" altLang="en-US" sz="1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5" name="肘形连接符 154"/>
          <p:cNvCxnSpPr>
            <a:stCxn id="66" idx="2"/>
            <a:endCxn id="137" idx="0"/>
          </p:cNvCxnSpPr>
          <p:nvPr/>
        </p:nvCxnSpPr>
        <p:spPr>
          <a:xfrm rot="16200000" flipH="1">
            <a:off x="3977988" y="1970892"/>
            <a:ext cx="648024" cy="972048"/>
          </a:xfrm>
          <a:prstGeom prst="bentConnector3">
            <a:avLst>
              <a:gd name="adj1" fmla="val 50000"/>
            </a:avLst>
          </a:prstGeom>
          <a:ln w="25400">
            <a:solidFill>
              <a:srgbClr val="70B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70" idx="2"/>
            <a:endCxn id="137" idx="0"/>
          </p:cNvCxnSpPr>
          <p:nvPr/>
        </p:nvCxnSpPr>
        <p:spPr>
          <a:xfrm rot="5400000">
            <a:off x="4932088" y="1988840"/>
            <a:ext cx="648024" cy="936152"/>
          </a:xfrm>
          <a:prstGeom prst="bentConnector3">
            <a:avLst>
              <a:gd name="adj1" fmla="val 50000"/>
            </a:avLst>
          </a:prstGeom>
          <a:ln w="25400">
            <a:solidFill>
              <a:srgbClr val="70B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4257429" y="2204864"/>
            <a:ext cx="1394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0B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按设计管理流程</a:t>
            </a:r>
            <a:endParaRPr lang="zh-CN" altLang="en-US" sz="1000" dirty="0">
              <a:solidFill>
                <a:srgbClr val="70BF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肘形连接符 157"/>
          <p:cNvCxnSpPr>
            <a:stCxn id="71" idx="2"/>
            <a:endCxn id="145" idx="2"/>
          </p:cNvCxnSpPr>
          <p:nvPr/>
        </p:nvCxnSpPr>
        <p:spPr>
          <a:xfrm rot="5400000">
            <a:off x="5906162" y="1666722"/>
            <a:ext cx="1310140" cy="2214368"/>
          </a:xfrm>
          <a:prstGeom prst="bentConnector3">
            <a:avLst>
              <a:gd name="adj1" fmla="val 117449"/>
            </a:avLst>
          </a:prstGeom>
          <a:ln w="254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5569133" y="3645024"/>
            <a:ext cx="1739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</a:t>
            </a:r>
            <a:r>
              <a:rPr lang="en-US" altLang="zh-CN" sz="1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项目下发等通知</a:t>
            </a:r>
            <a:endParaRPr lang="zh-CN" altLang="en-US" sz="1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肘形连接符 39"/>
          <p:cNvCxnSpPr>
            <a:stCxn id="65" idx="2"/>
            <a:endCxn id="118" idx="1"/>
          </p:cNvCxnSpPr>
          <p:nvPr/>
        </p:nvCxnSpPr>
        <p:spPr>
          <a:xfrm rot="5400000">
            <a:off x="-73931" y="2690146"/>
            <a:ext cx="2283412" cy="1168929"/>
          </a:xfrm>
          <a:prstGeom prst="bentConnector4">
            <a:avLst>
              <a:gd name="adj1" fmla="val 47635"/>
              <a:gd name="adj2" fmla="val 119556"/>
            </a:avLst>
          </a:prstGeom>
          <a:ln w="25400">
            <a:solidFill>
              <a:srgbClr val="70B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119" idx="3"/>
          </p:cNvCxnSpPr>
          <p:nvPr/>
        </p:nvCxnSpPr>
        <p:spPr>
          <a:xfrm rot="16200000" flipH="1">
            <a:off x="1204036" y="2596344"/>
            <a:ext cx="2268172" cy="1371771"/>
          </a:xfrm>
          <a:prstGeom prst="bentConnector4">
            <a:avLst>
              <a:gd name="adj1" fmla="val 76939"/>
              <a:gd name="adj2" fmla="val 116665"/>
            </a:avLst>
          </a:prstGeom>
          <a:ln w="25400">
            <a:solidFill>
              <a:srgbClr val="70BF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下弧形箭头 46"/>
          <p:cNvSpPr/>
          <p:nvPr/>
        </p:nvSpPr>
        <p:spPr>
          <a:xfrm>
            <a:off x="441399" y="4827408"/>
            <a:ext cx="2778732" cy="473800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15616" y="5126995"/>
            <a:ext cx="1324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51A7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000" dirty="0" smtClean="0">
                <a:solidFill>
                  <a:srgbClr val="51A7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00" dirty="0" smtClean="0">
                <a:solidFill>
                  <a:srgbClr val="51A7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更新现有系统</a:t>
            </a:r>
            <a:endParaRPr lang="zh-CN" altLang="en-US" sz="1000" dirty="0">
              <a:solidFill>
                <a:srgbClr val="51A7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896083" y="4221088"/>
            <a:ext cx="692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0BF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投票</a:t>
            </a:r>
            <a:endParaRPr lang="zh-CN" altLang="en-US" sz="1000" dirty="0">
              <a:solidFill>
                <a:srgbClr val="70BF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肘形连接符 24"/>
          <p:cNvCxnSpPr>
            <a:stCxn id="145" idx="2"/>
            <a:endCxn id="65" idx="2"/>
          </p:cNvCxnSpPr>
          <p:nvPr/>
        </p:nvCxnSpPr>
        <p:spPr>
          <a:xfrm rot="5400000" flipH="1">
            <a:off x="2905108" y="880036"/>
            <a:ext cx="1296072" cy="3801809"/>
          </a:xfrm>
          <a:prstGeom prst="bentConnector3">
            <a:avLst>
              <a:gd name="adj1" fmla="val -17638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67"/>
          <p:cNvCxnSpPr>
            <a:stCxn id="128" idx="1"/>
            <a:endCxn id="142" idx="2"/>
          </p:cNvCxnSpPr>
          <p:nvPr/>
        </p:nvCxnSpPr>
        <p:spPr>
          <a:xfrm rot="10800000">
            <a:off x="4319973" y="3428976"/>
            <a:ext cx="2916485" cy="1152152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4932040" y="4611408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en-US" altLang="zh-CN" sz="1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项目支付记录</a:t>
            </a:r>
            <a:endParaRPr lang="zh-CN" altLang="en-US" sz="1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1" name="肘形连接符 170"/>
          <p:cNvCxnSpPr/>
          <p:nvPr/>
        </p:nvCxnSpPr>
        <p:spPr>
          <a:xfrm>
            <a:off x="4932040" y="3356992"/>
            <a:ext cx="2502531" cy="1140656"/>
          </a:xfrm>
          <a:prstGeom prst="bentConnector3">
            <a:avLst>
              <a:gd name="adj1" fmla="val 1123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4932040" y="4118883"/>
            <a:ext cx="730198" cy="2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资金发放</a:t>
            </a:r>
            <a:endParaRPr lang="zh-CN" altLang="en-US" sz="10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8" name="肘形连接符 177"/>
          <p:cNvCxnSpPr>
            <a:stCxn id="116" idx="0"/>
            <a:endCxn id="146" idx="2"/>
          </p:cNvCxnSpPr>
          <p:nvPr/>
        </p:nvCxnSpPr>
        <p:spPr>
          <a:xfrm rot="5400000" flipH="1" flipV="1">
            <a:off x="3735584" y="1491608"/>
            <a:ext cx="790944" cy="4698432"/>
          </a:xfrm>
          <a:prstGeom prst="bentConnector3">
            <a:avLst>
              <a:gd name="adj1" fmla="val 259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2293877" y="3902859"/>
            <a:ext cx="1739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51A7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扶贫对象精准选择</a:t>
            </a:r>
            <a:endParaRPr lang="zh-CN" altLang="en-US" sz="1000" dirty="0">
              <a:solidFill>
                <a:srgbClr val="51A7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2" name="直接箭头连接符 181"/>
          <p:cNvCxnSpPr>
            <a:stCxn id="126" idx="0"/>
          </p:cNvCxnSpPr>
          <p:nvPr/>
        </p:nvCxnSpPr>
        <p:spPr>
          <a:xfrm flipH="1" flipV="1">
            <a:off x="7956376" y="2118836"/>
            <a:ext cx="80" cy="180736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文本框 182"/>
          <p:cNvSpPr txBox="1"/>
          <p:nvPr/>
        </p:nvSpPr>
        <p:spPr>
          <a:xfrm>
            <a:off x="8055041" y="2875002"/>
            <a:ext cx="710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托管账户</a:t>
            </a:r>
            <a:endParaRPr lang="en-US" altLang="zh-CN" sz="10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更新通知等服务</a:t>
            </a:r>
            <a:endParaRPr lang="zh-CN" altLang="en-US" sz="10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302890" y="5487615"/>
            <a:ext cx="8373566" cy="30777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区块链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323528" y="5929535"/>
            <a:ext cx="3312368" cy="30777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资金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项目等资源区块链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5329221" y="5917660"/>
            <a:ext cx="3312368" cy="307777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扶贫过程行为区块链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0" name="肘形连接符 189"/>
          <p:cNvCxnSpPr>
            <a:endCxn id="185" idx="3"/>
          </p:cNvCxnSpPr>
          <p:nvPr/>
        </p:nvCxnSpPr>
        <p:spPr>
          <a:xfrm rot="5400000">
            <a:off x="3215823" y="4997245"/>
            <a:ext cx="1506253" cy="666105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endCxn id="185" idx="2"/>
          </p:cNvCxnSpPr>
          <p:nvPr/>
        </p:nvCxnSpPr>
        <p:spPr>
          <a:xfrm rot="5400000">
            <a:off x="1609655" y="3815026"/>
            <a:ext cx="2792343" cy="2052228"/>
          </a:xfrm>
          <a:prstGeom prst="bentConnector3">
            <a:avLst>
              <a:gd name="adj1" fmla="val 108187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/>
          <p:cNvSpPr txBox="1"/>
          <p:nvPr/>
        </p:nvSpPr>
        <p:spPr>
          <a:xfrm>
            <a:off x="3240559" y="4658502"/>
            <a:ext cx="9714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各责任主体间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的资金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en-US" altLang="zh-CN" sz="1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流动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7" name="肘形连接符 196"/>
          <p:cNvCxnSpPr>
            <a:stCxn id="137" idx="2"/>
            <a:endCxn id="186" idx="1"/>
          </p:cNvCxnSpPr>
          <p:nvPr/>
        </p:nvCxnSpPr>
        <p:spPr>
          <a:xfrm rot="16200000" flipH="1">
            <a:off x="3812803" y="4555130"/>
            <a:ext cx="2491639" cy="541197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60" idx="2"/>
          </p:cNvCxnSpPr>
          <p:nvPr/>
        </p:nvCxnSpPr>
        <p:spPr>
          <a:xfrm>
            <a:off x="6242154" y="4467309"/>
            <a:ext cx="4022" cy="146222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endCxn id="186" idx="2"/>
          </p:cNvCxnSpPr>
          <p:nvPr/>
        </p:nvCxnSpPr>
        <p:spPr>
          <a:xfrm rot="10800000" flipH="1" flipV="1">
            <a:off x="539551" y="3444969"/>
            <a:ext cx="6445853" cy="2780468"/>
          </a:xfrm>
          <a:prstGeom prst="bentConnector4">
            <a:avLst>
              <a:gd name="adj1" fmla="val -3546"/>
              <a:gd name="adj2" fmla="val 112493"/>
            </a:avLst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031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/>
          <p:nvPr/>
        </p:nvCxnSpPr>
        <p:spPr>
          <a:xfrm>
            <a:off x="162000" y="476672"/>
            <a:ext cx="882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"/>
          <p:cNvSpPr txBox="1"/>
          <p:nvPr/>
        </p:nvSpPr>
        <p:spPr>
          <a:xfrm>
            <a:off x="103326" y="44624"/>
            <a:ext cx="2949816" cy="369318"/>
          </a:xfrm>
          <a:prstGeom prst="rect">
            <a:avLst/>
          </a:prstGeom>
          <a:noFill/>
        </p:spPr>
        <p:txBody>
          <a:bodyPr wrap="none" lIns="91425" tIns="45713" rIns="91425" bIns="45713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技术方案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与现有系统的配合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9552" y="620688"/>
            <a:ext cx="8085214" cy="1152128"/>
          </a:xfrm>
          <a:prstGeom prst="rect">
            <a:avLst/>
          </a:prstGeom>
          <a:solidFill>
            <a:srgbClr val="70BF4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39552" y="5589368"/>
            <a:ext cx="8085600" cy="1152000"/>
          </a:xfrm>
          <a:prstGeom prst="rect">
            <a:avLst/>
          </a:prstGeom>
          <a:solidFill>
            <a:srgbClr val="51A7F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560190" y="2780928"/>
            <a:ext cx="8085603" cy="1872208"/>
          </a:xfrm>
          <a:prstGeom prst="rect">
            <a:avLst/>
          </a:prstGeom>
          <a:solidFill>
            <a:srgbClr val="F3901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776214" y="810424"/>
            <a:ext cx="7704856" cy="792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扶贫项目应用系统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其他诸多应用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776214" y="2996951"/>
            <a:ext cx="7704856" cy="1440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准扶贫台账系统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资金流向可追踪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动态实时管理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数据安全保证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55576" y="5705742"/>
            <a:ext cx="7704856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扶贫项目基础数据（共建或信任第三方系统）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贫困信息：贫困户信息建档立卡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农户信用信息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项目信息：历史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539552" y="1792248"/>
            <a:ext cx="3312368" cy="91680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实时数据服务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管理决策支持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上箭头 171"/>
          <p:cNvSpPr/>
          <p:nvPr/>
        </p:nvSpPr>
        <p:spPr>
          <a:xfrm>
            <a:off x="539552" y="4653136"/>
            <a:ext cx="3312368" cy="91680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基础数据支持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716384" y="1844824"/>
            <a:ext cx="3312000" cy="9180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策略导向指导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下箭头 172"/>
          <p:cNvSpPr/>
          <p:nvPr/>
        </p:nvSpPr>
        <p:spPr>
          <a:xfrm>
            <a:off x="4644008" y="4725144"/>
            <a:ext cx="3312000" cy="91800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维护工具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信息更新依据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4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ay_Group_Template_without_client_logo">
  <a:themeElements>
    <a:clrScheme name="自定义 1">
      <a:dk1>
        <a:srgbClr val="606060"/>
      </a:dk1>
      <a:lt1>
        <a:srgbClr val="FFFFFF"/>
      </a:lt1>
      <a:dk2>
        <a:srgbClr val="FFD600"/>
      </a:dk2>
      <a:lt2>
        <a:srgbClr val="0D1467"/>
      </a:lt2>
      <a:accent1>
        <a:srgbClr val="C7C7C7"/>
      </a:accent1>
      <a:accent2>
        <a:srgbClr val="DEDEDE"/>
      </a:accent2>
      <a:accent3>
        <a:srgbClr val="FFFFFF"/>
      </a:accent3>
      <a:accent4>
        <a:srgbClr val="515151"/>
      </a:accent4>
      <a:accent5>
        <a:srgbClr val="E0E0E0"/>
      </a:accent5>
      <a:accent6>
        <a:srgbClr val="C9C9C9"/>
      </a:accent6>
      <a:hlink>
        <a:srgbClr val="1600FF"/>
      </a:hlink>
      <a:folHlink>
        <a:srgbClr val="6275FF"/>
      </a:folHlink>
    </a:clrScheme>
    <a:fontScheme name="Hay_Group_Template_without_client_lo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54000" rIns="54000" bIns="54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ay_Group_Template_without_client_logo 1">
        <a:dk1>
          <a:srgbClr val="606060"/>
        </a:dk1>
        <a:lt1>
          <a:srgbClr val="FFFFFF"/>
        </a:lt1>
        <a:dk2>
          <a:srgbClr val="00B7F1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B2E9FB"/>
        </a:hlink>
        <a:folHlink>
          <a:srgbClr val="80DB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2">
        <a:dk1>
          <a:srgbClr val="606060"/>
        </a:dk1>
        <a:lt1>
          <a:srgbClr val="FFFFFF"/>
        </a:lt1>
        <a:dk2>
          <a:srgbClr val="8C54A2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DCCCE3"/>
        </a:hlink>
        <a:folHlink>
          <a:srgbClr val="C5A9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3">
        <a:dk1>
          <a:srgbClr val="606060"/>
        </a:dk1>
        <a:lt1>
          <a:srgbClr val="FFFFFF"/>
        </a:lt1>
        <a:dk2>
          <a:srgbClr val="B5D333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E9F2C2"/>
        </a:hlink>
        <a:folHlink>
          <a:srgbClr val="DAE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4">
        <a:dk1>
          <a:srgbClr val="606060"/>
        </a:dk1>
        <a:lt1>
          <a:srgbClr val="FFFFFF"/>
        </a:lt1>
        <a:dk2>
          <a:srgbClr val="707814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D4D6B8"/>
        </a:hlink>
        <a:folHlink>
          <a:srgbClr val="B7BB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5">
        <a:dk1>
          <a:srgbClr val="606060"/>
        </a:dk1>
        <a:lt1>
          <a:srgbClr val="FFFFFF"/>
        </a:lt1>
        <a:dk2>
          <a:srgbClr val="EC0088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9B2DB"/>
        </a:hlink>
        <a:folHlink>
          <a:srgbClr val="F580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6">
        <a:dk1>
          <a:srgbClr val="606060"/>
        </a:dk1>
        <a:lt1>
          <a:srgbClr val="FFFFFF"/>
        </a:lt1>
        <a:dk2>
          <a:srgbClr val="F17829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BD6BF"/>
        </a:hlink>
        <a:folHlink>
          <a:srgbClr val="F8BB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7">
        <a:dk1>
          <a:srgbClr val="606060"/>
        </a:dk1>
        <a:lt1>
          <a:srgbClr val="FFFFFF"/>
        </a:lt1>
        <a:dk2>
          <a:srgbClr val="FFD600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FF3B2"/>
        </a:hlink>
        <a:folHlink>
          <a:srgbClr val="FFEA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8">
        <a:dk1>
          <a:srgbClr val="606060"/>
        </a:dk1>
        <a:lt1>
          <a:srgbClr val="FFFFFF"/>
        </a:lt1>
        <a:dk2>
          <a:srgbClr val="D09546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1DFC7"/>
        </a:hlink>
        <a:folHlink>
          <a:srgbClr val="E7C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9">
        <a:dk1>
          <a:srgbClr val="606060"/>
        </a:dk1>
        <a:lt1>
          <a:srgbClr val="FFFFFF"/>
        </a:lt1>
        <a:dk2>
          <a:srgbClr val="D92131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4BCC1"/>
        </a:hlink>
        <a:folHlink>
          <a:srgbClr val="EC909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Hay_Group_Template_without_client_logo">
  <a:themeElements>
    <a:clrScheme name="自定义 1">
      <a:dk1>
        <a:srgbClr val="606060"/>
      </a:dk1>
      <a:lt1>
        <a:srgbClr val="FFFFFF"/>
      </a:lt1>
      <a:dk2>
        <a:srgbClr val="FFD600"/>
      </a:dk2>
      <a:lt2>
        <a:srgbClr val="0D1467"/>
      </a:lt2>
      <a:accent1>
        <a:srgbClr val="C7C7C7"/>
      </a:accent1>
      <a:accent2>
        <a:srgbClr val="DEDEDE"/>
      </a:accent2>
      <a:accent3>
        <a:srgbClr val="FFFFFF"/>
      </a:accent3>
      <a:accent4>
        <a:srgbClr val="515151"/>
      </a:accent4>
      <a:accent5>
        <a:srgbClr val="E0E0E0"/>
      </a:accent5>
      <a:accent6>
        <a:srgbClr val="C9C9C9"/>
      </a:accent6>
      <a:hlink>
        <a:srgbClr val="1600FF"/>
      </a:hlink>
      <a:folHlink>
        <a:srgbClr val="6275FF"/>
      </a:folHlink>
    </a:clrScheme>
    <a:fontScheme name="Hay_Group_Template_without_client_log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54000" rIns="54000" bIns="54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0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1905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Hay_Group_Template_without_client_logo 1">
        <a:dk1>
          <a:srgbClr val="606060"/>
        </a:dk1>
        <a:lt1>
          <a:srgbClr val="FFFFFF"/>
        </a:lt1>
        <a:dk2>
          <a:srgbClr val="00B7F1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B2E9FB"/>
        </a:hlink>
        <a:folHlink>
          <a:srgbClr val="80DB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2">
        <a:dk1>
          <a:srgbClr val="606060"/>
        </a:dk1>
        <a:lt1>
          <a:srgbClr val="FFFFFF"/>
        </a:lt1>
        <a:dk2>
          <a:srgbClr val="8C54A2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DCCCE3"/>
        </a:hlink>
        <a:folHlink>
          <a:srgbClr val="C5A9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3">
        <a:dk1>
          <a:srgbClr val="606060"/>
        </a:dk1>
        <a:lt1>
          <a:srgbClr val="FFFFFF"/>
        </a:lt1>
        <a:dk2>
          <a:srgbClr val="B5D333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E9F2C2"/>
        </a:hlink>
        <a:folHlink>
          <a:srgbClr val="DAE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4">
        <a:dk1>
          <a:srgbClr val="606060"/>
        </a:dk1>
        <a:lt1>
          <a:srgbClr val="FFFFFF"/>
        </a:lt1>
        <a:dk2>
          <a:srgbClr val="707814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D4D6B8"/>
        </a:hlink>
        <a:folHlink>
          <a:srgbClr val="B7BB8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5">
        <a:dk1>
          <a:srgbClr val="606060"/>
        </a:dk1>
        <a:lt1>
          <a:srgbClr val="FFFFFF"/>
        </a:lt1>
        <a:dk2>
          <a:srgbClr val="EC0088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9B2DB"/>
        </a:hlink>
        <a:folHlink>
          <a:srgbClr val="F580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6">
        <a:dk1>
          <a:srgbClr val="606060"/>
        </a:dk1>
        <a:lt1>
          <a:srgbClr val="FFFFFF"/>
        </a:lt1>
        <a:dk2>
          <a:srgbClr val="F17829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BD6BF"/>
        </a:hlink>
        <a:folHlink>
          <a:srgbClr val="F8BB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7">
        <a:dk1>
          <a:srgbClr val="606060"/>
        </a:dk1>
        <a:lt1>
          <a:srgbClr val="FFFFFF"/>
        </a:lt1>
        <a:dk2>
          <a:srgbClr val="FFD600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FF3B2"/>
        </a:hlink>
        <a:folHlink>
          <a:srgbClr val="FFEA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8">
        <a:dk1>
          <a:srgbClr val="606060"/>
        </a:dk1>
        <a:lt1>
          <a:srgbClr val="FFFFFF"/>
        </a:lt1>
        <a:dk2>
          <a:srgbClr val="D09546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1DFC7"/>
        </a:hlink>
        <a:folHlink>
          <a:srgbClr val="E7C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ay_Group_Template_without_client_logo 9">
        <a:dk1>
          <a:srgbClr val="606060"/>
        </a:dk1>
        <a:lt1>
          <a:srgbClr val="FFFFFF"/>
        </a:lt1>
        <a:dk2>
          <a:srgbClr val="D92131"/>
        </a:dk2>
        <a:lt2>
          <a:srgbClr val="0D1467"/>
        </a:lt2>
        <a:accent1>
          <a:srgbClr val="C7C7C7"/>
        </a:accent1>
        <a:accent2>
          <a:srgbClr val="DEDEDE"/>
        </a:accent2>
        <a:accent3>
          <a:srgbClr val="FFFFFF"/>
        </a:accent3>
        <a:accent4>
          <a:srgbClr val="515151"/>
        </a:accent4>
        <a:accent5>
          <a:srgbClr val="E0E0E0"/>
        </a:accent5>
        <a:accent6>
          <a:srgbClr val="C9C9C9"/>
        </a:accent6>
        <a:hlink>
          <a:srgbClr val="F4BCC1"/>
        </a:hlink>
        <a:folHlink>
          <a:srgbClr val="EC909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15484</TotalTime>
  <Words>1360</Words>
  <Application>Microsoft Office PowerPoint</Application>
  <PresentationFormat>全屏显示(4:3)</PresentationFormat>
  <Paragraphs>321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Office 主题</vt:lpstr>
      <vt:lpstr>1_Hay_Group_Template_without_client_logo</vt:lpstr>
      <vt:lpstr>2_Hay_Group_Template_without_client_logo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ericteng</dc:creator>
  <cp:lastModifiedBy>uooiifu</cp:lastModifiedBy>
  <cp:revision>2673</cp:revision>
  <cp:lastPrinted>2014-05-14T03:45:48Z</cp:lastPrinted>
  <dcterms:created xsi:type="dcterms:W3CDTF">2013-09-15T08:40:24Z</dcterms:created>
  <dcterms:modified xsi:type="dcterms:W3CDTF">2018-01-09T09:44:32Z</dcterms:modified>
</cp:coreProperties>
</file>