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0" r:id="rId3"/>
    <p:sldMasterId id="2147483661" r:id="rId4"/>
  </p:sldMasterIdLst>
  <p:notesMasterIdLst>
    <p:notesMasterId r:id="rId6"/>
  </p:notesMasterIdLst>
  <p:sldIdLst>
    <p:sldId id="370" r:id="rId5"/>
    <p:sldId id="489" r:id="rId7"/>
    <p:sldId id="483" r:id="rId8"/>
    <p:sldId id="484" r:id="rId9"/>
    <p:sldId id="485" r:id="rId10"/>
    <p:sldId id="490" r:id="rId11"/>
    <p:sldId id="487" r:id="rId12"/>
    <p:sldId id="488" r:id="rId13"/>
    <p:sldId id="491" r:id="rId14"/>
    <p:sldId id="502" r:id="rId15"/>
    <p:sldId id="503" r:id="rId16"/>
    <p:sldId id="504" r:id="rId17"/>
    <p:sldId id="505" r:id="rId18"/>
    <p:sldId id="506" r:id="rId19"/>
    <p:sldId id="507" r:id="rId20"/>
    <p:sldId id="508" r:id="rId21"/>
    <p:sldId id="492" r:id="rId22"/>
    <p:sldId id="475" r:id="rId23"/>
    <p:sldId id="477" r:id="rId24"/>
    <p:sldId id="496" r:id="rId25"/>
    <p:sldId id="497" r:id="rId26"/>
    <p:sldId id="498" r:id="rId27"/>
    <p:sldId id="499" r:id="rId28"/>
    <p:sldId id="500" r:id="rId29"/>
    <p:sldId id="501" r:id="rId30"/>
    <p:sldId id="469" r:id="rId31"/>
  </p:sldIdLst>
  <p:sldSz cx="9144000" cy="6858000" type="screen4x3"/>
  <p:notesSz cx="6789420" cy="9929495"/>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51A7F9"/>
    <a:srgbClr val="E46C0A"/>
    <a:srgbClr val="70BF41"/>
    <a:srgbClr val="66FF66"/>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866" autoAdjust="0"/>
    <p:restoredTop sz="87395" autoAdjust="0"/>
  </p:normalViewPr>
  <p:slideViewPr>
    <p:cSldViewPr>
      <p:cViewPr varScale="1">
        <p:scale>
          <a:sx n="100" d="100"/>
          <a:sy n="100" d="100"/>
        </p:scale>
        <p:origin x="-1830" y="-9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2220" cy="4964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5947" y="0"/>
            <a:ext cx="2942220" cy="496491"/>
          </a:xfrm>
          <a:prstGeom prst="rect">
            <a:avLst/>
          </a:prstGeom>
        </p:spPr>
        <p:txBody>
          <a:bodyPr vert="horz" lIns="91440" tIns="45720" rIns="91440" bIns="45720" rtlCol="0"/>
          <a:lstStyle>
            <a:lvl1pPr algn="r">
              <a:defRPr sz="1200"/>
            </a:lvl1pPr>
          </a:lstStyle>
          <a:p>
            <a:fld id="{83BD4736-3326-4CBD-B591-46AA0E5900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12813" y="744538"/>
            <a:ext cx="4964112" cy="37242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8974" y="4716661"/>
            <a:ext cx="5431790" cy="4468416"/>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431599"/>
            <a:ext cx="2942220" cy="496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5947" y="9431599"/>
            <a:ext cx="2942220" cy="496491"/>
          </a:xfrm>
          <a:prstGeom prst="rect">
            <a:avLst/>
          </a:prstGeom>
        </p:spPr>
        <p:txBody>
          <a:bodyPr vert="horz" lIns="91440" tIns="45720" rIns="91440" bIns="45720" rtlCol="0" anchor="b"/>
          <a:lstStyle>
            <a:lvl1pPr algn="r">
              <a:defRPr sz="1200"/>
            </a:lvl1pPr>
          </a:lstStyle>
          <a:p>
            <a:fld id="{65156CD9-2B07-4557-B7E8-6A8B15BA0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5365"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5156CD9-2B07-4557-B7E8-6A8B15BA0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prstClr val="black"/>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5156CD9-2B07-4557-B7E8-6A8B15BA0F47}"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0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9A33ECF-4163-4124-BF60-59849A56D2D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765" indent="0" algn="ctr">
              <a:buNone/>
              <a:defRPr>
                <a:solidFill>
                  <a:schemeClr val="tx1">
                    <a:tint val="75000"/>
                  </a:schemeClr>
                </a:solidFill>
              </a:defRPr>
            </a:lvl8pPr>
            <a:lvl9pPr marL="365696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1"/>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3"/>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765" indent="0">
              <a:buNone/>
              <a:defRPr sz="1400">
                <a:solidFill>
                  <a:schemeClr val="tx1">
                    <a:tint val="75000"/>
                  </a:schemeClr>
                </a:solidFill>
              </a:defRPr>
            </a:lvl8pPr>
            <a:lvl9pPr marL="3656965"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2"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5365" indent="0">
              <a:buNone/>
              <a:defRPr sz="900"/>
            </a:lvl6pPr>
            <a:lvl7pPr marL="2742565" indent="0">
              <a:buNone/>
              <a:defRPr sz="900"/>
            </a:lvl7pPr>
            <a:lvl8pPr marL="3199765" indent="0">
              <a:buNone/>
              <a:defRPr sz="900"/>
            </a:lvl8pPr>
            <a:lvl9pPr marL="3656965"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8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25" tIns="45713" rIns="91425" bIns="45713"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3"/>
            <a:ext cx="8229600" cy="4525963"/>
          </a:xfrm>
          <a:prstGeom prst="rect">
            <a:avLst/>
          </a:prstGeom>
        </p:spPr>
        <p:txBody>
          <a:bodyPr vert="horz" lIns="91425" tIns="45713" rIns="91425" bIns="45713"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3"/>
            <a:ext cx="2133600" cy="365125"/>
          </a:xfrm>
          <a:prstGeom prst="rect">
            <a:avLst/>
          </a:prstGeom>
        </p:spPr>
        <p:txBody>
          <a:bodyPr vert="horz" lIns="91425" tIns="45713" rIns="91425" bIns="45713"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1" y="6356353"/>
            <a:ext cx="2895600" cy="365125"/>
          </a:xfrm>
          <a:prstGeom prst="rect">
            <a:avLst/>
          </a:prstGeom>
        </p:spPr>
        <p:txBody>
          <a:bodyPr vert="horz" lIns="91425" tIns="45713" rIns="91425" bIns="45713"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3"/>
            <a:ext cx="2133600" cy="365125"/>
          </a:xfrm>
          <a:prstGeom prst="rect">
            <a:avLst/>
          </a:prstGeom>
        </p:spPr>
        <p:txBody>
          <a:bodyPr vert="horz" lIns="91425" tIns="45713" rIns="91425" bIns="45713"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37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37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376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376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lumMod val="8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6" name="Rectangle 8"/>
          <p:cNvSpPr>
            <a:spLocks noChangeArrowheads="1"/>
          </p:cNvSpPr>
          <p:nvPr userDrawn="1"/>
        </p:nvSpPr>
        <p:spPr bwMode="gray">
          <a:xfrm>
            <a:off x="250825" y="214313"/>
            <a:ext cx="8642350" cy="1071562"/>
          </a:xfrm>
          <a:prstGeom prst="rect">
            <a:avLst/>
          </a:prstGeom>
          <a:solidFill>
            <a:srgbClr val="FFCC00"/>
          </a:solidFill>
          <a:ln w="9525">
            <a:noFill/>
            <a:miter lim="800000"/>
          </a:ln>
          <a:effectLst/>
        </p:spPr>
        <p:txBody>
          <a:bodyPr wrap="none" lIns="71989" tIns="71989" rIns="71989" bIns="71989" anchor="ctr"/>
          <a:lstStyle/>
          <a:p>
            <a:pPr fontAlgn="base">
              <a:lnSpc>
                <a:spcPct val="110000"/>
              </a:lnSpc>
              <a:spcBef>
                <a:spcPct val="50000"/>
              </a:spcBef>
              <a:spcAft>
                <a:spcPct val="0"/>
              </a:spcAft>
              <a:buClr>
                <a:srgbClr val="0D1467"/>
              </a:buClr>
              <a:buSzPct val="75000"/>
              <a:buFont typeface="Wingdings" panose="05000000000000000000" pitchFamily="2" charset="2"/>
              <a:buNone/>
              <a:defRPr/>
            </a:pPr>
            <a:endParaRPr lang="zh-CN" altLang="en-US" sz="1200" b="1">
              <a:solidFill>
                <a:srgbClr val="0D1467"/>
              </a:solidFill>
              <a:ea typeface="宋体" panose="02010600030101010101" pitchFamily="2" charset="-122"/>
            </a:endParaRPr>
          </a:p>
        </p:txBody>
      </p:sp>
      <p:sp>
        <p:nvSpPr>
          <p:cNvPr id="57347" name="Rectangle 3"/>
          <p:cNvSpPr>
            <a:spLocks noChangeArrowheads="1"/>
          </p:cNvSpPr>
          <p:nvPr/>
        </p:nvSpPr>
        <p:spPr bwMode="gray">
          <a:xfrm>
            <a:off x="250825" y="1270000"/>
            <a:ext cx="8642350" cy="287338"/>
          </a:xfrm>
          <a:prstGeom prst="rect">
            <a:avLst/>
          </a:prstGeom>
          <a:solidFill>
            <a:schemeClr val="accent2"/>
          </a:solidFill>
          <a:ln w="9525">
            <a:noFill/>
            <a:miter lim="800000"/>
          </a:ln>
          <a:effectLst/>
        </p:spPr>
        <p:txBody>
          <a:bodyPr wrap="none" lIns="91425" tIns="45713" rIns="91425" bIns="45713" anchor="ctr"/>
          <a:lstStyle/>
          <a:p>
            <a:pPr algn="ctr" fontAlgn="base">
              <a:spcBef>
                <a:spcPct val="0"/>
              </a:spcBef>
              <a:spcAft>
                <a:spcPct val="0"/>
              </a:spcAft>
              <a:defRPr/>
            </a:pPr>
            <a:endParaRPr lang="zh-CN" altLang="zh-CN">
              <a:solidFill>
                <a:srgbClr val="606060"/>
              </a:solidFill>
              <a:ea typeface="宋体" panose="02010600030101010101" pitchFamily="2" charset="-122"/>
            </a:endParaRPr>
          </a:p>
        </p:txBody>
      </p:sp>
      <p:sp>
        <p:nvSpPr>
          <p:cNvPr id="6148" name="Rectangle 4"/>
          <p:cNvSpPr>
            <a:spLocks noGrp="1" noChangeArrowheads="1"/>
          </p:cNvSpPr>
          <p:nvPr>
            <p:ph type="title"/>
          </p:nvPr>
        </p:nvSpPr>
        <p:spPr bwMode="gray">
          <a:xfrm>
            <a:off x="755650" y="260350"/>
            <a:ext cx="6121400" cy="865188"/>
          </a:xfrm>
          <a:prstGeom prst="rect">
            <a:avLst/>
          </a:prstGeom>
          <a:noFill/>
          <a:ln w="9525" algn="ctr">
            <a:noFill/>
            <a:miter lim="800000"/>
          </a:ln>
        </p:spPr>
        <p:txBody>
          <a:bodyPr vert="horz" wrap="square" lIns="0" tIns="0" rIns="0" bIns="0" numCol="1" anchor="b" anchorCtr="0" compatLnSpc="1"/>
          <a:lstStyle/>
          <a:p>
            <a:pPr lvl="0"/>
            <a:endParaRPr lang="en-US" altLang="zh-CN" smtClean="0"/>
          </a:p>
        </p:txBody>
      </p:sp>
      <p:sp>
        <p:nvSpPr>
          <p:cNvPr id="6149" name="Rectangle 5"/>
          <p:cNvSpPr>
            <a:spLocks noGrp="1" noChangeArrowheads="1"/>
          </p:cNvSpPr>
          <p:nvPr>
            <p:ph type="body" idx="1"/>
          </p:nvPr>
        </p:nvSpPr>
        <p:spPr bwMode="gray">
          <a:xfrm>
            <a:off x="468316" y="1773238"/>
            <a:ext cx="8207375" cy="4535487"/>
          </a:xfrm>
          <a:prstGeom prst="rect">
            <a:avLst/>
          </a:prstGeom>
          <a:noFill/>
          <a:ln w="6350">
            <a:noFill/>
            <a:miter lim="800000"/>
          </a:ln>
        </p:spPr>
        <p:txBody>
          <a:bodyPr vert="horz" wrap="square" lIns="0" tIns="0" rIns="0" bIns="0" numCol="1" anchor="t" anchorCtr="0" compatLnSpc="1"/>
          <a:lstStyle/>
          <a:p>
            <a:pPr lvl="0"/>
            <a:endParaRPr lang="en-US" altLang="zh-CN" smtClean="0"/>
          </a:p>
        </p:txBody>
      </p:sp>
      <p:sp>
        <p:nvSpPr>
          <p:cNvPr id="57363" name="Rectangle 19"/>
          <p:cNvSpPr>
            <a:spLocks noChangeArrowheads="1"/>
          </p:cNvSpPr>
          <p:nvPr/>
        </p:nvSpPr>
        <p:spPr bwMode="gray">
          <a:xfrm>
            <a:off x="7215189" y="115888"/>
            <a:ext cx="1677987" cy="649287"/>
          </a:xfrm>
          <a:prstGeom prst="rect">
            <a:avLst/>
          </a:prstGeom>
          <a:solidFill>
            <a:schemeClr val="bg1"/>
          </a:solidFill>
          <a:ln w="9525">
            <a:solidFill>
              <a:schemeClr val="bg1"/>
            </a:solidFill>
            <a:miter lim="800000"/>
          </a:ln>
          <a:effectLst/>
        </p:spPr>
        <p:txBody>
          <a:bodyPr wrap="none" lIns="91425" tIns="45713" rIns="91425" bIns="45713" anchor="ctr"/>
          <a:lstStyle/>
          <a:p>
            <a:pPr fontAlgn="base">
              <a:lnSpc>
                <a:spcPct val="110000"/>
              </a:lnSpc>
              <a:spcBef>
                <a:spcPct val="50000"/>
              </a:spcBef>
              <a:spcAft>
                <a:spcPct val="0"/>
              </a:spcAft>
              <a:buClr>
                <a:srgbClr val="0D1467"/>
              </a:buClr>
              <a:buSzPct val="75000"/>
              <a:buFont typeface="Wingdings" panose="05000000000000000000" pitchFamily="2" charset="2"/>
              <a:buNone/>
              <a:defRPr/>
            </a:pPr>
            <a:endParaRPr lang="zh-CN" altLang="en-US" sz="1200">
              <a:solidFill>
                <a:srgbClr val="0D1467"/>
              </a:solidFill>
              <a:ea typeface="宋体" panose="02010600030101010101" pitchFamily="2" charset="-122"/>
            </a:endParaRPr>
          </a:p>
        </p:txBody>
      </p:sp>
      <p:pic>
        <p:nvPicPr>
          <p:cNvPr id="6151" name="Picture 4" descr="http://pic2.nipic.com/20090422/1056635_110144089_2.jpg"/>
          <p:cNvPicPr>
            <a:picLocks noChangeAspect="1" noChangeArrowheads="1"/>
          </p:cNvPicPr>
          <p:nvPr/>
        </p:nvPicPr>
        <p:blipFill>
          <a:blip r:embed="rId1" cstate="print"/>
          <a:srcRect/>
          <a:stretch>
            <a:fillRect/>
          </a:stretch>
        </p:blipFill>
        <p:spPr bwMode="auto">
          <a:xfrm>
            <a:off x="7294565" y="44450"/>
            <a:ext cx="1563687" cy="692150"/>
          </a:xfrm>
          <a:prstGeom prst="rect">
            <a:avLst/>
          </a:prstGeom>
          <a:noFill/>
          <a:ln w="9525">
            <a:noFill/>
            <a:miter lim="800000"/>
            <a:headEnd/>
            <a:tailEnd/>
          </a:ln>
        </p:spPr>
      </p:pic>
      <p:sp>
        <p:nvSpPr>
          <p:cNvPr id="13" name="Line 6"/>
          <p:cNvSpPr>
            <a:spLocks noChangeShapeType="1"/>
          </p:cNvSpPr>
          <p:nvPr userDrawn="1"/>
        </p:nvSpPr>
        <p:spPr bwMode="gray">
          <a:xfrm>
            <a:off x="250825" y="6453191"/>
            <a:ext cx="8642350" cy="1587"/>
          </a:xfrm>
          <a:prstGeom prst="line">
            <a:avLst/>
          </a:prstGeom>
          <a:noFill/>
          <a:ln w="19050">
            <a:solidFill>
              <a:schemeClr val="tx2"/>
            </a:solidFill>
            <a:round/>
          </a:ln>
          <a:effectLst/>
        </p:spPr>
        <p:txBody>
          <a:bodyPr lIns="91425" tIns="45713" rIns="91425" bIns="45713"/>
          <a:lstStyle/>
          <a:p>
            <a:pPr fontAlgn="base">
              <a:lnSpc>
                <a:spcPct val="110000"/>
              </a:lnSpc>
              <a:spcBef>
                <a:spcPct val="50000"/>
              </a:spcBef>
              <a:spcAft>
                <a:spcPct val="0"/>
              </a:spcAft>
              <a:buClr>
                <a:srgbClr val="0D1467"/>
              </a:buClr>
              <a:buSzPct val="75000"/>
              <a:buFont typeface="Wingdings" panose="05000000000000000000" pitchFamily="2" charset="2"/>
              <a:buNone/>
              <a:defRPr/>
            </a:pPr>
            <a:endParaRPr lang="zh-CN" altLang="en-US" sz="1200" b="1">
              <a:solidFill>
                <a:srgbClr val="0D1467"/>
              </a:solidFill>
              <a:ea typeface="华文楷体" panose="02010600040101010101" pitchFamily="2" charset="-122"/>
            </a:endParaRPr>
          </a:p>
        </p:txBody>
      </p:sp>
      <p:sp>
        <p:nvSpPr>
          <p:cNvPr id="14" name="Text Box 10"/>
          <p:cNvSpPr txBox="1">
            <a:spLocks noChangeArrowheads="1"/>
          </p:cNvSpPr>
          <p:nvPr userDrawn="1"/>
        </p:nvSpPr>
        <p:spPr bwMode="gray">
          <a:xfrm>
            <a:off x="468316" y="6561138"/>
            <a:ext cx="5818187" cy="296862"/>
          </a:xfrm>
          <a:prstGeom prst="rect">
            <a:avLst/>
          </a:prstGeom>
          <a:noFill/>
          <a:ln w="6350" algn="ctr">
            <a:noFill/>
            <a:miter lim="800000"/>
          </a:ln>
          <a:effectLst/>
        </p:spPr>
        <p:txBody>
          <a:bodyPr lIns="0" tIns="0" rIns="0" bIns="0"/>
          <a:lstStyle/>
          <a:p>
            <a:pPr fontAlgn="base">
              <a:spcBef>
                <a:spcPct val="0"/>
              </a:spcBef>
              <a:spcAft>
                <a:spcPct val="0"/>
              </a:spcAft>
              <a:defRPr/>
            </a:pPr>
            <a:r>
              <a:rPr lang="en-US" altLang="zh-CN" sz="900" dirty="0">
                <a:solidFill>
                  <a:srgbClr val="C7C7C7"/>
                </a:solidFill>
                <a:ea typeface="华文楷体" panose="02010600040101010101" pitchFamily="2" charset="-122"/>
              </a:rPr>
              <a:t>© 2011 Sina</a:t>
            </a:r>
            <a:r>
              <a:rPr lang="zh-CN" altLang="en-US" sz="900" dirty="0">
                <a:solidFill>
                  <a:srgbClr val="C7C7C7"/>
                </a:solidFill>
                <a:ea typeface="华文楷体" panose="02010600040101010101" pitchFamily="2" charset="-122"/>
              </a:rPr>
              <a:t> </a:t>
            </a:r>
            <a:r>
              <a:rPr lang="en-US" altLang="zh-CN" sz="900" dirty="0">
                <a:solidFill>
                  <a:srgbClr val="C7C7C7"/>
                </a:solidFill>
                <a:ea typeface="华文楷体" panose="02010600040101010101" pitchFamily="2" charset="-122"/>
              </a:rPr>
              <a:t>HR</a:t>
            </a:r>
            <a:r>
              <a:rPr lang="zh-CN" altLang="en-US" sz="900" dirty="0">
                <a:solidFill>
                  <a:srgbClr val="C7C7C7"/>
                </a:solidFill>
                <a:ea typeface="华文楷体" panose="02010600040101010101" pitchFamily="2" charset="-122"/>
              </a:rPr>
              <a:t>                                                                                        </a:t>
            </a:r>
            <a:r>
              <a:rPr lang="en-US" altLang="zh-CN" sz="1200" dirty="0">
                <a:solidFill>
                  <a:srgbClr val="606060">
                    <a:lumMod val="75000"/>
                  </a:srgbClr>
                </a:solidFill>
                <a:latin typeface="Arial Unicode MS" panose="020B0604020202020204" pitchFamily="34" charset="-122"/>
                <a:ea typeface="Arial Unicode MS" panose="020B0604020202020204" pitchFamily="34" charset="-122"/>
                <a:cs typeface="Arial Unicode MS" panose="020B0604020202020204" pitchFamily="34" charset="-122"/>
              </a:rPr>
              <a:t>Confidential       </a:t>
            </a:r>
            <a:r>
              <a:rPr lang="en-US" altLang="zh-CN" sz="900" dirty="0">
                <a:solidFill>
                  <a:srgbClr val="C7C7C7"/>
                </a:solidFill>
                <a:ea typeface="华文楷体" panose="02010600040101010101" pitchFamily="2" charset="-122"/>
              </a:rPr>
              <a:t>                                                         </a:t>
            </a:r>
            <a:endParaRPr lang="en-US" altLang="zh-CN" sz="900" dirty="0">
              <a:solidFill>
                <a:srgbClr val="C7C7C7"/>
              </a:solidFill>
              <a:ea typeface="华文楷体" panose="02010600040101010101" pitchFamily="2" charset="-122"/>
            </a:endParaRPr>
          </a:p>
        </p:txBody>
      </p:sp>
      <p:sp>
        <p:nvSpPr>
          <p:cNvPr id="15" name="Rectangle 11"/>
          <p:cNvSpPr>
            <a:spLocks noChangeArrowheads="1"/>
          </p:cNvSpPr>
          <p:nvPr userDrawn="1"/>
        </p:nvSpPr>
        <p:spPr bwMode="gray">
          <a:xfrm>
            <a:off x="6934203" y="6569701"/>
            <a:ext cx="1781175" cy="140664"/>
          </a:xfrm>
          <a:prstGeom prst="rect">
            <a:avLst/>
          </a:prstGeom>
          <a:noFill/>
          <a:ln w="9525" algn="ctr">
            <a:noFill/>
            <a:miter lim="800000"/>
          </a:ln>
          <a:effectLst/>
        </p:spPr>
        <p:txBody>
          <a:bodyPr lIns="0" tIns="0" rIns="0" bIns="0" anchor="b">
            <a:spAutoFit/>
          </a:bodyPr>
          <a:lstStyle/>
          <a:p>
            <a:pPr algn="r" fontAlgn="base">
              <a:spcBef>
                <a:spcPct val="0"/>
              </a:spcBef>
              <a:spcAft>
                <a:spcPct val="0"/>
              </a:spcAft>
              <a:defRPr/>
            </a:pPr>
            <a:fld id="{25A6AE05-05F9-4571-8DAD-2730B978C0CD}" type="slidenum">
              <a:rPr lang="en-US" altLang="zh-CN" sz="900">
                <a:solidFill>
                  <a:srgbClr val="B2B2B2"/>
                </a:solidFill>
                <a:ea typeface="华文楷体" panose="02010600040101010101" pitchFamily="2" charset="-122"/>
              </a:rPr>
            </a:fld>
            <a:r>
              <a:rPr lang="zh-CN" altLang="en-US" sz="900" dirty="0">
                <a:solidFill>
                  <a:srgbClr val="B2B2B2"/>
                </a:solidFill>
                <a:ea typeface="华文楷体" panose="02010600040101010101" pitchFamily="2" charset="-122"/>
              </a:rPr>
              <a:t>        </a:t>
            </a:r>
            <a:r>
              <a:rPr lang="en-US" altLang="zh-CN" sz="900" dirty="0">
                <a:solidFill>
                  <a:srgbClr val="B2B2B2"/>
                </a:solidFill>
                <a:ea typeface="华文楷体" panose="02010600040101010101" pitchFamily="2" charset="-122"/>
              </a:rPr>
              <a:t>Date</a:t>
            </a:r>
            <a:r>
              <a:rPr lang="zh-CN" altLang="en-US" sz="900" dirty="0">
                <a:solidFill>
                  <a:srgbClr val="B2B2B2"/>
                </a:solidFill>
                <a:ea typeface="华文楷体" panose="02010600040101010101" pitchFamily="2" charset="-122"/>
              </a:rPr>
              <a:t> </a:t>
            </a:r>
            <a:endParaRPr lang="en-US" altLang="zh-CN" sz="900" dirty="0">
              <a:solidFill>
                <a:srgbClr val="B2B2B2"/>
              </a:solidFill>
              <a:ea typeface="华文楷体" panose="02010600040101010101" pitchFamily="2" charset="-122"/>
            </a:endParaRPr>
          </a:p>
        </p:txBody>
      </p:sp>
    </p:spTree>
  </p:cSld>
  <p:clrMap bg1="lt1" tx1="dk1" bg2="lt2" tx2="dk2" accent1="accent1" accent2="accent2" accent3="accent3" accent4="accent4" accent5="accent5" accent6="accent6" hlink="hlink" folHlink="folHlink"/>
  <p:txStyles>
    <p:titleStyle>
      <a:lvl1pPr algn="l" rtl="0" eaLnBrk="0" fontAlgn="base" hangingPunct="0">
        <a:lnSpc>
          <a:spcPct val="90000"/>
        </a:lnSpc>
        <a:spcBef>
          <a:spcPct val="0"/>
        </a:spcBef>
        <a:spcAft>
          <a:spcPct val="0"/>
        </a:spcAft>
        <a:defRPr sz="2400" b="1">
          <a:solidFill>
            <a:srgbClr val="060A34"/>
          </a:solidFill>
          <a:latin typeface="华文楷体" panose="02010600040101010101" pitchFamily="2" charset="-122"/>
          <a:ea typeface="华文楷体" panose="02010600040101010101" pitchFamily="2" charset="-122"/>
          <a:cs typeface="+mj-cs"/>
        </a:defRPr>
      </a:lvl1pPr>
      <a:lvl2pPr algn="l" rtl="0" eaLnBrk="0" fontAlgn="base" hangingPunct="0">
        <a:lnSpc>
          <a:spcPct val="90000"/>
        </a:lnSpc>
        <a:spcBef>
          <a:spcPct val="0"/>
        </a:spcBef>
        <a:spcAft>
          <a:spcPct val="0"/>
        </a:spcAft>
        <a:defRPr sz="2400" b="1">
          <a:solidFill>
            <a:srgbClr val="060A34"/>
          </a:solidFill>
          <a:latin typeface="华文楷体" panose="02010600040101010101" pitchFamily="2" charset="-122"/>
          <a:ea typeface="华文楷体" panose="02010600040101010101" pitchFamily="2" charset="-122"/>
        </a:defRPr>
      </a:lvl2pPr>
      <a:lvl3pPr algn="l" rtl="0" eaLnBrk="0" fontAlgn="base" hangingPunct="0">
        <a:lnSpc>
          <a:spcPct val="90000"/>
        </a:lnSpc>
        <a:spcBef>
          <a:spcPct val="0"/>
        </a:spcBef>
        <a:spcAft>
          <a:spcPct val="0"/>
        </a:spcAft>
        <a:defRPr sz="2400" b="1">
          <a:solidFill>
            <a:srgbClr val="060A34"/>
          </a:solidFill>
          <a:latin typeface="华文楷体" panose="02010600040101010101" pitchFamily="2" charset="-122"/>
          <a:ea typeface="华文楷体" panose="02010600040101010101" pitchFamily="2" charset="-122"/>
        </a:defRPr>
      </a:lvl3pPr>
      <a:lvl4pPr algn="l" rtl="0" eaLnBrk="0" fontAlgn="base" hangingPunct="0">
        <a:lnSpc>
          <a:spcPct val="90000"/>
        </a:lnSpc>
        <a:spcBef>
          <a:spcPct val="0"/>
        </a:spcBef>
        <a:spcAft>
          <a:spcPct val="0"/>
        </a:spcAft>
        <a:defRPr sz="2400" b="1">
          <a:solidFill>
            <a:srgbClr val="060A34"/>
          </a:solidFill>
          <a:latin typeface="华文楷体" panose="02010600040101010101" pitchFamily="2" charset="-122"/>
          <a:ea typeface="华文楷体" panose="02010600040101010101" pitchFamily="2" charset="-122"/>
        </a:defRPr>
      </a:lvl4pPr>
      <a:lvl5pPr algn="l" rtl="0" eaLnBrk="0" fontAlgn="base" hangingPunct="0">
        <a:lnSpc>
          <a:spcPct val="90000"/>
        </a:lnSpc>
        <a:spcBef>
          <a:spcPct val="0"/>
        </a:spcBef>
        <a:spcAft>
          <a:spcPct val="0"/>
        </a:spcAft>
        <a:defRPr sz="2400" b="1">
          <a:solidFill>
            <a:srgbClr val="060A34"/>
          </a:solidFill>
          <a:latin typeface="华文楷体" panose="02010600040101010101" pitchFamily="2" charset="-122"/>
          <a:ea typeface="华文楷体" panose="02010600040101010101" pitchFamily="2" charset="-122"/>
        </a:defRPr>
      </a:lvl5pPr>
      <a:lvl6pPr marL="457200" algn="l" rtl="0" fontAlgn="base">
        <a:lnSpc>
          <a:spcPct val="90000"/>
        </a:lnSpc>
        <a:spcBef>
          <a:spcPct val="0"/>
        </a:spcBef>
        <a:spcAft>
          <a:spcPct val="0"/>
        </a:spcAft>
        <a:defRPr sz="2600">
          <a:solidFill>
            <a:schemeClr val="bg1"/>
          </a:solidFill>
          <a:latin typeface="Arial" panose="020B0604020202020204" pitchFamily="34" charset="0"/>
        </a:defRPr>
      </a:lvl6pPr>
      <a:lvl7pPr marL="914400" algn="l" rtl="0" fontAlgn="base">
        <a:lnSpc>
          <a:spcPct val="90000"/>
        </a:lnSpc>
        <a:spcBef>
          <a:spcPct val="0"/>
        </a:spcBef>
        <a:spcAft>
          <a:spcPct val="0"/>
        </a:spcAft>
        <a:defRPr sz="2600">
          <a:solidFill>
            <a:schemeClr val="bg1"/>
          </a:solidFill>
          <a:latin typeface="Arial" panose="020B0604020202020204" pitchFamily="34" charset="0"/>
        </a:defRPr>
      </a:lvl7pPr>
      <a:lvl8pPr marL="1371600" algn="l" rtl="0" fontAlgn="base">
        <a:lnSpc>
          <a:spcPct val="90000"/>
        </a:lnSpc>
        <a:spcBef>
          <a:spcPct val="0"/>
        </a:spcBef>
        <a:spcAft>
          <a:spcPct val="0"/>
        </a:spcAft>
        <a:defRPr sz="2600">
          <a:solidFill>
            <a:schemeClr val="bg1"/>
          </a:solidFill>
          <a:latin typeface="Arial" panose="020B0604020202020204" pitchFamily="34" charset="0"/>
        </a:defRPr>
      </a:lvl8pPr>
      <a:lvl9pPr marL="1828800" algn="l" rtl="0" fontAlgn="base">
        <a:lnSpc>
          <a:spcPct val="90000"/>
        </a:lnSpc>
        <a:spcBef>
          <a:spcPct val="0"/>
        </a:spcBef>
        <a:spcAft>
          <a:spcPct val="0"/>
        </a:spcAft>
        <a:defRPr sz="2600">
          <a:solidFill>
            <a:schemeClr val="bg1"/>
          </a:solidFill>
          <a:latin typeface="Arial" panose="020B0604020202020204" pitchFamily="34" charset="0"/>
        </a:defRPr>
      </a:lvl9pPr>
    </p:titleStyle>
    <p:bodyStyle>
      <a:lvl1pPr marL="342900" indent="-342900" algn="l" rtl="0" eaLnBrk="0" fontAlgn="base" hangingPunct="0">
        <a:spcBef>
          <a:spcPct val="25000"/>
        </a:spcBef>
        <a:spcAft>
          <a:spcPct val="0"/>
        </a:spcAft>
        <a:buClr>
          <a:schemeClr val="bg2"/>
        </a:buClr>
        <a:buSzPct val="75000"/>
        <a:buFont typeface="Wingdings" panose="05000000000000000000" pitchFamily="2" charset="2"/>
        <a:buChar char="•"/>
        <a:defRPr sz="3200" b="1">
          <a:solidFill>
            <a:srgbClr val="161616"/>
          </a:solidFill>
          <a:latin typeface="华文楷体" panose="02010600040101010101" pitchFamily="2" charset="-122"/>
          <a:ea typeface="华文楷体" panose="02010600040101010101" pitchFamily="2" charset="-122"/>
          <a:cs typeface="+mn-cs"/>
        </a:defRPr>
      </a:lvl1pPr>
      <a:lvl2pPr marL="276225" indent="-274320" algn="l" rtl="0" eaLnBrk="0" fontAlgn="base" hangingPunct="0">
        <a:spcBef>
          <a:spcPct val="25000"/>
        </a:spcBef>
        <a:spcAft>
          <a:spcPct val="0"/>
        </a:spcAft>
        <a:buClr>
          <a:schemeClr val="bg2"/>
        </a:buClr>
        <a:buSzPct val="65000"/>
        <a:buFont typeface="Wingdings" panose="05000000000000000000" pitchFamily="2" charset="2"/>
        <a:buChar char="n"/>
        <a:tabLst>
          <a:tab pos="287020" algn="l"/>
        </a:tabLst>
        <a:defRPr sz="1600">
          <a:solidFill>
            <a:schemeClr val="bg2"/>
          </a:solidFill>
          <a:latin typeface="+mn-lt"/>
          <a:ea typeface="华文楷体" panose="02010600040101010101" pitchFamily="2" charset="-122"/>
        </a:defRPr>
      </a:lvl2pPr>
      <a:lvl3pPr marL="1143000" indent="-228600" algn="l" rtl="0" eaLnBrk="0" fontAlgn="base" hangingPunct="0">
        <a:spcBef>
          <a:spcPct val="0"/>
        </a:spcBef>
        <a:spcAft>
          <a:spcPct val="0"/>
        </a:spcAft>
        <a:buClr>
          <a:srgbClr val="777777"/>
        </a:buClr>
        <a:buSzPct val="75000"/>
        <a:buFont typeface="Symbol" panose="05050102010706020507" pitchFamily="18" charset="2"/>
        <a:buChar char="-"/>
        <a:defRPr sz="1600">
          <a:solidFill>
            <a:schemeClr val="tx1"/>
          </a:solidFill>
          <a:latin typeface="+mn-lt"/>
          <a:ea typeface="华文楷体" panose="02010600040101010101" pitchFamily="2" charset="-122"/>
        </a:defRPr>
      </a:lvl3pPr>
      <a:lvl4pPr marL="800100" indent="-255270" algn="l" rtl="0" eaLnBrk="0" fontAlgn="base" hangingPunct="0">
        <a:spcBef>
          <a:spcPct val="0"/>
        </a:spcBef>
        <a:spcAft>
          <a:spcPct val="0"/>
        </a:spcAft>
        <a:buClr>
          <a:srgbClr val="777777"/>
        </a:buClr>
        <a:buSzPct val="75000"/>
        <a:buFont typeface="Symbol" panose="05050102010706020507" pitchFamily="18" charset="2"/>
        <a:buChar char="-"/>
        <a:tabLst>
          <a:tab pos="287020" algn="l"/>
        </a:tabLst>
        <a:defRPr sz="1600">
          <a:solidFill>
            <a:schemeClr val="tx1"/>
          </a:solidFill>
          <a:latin typeface="+mn-lt"/>
          <a:ea typeface="华文楷体" panose="02010600040101010101" pitchFamily="2" charset="-122"/>
        </a:defRPr>
      </a:lvl4pPr>
      <a:lvl5pPr marL="1073150" indent="-271145" algn="l" rtl="0" eaLnBrk="0" fontAlgn="base" hangingPunct="0">
        <a:spcBef>
          <a:spcPct val="0"/>
        </a:spcBef>
        <a:spcAft>
          <a:spcPct val="0"/>
        </a:spcAft>
        <a:buClr>
          <a:srgbClr val="777777"/>
        </a:buClr>
        <a:buSzPct val="75000"/>
        <a:buFont typeface="Symbol" panose="05050102010706020507" pitchFamily="18" charset="2"/>
        <a:buChar char="-"/>
        <a:tabLst>
          <a:tab pos="287020" algn="l"/>
        </a:tabLst>
        <a:defRPr sz="1600">
          <a:solidFill>
            <a:schemeClr val="tx1"/>
          </a:solidFill>
          <a:latin typeface="+mn-lt"/>
          <a:ea typeface="华文楷体" panose="02010600040101010101" pitchFamily="2" charset="-122"/>
        </a:defRPr>
      </a:lvl5pPr>
      <a:lvl6pPr marL="1530350" indent="-271145" algn="l" rtl="0" fontAlgn="base">
        <a:spcBef>
          <a:spcPct val="0"/>
        </a:spcBef>
        <a:spcAft>
          <a:spcPct val="0"/>
        </a:spcAft>
        <a:buClr>
          <a:srgbClr val="777777"/>
        </a:buClr>
        <a:buSzPct val="75000"/>
        <a:buFont typeface="Symbol" panose="05050102010706020507" pitchFamily="18" charset="2"/>
        <a:buChar char="-"/>
        <a:tabLst>
          <a:tab pos="287020" algn="l"/>
        </a:tabLst>
        <a:defRPr sz="1600">
          <a:solidFill>
            <a:schemeClr val="tx1"/>
          </a:solidFill>
          <a:latin typeface="+mn-lt"/>
        </a:defRPr>
      </a:lvl6pPr>
      <a:lvl7pPr marL="1987550" indent="-271145" algn="l" rtl="0" fontAlgn="base">
        <a:spcBef>
          <a:spcPct val="0"/>
        </a:spcBef>
        <a:spcAft>
          <a:spcPct val="0"/>
        </a:spcAft>
        <a:buClr>
          <a:srgbClr val="777777"/>
        </a:buClr>
        <a:buSzPct val="75000"/>
        <a:buFont typeface="Symbol" panose="05050102010706020507" pitchFamily="18" charset="2"/>
        <a:buChar char="-"/>
        <a:tabLst>
          <a:tab pos="287020" algn="l"/>
        </a:tabLst>
        <a:defRPr sz="1600">
          <a:solidFill>
            <a:schemeClr val="tx1"/>
          </a:solidFill>
          <a:latin typeface="+mn-lt"/>
        </a:defRPr>
      </a:lvl7pPr>
      <a:lvl8pPr marL="2444115" indent="-271145" algn="l" rtl="0" fontAlgn="base">
        <a:spcBef>
          <a:spcPct val="0"/>
        </a:spcBef>
        <a:spcAft>
          <a:spcPct val="0"/>
        </a:spcAft>
        <a:buClr>
          <a:srgbClr val="777777"/>
        </a:buClr>
        <a:buSzPct val="75000"/>
        <a:buFont typeface="Symbol" panose="05050102010706020507" pitchFamily="18" charset="2"/>
        <a:buChar char="-"/>
        <a:tabLst>
          <a:tab pos="287020" algn="l"/>
        </a:tabLst>
        <a:defRPr sz="1600">
          <a:solidFill>
            <a:schemeClr val="tx1"/>
          </a:solidFill>
          <a:latin typeface="+mn-lt"/>
        </a:defRPr>
      </a:lvl8pPr>
      <a:lvl9pPr marL="2901315" indent="-271145" algn="l" rtl="0" fontAlgn="base">
        <a:spcBef>
          <a:spcPct val="0"/>
        </a:spcBef>
        <a:spcAft>
          <a:spcPct val="0"/>
        </a:spcAft>
        <a:buClr>
          <a:srgbClr val="777777"/>
        </a:buClr>
        <a:buSzPct val="75000"/>
        <a:buFont typeface="Symbol" panose="05050102010706020507" pitchFamily="18" charset="2"/>
        <a:buChar char="-"/>
        <a:tabLst>
          <a:tab pos="287020" algn="l"/>
        </a:tabLst>
        <a:defRPr sz="1600">
          <a:solidFill>
            <a:schemeClr val="tx1"/>
          </a:solidFill>
          <a:latin typeface="+mn-lt"/>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chemeClr val="bg1">
                <a:lumMod val="85000"/>
              </a:schemeClr>
            </a:gs>
            <a:gs pos="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6" name="Rectangle 8"/>
          <p:cNvSpPr>
            <a:spLocks noChangeArrowheads="1"/>
          </p:cNvSpPr>
          <p:nvPr userDrawn="1"/>
        </p:nvSpPr>
        <p:spPr bwMode="gray">
          <a:xfrm>
            <a:off x="250825" y="214313"/>
            <a:ext cx="8642350" cy="1071562"/>
          </a:xfrm>
          <a:prstGeom prst="rect">
            <a:avLst/>
          </a:prstGeom>
          <a:solidFill>
            <a:srgbClr val="FFCC00"/>
          </a:solidFill>
          <a:ln w="9525">
            <a:noFill/>
            <a:miter lim="800000"/>
          </a:ln>
          <a:effectLst/>
        </p:spPr>
        <p:txBody>
          <a:bodyPr wrap="none" lIns="71989" tIns="71989" rIns="71989" bIns="71989" anchor="ctr"/>
          <a:lstStyle/>
          <a:p>
            <a:pPr fontAlgn="base">
              <a:lnSpc>
                <a:spcPct val="110000"/>
              </a:lnSpc>
              <a:spcBef>
                <a:spcPct val="50000"/>
              </a:spcBef>
              <a:spcAft>
                <a:spcPct val="0"/>
              </a:spcAft>
              <a:buClr>
                <a:srgbClr val="0D1467"/>
              </a:buClr>
              <a:buSzPct val="75000"/>
              <a:buFont typeface="Wingdings" panose="05000000000000000000" pitchFamily="2" charset="2"/>
              <a:buNone/>
              <a:defRPr/>
            </a:pPr>
            <a:endParaRPr lang="zh-CN" altLang="en-US" sz="1200" b="1">
              <a:solidFill>
                <a:srgbClr val="0D1467"/>
              </a:solidFill>
              <a:ea typeface="宋体" panose="02010600030101010101" pitchFamily="2" charset="-122"/>
            </a:endParaRPr>
          </a:p>
        </p:txBody>
      </p:sp>
      <p:sp>
        <p:nvSpPr>
          <p:cNvPr id="57347" name="Rectangle 3"/>
          <p:cNvSpPr>
            <a:spLocks noChangeArrowheads="1"/>
          </p:cNvSpPr>
          <p:nvPr/>
        </p:nvSpPr>
        <p:spPr bwMode="gray">
          <a:xfrm>
            <a:off x="250825" y="1270000"/>
            <a:ext cx="8642350" cy="287338"/>
          </a:xfrm>
          <a:prstGeom prst="rect">
            <a:avLst/>
          </a:prstGeom>
          <a:solidFill>
            <a:schemeClr val="accent2"/>
          </a:solidFill>
          <a:ln w="9525">
            <a:noFill/>
            <a:miter lim="800000"/>
          </a:ln>
          <a:effectLst/>
        </p:spPr>
        <p:txBody>
          <a:bodyPr wrap="none" lIns="91425" tIns="45713" rIns="91425" bIns="45713" anchor="ctr"/>
          <a:lstStyle/>
          <a:p>
            <a:pPr algn="ctr" fontAlgn="base">
              <a:spcBef>
                <a:spcPct val="0"/>
              </a:spcBef>
              <a:spcAft>
                <a:spcPct val="0"/>
              </a:spcAft>
              <a:defRPr/>
            </a:pPr>
            <a:endParaRPr lang="zh-CN" altLang="zh-CN">
              <a:solidFill>
                <a:srgbClr val="606060"/>
              </a:solidFill>
              <a:ea typeface="宋体" panose="02010600030101010101" pitchFamily="2" charset="-122"/>
            </a:endParaRPr>
          </a:p>
        </p:txBody>
      </p:sp>
      <p:sp>
        <p:nvSpPr>
          <p:cNvPr id="6148" name="Rectangle 4"/>
          <p:cNvSpPr>
            <a:spLocks noGrp="1" noChangeArrowheads="1"/>
          </p:cNvSpPr>
          <p:nvPr>
            <p:ph type="title"/>
          </p:nvPr>
        </p:nvSpPr>
        <p:spPr bwMode="gray">
          <a:xfrm>
            <a:off x="755650" y="260350"/>
            <a:ext cx="6121400" cy="865188"/>
          </a:xfrm>
          <a:prstGeom prst="rect">
            <a:avLst/>
          </a:prstGeom>
          <a:noFill/>
          <a:ln w="9525" algn="ctr">
            <a:noFill/>
            <a:miter lim="800000"/>
          </a:ln>
        </p:spPr>
        <p:txBody>
          <a:bodyPr vert="horz" wrap="square" lIns="0" tIns="0" rIns="0" bIns="0" numCol="1" anchor="b" anchorCtr="0" compatLnSpc="1"/>
          <a:lstStyle/>
          <a:p>
            <a:pPr lvl="0"/>
            <a:endParaRPr lang="en-US" altLang="zh-CN" smtClean="0"/>
          </a:p>
        </p:txBody>
      </p:sp>
      <p:sp>
        <p:nvSpPr>
          <p:cNvPr id="6149" name="Rectangle 5"/>
          <p:cNvSpPr>
            <a:spLocks noGrp="1" noChangeArrowheads="1"/>
          </p:cNvSpPr>
          <p:nvPr>
            <p:ph type="body" idx="1"/>
          </p:nvPr>
        </p:nvSpPr>
        <p:spPr bwMode="gray">
          <a:xfrm>
            <a:off x="468316" y="1773238"/>
            <a:ext cx="8207375" cy="4535487"/>
          </a:xfrm>
          <a:prstGeom prst="rect">
            <a:avLst/>
          </a:prstGeom>
          <a:noFill/>
          <a:ln w="6350">
            <a:noFill/>
            <a:miter lim="800000"/>
          </a:ln>
        </p:spPr>
        <p:txBody>
          <a:bodyPr vert="horz" wrap="square" lIns="0" tIns="0" rIns="0" bIns="0" numCol="1" anchor="t" anchorCtr="0" compatLnSpc="1"/>
          <a:lstStyle/>
          <a:p>
            <a:pPr lvl="0"/>
            <a:endParaRPr lang="en-US" altLang="zh-CN" smtClean="0"/>
          </a:p>
        </p:txBody>
      </p:sp>
      <p:sp>
        <p:nvSpPr>
          <p:cNvPr id="57363" name="Rectangle 19"/>
          <p:cNvSpPr>
            <a:spLocks noChangeArrowheads="1"/>
          </p:cNvSpPr>
          <p:nvPr/>
        </p:nvSpPr>
        <p:spPr bwMode="gray">
          <a:xfrm>
            <a:off x="7215189" y="115888"/>
            <a:ext cx="1677987" cy="649287"/>
          </a:xfrm>
          <a:prstGeom prst="rect">
            <a:avLst/>
          </a:prstGeom>
          <a:solidFill>
            <a:schemeClr val="bg1"/>
          </a:solidFill>
          <a:ln w="9525">
            <a:solidFill>
              <a:schemeClr val="bg1"/>
            </a:solidFill>
            <a:miter lim="800000"/>
          </a:ln>
          <a:effectLst/>
        </p:spPr>
        <p:txBody>
          <a:bodyPr wrap="none" lIns="91425" tIns="45713" rIns="91425" bIns="45713" anchor="ctr"/>
          <a:lstStyle/>
          <a:p>
            <a:pPr fontAlgn="base">
              <a:lnSpc>
                <a:spcPct val="110000"/>
              </a:lnSpc>
              <a:spcBef>
                <a:spcPct val="50000"/>
              </a:spcBef>
              <a:spcAft>
                <a:spcPct val="0"/>
              </a:spcAft>
              <a:buClr>
                <a:srgbClr val="0D1467"/>
              </a:buClr>
              <a:buSzPct val="75000"/>
              <a:buFont typeface="Wingdings" panose="05000000000000000000" pitchFamily="2" charset="2"/>
              <a:buNone/>
              <a:defRPr/>
            </a:pPr>
            <a:endParaRPr lang="zh-CN" altLang="en-US" sz="1200">
              <a:solidFill>
                <a:srgbClr val="0D1467"/>
              </a:solidFill>
              <a:ea typeface="宋体" panose="02010600030101010101" pitchFamily="2" charset="-122"/>
            </a:endParaRPr>
          </a:p>
        </p:txBody>
      </p:sp>
      <p:pic>
        <p:nvPicPr>
          <p:cNvPr id="6151" name="Picture 4" descr="http://pic2.nipic.com/20090422/1056635_110144089_2.jpg"/>
          <p:cNvPicPr>
            <a:picLocks noChangeAspect="1" noChangeArrowheads="1"/>
          </p:cNvPicPr>
          <p:nvPr/>
        </p:nvPicPr>
        <p:blipFill>
          <a:blip r:embed="rId1" cstate="print"/>
          <a:srcRect/>
          <a:stretch>
            <a:fillRect/>
          </a:stretch>
        </p:blipFill>
        <p:spPr bwMode="auto">
          <a:xfrm>
            <a:off x="7294565" y="44450"/>
            <a:ext cx="1563687" cy="692150"/>
          </a:xfrm>
          <a:prstGeom prst="rect">
            <a:avLst/>
          </a:prstGeom>
          <a:noFill/>
          <a:ln w="9525">
            <a:noFill/>
            <a:miter lim="800000"/>
            <a:headEnd/>
            <a:tailEnd/>
          </a:ln>
        </p:spPr>
      </p:pic>
      <p:sp>
        <p:nvSpPr>
          <p:cNvPr id="13" name="Line 6"/>
          <p:cNvSpPr>
            <a:spLocks noChangeShapeType="1"/>
          </p:cNvSpPr>
          <p:nvPr userDrawn="1"/>
        </p:nvSpPr>
        <p:spPr bwMode="gray">
          <a:xfrm>
            <a:off x="250825" y="6453191"/>
            <a:ext cx="8642350" cy="1587"/>
          </a:xfrm>
          <a:prstGeom prst="line">
            <a:avLst/>
          </a:prstGeom>
          <a:noFill/>
          <a:ln w="19050">
            <a:solidFill>
              <a:schemeClr val="tx2"/>
            </a:solidFill>
            <a:round/>
          </a:ln>
          <a:effectLst/>
        </p:spPr>
        <p:txBody>
          <a:bodyPr lIns="91425" tIns="45713" rIns="91425" bIns="45713"/>
          <a:lstStyle/>
          <a:p>
            <a:pPr fontAlgn="base">
              <a:lnSpc>
                <a:spcPct val="110000"/>
              </a:lnSpc>
              <a:spcBef>
                <a:spcPct val="50000"/>
              </a:spcBef>
              <a:spcAft>
                <a:spcPct val="0"/>
              </a:spcAft>
              <a:buClr>
                <a:srgbClr val="0D1467"/>
              </a:buClr>
              <a:buSzPct val="75000"/>
              <a:buFont typeface="Wingdings" panose="05000000000000000000" pitchFamily="2" charset="2"/>
              <a:buNone/>
              <a:defRPr/>
            </a:pPr>
            <a:endParaRPr lang="zh-CN" altLang="en-US" sz="1200" b="1">
              <a:solidFill>
                <a:srgbClr val="0D1467"/>
              </a:solidFill>
              <a:ea typeface="华文楷体" panose="02010600040101010101" pitchFamily="2" charset="-122"/>
            </a:endParaRPr>
          </a:p>
        </p:txBody>
      </p:sp>
      <p:sp>
        <p:nvSpPr>
          <p:cNvPr id="14" name="Text Box 10"/>
          <p:cNvSpPr txBox="1">
            <a:spLocks noChangeArrowheads="1"/>
          </p:cNvSpPr>
          <p:nvPr userDrawn="1"/>
        </p:nvSpPr>
        <p:spPr bwMode="gray">
          <a:xfrm>
            <a:off x="468316" y="6561138"/>
            <a:ext cx="5818187" cy="296862"/>
          </a:xfrm>
          <a:prstGeom prst="rect">
            <a:avLst/>
          </a:prstGeom>
          <a:noFill/>
          <a:ln w="6350" algn="ctr">
            <a:noFill/>
            <a:miter lim="800000"/>
          </a:ln>
          <a:effectLst/>
        </p:spPr>
        <p:txBody>
          <a:bodyPr lIns="0" tIns="0" rIns="0" bIns="0"/>
          <a:lstStyle/>
          <a:p>
            <a:pPr fontAlgn="base">
              <a:spcBef>
                <a:spcPct val="0"/>
              </a:spcBef>
              <a:spcAft>
                <a:spcPct val="0"/>
              </a:spcAft>
              <a:defRPr/>
            </a:pPr>
            <a:r>
              <a:rPr lang="en-US" altLang="zh-CN" sz="900" dirty="0">
                <a:solidFill>
                  <a:srgbClr val="C7C7C7"/>
                </a:solidFill>
                <a:ea typeface="华文楷体" panose="02010600040101010101" pitchFamily="2" charset="-122"/>
              </a:rPr>
              <a:t>© 2011 Sina</a:t>
            </a:r>
            <a:r>
              <a:rPr lang="zh-CN" altLang="en-US" sz="900" dirty="0">
                <a:solidFill>
                  <a:srgbClr val="C7C7C7"/>
                </a:solidFill>
                <a:ea typeface="华文楷体" panose="02010600040101010101" pitchFamily="2" charset="-122"/>
              </a:rPr>
              <a:t> </a:t>
            </a:r>
            <a:r>
              <a:rPr lang="en-US" altLang="zh-CN" sz="900" dirty="0">
                <a:solidFill>
                  <a:srgbClr val="C7C7C7"/>
                </a:solidFill>
                <a:ea typeface="华文楷体" panose="02010600040101010101" pitchFamily="2" charset="-122"/>
              </a:rPr>
              <a:t>HR</a:t>
            </a:r>
            <a:r>
              <a:rPr lang="zh-CN" altLang="en-US" sz="900" dirty="0">
                <a:solidFill>
                  <a:srgbClr val="C7C7C7"/>
                </a:solidFill>
                <a:ea typeface="华文楷体" panose="02010600040101010101" pitchFamily="2" charset="-122"/>
              </a:rPr>
              <a:t>                                                                                        </a:t>
            </a:r>
            <a:r>
              <a:rPr lang="en-US" altLang="zh-CN" sz="1200" dirty="0">
                <a:solidFill>
                  <a:srgbClr val="606060">
                    <a:lumMod val="75000"/>
                  </a:srgbClr>
                </a:solidFill>
                <a:latin typeface="Arial Unicode MS" panose="020B0604020202020204" pitchFamily="34" charset="-122"/>
                <a:ea typeface="Arial Unicode MS" panose="020B0604020202020204" pitchFamily="34" charset="-122"/>
                <a:cs typeface="Arial Unicode MS" panose="020B0604020202020204" pitchFamily="34" charset="-122"/>
              </a:rPr>
              <a:t>Confidential       </a:t>
            </a:r>
            <a:r>
              <a:rPr lang="en-US" altLang="zh-CN" sz="900" dirty="0">
                <a:solidFill>
                  <a:srgbClr val="C7C7C7"/>
                </a:solidFill>
                <a:ea typeface="华文楷体" panose="02010600040101010101" pitchFamily="2" charset="-122"/>
              </a:rPr>
              <a:t>                                                         </a:t>
            </a:r>
            <a:endParaRPr lang="en-US" altLang="zh-CN" sz="900" dirty="0">
              <a:solidFill>
                <a:srgbClr val="C7C7C7"/>
              </a:solidFill>
              <a:ea typeface="华文楷体" panose="02010600040101010101" pitchFamily="2" charset="-122"/>
            </a:endParaRPr>
          </a:p>
        </p:txBody>
      </p:sp>
      <p:sp>
        <p:nvSpPr>
          <p:cNvPr id="15" name="Rectangle 11"/>
          <p:cNvSpPr>
            <a:spLocks noChangeArrowheads="1"/>
          </p:cNvSpPr>
          <p:nvPr userDrawn="1"/>
        </p:nvSpPr>
        <p:spPr bwMode="gray">
          <a:xfrm>
            <a:off x="6934203" y="6569701"/>
            <a:ext cx="1781175" cy="140664"/>
          </a:xfrm>
          <a:prstGeom prst="rect">
            <a:avLst/>
          </a:prstGeom>
          <a:noFill/>
          <a:ln w="9525" algn="ctr">
            <a:noFill/>
            <a:miter lim="800000"/>
          </a:ln>
          <a:effectLst/>
        </p:spPr>
        <p:txBody>
          <a:bodyPr lIns="0" tIns="0" rIns="0" bIns="0" anchor="b">
            <a:spAutoFit/>
          </a:bodyPr>
          <a:lstStyle/>
          <a:p>
            <a:pPr algn="r" fontAlgn="base">
              <a:spcBef>
                <a:spcPct val="0"/>
              </a:spcBef>
              <a:spcAft>
                <a:spcPct val="0"/>
              </a:spcAft>
              <a:defRPr/>
            </a:pPr>
            <a:fld id="{25A6AE05-05F9-4571-8DAD-2730B978C0CD}" type="slidenum">
              <a:rPr lang="en-US" altLang="zh-CN" sz="900">
                <a:solidFill>
                  <a:srgbClr val="B2B2B2"/>
                </a:solidFill>
                <a:ea typeface="华文楷体" panose="02010600040101010101" pitchFamily="2" charset="-122"/>
              </a:rPr>
            </a:fld>
            <a:r>
              <a:rPr lang="zh-CN" altLang="en-US" sz="900" dirty="0">
                <a:solidFill>
                  <a:srgbClr val="B2B2B2"/>
                </a:solidFill>
                <a:ea typeface="华文楷体" panose="02010600040101010101" pitchFamily="2" charset="-122"/>
              </a:rPr>
              <a:t>        </a:t>
            </a:r>
            <a:r>
              <a:rPr lang="en-US" altLang="zh-CN" sz="900" dirty="0">
                <a:solidFill>
                  <a:srgbClr val="B2B2B2"/>
                </a:solidFill>
                <a:ea typeface="华文楷体" panose="02010600040101010101" pitchFamily="2" charset="-122"/>
              </a:rPr>
              <a:t>Date</a:t>
            </a:r>
            <a:r>
              <a:rPr lang="zh-CN" altLang="en-US" sz="900" dirty="0">
                <a:solidFill>
                  <a:srgbClr val="B2B2B2"/>
                </a:solidFill>
                <a:ea typeface="华文楷体" panose="02010600040101010101" pitchFamily="2" charset="-122"/>
              </a:rPr>
              <a:t> </a:t>
            </a:r>
            <a:endParaRPr lang="en-US" altLang="zh-CN" sz="900" dirty="0">
              <a:solidFill>
                <a:srgbClr val="B2B2B2"/>
              </a:solidFill>
              <a:ea typeface="华文楷体" panose="02010600040101010101" pitchFamily="2" charset="-122"/>
            </a:endParaRPr>
          </a:p>
        </p:txBody>
      </p:sp>
    </p:spTree>
  </p:cSld>
  <p:clrMap bg1="lt1" tx1="dk1" bg2="lt2" tx2="dk2" accent1="accent1" accent2="accent2" accent3="accent3" accent4="accent4" accent5="accent5" accent6="accent6" hlink="hlink" folHlink="folHlink"/>
  <p:txStyles>
    <p:titleStyle>
      <a:lvl1pPr algn="l" rtl="0" eaLnBrk="0" fontAlgn="base" hangingPunct="0">
        <a:lnSpc>
          <a:spcPct val="90000"/>
        </a:lnSpc>
        <a:spcBef>
          <a:spcPct val="0"/>
        </a:spcBef>
        <a:spcAft>
          <a:spcPct val="0"/>
        </a:spcAft>
        <a:defRPr sz="2400" b="1">
          <a:solidFill>
            <a:srgbClr val="060A34"/>
          </a:solidFill>
          <a:latin typeface="华文楷体" panose="02010600040101010101" pitchFamily="2" charset="-122"/>
          <a:ea typeface="华文楷体" panose="02010600040101010101" pitchFamily="2" charset="-122"/>
          <a:cs typeface="+mj-cs"/>
        </a:defRPr>
      </a:lvl1pPr>
      <a:lvl2pPr algn="l" rtl="0" eaLnBrk="0" fontAlgn="base" hangingPunct="0">
        <a:lnSpc>
          <a:spcPct val="90000"/>
        </a:lnSpc>
        <a:spcBef>
          <a:spcPct val="0"/>
        </a:spcBef>
        <a:spcAft>
          <a:spcPct val="0"/>
        </a:spcAft>
        <a:defRPr sz="2400" b="1">
          <a:solidFill>
            <a:srgbClr val="060A34"/>
          </a:solidFill>
          <a:latin typeface="华文楷体" panose="02010600040101010101" pitchFamily="2" charset="-122"/>
          <a:ea typeface="华文楷体" panose="02010600040101010101" pitchFamily="2" charset="-122"/>
        </a:defRPr>
      </a:lvl2pPr>
      <a:lvl3pPr algn="l" rtl="0" eaLnBrk="0" fontAlgn="base" hangingPunct="0">
        <a:lnSpc>
          <a:spcPct val="90000"/>
        </a:lnSpc>
        <a:spcBef>
          <a:spcPct val="0"/>
        </a:spcBef>
        <a:spcAft>
          <a:spcPct val="0"/>
        </a:spcAft>
        <a:defRPr sz="2400" b="1">
          <a:solidFill>
            <a:srgbClr val="060A34"/>
          </a:solidFill>
          <a:latin typeface="华文楷体" panose="02010600040101010101" pitchFamily="2" charset="-122"/>
          <a:ea typeface="华文楷体" panose="02010600040101010101" pitchFamily="2" charset="-122"/>
        </a:defRPr>
      </a:lvl3pPr>
      <a:lvl4pPr algn="l" rtl="0" eaLnBrk="0" fontAlgn="base" hangingPunct="0">
        <a:lnSpc>
          <a:spcPct val="90000"/>
        </a:lnSpc>
        <a:spcBef>
          <a:spcPct val="0"/>
        </a:spcBef>
        <a:spcAft>
          <a:spcPct val="0"/>
        </a:spcAft>
        <a:defRPr sz="2400" b="1">
          <a:solidFill>
            <a:srgbClr val="060A34"/>
          </a:solidFill>
          <a:latin typeface="华文楷体" panose="02010600040101010101" pitchFamily="2" charset="-122"/>
          <a:ea typeface="华文楷体" panose="02010600040101010101" pitchFamily="2" charset="-122"/>
        </a:defRPr>
      </a:lvl4pPr>
      <a:lvl5pPr algn="l" rtl="0" eaLnBrk="0" fontAlgn="base" hangingPunct="0">
        <a:lnSpc>
          <a:spcPct val="90000"/>
        </a:lnSpc>
        <a:spcBef>
          <a:spcPct val="0"/>
        </a:spcBef>
        <a:spcAft>
          <a:spcPct val="0"/>
        </a:spcAft>
        <a:defRPr sz="2400" b="1">
          <a:solidFill>
            <a:srgbClr val="060A34"/>
          </a:solidFill>
          <a:latin typeface="华文楷体" panose="02010600040101010101" pitchFamily="2" charset="-122"/>
          <a:ea typeface="华文楷体" panose="02010600040101010101" pitchFamily="2" charset="-122"/>
        </a:defRPr>
      </a:lvl5pPr>
      <a:lvl6pPr marL="457200" algn="l" rtl="0" fontAlgn="base">
        <a:lnSpc>
          <a:spcPct val="90000"/>
        </a:lnSpc>
        <a:spcBef>
          <a:spcPct val="0"/>
        </a:spcBef>
        <a:spcAft>
          <a:spcPct val="0"/>
        </a:spcAft>
        <a:defRPr sz="2600">
          <a:solidFill>
            <a:schemeClr val="bg1"/>
          </a:solidFill>
          <a:latin typeface="Arial" panose="020B0604020202020204" pitchFamily="34" charset="0"/>
        </a:defRPr>
      </a:lvl6pPr>
      <a:lvl7pPr marL="914400" algn="l" rtl="0" fontAlgn="base">
        <a:lnSpc>
          <a:spcPct val="90000"/>
        </a:lnSpc>
        <a:spcBef>
          <a:spcPct val="0"/>
        </a:spcBef>
        <a:spcAft>
          <a:spcPct val="0"/>
        </a:spcAft>
        <a:defRPr sz="2600">
          <a:solidFill>
            <a:schemeClr val="bg1"/>
          </a:solidFill>
          <a:latin typeface="Arial" panose="020B0604020202020204" pitchFamily="34" charset="0"/>
        </a:defRPr>
      </a:lvl7pPr>
      <a:lvl8pPr marL="1371600" algn="l" rtl="0" fontAlgn="base">
        <a:lnSpc>
          <a:spcPct val="90000"/>
        </a:lnSpc>
        <a:spcBef>
          <a:spcPct val="0"/>
        </a:spcBef>
        <a:spcAft>
          <a:spcPct val="0"/>
        </a:spcAft>
        <a:defRPr sz="2600">
          <a:solidFill>
            <a:schemeClr val="bg1"/>
          </a:solidFill>
          <a:latin typeface="Arial" panose="020B0604020202020204" pitchFamily="34" charset="0"/>
        </a:defRPr>
      </a:lvl8pPr>
      <a:lvl9pPr marL="1828800" algn="l" rtl="0" fontAlgn="base">
        <a:lnSpc>
          <a:spcPct val="90000"/>
        </a:lnSpc>
        <a:spcBef>
          <a:spcPct val="0"/>
        </a:spcBef>
        <a:spcAft>
          <a:spcPct val="0"/>
        </a:spcAft>
        <a:defRPr sz="2600">
          <a:solidFill>
            <a:schemeClr val="bg1"/>
          </a:solidFill>
          <a:latin typeface="Arial" panose="020B0604020202020204" pitchFamily="34" charset="0"/>
        </a:defRPr>
      </a:lvl9pPr>
    </p:titleStyle>
    <p:bodyStyle>
      <a:lvl1pPr marL="342900" indent="-342900" algn="l" rtl="0" eaLnBrk="0" fontAlgn="base" hangingPunct="0">
        <a:spcBef>
          <a:spcPct val="25000"/>
        </a:spcBef>
        <a:spcAft>
          <a:spcPct val="0"/>
        </a:spcAft>
        <a:buClr>
          <a:schemeClr val="bg2"/>
        </a:buClr>
        <a:buSzPct val="75000"/>
        <a:buFont typeface="Wingdings" panose="05000000000000000000" pitchFamily="2" charset="2"/>
        <a:buChar char="•"/>
        <a:defRPr sz="3200" b="1">
          <a:solidFill>
            <a:srgbClr val="161616"/>
          </a:solidFill>
          <a:latin typeface="华文楷体" panose="02010600040101010101" pitchFamily="2" charset="-122"/>
          <a:ea typeface="华文楷体" panose="02010600040101010101" pitchFamily="2" charset="-122"/>
          <a:cs typeface="+mn-cs"/>
        </a:defRPr>
      </a:lvl1pPr>
      <a:lvl2pPr marL="276225" indent="-274320" algn="l" rtl="0" eaLnBrk="0" fontAlgn="base" hangingPunct="0">
        <a:spcBef>
          <a:spcPct val="25000"/>
        </a:spcBef>
        <a:spcAft>
          <a:spcPct val="0"/>
        </a:spcAft>
        <a:buClr>
          <a:schemeClr val="bg2"/>
        </a:buClr>
        <a:buSzPct val="65000"/>
        <a:buFont typeface="Wingdings" panose="05000000000000000000" pitchFamily="2" charset="2"/>
        <a:buChar char="n"/>
        <a:tabLst>
          <a:tab pos="287020" algn="l"/>
        </a:tabLst>
        <a:defRPr sz="1600">
          <a:solidFill>
            <a:schemeClr val="bg2"/>
          </a:solidFill>
          <a:latin typeface="+mn-lt"/>
          <a:ea typeface="华文楷体" panose="02010600040101010101" pitchFamily="2" charset="-122"/>
        </a:defRPr>
      </a:lvl2pPr>
      <a:lvl3pPr marL="1143000" indent="-228600" algn="l" rtl="0" eaLnBrk="0" fontAlgn="base" hangingPunct="0">
        <a:spcBef>
          <a:spcPct val="0"/>
        </a:spcBef>
        <a:spcAft>
          <a:spcPct val="0"/>
        </a:spcAft>
        <a:buClr>
          <a:srgbClr val="777777"/>
        </a:buClr>
        <a:buSzPct val="75000"/>
        <a:buFont typeface="Symbol" panose="05050102010706020507" pitchFamily="18" charset="2"/>
        <a:buChar char="-"/>
        <a:defRPr sz="1600">
          <a:solidFill>
            <a:schemeClr val="tx1"/>
          </a:solidFill>
          <a:latin typeface="+mn-lt"/>
          <a:ea typeface="华文楷体" panose="02010600040101010101" pitchFamily="2" charset="-122"/>
        </a:defRPr>
      </a:lvl3pPr>
      <a:lvl4pPr marL="800100" indent="-255270" algn="l" rtl="0" eaLnBrk="0" fontAlgn="base" hangingPunct="0">
        <a:spcBef>
          <a:spcPct val="0"/>
        </a:spcBef>
        <a:spcAft>
          <a:spcPct val="0"/>
        </a:spcAft>
        <a:buClr>
          <a:srgbClr val="777777"/>
        </a:buClr>
        <a:buSzPct val="75000"/>
        <a:buFont typeface="Symbol" panose="05050102010706020507" pitchFamily="18" charset="2"/>
        <a:buChar char="-"/>
        <a:tabLst>
          <a:tab pos="287020" algn="l"/>
        </a:tabLst>
        <a:defRPr sz="1600">
          <a:solidFill>
            <a:schemeClr val="tx1"/>
          </a:solidFill>
          <a:latin typeface="+mn-lt"/>
          <a:ea typeface="华文楷体" panose="02010600040101010101" pitchFamily="2" charset="-122"/>
        </a:defRPr>
      </a:lvl4pPr>
      <a:lvl5pPr marL="1073150" indent="-271145" algn="l" rtl="0" eaLnBrk="0" fontAlgn="base" hangingPunct="0">
        <a:spcBef>
          <a:spcPct val="0"/>
        </a:spcBef>
        <a:spcAft>
          <a:spcPct val="0"/>
        </a:spcAft>
        <a:buClr>
          <a:srgbClr val="777777"/>
        </a:buClr>
        <a:buSzPct val="75000"/>
        <a:buFont typeface="Symbol" panose="05050102010706020507" pitchFamily="18" charset="2"/>
        <a:buChar char="-"/>
        <a:tabLst>
          <a:tab pos="287020" algn="l"/>
        </a:tabLst>
        <a:defRPr sz="1600">
          <a:solidFill>
            <a:schemeClr val="tx1"/>
          </a:solidFill>
          <a:latin typeface="+mn-lt"/>
          <a:ea typeface="华文楷体" panose="02010600040101010101" pitchFamily="2" charset="-122"/>
        </a:defRPr>
      </a:lvl5pPr>
      <a:lvl6pPr marL="1530350" indent="-271145" algn="l" rtl="0" fontAlgn="base">
        <a:spcBef>
          <a:spcPct val="0"/>
        </a:spcBef>
        <a:spcAft>
          <a:spcPct val="0"/>
        </a:spcAft>
        <a:buClr>
          <a:srgbClr val="777777"/>
        </a:buClr>
        <a:buSzPct val="75000"/>
        <a:buFont typeface="Symbol" panose="05050102010706020507" pitchFamily="18" charset="2"/>
        <a:buChar char="-"/>
        <a:tabLst>
          <a:tab pos="287020" algn="l"/>
        </a:tabLst>
        <a:defRPr sz="1600">
          <a:solidFill>
            <a:schemeClr val="tx1"/>
          </a:solidFill>
          <a:latin typeface="+mn-lt"/>
        </a:defRPr>
      </a:lvl6pPr>
      <a:lvl7pPr marL="1987550" indent="-271145" algn="l" rtl="0" fontAlgn="base">
        <a:spcBef>
          <a:spcPct val="0"/>
        </a:spcBef>
        <a:spcAft>
          <a:spcPct val="0"/>
        </a:spcAft>
        <a:buClr>
          <a:srgbClr val="777777"/>
        </a:buClr>
        <a:buSzPct val="75000"/>
        <a:buFont typeface="Symbol" panose="05050102010706020507" pitchFamily="18" charset="2"/>
        <a:buChar char="-"/>
        <a:tabLst>
          <a:tab pos="287020" algn="l"/>
        </a:tabLst>
        <a:defRPr sz="1600">
          <a:solidFill>
            <a:schemeClr val="tx1"/>
          </a:solidFill>
          <a:latin typeface="+mn-lt"/>
        </a:defRPr>
      </a:lvl7pPr>
      <a:lvl8pPr marL="2444115" indent="-271145" algn="l" rtl="0" fontAlgn="base">
        <a:spcBef>
          <a:spcPct val="0"/>
        </a:spcBef>
        <a:spcAft>
          <a:spcPct val="0"/>
        </a:spcAft>
        <a:buClr>
          <a:srgbClr val="777777"/>
        </a:buClr>
        <a:buSzPct val="75000"/>
        <a:buFont typeface="Symbol" panose="05050102010706020507" pitchFamily="18" charset="2"/>
        <a:buChar char="-"/>
        <a:tabLst>
          <a:tab pos="287020" algn="l"/>
        </a:tabLst>
        <a:defRPr sz="1600">
          <a:solidFill>
            <a:schemeClr val="tx1"/>
          </a:solidFill>
          <a:latin typeface="+mn-lt"/>
        </a:defRPr>
      </a:lvl8pPr>
      <a:lvl9pPr marL="2901315" indent="-271145" algn="l" rtl="0" fontAlgn="base">
        <a:spcBef>
          <a:spcPct val="0"/>
        </a:spcBef>
        <a:spcAft>
          <a:spcPct val="0"/>
        </a:spcAft>
        <a:buClr>
          <a:srgbClr val="777777"/>
        </a:buClr>
        <a:buSzPct val="75000"/>
        <a:buFont typeface="Symbol" panose="05050102010706020507" pitchFamily="18" charset="2"/>
        <a:buChar char="-"/>
        <a:tabLst>
          <a:tab pos="287020" algn="l"/>
        </a:tabLst>
        <a:defRPr sz="1600">
          <a:solidFill>
            <a:schemeClr val="tx1"/>
          </a:solidFill>
          <a:latin typeface="+mn-lt"/>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microsoft.com/office/2007/relationships/hdphoto" Target="../media/image9.jpe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16.png"/><Relationship Id="rId2" Type="http://schemas.microsoft.com/office/2007/relationships/hdphoto" Target="../media/image9.jpe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79512" y="1482471"/>
            <a:ext cx="8640960" cy="2121535"/>
          </a:xfrm>
          <a:prstGeom prst="rect">
            <a:avLst/>
          </a:prstGeom>
          <a:noFill/>
        </p:spPr>
        <p:txBody>
          <a:bodyPr wrap="square" lIns="91425" tIns="45713" rIns="91425" bIns="45713" rtlCol="0">
            <a:spAutoFit/>
          </a:bodyPr>
          <a:lstStyle/>
          <a:p>
            <a:pPr algn="ctr"/>
            <a:r>
              <a:rPr lang="zh-CN" altLang="en-US" sz="6600" dirty="0">
                <a:latin typeface="楷体" panose="02010609060101010101" pitchFamily="49" charset="-122"/>
                <a:ea typeface="楷体" panose="02010609060101010101" pitchFamily="49" charset="-122"/>
              </a:rPr>
              <a:t>精准扶贫台账系统项目</a:t>
            </a:r>
            <a:endParaRPr lang="en-US" altLang="zh-CN" sz="6600" dirty="0" smtClean="0">
              <a:latin typeface="楷体" panose="02010609060101010101" pitchFamily="49" charset="-122"/>
              <a:ea typeface="楷体" panose="02010609060101010101" pitchFamily="49" charset="-122"/>
            </a:endParaRPr>
          </a:p>
          <a:p>
            <a:pPr algn="ctr"/>
            <a:r>
              <a:rPr lang="zh-CN" altLang="en-US" sz="6600" dirty="0" smtClean="0">
                <a:latin typeface="微软雅黑" panose="020B0503020204020204" pitchFamily="34" charset="-122"/>
                <a:ea typeface="微软雅黑" panose="020B0503020204020204" pitchFamily="34" charset="-122"/>
              </a:rPr>
              <a:t>技术方案</a:t>
            </a:r>
            <a:endParaRPr lang="en-US" altLang="zh-CN" sz="4800" dirty="0" smtClean="0">
              <a:solidFill>
                <a:schemeClr val="bg1">
                  <a:lumMod val="50000"/>
                </a:schemeClr>
              </a:solidFill>
              <a:latin typeface="+mn-ea"/>
            </a:endParaRPr>
          </a:p>
        </p:txBody>
      </p:sp>
      <p:sp>
        <p:nvSpPr>
          <p:cNvPr id="3" name="TextBox 1"/>
          <p:cNvSpPr txBox="1"/>
          <p:nvPr/>
        </p:nvSpPr>
        <p:spPr>
          <a:xfrm>
            <a:off x="7452320" y="6084018"/>
            <a:ext cx="1080120" cy="367030"/>
          </a:xfrm>
          <a:prstGeom prst="rect">
            <a:avLst/>
          </a:prstGeom>
          <a:noFill/>
        </p:spPr>
        <p:txBody>
          <a:bodyPr wrap="square" lIns="91425" tIns="45713" rIns="91425" bIns="45713"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r>
              <a:rPr lang="en-US" altLang="zh-CN" dirty="0" smtClean="0">
                <a:solidFill>
                  <a:schemeClr val="tx1">
                    <a:lumMod val="65000"/>
                    <a:lumOff val="35000"/>
                  </a:schemeClr>
                </a:solidFill>
                <a:latin typeface="微软雅黑" panose="020B0503020204020204" pitchFamily="34" charset="-122"/>
                <a:ea typeface="微软雅黑" panose="020B0503020204020204" pitchFamily="34" charset="-122"/>
              </a:rPr>
              <a:t>2017.12</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2" y="3661304"/>
            <a:ext cx="9144064" cy="3196696"/>
            <a:chOff x="-492" y="3661304"/>
            <a:chExt cx="9911237" cy="3196696"/>
          </a:xfrm>
        </p:grpSpPr>
        <p:sp>
          <p:nvSpPr>
            <p:cNvPr id="68" name="Line 112"/>
            <p:cNvSpPr>
              <a:spLocks noChangeShapeType="1"/>
            </p:cNvSpPr>
            <p:nvPr/>
          </p:nvSpPr>
          <p:spPr bwMode="auto">
            <a:xfrm>
              <a:off x="4957244" y="3661304"/>
              <a:ext cx="4953500" cy="1198582"/>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69" name="Line 113"/>
            <p:cNvSpPr>
              <a:spLocks noChangeShapeType="1"/>
            </p:cNvSpPr>
            <p:nvPr/>
          </p:nvSpPr>
          <p:spPr bwMode="auto">
            <a:xfrm>
              <a:off x="4957244" y="3661304"/>
              <a:ext cx="4953500" cy="1411180"/>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70" name="Line 114"/>
            <p:cNvSpPr>
              <a:spLocks noChangeShapeType="1"/>
            </p:cNvSpPr>
            <p:nvPr/>
          </p:nvSpPr>
          <p:spPr bwMode="auto">
            <a:xfrm>
              <a:off x="4957243" y="3661304"/>
              <a:ext cx="4953502" cy="1684635"/>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71" name="Line 115"/>
            <p:cNvSpPr>
              <a:spLocks noChangeShapeType="1"/>
            </p:cNvSpPr>
            <p:nvPr/>
          </p:nvSpPr>
          <p:spPr bwMode="auto">
            <a:xfrm>
              <a:off x="4957244" y="3661304"/>
              <a:ext cx="4947170" cy="1990909"/>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72" name="Line 116"/>
            <p:cNvSpPr>
              <a:spLocks noChangeShapeType="1"/>
            </p:cNvSpPr>
            <p:nvPr/>
          </p:nvSpPr>
          <p:spPr bwMode="auto">
            <a:xfrm>
              <a:off x="4957244" y="3661304"/>
              <a:ext cx="4949720" cy="2447777"/>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73" name="Line 117"/>
            <p:cNvSpPr>
              <a:spLocks noChangeShapeType="1"/>
            </p:cNvSpPr>
            <p:nvPr/>
          </p:nvSpPr>
          <p:spPr bwMode="auto">
            <a:xfrm>
              <a:off x="4957243" y="3661304"/>
              <a:ext cx="4953502" cy="3135400"/>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74" name="Line 118"/>
            <p:cNvSpPr>
              <a:spLocks noChangeShapeType="1"/>
            </p:cNvSpPr>
            <p:nvPr/>
          </p:nvSpPr>
          <p:spPr bwMode="auto">
            <a:xfrm>
              <a:off x="4957244" y="3661304"/>
              <a:ext cx="3746297" cy="3196498"/>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75" name="Line 119"/>
            <p:cNvSpPr>
              <a:spLocks noChangeShapeType="1"/>
            </p:cNvSpPr>
            <p:nvPr/>
          </p:nvSpPr>
          <p:spPr bwMode="auto">
            <a:xfrm>
              <a:off x="4957244" y="3661304"/>
              <a:ext cx="2476750" cy="3196498"/>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76" name="Line 120"/>
            <p:cNvSpPr>
              <a:spLocks noChangeShapeType="1"/>
            </p:cNvSpPr>
            <p:nvPr/>
          </p:nvSpPr>
          <p:spPr bwMode="auto">
            <a:xfrm>
              <a:off x="4957244" y="3661304"/>
              <a:ext cx="1203425" cy="3196498"/>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77" name="Line 121"/>
            <p:cNvSpPr>
              <a:spLocks noChangeShapeType="1"/>
            </p:cNvSpPr>
            <p:nvPr/>
          </p:nvSpPr>
          <p:spPr bwMode="auto">
            <a:xfrm>
              <a:off x="4957244" y="3661304"/>
              <a:ext cx="1889" cy="3196498"/>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78" name="Line 122"/>
            <p:cNvSpPr>
              <a:spLocks noChangeShapeType="1"/>
            </p:cNvSpPr>
            <p:nvPr/>
          </p:nvSpPr>
          <p:spPr bwMode="auto">
            <a:xfrm>
              <a:off x="4957244" y="3661304"/>
              <a:ext cx="4953500" cy="1037041"/>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79" name="Line 123"/>
            <p:cNvSpPr>
              <a:spLocks noChangeShapeType="1"/>
            </p:cNvSpPr>
            <p:nvPr/>
          </p:nvSpPr>
          <p:spPr bwMode="auto">
            <a:xfrm>
              <a:off x="4957244" y="3661304"/>
              <a:ext cx="4953500" cy="892241"/>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80" name="Line 124"/>
            <p:cNvSpPr>
              <a:spLocks noChangeShapeType="1"/>
            </p:cNvSpPr>
            <p:nvPr/>
          </p:nvSpPr>
          <p:spPr bwMode="auto">
            <a:xfrm>
              <a:off x="4957244" y="3661304"/>
              <a:ext cx="4953500" cy="768365"/>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81" name="Line 125"/>
            <p:cNvSpPr>
              <a:spLocks noChangeShapeType="1"/>
            </p:cNvSpPr>
            <p:nvPr/>
          </p:nvSpPr>
          <p:spPr bwMode="auto">
            <a:xfrm>
              <a:off x="4957244" y="3661304"/>
              <a:ext cx="4953500" cy="644489"/>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82" name="Line 126"/>
            <p:cNvSpPr>
              <a:spLocks noChangeShapeType="1"/>
            </p:cNvSpPr>
            <p:nvPr/>
          </p:nvSpPr>
          <p:spPr bwMode="auto">
            <a:xfrm>
              <a:off x="5000696" y="3661304"/>
              <a:ext cx="4910048" cy="536516"/>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83" name="Line 127"/>
            <p:cNvSpPr>
              <a:spLocks noChangeShapeType="1"/>
            </p:cNvSpPr>
            <p:nvPr/>
          </p:nvSpPr>
          <p:spPr bwMode="auto">
            <a:xfrm>
              <a:off x="4957244" y="3661304"/>
              <a:ext cx="4953500" cy="430217"/>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84" name="Line 128"/>
            <p:cNvSpPr>
              <a:spLocks noChangeShapeType="1"/>
            </p:cNvSpPr>
            <p:nvPr/>
          </p:nvSpPr>
          <p:spPr bwMode="auto">
            <a:xfrm>
              <a:off x="4957244" y="3661304"/>
              <a:ext cx="4953500" cy="338147"/>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85" name="Line 129"/>
            <p:cNvSpPr>
              <a:spLocks noChangeShapeType="1"/>
            </p:cNvSpPr>
            <p:nvPr/>
          </p:nvSpPr>
          <p:spPr bwMode="auto">
            <a:xfrm>
              <a:off x="4957244" y="3661304"/>
              <a:ext cx="4953500" cy="249426"/>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86" name="Line 130"/>
            <p:cNvSpPr>
              <a:spLocks noChangeShapeType="1"/>
            </p:cNvSpPr>
            <p:nvPr/>
          </p:nvSpPr>
          <p:spPr bwMode="auto">
            <a:xfrm>
              <a:off x="4957244" y="3661304"/>
              <a:ext cx="4953500" cy="177444"/>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87" name="Line 131"/>
            <p:cNvSpPr>
              <a:spLocks noChangeShapeType="1"/>
            </p:cNvSpPr>
            <p:nvPr/>
          </p:nvSpPr>
          <p:spPr bwMode="auto">
            <a:xfrm>
              <a:off x="4957244" y="3661304"/>
              <a:ext cx="4953500" cy="104625"/>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88" name="Line 132"/>
            <p:cNvSpPr>
              <a:spLocks noChangeShapeType="1"/>
            </p:cNvSpPr>
            <p:nvPr/>
          </p:nvSpPr>
          <p:spPr bwMode="auto">
            <a:xfrm>
              <a:off x="4957244" y="3661304"/>
              <a:ext cx="4953500" cy="52731"/>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89" name="Line 134"/>
            <p:cNvSpPr>
              <a:spLocks noChangeShapeType="1"/>
            </p:cNvSpPr>
            <p:nvPr/>
          </p:nvSpPr>
          <p:spPr bwMode="auto">
            <a:xfrm flipH="1">
              <a:off x="6331" y="3661304"/>
              <a:ext cx="4950913" cy="0"/>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90" name="Line 135"/>
            <p:cNvSpPr>
              <a:spLocks noChangeShapeType="1"/>
            </p:cNvSpPr>
            <p:nvPr/>
          </p:nvSpPr>
          <p:spPr bwMode="auto">
            <a:xfrm flipH="1">
              <a:off x="6331" y="3661304"/>
              <a:ext cx="4950913" cy="1576332"/>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91" name="Line 136"/>
            <p:cNvSpPr>
              <a:spLocks noChangeShapeType="1"/>
            </p:cNvSpPr>
            <p:nvPr/>
          </p:nvSpPr>
          <p:spPr bwMode="auto">
            <a:xfrm flipH="1">
              <a:off x="6331" y="3661304"/>
              <a:ext cx="4950913" cy="1857034"/>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92" name="Line 137"/>
            <p:cNvSpPr>
              <a:spLocks noChangeShapeType="1"/>
            </p:cNvSpPr>
            <p:nvPr/>
          </p:nvSpPr>
          <p:spPr bwMode="auto">
            <a:xfrm flipH="1">
              <a:off x="4441" y="3661304"/>
              <a:ext cx="4949022" cy="2215892"/>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93" name="Line 138"/>
            <p:cNvSpPr>
              <a:spLocks noChangeShapeType="1"/>
            </p:cNvSpPr>
            <p:nvPr/>
          </p:nvSpPr>
          <p:spPr bwMode="auto">
            <a:xfrm flipH="1">
              <a:off x="4441" y="3661304"/>
              <a:ext cx="4949022" cy="2647401"/>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94" name="Line 139"/>
            <p:cNvSpPr>
              <a:spLocks noChangeShapeType="1"/>
            </p:cNvSpPr>
            <p:nvPr/>
          </p:nvSpPr>
          <p:spPr bwMode="auto">
            <a:xfrm flipH="1">
              <a:off x="6331" y="3661304"/>
              <a:ext cx="4950913" cy="3196696"/>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95" name="Line 140"/>
            <p:cNvSpPr>
              <a:spLocks noChangeShapeType="1"/>
            </p:cNvSpPr>
            <p:nvPr/>
          </p:nvSpPr>
          <p:spPr bwMode="auto">
            <a:xfrm flipH="1">
              <a:off x="1142451" y="3661304"/>
              <a:ext cx="3814793" cy="3196696"/>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96" name="Line 141"/>
            <p:cNvSpPr>
              <a:spLocks noChangeShapeType="1"/>
            </p:cNvSpPr>
            <p:nvPr/>
          </p:nvSpPr>
          <p:spPr bwMode="auto">
            <a:xfrm flipH="1">
              <a:off x="2078191" y="3661304"/>
              <a:ext cx="2877163" cy="3196696"/>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97" name="Line 142"/>
            <p:cNvSpPr>
              <a:spLocks noChangeShapeType="1"/>
            </p:cNvSpPr>
            <p:nvPr/>
          </p:nvSpPr>
          <p:spPr bwMode="auto">
            <a:xfrm flipH="1">
              <a:off x="3085765" y="3661304"/>
              <a:ext cx="1871479" cy="3196696"/>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98" name="Line 143"/>
            <p:cNvSpPr>
              <a:spLocks noChangeShapeType="1"/>
            </p:cNvSpPr>
            <p:nvPr/>
          </p:nvSpPr>
          <p:spPr bwMode="auto">
            <a:xfrm flipH="1">
              <a:off x="4021505" y="3661304"/>
              <a:ext cx="935739" cy="3196696"/>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99" name="Line 144"/>
            <p:cNvSpPr>
              <a:spLocks noChangeShapeType="1"/>
            </p:cNvSpPr>
            <p:nvPr/>
          </p:nvSpPr>
          <p:spPr bwMode="auto">
            <a:xfrm flipH="1">
              <a:off x="6331" y="3661304"/>
              <a:ext cx="4950913" cy="1363880"/>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00" name="Line 145"/>
            <p:cNvSpPr>
              <a:spLocks noChangeShapeType="1"/>
            </p:cNvSpPr>
            <p:nvPr/>
          </p:nvSpPr>
          <p:spPr bwMode="auto">
            <a:xfrm flipH="1">
              <a:off x="6331" y="3661304"/>
              <a:ext cx="4950913" cy="1174544"/>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01" name="Line 146"/>
            <p:cNvSpPr>
              <a:spLocks noChangeShapeType="1"/>
            </p:cNvSpPr>
            <p:nvPr/>
          </p:nvSpPr>
          <p:spPr bwMode="auto">
            <a:xfrm flipH="1">
              <a:off x="6331" y="3661304"/>
              <a:ext cx="4950913" cy="1011627"/>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02" name="Line 147"/>
            <p:cNvSpPr>
              <a:spLocks noChangeShapeType="1"/>
            </p:cNvSpPr>
            <p:nvPr/>
          </p:nvSpPr>
          <p:spPr bwMode="auto">
            <a:xfrm flipH="1">
              <a:off x="6331" y="3661304"/>
              <a:ext cx="4950913" cy="847609"/>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03" name="Line 148"/>
            <p:cNvSpPr>
              <a:spLocks noChangeShapeType="1"/>
            </p:cNvSpPr>
            <p:nvPr/>
          </p:nvSpPr>
          <p:spPr bwMode="auto">
            <a:xfrm flipH="1">
              <a:off x="6331" y="3661304"/>
              <a:ext cx="4909324" cy="706708"/>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04" name="Line 149"/>
            <p:cNvSpPr>
              <a:spLocks noChangeShapeType="1"/>
            </p:cNvSpPr>
            <p:nvPr/>
          </p:nvSpPr>
          <p:spPr bwMode="auto">
            <a:xfrm flipH="1">
              <a:off x="6331" y="3661304"/>
              <a:ext cx="4950913" cy="564706"/>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05" name="Line 150"/>
            <p:cNvSpPr>
              <a:spLocks noChangeShapeType="1"/>
            </p:cNvSpPr>
            <p:nvPr/>
          </p:nvSpPr>
          <p:spPr bwMode="auto">
            <a:xfrm flipH="1">
              <a:off x="6331" y="3661304"/>
              <a:ext cx="4950913" cy="445820"/>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06" name="Line 151"/>
            <p:cNvSpPr>
              <a:spLocks noChangeShapeType="1"/>
            </p:cNvSpPr>
            <p:nvPr/>
          </p:nvSpPr>
          <p:spPr bwMode="auto">
            <a:xfrm flipH="1">
              <a:off x="6331" y="3661304"/>
              <a:ext cx="4950913" cy="329136"/>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07" name="Line 152"/>
            <p:cNvSpPr>
              <a:spLocks noChangeShapeType="1"/>
            </p:cNvSpPr>
            <p:nvPr/>
          </p:nvSpPr>
          <p:spPr bwMode="auto">
            <a:xfrm flipH="1">
              <a:off x="6331" y="3661304"/>
              <a:ext cx="4950913" cy="234468"/>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08" name="Line 153"/>
            <p:cNvSpPr>
              <a:spLocks noChangeShapeType="1"/>
            </p:cNvSpPr>
            <p:nvPr/>
          </p:nvSpPr>
          <p:spPr bwMode="auto">
            <a:xfrm flipH="1">
              <a:off x="6331" y="3661304"/>
              <a:ext cx="4950913" cy="137599"/>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09" name="Line 154"/>
            <p:cNvSpPr>
              <a:spLocks noChangeShapeType="1"/>
            </p:cNvSpPr>
            <p:nvPr/>
          </p:nvSpPr>
          <p:spPr bwMode="auto">
            <a:xfrm flipH="1">
              <a:off x="6331" y="3661304"/>
              <a:ext cx="4950913" cy="69350"/>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10" name="Line 157"/>
            <p:cNvSpPr>
              <a:spLocks noChangeShapeType="1"/>
            </p:cNvSpPr>
            <p:nvPr/>
          </p:nvSpPr>
          <p:spPr bwMode="auto">
            <a:xfrm>
              <a:off x="6331" y="5011975"/>
              <a:ext cx="9904413" cy="0"/>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11" name="Line 158"/>
            <p:cNvSpPr>
              <a:spLocks noChangeShapeType="1"/>
            </p:cNvSpPr>
            <p:nvPr/>
          </p:nvSpPr>
          <p:spPr bwMode="auto">
            <a:xfrm>
              <a:off x="6331" y="4796627"/>
              <a:ext cx="9904413" cy="0"/>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12" name="Line 159"/>
            <p:cNvSpPr>
              <a:spLocks noChangeShapeType="1"/>
            </p:cNvSpPr>
            <p:nvPr/>
          </p:nvSpPr>
          <p:spPr bwMode="auto">
            <a:xfrm>
              <a:off x="6331" y="4602981"/>
              <a:ext cx="9900633" cy="0"/>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13" name="Line 160"/>
            <p:cNvSpPr>
              <a:spLocks noChangeShapeType="1"/>
            </p:cNvSpPr>
            <p:nvPr/>
          </p:nvSpPr>
          <p:spPr bwMode="auto">
            <a:xfrm>
              <a:off x="6331" y="4426864"/>
              <a:ext cx="9900633" cy="0"/>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14" name="Line 162"/>
            <p:cNvSpPr>
              <a:spLocks noChangeShapeType="1"/>
            </p:cNvSpPr>
            <p:nvPr/>
          </p:nvSpPr>
          <p:spPr bwMode="auto">
            <a:xfrm>
              <a:off x="6331" y="4281629"/>
              <a:ext cx="9904413" cy="0"/>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15" name="Line 163"/>
            <p:cNvSpPr>
              <a:spLocks noChangeShapeType="1"/>
            </p:cNvSpPr>
            <p:nvPr/>
          </p:nvSpPr>
          <p:spPr bwMode="auto">
            <a:xfrm flipV="1">
              <a:off x="6331" y="4137229"/>
              <a:ext cx="9904413" cy="1669"/>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16" name="Line 164"/>
            <p:cNvSpPr>
              <a:spLocks noChangeShapeType="1"/>
            </p:cNvSpPr>
            <p:nvPr/>
          </p:nvSpPr>
          <p:spPr bwMode="auto">
            <a:xfrm>
              <a:off x="6331" y="4007019"/>
              <a:ext cx="9904413" cy="5008"/>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17" name="Line 165"/>
            <p:cNvSpPr>
              <a:spLocks noChangeShapeType="1"/>
            </p:cNvSpPr>
            <p:nvPr/>
          </p:nvSpPr>
          <p:spPr bwMode="auto">
            <a:xfrm>
              <a:off x="6331" y="3904353"/>
              <a:ext cx="9859058" cy="0"/>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18" name="Line 166"/>
            <p:cNvSpPr>
              <a:spLocks noChangeShapeType="1"/>
            </p:cNvSpPr>
            <p:nvPr/>
          </p:nvSpPr>
          <p:spPr bwMode="auto">
            <a:xfrm flipV="1">
              <a:off x="6331" y="3815042"/>
              <a:ext cx="9904413" cy="5008"/>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19" name="Line 167"/>
            <p:cNvSpPr>
              <a:spLocks noChangeShapeType="1"/>
            </p:cNvSpPr>
            <p:nvPr/>
          </p:nvSpPr>
          <p:spPr bwMode="auto">
            <a:xfrm>
              <a:off x="6331" y="3758284"/>
              <a:ext cx="9904413" cy="3339"/>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20" name="Line 168"/>
            <p:cNvSpPr>
              <a:spLocks noChangeShapeType="1"/>
            </p:cNvSpPr>
            <p:nvPr/>
          </p:nvSpPr>
          <p:spPr bwMode="auto">
            <a:xfrm flipV="1">
              <a:off x="6331" y="3726566"/>
              <a:ext cx="9904413" cy="8347"/>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21" name="Line 169"/>
            <p:cNvSpPr>
              <a:spLocks noChangeShapeType="1"/>
            </p:cNvSpPr>
            <p:nvPr/>
          </p:nvSpPr>
          <p:spPr bwMode="auto">
            <a:xfrm>
              <a:off x="6331" y="3691510"/>
              <a:ext cx="9904413" cy="0"/>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22" name="Line 170"/>
            <p:cNvSpPr>
              <a:spLocks noChangeShapeType="1"/>
            </p:cNvSpPr>
            <p:nvPr/>
          </p:nvSpPr>
          <p:spPr bwMode="auto">
            <a:xfrm>
              <a:off x="6331" y="3672312"/>
              <a:ext cx="9904413" cy="0"/>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23" name="Line 157"/>
            <p:cNvSpPr>
              <a:spLocks noChangeShapeType="1"/>
            </p:cNvSpPr>
            <p:nvPr/>
          </p:nvSpPr>
          <p:spPr bwMode="auto">
            <a:xfrm>
              <a:off x="1256" y="5228935"/>
              <a:ext cx="9904413" cy="0"/>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24" name="Line 157"/>
            <p:cNvSpPr>
              <a:spLocks noChangeShapeType="1"/>
            </p:cNvSpPr>
            <p:nvPr/>
          </p:nvSpPr>
          <p:spPr bwMode="auto">
            <a:xfrm flipV="1">
              <a:off x="-492" y="5471247"/>
              <a:ext cx="9911203" cy="45719"/>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25" name="Line 157"/>
            <p:cNvSpPr>
              <a:spLocks noChangeShapeType="1"/>
            </p:cNvSpPr>
            <p:nvPr/>
          </p:nvSpPr>
          <p:spPr bwMode="auto">
            <a:xfrm flipV="1">
              <a:off x="307" y="5831287"/>
              <a:ext cx="9910403" cy="45719"/>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sp>
          <p:nvSpPr>
            <p:cNvPr id="126" name="Line 157"/>
            <p:cNvSpPr>
              <a:spLocks noChangeShapeType="1"/>
            </p:cNvSpPr>
            <p:nvPr/>
          </p:nvSpPr>
          <p:spPr bwMode="auto">
            <a:xfrm>
              <a:off x="6926" y="6308705"/>
              <a:ext cx="9903819" cy="0"/>
            </a:xfrm>
            <a:prstGeom prst="line">
              <a:avLst/>
            </a:prstGeom>
            <a:noFill/>
            <a:ln w="3175">
              <a:solidFill>
                <a:schemeClr val="tx2">
                  <a:lumMod val="75000"/>
                  <a:alpha val="37000"/>
                </a:schemeClr>
              </a:solidFill>
              <a:round/>
              <a:headEnd type="none" w="sm" len="sm"/>
              <a:tailEnd type="none" w="sm" len="sm"/>
            </a:ln>
          </p:spPr>
          <p:txBody>
            <a:bodyPr wrap="none" anchor="ctr"/>
            <a:lstStyle/>
            <a:p>
              <a:pPr>
                <a:defRPr/>
              </a:pPr>
              <a:endParaRPr lang="zh-CN" altLang="en-US">
                <a:solidFill>
                  <a:prstClr val="black"/>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06"/>
          <p:cNvGrpSpPr/>
          <p:nvPr/>
        </p:nvGrpSpPr>
        <p:grpSpPr>
          <a:xfrm>
            <a:off x="714348" y="1576854"/>
            <a:ext cx="8001056" cy="4995418"/>
            <a:chOff x="1774082" y="1128821"/>
            <a:chExt cx="8267740" cy="5494514"/>
          </a:xfrm>
        </p:grpSpPr>
        <p:sp>
          <p:nvSpPr>
            <p:cNvPr id="49" name="Shape 125"/>
            <p:cNvSpPr/>
            <p:nvPr/>
          </p:nvSpPr>
          <p:spPr>
            <a:xfrm>
              <a:off x="2556580" y="1157421"/>
              <a:ext cx="7485242" cy="835769"/>
            </a:xfrm>
            <a:prstGeom prst="rect">
              <a:avLst/>
            </a:prstGeom>
            <a:solidFill>
              <a:schemeClr val="accent2">
                <a:hueOff val="-2473793"/>
                <a:satOff val="-50208"/>
                <a:lumOff val="23543"/>
                <a:alpha val="62144"/>
              </a:schemeClr>
            </a:solidFill>
            <a:ln w="12700">
              <a:miter lim="400000"/>
            </a:ln>
            <a:effectLst>
              <a:outerShdw blurRad="38100" dist="25400" dir="5400000" rotWithShape="0">
                <a:srgbClr val="000000">
                  <a:alpha val="50000"/>
                </a:srgbClr>
              </a:outerShdw>
            </a:effectLst>
          </p:spPr>
          <p:txBody>
            <a:bodyPr lIns="35717" tIns="35717" rIns="35717" bIns="35717" anchor="ctr"/>
            <a:lstStyle/>
            <a:p>
              <a:pPr>
                <a:defRPr sz="2400">
                  <a:solidFill>
                    <a:srgbClr val="FFFFFF"/>
                  </a:solidFill>
                </a:defRPr>
              </a:pPr>
              <a:endParaRPr>
                <a:latin typeface="微软雅黑" panose="020B0503020204020204" pitchFamily="34" charset="-122"/>
                <a:ea typeface="微软雅黑" panose="020B0503020204020204" pitchFamily="34" charset="-122"/>
              </a:endParaRPr>
            </a:p>
          </p:txBody>
        </p:sp>
        <p:sp>
          <p:nvSpPr>
            <p:cNvPr id="51" name="Shape 126"/>
            <p:cNvSpPr/>
            <p:nvPr/>
          </p:nvSpPr>
          <p:spPr>
            <a:xfrm>
              <a:off x="2556580" y="2140524"/>
              <a:ext cx="7485242" cy="708728"/>
            </a:xfrm>
            <a:prstGeom prst="rect">
              <a:avLst/>
            </a:prstGeom>
            <a:solidFill>
              <a:schemeClr val="accent4">
                <a:hueOff val="384618"/>
                <a:satOff val="3869"/>
                <a:lumOff val="5802"/>
                <a:alpha val="43170"/>
              </a:schemeClr>
            </a:solidFill>
            <a:ln w="12700">
              <a:miter lim="400000"/>
            </a:ln>
            <a:effectLst>
              <a:outerShdw blurRad="38100" dist="25400" dir="5400000" rotWithShape="0">
                <a:srgbClr val="000000">
                  <a:alpha val="50000"/>
                </a:srgbClr>
              </a:outerShdw>
            </a:effectLst>
          </p:spPr>
          <p:txBody>
            <a:bodyPr lIns="35717" tIns="35717" rIns="35717" bIns="35717" anchor="ctr"/>
            <a:lstStyle/>
            <a:p>
              <a:pPr>
                <a:defRPr sz="2400">
                  <a:solidFill>
                    <a:srgbClr val="FFFFFF"/>
                  </a:solidFill>
                </a:defRPr>
              </a:pPr>
              <a:endParaRPr>
                <a:latin typeface="微软雅黑" panose="020B0503020204020204" pitchFamily="34" charset="-122"/>
                <a:ea typeface="微软雅黑" panose="020B0503020204020204" pitchFamily="34" charset="-122"/>
              </a:endParaRPr>
            </a:p>
          </p:txBody>
        </p:sp>
        <p:sp>
          <p:nvSpPr>
            <p:cNvPr id="52" name="Shape 127"/>
            <p:cNvSpPr/>
            <p:nvPr/>
          </p:nvSpPr>
          <p:spPr>
            <a:xfrm>
              <a:off x="2556580" y="2983604"/>
              <a:ext cx="7485242" cy="2026972"/>
            </a:xfrm>
            <a:prstGeom prst="rect">
              <a:avLst/>
            </a:prstGeom>
            <a:solidFill>
              <a:srgbClr val="DCDEE0"/>
            </a:solidFill>
            <a:ln w="12700">
              <a:miter lim="400000"/>
            </a:ln>
            <a:effectLst>
              <a:outerShdw blurRad="38100" dist="25400" dir="5400000" rotWithShape="0">
                <a:srgbClr val="000000">
                  <a:alpha val="50000"/>
                </a:srgbClr>
              </a:outerShdw>
            </a:effectLst>
          </p:spPr>
          <p:txBody>
            <a:bodyPr lIns="35717" tIns="35717" rIns="35717" bIns="35717" anchor="ctr"/>
            <a:lstStyle/>
            <a:p>
              <a:pPr>
                <a:defRPr sz="2400">
                  <a:solidFill>
                    <a:srgbClr val="FFFFFF"/>
                  </a:solidFill>
                </a:defRPr>
              </a:pPr>
              <a:endParaRPr>
                <a:latin typeface="微软雅黑" panose="020B0503020204020204" pitchFamily="34" charset="-122"/>
                <a:ea typeface="微软雅黑" panose="020B0503020204020204" pitchFamily="34" charset="-122"/>
              </a:endParaRPr>
            </a:p>
          </p:txBody>
        </p:sp>
        <p:sp>
          <p:nvSpPr>
            <p:cNvPr id="53" name="Shape 129"/>
            <p:cNvSpPr/>
            <p:nvPr/>
          </p:nvSpPr>
          <p:spPr>
            <a:xfrm>
              <a:off x="1774082" y="6095192"/>
              <a:ext cx="713469" cy="528143"/>
            </a:xfrm>
            <a:prstGeom prst="rect">
              <a:avLst/>
            </a:prstGeom>
            <a:solidFill>
              <a:srgbClr val="DCDEE0"/>
            </a:solidFill>
            <a:ln w="12700">
              <a:miter lim="400000"/>
            </a:ln>
            <a:effectLst>
              <a:outerShdw blurRad="50800" dist="12700" rotWithShape="0">
                <a:srgbClr val="000000">
                  <a:alpha val="50000"/>
                </a:srgbClr>
              </a:outerShdw>
            </a:effectLst>
          </p:spPr>
          <p:txBody>
            <a:bodyPr lIns="35717" tIns="35717" rIns="35717" bIns="35717" anchor="ctr"/>
            <a:lstStyle>
              <a:lvl1pPr>
                <a:defRPr sz="2400"/>
              </a:lvl1pPr>
            </a:lstStyle>
            <a:p>
              <a:pPr algn="ctr">
                <a:defRPr sz="1800"/>
              </a:pPr>
              <a:r>
                <a:rPr lang="zh-CN" altLang="en-US" sz="1400" dirty="0" smtClean="0">
                  <a:latin typeface="微软雅黑" panose="020B0503020204020204" pitchFamily="34" charset="-122"/>
                  <a:ea typeface="微软雅黑" panose="020B0503020204020204" pitchFamily="34" charset="-122"/>
                </a:rPr>
                <a:t>物联层</a:t>
              </a:r>
              <a:endParaRPr sz="1400" dirty="0">
                <a:latin typeface="微软雅黑" panose="020B0503020204020204" pitchFamily="34" charset="-122"/>
                <a:ea typeface="微软雅黑" panose="020B0503020204020204" pitchFamily="34" charset="-122"/>
              </a:endParaRPr>
            </a:p>
          </p:txBody>
        </p:sp>
        <p:sp>
          <p:nvSpPr>
            <p:cNvPr id="54" name="Shape 130"/>
            <p:cNvSpPr/>
            <p:nvPr/>
          </p:nvSpPr>
          <p:spPr>
            <a:xfrm>
              <a:off x="1774082" y="5105287"/>
              <a:ext cx="713469" cy="892969"/>
            </a:xfrm>
            <a:prstGeom prst="rect">
              <a:avLst/>
            </a:prstGeom>
            <a:solidFill>
              <a:srgbClr val="DCDEE0"/>
            </a:solidFill>
            <a:ln w="12700">
              <a:miter lim="400000"/>
            </a:ln>
            <a:effectLst>
              <a:outerShdw blurRad="50800" dist="12700" rotWithShape="0">
                <a:srgbClr val="000000">
                  <a:alpha val="50000"/>
                </a:srgbClr>
              </a:outerShdw>
            </a:effectLst>
          </p:spPr>
          <p:txBody>
            <a:bodyPr lIns="35717" tIns="35717" rIns="35717" bIns="35717" anchor="ctr"/>
            <a:lstStyle>
              <a:lvl1pPr>
                <a:defRPr sz="2400"/>
              </a:lvl1pPr>
            </a:lstStyle>
            <a:p>
              <a:pPr algn="ctr">
                <a:defRPr sz="1800"/>
              </a:pPr>
              <a:r>
                <a:rPr sz="1400" dirty="0" smtClean="0">
                  <a:latin typeface="微软雅黑" panose="020B0503020204020204" pitchFamily="34" charset="-122"/>
                  <a:ea typeface="微软雅黑" panose="020B0503020204020204" pitchFamily="34" charset="-122"/>
                </a:rPr>
                <a:t>实体</a:t>
              </a:r>
              <a:r>
                <a:rPr lang="zh-CN" altLang="en-US" sz="1400" dirty="0" smtClean="0">
                  <a:latin typeface="微软雅黑" panose="020B0503020204020204" pitchFamily="34" charset="-122"/>
                  <a:ea typeface="微软雅黑" panose="020B0503020204020204" pitchFamily="34" charset="-122"/>
                </a:rPr>
                <a:t>层</a:t>
              </a:r>
              <a:endParaRPr lang="en-US" sz="1400" dirty="0" smtClean="0">
                <a:latin typeface="微软雅黑" panose="020B0503020204020204" pitchFamily="34" charset="-122"/>
                <a:ea typeface="微软雅黑" panose="020B0503020204020204" pitchFamily="34" charset="-122"/>
              </a:endParaRPr>
            </a:p>
          </p:txBody>
        </p:sp>
        <p:sp>
          <p:nvSpPr>
            <p:cNvPr id="55" name="Shape 131"/>
            <p:cNvSpPr/>
            <p:nvPr/>
          </p:nvSpPr>
          <p:spPr>
            <a:xfrm>
              <a:off x="1774082" y="2967987"/>
              <a:ext cx="713469" cy="2040365"/>
            </a:xfrm>
            <a:prstGeom prst="rect">
              <a:avLst/>
            </a:prstGeom>
            <a:solidFill>
              <a:srgbClr val="DCDEE0"/>
            </a:solidFill>
            <a:ln w="12700">
              <a:miter lim="400000"/>
            </a:ln>
            <a:effectLst>
              <a:outerShdw blurRad="50800" dist="12700" rotWithShape="0">
                <a:srgbClr val="000000">
                  <a:alpha val="50000"/>
                </a:srgbClr>
              </a:outerShdw>
            </a:effectLst>
          </p:spPr>
          <p:txBody>
            <a:bodyPr lIns="35717" tIns="35717" rIns="35717" bIns="35717" anchor="ctr"/>
            <a:lstStyle>
              <a:lvl1pPr>
                <a:defRPr sz="2400"/>
              </a:lvl1pPr>
            </a:lstStyle>
            <a:p>
              <a:pPr algn="ctr">
                <a:defRPr sz="1800"/>
              </a:pPr>
              <a:r>
                <a:rPr sz="1400" dirty="0" smtClean="0">
                  <a:latin typeface="微软雅黑" panose="020B0503020204020204" pitchFamily="34" charset="-122"/>
                  <a:ea typeface="微软雅黑" panose="020B0503020204020204" pitchFamily="34" charset="-122"/>
                </a:rPr>
                <a:t>联盟</a:t>
              </a:r>
              <a:r>
                <a:rPr lang="zh-CN" altLang="en-US" sz="1400" dirty="0" smtClean="0">
                  <a:latin typeface="微软雅黑" panose="020B0503020204020204" pitchFamily="34" charset="-122"/>
                  <a:ea typeface="微软雅黑" panose="020B0503020204020204" pitchFamily="34" charset="-122"/>
                </a:rPr>
                <a:t>链</a:t>
              </a:r>
              <a:endParaRPr sz="1400" dirty="0">
                <a:latin typeface="微软雅黑" panose="020B0503020204020204" pitchFamily="34" charset="-122"/>
                <a:ea typeface="微软雅黑" panose="020B0503020204020204" pitchFamily="34" charset="-122"/>
              </a:endParaRPr>
            </a:p>
          </p:txBody>
        </p:sp>
        <p:sp>
          <p:nvSpPr>
            <p:cNvPr id="56" name="Shape 132"/>
            <p:cNvSpPr/>
            <p:nvPr/>
          </p:nvSpPr>
          <p:spPr>
            <a:xfrm>
              <a:off x="1774082" y="2118725"/>
              <a:ext cx="713469" cy="752327"/>
            </a:xfrm>
            <a:prstGeom prst="rect">
              <a:avLst/>
            </a:prstGeom>
            <a:solidFill>
              <a:srgbClr val="DCDEE0"/>
            </a:solidFill>
            <a:ln w="12700">
              <a:miter lim="400000"/>
            </a:ln>
            <a:effectLst>
              <a:outerShdw blurRad="50800" dist="12700" rotWithShape="0">
                <a:srgbClr val="000000">
                  <a:alpha val="50000"/>
                </a:srgbClr>
              </a:outerShdw>
            </a:effectLst>
          </p:spPr>
          <p:txBody>
            <a:bodyPr lIns="35717" tIns="35717" rIns="35717" bIns="35717" anchor="ctr"/>
            <a:lstStyle/>
            <a:p>
              <a:pPr algn="ctr">
                <a:defRPr sz="1800"/>
              </a:pPr>
              <a:r>
                <a:rPr sz="1400" dirty="0" smtClean="0">
                  <a:latin typeface="微软雅黑" panose="020B0503020204020204" pitchFamily="34" charset="-122"/>
                  <a:ea typeface="微软雅黑" panose="020B0503020204020204" pitchFamily="34" charset="-122"/>
                </a:rPr>
                <a:t>应用</a:t>
              </a:r>
              <a:r>
                <a:rPr lang="zh-CN" altLang="en-US" sz="1400" dirty="0" smtClean="0">
                  <a:latin typeface="微软雅黑" panose="020B0503020204020204" pitchFamily="34" charset="-122"/>
                  <a:ea typeface="微软雅黑" panose="020B0503020204020204" pitchFamily="34" charset="-122"/>
                </a:rPr>
                <a:t>层</a:t>
              </a:r>
              <a:endParaRPr sz="1400" dirty="0">
                <a:latin typeface="微软雅黑" panose="020B0503020204020204" pitchFamily="34" charset="-122"/>
                <a:ea typeface="微软雅黑" panose="020B0503020204020204" pitchFamily="34" charset="-122"/>
              </a:endParaRPr>
            </a:p>
          </p:txBody>
        </p:sp>
        <p:sp>
          <p:nvSpPr>
            <p:cNvPr id="57" name="Shape 133"/>
            <p:cNvSpPr/>
            <p:nvPr/>
          </p:nvSpPr>
          <p:spPr>
            <a:xfrm>
              <a:off x="1774082" y="1128821"/>
              <a:ext cx="713469" cy="892969"/>
            </a:xfrm>
            <a:prstGeom prst="rect">
              <a:avLst/>
            </a:prstGeom>
            <a:solidFill>
              <a:srgbClr val="DCDEE0"/>
            </a:solidFill>
            <a:ln w="12700">
              <a:miter lim="400000"/>
            </a:ln>
            <a:effectLst>
              <a:outerShdw blurRad="50800" dist="12700" rotWithShape="0">
                <a:srgbClr val="000000">
                  <a:alpha val="50000"/>
                </a:srgbClr>
              </a:outerShdw>
            </a:effectLst>
          </p:spPr>
          <p:txBody>
            <a:bodyPr lIns="35717" tIns="35717" rIns="35717" bIns="35717" anchor="ctr"/>
            <a:lstStyle/>
            <a:p>
              <a:pPr algn="ctr">
                <a:defRPr sz="1800"/>
              </a:pPr>
              <a:r>
                <a:rPr sz="1400" dirty="0" smtClean="0">
                  <a:latin typeface="微软雅黑" panose="020B0503020204020204" pitchFamily="34" charset="-122"/>
                  <a:ea typeface="微软雅黑" panose="020B0503020204020204" pitchFamily="34" charset="-122"/>
                </a:rPr>
                <a:t>金融</a:t>
              </a:r>
              <a:r>
                <a:rPr lang="en-US" sz="1400" dirty="0" smtClean="0">
                  <a:latin typeface="微软雅黑" panose="020B0503020204020204" pitchFamily="34" charset="-122"/>
                  <a:ea typeface="微软雅黑" panose="020B0503020204020204" pitchFamily="34" charset="-122"/>
                </a:rPr>
                <a:t>/</a:t>
              </a:r>
              <a:endParaRPr sz="1400" dirty="0">
                <a:latin typeface="微软雅黑" panose="020B0503020204020204" pitchFamily="34" charset="-122"/>
                <a:ea typeface="微软雅黑" panose="020B0503020204020204" pitchFamily="34" charset="-122"/>
              </a:endParaRPr>
            </a:p>
            <a:p>
              <a:pPr algn="ctr">
                <a:defRPr sz="1800"/>
              </a:pPr>
              <a:r>
                <a:rPr sz="1400" dirty="0" smtClean="0">
                  <a:latin typeface="微软雅黑" panose="020B0503020204020204" pitchFamily="34" charset="-122"/>
                  <a:ea typeface="微软雅黑" panose="020B0503020204020204" pitchFamily="34" charset="-122"/>
                </a:rPr>
                <a:t>类</a:t>
              </a:r>
              <a:r>
                <a:rPr lang="zh-CN" altLang="en-US" sz="1400" dirty="0" smtClean="0">
                  <a:latin typeface="微软雅黑" panose="020B0503020204020204" pitchFamily="34" charset="-122"/>
                  <a:ea typeface="微软雅黑" panose="020B0503020204020204" pitchFamily="34" charset="-122"/>
                </a:rPr>
                <a:t>金融</a:t>
              </a:r>
              <a:endParaRPr sz="1400" dirty="0">
                <a:latin typeface="微软雅黑" panose="020B0503020204020204" pitchFamily="34" charset="-122"/>
                <a:ea typeface="微软雅黑" panose="020B0503020204020204" pitchFamily="34" charset="-122"/>
              </a:endParaRPr>
            </a:p>
          </p:txBody>
        </p:sp>
        <p:sp>
          <p:nvSpPr>
            <p:cNvPr id="58" name="Shape 134"/>
            <p:cNvSpPr/>
            <p:nvPr/>
          </p:nvSpPr>
          <p:spPr>
            <a:xfrm>
              <a:off x="4848441" y="3479526"/>
              <a:ext cx="407976" cy="320772"/>
            </a:xfrm>
            <a:prstGeom prst="ellipse">
              <a:avLst/>
            </a:prstGeom>
            <a:blipFill>
              <a:blip r:embed="rId1" cstate="print"/>
            </a:blipFill>
            <a:ln w="12700">
              <a:miter lim="400000"/>
            </a:ln>
            <a:effectLst>
              <a:outerShdw blurRad="38100" dist="25400" dir="5400000" rotWithShape="0">
                <a:srgbClr val="000000">
                  <a:alpha val="50000"/>
                </a:srgbClr>
              </a:outerShdw>
            </a:effectLst>
          </p:spPr>
          <p:txBody>
            <a:bodyPr lIns="35717" tIns="35717" rIns="35717" bIns="35717" anchor="ctr"/>
            <a:lstStyle/>
            <a:p>
              <a:pPr>
                <a:defRPr sz="2400">
                  <a:solidFill>
                    <a:srgbClr val="FFFFFF"/>
                  </a:solidFill>
                </a:defRPr>
              </a:pPr>
              <a:endParaRPr>
                <a:latin typeface="微软雅黑" panose="020B0503020204020204" pitchFamily="34" charset="-122"/>
                <a:ea typeface="微软雅黑" panose="020B0503020204020204" pitchFamily="34" charset="-122"/>
              </a:endParaRPr>
            </a:p>
          </p:txBody>
        </p:sp>
        <p:sp>
          <p:nvSpPr>
            <p:cNvPr id="59" name="Shape 135"/>
            <p:cNvSpPr/>
            <p:nvPr/>
          </p:nvSpPr>
          <p:spPr>
            <a:xfrm>
              <a:off x="6875480" y="3479526"/>
              <a:ext cx="407976" cy="320772"/>
            </a:xfrm>
            <a:prstGeom prst="ellipse">
              <a:avLst/>
            </a:prstGeom>
            <a:blipFill>
              <a:blip r:embed="rId1" cstate="print"/>
            </a:blipFill>
            <a:ln w="12700">
              <a:miter lim="400000"/>
            </a:ln>
            <a:effectLst>
              <a:outerShdw blurRad="38100" dist="25400" dir="5400000" rotWithShape="0">
                <a:srgbClr val="000000">
                  <a:alpha val="50000"/>
                </a:srgbClr>
              </a:outerShdw>
            </a:effectLst>
          </p:spPr>
          <p:txBody>
            <a:bodyPr lIns="35717" tIns="35717" rIns="35717" bIns="35717" anchor="ctr"/>
            <a:lstStyle/>
            <a:p>
              <a:pPr>
                <a:defRPr sz="2400">
                  <a:solidFill>
                    <a:srgbClr val="FFFFFF"/>
                  </a:solidFill>
                </a:defRPr>
              </a:pPr>
              <a:endParaRPr>
                <a:latin typeface="微软雅黑" panose="020B0503020204020204" pitchFamily="34" charset="-122"/>
                <a:ea typeface="微软雅黑" panose="020B0503020204020204" pitchFamily="34" charset="-122"/>
              </a:endParaRPr>
            </a:p>
          </p:txBody>
        </p:sp>
        <p:sp>
          <p:nvSpPr>
            <p:cNvPr id="60" name="Shape 136"/>
            <p:cNvSpPr/>
            <p:nvPr/>
          </p:nvSpPr>
          <p:spPr>
            <a:xfrm>
              <a:off x="4848441" y="4176041"/>
              <a:ext cx="407976" cy="320772"/>
            </a:xfrm>
            <a:prstGeom prst="ellipse">
              <a:avLst/>
            </a:prstGeom>
            <a:blipFill>
              <a:blip r:embed="rId1" cstate="print"/>
            </a:blipFill>
            <a:ln w="12700">
              <a:miter lim="400000"/>
            </a:ln>
            <a:effectLst>
              <a:outerShdw blurRad="38100" dist="25400" dir="5400000" rotWithShape="0">
                <a:srgbClr val="000000">
                  <a:alpha val="50000"/>
                </a:srgbClr>
              </a:outerShdw>
            </a:effectLst>
          </p:spPr>
          <p:txBody>
            <a:bodyPr lIns="35717" tIns="35717" rIns="35717" bIns="35717" anchor="ctr"/>
            <a:lstStyle/>
            <a:p>
              <a:pPr>
                <a:defRPr sz="2400">
                  <a:solidFill>
                    <a:srgbClr val="FFFFFF"/>
                  </a:solidFill>
                </a:defRPr>
              </a:pPr>
              <a:endParaRPr>
                <a:latin typeface="微软雅黑" panose="020B0503020204020204" pitchFamily="34" charset="-122"/>
                <a:ea typeface="微软雅黑" panose="020B0503020204020204" pitchFamily="34" charset="-122"/>
              </a:endParaRPr>
            </a:p>
          </p:txBody>
        </p:sp>
        <p:sp>
          <p:nvSpPr>
            <p:cNvPr id="61" name="Shape 137"/>
            <p:cNvSpPr/>
            <p:nvPr/>
          </p:nvSpPr>
          <p:spPr>
            <a:xfrm>
              <a:off x="6875480" y="4176041"/>
              <a:ext cx="407976" cy="320772"/>
            </a:xfrm>
            <a:prstGeom prst="ellipse">
              <a:avLst/>
            </a:prstGeom>
            <a:blipFill>
              <a:blip r:embed="rId1" cstate="print"/>
            </a:blipFill>
            <a:ln w="12700">
              <a:miter lim="400000"/>
            </a:ln>
            <a:effectLst>
              <a:outerShdw blurRad="38100" dist="25400" dir="5400000" rotWithShape="0">
                <a:srgbClr val="000000">
                  <a:alpha val="50000"/>
                </a:srgbClr>
              </a:outerShdw>
            </a:effectLst>
          </p:spPr>
          <p:txBody>
            <a:bodyPr lIns="35717" tIns="35717" rIns="35717" bIns="35717" anchor="ctr"/>
            <a:lstStyle/>
            <a:p>
              <a:pPr>
                <a:defRPr sz="2400">
                  <a:solidFill>
                    <a:srgbClr val="FFFFFF"/>
                  </a:solidFill>
                </a:defRPr>
              </a:pPr>
              <a:endParaRPr>
                <a:latin typeface="微软雅黑" panose="020B0503020204020204" pitchFamily="34" charset="-122"/>
                <a:ea typeface="微软雅黑" panose="020B0503020204020204" pitchFamily="34" charset="-122"/>
              </a:endParaRPr>
            </a:p>
          </p:txBody>
        </p:sp>
        <p:sp>
          <p:nvSpPr>
            <p:cNvPr id="62" name="Shape 138"/>
            <p:cNvSpPr/>
            <p:nvPr/>
          </p:nvSpPr>
          <p:spPr>
            <a:xfrm>
              <a:off x="5257811" y="3639911"/>
              <a:ext cx="1616274" cy="1"/>
            </a:xfrm>
            <a:prstGeom prst="line">
              <a:avLst/>
            </a:prstGeom>
            <a:ln w="25400">
              <a:solidFill>
                <a:srgbClr val="000000"/>
              </a:solidFill>
              <a:miter lim="400000"/>
            </a:ln>
          </p:spPr>
          <p:txBody>
            <a:bodyPr lIns="35717" tIns="35717" rIns="35717" bIns="35717" anchor="ctr"/>
            <a:lstStyle/>
            <a:p>
              <a:pPr>
                <a:defRPr sz="2400"/>
              </a:pPr>
              <a:endParaRPr>
                <a:latin typeface="微软雅黑" panose="020B0503020204020204" pitchFamily="34" charset="-122"/>
                <a:ea typeface="微软雅黑" panose="020B0503020204020204" pitchFamily="34" charset="-122"/>
              </a:endParaRPr>
            </a:p>
          </p:txBody>
        </p:sp>
        <p:sp>
          <p:nvSpPr>
            <p:cNvPr id="63" name="Shape 139"/>
            <p:cNvSpPr/>
            <p:nvPr/>
          </p:nvSpPr>
          <p:spPr>
            <a:xfrm flipV="1">
              <a:off x="5252299" y="3644325"/>
              <a:ext cx="1627297" cy="687689"/>
            </a:xfrm>
            <a:prstGeom prst="line">
              <a:avLst/>
            </a:prstGeom>
            <a:ln w="25400">
              <a:solidFill>
                <a:srgbClr val="000000"/>
              </a:solidFill>
              <a:miter lim="400000"/>
            </a:ln>
          </p:spPr>
          <p:txBody>
            <a:bodyPr lIns="35717" tIns="35717" rIns="35717" bIns="35717" anchor="ctr"/>
            <a:lstStyle/>
            <a:p>
              <a:pPr>
                <a:defRPr sz="2400"/>
              </a:pPr>
              <a:endParaRPr>
                <a:latin typeface="微软雅黑" panose="020B0503020204020204" pitchFamily="34" charset="-122"/>
                <a:ea typeface="微软雅黑" panose="020B0503020204020204" pitchFamily="34" charset="-122"/>
              </a:endParaRPr>
            </a:p>
          </p:txBody>
        </p:sp>
        <p:sp>
          <p:nvSpPr>
            <p:cNvPr id="64" name="Shape 140"/>
            <p:cNvSpPr/>
            <p:nvPr/>
          </p:nvSpPr>
          <p:spPr>
            <a:xfrm>
              <a:off x="5257881" y="4336427"/>
              <a:ext cx="1616135" cy="1"/>
            </a:xfrm>
            <a:prstGeom prst="line">
              <a:avLst/>
            </a:prstGeom>
            <a:ln w="25400">
              <a:solidFill>
                <a:srgbClr val="000000"/>
              </a:solidFill>
              <a:miter lim="400000"/>
            </a:ln>
          </p:spPr>
          <p:txBody>
            <a:bodyPr lIns="35717" tIns="35717" rIns="35717" bIns="35717" anchor="ctr"/>
            <a:lstStyle/>
            <a:p>
              <a:pPr>
                <a:defRPr sz="2400"/>
              </a:pPr>
              <a:endParaRPr>
                <a:latin typeface="微软雅黑" panose="020B0503020204020204" pitchFamily="34" charset="-122"/>
                <a:ea typeface="微软雅黑" panose="020B0503020204020204" pitchFamily="34" charset="-122"/>
              </a:endParaRPr>
            </a:p>
          </p:txBody>
        </p:sp>
        <p:sp>
          <p:nvSpPr>
            <p:cNvPr id="65" name="Shape 141"/>
            <p:cNvSpPr/>
            <p:nvPr/>
          </p:nvSpPr>
          <p:spPr>
            <a:xfrm>
              <a:off x="5261054" y="3637016"/>
              <a:ext cx="1609786" cy="702307"/>
            </a:xfrm>
            <a:prstGeom prst="line">
              <a:avLst/>
            </a:prstGeom>
            <a:ln w="25400">
              <a:solidFill>
                <a:srgbClr val="000000"/>
              </a:solidFill>
              <a:miter lim="400000"/>
            </a:ln>
          </p:spPr>
          <p:txBody>
            <a:bodyPr lIns="35717" tIns="35717" rIns="35717" bIns="35717" anchor="ctr"/>
            <a:lstStyle/>
            <a:p>
              <a:pPr>
                <a:defRPr sz="2400"/>
              </a:pPr>
              <a:endParaRPr>
                <a:latin typeface="微软雅黑" panose="020B0503020204020204" pitchFamily="34" charset="-122"/>
                <a:ea typeface="微软雅黑" panose="020B0503020204020204" pitchFamily="34" charset="-122"/>
              </a:endParaRPr>
            </a:p>
          </p:txBody>
        </p:sp>
        <p:sp>
          <p:nvSpPr>
            <p:cNvPr id="66" name="Shape 142"/>
            <p:cNvSpPr/>
            <p:nvPr/>
          </p:nvSpPr>
          <p:spPr>
            <a:xfrm flipV="1">
              <a:off x="7058882" y="3820999"/>
              <a:ext cx="1" cy="334341"/>
            </a:xfrm>
            <a:prstGeom prst="line">
              <a:avLst/>
            </a:prstGeom>
            <a:ln w="25400">
              <a:solidFill>
                <a:srgbClr val="000000"/>
              </a:solidFill>
              <a:miter lim="400000"/>
            </a:ln>
          </p:spPr>
          <p:txBody>
            <a:bodyPr lIns="35717" tIns="35717" rIns="35717" bIns="35717" anchor="ctr"/>
            <a:lstStyle/>
            <a:p>
              <a:pPr>
                <a:defRPr sz="2400"/>
              </a:pPr>
              <a:endParaRPr>
                <a:latin typeface="微软雅黑" panose="020B0503020204020204" pitchFamily="34" charset="-122"/>
                <a:ea typeface="微软雅黑" panose="020B0503020204020204" pitchFamily="34" charset="-122"/>
              </a:endParaRPr>
            </a:p>
          </p:txBody>
        </p:sp>
        <p:sp>
          <p:nvSpPr>
            <p:cNvPr id="67" name="Shape 143"/>
            <p:cNvSpPr/>
            <p:nvPr/>
          </p:nvSpPr>
          <p:spPr>
            <a:xfrm>
              <a:off x="5058741" y="3810221"/>
              <a:ext cx="1" cy="355897"/>
            </a:xfrm>
            <a:prstGeom prst="line">
              <a:avLst/>
            </a:prstGeom>
            <a:ln w="25400">
              <a:solidFill>
                <a:srgbClr val="000000"/>
              </a:solidFill>
              <a:miter lim="400000"/>
            </a:ln>
          </p:spPr>
          <p:txBody>
            <a:bodyPr lIns="35717" tIns="35717" rIns="35717" bIns="35717" anchor="ctr"/>
            <a:lstStyle/>
            <a:p>
              <a:pPr>
                <a:defRPr sz="2400"/>
              </a:pPr>
              <a:endParaRPr>
                <a:latin typeface="微软雅黑" panose="020B0503020204020204" pitchFamily="34" charset="-122"/>
                <a:ea typeface="微软雅黑" panose="020B0503020204020204" pitchFamily="34" charset="-122"/>
              </a:endParaRPr>
            </a:p>
          </p:txBody>
        </p:sp>
        <p:sp>
          <p:nvSpPr>
            <p:cNvPr id="68" name="Shape 144"/>
            <p:cNvSpPr/>
            <p:nvPr/>
          </p:nvSpPr>
          <p:spPr>
            <a:xfrm>
              <a:off x="5643194" y="4058092"/>
              <a:ext cx="1190492" cy="318353"/>
            </a:xfrm>
            <a:prstGeom prst="rect">
              <a:avLst/>
            </a:prstGeom>
            <a:ln w="12700">
              <a:miter lim="400000"/>
            </a:ln>
          </p:spPr>
          <p:txBody>
            <a:bodyPr wrap="none" lIns="35717" tIns="35717" rIns="35717" bIns="35717" anchor="ctr">
              <a:spAutoFit/>
            </a:bodyPr>
            <a:lstStyle/>
            <a:p>
              <a:pPr algn="ctr">
                <a:defRPr sz="800"/>
              </a:pPr>
              <a:r>
                <a:rPr b="1" dirty="0">
                  <a:latin typeface="微软雅黑" panose="020B0503020204020204" pitchFamily="34" charset="-122"/>
                  <a:ea typeface="微软雅黑" panose="020B0503020204020204" pitchFamily="34" charset="-122"/>
                </a:rPr>
                <a:t>共识节点网络</a:t>
              </a:r>
              <a:endParaRPr b="1" dirty="0">
                <a:latin typeface="微软雅黑" panose="020B0503020204020204" pitchFamily="34" charset="-122"/>
                <a:ea typeface="微软雅黑" panose="020B0503020204020204" pitchFamily="34" charset="-122"/>
              </a:endParaRPr>
            </a:p>
            <a:p>
              <a:pPr algn="ctr">
                <a:defRPr sz="800"/>
              </a:pPr>
              <a:r>
                <a:rPr b="1" dirty="0">
                  <a:latin typeface="微软雅黑" panose="020B0503020204020204" pitchFamily="34" charset="-122"/>
                  <a:ea typeface="微软雅黑" panose="020B0503020204020204" pitchFamily="34" charset="-122"/>
                </a:rPr>
                <a:t>（联盟核心成员）</a:t>
              </a:r>
              <a:endParaRPr b="1" dirty="0">
                <a:latin typeface="微软雅黑" panose="020B0503020204020204" pitchFamily="34" charset="-122"/>
                <a:ea typeface="微软雅黑" panose="020B0503020204020204" pitchFamily="34" charset="-122"/>
              </a:endParaRPr>
            </a:p>
          </p:txBody>
        </p:sp>
        <p:sp>
          <p:nvSpPr>
            <p:cNvPr id="69" name="Shape 145"/>
            <p:cNvSpPr/>
            <p:nvPr/>
          </p:nvSpPr>
          <p:spPr>
            <a:xfrm>
              <a:off x="3747665" y="3818803"/>
              <a:ext cx="407976" cy="355897"/>
            </a:xfrm>
            <a:prstGeom prst="roundRect">
              <a:avLst>
                <a:gd name="adj" fmla="val 20264"/>
              </a:avLst>
            </a:prstGeom>
            <a:blipFill>
              <a:blip r:embed="rId2" cstate="print"/>
            </a:blipFill>
            <a:ln w="12700">
              <a:miter lim="400000"/>
            </a:ln>
            <a:effectLst>
              <a:outerShdw blurRad="50800" dist="12700" rotWithShape="0">
                <a:srgbClr val="000000">
                  <a:alpha val="50000"/>
                </a:srgbClr>
              </a:outerShdw>
            </a:effectLst>
          </p:spPr>
          <p:txBody>
            <a:bodyPr lIns="35717" tIns="35717" rIns="35717" bIns="35717" anchor="ctr"/>
            <a:lstStyle/>
            <a:p>
              <a:pPr algn="ctr">
                <a:defRPr sz="1000">
                  <a:solidFill>
                    <a:srgbClr val="FFFFFF"/>
                  </a:solidFill>
                </a:defRPr>
              </a:pPr>
              <a:r>
                <a:rPr dirty="0">
                  <a:latin typeface="微软雅黑" panose="020B0503020204020204" pitchFamily="34" charset="-122"/>
                  <a:ea typeface="微软雅黑" panose="020B0503020204020204" pitchFamily="34" charset="-122"/>
                </a:rPr>
                <a:t>成员</a:t>
              </a:r>
              <a:endParaRPr dirty="0">
                <a:latin typeface="微软雅黑" panose="020B0503020204020204" pitchFamily="34" charset="-122"/>
                <a:ea typeface="微软雅黑" panose="020B0503020204020204" pitchFamily="34" charset="-122"/>
              </a:endParaRPr>
            </a:p>
            <a:p>
              <a:pPr algn="ctr">
                <a:defRPr sz="1000">
                  <a:solidFill>
                    <a:srgbClr val="FFFFFF"/>
                  </a:solidFill>
                </a:defRPr>
              </a:pPr>
              <a:r>
                <a:rPr dirty="0">
                  <a:latin typeface="微软雅黑" panose="020B0503020204020204" pitchFamily="34" charset="-122"/>
                  <a:ea typeface="微软雅黑" panose="020B0503020204020204" pitchFamily="34" charset="-122"/>
                </a:rPr>
                <a:t>节点</a:t>
              </a:r>
              <a:endParaRPr dirty="0">
                <a:latin typeface="微软雅黑" panose="020B0503020204020204" pitchFamily="34" charset="-122"/>
                <a:ea typeface="微软雅黑" panose="020B0503020204020204" pitchFamily="34" charset="-122"/>
              </a:endParaRPr>
            </a:p>
          </p:txBody>
        </p:sp>
        <p:sp>
          <p:nvSpPr>
            <p:cNvPr id="70" name="Shape 146"/>
            <p:cNvSpPr/>
            <p:nvPr/>
          </p:nvSpPr>
          <p:spPr>
            <a:xfrm>
              <a:off x="3568394" y="1267003"/>
              <a:ext cx="536654" cy="616603"/>
            </a:xfrm>
            <a:prstGeom prst="rect">
              <a:avLst/>
            </a:prstGeom>
            <a:solidFill>
              <a:srgbClr val="000000"/>
            </a:solidFill>
            <a:ln w="12700">
              <a:miter lim="400000"/>
            </a:ln>
            <a:effectLst>
              <a:outerShdw blurRad="38100" dist="25400" dir="5400000" rotWithShape="0">
                <a:srgbClr val="000000">
                  <a:alpha val="50000"/>
                </a:srgbClr>
              </a:outerShdw>
            </a:effectLst>
          </p:spPr>
          <p:txBody>
            <a:bodyPr lIns="35717" tIns="35717" rIns="35717" bIns="35717" anchor="ctr"/>
            <a:lstStyle>
              <a:lvl1pPr>
                <a:defRPr sz="2400">
                  <a:solidFill>
                    <a:srgbClr val="FFFFFF"/>
                  </a:solidFill>
                </a:defRPr>
              </a:lvl1pPr>
            </a:lstStyle>
            <a:p>
              <a:pPr algn="ctr"/>
              <a:r>
                <a:rPr sz="1600" dirty="0">
                  <a:latin typeface="微软雅黑" panose="020B0503020204020204" pitchFamily="34" charset="-122"/>
                  <a:ea typeface="微软雅黑" panose="020B0503020204020204" pitchFamily="34" charset="-122"/>
                </a:rPr>
                <a:t>银行</a:t>
              </a:r>
              <a:endParaRPr sz="1600" dirty="0">
                <a:latin typeface="微软雅黑" panose="020B0503020204020204" pitchFamily="34" charset="-122"/>
                <a:ea typeface="微软雅黑" panose="020B0503020204020204" pitchFamily="34" charset="-122"/>
              </a:endParaRPr>
            </a:p>
          </p:txBody>
        </p:sp>
        <p:sp>
          <p:nvSpPr>
            <p:cNvPr id="71" name="Shape 147"/>
            <p:cNvSpPr/>
            <p:nvPr/>
          </p:nvSpPr>
          <p:spPr>
            <a:xfrm>
              <a:off x="4291487" y="1267003"/>
              <a:ext cx="536654" cy="616603"/>
            </a:xfrm>
            <a:prstGeom prst="rect">
              <a:avLst/>
            </a:prstGeom>
            <a:solidFill>
              <a:srgbClr val="000000"/>
            </a:solidFill>
            <a:ln w="12700">
              <a:miter lim="400000"/>
            </a:ln>
            <a:effectLst>
              <a:outerShdw blurRad="38100" dist="25400" dir="5400000" rotWithShape="0">
                <a:srgbClr val="000000">
                  <a:alpha val="50000"/>
                </a:srgbClr>
              </a:outerShdw>
            </a:effectLst>
          </p:spPr>
          <p:txBody>
            <a:bodyPr lIns="35717" tIns="35717" rIns="35717" bIns="35717" anchor="ctr"/>
            <a:lstStyle>
              <a:lvl1pPr>
                <a:defRPr sz="2400">
                  <a:solidFill>
                    <a:srgbClr val="FFFFFF"/>
                  </a:solidFill>
                </a:defRPr>
              </a:lvl1pPr>
            </a:lstStyle>
            <a:p>
              <a:pPr algn="ctr"/>
              <a:r>
                <a:rPr sz="1600">
                  <a:latin typeface="微软雅黑" panose="020B0503020204020204" pitchFamily="34" charset="-122"/>
                  <a:ea typeface="微软雅黑" panose="020B0503020204020204" pitchFamily="34" charset="-122"/>
                </a:rPr>
                <a:t>保险</a:t>
              </a:r>
              <a:endParaRPr sz="1600">
                <a:latin typeface="微软雅黑" panose="020B0503020204020204" pitchFamily="34" charset="-122"/>
                <a:ea typeface="微软雅黑" panose="020B0503020204020204" pitchFamily="34" charset="-122"/>
              </a:endParaRPr>
            </a:p>
          </p:txBody>
        </p:sp>
        <p:sp>
          <p:nvSpPr>
            <p:cNvPr id="72" name="Shape 148"/>
            <p:cNvSpPr/>
            <p:nvPr/>
          </p:nvSpPr>
          <p:spPr>
            <a:xfrm>
              <a:off x="4462684" y="3049575"/>
              <a:ext cx="3206526" cy="1877188"/>
            </a:xfrm>
            <a:prstGeom prst="ellipse">
              <a:avLst/>
            </a:prstGeom>
            <a:ln w="25400">
              <a:solidFill>
                <a:srgbClr val="85888D"/>
              </a:solidFill>
              <a:miter lim="400000"/>
            </a:ln>
          </p:spPr>
          <p:txBody>
            <a:bodyPr lIns="35717" tIns="35717" rIns="35717" bIns="35717" anchor="ctr"/>
            <a:lstStyle/>
            <a:p>
              <a:pPr>
                <a:defRPr sz="2400"/>
              </a:pPr>
              <a:endParaRPr>
                <a:latin typeface="微软雅黑" panose="020B0503020204020204" pitchFamily="34" charset="-122"/>
                <a:ea typeface="微软雅黑" panose="020B0503020204020204" pitchFamily="34" charset="-122"/>
              </a:endParaRPr>
            </a:p>
          </p:txBody>
        </p:sp>
        <p:sp>
          <p:nvSpPr>
            <p:cNvPr id="73" name="Shape 149"/>
            <p:cNvSpPr/>
            <p:nvPr/>
          </p:nvSpPr>
          <p:spPr>
            <a:xfrm>
              <a:off x="4131651" y="3996751"/>
              <a:ext cx="337139" cy="1"/>
            </a:xfrm>
            <a:prstGeom prst="line">
              <a:avLst/>
            </a:prstGeom>
            <a:ln w="25400">
              <a:solidFill>
                <a:srgbClr val="000000"/>
              </a:solidFill>
              <a:miter lim="400000"/>
            </a:ln>
          </p:spPr>
          <p:txBody>
            <a:bodyPr lIns="35717" tIns="35717" rIns="35717" bIns="35717" anchor="ctr"/>
            <a:lstStyle/>
            <a:p>
              <a:pPr>
                <a:defRPr sz="2400"/>
              </a:pPr>
              <a:endParaRPr>
                <a:latin typeface="微软雅黑" panose="020B0503020204020204" pitchFamily="34" charset="-122"/>
                <a:ea typeface="微软雅黑" panose="020B0503020204020204" pitchFamily="34" charset="-122"/>
              </a:endParaRPr>
            </a:p>
          </p:txBody>
        </p:sp>
        <p:sp>
          <p:nvSpPr>
            <p:cNvPr id="74" name="Shape 150"/>
            <p:cNvSpPr/>
            <p:nvPr/>
          </p:nvSpPr>
          <p:spPr>
            <a:xfrm>
              <a:off x="7663106" y="3996751"/>
              <a:ext cx="337139" cy="1"/>
            </a:xfrm>
            <a:prstGeom prst="line">
              <a:avLst/>
            </a:prstGeom>
            <a:ln w="25400">
              <a:solidFill>
                <a:srgbClr val="000000"/>
              </a:solidFill>
              <a:miter lim="400000"/>
            </a:ln>
          </p:spPr>
          <p:txBody>
            <a:bodyPr lIns="35717" tIns="35717" rIns="35717" bIns="35717" anchor="ctr"/>
            <a:lstStyle/>
            <a:p>
              <a:pPr>
                <a:defRPr sz="2400"/>
              </a:pPr>
              <a:endParaRPr>
                <a:latin typeface="微软雅黑" panose="020B0503020204020204" pitchFamily="34" charset="-122"/>
                <a:ea typeface="微软雅黑" panose="020B0503020204020204" pitchFamily="34" charset="-122"/>
              </a:endParaRPr>
            </a:p>
          </p:txBody>
        </p:sp>
        <p:sp>
          <p:nvSpPr>
            <p:cNvPr id="75" name="Shape 151"/>
            <p:cNvSpPr/>
            <p:nvPr/>
          </p:nvSpPr>
          <p:spPr>
            <a:xfrm>
              <a:off x="7976255" y="3818803"/>
              <a:ext cx="407976" cy="355897"/>
            </a:xfrm>
            <a:prstGeom prst="roundRect">
              <a:avLst>
                <a:gd name="adj" fmla="val 20264"/>
              </a:avLst>
            </a:prstGeom>
            <a:blipFill>
              <a:blip r:embed="rId2" cstate="print"/>
            </a:blipFill>
            <a:ln w="12700">
              <a:miter lim="400000"/>
            </a:ln>
            <a:effectLst>
              <a:outerShdw blurRad="50800" dist="12700" rotWithShape="0">
                <a:srgbClr val="000000">
                  <a:alpha val="50000"/>
                </a:srgbClr>
              </a:outerShdw>
            </a:effectLst>
          </p:spPr>
          <p:txBody>
            <a:bodyPr lIns="35717" tIns="35717" rIns="35717" bIns="35717" anchor="ctr"/>
            <a:lstStyle/>
            <a:p>
              <a:pPr algn="ctr">
                <a:defRPr sz="1000">
                  <a:solidFill>
                    <a:srgbClr val="FFFFFF"/>
                  </a:solidFill>
                </a:defRPr>
              </a:pPr>
              <a:r>
                <a:rPr dirty="0">
                  <a:latin typeface="微软雅黑" panose="020B0503020204020204" pitchFamily="34" charset="-122"/>
                  <a:ea typeface="微软雅黑" panose="020B0503020204020204" pitchFamily="34" charset="-122"/>
                </a:rPr>
                <a:t>成员</a:t>
              </a:r>
              <a:endParaRPr dirty="0">
                <a:latin typeface="微软雅黑" panose="020B0503020204020204" pitchFamily="34" charset="-122"/>
                <a:ea typeface="微软雅黑" panose="020B0503020204020204" pitchFamily="34" charset="-122"/>
              </a:endParaRPr>
            </a:p>
            <a:p>
              <a:pPr algn="ctr">
                <a:defRPr sz="1000">
                  <a:solidFill>
                    <a:srgbClr val="FFFFFF"/>
                  </a:solidFill>
                </a:defRPr>
              </a:pPr>
              <a:r>
                <a:rPr dirty="0">
                  <a:latin typeface="微软雅黑" panose="020B0503020204020204" pitchFamily="34" charset="-122"/>
                  <a:ea typeface="微软雅黑" panose="020B0503020204020204" pitchFamily="34" charset="-122"/>
                </a:rPr>
                <a:t>节点</a:t>
              </a:r>
              <a:endParaRPr dirty="0">
                <a:latin typeface="微软雅黑" panose="020B0503020204020204" pitchFamily="34" charset="-122"/>
                <a:ea typeface="微软雅黑" panose="020B0503020204020204" pitchFamily="34" charset="-122"/>
              </a:endParaRPr>
            </a:p>
          </p:txBody>
        </p:sp>
        <p:sp>
          <p:nvSpPr>
            <p:cNvPr id="76" name="Shape 152"/>
            <p:cNvSpPr/>
            <p:nvPr/>
          </p:nvSpPr>
          <p:spPr>
            <a:xfrm>
              <a:off x="7873180" y="3050849"/>
              <a:ext cx="407976" cy="355897"/>
            </a:xfrm>
            <a:prstGeom prst="roundRect">
              <a:avLst>
                <a:gd name="adj" fmla="val 20264"/>
              </a:avLst>
            </a:prstGeom>
            <a:blipFill>
              <a:blip r:embed="rId2" cstate="print"/>
            </a:blipFill>
            <a:ln w="12700">
              <a:miter lim="400000"/>
            </a:ln>
            <a:effectLst>
              <a:outerShdw blurRad="50800" dist="12700" rotWithShape="0">
                <a:srgbClr val="000000">
                  <a:alpha val="50000"/>
                </a:srgbClr>
              </a:outerShdw>
            </a:effectLst>
          </p:spPr>
          <p:txBody>
            <a:bodyPr lIns="35717" tIns="35717" rIns="35717" bIns="35717" anchor="ctr"/>
            <a:lstStyle/>
            <a:p>
              <a:pPr algn="ctr">
                <a:defRPr sz="1000">
                  <a:solidFill>
                    <a:srgbClr val="FFFFFF"/>
                  </a:solidFill>
                </a:defRPr>
              </a:pPr>
              <a:r>
                <a:rPr dirty="0">
                  <a:latin typeface="微软雅黑" panose="020B0503020204020204" pitchFamily="34" charset="-122"/>
                  <a:ea typeface="微软雅黑" panose="020B0503020204020204" pitchFamily="34" charset="-122"/>
                </a:rPr>
                <a:t>成员</a:t>
              </a:r>
              <a:endParaRPr dirty="0">
                <a:latin typeface="微软雅黑" panose="020B0503020204020204" pitchFamily="34" charset="-122"/>
                <a:ea typeface="微软雅黑" panose="020B0503020204020204" pitchFamily="34" charset="-122"/>
              </a:endParaRPr>
            </a:p>
            <a:p>
              <a:pPr algn="ctr">
                <a:defRPr sz="1000">
                  <a:solidFill>
                    <a:srgbClr val="FFFFFF"/>
                  </a:solidFill>
                </a:defRPr>
              </a:pPr>
              <a:r>
                <a:rPr dirty="0">
                  <a:latin typeface="微软雅黑" panose="020B0503020204020204" pitchFamily="34" charset="-122"/>
                  <a:ea typeface="微软雅黑" panose="020B0503020204020204" pitchFamily="34" charset="-122"/>
                </a:rPr>
                <a:t>节点</a:t>
              </a:r>
              <a:endParaRPr dirty="0">
                <a:latin typeface="微软雅黑" panose="020B0503020204020204" pitchFamily="34" charset="-122"/>
                <a:ea typeface="微软雅黑" panose="020B0503020204020204" pitchFamily="34" charset="-122"/>
              </a:endParaRPr>
            </a:p>
          </p:txBody>
        </p:sp>
        <p:sp>
          <p:nvSpPr>
            <p:cNvPr id="77" name="Shape 153"/>
            <p:cNvSpPr/>
            <p:nvPr/>
          </p:nvSpPr>
          <p:spPr>
            <a:xfrm flipV="1">
              <a:off x="7413075" y="3264850"/>
              <a:ext cx="463899" cy="196120"/>
            </a:xfrm>
            <a:prstGeom prst="line">
              <a:avLst/>
            </a:prstGeom>
            <a:ln w="25400">
              <a:solidFill>
                <a:srgbClr val="000000"/>
              </a:solidFill>
              <a:miter lim="400000"/>
            </a:ln>
          </p:spPr>
          <p:txBody>
            <a:bodyPr lIns="35717" tIns="35717" rIns="35717" bIns="35717" anchor="ctr"/>
            <a:lstStyle/>
            <a:p>
              <a:pPr>
                <a:defRPr sz="2400"/>
              </a:pPr>
              <a:endParaRPr>
                <a:latin typeface="微软雅黑" panose="020B0503020204020204" pitchFamily="34" charset="-122"/>
                <a:ea typeface="微软雅黑" panose="020B0503020204020204" pitchFamily="34" charset="-122"/>
              </a:endParaRPr>
            </a:p>
          </p:txBody>
        </p:sp>
        <p:sp>
          <p:nvSpPr>
            <p:cNvPr id="78" name="Shape 154"/>
            <p:cNvSpPr/>
            <p:nvPr/>
          </p:nvSpPr>
          <p:spPr>
            <a:xfrm>
              <a:off x="5861960" y="4497459"/>
              <a:ext cx="407976" cy="355897"/>
            </a:xfrm>
            <a:prstGeom prst="roundRect">
              <a:avLst>
                <a:gd name="adj" fmla="val 20264"/>
              </a:avLst>
            </a:prstGeom>
            <a:solidFill>
              <a:schemeClr val="accent6"/>
            </a:solidFill>
            <a:ln w="12700">
              <a:miter lim="400000"/>
            </a:ln>
            <a:effectLst>
              <a:outerShdw blurRad="50800" dist="12700" rotWithShape="0">
                <a:srgbClr val="000000">
                  <a:alpha val="50000"/>
                </a:srgbClr>
              </a:outerShdw>
            </a:effectLst>
          </p:spPr>
          <p:txBody>
            <a:bodyPr lIns="35717" tIns="35717" rIns="35717" bIns="35717" anchor="ctr"/>
            <a:lstStyle/>
            <a:p>
              <a:pPr algn="ctr">
                <a:defRPr sz="1000">
                  <a:solidFill>
                    <a:srgbClr val="FFFFFF"/>
                  </a:solidFill>
                </a:defRPr>
              </a:pPr>
              <a:r>
                <a:rPr>
                  <a:latin typeface="微软雅黑" panose="020B0503020204020204" pitchFamily="34" charset="-122"/>
                  <a:ea typeface="微软雅黑" panose="020B0503020204020204" pitchFamily="34" charset="-122"/>
                </a:rPr>
                <a:t>审计</a:t>
              </a:r>
              <a:endParaRPr>
                <a:latin typeface="微软雅黑" panose="020B0503020204020204" pitchFamily="34" charset="-122"/>
                <a:ea typeface="微软雅黑" panose="020B0503020204020204" pitchFamily="34" charset="-122"/>
              </a:endParaRPr>
            </a:p>
            <a:p>
              <a:pPr algn="ctr">
                <a:defRPr sz="1000">
                  <a:solidFill>
                    <a:srgbClr val="FFFFFF"/>
                  </a:solidFill>
                </a:defRPr>
              </a:pPr>
              <a:r>
                <a:rPr>
                  <a:latin typeface="微软雅黑" panose="020B0503020204020204" pitchFamily="34" charset="-122"/>
                  <a:ea typeface="微软雅黑" panose="020B0503020204020204" pitchFamily="34" charset="-122"/>
                </a:rPr>
                <a:t>节点</a:t>
              </a:r>
              <a:endParaRPr>
                <a:latin typeface="微软雅黑" panose="020B0503020204020204" pitchFamily="34" charset="-122"/>
                <a:ea typeface="微软雅黑" panose="020B0503020204020204" pitchFamily="34" charset="-122"/>
              </a:endParaRPr>
            </a:p>
          </p:txBody>
        </p:sp>
        <p:sp>
          <p:nvSpPr>
            <p:cNvPr id="79" name="Shape 155"/>
            <p:cNvSpPr/>
            <p:nvPr/>
          </p:nvSpPr>
          <p:spPr>
            <a:xfrm>
              <a:off x="5861960" y="3123629"/>
              <a:ext cx="407976" cy="355897"/>
            </a:xfrm>
            <a:prstGeom prst="roundRect">
              <a:avLst>
                <a:gd name="adj" fmla="val 20264"/>
              </a:avLst>
            </a:prstGeom>
            <a:solidFill>
              <a:schemeClr val="accent6"/>
            </a:solidFill>
            <a:ln w="12700">
              <a:miter lim="400000"/>
            </a:ln>
            <a:effectLst>
              <a:outerShdw blurRad="50800" dist="12700" rotWithShape="0">
                <a:srgbClr val="000000">
                  <a:alpha val="50000"/>
                </a:srgbClr>
              </a:outerShdw>
            </a:effectLst>
          </p:spPr>
          <p:txBody>
            <a:bodyPr lIns="35717" tIns="35717" rIns="35717" bIns="35717" anchor="ctr"/>
            <a:lstStyle/>
            <a:p>
              <a:pPr algn="ctr">
                <a:defRPr sz="1000">
                  <a:solidFill>
                    <a:srgbClr val="FFFFFF"/>
                  </a:solidFill>
                </a:defRPr>
              </a:pPr>
              <a:r>
                <a:rPr>
                  <a:latin typeface="微软雅黑" panose="020B0503020204020204" pitchFamily="34" charset="-122"/>
                  <a:ea typeface="微软雅黑" panose="020B0503020204020204" pitchFamily="34" charset="-122"/>
                </a:rPr>
                <a:t>审计</a:t>
              </a:r>
              <a:endParaRPr>
                <a:latin typeface="微软雅黑" panose="020B0503020204020204" pitchFamily="34" charset="-122"/>
                <a:ea typeface="微软雅黑" panose="020B0503020204020204" pitchFamily="34" charset="-122"/>
              </a:endParaRPr>
            </a:p>
            <a:p>
              <a:pPr algn="ctr">
                <a:defRPr sz="1000">
                  <a:solidFill>
                    <a:srgbClr val="FFFFFF"/>
                  </a:solidFill>
                </a:defRPr>
              </a:pPr>
              <a:r>
                <a:rPr>
                  <a:latin typeface="微软雅黑" panose="020B0503020204020204" pitchFamily="34" charset="-122"/>
                  <a:ea typeface="微软雅黑" panose="020B0503020204020204" pitchFamily="34" charset="-122"/>
                </a:rPr>
                <a:t>节点</a:t>
              </a:r>
              <a:endParaRPr>
                <a:latin typeface="微软雅黑" panose="020B0503020204020204" pitchFamily="34" charset="-122"/>
                <a:ea typeface="微软雅黑" panose="020B0503020204020204" pitchFamily="34" charset="-122"/>
              </a:endParaRPr>
            </a:p>
          </p:txBody>
        </p:sp>
        <p:sp>
          <p:nvSpPr>
            <p:cNvPr id="80" name="Shape 156"/>
            <p:cNvSpPr/>
            <p:nvPr/>
          </p:nvSpPr>
          <p:spPr>
            <a:xfrm>
              <a:off x="3655200" y="2215530"/>
              <a:ext cx="707295" cy="558716"/>
            </a:xfrm>
            <a:prstGeom prst="roundRect">
              <a:avLst>
                <a:gd name="adj" fmla="val 21726"/>
              </a:avLst>
            </a:prstGeom>
            <a:blipFill>
              <a:blip r:embed="rId3" cstate="print"/>
            </a:blipFill>
            <a:ln w="12700">
              <a:miter lim="400000"/>
            </a:ln>
            <a:effectLst>
              <a:outerShdw blurRad="38100" dist="25400" dir="5400000" rotWithShape="0">
                <a:srgbClr val="000000">
                  <a:alpha val="50000"/>
                </a:srgbClr>
              </a:outerShdw>
            </a:effectLst>
          </p:spPr>
          <p:txBody>
            <a:bodyPr lIns="35717" tIns="35717" rIns="35717" bIns="35717" anchor="ctr"/>
            <a:lstStyle>
              <a:lvl1pPr>
                <a:defRPr sz="1800">
                  <a:solidFill>
                    <a:srgbClr val="FFFFFF"/>
                  </a:solidFill>
                </a:defRPr>
              </a:lvl1pPr>
            </a:lstStyle>
            <a:p>
              <a:pPr algn="ctr"/>
              <a:r>
                <a:rPr lang="zh-CN" altLang="en-US" sz="1600" dirty="0" smtClean="0">
                  <a:latin typeface="微软雅黑" panose="020B0503020204020204" pitchFamily="34" charset="-122"/>
                  <a:ea typeface="微软雅黑" panose="020B0503020204020204" pitchFamily="34" charset="-122"/>
                </a:rPr>
                <a:t>账户</a:t>
              </a:r>
              <a:endParaRPr sz="1600" dirty="0">
                <a:latin typeface="微软雅黑" panose="020B0503020204020204" pitchFamily="34" charset="-122"/>
                <a:ea typeface="微软雅黑" panose="020B0503020204020204" pitchFamily="34" charset="-122"/>
              </a:endParaRPr>
            </a:p>
          </p:txBody>
        </p:sp>
        <p:sp>
          <p:nvSpPr>
            <p:cNvPr id="81" name="Shape 157"/>
            <p:cNvSpPr/>
            <p:nvPr/>
          </p:nvSpPr>
          <p:spPr>
            <a:xfrm>
              <a:off x="4432083" y="2215530"/>
              <a:ext cx="707295" cy="558716"/>
            </a:xfrm>
            <a:prstGeom prst="roundRect">
              <a:avLst>
                <a:gd name="adj" fmla="val 21726"/>
              </a:avLst>
            </a:prstGeom>
            <a:blipFill>
              <a:blip r:embed="rId3" cstate="print"/>
            </a:blipFill>
            <a:ln w="12700">
              <a:miter lim="400000"/>
            </a:ln>
            <a:effectLst>
              <a:outerShdw blurRad="38100" dist="25400" dir="5400000" rotWithShape="0">
                <a:srgbClr val="000000">
                  <a:alpha val="50000"/>
                </a:srgbClr>
              </a:outerShdw>
            </a:effectLst>
          </p:spPr>
          <p:txBody>
            <a:bodyPr lIns="35717" tIns="35717" rIns="35717" bIns="35717" anchor="ctr"/>
            <a:lstStyle/>
            <a:p>
              <a:pPr algn="ctr">
                <a:defRPr sz="1800">
                  <a:solidFill>
                    <a:srgbClr val="FFFFFF"/>
                  </a:solidFill>
                </a:defRPr>
              </a:pPr>
              <a:r>
                <a:rPr sz="1600" dirty="0">
                  <a:latin typeface="微软雅黑" panose="020B0503020204020204" pitchFamily="34" charset="-122"/>
                  <a:ea typeface="微软雅黑" panose="020B0503020204020204" pitchFamily="34" charset="-122"/>
                </a:rPr>
                <a:t>仓单</a:t>
              </a:r>
              <a:endParaRPr sz="1600" dirty="0">
                <a:latin typeface="微软雅黑" panose="020B0503020204020204" pitchFamily="34" charset="-122"/>
                <a:ea typeface="微软雅黑" panose="020B0503020204020204" pitchFamily="34" charset="-122"/>
              </a:endParaRPr>
            </a:p>
            <a:p>
              <a:pPr algn="ctr">
                <a:defRPr sz="1800">
                  <a:solidFill>
                    <a:srgbClr val="FFFFFF"/>
                  </a:solidFill>
                </a:defRPr>
              </a:pPr>
              <a:r>
                <a:rPr sz="1600" dirty="0">
                  <a:latin typeface="微软雅黑" panose="020B0503020204020204" pitchFamily="34" charset="-122"/>
                  <a:ea typeface="微软雅黑" panose="020B0503020204020204" pitchFamily="34" charset="-122"/>
                </a:rPr>
                <a:t>交易</a:t>
              </a:r>
              <a:endParaRPr sz="1600" dirty="0">
                <a:latin typeface="微软雅黑" panose="020B0503020204020204" pitchFamily="34" charset="-122"/>
                <a:ea typeface="微软雅黑" panose="020B0503020204020204" pitchFamily="34" charset="-122"/>
              </a:endParaRPr>
            </a:p>
          </p:txBody>
        </p:sp>
        <p:sp>
          <p:nvSpPr>
            <p:cNvPr id="82" name="Shape 158"/>
            <p:cNvSpPr/>
            <p:nvPr/>
          </p:nvSpPr>
          <p:spPr>
            <a:xfrm>
              <a:off x="5208966" y="2223649"/>
              <a:ext cx="707295" cy="558716"/>
            </a:xfrm>
            <a:prstGeom prst="roundRect">
              <a:avLst>
                <a:gd name="adj" fmla="val 21726"/>
              </a:avLst>
            </a:prstGeom>
            <a:blipFill>
              <a:blip r:embed="rId3" cstate="print"/>
            </a:blipFill>
            <a:ln w="12700">
              <a:miter lim="400000"/>
            </a:ln>
            <a:effectLst>
              <a:outerShdw blurRad="38100" dist="25400" dir="5400000" rotWithShape="0">
                <a:srgbClr val="000000">
                  <a:alpha val="50000"/>
                </a:srgbClr>
              </a:outerShdw>
            </a:effectLst>
          </p:spPr>
          <p:txBody>
            <a:bodyPr lIns="35717" tIns="35717" rIns="35717" bIns="35717" anchor="ctr"/>
            <a:lstStyle/>
            <a:p>
              <a:pPr algn="ctr">
                <a:defRPr sz="1800">
                  <a:solidFill>
                    <a:srgbClr val="FFFFFF"/>
                  </a:solidFill>
                </a:defRPr>
              </a:pPr>
              <a:r>
                <a:rPr sz="1600" dirty="0">
                  <a:latin typeface="微软雅黑" panose="020B0503020204020204" pitchFamily="34" charset="-122"/>
                  <a:ea typeface="微软雅黑" panose="020B0503020204020204" pitchFamily="34" charset="-122"/>
                </a:rPr>
                <a:t>衍生</a:t>
              </a:r>
              <a:endParaRPr sz="1600" dirty="0">
                <a:latin typeface="微软雅黑" panose="020B0503020204020204" pitchFamily="34" charset="-122"/>
                <a:ea typeface="微软雅黑" panose="020B0503020204020204" pitchFamily="34" charset="-122"/>
              </a:endParaRPr>
            </a:p>
            <a:p>
              <a:pPr algn="ctr">
                <a:defRPr sz="1800">
                  <a:solidFill>
                    <a:srgbClr val="FFFFFF"/>
                  </a:solidFill>
                </a:defRPr>
              </a:pPr>
              <a:r>
                <a:rPr sz="1600" dirty="0">
                  <a:latin typeface="微软雅黑" panose="020B0503020204020204" pitchFamily="34" charset="-122"/>
                  <a:ea typeface="微软雅黑" panose="020B0503020204020204" pitchFamily="34" charset="-122"/>
                </a:rPr>
                <a:t>交易</a:t>
              </a:r>
              <a:endParaRPr sz="1600" dirty="0">
                <a:latin typeface="微软雅黑" panose="020B0503020204020204" pitchFamily="34" charset="-122"/>
                <a:ea typeface="微软雅黑" panose="020B0503020204020204" pitchFamily="34" charset="-122"/>
              </a:endParaRPr>
            </a:p>
          </p:txBody>
        </p:sp>
        <p:sp>
          <p:nvSpPr>
            <p:cNvPr id="83" name="Shape 159"/>
            <p:cNvSpPr/>
            <p:nvPr/>
          </p:nvSpPr>
          <p:spPr>
            <a:xfrm>
              <a:off x="6859907" y="2298806"/>
              <a:ext cx="320596" cy="349131"/>
            </a:xfrm>
            <a:prstGeom prst="rect">
              <a:avLst/>
            </a:prstGeom>
            <a:ln w="12700">
              <a:miter lim="400000"/>
            </a:ln>
          </p:spPr>
          <p:txBody>
            <a:bodyPr wrap="none" lIns="35717" tIns="35717" rIns="35717" bIns="35717" anchor="ctr">
              <a:spAutoFit/>
            </a:bodyPr>
            <a:lstStyle/>
            <a:p>
              <a:r>
                <a:rPr dirty="0">
                  <a:latin typeface="微软雅黑" panose="020B0503020204020204" pitchFamily="34" charset="-122"/>
                  <a:ea typeface="微软雅黑" panose="020B0503020204020204" pitchFamily="34" charset="-122"/>
                </a:rPr>
                <a:t>...</a:t>
              </a:r>
              <a:endParaRPr dirty="0">
                <a:latin typeface="微软雅黑" panose="020B0503020204020204" pitchFamily="34" charset="-122"/>
                <a:ea typeface="微软雅黑" panose="020B0503020204020204" pitchFamily="34" charset="-122"/>
              </a:endParaRPr>
            </a:p>
          </p:txBody>
        </p:sp>
        <p:sp>
          <p:nvSpPr>
            <p:cNvPr id="84" name="Shape 160"/>
            <p:cNvSpPr/>
            <p:nvPr/>
          </p:nvSpPr>
          <p:spPr>
            <a:xfrm>
              <a:off x="7333509" y="2204773"/>
              <a:ext cx="707295" cy="558716"/>
            </a:xfrm>
            <a:prstGeom prst="roundRect">
              <a:avLst>
                <a:gd name="adj" fmla="val 21726"/>
              </a:avLst>
            </a:prstGeom>
            <a:blipFill>
              <a:blip r:embed="rId3" cstate="print"/>
            </a:blipFill>
            <a:ln w="12700">
              <a:miter lim="400000"/>
            </a:ln>
            <a:effectLst>
              <a:outerShdw blurRad="38100" dist="25400" dir="5400000" rotWithShape="0">
                <a:srgbClr val="000000">
                  <a:alpha val="50000"/>
                </a:srgbClr>
              </a:outerShdw>
            </a:effectLst>
          </p:spPr>
          <p:txBody>
            <a:bodyPr lIns="35717" tIns="35717" rIns="35717" bIns="35717" anchor="ctr"/>
            <a:lstStyle/>
            <a:p>
              <a:pPr algn="ctr">
                <a:defRPr sz="1800">
                  <a:solidFill>
                    <a:srgbClr val="FFFFFF"/>
                  </a:solidFill>
                </a:defRPr>
              </a:pPr>
              <a:r>
                <a:rPr dirty="0" smtClean="0">
                  <a:latin typeface="微软雅黑" panose="020B0503020204020204" pitchFamily="34" charset="-122"/>
                  <a:ea typeface="微软雅黑" panose="020B0503020204020204" pitchFamily="34" charset="-122"/>
                </a:rPr>
                <a:t>其他</a:t>
              </a:r>
              <a:endParaRPr dirty="0">
                <a:latin typeface="微软雅黑" panose="020B0503020204020204" pitchFamily="34" charset="-122"/>
                <a:ea typeface="微软雅黑" panose="020B0503020204020204" pitchFamily="34" charset="-122"/>
              </a:endParaRPr>
            </a:p>
          </p:txBody>
        </p:sp>
        <p:sp>
          <p:nvSpPr>
            <p:cNvPr id="85" name="Shape 161"/>
            <p:cNvSpPr/>
            <p:nvPr/>
          </p:nvSpPr>
          <p:spPr>
            <a:xfrm>
              <a:off x="5035397" y="1264544"/>
              <a:ext cx="536654" cy="616603"/>
            </a:xfrm>
            <a:prstGeom prst="rect">
              <a:avLst/>
            </a:prstGeom>
            <a:solidFill>
              <a:srgbClr val="000000"/>
            </a:solidFill>
            <a:ln w="12700">
              <a:miter lim="400000"/>
            </a:ln>
            <a:effectLst>
              <a:outerShdw blurRad="38100" dist="25400" dir="5400000" rotWithShape="0">
                <a:srgbClr val="000000">
                  <a:alpha val="50000"/>
                </a:srgbClr>
              </a:outerShdw>
            </a:effectLst>
          </p:spPr>
          <p:txBody>
            <a:bodyPr lIns="35717" tIns="35717" rIns="35717" bIns="35717" anchor="ctr"/>
            <a:lstStyle>
              <a:lvl1pPr>
                <a:defRPr sz="2400">
                  <a:solidFill>
                    <a:srgbClr val="FFFFFF"/>
                  </a:solidFill>
                </a:defRPr>
              </a:lvl1pPr>
            </a:lstStyle>
            <a:p>
              <a:pPr algn="ctr"/>
              <a:r>
                <a:rPr sz="1600" dirty="0">
                  <a:latin typeface="微软雅黑" panose="020B0503020204020204" pitchFamily="34" charset="-122"/>
                  <a:ea typeface="微软雅黑" panose="020B0503020204020204" pitchFamily="34" charset="-122"/>
                </a:rPr>
                <a:t>证券</a:t>
              </a:r>
              <a:endParaRPr sz="1600" dirty="0">
                <a:latin typeface="微软雅黑" panose="020B0503020204020204" pitchFamily="34" charset="-122"/>
                <a:ea typeface="微软雅黑" panose="020B0503020204020204" pitchFamily="34" charset="-122"/>
              </a:endParaRPr>
            </a:p>
          </p:txBody>
        </p:sp>
        <p:sp>
          <p:nvSpPr>
            <p:cNvPr id="86" name="Shape 162"/>
            <p:cNvSpPr/>
            <p:nvPr/>
          </p:nvSpPr>
          <p:spPr>
            <a:xfrm>
              <a:off x="2861341" y="1249545"/>
              <a:ext cx="536654" cy="616603"/>
            </a:xfrm>
            <a:prstGeom prst="rect">
              <a:avLst/>
            </a:prstGeom>
            <a:solidFill>
              <a:srgbClr val="000000"/>
            </a:solidFill>
            <a:ln w="12700">
              <a:miter lim="400000"/>
            </a:ln>
            <a:effectLst>
              <a:outerShdw blurRad="38100" dist="25400" dir="5400000" rotWithShape="0">
                <a:srgbClr val="000000">
                  <a:alpha val="50000"/>
                </a:srgbClr>
              </a:outerShdw>
            </a:effectLst>
          </p:spPr>
          <p:txBody>
            <a:bodyPr lIns="35717" tIns="35717" rIns="35717" bIns="35717" anchor="ctr"/>
            <a:lstStyle>
              <a:lvl1pPr>
                <a:defRPr sz="2400">
                  <a:solidFill>
                    <a:srgbClr val="FFFFFF"/>
                  </a:solidFill>
                </a:defRPr>
              </a:lvl1pPr>
            </a:lstStyle>
            <a:p>
              <a:pPr algn="ctr"/>
              <a:r>
                <a:rPr sz="1600" dirty="0">
                  <a:latin typeface="微软雅黑" panose="020B0503020204020204" pitchFamily="34" charset="-122"/>
                  <a:ea typeface="微软雅黑" panose="020B0503020204020204" pitchFamily="34" charset="-122"/>
                </a:rPr>
                <a:t>期货</a:t>
              </a:r>
              <a:endParaRPr sz="1600" dirty="0">
                <a:latin typeface="微软雅黑" panose="020B0503020204020204" pitchFamily="34" charset="-122"/>
                <a:ea typeface="微软雅黑" panose="020B0503020204020204" pitchFamily="34" charset="-122"/>
              </a:endParaRPr>
            </a:p>
          </p:txBody>
        </p:sp>
        <p:sp>
          <p:nvSpPr>
            <p:cNvPr id="87" name="Shape 163"/>
            <p:cNvSpPr/>
            <p:nvPr/>
          </p:nvSpPr>
          <p:spPr>
            <a:xfrm>
              <a:off x="6113626" y="1278113"/>
              <a:ext cx="536654" cy="616603"/>
            </a:xfrm>
            <a:prstGeom prst="rect">
              <a:avLst/>
            </a:prstGeom>
            <a:solidFill>
              <a:srgbClr val="000000"/>
            </a:solidFill>
            <a:ln w="12700">
              <a:miter lim="400000"/>
            </a:ln>
            <a:effectLst>
              <a:outerShdw blurRad="38100" dist="25400" dir="5400000" rotWithShape="0">
                <a:srgbClr val="000000">
                  <a:alpha val="50000"/>
                </a:srgbClr>
              </a:outerShdw>
            </a:effectLst>
          </p:spPr>
          <p:txBody>
            <a:bodyPr lIns="35717" tIns="35717" rIns="35717" bIns="35717" anchor="ctr"/>
            <a:lstStyle>
              <a:lvl1pPr>
                <a:defRPr sz="1700">
                  <a:solidFill>
                    <a:srgbClr val="FFFFFF"/>
                  </a:solidFill>
                </a:defRPr>
              </a:lvl1pPr>
            </a:lstStyle>
            <a:p>
              <a:pPr algn="ctr"/>
              <a:r>
                <a:rPr sz="1600" dirty="0" smtClean="0">
                  <a:latin typeface="微软雅黑" panose="020B0503020204020204" pitchFamily="34" charset="-122"/>
                  <a:ea typeface="微软雅黑" panose="020B0503020204020204" pitchFamily="34" charset="-122"/>
                </a:rPr>
                <a:t>类</a:t>
              </a:r>
              <a:endParaRPr lang="en-US" sz="1600" dirty="0" smtClean="0">
                <a:latin typeface="微软雅黑" panose="020B0503020204020204" pitchFamily="34" charset="-122"/>
                <a:ea typeface="微软雅黑" panose="020B0503020204020204" pitchFamily="34" charset="-122"/>
              </a:endParaRPr>
            </a:p>
            <a:p>
              <a:pPr algn="ctr"/>
              <a:r>
                <a:rPr sz="1600" dirty="0" smtClean="0">
                  <a:latin typeface="微软雅黑" panose="020B0503020204020204" pitchFamily="34" charset="-122"/>
                  <a:ea typeface="微软雅黑" panose="020B0503020204020204" pitchFamily="34" charset="-122"/>
                </a:rPr>
                <a:t>金融</a:t>
              </a:r>
              <a:endParaRPr sz="1600" dirty="0">
                <a:latin typeface="微软雅黑" panose="020B0503020204020204" pitchFamily="34" charset="-122"/>
                <a:ea typeface="微软雅黑" panose="020B0503020204020204" pitchFamily="34" charset="-122"/>
              </a:endParaRPr>
            </a:p>
          </p:txBody>
        </p:sp>
        <p:sp>
          <p:nvSpPr>
            <p:cNvPr id="88" name="Shape 164"/>
            <p:cNvSpPr/>
            <p:nvPr/>
          </p:nvSpPr>
          <p:spPr>
            <a:xfrm>
              <a:off x="5684739" y="1320145"/>
              <a:ext cx="320596" cy="349131"/>
            </a:xfrm>
            <a:prstGeom prst="rect">
              <a:avLst/>
            </a:prstGeom>
            <a:ln w="12700">
              <a:miter lim="400000"/>
            </a:ln>
          </p:spPr>
          <p:txBody>
            <a:bodyPr wrap="none" lIns="35717" tIns="35717" rIns="35717" bIns="35717" anchor="ctr">
              <a:spAutoFit/>
            </a:bodyPr>
            <a:lstStyle/>
            <a:p>
              <a:r>
                <a:rPr>
                  <a:latin typeface="微软雅黑" panose="020B0503020204020204" pitchFamily="34" charset="-122"/>
                  <a:ea typeface="微软雅黑" panose="020B0503020204020204" pitchFamily="34" charset="-122"/>
                </a:rPr>
                <a:t>...</a:t>
              </a:r>
              <a:endParaRPr>
                <a:latin typeface="微软雅黑" panose="020B0503020204020204" pitchFamily="34" charset="-122"/>
                <a:ea typeface="微软雅黑" panose="020B0503020204020204" pitchFamily="34" charset="-122"/>
              </a:endParaRPr>
            </a:p>
          </p:txBody>
        </p:sp>
        <p:sp>
          <p:nvSpPr>
            <p:cNvPr id="89" name="Shape 165"/>
            <p:cNvSpPr/>
            <p:nvPr/>
          </p:nvSpPr>
          <p:spPr>
            <a:xfrm>
              <a:off x="8464615" y="1405065"/>
              <a:ext cx="1327281" cy="349131"/>
            </a:xfrm>
            <a:prstGeom prst="rect">
              <a:avLst/>
            </a:prstGeom>
            <a:ln w="12700">
              <a:miter lim="400000"/>
            </a:ln>
          </p:spPr>
          <p:txBody>
            <a:bodyPr wrap="none" lIns="35717" tIns="35717" rIns="35717" bIns="35717" anchor="ctr">
              <a:spAutoFit/>
            </a:bodyPr>
            <a:lstStyle/>
            <a:p>
              <a:r>
                <a:rPr dirty="0">
                  <a:solidFill>
                    <a:schemeClr val="bg1"/>
                  </a:solidFill>
                  <a:latin typeface="微软雅黑" panose="020B0503020204020204" pitchFamily="34" charset="-122"/>
                  <a:ea typeface="微软雅黑" panose="020B0503020204020204" pitchFamily="34" charset="-122"/>
                </a:rPr>
                <a:t>资金来源</a:t>
              </a:r>
              <a:endParaRPr dirty="0">
                <a:solidFill>
                  <a:schemeClr val="bg1"/>
                </a:solidFill>
                <a:latin typeface="微软雅黑" panose="020B0503020204020204" pitchFamily="34" charset="-122"/>
                <a:ea typeface="微软雅黑" panose="020B0503020204020204" pitchFamily="34" charset="-122"/>
              </a:endParaRPr>
            </a:p>
          </p:txBody>
        </p:sp>
        <p:sp>
          <p:nvSpPr>
            <p:cNvPr id="90" name="Shape 166"/>
            <p:cNvSpPr/>
            <p:nvPr/>
          </p:nvSpPr>
          <p:spPr>
            <a:xfrm>
              <a:off x="2556580" y="5127087"/>
              <a:ext cx="7485242" cy="849370"/>
            </a:xfrm>
            <a:prstGeom prst="rect">
              <a:avLst/>
            </a:prstGeom>
            <a:solidFill>
              <a:schemeClr val="accent1">
                <a:satOff val="-3354"/>
                <a:lumOff val="26614"/>
                <a:alpha val="43170"/>
              </a:schemeClr>
            </a:solidFill>
            <a:ln w="12700">
              <a:miter lim="400000"/>
            </a:ln>
            <a:effectLst>
              <a:outerShdw blurRad="38100" dist="25400" dir="5400000" rotWithShape="0">
                <a:srgbClr val="000000">
                  <a:alpha val="50000"/>
                </a:srgbClr>
              </a:outerShdw>
            </a:effectLst>
          </p:spPr>
          <p:txBody>
            <a:bodyPr lIns="35717" tIns="35717" rIns="35717" bIns="35717" anchor="ctr"/>
            <a:lstStyle/>
            <a:p>
              <a:pPr>
                <a:defRPr sz="2400">
                  <a:solidFill>
                    <a:srgbClr val="FFFFFF"/>
                  </a:solidFill>
                </a:defRPr>
              </a:pPr>
              <a:endParaRPr>
                <a:latin typeface="微软雅黑" panose="020B0503020204020204" pitchFamily="34" charset="-122"/>
                <a:ea typeface="微软雅黑" panose="020B0503020204020204" pitchFamily="34" charset="-122"/>
              </a:endParaRPr>
            </a:p>
          </p:txBody>
        </p:sp>
        <p:sp>
          <p:nvSpPr>
            <p:cNvPr id="91" name="Shape 167"/>
            <p:cNvSpPr/>
            <p:nvPr/>
          </p:nvSpPr>
          <p:spPr>
            <a:xfrm>
              <a:off x="3353400" y="5243471"/>
              <a:ext cx="697858" cy="616602"/>
            </a:xfrm>
            <a:prstGeom prst="rect">
              <a:avLst/>
            </a:prstGeom>
            <a:solidFill>
              <a:srgbClr val="000000"/>
            </a:solidFill>
            <a:ln w="12700">
              <a:miter lim="400000"/>
            </a:ln>
            <a:effectLst>
              <a:outerShdw blurRad="38100" dist="25400" dir="5400000" rotWithShape="0">
                <a:srgbClr val="000000">
                  <a:alpha val="50000"/>
                </a:srgbClr>
              </a:outerShdw>
            </a:effectLst>
          </p:spPr>
          <p:txBody>
            <a:bodyPr lIns="35717" tIns="35717" rIns="35717" bIns="35717" anchor="ctr"/>
            <a:lstStyle>
              <a:lvl1pPr>
                <a:defRPr sz="2400">
                  <a:solidFill>
                    <a:srgbClr val="FFFFFF"/>
                  </a:solidFill>
                </a:defRPr>
              </a:lvl1pPr>
            </a:lstStyle>
            <a:p>
              <a:pPr algn="ctr"/>
              <a:r>
                <a:rPr sz="1600" dirty="0">
                  <a:latin typeface="微软雅黑" panose="020B0503020204020204" pitchFamily="34" charset="-122"/>
                  <a:ea typeface="微软雅黑" panose="020B0503020204020204" pitchFamily="34" charset="-122"/>
                </a:rPr>
                <a:t>生产企业</a:t>
              </a:r>
              <a:endParaRPr sz="1600" dirty="0">
                <a:latin typeface="微软雅黑" panose="020B0503020204020204" pitchFamily="34" charset="-122"/>
                <a:ea typeface="微软雅黑" panose="020B0503020204020204" pitchFamily="34" charset="-122"/>
              </a:endParaRPr>
            </a:p>
          </p:txBody>
        </p:sp>
        <p:sp>
          <p:nvSpPr>
            <p:cNvPr id="92" name="Shape 168"/>
            <p:cNvSpPr/>
            <p:nvPr/>
          </p:nvSpPr>
          <p:spPr>
            <a:xfrm>
              <a:off x="4231723" y="5243471"/>
              <a:ext cx="536654" cy="616602"/>
            </a:xfrm>
            <a:prstGeom prst="rect">
              <a:avLst/>
            </a:prstGeom>
            <a:solidFill>
              <a:srgbClr val="000000"/>
            </a:solidFill>
            <a:ln w="12700">
              <a:miter lim="400000"/>
            </a:ln>
            <a:effectLst>
              <a:outerShdw blurRad="38100" dist="25400" dir="5400000" rotWithShape="0">
                <a:srgbClr val="000000">
                  <a:alpha val="50000"/>
                </a:srgbClr>
              </a:outerShdw>
            </a:effectLst>
          </p:spPr>
          <p:txBody>
            <a:bodyPr lIns="35717" tIns="35717" rIns="35717" bIns="35717" anchor="ctr"/>
            <a:lstStyle>
              <a:lvl1pPr>
                <a:defRPr sz="2400">
                  <a:solidFill>
                    <a:srgbClr val="FFFFFF"/>
                  </a:solidFill>
                </a:defRPr>
              </a:lvl1pPr>
            </a:lstStyle>
            <a:p>
              <a:pPr algn="ctr"/>
              <a:r>
                <a:rPr sz="1600" dirty="0">
                  <a:latin typeface="微软雅黑" panose="020B0503020204020204" pitchFamily="34" charset="-122"/>
                  <a:ea typeface="微软雅黑" panose="020B0503020204020204" pitchFamily="34" charset="-122"/>
                </a:rPr>
                <a:t>贸易商</a:t>
              </a:r>
              <a:endParaRPr sz="1600" dirty="0">
                <a:latin typeface="微软雅黑" panose="020B0503020204020204" pitchFamily="34" charset="-122"/>
                <a:ea typeface="微软雅黑" panose="020B0503020204020204" pitchFamily="34" charset="-122"/>
              </a:endParaRPr>
            </a:p>
          </p:txBody>
        </p:sp>
        <p:sp>
          <p:nvSpPr>
            <p:cNvPr id="93" name="Shape 169"/>
            <p:cNvSpPr/>
            <p:nvPr/>
          </p:nvSpPr>
          <p:spPr>
            <a:xfrm>
              <a:off x="4937165" y="5253742"/>
              <a:ext cx="702235" cy="616603"/>
            </a:xfrm>
            <a:prstGeom prst="rect">
              <a:avLst/>
            </a:prstGeom>
            <a:solidFill>
              <a:srgbClr val="000000"/>
            </a:solidFill>
            <a:ln w="12700">
              <a:miter lim="400000"/>
            </a:ln>
            <a:effectLst>
              <a:outerShdw blurRad="38100" dist="25400" dir="5400000" rotWithShape="0">
                <a:srgbClr val="000000">
                  <a:alpha val="50000"/>
                </a:srgbClr>
              </a:outerShdw>
            </a:effectLst>
          </p:spPr>
          <p:txBody>
            <a:bodyPr lIns="35717" tIns="35717" rIns="35717" bIns="35717" anchor="ctr"/>
            <a:lstStyle>
              <a:lvl1pPr>
                <a:defRPr sz="2400">
                  <a:solidFill>
                    <a:srgbClr val="FFFFFF"/>
                  </a:solidFill>
                </a:defRPr>
              </a:lvl1pPr>
            </a:lstStyle>
            <a:p>
              <a:pPr algn="ctr"/>
              <a:r>
                <a:rPr sz="1600" dirty="0">
                  <a:latin typeface="微软雅黑" panose="020B0503020204020204" pitchFamily="34" charset="-122"/>
                  <a:ea typeface="微软雅黑" panose="020B0503020204020204" pitchFamily="34" charset="-122"/>
                </a:rPr>
                <a:t>仓储服务</a:t>
              </a:r>
              <a:endParaRPr sz="1600" dirty="0">
                <a:latin typeface="微软雅黑" panose="020B0503020204020204" pitchFamily="34" charset="-122"/>
                <a:ea typeface="微软雅黑" panose="020B0503020204020204" pitchFamily="34" charset="-122"/>
              </a:endParaRPr>
            </a:p>
          </p:txBody>
        </p:sp>
        <p:sp>
          <p:nvSpPr>
            <p:cNvPr id="94" name="Shape 170"/>
            <p:cNvSpPr/>
            <p:nvPr/>
          </p:nvSpPr>
          <p:spPr>
            <a:xfrm>
              <a:off x="5829895" y="5253743"/>
              <a:ext cx="795622" cy="616603"/>
            </a:xfrm>
            <a:prstGeom prst="rect">
              <a:avLst/>
            </a:prstGeom>
            <a:solidFill>
              <a:srgbClr val="000000"/>
            </a:solidFill>
            <a:ln w="12700">
              <a:miter lim="400000"/>
            </a:ln>
            <a:effectLst>
              <a:outerShdw blurRad="38100" dist="25400" dir="5400000" rotWithShape="0">
                <a:srgbClr val="000000">
                  <a:alpha val="50000"/>
                </a:srgbClr>
              </a:outerShdw>
            </a:effectLst>
          </p:spPr>
          <p:txBody>
            <a:bodyPr lIns="35717" tIns="35717" rIns="35717" bIns="35717" anchor="ctr"/>
            <a:lstStyle>
              <a:lvl1pPr>
                <a:defRPr sz="2400">
                  <a:solidFill>
                    <a:srgbClr val="FFFFFF"/>
                  </a:solidFill>
                </a:defRPr>
              </a:lvl1pPr>
            </a:lstStyle>
            <a:p>
              <a:pPr algn="ctr"/>
              <a:r>
                <a:rPr sz="1600" dirty="0">
                  <a:latin typeface="微软雅黑" panose="020B0503020204020204" pitchFamily="34" charset="-122"/>
                  <a:ea typeface="微软雅黑" panose="020B0503020204020204" pitchFamily="34" charset="-122"/>
                </a:rPr>
                <a:t>物流企业</a:t>
              </a:r>
              <a:endParaRPr sz="1600" dirty="0">
                <a:latin typeface="微软雅黑" panose="020B0503020204020204" pitchFamily="34" charset="-122"/>
                <a:ea typeface="微软雅黑" panose="020B0503020204020204" pitchFamily="34" charset="-122"/>
              </a:endParaRPr>
            </a:p>
          </p:txBody>
        </p:sp>
        <p:sp>
          <p:nvSpPr>
            <p:cNvPr id="95" name="Shape 171"/>
            <p:cNvSpPr/>
            <p:nvPr/>
          </p:nvSpPr>
          <p:spPr>
            <a:xfrm>
              <a:off x="7303756" y="5243470"/>
              <a:ext cx="681408" cy="616603"/>
            </a:xfrm>
            <a:prstGeom prst="rect">
              <a:avLst/>
            </a:prstGeom>
            <a:solidFill>
              <a:srgbClr val="000000"/>
            </a:solidFill>
            <a:ln w="12700">
              <a:miter lim="400000"/>
            </a:ln>
            <a:effectLst>
              <a:outerShdw blurRad="38100" dist="25400" dir="5400000" rotWithShape="0">
                <a:srgbClr val="000000">
                  <a:alpha val="50000"/>
                </a:srgbClr>
              </a:outerShdw>
            </a:effectLst>
          </p:spPr>
          <p:txBody>
            <a:bodyPr lIns="35717" tIns="35717" rIns="35717" bIns="35717" anchor="ctr"/>
            <a:lstStyle>
              <a:lvl1pPr>
                <a:defRPr sz="2400">
                  <a:solidFill>
                    <a:srgbClr val="FFFFFF"/>
                  </a:solidFill>
                </a:defRPr>
              </a:lvl1pPr>
            </a:lstStyle>
            <a:p>
              <a:pPr algn="ctr"/>
              <a:r>
                <a:rPr sz="1600" dirty="0">
                  <a:latin typeface="微软雅黑" panose="020B0503020204020204" pitchFamily="34" charset="-122"/>
                  <a:ea typeface="微软雅黑" panose="020B0503020204020204" pitchFamily="34" charset="-122"/>
                </a:rPr>
                <a:t>其他企业</a:t>
              </a:r>
              <a:endParaRPr sz="1600" dirty="0">
                <a:latin typeface="微软雅黑" panose="020B0503020204020204" pitchFamily="34" charset="-122"/>
                <a:ea typeface="微软雅黑" panose="020B0503020204020204" pitchFamily="34" charset="-122"/>
              </a:endParaRPr>
            </a:p>
          </p:txBody>
        </p:sp>
        <p:sp>
          <p:nvSpPr>
            <p:cNvPr id="96" name="Shape 172"/>
            <p:cNvSpPr/>
            <p:nvPr/>
          </p:nvSpPr>
          <p:spPr>
            <a:xfrm>
              <a:off x="6696257" y="5306885"/>
              <a:ext cx="320596" cy="349131"/>
            </a:xfrm>
            <a:prstGeom prst="rect">
              <a:avLst/>
            </a:prstGeom>
            <a:ln w="12700">
              <a:miter lim="400000"/>
            </a:ln>
          </p:spPr>
          <p:txBody>
            <a:bodyPr wrap="none" lIns="35717" tIns="35717" rIns="35717" bIns="35717" anchor="ctr">
              <a:spAutoFit/>
            </a:bodyPr>
            <a:lstStyle/>
            <a:p>
              <a:r>
                <a:rPr>
                  <a:latin typeface="微软雅黑" panose="020B0503020204020204" pitchFamily="34" charset="-122"/>
                  <a:ea typeface="微软雅黑" panose="020B0503020204020204" pitchFamily="34" charset="-122"/>
                </a:rPr>
                <a:t>...</a:t>
              </a:r>
              <a:endParaRPr>
                <a:latin typeface="微软雅黑" panose="020B0503020204020204" pitchFamily="34" charset="-122"/>
                <a:ea typeface="微软雅黑" panose="020B0503020204020204" pitchFamily="34" charset="-122"/>
              </a:endParaRPr>
            </a:p>
          </p:txBody>
        </p:sp>
        <p:sp>
          <p:nvSpPr>
            <p:cNvPr id="97" name="Shape 173"/>
            <p:cNvSpPr/>
            <p:nvPr/>
          </p:nvSpPr>
          <p:spPr>
            <a:xfrm>
              <a:off x="2556580" y="6095192"/>
              <a:ext cx="7485242" cy="528143"/>
            </a:xfrm>
            <a:prstGeom prst="rect">
              <a:avLst/>
            </a:prstGeom>
            <a:solidFill>
              <a:srgbClr val="53585F">
                <a:alpha val="43170"/>
              </a:srgbClr>
            </a:solidFill>
            <a:ln w="12700">
              <a:miter lim="400000"/>
            </a:ln>
            <a:effectLst>
              <a:outerShdw blurRad="38100" dist="25400" dir="5400000" rotWithShape="0">
                <a:srgbClr val="000000">
                  <a:alpha val="50000"/>
                </a:srgbClr>
              </a:outerShdw>
            </a:effectLst>
          </p:spPr>
          <p:txBody>
            <a:bodyPr lIns="35717" tIns="35717" rIns="35717" bIns="35717" anchor="ctr"/>
            <a:lstStyle/>
            <a:p>
              <a:pPr>
                <a:defRPr sz="2400">
                  <a:solidFill>
                    <a:srgbClr val="FFFFFF"/>
                  </a:solidFill>
                </a:defRPr>
              </a:pPr>
              <a:endParaRPr>
                <a:latin typeface="微软雅黑" panose="020B0503020204020204" pitchFamily="34" charset="-122"/>
                <a:ea typeface="微软雅黑" panose="020B0503020204020204" pitchFamily="34" charset="-122"/>
              </a:endParaRPr>
            </a:p>
          </p:txBody>
        </p:sp>
        <p:sp>
          <p:nvSpPr>
            <p:cNvPr id="98" name="Shape 174"/>
            <p:cNvSpPr/>
            <p:nvPr/>
          </p:nvSpPr>
          <p:spPr>
            <a:xfrm>
              <a:off x="4340111" y="6159498"/>
              <a:ext cx="707295" cy="399530"/>
            </a:xfrm>
            <a:prstGeom prst="roundRect">
              <a:avLst>
                <a:gd name="adj" fmla="val 30383"/>
              </a:avLst>
            </a:prstGeom>
            <a:blipFill>
              <a:blip r:embed="rId3" cstate="print"/>
            </a:blipFill>
            <a:ln w="12700">
              <a:miter lim="400000"/>
            </a:ln>
            <a:effectLst>
              <a:outerShdw blurRad="38100" dist="25400" dir="5400000" rotWithShape="0">
                <a:srgbClr val="000000">
                  <a:alpha val="50000"/>
                </a:srgbClr>
              </a:outerShdw>
            </a:effectLst>
          </p:spPr>
          <p:txBody>
            <a:bodyPr lIns="35717" tIns="35717" rIns="35717" bIns="35717" anchor="ctr"/>
            <a:lstStyle>
              <a:lvl1pPr>
                <a:defRPr sz="1800">
                  <a:solidFill>
                    <a:srgbClr val="FFFFFF"/>
                  </a:solidFill>
                </a:defRPr>
              </a:lvl1pPr>
            </a:lstStyle>
            <a:p>
              <a:pPr algn="ctr"/>
              <a:r>
                <a:rPr sz="1600">
                  <a:latin typeface="微软雅黑" panose="020B0503020204020204" pitchFamily="34" charset="-122"/>
                  <a:ea typeface="微软雅黑" panose="020B0503020204020204" pitchFamily="34" charset="-122"/>
                </a:rPr>
                <a:t>商品</a:t>
              </a:r>
              <a:endParaRPr sz="1600">
                <a:latin typeface="微软雅黑" panose="020B0503020204020204" pitchFamily="34" charset="-122"/>
                <a:ea typeface="微软雅黑" panose="020B0503020204020204" pitchFamily="34" charset="-122"/>
              </a:endParaRPr>
            </a:p>
          </p:txBody>
        </p:sp>
        <p:sp>
          <p:nvSpPr>
            <p:cNvPr id="99" name="Shape 175"/>
            <p:cNvSpPr/>
            <p:nvPr/>
          </p:nvSpPr>
          <p:spPr>
            <a:xfrm>
              <a:off x="5831368" y="6170197"/>
              <a:ext cx="707295" cy="399530"/>
            </a:xfrm>
            <a:prstGeom prst="roundRect">
              <a:avLst>
                <a:gd name="adj" fmla="val 30383"/>
              </a:avLst>
            </a:prstGeom>
            <a:blipFill>
              <a:blip r:embed="rId3" cstate="print"/>
            </a:blipFill>
            <a:ln w="12700">
              <a:miter lim="400000"/>
            </a:ln>
            <a:effectLst>
              <a:outerShdw blurRad="38100" dist="25400" dir="5400000" rotWithShape="0">
                <a:srgbClr val="000000">
                  <a:alpha val="50000"/>
                </a:srgbClr>
              </a:outerShdw>
            </a:effectLst>
          </p:spPr>
          <p:txBody>
            <a:bodyPr lIns="35717" tIns="35717" rIns="35717" bIns="35717" anchor="ctr"/>
            <a:lstStyle>
              <a:lvl1pPr>
                <a:defRPr sz="1800">
                  <a:solidFill>
                    <a:srgbClr val="FFFFFF"/>
                  </a:solidFill>
                </a:defRPr>
              </a:lvl1pPr>
            </a:lstStyle>
            <a:p>
              <a:pPr algn="ctr"/>
              <a:r>
                <a:rPr sz="1600">
                  <a:latin typeface="微软雅黑" panose="020B0503020204020204" pitchFamily="34" charset="-122"/>
                  <a:ea typeface="微软雅黑" panose="020B0503020204020204" pitchFamily="34" charset="-122"/>
                </a:rPr>
                <a:t>仓库</a:t>
              </a:r>
              <a:endParaRPr sz="1600">
                <a:latin typeface="微软雅黑" panose="020B0503020204020204" pitchFamily="34" charset="-122"/>
                <a:ea typeface="微软雅黑" panose="020B0503020204020204" pitchFamily="34" charset="-122"/>
              </a:endParaRPr>
            </a:p>
          </p:txBody>
        </p:sp>
        <p:sp>
          <p:nvSpPr>
            <p:cNvPr id="100" name="Shape 176"/>
            <p:cNvSpPr/>
            <p:nvPr/>
          </p:nvSpPr>
          <p:spPr>
            <a:xfrm>
              <a:off x="7218435" y="6170197"/>
              <a:ext cx="707295" cy="399530"/>
            </a:xfrm>
            <a:prstGeom prst="roundRect">
              <a:avLst>
                <a:gd name="adj" fmla="val 30383"/>
              </a:avLst>
            </a:prstGeom>
            <a:blipFill>
              <a:blip r:embed="rId3" cstate="print"/>
            </a:blipFill>
            <a:ln w="12700">
              <a:miter lim="400000"/>
            </a:ln>
            <a:effectLst>
              <a:outerShdw blurRad="38100" dist="25400" dir="5400000" rotWithShape="0">
                <a:srgbClr val="000000">
                  <a:alpha val="50000"/>
                </a:srgbClr>
              </a:outerShdw>
            </a:effectLst>
          </p:spPr>
          <p:txBody>
            <a:bodyPr lIns="35717" tIns="35717" rIns="35717" bIns="35717" anchor="ctr"/>
            <a:lstStyle>
              <a:lvl1pPr>
                <a:defRPr sz="1500">
                  <a:solidFill>
                    <a:srgbClr val="FFFFFF"/>
                  </a:solidFill>
                </a:defRPr>
              </a:lvl1pPr>
            </a:lstStyle>
            <a:p>
              <a:pPr algn="ctr"/>
              <a:r>
                <a:rPr sz="1600" dirty="0" smtClean="0">
                  <a:latin typeface="微软雅黑" panose="020B0503020204020204" pitchFamily="34" charset="-122"/>
                  <a:ea typeface="微软雅黑" panose="020B0503020204020204" pitchFamily="34" charset="-122"/>
                </a:rPr>
                <a:t>运输</a:t>
              </a:r>
              <a:endParaRPr sz="1600" dirty="0">
                <a:latin typeface="微软雅黑" panose="020B0503020204020204" pitchFamily="34" charset="-122"/>
                <a:ea typeface="微软雅黑" panose="020B0503020204020204" pitchFamily="34" charset="-122"/>
              </a:endParaRPr>
            </a:p>
          </p:txBody>
        </p:sp>
        <p:sp>
          <p:nvSpPr>
            <p:cNvPr id="101" name="Shape 177"/>
            <p:cNvSpPr/>
            <p:nvPr/>
          </p:nvSpPr>
          <p:spPr>
            <a:xfrm>
              <a:off x="8464615" y="2328441"/>
              <a:ext cx="1327281" cy="349131"/>
            </a:xfrm>
            <a:prstGeom prst="rect">
              <a:avLst/>
            </a:prstGeom>
            <a:ln w="12700">
              <a:miter lim="400000"/>
            </a:ln>
          </p:spPr>
          <p:txBody>
            <a:bodyPr wrap="none" lIns="35717" tIns="35717" rIns="35717" bIns="35717" anchor="ctr">
              <a:spAutoFit/>
            </a:bodyPr>
            <a:lstStyle/>
            <a:p>
              <a:r>
                <a:rPr dirty="0">
                  <a:solidFill>
                    <a:schemeClr val="bg1"/>
                  </a:solidFill>
                  <a:latin typeface="微软雅黑" panose="020B0503020204020204" pitchFamily="34" charset="-122"/>
                  <a:ea typeface="微软雅黑" panose="020B0503020204020204" pitchFamily="34" charset="-122"/>
                </a:rPr>
                <a:t>智能合约</a:t>
              </a:r>
              <a:endParaRPr dirty="0">
                <a:solidFill>
                  <a:schemeClr val="bg1"/>
                </a:solidFill>
                <a:latin typeface="微软雅黑" panose="020B0503020204020204" pitchFamily="34" charset="-122"/>
                <a:ea typeface="微软雅黑" panose="020B0503020204020204" pitchFamily="34" charset="-122"/>
              </a:endParaRPr>
            </a:p>
          </p:txBody>
        </p:sp>
        <p:sp>
          <p:nvSpPr>
            <p:cNvPr id="102" name="Shape 178"/>
            <p:cNvSpPr/>
            <p:nvPr/>
          </p:nvSpPr>
          <p:spPr>
            <a:xfrm>
              <a:off x="7626576" y="1278113"/>
              <a:ext cx="747059" cy="616603"/>
            </a:xfrm>
            <a:prstGeom prst="rect">
              <a:avLst/>
            </a:prstGeom>
            <a:solidFill>
              <a:srgbClr val="000000"/>
            </a:solidFill>
            <a:ln w="12700">
              <a:miter lim="400000"/>
            </a:ln>
            <a:effectLst>
              <a:outerShdw blurRad="38100" dist="25400" dir="5400000" rotWithShape="0">
                <a:srgbClr val="000000">
                  <a:alpha val="50000"/>
                </a:srgbClr>
              </a:outerShdw>
            </a:effectLst>
          </p:spPr>
          <p:txBody>
            <a:bodyPr lIns="35717" tIns="35717" rIns="35717" bIns="35717" anchor="ctr"/>
            <a:lstStyle>
              <a:lvl1pPr>
                <a:defRPr sz="2400">
                  <a:solidFill>
                    <a:srgbClr val="FFFFFF"/>
                  </a:solidFill>
                </a:defRPr>
              </a:lvl1pPr>
            </a:lstStyle>
            <a:p>
              <a:pPr algn="ctr"/>
              <a:r>
                <a:rPr sz="1600" dirty="0">
                  <a:latin typeface="微软雅黑" panose="020B0503020204020204" pitchFamily="34" charset="-122"/>
                  <a:ea typeface="微软雅黑" panose="020B0503020204020204" pitchFamily="34" charset="-122"/>
                </a:rPr>
                <a:t>电商平台</a:t>
              </a:r>
              <a:endParaRPr sz="1600" dirty="0">
                <a:latin typeface="微软雅黑" panose="020B0503020204020204" pitchFamily="34" charset="-122"/>
                <a:ea typeface="微软雅黑" panose="020B0503020204020204" pitchFamily="34" charset="-122"/>
              </a:endParaRPr>
            </a:p>
          </p:txBody>
        </p:sp>
        <p:sp>
          <p:nvSpPr>
            <p:cNvPr id="104" name="Shape 180"/>
            <p:cNvSpPr/>
            <p:nvPr/>
          </p:nvSpPr>
          <p:spPr>
            <a:xfrm>
              <a:off x="6787834" y="1278113"/>
              <a:ext cx="704272" cy="616603"/>
            </a:xfrm>
            <a:prstGeom prst="rect">
              <a:avLst/>
            </a:prstGeom>
            <a:solidFill>
              <a:srgbClr val="000000"/>
            </a:solidFill>
            <a:ln w="12700">
              <a:miter lim="400000"/>
            </a:ln>
            <a:effectLst>
              <a:outerShdw blurRad="38100" dist="25400" dir="5400000" rotWithShape="0">
                <a:srgbClr val="000000">
                  <a:alpha val="50000"/>
                </a:srgbClr>
              </a:outerShdw>
            </a:effectLst>
          </p:spPr>
          <p:txBody>
            <a:bodyPr lIns="35717" tIns="35717" rIns="35717" bIns="35717" anchor="ctr"/>
            <a:lstStyle>
              <a:lvl1pPr>
                <a:defRPr sz="2400">
                  <a:solidFill>
                    <a:srgbClr val="FFFFFF"/>
                  </a:solidFill>
                </a:defRPr>
              </a:lvl1pPr>
            </a:lstStyle>
            <a:p>
              <a:pPr algn="ctr"/>
              <a:r>
                <a:rPr sz="1600" dirty="0" smtClean="0">
                  <a:latin typeface="微软雅黑" panose="020B0503020204020204" pitchFamily="34" charset="-122"/>
                  <a:ea typeface="微软雅黑" panose="020B0503020204020204" pitchFamily="34" charset="-122"/>
                </a:rPr>
                <a:t>互金</a:t>
              </a:r>
              <a:r>
                <a:rPr sz="1600" dirty="0">
                  <a:latin typeface="微软雅黑" panose="020B0503020204020204" pitchFamily="34" charset="-122"/>
                  <a:ea typeface="微软雅黑" panose="020B0503020204020204" pitchFamily="34" charset="-122"/>
                </a:rPr>
                <a:t>平台</a:t>
              </a:r>
              <a:endParaRPr sz="1600" dirty="0">
                <a:latin typeface="微软雅黑" panose="020B0503020204020204" pitchFamily="34" charset="-122"/>
                <a:ea typeface="微软雅黑" panose="020B0503020204020204" pitchFamily="34" charset="-122"/>
              </a:endParaRPr>
            </a:p>
          </p:txBody>
        </p:sp>
        <p:sp>
          <p:nvSpPr>
            <p:cNvPr id="105" name="Shape 156"/>
            <p:cNvSpPr/>
            <p:nvPr/>
          </p:nvSpPr>
          <p:spPr>
            <a:xfrm>
              <a:off x="2882442" y="2217323"/>
              <a:ext cx="707295" cy="558716"/>
            </a:xfrm>
            <a:prstGeom prst="roundRect">
              <a:avLst>
                <a:gd name="adj" fmla="val 21726"/>
              </a:avLst>
            </a:prstGeom>
            <a:blipFill>
              <a:blip r:embed="rId3" cstate="print"/>
            </a:blipFill>
            <a:ln w="12700">
              <a:miter lim="400000"/>
            </a:ln>
            <a:effectLst>
              <a:outerShdw blurRad="38100" dist="25400" dir="5400000" rotWithShape="0">
                <a:srgbClr val="000000">
                  <a:alpha val="50000"/>
                </a:srgbClr>
              </a:outerShdw>
            </a:effectLst>
          </p:spPr>
          <p:txBody>
            <a:bodyPr lIns="35717" tIns="35717" rIns="35717" bIns="35717" anchor="ctr"/>
            <a:lstStyle>
              <a:lvl1pPr>
                <a:defRPr sz="1800">
                  <a:solidFill>
                    <a:srgbClr val="FFFFFF"/>
                  </a:solidFill>
                </a:defRPr>
              </a:lvl1pPr>
            </a:lstStyle>
            <a:p>
              <a:pPr algn="ctr"/>
              <a:r>
                <a:rPr lang="en-US" altLang="zh-CN" sz="1600" dirty="0" smtClean="0">
                  <a:latin typeface="微软雅黑" panose="020B0503020204020204" pitchFamily="34" charset="-122"/>
                  <a:ea typeface="微软雅黑" panose="020B0503020204020204" pitchFamily="34" charset="-122"/>
                </a:rPr>
                <a:t>KYC</a:t>
              </a:r>
              <a:endParaRPr sz="1600" dirty="0">
                <a:latin typeface="微软雅黑" panose="020B0503020204020204" pitchFamily="34" charset="-122"/>
                <a:ea typeface="微软雅黑" panose="020B0503020204020204" pitchFamily="34" charset="-122"/>
              </a:endParaRPr>
            </a:p>
          </p:txBody>
        </p:sp>
        <p:sp>
          <p:nvSpPr>
            <p:cNvPr id="106" name="Shape 158"/>
            <p:cNvSpPr/>
            <p:nvPr/>
          </p:nvSpPr>
          <p:spPr>
            <a:xfrm>
              <a:off x="5985309" y="2214683"/>
              <a:ext cx="707295" cy="558716"/>
            </a:xfrm>
            <a:prstGeom prst="roundRect">
              <a:avLst>
                <a:gd name="adj" fmla="val 21726"/>
              </a:avLst>
            </a:prstGeom>
            <a:blipFill>
              <a:blip r:embed="rId3" cstate="print"/>
            </a:blipFill>
            <a:ln w="12700">
              <a:miter lim="400000"/>
            </a:ln>
            <a:effectLst>
              <a:outerShdw blurRad="38100" dist="25400" dir="5400000" rotWithShape="0">
                <a:srgbClr val="000000">
                  <a:alpha val="50000"/>
                </a:srgbClr>
              </a:outerShdw>
            </a:effectLst>
          </p:spPr>
          <p:txBody>
            <a:bodyPr lIns="35717" tIns="35717" rIns="35717" bIns="35717" anchor="ctr"/>
            <a:lstStyle/>
            <a:p>
              <a:pPr algn="ctr">
                <a:defRPr sz="1800">
                  <a:solidFill>
                    <a:srgbClr val="FFFFFF"/>
                  </a:solidFill>
                </a:defRPr>
              </a:pPr>
              <a:r>
                <a:rPr lang="zh-CN" altLang="en-US" sz="1600" dirty="0" smtClean="0">
                  <a:latin typeface="微软雅黑" panose="020B0503020204020204" pitchFamily="34" charset="-122"/>
                  <a:ea typeface="微软雅黑" panose="020B0503020204020204" pitchFamily="34" charset="-122"/>
                </a:rPr>
                <a:t>风控</a:t>
              </a:r>
              <a:endParaRPr sz="1600" dirty="0">
                <a:latin typeface="微软雅黑" panose="020B0503020204020204" pitchFamily="34" charset="-122"/>
                <a:ea typeface="微软雅黑" panose="020B0503020204020204" pitchFamily="34" charset="-122"/>
              </a:endParaRPr>
            </a:p>
          </p:txBody>
        </p:sp>
      </p:grpSp>
      <p:grpSp>
        <p:nvGrpSpPr>
          <p:cNvPr id="103" name="组合 102"/>
          <p:cNvGrpSpPr/>
          <p:nvPr/>
        </p:nvGrpSpPr>
        <p:grpSpPr>
          <a:xfrm>
            <a:off x="-15090" y="285728"/>
            <a:ext cx="3951297" cy="369332"/>
            <a:chOff x="-15090" y="692696"/>
            <a:chExt cx="3951297" cy="369332"/>
          </a:xfrm>
        </p:grpSpPr>
        <p:grpSp>
          <p:nvGrpSpPr>
            <p:cNvPr id="108" name="组合 12"/>
            <p:cNvGrpSpPr/>
            <p:nvPr/>
          </p:nvGrpSpPr>
          <p:grpSpPr>
            <a:xfrm>
              <a:off x="184348" y="692696"/>
              <a:ext cx="3751859" cy="369332"/>
              <a:chOff x="199678" y="692696"/>
              <a:chExt cx="4063863" cy="369332"/>
            </a:xfrm>
          </p:grpSpPr>
          <p:sp>
            <p:nvSpPr>
              <p:cNvPr id="111" name="TextBox 110"/>
              <p:cNvSpPr txBox="1"/>
              <p:nvPr/>
            </p:nvSpPr>
            <p:spPr>
              <a:xfrm>
                <a:off x="343693"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链链区块链</a:t>
                </a:r>
                <a:r>
                  <a:rPr lang="en-US" altLang="zh-CN" b="1" dirty="0" smtClean="0">
                    <a:solidFill>
                      <a:srgbClr val="1F497D">
                        <a:lumMod val="50000"/>
                      </a:srgbClr>
                    </a:solidFill>
                    <a:latin typeface="微软雅黑" panose="020B0503020204020204" pitchFamily="34" charset="-122"/>
                    <a:ea typeface="微软雅黑" panose="020B0503020204020204" pitchFamily="34" charset="-122"/>
                  </a:rPr>
                  <a:t>-</a:t>
                </a:r>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总体架构</a:t>
                </a:r>
                <a:endParaRPr lang="zh-CN" altLang="en-US" b="1" dirty="0">
                  <a:solidFill>
                    <a:srgbClr val="1F497D">
                      <a:lumMod val="50000"/>
                    </a:srgbClr>
                  </a:solidFill>
                  <a:latin typeface="微软雅黑" panose="020B0503020204020204" pitchFamily="34" charset="-122"/>
                  <a:ea typeface="微软雅黑" panose="020B0503020204020204" pitchFamily="34" charset="-122"/>
                </a:endParaRPr>
              </a:p>
            </p:txBody>
          </p:sp>
          <p:sp>
            <p:nvSpPr>
              <p:cNvPr id="112" name="矩形 111"/>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10" name="矩形 109"/>
            <p:cNvSpPr/>
            <p:nvPr/>
          </p:nvSpPr>
          <p:spPr>
            <a:xfrm>
              <a:off x="-15090" y="692696"/>
              <a:ext cx="318069"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13" name="TextBox 112"/>
          <p:cNvSpPr txBox="1"/>
          <p:nvPr/>
        </p:nvSpPr>
        <p:spPr>
          <a:xfrm>
            <a:off x="571472" y="785794"/>
            <a:ext cx="7215238" cy="788806"/>
          </a:xfrm>
          <a:prstGeom prst="rect">
            <a:avLst/>
          </a:prstGeom>
          <a:noFill/>
        </p:spPr>
        <p:txBody>
          <a:bodyPr wrap="square" rtlCol="0">
            <a:spAutoFit/>
          </a:bodyPr>
          <a:lstStyle/>
          <a:p>
            <a:pPr>
              <a:lnSpc>
                <a:spcPct val="150000"/>
              </a:lnSpc>
            </a:pPr>
            <a:r>
              <a:rPr lang="zh-CN" altLang="en-US" sz="1600" dirty="0" smtClean="0"/>
              <a:t>资配易推出了自己的区块链平台</a:t>
            </a:r>
            <a:r>
              <a:rPr lang="en-US" altLang="zh-CN" sz="1600" dirty="0" smtClean="0"/>
              <a:t>--</a:t>
            </a:r>
            <a:r>
              <a:rPr lang="zh-CN" altLang="en-US" sz="1600" dirty="0" smtClean="0"/>
              <a:t>链链区块链，有多项自主研发成果，已有多个项目在该平台上稳定运行了近一年时间。</a:t>
            </a:r>
            <a:endParaRPr lang="zh-CN" alt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07219" y="1000108"/>
            <a:ext cx="7822406" cy="5724644"/>
          </a:xfrm>
          <a:prstGeom prst="rect">
            <a:avLst/>
          </a:prstGeom>
          <a:noFill/>
        </p:spPr>
        <p:txBody>
          <a:bodyPr wrap="square" rtlCol="0">
            <a:spAutoFit/>
          </a:bodyPr>
          <a:lstStyle/>
          <a:p>
            <a:pPr>
              <a:lnSpc>
                <a:spcPct val="150000"/>
              </a:lnSpc>
            </a:pPr>
            <a:r>
              <a:rPr lang="zh-CN" altLang="en-US" sz="1600" dirty="0" smtClean="0">
                <a:latin typeface="+mn-ea"/>
              </a:rPr>
              <a:t>基于</a:t>
            </a:r>
            <a:r>
              <a:rPr lang="en-US" sz="1600" dirty="0" smtClean="0">
                <a:latin typeface="+mn-ea"/>
              </a:rPr>
              <a:t>Hyperledger Fabric</a:t>
            </a:r>
            <a:r>
              <a:rPr lang="zh-TW" altLang="en-US" sz="1600" dirty="0" smtClean="0">
                <a:latin typeface="+mn-ea"/>
              </a:rPr>
              <a:t>底层区块链平台</a:t>
            </a:r>
            <a:r>
              <a:rPr lang="zh-CN" altLang="en-US" sz="1600" dirty="0" smtClean="0">
                <a:latin typeface="+mn-ea"/>
              </a:rPr>
              <a:t>建立</a:t>
            </a:r>
            <a:r>
              <a:rPr lang="en-US" sz="1600" dirty="0" smtClean="0">
                <a:latin typeface="+mn-ea"/>
              </a:rPr>
              <a:t>BaaS</a:t>
            </a:r>
            <a:r>
              <a:rPr lang="zh-TW" altLang="en-US" sz="1600" dirty="0" smtClean="0">
                <a:latin typeface="+mn-ea"/>
              </a:rPr>
              <a:t>（区块链即服务</a:t>
            </a:r>
            <a:r>
              <a:rPr lang="en-US" sz="1600" dirty="0" smtClean="0">
                <a:latin typeface="+mn-ea"/>
              </a:rPr>
              <a:t>Blockchain-as-a-Service</a:t>
            </a:r>
            <a:r>
              <a:rPr lang="zh-TW" altLang="en-US" sz="1600" dirty="0" smtClean="0">
                <a:latin typeface="+mn-ea"/>
              </a:rPr>
              <a:t>），为上层应用提供技术支撑。</a:t>
            </a:r>
            <a:endParaRPr lang="en-US" altLang="zh-TW" sz="1600" dirty="0" smtClean="0">
              <a:latin typeface="+mn-ea"/>
            </a:endParaRPr>
          </a:p>
          <a:p>
            <a:pPr>
              <a:lnSpc>
                <a:spcPct val="150000"/>
              </a:lnSpc>
            </a:pPr>
            <a:r>
              <a:rPr lang="en-US" sz="1600" dirty="0" err="1" smtClean="0">
                <a:latin typeface="+mn-ea"/>
              </a:rPr>
              <a:t>Hyperledger</a:t>
            </a:r>
            <a:r>
              <a:rPr lang="en-US" sz="1600" dirty="0" smtClean="0">
                <a:latin typeface="+mn-ea"/>
              </a:rPr>
              <a:t> Fabric</a:t>
            </a:r>
            <a:r>
              <a:rPr lang="zh-TW" altLang="en-US" sz="1600" dirty="0" smtClean="0">
                <a:latin typeface="+mn-ea"/>
              </a:rPr>
              <a:t>是由</a:t>
            </a:r>
            <a:r>
              <a:rPr lang="en-US" sz="1600" dirty="0" smtClean="0">
                <a:latin typeface="+mn-ea"/>
              </a:rPr>
              <a:t>Linux </a:t>
            </a:r>
            <a:r>
              <a:rPr lang="zh-TW" altLang="en-US" sz="1600" dirty="0" smtClean="0">
                <a:latin typeface="+mn-ea"/>
              </a:rPr>
              <a:t>基金会发起创建的开源区块链分布式账本项目，该项目的愿景是借助项目成员和开源社区的通力协作，共同制定并建立一个开放、跨产业、跨国界的区块链技术开源标准，让任何数字化的价值交换都可以被透过具经济成本效益且安全的方式进行交易及追踪。</a:t>
            </a:r>
            <a:endParaRPr lang="en-US" altLang="zh-TW" sz="1600" dirty="0" smtClean="0">
              <a:latin typeface="+mn-ea"/>
            </a:endParaRPr>
          </a:p>
          <a:p>
            <a:pPr>
              <a:lnSpc>
                <a:spcPct val="150000"/>
              </a:lnSpc>
            </a:pPr>
            <a:r>
              <a:rPr lang="zh-TW" altLang="en-US" sz="1600" dirty="0" smtClean="0">
                <a:latin typeface="+mn-ea"/>
              </a:rPr>
              <a:t>成员包括思科、</a:t>
            </a:r>
            <a:r>
              <a:rPr lang="en-US" sz="1600" dirty="0" smtClean="0">
                <a:latin typeface="+mn-ea"/>
              </a:rPr>
              <a:t>IBM</a:t>
            </a:r>
            <a:r>
              <a:rPr lang="zh-TW" altLang="en-US" sz="1600" dirty="0" smtClean="0">
                <a:latin typeface="+mn-ea"/>
              </a:rPr>
              <a:t>、英特尔、红帽等大型科技企业，以及摩根大通、富国银行、德意志交易所集团等金融机构，链链也是其成员之一。</a:t>
            </a:r>
            <a:endParaRPr lang="en-US" altLang="zh-TW" sz="1600" dirty="0" smtClean="0">
              <a:latin typeface="+mn-ea"/>
            </a:endParaRPr>
          </a:p>
          <a:p>
            <a:pPr>
              <a:lnSpc>
                <a:spcPct val="150000"/>
              </a:lnSpc>
            </a:pPr>
            <a:endParaRPr lang="en-US" altLang="zh-TW" dirty="0" smtClean="0">
              <a:latin typeface="+mn-ea"/>
            </a:endParaRPr>
          </a:p>
          <a:p>
            <a:pPr>
              <a:lnSpc>
                <a:spcPct val="150000"/>
              </a:lnSpc>
            </a:pPr>
            <a:r>
              <a:rPr lang="zh-TW" altLang="en-US" b="1" dirty="0" smtClean="0">
                <a:latin typeface="+mn-ea"/>
              </a:rPr>
              <a:t>共识机制</a:t>
            </a:r>
            <a:r>
              <a:rPr lang="en-US" b="1" dirty="0" smtClean="0">
                <a:latin typeface="+mn-ea"/>
              </a:rPr>
              <a:t>PBFT</a:t>
            </a:r>
            <a:endParaRPr lang="zh-CN" altLang="en-US" dirty="0" smtClean="0">
              <a:latin typeface="+mn-ea"/>
            </a:endParaRPr>
          </a:p>
          <a:p>
            <a:pPr>
              <a:lnSpc>
                <a:spcPct val="150000"/>
              </a:lnSpc>
            </a:pPr>
            <a:r>
              <a:rPr lang="zh-TW" altLang="en-US" sz="1600" dirty="0" smtClean="0">
                <a:latin typeface="+mn-ea"/>
              </a:rPr>
              <a:t>由于区块链是分布式的，既要保证各个节点的处理一致，又要容错（某节点故障或被攻击），所以需要一种共识算法保证各节点对处理能达成 共识，</a:t>
            </a:r>
            <a:r>
              <a:rPr lang="zh-CN" altLang="en-US" sz="1600" dirty="0" smtClean="0">
                <a:latin typeface="+mn-ea"/>
              </a:rPr>
              <a:t>平台</a:t>
            </a:r>
            <a:r>
              <a:rPr lang="zh-TW" altLang="en-US" sz="1600" dirty="0" smtClean="0">
                <a:latin typeface="+mn-ea"/>
              </a:rPr>
              <a:t>使用</a:t>
            </a:r>
            <a:r>
              <a:rPr lang="en-US" sz="1600" dirty="0" smtClean="0">
                <a:latin typeface="+mn-ea"/>
              </a:rPr>
              <a:t>PBFT</a:t>
            </a:r>
            <a:r>
              <a:rPr lang="zh-TW" altLang="en-US" sz="1600" dirty="0" smtClean="0">
                <a:latin typeface="+mn-ea"/>
              </a:rPr>
              <a:t>算法</a:t>
            </a:r>
            <a:r>
              <a:rPr lang="zh-CN" altLang="en-US" sz="1600" dirty="0" smtClean="0">
                <a:latin typeface="+mn-ea"/>
              </a:rPr>
              <a:t>，极倔</a:t>
            </a:r>
            <a:r>
              <a:rPr lang="zh-TW" altLang="en-US" sz="1600" dirty="0" smtClean="0">
                <a:latin typeface="+mn-ea"/>
              </a:rPr>
              <a:t>原始拜占庭容错算法效率不高的问题，将算法复杂度由指数级降低到多项式级，使得拜占庭容错算法在实际系统应用中变得可行。</a:t>
            </a:r>
            <a:endParaRPr lang="en-US" altLang="zh-TW" sz="1600" dirty="0" smtClean="0">
              <a:latin typeface="+mn-ea"/>
            </a:endParaRPr>
          </a:p>
          <a:p>
            <a:pPr>
              <a:lnSpc>
                <a:spcPct val="150000"/>
              </a:lnSpc>
            </a:pPr>
            <a:r>
              <a:rPr lang="zh-TW" altLang="en-US" sz="1600" dirty="0" smtClean="0">
                <a:latin typeface="+mn-ea"/>
              </a:rPr>
              <a:t>央行推出的区块链数字票据交易平台就是基于</a:t>
            </a:r>
            <a:r>
              <a:rPr lang="en-US" sz="1600" dirty="0" smtClean="0">
                <a:latin typeface="+mn-ea"/>
              </a:rPr>
              <a:t>PBFT</a:t>
            </a:r>
            <a:r>
              <a:rPr lang="zh-TW" altLang="en-US" sz="1600" dirty="0" smtClean="0">
                <a:latin typeface="+mn-ea"/>
              </a:rPr>
              <a:t>算法。</a:t>
            </a:r>
            <a:endParaRPr lang="zh-CN" altLang="en-US" dirty="0"/>
          </a:p>
        </p:txBody>
      </p:sp>
      <p:grpSp>
        <p:nvGrpSpPr>
          <p:cNvPr id="6" name="组合 5"/>
          <p:cNvGrpSpPr/>
          <p:nvPr/>
        </p:nvGrpSpPr>
        <p:grpSpPr>
          <a:xfrm>
            <a:off x="-15090" y="285728"/>
            <a:ext cx="3951297" cy="369332"/>
            <a:chOff x="-15090" y="692696"/>
            <a:chExt cx="3951297" cy="369332"/>
          </a:xfrm>
        </p:grpSpPr>
        <p:grpSp>
          <p:nvGrpSpPr>
            <p:cNvPr id="7" name="组合 12"/>
            <p:cNvGrpSpPr/>
            <p:nvPr/>
          </p:nvGrpSpPr>
          <p:grpSpPr>
            <a:xfrm>
              <a:off x="184348" y="692696"/>
              <a:ext cx="3751859" cy="369332"/>
              <a:chOff x="199678" y="692696"/>
              <a:chExt cx="4063863" cy="369332"/>
            </a:xfrm>
          </p:grpSpPr>
          <p:sp>
            <p:nvSpPr>
              <p:cNvPr id="11" name="TextBox 10"/>
              <p:cNvSpPr txBox="1"/>
              <p:nvPr/>
            </p:nvSpPr>
            <p:spPr>
              <a:xfrm>
                <a:off x="343693"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链链区块链</a:t>
                </a:r>
                <a:r>
                  <a:rPr lang="en-US" altLang="zh-CN" b="1" dirty="0" smtClean="0">
                    <a:solidFill>
                      <a:srgbClr val="1F497D">
                        <a:lumMod val="50000"/>
                      </a:srgbClr>
                    </a:solidFill>
                    <a:latin typeface="微软雅黑" panose="020B0503020204020204" pitchFamily="34" charset="-122"/>
                    <a:ea typeface="微软雅黑" panose="020B0503020204020204" pitchFamily="34" charset="-122"/>
                  </a:rPr>
                  <a:t>-</a:t>
                </a:r>
                <a:r>
                  <a:rPr lang="en-US" altLang="zh-CN" b="1" dirty="0" err="1" smtClean="0">
                    <a:solidFill>
                      <a:srgbClr val="1F497D">
                        <a:lumMod val="50000"/>
                      </a:srgbClr>
                    </a:solidFill>
                    <a:latin typeface="微软雅黑" panose="020B0503020204020204" pitchFamily="34" charset="-122"/>
                    <a:ea typeface="微软雅黑" panose="020B0503020204020204" pitchFamily="34" charset="-122"/>
                  </a:rPr>
                  <a:t>BaaS</a:t>
                </a:r>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基础平台</a:t>
                </a:r>
                <a:endParaRPr lang="zh-CN" altLang="en-US" b="1" dirty="0" smtClean="0">
                  <a:solidFill>
                    <a:srgbClr val="1F497D">
                      <a:lumMod val="50000"/>
                    </a:srgbClr>
                  </a:solidFill>
                  <a:latin typeface="微软雅黑" panose="020B0503020204020204" pitchFamily="34" charset="-122"/>
                  <a:ea typeface="微软雅黑" panose="020B0503020204020204" pitchFamily="34" charset="-122"/>
                </a:endParaRPr>
              </a:p>
            </p:txBody>
          </p:sp>
          <p:sp>
            <p:nvSpPr>
              <p:cNvPr id="12" name="矩形 11"/>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 name="矩形 9"/>
            <p:cNvSpPr/>
            <p:nvPr/>
          </p:nvSpPr>
          <p:spPr>
            <a:xfrm>
              <a:off x="-15090" y="692696"/>
              <a:ext cx="318069"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Oval 15"/>
          <p:cNvSpPr>
            <a:spLocks noChangeArrowheads="1"/>
          </p:cNvSpPr>
          <p:nvPr/>
        </p:nvSpPr>
        <p:spPr bwMode="auto">
          <a:xfrm>
            <a:off x="6517481" y="3989389"/>
            <a:ext cx="1912144" cy="2566986"/>
          </a:xfrm>
          <a:prstGeom prst="ellipse">
            <a:avLst/>
          </a:prstGeom>
          <a:solidFill>
            <a:srgbClr val="2B7D6B"/>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n-US" altLang="zh-CN" sz="2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12" name="Oval 17"/>
          <p:cNvSpPr>
            <a:spLocks noChangeArrowheads="1"/>
          </p:cNvSpPr>
          <p:nvPr/>
        </p:nvSpPr>
        <p:spPr bwMode="auto">
          <a:xfrm>
            <a:off x="7961710" y="5113339"/>
            <a:ext cx="1045369" cy="1393825"/>
          </a:xfrm>
          <a:prstGeom prst="ellipse">
            <a:avLst/>
          </a:prstGeom>
          <a:solidFill>
            <a:schemeClr val="bg1">
              <a:alpha val="36862"/>
            </a:schemeClr>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n-US" altLang="zh-CN" sz="2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13" name="Oval 18"/>
          <p:cNvSpPr>
            <a:spLocks noChangeArrowheads="1"/>
          </p:cNvSpPr>
          <p:nvPr/>
        </p:nvSpPr>
        <p:spPr bwMode="auto">
          <a:xfrm>
            <a:off x="6111479" y="4979989"/>
            <a:ext cx="648890" cy="866775"/>
          </a:xfrm>
          <a:prstGeom prst="ellipse">
            <a:avLst/>
          </a:prstGeom>
          <a:solidFill>
            <a:schemeClr val="bg1">
              <a:alpha val="36862"/>
            </a:schemeClr>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n-US" altLang="zh-CN" sz="2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17" name="矩形 20"/>
          <p:cNvSpPr>
            <a:spLocks noChangeArrowheads="1"/>
          </p:cNvSpPr>
          <p:nvPr/>
        </p:nvSpPr>
        <p:spPr bwMode="auto">
          <a:xfrm>
            <a:off x="4949105" y="1708950"/>
            <a:ext cx="3957638" cy="2578783"/>
          </a:xfrm>
          <a:prstGeom prst="rect">
            <a:avLst/>
          </a:prstGeom>
          <a:noFill/>
          <a:ln>
            <a:noFill/>
          </a:ln>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30000"/>
              </a:lnSpc>
              <a:spcBef>
                <a:spcPct val="20000"/>
              </a:spcBef>
            </a:pPr>
            <a:r>
              <a:rPr lang="zh-CN" altLang="en-US" sz="1600" dirty="0" smtClean="0">
                <a:latin typeface="+mn-ea"/>
                <a:ea typeface="+mn-ea"/>
                <a:cs typeface="微软雅黑" panose="020B0503020204020204" pitchFamily="34" charset="-122"/>
              </a:rPr>
              <a:t>    智能合约是运</a:t>
            </a:r>
            <a:r>
              <a:rPr lang="zh-CN" altLang="en-US" sz="1600" dirty="0">
                <a:latin typeface="+mn-ea"/>
                <a:ea typeface="+mn-ea"/>
                <a:cs typeface="微软雅黑" panose="020B0503020204020204" pitchFamily="34" charset="-122"/>
              </a:rPr>
              <a:t>行在可复制、共享的账本上的计算机程序，可以处理信息，接收、</a:t>
            </a:r>
            <a:r>
              <a:rPr lang="zh-CN" altLang="en-US" sz="1600" dirty="0" smtClean="0">
                <a:latin typeface="+mn-ea"/>
                <a:ea typeface="+mn-ea"/>
                <a:cs typeface="微软雅黑" panose="020B0503020204020204" pitchFamily="34" charset="-122"/>
              </a:rPr>
              <a:t>储存和发送价值</a:t>
            </a:r>
            <a:endParaRPr lang="en-US" altLang="zh-CN" sz="1600" dirty="0" smtClean="0">
              <a:latin typeface="+mn-ea"/>
              <a:ea typeface="+mn-ea"/>
              <a:cs typeface="微软雅黑" panose="020B0503020204020204" pitchFamily="34" charset="-122"/>
            </a:endParaRPr>
          </a:p>
          <a:p>
            <a:pPr eaLnBrk="1" hangingPunct="1">
              <a:lnSpc>
                <a:spcPct val="130000"/>
              </a:lnSpc>
              <a:spcBef>
                <a:spcPct val="20000"/>
              </a:spcBef>
            </a:pPr>
            <a:r>
              <a:rPr lang="zh-CN" altLang="en-US" sz="1600" dirty="0" smtClean="0">
                <a:latin typeface="+mn-ea"/>
                <a:ea typeface="+mn-ea"/>
                <a:cs typeface="微软雅黑" panose="020B0503020204020204" pitchFamily="34" charset="-122"/>
              </a:rPr>
              <a:t>    智能合约包括事务处理和保存的机制，事务及事件信息传入智能合约后，合约资源集合中状态会被更新，进而触发智能合约进行状态机判断，从而根据预设信息选择合约动作自动执行。</a:t>
            </a:r>
            <a:endParaRPr lang="zh-CN" altLang="en-US" sz="1600" dirty="0">
              <a:latin typeface="+mn-ea"/>
              <a:ea typeface="+mn-ea"/>
              <a:cs typeface="微软雅黑" panose="020B0503020204020204" pitchFamily="34" charset="-122"/>
            </a:endParaRPr>
          </a:p>
        </p:txBody>
      </p:sp>
      <p:pic>
        <p:nvPicPr>
          <p:cNvPr id="20482" name="Picture 2" descr="http://www.atool.org/temp/20170414011118401.jpg"/>
          <p:cNvPicPr>
            <a:picLocks noChangeAspect="1" noChangeArrowheads="1"/>
          </p:cNvPicPr>
          <p:nvPr/>
        </p:nvPicPr>
        <p:blipFill>
          <a:blip r:embed="rId1" cstate="print"/>
          <a:srcRect/>
          <a:stretch>
            <a:fillRect/>
          </a:stretch>
        </p:blipFill>
        <p:spPr bwMode="auto">
          <a:xfrm>
            <a:off x="387276" y="1766476"/>
            <a:ext cx="4260028" cy="4145590"/>
          </a:xfrm>
          <a:prstGeom prst="rect">
            <a:avLst/>
          </a:prstGeom>
          <a:noFill/>
        </p:spPr>
      </p:pic>
      <p:grpSp>
        <p:nvGrpSpPr>
          <p:cNvPr id="10" name="组合 9"/>
          <p:cNvGrpSpPr/>
          <p:nvPr/>
        </p:nvGrpSpPr>
        <p:grpSpPr>
          <a:xfrm>
            <a:off x="-15090" y="285728"/>
            <a:ext cx="3951297" cy="369332"/>
            <a:chOff x="-15090" y="692696"/>
            <a:chExt cx="3951297" cy="369332"/>
          </a:xfrm>
        </p:grpSpPr>
        <p:grpSp>
          <p:nvGrpSpPr>
            <p:cNvPr id="11" name="组合 12"/>
            <p:cNvGrpSpPr/>
            <p:nvPr/>
          </p:nvGrpSpPr>
          <p:grpSpPr>
            <a:xfrm>
              <a:off x="184348" y="692696"/>
              <a:ext cx="3751859" cy="369332"/>
              <a:chOff x="199678" y="692696"/>
              <a:chExt cx="4063863" cy="369332"/>
            </a:xfrm>
          </p:grpSpPr>
          <p:sp>
            <p:nvSpPr>
              <p:cNvPr id="15" name="TextBox 14"/>
              <p:cNvSpPr txBox="1"/>
              <p:nvPr/>
            </p:nvSpPr>
            <p:spPr>
              <a:xfrm>
                <a:off x="343693"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链链区块链</a:t>
                </a:r>
                <a:r>
                  <a:rPr lang="en-US" altLang="zh-CN" b="1" dirty="0" smtClean="0">
                    <a:solidFill>
                      <a:srgbClr val="1F497D">
                        <a:lumMod val="50000"/>
                      </a:srgbClr>
                    </a:solidFill>
                    <a:latin typeface="微软雅黑" panose="020B0503020204020204" pitchFamily="34" charset="-122"/>
                    <a:ea typeface="微软雅黑" panose="020B0503020204020204" pitchFamily="34" charset="-122"/>
                  </a:rPr>
                  <a:t>-</a:t>
                </a:r>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智能合约</a:t>
                </a:r>
                <a:endParaRPr lang="zh-CN" altLang="en-US" b="1" dirty="0" smtClean="0">
                  <a:solidFill>
                    <a:srgbClr val="1F497D">
                      <a:lumMod val="50000"/>
                    </a:srgbClr>
                  </a:solidFill>
                  <a:latin typeface="微软雅黑" panose="020B0503020204020204" pitchFamily="34" charset="-122"/>
                  <a:ea typeface="微软雅黑" panose="020B0503020204020204" pitchFamily="34" charset="-122"/>
                </a:endParaRPr>
              </a:p>
            </p:txBody>
          </p:sp>
          <p:sp>
            <p:nvSpPr>
              <p:cNvPr id="16" name="矩形 15"/>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4" name="矩形 13"/>
            <p:cNvSpPr/>
            <p:nvPr/>
          </p:nvSpPr>
          <p:spPr>
            <a:xfrm>
              <a:off x="-15090" y="692696"/>
              <a:ext cx="318069"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00034" y="857232"/>
            <a:ext cx="6786610" cy="788806"/>
          </a:xfrm>
          <a:prstGeom prst="rect">
            <a:avLst/>
          </a:prstGeom>
          <a:noFill/>
        </p:spPr>
        <p:txBody>
          <a:bodyPr wrap="square" rtlCol="0">
            <a:spAutoFit/>
          </a:bodyPr>
          <a:lstStyle/>
          <a:p>
            <a:pPr>
              <a:lnSpc>
                <a:spcPct val="150000"/>
              </a:lnSpc>
            </a:pPr>
            <a:r>
              <a:rPr lang="zh-CN" altLang="en-US" sz="1600" dirty="0" smtClean="0"/>
              <a:t>链链可以链接不同区块链系统（同构或异构）以及区块链和非区块链系统，使其可以进行一定的数据交互。</a:t>
            </a:r>
            <a:endParaRPr lang="zh-CN" altLang="en-US" sz="1600" dirty="0" smtClean="0"/>
          </a:p>
        </p:txBody>
      </p:sp>
      <p:grpSp>
        <p:nvGrpSpPr>
          <p:cNvPr id="2" name="组合 46"/>
          <p:cNvGrpSpPr/>
          <p:nvPr/>
        </p:nvGrpSpPr>
        <p:grpSpPr>
          <a:xfrm>
            <a:off x="642910" y="1857364"/>
            <a:ext cx="6416912" cy="4056329"/>
            <a:chOff x="1007217" y="2011096"/>
            <a:chExt cx="10392488" cy="4060378"/>
          </a:xfrm>
        </p:grpSpPr>
        <p:sp>
          <p:nvSpPr>
            <p:cNvPr id="11" name="矩形 10"/>
            <p:cNvSpPr/>
            <p:nvPr/>
          </p:nvSpPr>
          <p:spPr>
            <a:xfrm>
              <a:off x="4275668" y="4332991"/>
              <a:ext cx="3842260" cy="1738483"/>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6" name="流程图: 过程 15"/>
            <p:cNvSpPr/>
            <p:nvPr/>
          </p:nvSpPr>
          <p:spPr>
            <a:xfrm>
              <a:off x="4299972" y="2019562"/>
              <a:ext cx="1019461" cy="2183330"/>
            </a:xfrm>
            <a:prstGeom prst="flowChartProcess">
              <a:avLst/>
            </a:prstGeom>
            <a:solidFill>
              <a:schemeClr val="bg2">
                <a:lumMod val="90000"/>
                <a:alpha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生态</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r>
                <a:rPr lang="zh-CN" altLang="en-US" sz="1400" dirty="0">
                  <a:solidFill>
                    <a:schemeClr val="tx1"/>
                  </a:solidFill>
                  <a:latin typeface="微软雅黑" panose="020B0503020204020204" pitchFamily="34" charset="-122"/>
                  <a:ea typeface="微软雅黑" panose="020B0503020204020204" pitchFamily="34" charset="-122"/>
                </a:rPr>
                <a:t>应用</a:t>
              </a:r>
              <a:r>
                <a:rPr lang="en-US" altLang="zh-CN" sz="1400" dirty="0">
                  <a:solidFill>
                    <a:schemeClr val="tx1"/>
                  </a:solidFill>
                  <a:latin typeface="微软雅黑" panose="020B0503020204020204" pitchFamily="34" charset="-122"/>
                  <a:ea typeface="微软雅黑" panose="020B0503020204020204" pitchFamily="34" charset="-122"/>
                </a:rPr>
                <a:t>03</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7" name="流程图: 过程 16"/>
            <p:cNvSpPr/>
            <p:nvPr/>
          </p:nvSpPr>
          <p:spPr>
            <a:xfrm>
              <a:off x="5667596" y="2011997"/>
              <a:ext cx="1019461" cy="2183330"/>
            </a:xfrm>
            <a:prstGeom prst="flowChartProcess">
              <a:avLst/>
            </a:prstGeom>
            <a:solidFill>
              <a:schemeClr val="bg2">
                <a:lumMod val="90000"/>
                <a:alpha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生态</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r>
                <a:rPr lang="zh-CN" altLang="en-US" sz="1400" dirty="0">
                  <a:solidFill>
                    <a:schemeClr val="tx1"/>
                  </a:solidFill>
                  <a:latin typeface="微软雅黑" panose="020B0503020204020204" pitchFamily="34" charset="-122"/>
                  <a:ea typeface="微软雅黑" panose="020B0503020204020204" pitchFamily="34" charset="-122"/>
                </a:rPr>
                <a:t>应用</a:t>
              </a:r>
              <a:r>
                <a:rPr lang="en-US" altLang="zh-CN" sz="1400" dirty="0">
                  <a:solidFill>
                    <a:schemeClr val="tx1"/>
                  </a:solidFill>
                  <a:latin typeface="微软雅黑" panose="020B0503020204020204" pitchFamily="34" charset="-122"/>
                  <a:ea typeface="微软雅黑" panose="020B0503020204020204" pitchFamily="34" charset="-122"/>
                </a:rPr>
                <a:t>04</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8" name="箭头: 左右 20"/>
            <p:cNvSpPr/>
            <p:nvPr/>
          </p:nvSpPr>
          <p:spPr>
            <a:xfrm>
              <a:off x="8119538" y="5462259"/>
              <a:ext cx="924890" cy="397789"/>
            </a:xfrm>
            <a:prstGeom prst="leftRightArrow">
              <a:avLst/>
            </a:prstGeom>
            <a:solidFill>
              <a:schemeClr val="tx1">
                <a:lumMod val="65000"/>
                <a:lumOff val="3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93"/>
            <p:cNvGrpSpPr/>
            <p:nvPr/>
          </p:nvGrpSpPr>
          <p:grpSpPr>
            <a:xfrm>
              <a:off x="1007217" y="2011995"/>
              <a:ext cx="2356986" cy="4059478"/>
              <a:chOff x="3699723" y="2011995"/>
              <a:chExt cx="2356986" cy="4059478"/>
            </a:xfrm>
          </p:grpSpPr>
          <p:sp>
            <p:nvSpPr>
              <p:cNvPr id="20" name="流程图: 过程 19"/>
              <p:cNvSpPr/>
              <p:nvPr/>
            </p:nvSpPr>
            <p:spPr>
              <a:xfrm>
                <a:off x="3699723" y="4332991"/>
                <a:ext cx="2356986" cy="1738482"/>
              </a:xfrm>
              <a:prstGeom prst="flowChartProcess">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异构区块链</a:t>
                </a:r>
                <a:endParaRPr lang="zh-CN" altLang="en-US" sz="1600" dirty="0" smtClean="0">
                  <a:solidFill>
                    <a:schemeClr val="tx1"/>
                  </a:solidFill>
                  <a:latin typeface="微软雅黑" panose="020B0503020204020204" pitchFamily="34" charset="-122"/>
                  <a:ea typeface="微软雅黑" panose="020B0503020204020204" pitchFamily="34" charset="-122"/>
                </a:endParaRPr>
              </a:p>
            </p:txBody>
          </p:sp>
          <p:sp>
            <p:nvSpPr>
              <p:cNvPr id="21" name="流程图: 过程 20"/>
              <p:cNvSpPr/>
              <p:nvPr/>
            </p:nvSpPr>
            <p:spPr>
              <a:xfrm>
                <a:off x="3712748" y="2011997"/>
                <a:ext cx="586705" cy="2183330"/>
              </a:xfrm>
              <a:prstGeom prst="flowChartProcess">
                <a:avLst/>
              </a:prstGeom>
              <a:solidFill>
                <a:schemeClr val="bg2">
                  <a:lumMod val="90000"/>
                  <a:alpha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prstClr val="white"/>
                  </a:solidFill>
                </a:endParaRPr>
              </a:p>
              <a:p>
                <a:pPr algn="ctr"/>
                <a:r>
                  <a:rPr lang="zh-CN" altLang="en-US" sz="1400" dirty="0">
                    <a:solidFill>
                      <a:schemeClr val="tx1"/>
                    </a:solidFill>
                    <a:latin typeface="微软雅黑" panose="020B0503020204020204" pitchFamily="34" charset="-122"/>
                    <a:ea typeface="微软雅黑" panose="020B0503020204020204" pitchFamily="34" charset="-122"/>
                  </a:rPr>
                  <a:t>应用</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2" name="流程图: 过程 21"/>
              <p:cNvSpPr/>
              <p:nvPr/>
            </p:nvSpPr>
            <p:spPr>
              <a:xfrm>
                <a:off x="4621226" y="2011996"/>
                <a:ext cx="586705" cy="2183330"/>
              </a:xfrm>
              <a:prstGeom prst="flowChartProcess">
                <a:avLst/>
              </a:prstGeom>
              <a:solidFill>
                <a:schemeClr val="bg2">
                  <a:lumMod val="90000"/>
                  <a:alpha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prstClr val="white"/>
                  </a:solidFill>
                </a:endParaRPr>
              </a:p>
              <a:p>
                <a:pPr algn="ctr"/>
                <a:r>
                  <a:rPr lang="zh-CN" altLang="en-US" sz="1400" dirty="0">
                    <a:solidFill>
                      <a:schemeClr val="tx1"/>
                    </a:solidFill>
                    <a:latin typeface="微软雅黑" panose="020B0503020204020204" pitchFamily="34" charset="-122"/>
                    <a:ea typeface="微软雅黑" panose="020B0503020204020204" pitchFamily="34" charset="-122"/>
                  </a:rPr>
                  <a:t>应用</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3" name="流程图: 过程 22"/>
              <p:cNvSpPr/>
              <p:nvPr/>
            </p:nvSpPr>
            <p:spPr>
              <a:xfrm>
                <a:off x="5445034" y="2011995"/>
                <a:ext cx="586705" cy="2183330"/>
              </a:xfrm>
              <a:prstGeom prst="flowChartProcess">
                <a:avLst/>
              </a:prstGeom>
              <a:solidFill>
                <a:schemeClr val="bg2">
                  <a:lumMod val="90000"/>
                  <a:alpha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prstClr val="white"/>
                  </a:solidFill>
                </a:endParaRPr>
              </a:p>
              <a:p>
                <a:pPr algn="ctr"/>
                <a:r>
                  <a:rPr lang="zh-CN" altLang="en-US" sz="1400" dirty="0">
                    <a:solidFill>
                      <a:schemeClr val="tx1"/>
                    </a:solidFill>
                    <a:latin typeface="微软雅黑" panose="020B0503020204020204" pitchFamily="34" charset="-122"/>
                    <a:ea typeface="微软雅黑" panose="020B0503020204020204" pitchFamily="34" charset="-122"/>
                  </a:rPr>
                  <a:t>应用</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4" name="流程图: 过程 23"/>
              <p:cNvSpPr/>
              <p:nvPr/>
            </p:nvSpPr>
            <p:spPr>
              <a:xfrm>
                <a:off x="3767457" y="5445325"/>
                <a:ext cx="1072800" cy="419888"/>
              </a:xfrm>
              <a:prstGeom prst="flowChartProcess">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Ethereum</a:t>
                </a:r>
                <a:endParaRPr lang="zh-CN" altLang="en-US" sz="1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流程图: 过程 24"/>
              <p:cNvSpPr/>
              <p:nvPr/>
            </p:nvSpPr>
            <p:spPr>
              <a:xfrm>
                <a:off x="4905799" y="5434275"/>
                <a:ext cx="1072800" cy="419888"/>
              </a:xfrm>
              <a:prstGeom prst="flowChartProcess">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bitcoin</a:t>
                </a:r>
                <a:endParaRPr lang="zh-CN" altLang="en-US" sz="1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流程图: 过程 25"/>
              <p:cNvSpPr/>
              <p:nvPr/>
            </p:nvSpPr>
            <p:spPr>
              <a:xfrm>
                <a:off x="3767463" y="4510220"/>
                <a:ext cx="1073960" cy="419888"/>
              </a:xfrm>
              <a:prstGeom prst="flowChartProcess">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err="1"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hyperledger</a:t>
                </a:r>
                <a:endParaRPr lang="zh-CN" altLang="en-US" sz="1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流程图: 过程 26"/>
              <p:cNvSpPr/>
              <p:nvPr/>
            </p:nvSpPr>
            <p:spPr>
              <a:xfrm>
                <a:off x="4897333" y="4510219"/>
                <a:ext cx="1072800" cy="419889"/>
              </a:xfrm>
              <a:prstGeom prst="flowChartProcess">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Others…</a:t>
                </a:r>
                <a:endParaRPr lang="zh-CN" altLang="en-US" sz="1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8" name="流程图: 过程 27"/>
            <p:cNvSpPr/>
            <p:nvPr/>
          </p:nvSpPr>
          <p:spPr>
            <a:xfrm>
              <a:off x="4284135" y="5203070"/>
              <a:ext cx="3833792" cy="868402"/>
            </a:xfrm>
            <a:prstGeom prst="flowChartProcess">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29" name="矩形 28"/>
            <p:cNvSpPr/>
            <p:nvPr/>
          </p:nvSpPr>
          <p:spPr>
            <a:xfrm>
              <a:off x="6366935" y="5313530"/>
              <a:ext cx="1750996" cy="648285"/>
            </a:xfrm>
            <a:prstGeom prst="rect">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链间数据底层交换</a:t>
              </a:r>
              <a:endParaRPr lang="zh-CN" altLang="en-US" sz="9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文本框 26"/>
            <p:cNvSpPr txBox="1"/>
            <p:nvPr/>
          </p:nvSpPr>
          <p:spPr>
            <a:xfrm>
              <a:off x="4247815" y="5732237"/>
              <a:ext cx="2195363" cy="231062"/>
            </a:xfrm>
            <a:prstGeom prst="rect">
              <a:avLst/>
            </a:prstGeom>
            <a:noFill/>
          </p:spPr>
          <p:txBody>
            <a:bodyPr wrap="square" rtlCol="0">
              <a:spAutoFit/>
            </a:bodyPr>
            <a:lstStyle/>
            <a:p>
              <a:r>
                <a:rPr lang="zh-CN" altLang="en-US" sz="900" dirty="0">
                  <a:solidFill>
                    <a:prstClr val="black"/>
                  </a:solidFill>
                  <a:latin typeface="微软雅黑" panose="020B0503020204020204" pitchFamily="34" charset="-122"/>
                  <a:ea typeface="微软雅黑" panose="020B0503020204020204" pitchFamily="34" charset="-122"/>
                </a:rPr>
                <a:t>链链</a:t>
              </a:r>
              <a:r>
                <a:rPr lang="en-US" altLang="zh-CN" sz="900" dirty="0">
                  <a:solidFill>
                    <a:prstClr val="black"/>
                  </a:solidFill>
                  <a:latin typeface="微软雅黑" panose="020B0503020204020204" pitchFamily="34" charset="-122"/>
                  <a:ea typeface="微软雅黑" panose="020B0503020204020204" pitchFamily="34" charset="-122"/>
                </a:rPr>
                <a:t>-</a:t>
              </a:r>
              <a:r>
                <a:rPr lang="zh-CN" altLang="en-US" sz="900" dirty="0">
                  <a:solidFill>
                    <a:prstClr val="black"/>
                  </a:solidFill>
                  <a:latin typeface="微软雅黑" panose="020B0503020204020204" pitchFamily="34" charset="-122"/>
                  <a:ea typeface="微软雅黑" panose="020B0503020204020204" pitchFamily="34" charset="-122"/>
                </a:rPr>
                <a:t>区块链运行平台</a:t>
              </a:r>
              <a:endParaRPr lang="zh-CN" altLang="en-US" sz="900" dirty="0">
                <a:solidFill>
                  <a:prstClr val="black"/>
                </a:solidFill>
                <a:latin typeface="微软雅黑" panose="020B0503020204020204" pitchFamily="34" charset="-122"/>
                <a:ea typeface="微软雅黑" panose="020B0503020204020204" pitchFamily="34" charset="-122"/>
              </a:endParaRPr>
            </a:p>
          </p:txBody>
        </p:sp>
        <p:sp>
          <p:nvSpPr>
            <p:cNvPr id="31" name="文本框 27"/>
            <p:cNvSpPr txBox="1"/>
            <p:nvPr/>
          </p:nvSpPr>
          <p:spPr>
            <a:xfrm>
              <a:off x="4230884" y="4911125"/>
              <a:ext cx="2161457" cy="231062"/>
            </a:xfrm>
            <a:prstGeom prst="rect">
              <a:avLst/>
            </a:prstGeom>
            <a:noFill/>
          </p:spPr>
          <p:txBody>
            <a:bodyPr wrap="square" rtlCol="0">
              <a:spAutoFit/>
            </a:bodyPr>
            <a:lstStyle/>
            <a:p>
              <a:r>
                <a:rPr lang="zh-CN" altLang="en-US" sz="900" dirty="0">
                  <a:solidFill>
                    <a:prstClr val="black"/>
                  </a:solidFill>
                  <a:latin typeface="微软雅黑" panose="020B0503020204020204" pitchFamily="34" charset="-122"/>
                  <a:ea typeface="微软雅黑" panose="020B0503020204020204" pitchFamily="34" charset="-122"/>
                </a:rPr>
                <a:t>链链</a:t>
              </a:r>
              <a:r>
                <a:rPr lang="en-US" altLang="zh-CN" sz="900" dirty="0">
                  <a:solidFill>
                    <a:prstClr val="black"/>
                  </a:solidFill>
                  <a:latin typeface="微软雅黑" panose="020B0503020204020204" pitchFamily="34" charset="-122"/>
                  <a:ea typeface="微软雅黑" panose="020B0503020204020204" pitchFamily="34" charset="-122"/>
                </a:rPr>
                <a:t>-</a:t>
              </a:r>
              <a:r>
                <a:rPr lang="zh-CN" altLang="en-US" sz="900" dirty="0">
                  <a:solidFill>
                    <a:prstClr val="black"/>
                  </a:solidFill>
                  <a:latin typeface="微软雅黑" panose="020B0503020204020204" pitchFamily="34" charset="-122"/>
                  <a:ea typeface="微软雅黑" panose="020B0503020204020204" pitchFamily="34" charset="-122"/>
                </a:rPr>
                <a:t>区块链服务平台</a:t>
              </a:r>
              <a:endParaRPr lang="zh-CN" altLang="en-US" sz="900" dirty="0">
                <a:solidFill>
                  <a:prstClr val="black"/>
                </a:solidFill>
                <a:latin typeface="微软雅黑" panose="020B0503020204020204" pitchFamily="34" charset="-122"/>
                <a:ea typeface="微软雅黑" panose="020B0503020204020204" pitchFamily="34" charset="-122"/>
              </a:endParaRPr>
            </a:p>
          </p:txBody>
        </p:sp>
        <p:sp>
          <p:nvSpPr>
            <p:cNvPr id="32" name="文本框 28"/>
            <p:cNvSpPr txBox="1"/>
            <p:nvPr/>
          </p:nvSpPr>
          <p:spPr>
            <a:xfrm>
              <a:off x="6215914" y="4558716"/>
              <a:ext cx="299180" cy="369701"/>
            </a:xfrm>
            <a:prstGeom prst="rect">
              <a:avLst/>
            </a:prstGeom>
            <a:noFill/>
          </p:spPr>
          <p:txBody>
            <a:bodyPr wrap="none" rtlCol="0">
              <a:spAutoFit/>
            </a:bodyPr>
            <a:lstStyle/>
            <a:p>
              <a:endParaRPr lang="zh-CN" altLang="en-US" dirty="0">
                <a:solidFill>
                  <a:prstClr val="black"/>
                </a:solidFill>
              </a:endParaRPr>
            </a:p>
          </p:txBody>
        </p:sp>
        <p:sp>
          <p:nvSpPr>
            <p:cNvPr id="34" name="矩形 33"/>
            <p:cNvSpPr/>
            <p:nvPr/>
          </p:nvSpPr>
          <p:spPr>
            <a:xfrm>
              <a:off x="6366935" y="4444328"/>
              <a:ext cx="1750995" cy="647407"/>
            </a:xfrm>
            <a:prstGeom prst="rect">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链间数据交换服务</a:t>
              </a:r>
              <a:endParaRPr lang="zh-CN" altLang="en-US" sz="9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箭头: 左右 30"/>
            <p:cNvSpPr/>
            <p:nvPr/>
          </p:nvSpPr>
          <p:spPr>
            <a:xfrm rot="16200000">
              <a:off x="6895427" y="5052480"/>
              <a:ext cx="486395" cy="314684"/>
            </a:xfrm>
            <a:prstGeom prst="leftRightArrow">
              <a:avLst/>
            </a:prstGeom>
            <a:solidFill>
              <a:schemeClr val="tx1">
                <a:lumMod val="65000"/>
                <a:lumOff val="3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 name="流程图: 过程 35"/>
            <p:cNvSpPr/>
            <p:nvPr/>
          </p:nvSpPr>
          <p:spPr>
            <a:xfrm>
              <a:off x="7076911" y="2011096"/>
              <a:ext cx="1019461" cy="2183330"/>
            </a:xfrm>
            <a:prstGeom prst="flowChartProcess">
              <a:avLst/>
            </a:prstGeom>
            <a:solidFill>
              <a:schemeClr val="bg2">
                <a:lumMod val="90000"/>
                <a:alpha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生态</a:t>
              </a:r>
              <a:endParaRPr lang="en-US" altLang="zh-CN" sz="1400" dirty="0">
                <a:solidFill>
                  <a:schemeClr val="tx1"/>
                </a:solidFill>
                <a:latin typeface="微软雅黑" panose="020B0503020204020204" pitchFamily="34" charset="-122"/>
                <a:ea typeface="微软雅黑" panose="020B0503020204020204" pitchFamily="34" charset="-122"/>
              </a:endParaRPr>
            </a:p>
            <a:p>
              <a:pPr algn="ctr"/>
              <a:r>
                <a:rPr lang="zh-CN" altLang="en-US" sz="1400" dirty="0" smtClean="0">
                  <a:solidFill>
                    <a:schemeClr val="tx1"/>
                  </a:solidFill>
                  <a:latin typeface="微软雅黑" panose="020B0503020204020204" pitchFamily="34" charset="-122"/>
                  <a:ea typeface="微软雅黑" panose="020B0503020204020204" pitchFamily="34" charset="-122"/>
                </a:rPr>
                <a:t>应用</a:t>
              </a:r>
              <a:r>
                <a:rPr lang="en-US" altLang="zh-CN" sz="1400" dirty="0" smtClean="0">
                  <a:solidFill>
                    <a:schemeClr val="tx1"/>
                  </a:solidFill>
                  <a:latin typeface="微软雅黑" panose="020B0503020204020204" pitchFamily="34" charset="-122"/>
                  <a:ea typeface="微软雅黑" panose="020B0503020204020204" pitchFamily="34" charset="-122"/>
                </a:rPr>
                <a:t>05</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7" name="箭头: 左右 20"/>
            <p:cNvSpPr/>
            <p:nvPr/>
          </p:nvSpPr>
          <p:spPr>
            <a:xfrm>
              <a:off x="3352812" y="5436859"/>
              <a:ext cx="924890" cy="397789"/>
            </a:xfrm>
            <a:prstGeom prst="leftRightArrow">
              <a:avLst/>
            </a:prstGeom>
            <a:solidFill>
              <a:schemeClr val="tx1">
                <a:lumMod val="65000"/>
                <a:lumOff val="3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4" name="组合 94"/>
            <p:cNvGrpSpPr/>
            <p:nvPr/>
          </p:nvGrpSpPr>
          <p:grpSpPr>
            <a:xfrm>
              <a:off x="9042719" y="2011990"/>
              <a:ext cx="2356986" cy="4059478"/>
              <a:chOff x="1007536" y="2011990"/>
              <a:chExt cx="2356986" cy="4059478"/>
            </a:xfrm>
          </p:grpSpPr>
          <p:sp>
            <p:nvSpPr>
              <p:cNvPr id="39" name="流程图: 过程 38"/>
              <p:cNvSpPr/>
              <p:nvPr/>
            </p:nvSpPr>
            <p:spPr>
              <a:xfrm>
                <a:off x="1007536" y="4332986"/>
                <a:ext cx="2356986" cy="1738482"/>
              </a:xfrm>
              <a:prstGeom prst="flowChartProcess">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anose="020B0503020204020204" pitchFamily="34" charset="-122"/>
                    <a:ea typeface="微软雅黑" panose="020B0503020204020204" pitchFamily="34" charset="-122"/>
                  </a:rPr>
                  <a:t>非区块链系统</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40" name="流程图: 过程 39"/>
              <p:cNvSpPr/>
              <p:nvPr/>
            </p:nvSpPr>
            <p:spPr>
              <a:xfrm>
                <a:off x="1020561" y="2011992"/>
                <a:ext cx="586705" cy="2183330"/>
              </a:xfrm>
              <a:prstGeom prst="flowChartProcess">
                <a:avLst/>
              </a:prstGeom>
              <a:solidFill>
                <a:schemeClr val="bg2">
                  <a:lumMod val="90000"/>
                  <a:alpha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prstClr val="white"/>
                  </a:solidFill>
                </a:endParaRPr>
              </a:p>
              <a:p>
                <a:pPr algn="ctr"/>
                <a:r>
                  <a:rPr lang="zh-CN" altLang="en-US" sz="1400" dirty="0">
                    <a:solidFill>
                      <a:schemeClr val="tx1"/>
                    </a:solidFill>
                    <a:latin typeface="微软雅黑" panose="020B0503020204020204" pitchFamily="34" charset="-122"/>
                    <a:ea typeface="微软雅黑" panose="020B0503020204020204" pitchFamily="34" charset="-122"/>
                  </a:rPr>
                  <a:t>应用</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41" name="流程图: 过程 40"/>
              <p:cNvSpPr/>
              <p:nvPr/>
            </p:nvSpPr>
            <p:spPr>
              <a:xfrm>
                <a:off x="1903638" y="2011991"/>
                <a:ext cx="586705" cy="2183330"/>
              </a:xfrm>
              <a:prstGeom prst="flowChartProcess">
                <a:avLst/>
              </a:prstGeom>
              <a:solidFill>
                <a:schemeClr val="bg2">
                  <a:lumMod val="90000"/>
                  <a:alpha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prstClr val="white"/>
                  </a:solidFill>
                </a:endParaRPr>
              </a:p>
              <a:p>
                <a:pPr algn="ctr"/>
                <a:r>
                  <a:rPr lang="zh-CN" altLang="en-US" sz="1400" dirty="0">
                    <a:solidFill>
                      <a:schemeClr val="tx1"/>
                    </a:solidFill>
                    <a:latin typeface="微软雅黑" panose="020B0503020204020204" pitchFamily="34" charset="-122"/>
                    <a:ea typeface="微软雅黑" panose="020B0503020204020204" pitchFamily="34" charset="-122"/>
                  </a:rPr>
                  <a:t>应用</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42" name="流程图: 过程 41"/>
              <p:cNvSpPr/>
              <p:nvPr/>
            </p:nvSpPr>
            <p:spPr>
              <a:xfrm>
                <a:off x="2752847" y="2011990"/>
                <a:ext cx="586705" cy="2183330"/>
              </a:xfrm>
              <a:prstGeom prst="flowChartProcess">
                <a:avLst/>
              </a:prstGeom>
              <a:solidFill>
                <a:schemeClr val="bg2">
                  <a:lumMod val="90000"/>
                  <a:alpha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prstClr val="white"/>
                  </a:solidFill>
                </a:endParaRPr>
              </a:p>
              <a:p>
                <a:pPr algn="ctr"/>
                <a:r>
                  <a:rPr lang="zh-CN" altLang="en-US" sz="1400" dirty="0">
                    <a:solidFill>
                      <a:schemeClr val="tx1"/>
                    </a:solidFill>
                    <a:latin typeface="微软雅黑" panose="020B0503020204020204" pitchFamily="34" charset="-122"/>
                    <a:ea typeface="微软雅黑" panose="020B0503020204020204" pitchFamily="34" charset="-122"/>
                  </a:rPr>
                  <a:t>应用</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43" name="流程图: 过程 42"/>
              <p:cNvSpPr/>
              <p:nvPr/>
            </p:nvSpPr>
            <p:spPr>
              <a:xfrm>
                <a:off x="1075270" y="5445320"/>
                <a:ext cx="1072800" cy="419888"/>
              </a:xfrm>
              <a:prstGeom prst="flowChartProcess">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社交网站</a:t>
                </a:r>
                <a:endParaRPr lang="zh-CN" altLang="en-US" sz="9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流程图: 过程 43"/>
              <p:cNvSpPr/>
              <p:nvPr/>
            </p:nvSpPr>
            <p:spPr>
              <a:xfrm>
                <a:off x="2213612" y="5434270"/>
                <a:ext cx="1072800" cy="419888"/>
              </a:xfrm>
              <a:prstGeom prst="flowChartProcess">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其它</a:t>
                </a:r>
                <a:endParaRPr lang="zh-CN" altLang="en-US" sz="1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流程图: 过程 44"/>
              <p:cNvSpPr/>
              <p:nvPr/>
            </p:nvSpPr>
            <p:spPr>
              <a:xfrm>
                <a:off x="1075276" y="4510215"/>
                <a:ext cx="1073960" cy="419888"/>
              </a:xfrm>
              <a:prstGeom prst="flowChartProcess">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网上商城</a:t>
                </a:r>
                <a:endParaRPr lang="zh-CN" altLang="en-US" sz="9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流程图: 过程 45"/>
              <p:cNvSpPr/>
              <p:nvPr/>
            </p:nvSpPr>
            <p:spPr>
              <a:xfrm>
                <a:off x="2205146" y="4510214"/>
                <a:ext cx="1072800" cy="419889"/>
              </a:xfrm>
              <a:prstGeom prst="flowChartProcess">
                <a:avLst/>
              </a:prstGeom>
              <a:solidFill>
                <a:schemeClr val="tx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金融</a:t>
                </a:r>
                <a:endParaRPr lang="zh-CN" altLang="en-US" sz="1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grpSp>
        <p:nvGrpSpPr>
          <p:cNvPr id="38" name="组合 37"/>
          <p:cNvGrpSpPr/>
          <p:nvPr/>
        </p:nvGrpSpPr>
        <p:grpSpPr>
          <a:xfrm>
            <a:off x="-15090" y="285728"/>
            <a:ext cx="3951297" cy="369332"/>
            <a:chOff x="-15090" y="692696"/>
            <a:chExt cx="3951297" cy="369332"/>
          </a:xfrm>
        </p:grpSpPr>
        <p:grpSp>
          <p:nvGrpSpPr>
            <p:cNvPr id="49" name="组合 12"/>
            <p:cNvGrpSpPr/>
            <p:nvPr/>
          </p:nvGrpSpPr>
          <p:grpSpPr>
            <a:xfrm>
              <a:off x="184348" y="692696"/>
              <a:ext cx="3751859" cy="369332"/>
              <a:chOff x="199678" y="692696"/>
              <a:chExt cx="4063863" cy="369332"/>
            </a:xfrm>
          </p:grpSpPr>
          <p:sp>
            <p:nvSpPr>
              <p:cNvPr id="51" name="TextBox 50"/>
              <p:cNvSpPr txBox="1"/>
              <p:nvPr/>
            </p:nvSpPr>
            <p:spPr>
              <a:xfrm>
                <a:off x="343693"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链链区块链</a:t>
                </a:r>
                <a:r>
                  <a:rPr lang="en-US" altLang="zh-CN" b="1" dirty="0" smtClean="0">
                    <a:solidFill>
                      <a:srgbClr val="1F497D">
                        <a:lumMod val="50000"/>
                      </a:srgbClr>
                    </a:solidFill>
                    <a:latin typeface="微软雅黑" panose="020B0503020204020204" pitchFamily="34" charset="-122"/>
                    <a:ea typeface="微软雅黑" panose="020B0503020204020204" pitchFamily="34" charset="-122"/>
                  </a:rPr>
                  <a:t>-</a:t>
                </a:r>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链间通信</a:t>
                </a:r>
                <a:endParaRPr lang="zh-CN" altLang="en-US" b="1" dirty="0" smtClean="0">
                  <a:solidFill>
                    <a:srgbClr val="1F497D">
                      <a:lumMod val="50000"/>
                    </a:srgbClr>
                  </a:solidFill>
                  <a:latin typeface="微软雅黑" panose="020B0503020204020204" pitchFamily="34" charset="-122"/>
                  <a:ea typeface="微软雅黑" panose="020B0503020204020204" pitchFamily="34" charset="-122"/>
                </a:endParaRPr>
              </a:p>
            </p:txBody>
          </p:sp>
          <p:sp>
            <p:nvSpPr>
              <p:cNvPr id="52" name="矩形 51"/>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0" name="矩形 49"/>
            <p:cNvSpPr/>
            <p:nvPr/>
          </p:nvSpPr>
          <p:spPr>
            <a:xfrm>
              <a:off x="-15090" y="692696"/>
              <a:ext cx="318069"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500034" y="785794"/>
            <a:ext cx="7358114" cy="1200329"/>
          </a:xfrm>
          <a:prstGeom prst="rect">
            <a:avLst/>
          </a:prstGeom>
          <a:noFill/>
        </p:spPr>
        <p:txBody>
          <a:bodyPr wrap="square" rtlCol="0">
            <a:spAutoFit/>
          </a:bodyPr>
          <a:lstStyle/>
          <a:p>
            <a:pPr>
              <a:lnSpc>
                <a:spcPct val="150000"/>
              </a:lnSpc>
            </a:pPr>
            <a:r>
              <a:rPr lang="zh-CN" altLang="en-US" sz="1600" dirty="0" smtClean="0">
                <a:latin typeface="+mn-ea"/>
              </a:rPr>
              <a:t>链链使用</a:t>
            </a:r>
            <a:r>
              <a:rPr lang="zh-TW" altLang="en-US" sz="1600" dirty="0" smtClean="0">
                <a:latin typeface="+mn-ea"/>
              </a:rPr>
              <a:t>链间通信网关与交换机</a:t>
            </a:r>
            <a:r>
              <a:rPr lang="zh-CN" altLang="en-US" sz="1600" dirty="0" smtClean="0">
                <a:latin typeface="+mn-ea"/>
              </a:rPr>
              <a:t>技术实现链接区块链和非区块链系统。</a:t>
            </a:r>
            <a:endParaRPr lang="zh-CN" altLang="en-US" sz="1600" dirty="0" smtClean="0">
              <a:latin typeface="+mn-ea"/>
            </a:endParaRPr>
          </a:p>
          <a:p>
            <a:pPr>
              <a:lnSpc>
                <a:spcPct val="150000"/>
              </a:lnSpc>
            </a:pPr>
            <a:r>
              <a:rPr lang="zh-TW" altLang="en-US" sz="1600" dirty="0" smtClean="0">
                <a:latin typeface="+mn-ea"/>
              </a:rPr>
              <a:t>链间通信网关与交换机，链接起中心化与去中心化系统，链间通信使用标准化协议，安全可靠。</a:t>
            </a:r>
            <a:endParaRPr lang="zh-CN" altLang="en-US" sz="1600" dirty="0" smtClean="0">
              <a:latin typeface="+mn-ea"/>
            </a:endParaRPr>
          </a:p>
        </p:txBody>
      </p:sp>
      <p:grpSp>
        <p:nvGrpSpPr>
          <p:cNvPr id="70" name="组合 69"/>
          <p:cNvGrpSpPr/>
          <p:nvPr/>
        </p:nvGrpSpPr>
        <p:grpSpPr>
          <a:xfrm>
            <a:off x="642910" y="2214554"/>
            <a:ext cx="7371176" cy="4208328"/>
            <a:chOff x="384289" y="1024072"/>
            <a:chExt cx="7371176" cy="4208328"/>
          </a:xfrm>
        </p:grpSpPr>
        <p:sp>
          <p:nvSpPr>
            <p:cNvPr id="48" name="TextBox 47"/>
            <p:cNvSpPr txBox="1"/>
            <p:nvPr/>
          </p:nvSpPr>
          <p:spPr>
            <a:xfrm>
              <a:off x="1685925" y="4292600"/>
              <a:ext cx="835819" cy="369332"/>
            </a:xfrm>
            <a:prstGeom prst="rect">
              <a:avLst/>
            </a:prstGeom>
            <a:noFill/>
          </p:spPr>
          <p:txBody>
            <a:bodyPr wrap="square" rtlCol="0">
              <a:spAutoFit/>
            </a:bodyPr>
            <a:lstStyle/>
            <a:p>
              <a:r>
                <a:rPr lang="zh-CN" altLang="en-US" dirty="0" smtClean="0">
                  <a:solidFill>
                    <a:schemeClr val="bg1"/>
                  </a:solidFill>
                </a:rPr>
                <a:t>网关</a:t>
              </a:r>
              <a:endParaRPr lang="zh-CN" altLang="en-US" dirty="0">
                <a:solidFill>
                  <a:schemeClr val="bg1"/>
                </a:solidFill>
              </a:endParaRPr>
            </a:p>
          </p:txBody>
        </p:sp>
        <p:cxnSp>
          <p:nvCxnSpPr>
            <p:cNvPr id="13" name="直线箭头连接符 4"/>
            <p:cNvCxnSpPr/>
            <p:nvPr/>
          </p:nvCxnSpPr>
          <p:spPr>
            <a:xfrm>
              <a:off x="955929" y="1558544"/>
              <a:ext cx="0" cy="3502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6"/>
            <p:cNvSpPr txBox="1"/>
            <p:nvPr/>
          </p:nvSpPr>
          <p:spPr>
            <a:xfrm>
              <a:off x="384289" y="1714778"/>
              <a:ext cx="664926" cy="369332"/>
            </a:xfrm>
            <a:prstGeom prst="rect">
              <a:avLst/>
            </a:prstGeom>
            <a:noFill/>
          </p:spPr>
          <p:txBody>
            <a:bodyPr wrap="none" rtlCol="0">
              <a:spAutoFit/>
            </a:bodyPr>
            <a:lstStyle/>
            <a:p>
              <a:r>
                <a:rPr kumimoji="1" lang="en-US" altLang="zh-CN" dirty="0" smtClean="0"/>
                <a:t>WRO</a:t>
              </a:r>
              <a:endParaRPr kumimoji="1" lang="zh-CN" altLang="en-US" dirty="0"/>
            </a:p>
          </p:txBody>
        </p:sp>
        <p:sp>
          <p:nvSpPr>
            <p:cNvPr id="15" name="文本框 8"/>
            <p:cNvSpPr txBox="1"/>
            <p:nvPr/>
          </p:nvSpPr>
          <p:spPr>
            <a:xfrm>
              <a:off x="418986" y="2940288"/>
              <a:ext cx="572593" cy="369332"/>
            </a:xfrm>
            <a:prstGeom prst="rect">
              <a:avLst/>
            </a:prstGeom>
            <a:noFill/>
          </p:spPr>
          <p:txBody>
            <a:bodyPr wrap="none" rtlCol="0">
              <a:spAutoFit/>
            </a:bodyPr>
            <a:lstStyle/>
            <a:p>
              <a:r>
                <a:rPr kumimoji="1" lang="en-US" altLang="zh-CN" dirty="0" smtClean="0"/>
                <a:t>WRI</a:t>
              </a:r>
              <a:endParaRPr kumimoji="1" lang="zh-CN" altLang="en-US" dirty="0"/>
            </a:p>
          </p:txBody>
        </p:sp>
        <p:sp>
          <p:nvSpPr>
            <p:cNvPr id="16" name="文本框 9"/>
            <p:cNvSpPr txBox="1"/>
            <p:nvPr/>
          </p:nvSpPr>
          <p:spPr>
            <a:xfrm>
              <a:off x="412975" y="4482009"/>
              <a:ext cx="588623" cy="369332"/>
            </a:xfrm>
            <a:prstGeom prst="rect">
              <a:avLst/>
            </a:prstGeom>
            <a:noFill/>
          </p:spPr>
          <p:txBody>
            <a:bodyPr wrap="none" rtlCol="0">
              <a:spAutoFit/>
            </a:bodyPr>
            <a:lstStyle/>
            <a:p>
              <a:r>
                <a:rPr kumimoji="1" lang="en-US" altLang="zh-CN" dirty="0" smtClean="0"/>
                <a:t>WRJ</a:t>
              </a:r>
              <a:endParaRPr kumimoji="1" lang="zh-CN" altLang="en-US" dirty="0"/>
            </a:p>
          </p:txBody>
        </p:sp>
        <p:sp>
          <p:nvSpPr>
            <p:cNvPr id="17" name="矩形 16"/>
            <p:cNvSpPr/>
            <p:nvPr/>
          </p:nvSpPr>
          <p:spPr>
            <a:xfrm>
              <a:off x="1145880" y="1899444"/>
              <a:ext cx="1698551" cy="141017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圆角矩形 17"/>
            <p:cNvSpPr/>
            <p:nvPr/>
          </p:nvSpPr>
          <p:spPr>
            <a:xfrm>
              <a:off x="1281445" y="2203302"/>
              <a:ext cx="637953" cy="829340"/>
            </a:xfrm>
            <a:prstGeom prst="round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2"/>
            <p:cNvSpPr txBox="1"/>
            <p:nvPr/>
          </p:nvSpPr>
          <p:spPr>
            <a:xfrm>
              <a:off x="1351003" y="2433306"/>
              <a:ext cx="646332"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仓储</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圆角矩形 19"/>
            <p:cNvSpPr/>
            <p:nvPr/>
          </p:nvSpPr>
          <p:spPr>
            <a:xfrm>
              <a:off x="2277142" y="2189862"/>
              <a:ext cx="502388" cy="829340"/>
            </a:xfrm>
            <a:prstGeom prst="round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14"/>
            <p:cNvSpPr txBox="1"/>
            <p:nvPr/>
          </p:nvSpPr>
          <p:spPr>
            <a:xfrm>
              <a:off x="2285962" y="2419866"/>
              <a:ext cx="646332" cy="369332"/>
            </a:xfrm>
            <a:prstGeom prst="rect">
              <a:avLst/>
            </a:prstGeom>
            <a:noFill/>
          </p:spPr>
          <p:txBody>
            <a:bodyPr wrap="none" rtlCol="0">
              <a:spAutoFit/>
            </a:bodyPr>
            <a:lstStyle/>
            <a:p>
              <a:pPr algn="ct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网关</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2" name="直线箭头连接符 15"/>
            <p:cNvCxnSpPr/>
            <p:nvPr/>
          </p:nvCxnSpPr>
          <p:spPr>
            <a:xfrm flipV="1">
              <a:off x="1943321" y="2564810"/>
              <a:ext cx="301922" cy="106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剪去单圆角的矩形 27"/>
            <p:cNvSpPr/>
            <p:nvPr/>
          </p:nvSpPr>
          <p:spPr>
            <a:xfrm rot="10800000">
              <a:off x="3995958" y="1856815"/>
              <a:ext cx="689233" cy="815421"/>
            </a:xfrm>
            <a:prstGeom prst="snipRound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18"/>
            <p:cNvSpPr txBox="1"/>
            <p:nvPr/>
          </p:nvSpPr>
          <p:spPr>
            <a:xfrm>
              <a:off x="1896394" y="2661603"/>
              <a:ext cx="543740" cy="307777"/>
            </a:xfrm>
            <a:prstGeom prst="rect">
              <a:avLst/>
            </a:prstGeom>
            <a:noFill/>
          </p:spPr>
          <p:txBody>
            <a:bodyPr wrap="none" rtlCol="0">
              <a:spAutoFit/>
            </a:bodyPr>
            <a:lstStyle/>
            <a:p>
              <a:pPr algn="ct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集成</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 name="文本框 19"/>
            <p:cNvSpPr txBox="1"/>
            <p:nvPr/>
          </p:nvSpPr>
          <p:spPr>
            <a:xfrm>
              <a:off x="2023173" y="3539624"/>
              <a:ext cx="2190023" cy="738664"/>
            </a:xfrm>
            <a:prstGeom prst="rect">
              <a:avLst/>
            </a:prstGeom>
            <a:noFill/>
          </p:spPr>
          <p:txBody>
            <a:bodyPr wrap="none" rtlCol="0">
              <a:spAutoFit/>
            </a:bodyPr>
            <a:lstStyle>
              <a:defPPr>
                <a:defRPr lang="en-US"/>
              </a:defPPr>
              <a:lvl1pPr algn="ctr">
                <a:lnSpc>
                  <a:spcPct val="150000"/>
                </a:lnSpc>
                <a:defRPr sz="140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en-US" altLang="zh-CN" dirty="0">
                  <a:solidFill>
                    <a:schemeClr val="tx1"/>
                  </a:solidFill>
                </a:rPr>
                <a:t>S3</a:t>
              </a:r>
              <a:r>
                <a:rPr lang="zh-CN" altLang="en-US" dirty="0">
                  <a:solidFill>
                    <a:schemeClr val="tx1"/>
                  </a:solidFill>
                </a:rPr>
                <a:t>智能合约事件通知服务</a:t>
              </a:r>
              <a:endParaRPr lang="en-US" altLang="zh-CN" dirty="0">
                <a:solidFill>
                  <a:schemeClr val="tx1"/>
                </a:solidFill>
              </a:endParaRPr>
            </a:p>
            <a:p>
              <a:r>
                <a:rPr lang="zh-CN" altLang="en-US" dirty="0">
                  <a:solidFill>
                    <a:schemeClr val="tx1"/>
                  </a:solidFill>
                </a:rPr>
                <a:t>（</a:t>
              </a:r>
              <a:r>
                <a:rPr lang="en-US" altLang="zh-CN" dirty="0">
                  <a:solidFill>
                    <a:schemeClr val="tx1"/>
                  </a:solidFill>
                </a:rPr>
                <a:t>GRPC</a:t>
              </a:r>
              <a:r>
                <a:rPr lang="zh-CN" altLang="en-US" dirty="0">
                  <a:solidFill>
                    <a:schemeClr val="tx1"/>
                  </a:solidFill>
                </a:rPr>
                <a:t>协议）</a:t>
              </a:r>
              <a:endParaRPr lang="zh-CN" altLang="en-US" dirty="0">
                <a:solidFill>
                  <a:schemeClr val="tx1"/>
                </a:solidFill>
              </a:endParaRPr>
            </a:p>
          </p:txBody>
        </p:sp>
        <p:sp>
          <p:nvSpPr>
            <p:cNvPr id="26" name="文本框 21"/>
            <p:cNvSpPr txBox="1"/>
            <p:nvPr/>
          </p:nvSpPr>
          <p:spPr>
            <a:xfrm>
              <a:off x="4043335" y="1956748"/>
              <a:ext cx="800219" cy="276999"/>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智能合约</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22"/>
            <p:cNvSpPr txBox="1"/>
            <p:nvPr/>
          </p:nvSpPr>
          <p:spPr>
            <a:xfrm>
              <a:off x="2292477" y="1024072"/>
              <a:ext cx="1830950" cy="738664"/>
            </a:xfrm>
            <a:prstGeom prst="rect">
              <a:avLst/>
            </a:prstGeom>
            <a:noFill/>
          </p:spPr>
          <p:txBody>
            <a:bodyPr wrap="none" rtlCol="0">
              <a:spAutoFit/>
            </a:bodyPr>
            <a:lstStyle/>
            <a:p>
              <a:pPr algn="ctr">
                <a:lnSpc>
                  <a:spcPct val="150000"/>
                </a:lnSpc>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S1</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订阅智能合约服务</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GRPC</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协议）</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8" name="直线箭头连接符 23"/>
            <p:cNvCxnSpPr/>
            <p:nvPr/>
          </p:nvCxnSpPr>
          <p:spPr>
            <a:xfrm flipV="1">
              <a:off x="3051766" y="1899444"/>
              <a:ext cx="709724" cy="520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5"/>
            <p:cNvCxnSpPr/>
            <p:nvPr/>
          </p:nvCxnSpPr>
          <p:spPr>
            <a:xfrm>
              <a:off x="3081452" y="2802639"/>
              <a:ext cx="680038" cy="642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剪去单圆角的矩形 29"/>
            <p:cNvSpPr/>
            <p:nvPr/>
          </p:nvSpPr>
          <p:spPr>
            <a:xfrm rot="10800000">
              <a:off x="4177352" y="2210263"/>
              <a:ext cx="689233" cy="815421"/>
            </a:xfrm>
            <a:prstGeom prst="snipRound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p:cNvSpPr txBox="1"/>
            <p:nvPr/>
          </p:nvSpPr>
          <p:spPr>
            <a:xfrm>
              <a:off x="4199940" y="2310196"/>
              <a:ext cx="851515" cy="307777"/>
            </a:xfrm>
            <a:prstGeom prst="rect">
              <a:avLst/>
            </a:prstGeom>
            <a:noFill/>
          </p:spPr>
          <p:txBody>
            <a:bodyPr wrap="none" rtlCol="0">
              <a:spAutoFit/>
            </a:bodyPr>
            <a:lstStyle/>
            <a:p>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智能</a:t>
              </a:r>
              <a:r>
                <a:rPr kumimoji="1" lang="zh-CN" altLang="en-US" sz="1400" dirty="0" smtClean="0"/>
                <a:t>合约</a:t>
              </a:r>
              <a:endParaRPr kumimoji="1" lang="zh-CN" altLang="en-US" sz="1400" dirty="0"/>
            </a:p>
          </p:txBody>
        </p:sp>
        <p:sp>
          <p:nvSpPr>
            <p:cNvPr id="32" name="剪去单圆角的矩形 31"/>
            <p:cNvSpPr/>
            <p:nvPr/>
          </p:nvSpPr>
          <p:spPr>
            <a:xfrm rot="10800000">
              <a:off x="4364702" y="2560936"/>
              <a:ext cx="689233" cy="815421"/>
            </a:xfrm>
            <a:prstGeom prst="snipRound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文本框 32"/>
            <p:cNvSpPr txBox="1"/>
            <p:nvPr/>
          </p:nvSpPr>
          <p:spPr>
            <a:xfrm>
              <a:off x="4412079" y="2671886"/>
              <a:ext cx="800220" cy="461665"/>
            </a:xfrm>
            <a:prstGeom prst="rect">
              <a:avLst/>
            </a:prstGeom>
            <a:noFill/>
          </p:spPr>
          <p:txBody>
            <a:bodyPr wrap="none" rtlCol="0">
              <a:spAutoFit/>
            </a:bodyPr>
            <a:lstStyle>
              <a:defPPr>
                <a:defRPr lang="en-US"/>
              </a:defPPr>
              <a:lvl1pPr>
                <a:defRPr sz="120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algn="ctr"/>
              <a:r>
                <a:rPr lang="zh-CN" altLang="en-US" dirty="0">
                  <a:solidFill>
                    <a:schemeClr val="tx1"/>
                  </a:solidFill>
                </a:rPr>
                <a:t>智能合约</a:t>
              </a:r>
              <a:endParaRPr lang="en-US" altLang="zh-CN" dirty="0">
                <a:solidFill>
                  <a:schemeClr val="tx1"/>
                </a:solidFill>
              </a:endParaRPr>
            </a:p>
            <a:p>
              <a:pPr algn="ctr"/>
              <a:r>
                <a:rPr lang="en-US" altLang="zh-CN" dirty="0">
                  <a:solidFill>
                    <a:schemeClr val="tx1"/>
                  </a:solidFill>
                </a:rPr>
                <a:t>OoG</a:t>
              </a:r>
              <a:endParaRPr lang="zh-CN" altLang="en-US" dirty="0">
                <a:solidFill>
                  <a:schemeClr val="tx1"/>
                </a:solidFill>
              </a:endParaRPr>
            </a:p>
          </p:txBody>
        </p:sp>
        <p:sp>
          <p:nvSpPr>
            <p:cNvPr id="35" name="文本框 33"/>
            <p:cNvSpPr txBox="1"/>
            <p:nvPr/>
          </p:nvSpPr>
          <p:spPr>
            <a:xfrm>
              <a:off x="3883228" y="3523702"/>
              <a:ext cx="1471878" cy="738664"/>
            </a:xfrm>
            <a:prstGeom prst="rect">
              <a:avLst/>
            </a:prstGeom>
            <a:noFill/>
          </p:spPr>
          <p:txBody>
            <a:bodyPr wrap="none" rtlCol="0">
              <a:spAutoFit/>
            </a:bodyPr>
            <a:lstStyle>
              <a:defPPr>
                <a:defRPr lang="en-US"/>
              </a:defPPr>
              <a:lvl1pPr algn="ctr">
                <a:lnSpc>
                  <a:spcPct val="150000"/>
                </a:lnSpc>
                <a:defRPr sz="140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en-US" altLang="zh-CN" dirty="0">
                  <a:solidFill>
                    <a:schemeClr val="tx1"/>
                  </a:solidFill>
                </a:rPr>
                <a:t>S2</a:t>
              </a:r>
              <a:r>
                <a:rPr lang="zh-CN" altLang="en-US" dirty="0">
                  <a:solidFill>
                    <a:schemeClr val="tx1"/>
                  </a:solidFill>
                </a:rPr>
                <a:t>共识写链服务</a:t>
              </a:r>
              <a:endParaRPr lang="en-US" altLang="zh-CN" dirty="0">
                <a:solidFill>
                  <a:schemeClr val="tx1"/>
                </a:solidFill>
              </a:endParaRPr>
            </a:p>
            <a:p>
              <a:r>
                <a:rPr lang="zh-CN" altLang="en-US" dirty="0">
                  <a:solidFill>
                    <a:schemeClr val="tx1"/>
                  </a:solidFill>
                </a:rPr>
                <a:t>（</a:t>
              </a:r>
              <a:r>
                <a:rPr lang="en-US" altLang="zh-CN" dirty="0">
                  <a:solidFill>
                    <a:schemeClr val="tx1"/>
                  </a:solidFill>
                </a:rPr>
                <a:t>GRPC</a:t>
              </a:r>
              <a:r>
                <a:rPr lang="zh-CN" altLang="en-US" dirty="0">
                  <a:solidFill>
                    <a:schemeClr val="tx1"/>
                  </a:solidFill>
                </a:rPr>
                <a:t>协议）</a:t>
              </a:r>
              <a:endParaRPr lang="zh-CN" altLang="en-US" dirty="0">
                <a:solidFill>
                  <a:schemeClr val="tx1"/>
                </a:solidFill>
              </a:endParaRPr>
            </a:p>
          </p:txBody>
        </p:sp>
        <p:sp>
          <p:nvSpPr>
            <p:cNvPr id="36" name="椭圆 35"/>
            <p:cNvSpPr/>
            <p:nvPr/>
          </p:nvSpPr>
          <p:spPr>
            <a:xfrm>
              <a:off x="5466580" y="1530033"/>
              <a:ext cx="366824" cy="489098"/>
            </a:xfrm>
            <a:prstGeom prst="ellips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文本框 35"/>
            <p:cNvSpPr txBox="1"/>
            <p:nvPr/>
          </p:nvSpPr>
          <p:spPr>
            <a:xfrm>
              <a:off x="5523805" y="1523901"/>
              <a:ext cx="338554" cy="461665"/>
            </a:xfrm>
            <a:prstGeom prst="rect">
              <a:avLst/>
            </a:prstGeom>
            <a:noFill/>
          </p:spPr>
          <p:txBody>
            <a:bodyPr wrap="none" rtlCol="0">
              <a:spAutoFit/>
            </a:bodyPr>
            <a:lstStyle>
              <a:defPPr>
                <a:defRPr lang="en-US"/>
              </a:defPPr>
              <a:lvl1pPr algn="ctr">
                <a:defRPr sz="120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solidFill>
                    <a:schemeClr val="tx1"/>
                  </a:solidFill>
                </a:rPr>
                <a:t>共</a:t>
              </a:r>
              <a:endParaRPr lang="en-US" altLang="zh-CN" dirty="0">
                <a:solidFill>
                  <a:schemeClr val="tx1"/>
                </a:solidFill>
              </a:endParaRPr>
            </a:p>
            <a:p>
              <a:r>
                <a:rPr lang="zh-CN" altLang="en-US" dirty="0">
                  <a:solidFill>
                    <a:schemeClr val="tx1"/>
                  </a:solidFill>
                </a:rPr>
                <a:t>识</a:t>
              </a:r>
              <a:endParaRPr lang="zh-CN" altLang="en-US" dirty="0">
                <a:solidFill>
                  <a:schemeClr val="tx1"/>
                </a:solidFill>
              </a:endParaRPr>
            </a:p>
          </p:txBody>
        </p:sp>
        <p:sp>
          <p:nvSpPr>
            <p:cNvPr id="38" name="椭圆 37"/>
            <p:cNvSpPr/>
            <p:nvPr/>
          </p:nvSpPr>
          <p:spPr>
            <a:xfrm>
              <a:off x="6592987" y="1545151"/>
              <a:ext cx="366824" cy="489098"/>
            </a:xfrm>
            <a:prstGeom prst="ellips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文本框 36"/>
            <p:cNvSpPr txBox="1"/>
            <p:nvPr/>
          </p:nvSpPr>
          <p:spPr>
            <a:xfrm>
              <a:off x="6654296" y="1550613"/>
              <a:ext cx="338554" cy="461665"/>
            </a:xfrm>
            <a:prstGeom prst="rect">
              <a:avLst/>
            </a:prstGeom>
            <a:noFill/>
          </p:spPr>
          <p:txBody>
            <a:bodyPr wrap="none" rtlCol="0">
              <a:spAutoFit/>
            </a:bodyPr>
            <a:lstStyle>
              <a:defPPr>
                <a:defRPr lang="en-US"/>
              </a:defPPr>
              <a:lvl1pPr algn="ctr">
                <a:defRPr sz="120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solidFill>
                    <a:schemeClr val="tx1"/>
                  </a:solidFill>
                </a:rPr>
                <a:t>共</a:t>
              </a:r>
              <a:endParaRPr lang="en-US" altLang="zh-CN" dirty="0">
                <a:solidFill>
                  <a:schemeClr val="tx1"/>
                </a:solidFill>
              </a:endParaRPr>
            </a:p>
            <a:p>
              <a:r>
                <a:rPr lang="zh-CN" altLang="en-US" dirty="0">
                  <a:solidFill>
                    <a:schemeClr val="tx1"/>
                  </a:solidFill>
                </a:rPr>
                <a:t>识</a:t>
              </a:r>
              <a:endParaRPr lang="zh-CN" altLang="en-US" dirty="0">
                <a:solidFill>
                  <a:schemeClr val="tx1"/>
                </a:solidFill>
              </a:endParaRPr>
            </a:p>
          </p:txBody>
        </p:sp>
        <p:sp>
          <p:nvSpPr>
            <p:cNvPr id="40" name="椭圆 39"/>
            <p:cNvSpPr/>
            <p:nvPr/>
          </p:nvSpPr>
          <p:spPr>
            <a:xfrm>
              <a:off x="5512462" y="3114746"/>
              <a:ext cx="366824" cy="489098"/>
            </a:xfrm>
            <a:prstGeom prst="ellips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6614792" y="3114746"/>
              <a:ext cx="366824" cy="489098"/>
            </a:xfrm>
            <a:prstGeom prst="ellipse">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文本框 37"/>
            <p:cNvSpPr txBox="1"/>
            <p:nvPr/>
          </p:nvSpPr>
          <p:spPr>
            <a:xfrm>
              <a:off x="6673802" y="3136781"/>
              <a:ext cx="338554" cy="461665"/>
            </a:xfrm>
            <a:prstGeom prst="rect">
              <a:avLst/>
            </a:prstGeom>
            <a:noFill/>
          </p:spPr>
          <p:txBody>
            <a:bodyPr wrap="none" rtlCol="0">
              <a:spAutoFit/>
            </a:bodyPr>
            <a:lstStyle>
              <a:defPPr>
                <a:defRPr lang="en-US"/>
              </a:defPPr>
              <a:lvl1pPr algn="ctr">
                <a:defRPr sz="120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solidFill>
                    <a:schemeClr val="tx1"/>
                  </a:solidFill>
                </a:rPr>
                <a:t>共</a:t>
              </a:r>
              <a:endParaRPr lang="en-US" altLang="zh-CN" dirty="0">
                <a:solidFill>
                  <a:schemeClr val="tx1"/>
                </a:solidFill>
              </a:endParaRPr>
            </a:p>
            <a:p>
              <a:r>
                <a:rPr lang="zh-CN" altLang="en-US" dirty="0">
                  <a:solidFill>
                    <a:schemeClr val="tx1"/>
                  </a:solidFill>
                </a:rPr>
                <a:t>识</a:t>
              </a:r>
              <a:endParaRPr lang="zh-CN" altLang="en-US" dirty="0">
                <a:solidFill>
                  <a:schemeClr val="tx1"/>
                </a:solidFill>
              </a:endParaRPr>
            </a:p>
          </p:txBody>
        </p:sp>
        <p:sp>
          <p:nvSpPr>
            <p:cNvPr id="43" name="文本框 38"/>
            <p:cNvSpPr txBox="1"/>
            <p:nvPr/>
          </p:nvSpPr>
          <p:spPr>
            <a:xfrm>
              <a:off x="5568916" y="3134611"/>
              <a:ext cx="338554" cy="461665"/>
            </a:xfrm>
            <a:prstGeom prst="rect">
              <a:avLst/>
            </a:prstGeom>
            <a:noFill/>
          </p:spPr>
          <p:txBody>
            <a:bodyPr wrap="none" rtlCol="0">
              <a:spAutoFit/>
            </a:bodyPr>
            <a:lstStyle>
              <a:defPPr>
                <a:defRPr lang="en-US"/>
              </a:defPPr>
              <a:lvl1pPr algn="ctr">
                <a:defRPr sz="120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a:solidFill>
                    <a:schemeClr val="tx1"/>
                  </a:solidFill>
                </a:rPr>
                <a:t>共</a:t>
              </a:r>
              <a:endParaRPr lang="en-US" altLang="zh-CN" dirty="0">
                <a:solidFill>
                  <a:schemeClr val="tx1"/>
                </a:solidFill>
              </a:endParaRPr>
            </a:p>
            <a:p>
              <a:r>
                <a:rPr lang="zh-CN" altLang="en-US" dirty="0">
                  <a:solidFill>
                    <a:schemeClr val="tx1"/>
                  </a:solidFill>
                </a:rPr>
                <a:t>识</a:t>
              </a:r>
              <a:endParaRPr lang="zh-CN" altLang="en-US" dirty="0">
                <a:solidFill>
                  <a:schemeClr val="tx1"/>
                </a:solidFill>
              </a:endParaRPr>
            </a:p>
          </p:txBody>
        </p:sp>
        <p:cxnSp>
          <p:nvCxnSpPr>
            <p:cNvPr id="44" name="直线连接符 42"/>
            <p:cNvCxnSpPr/>
            <p:nvPr/>
          </p:nvCxnSpPr>
          <p:spPr>
            <a:xfrm>
              <a:off x="5954454" y="1789700"/>
              <a:ext cx="5741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线连接符 44"/>
            <p:cNvCxnSpPr/>
            <p:nvPr/>
          </p:nvCxnSpPr>
          <p:spPr>
            <a:xfrm>
              <a:off x="5946480" y="3360362"/>
              <a:ext cx="5741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线连接符 45"/>
            <p:cNvCxnSpPr/>
            <p:nvPr/>
          </p:nvCxnSpPr>
          <p:spPr>
            <a:xfrm>
              <a:off x="5658738" y="2189862"/>
              <a:ext cx="0" cy="750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线连接符 47"/>
            <p:cNvCxnSpPr/>
            <p:nvPr/>
          </p:nvCxnSpPr>
          <p:spPr>
            <a:xfrm>
              <a:off x="6798204" y="2189862"/>
              <a:ext cx="0" cy="750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线连接符 48"/>
            <p:cNvCxnSpPr/>
            <p:nvPr/>
          </p:nvCxnSpPr>
          <p:spPr>
            <a:xfrm>
              <a:off x="5879286" y="2084110"/>
              <a:ext cx="713702" cy="96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线连接符 50"/>
            <p:cNvCxnSpPr/>
            <p:nvPr/>
          </p:nvCxnSpPr>
          <p:spPr>
            <a:xfrm flipH="1">
              <a:off x="5932568" y="2083489"/>
              <a:ext cx="699717" cy="89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线箭头连接符 52"/>
            <p:cNvCxnSpPr/>
            <p:nvPr/>
          </p:nvCxnSpPr>
          <p:spPr>
            <a:xfrm flipH="1">
              <a:off x="4800622" y="3603844"/>
              <a:ext cx="568748" cy="660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4465700" y="4482010"/>
              <a:ext cx="488687" cy="603063"/>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框 55"/>
            <p:cNvSpPr txBox="1"/>
            <p:nvPr/>
          </p:nvSpPr>
          <p:spPr>
            <a:xfrm>
              <a:off x="4459855" y="4629653"/>
              <a:ext cx="670376"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Block0</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6" name="矩形 55"/>
            <p:cNvSpPr/>
            <p:nvPr/>
          </p:nvSpPr>
          <p:spPr>
            <a:xfrm>
              <a:off x="5303241" y="4501850"/>
              <a:ext cx="488687" cy="603063"/>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文本框 57"/>
            <p:cNvSpPr txBox="1"/>
            <p:nvPr/>
          </p:nvSpPr>
          <p:spPr>
            <a:xfrm>
              <a:off x="5297396" y="4649493"/>
              <a:ext cx="670376"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Block1</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8" name="矩形 57"/>
            <p:cNvSpPr/>
            <p:nvPr/>
          </p:nvSpPr>
          <p:spPr>
            <a:xfrm>
              <a:off x="6132643" y="4499487"/>
              <a:ext cx="488687" cy="603063"/>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文本框 59"/>
            <p:cNvSpPr txBox="1"/>
            <p:nvPr/>
          </p:nvSpPr>
          <p:spPr>
            <a:xfrm>
              <a:off x="6126798" y="4647130"/>
              <a:ext cx="670376" cy="276999"/>
            </a:xfrm>
            <a:prstGeom prst="rect">
              <a:avLst/>
            </a:prstGeom>
            <a:noFill/>
          </p:spPr>
          <p:txBody>
            <a:bodyPr wrap="none" rtlCol="0">
              <a:spAutoFit/>
            </a:bodyPr>
            <a:lstStyle/>
            <a:p>
              <a:r>
                <a:rPr lang="en-US" altLang="zh-CN" sz="1200" dirty="0">
                  <a:latin typeface="微软雅黑" panose="020B0503020204020204" pitchFamily="34" charset="-122"/>
                  <a:ea typeface="微软雅黑" panose="020B0503020204020204" pitchFamily="34" charset="-122"/>
                  <a:cs typeface="微软雅黑" panose="020B0503020204020204" pitchFamily="34" charset="-122"/>
                </a:rPr>
                <a:t>Block2</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0" name="矩形 59"/>
            <p:cNvSpPr/>
            <p:nvPr/>
          </p:nvSpPr>
          <p:spPr>
            <a:xfrm>
              <a:off x="7003250" y="4482010"/>
              <a:ext cx="488687" cy="603063"/>
            </a:xfrm>
            <a:prstGeom prst="rect">
              <a:avLst/>
            </a:prstGeom>
            <a:solidFill>
              <a:schemeClr val="tx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文本框 61"/>
            <p:cNvSpPr txBox="1"/>
            <p:nvPr/>
          </p:nvSpPr>
          <p:spPr>
            <a:xfrm>
              <a:off x="7032190" y="4587121"/>
              <a:ext cx="723275" cy="307777"/>
            </a:xfrm>
            <a:prstGeom prst="rect">
              <a:avLst/>
            </a:prstGeom>
            <a:noFill/>
          </p:spPr>
          <p:txBody>
            <a:bodyPr wrap="none" rtlCol="0">
              <a:spAutoFit/>
            </a:bodyPr>
            <a:lstStyle/>
            <a:p>
              <a:r>
                <a:rPr kumimoji="1" lang="zh-CN" altLang="en-US" sz="1400" dirty="0" smtClean="0"/>
                <a:t>。。。</a:t>
              </a:r>
              <a:endParaRPr kumimoji="1" lang="zh-CN" altLang="en-US" sz="1400" dirty="0"/>
            </a:p>
          </p:txBody>
        </p:sp>
        <p:sp>
          <p:nvSpPr>
            <p:cNvPr id="62" name="矩形 61"/>
            <p:cNvSpPr/>
            <p:nvPr/>
          </p:nvSpPr>
          <p:spPr>
            <a:xfrm>
              <a:off x="3902076" y="1244600"/>
              <a:ext cx="3682999" cy="39878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65" name="组合 64"/>
          <p:cNvGrpSpPr/>
          <p:nvPr/>
        </p:nvGrpSpPr>
        <p:grpSpPr>
          <a:xfrm>
            <a:off x="-15090" y="285728"/>
            <a:ext cx="3951297" cy="369332"/>
            <a:chOff x="-15090" y="692696"/>
            <a:chExt cx="3951297" cy="369332"/>
          </a:xfrm>
        </p:grpSpPr>
        <p:grpSp>
          <p:nvGrpSpPr>
            <p:cNvPr id="66" name="组合 12"/>
            <p:cNvGrpSpPr/>
            <p:nvPr/>
          </p:nvGrpSpPr>
          <p:grpSpPr>
            <a:xfrm>
              <a:off x="184348" y="692696"/>
              <a:ext cx="3751859" cy="369332"/>
              <a:chOff x="199678" y="692696"/>
              <a:chExt cx="4063863" cy="369332"/>
            </a:xfrm>
          </p:grpSpPr>
          <p:sp>
            <p:nvSpPr>
              <p:cNvPr id="68" name="TextBox 67"/>
              <p:cNvSpPr txBox="1"/>
              <p:nvPr/>
            </p:nvSpPr>
            <p:spPr>
              <a:xfrm>
                <a:off x="343693"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链链区块链</a:t>
                </a:r>
                <a:r>
                  <a:rPr lang="en-US" altLang="zh-CN" b="1" dirty="0" smtClean="0">
                    <a:solidFill>
                      <a:srgbClr val="1F497D">
                        <a:lumMod val="50000"/>
                      </a:srgbClr>
                    </a:solidFill>
                    <a:latin typeface="微软雅黑" panose="020B0503020204020204" pitchFamily="34" charset="-122"/>
                    <a:ea typeface="微软雅黑" panose="020B0503020204020204" pitchFamily="34" charset="-122"/>
                  </a:rPr>
                  <a:t>-</a:t>
                </a:r>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链间通信网关</a:t>
                </a:r>
                <a:endParaRPr lang="zh-CN" altLang="en-US" b="1" dirty="0" smtClean="0">
                  <a:solidFill>
                    <a:srgbClr val="1F497D">
                      <a:lumMod val="50000"/>
                    </a:srgbClr>
                  </a:solidFill>
                  <a:latin typeface="微软雅黑" panose="020B0503020204020204" pitchFamily="34" charset="-122"/>
                  <a:ea typeface="微软雅黑" panose="020B0503020204020204" pitchFamily="34" charset="-122"/>
                </a:endParaRPr>
              </a:p>
            </p:txBody>
          </p:sp>
          <p:sp>
            <p:nvSpPr>
              <p:cNvPr id="69" name="矩形 68"/>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67" name="矩形 66"/>
            <p:cNvSpPr/>
            <p:nvPr/>
          </p:nvSpPr>
          <p:spPr>
            <a:xfrm>
              <a:off x="-15090" y="692696"/>
              <a:ext cx="318069"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500034" y="785794"/>
            <a:ext cx="7429552" cy="1200329"/>
          </a:xfrm>
          <a:prstGeom prst="rect">
            <a:avLst/>
          </a:prstGeom>
          <a:noFill/>
        </p:spPr>
        <p:txBody>
          <a:bodyPr wrap="square" rtlCol="0">
            <a:spAutoFit/>
          </a:bodyPr>
          <a:lstStyle/>
          <a:p>
            <a:pPr>
              <a:lnSpc>
                <a:spcPct val="150000"/>
              </a:lnSpc>
            </a:pPr>
            <a:r>
              <a:rPr lang="zh-CN" altLang="en-US" sz="1600" dirty="0" smtClean="0"/>
              <a:t>链链使用</a:t>
            </a:r>
            <a:r>
              <a:rPr lang="zh-TW" altLang="en-US" sz="1600" dirty="0" smtClean="0"/>
              <a:t>链间通信网关与交换机</a:t>
            </a:r>
            <a:r>
              <a:rPr lang="zh-CN" altLang="en-US" sz="1600" dirty="0" smtClean="0"/>
              <a:t>技术实现链接区块链和非区块链系统。</a:t>
            </a:r>
            <a:endParaRPr lang="zh-CN" altLang="en-US" sz="1600" dirty="0" smtClean="0"/>
          </a:p>
          <a:p>
            <a:pPr>
              <a:lnSpc>
                <a:spcPct val="150000"/>
              </a:lnSpc>
            </a:pPr>
            <a:r>
              <a:rPr lang="zh-TW" altLang="en-US" sz="1600" dirty="0" smtClean="0"/>
              <a:t>链间通信网关与交换机，链接起中心化与去中心化系统，链间通信使用标准化协议，安全可靠。</a:t>
            </a:r>
            <a:endParaRPr lang="zh-CN" altLang="en-US" sz="1600" dirty="0" smtClean="0"/>
          </a:p>
        </p:txBody>
      </p:sp>
      <p:grpSp>
        <p:nvGrpSpPr>
          <p:cNvPr id="41" name="组合 40"/>
          <p:cNvGrpSpPr/>
          <p:nvPr/>
        </p:nvGrpSpPr>
        <p:grpSpPr>
          <a:xfrm>
            <a:off x="642910" y="2037397"/>
            <a:ext cx="6757414" cy="4606313"/>
            <a:chOff x="886420" y="2037397"/>
            <a:chExt cx="6757414" cy="4606313"/>
          </a:xfrm>
        </p:grpSpPr>
        <p:sp>
          <p:nvSpPr>
            <p:cNvPr id="63" name="文本框 6"/>
            <p:cNvSpPr txBox="1"/>
            <p:nvPr/>
          </p:nvSpPr>
          <p:spPr>
            <a:xfrm>
              <a:off x="886420" y="3214305"/>
              <a:ext cx="64633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电商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4" name="文本框 7"/>
            <p:cNvSpPr txBox="1"/>
            <p:nvPr/>
          </p:nvSpPr>
          <p:spPr>
            <a:xfrm>
              <a:off x="888300" y="4554448"/>
              <a:ext cx="64633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金融</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5" name="文本框 8"/>
            <p:cNvSpPr txBox="1"/>
            <p:nvPr/>
          </p:nvSpPr>
          <p:spPr>
            <a:xfrm>
              <a:off x="915106" y="5981536"/>
              <a:ext cx="646331"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社交</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6" name="文本框 10"/>
            <p:cNvSpPr txBox="1"/>
            <p:nvPr/>
          </p:nvSpPr>
          <p:spPr>
            <a:xfrm>
              <a:off x="2672945" y="2037397"/>
              <a:ext cx="947695" cy="369332"/>
            </a:xfrm>
            <a:prstGeom prst="rect">
              <a:avLst/>
            </a:prstGeom>
            <a:noFill/>
          </p:spPr>
          <p:txBody>
            <a:bodyPr wrap="none" rtlCol="0">
              <a:spAutoFit/>
            </a:bodyPr>
            <a:lstStyle/>
            <a:p>
              <a:r>
                <a:rPr kumimoji="1"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Chain</a:t>
              </a:r>
              <a:r>
                <a:rPr kumimoji="1" lang="en-US" altLang="zh-CN" dirty="0" smtClean="0">
                  <a:solidFill>
                    <a:srgbClr val="F9F9F9"/>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1" lang="en-US" altLang="zh-CN" dirty="0" smtClean="0">
                <a:solidFill>
                  <a:srgbClr val="F9F9F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7" name="文本框 11"/>
            <p:cNvSpPr txBox="1"/>
            <p:nvPr/>
          </p:nvSpPr>
          <p:spPr>
            <a:xfrm>
              <a:off x="2701742" y="6078204"/>
              <a:ext cx="947695" cy="369332"/>
            </a:xfrm>
            <a:prstGeom prst="rect">
              <a:avLst/>
            </a:prstGeom>
            <a:noFill/>
          </p:spPr>
          <p:txBody>
            <a:bodyPr wrap="none" rtlCol="0">
              <a:spAutoFit/>
            </a:bodyPr>
            <a:lstStyle/>
            <a:p>
              <a:r>
                <a:rPr kumimoji="1"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Chain2</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8" name="图片 67"/>
            <p:cNvPicPr>
              <a:picLocks noChangeAspect="1"/>
            </p:cNvPicPr>
            <p:nvPr/>
          </p:nvPicPr>
          <p:blipFill>
            <a:blip r:embed="rId1">
              <a:duotone>
                <a:prstClr val="black"/>
                <a:schemeClr val="tx2">
                  <a:tint val="45000"/>
                  <a:satMod val="400000"/>
                </a:schemeClr>
              </a:duotone>
              <a:extLst>
                <a:ext uri="{BEBA8EAE-BF5A-486C-A8C5-ECC9F3942E4B}">
                  <a14:imgProps xmlns:a14="http://schemas.microsoft.com/office/drawing/2010/main">
                    <a14:imgLayer r:embed="rId2">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971631" y="2624468"/>
              <a:ext cx="314325" cy="381000"/>
            </a:xfrm>
            <a:prstGeom prst="rect">
              <a:avLst/>
            </a:prstGeom>
          </p:spPr>
        </p:pic>
        <p:pic>
          <p:nvPicPr>
            <p:cNvPr id="69" name="图片 68"/>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2">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004968" y="4126879"/>
              <a:ext cx="247650" cy="419100"/>
            </a:xfrm>
            <a:prstGeom prst="rect">
              <a:avLst/>
            </a:prstGeom>
            <a:noFill/>
          </p:spPr>
        </p:pic>
        <p:pic>
          <p:nvPicPr>
            <p:cNvPr id="70" name="图片 69"/>
            <p:cNvPicPr>
              <a:picLocks noChangeAspect="1"/>
            </p:cNvPicPr>
            <p:nvPr/>
          </p:nvPicPr>
          <p:blipFill>
            <a:blip r:embed="rId4">
              <a:duotone>
                <a:prstClr val="black"/>
                <a:schemeClr val="tx2">
                  <a:tint val="45000"/>
                  <a:satMod val="400000"/>
                </a:schemeClr>
              </a:duotone>
              <a:extLst>
                <a:ext uri="{BEBA8EAE-BF5A-486C-A8C5-ECC9F3942E4B}">
                  <a14:imgProps xmlns:a14="http://schemas.microsoft.com/office/drawing/2010/main">
                    <a14:imgLayer r:embed="rId2">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1000317" y="5544248"/>
              <a:ext cx="314325" cy="342900"/>
            </a:xfrm>
            <a:prstGeom prst="rect">
              <a:avLst/>
            </a:prstGeom>
          </p:spPr>
        </p:pic>
        <p:sp>
          <p:nvSpPr>
            <p:cNvPr id="71" name="文本框 16"/>
            <p:cNvSpPr txBox="1"/>
            <p:nvPr/>
          </p:nvSpPr>
          <p:spPr>
            <a:xfrm>
              <a:off x="6518269" y="3852431"/>
              <a:ext cx="1125565" cy="369332"/>
            </a:xfrm>
            <a:prstGeom prst="rect">
              <a:avLst/>
            </a:prstGeom>
            <a:noFill/>
          </p:spPr>
          <p:txBody>
            <a:bodyPr wrap="none" rtlCol="0">
              <a:spAutoFit/>
            </a:bodyPr>
            <a:lstStyle/>
            <a:p>
              <a:r>
                <a:rPr kumimoji="1" lang="en-US" altLang="zh-CN" dirty="0" smtClean="0">
                  <a:latin typeface="微软雅黑" panose="020B0503020204020204" pitchFamily="34" charset="-122"/>
                  <a:ea typeface="微软雅黑" panose="020B0503020204020204" pitchFamily="34" charset="-122"/>
                  <a:cs typeface="微软雅黑" panose="020B0503020204020204" pitchFamily="34" charset="-122"/>
                </a:rPr>
                <a:t>HLGloab</a:t>
              </a:r>
              <a:endParaRPr kumimoji="1"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2" name="文本框 17"/>
            <p:cNvSpPr txBox="1"/>
            <p:nvPr/>
          </p:nvSpPr>
          <p:spPr>
            <a:xfrm>
              <a:off x="2287018" y="4554448"/>
              <a:ext cx="87716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路由器</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3" name="图片 72"/>
            <p:cNvPicPr>
              <a:picLocks noChangeAspect="1"/>
            </p:cNvPicPr>
            <p:nvPr/>
          </p:nvPicPr>
          <p:blipFill>
            <a:blip r:embed="rId5">
              <a:duotone>
                <a:prstClr val="black"/>
                <a:schemeClr val="tx2">
                  <a:tint val="45000"/>
                  <a:satMod val="400000"/>
                </a:schemeClr>
              </a:duotone>
              <a:extLst>
                <a:ext uri="{BEBA8EAE-BF5A-486C-A8C5-ECC9F3942E4B}">
                  <a14:imgProps xmlns:a14="http://schemas.microsoft.com/office/drawing/2010/main">
                    <a14:imgLayer r:embed="rId2">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2265211" y="3818830"/>
              <a:ext cx="457200" cy="571500"/>
            </a:xfrm>
            <a:prstGeom prst="rect">
              <a:avLst/>
            </a:prstGeom>
            <a:noFill/>
          </p:spPr>
        </p:pic>
        <p:cxnSp>
          <p:nvCxnSpPr>
            <p:cNvPr id="74" name="直线连接符 19"/>
            <p:cNvCxnSpPr/>
            <p:nvPr/>
          </p:nvCxnSpPr>
          <p:spPr>
            <a:xfrm rot="5400000">
              <a:off x="-554733" y="4348557"/>
              <a:ext cx="4587573" cy="2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线箭头连接符 21"/>
            <p:cNvCxnSpPr/>
            <p:nvPr/>
          </p:nvCxnSpPr>
          <p:spPr>
            <a:xfrm>
              <a:off x="1466533" y="4336429"/>
              <a:ext cx="5466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线箭头连接符 23"/>
            <p:cNvCxnSpPr/>
            <p:nvPr/>
          </p:nvCxnSpPr>
          <p:spPr>
            <a:xfrm flipV="1">
              <a:off x="2615953" y="3005469"/>
              <a:ext cx="644823" cy="5781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25"/>
            <p:cNvCxnSpPr/>
            <p:nvPr/>
          </p:nvCxnSpPr>
          <p:spPr>
            <a:xfrm>
              <a:off x="2656725" y="4995738"/>
              <a:ext cx="635950" cy="719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27"/>
            <p:cNvCxnSpPr/>
            <p:nvPr/>
          </p:nvCxnSpPr>
          <p:spPr>
            <a:xfrm>
              <a:off x="4163164" y="2502858"/>
              <a:ext cx="1035396" cy="791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29"/>
            <p:cNvCxnSpPr/>
            <p:nvPr/>
          </p:nvCxnSpPr>
          <p:spPr>
            <a:xfrm flipH="1" flipV="1">
              <a:off x="4044273" y="2647399"/>
              <a:ext cx="1058594" cy="8460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线箭头连接符 31"/>
            <p:cNvCxnSpPr/>
            <p:nvPr/>
          </p:nvCxnSpPr>
          <p:spPr>
            <a:xfrm flipV="1">
              <a:off x="4044273" y="5073324"/>
              <a:ext cx="1042646" cy="813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33"/>
            <p:cNvCxnSpPr/>
            <p:nvPr/>
          </p:nvCxnSpPr>
          <p:spPr>
            <a:xfrm flipH="1">
              <a:off x="4163166" y="5254079"/>
              <a:ext cx="1035395" cy="8187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线箭头连接符 36"/>
            <p:cNvCxnSpPr/>
            <p:nvPr/>
          </p:nvCxnSpPr>
          <p:spPr>
            <a:xfrm>
              <a:off x="3516497" y="3409283"/>
              <a:ext cx="0" cy="18660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文本框 43"/>
            <p:cNvSpPr txBox="1"/>
            <p:nvPr/>
          </p:nvSpPr>
          <p:spPr>
            <a:xfrm>
              <a:off x="3998964" y="3219102"/>
              <a:ext cx="902811" cy="307777"/>
            </a:xfrm>
            <a:prstGeom prst="rect">
              <a:avLst/>
            </a:prstGeom>
            <a:solidFill>
              <a:schemeClr val="bg2">
                <a:lumMod val="90000"/>
              </a:schemeClr>
            </a:solidFill>
          </p:spPr>
          <p:txBody>
            <a:bodyPr wrap="none" rtlCol="0">
              <a:spAutoFit/>
            </a:bodyPr>
            <a:lstStyle/>
            <a:p>
              <a:r>
                <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rPr>
                <a:t>数据同步</a:t>
              </a:r>
              <a:endPar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4" name="文本框 45"/>
            <p:cNvSpPr txBox="1"/>
            <p:nvPr/>
          </p:nvSpPr>
          <p:spPr>
            <a:xfrm>
              <a:off x="3588631" y="4015382"/>
              <a:ext cx="1611339" cy="307777"/>
            </a:xfrm>
            <a:prstGeom prst="rect">
              <a:avLst/>
            </a:prstGeom>
            <a:solidFill>
              <a:schemeClr val="bg2">
                <a:lumMod val="90000"/>
              </a:schemeClr>
            </a:solidFill>
          </p:spPr>
          <p:txBody>
            <a:bodyPr wrap="none" rtlCol="0">
              <a:spAutoFit/>
            </a:bodyPr>
            <a:lstStyle/>
            <a:p>
              <a:r>
                <a:rPr kumimoji="1" lang="en-US" altLang="zh-CN" sz="1400" dirty="0">
                  <a:latin typeface="微软雅黑" panose="020B0503020204020204" pitchFamily="34" charset="-122"/>
                  <a:ea typeface="微软雅黑" panose="020B0503020204020204" pitchFamily="34" charset="-122"/>
                  <a:cs typeface="微软雅黑" panose="020B0503020204020204" pitchFamily="34" charset="-122"/>
                </a:rPr>
                <a:t>HLNode</a:t>
              </a:r>
              <a:r>
                <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rPr>
                <a:t>水平扩展</a:t>
              </a:r>
              <a:endPar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5" name="文本框 47"/>
            <p:cNvSpPr txBox="1"/>
            <p:nvPr/>
          </p:nvSpPr>
          <p:spPr>
            <a:xfrm>
              <a:off x="3907054" y="4747387"/>
              <a:ext cx="1261884" cy="307777"/>
            </a:xfrm>
            <a:prstGeom prst="rect">
              <a:avLst/>
            </a:prstGeom>
            <a:solidFill>
              <a:schemeClr val="bg2">
                <a:lumMod val="90000"/>
              </a:schemeClr>
            </a:solidFill>
          </p:spPr>
          <p:txBody>
            <a:bodyPr wrap="none" rtlCol="0">
              <a:spAutoFit/>
            </a:bodyPr>
            <a:lstStyle/>
            <a:p>
              <a:r>
                <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rPr>
                <a:t>数据异步提交</a:t>
              </a:r>
              <a:endPar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6" name="文本框 51"/>
            <p:cNvSpPr txBox="1"/>
            <p:nvPr/>
          </p:nvSpPr>
          <p:spPr>
            <a:xfrm>
              <a:off x="4590627" y="5857812"/>
              <a:ext cx="902811" cy="307777"/>
            </a:xfrm>
            <a:prstGeom prst="rect">
              <a:avLst/>
            </a:prstGeom>
            <a:solidFill>
              <a:schemeClr val="bg2">
                <a:lumMod val="90000"/>
              </a:schemeClr>
            </a:solidFill>
          </p:spPr>
          <p:txBody>
            <a:bodyPr wrap="none" rtlCol="0">
              <a:spAutoFit/>
            </a:bodyPr>
            <a:lstStyle/>
            <a:p>
              <a:r>
                <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rPr>
                <a:t>数据同步</a:t>
              </a:r>
              <a:endPar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7" name="文本框 53"/>
            <p:cNvSpPr txBox="1"/>
            <p:nvPr/>
          </p:nvSpPr>
          <p:spPr>
            <a:xfrm>
              <a:off x="4719235" y="2507735"/>
              <a:ext cx="1261884" cy="307777"/>
            </a:xfrm>
            <a:prstGeom prst="rect">
              <a:avLst/>
            </a:prstGeom>
            <a:solidFill>
              <a:schemeClr val="bg2">
                <a:lumMod val="90000"/>
              </a:schemeClr>
            </a:solidFill>
          </p:spPr>
          <p:txBody>
            <a:bodyPr wrap="none" rtlCol="0">
              <a:spAutoFit/>
            </a:bodyPr>
            <a:lstStyle/>
            <a:p>
              <a:r>
                <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rPr>
                <a:t>数据异步提交</a:t>
              </a:r>
              <a:endPar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8" name="图片 87"/>
            <p:cNvPicPr>
              <a:picLocks noChangeAspect="1"/>
            </p:cNvPicPr>
            <p:nvPr/>
          </p:nvPicPr>
          <p:blipFill>
            <a:blip r:embed="rId6">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348354" y="2254777"/>
              <a:ext cx="571500" cy="762000"/>
            </a:xfrm>
            <a:prstGeom prst="rect">
              <a:avLst/>
            </a:prstGeom>
            <a:solidFill>
              <a:schemeClr val="bg1"/>
            </a:solidFill>
          </p:spPr>
        </p:pic>
        <p:pic>
          <p:nvPicPr>
            <p:cNvPr id="89" name="图片 88"/>
            <p:cNvPicPr>
              <a:picLocks noChangeAspect="1"/>
            </p:cNvPicPr>
            <p:nvPr/>
          </p:nvPicPr>
          <p:blipFill>
            <a:blip r:embed="rId7">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148177" y="3335826"/>
              <a:ext cx="1295400" cy="1727200"/>
            </a:xfrm>
            <a:prstGeom prst="rect">
              <a:avLst/>
            </a:prstGeom>
          </p:spPr>
        </p:pic>
        <p:pic>
          <p:nvPicPr>
            <p:cNvPr id="90" name="图片 89"/>
            <p:cNvPicPr>
              <a:picLocks noChangeAspect="1"/>
            </p:cNvPicPr>
            <p:nvPr/>
          </p:nvPicPr>
          <p:blipFill>
            <a:blip r:embed="rId6">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399574" y="5797257"/>
              <a:ext cx="571500" cy="762000"/>
            </a:xfrm>
            <a:prstGeom prst="rect">
              <a:avLst/>
            </a:prstGeom>
            <a:solidFill>
              <a:schemeClr val="bg1"/>
            </a:solidFill>
          </p:spPr>
        </p:pic>
      </p:grpSp>
      <p:grpSp>
        <p:nvGrpSpPr>
          <p:cNvPr id="34" name="组合 33"/>
          <p:cNvGrpSpPr/>
          <p:nvPr/>
        </p:nvGrpSpPr>
        <p:grpSpPr>
          <a:xfrm>
            <a:off x="-15090" y="285728"/>
            <a:ext cx="3951297" cy="369332"/>
            <a:chOff x="-15090" y="692696"/>
            <a:chExt cx="3951297" cy="369332"/>
          </a:xfrm>
        </p:grpSpPr>
        <p:grpSp>
          <p:nvGrpSpPr>
            <p:cNvPr id="35" name="组合 12"/>
            <p:cNvGrpSpPr/>
            <p:nvPr/>
          </p:nvGrpSpPr>
          <p:grpSpPr>
            <a:xfrm>
              <a:off x="184348" y="692696"/>
              <a:ext cx="3751859" cy="369332"/>
              <a:chOff x="199678" y="692696"/>
              <a:chExt cx="4063863" cy="369332"/>
            </a:xfrm>
          </p:grpSpPr>
          <p:sp>
            <p:nvSpPr>
              <p:cNvPr id="39" name="TextBox 38"/>
              <p:cNvSpPr txBox="1"/>
              <p:nvPr/>
            </p:nvSpPr>
            <p:spPr>
              <a:xfrm>
                <a:off x="343693"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链链区块链</a:t>
                </a:r>
                <a:r>
                  <a:rPr lang="en-US" altLang="zh-CN" b="1" dirty="0" smtClean="0">
                    <a:solidFill>
                      <a:srgbClr val="1F497D">
                        <a:lumMod val="50000"/>
                      </a:srgbClr>
                    </a:solidFill>
                    <a:latin typeface="微软雅黑" panose="020B0503020204020204" pitchFamily="34" charset="-122"/>
                    <a:ea typeface="微软雅黑" panose="020B0503020204020204" pitchFamily="34" charset="-122"/>
                  </a:rPr>
                  <a:t>-</a:t>
                </a:r>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链间通信交换机</a:t>
                </a:r>
                <a:endParaRPr lang="zh-CN" altLang="en-US" b="1" dirty="0" smtClean="0">
                  <a:solidFill>
                    <a:srgbClr val="1F497D">
                      <a:lumMod val="50000"/>
                    </a:srgbClr>
                  </a:solidFill>
                  <a:latin typeface="微软雅黑" panose="020B0503020204020204" pitchFamily="34" charset="-122"/>
                  <a:ea typeface="微软雅黑" panose="020B0503020204020204" pitchFamily="34" charset="-122"/>
                </a:endParaRPr>
              </a:p>
            </p:txBody>
          </p:sp>
          <p:sp>
            <p:nvSpPr>
              <p:cNvPr id="40" name="矩形 39"/>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8" name="矩形 37"/>
            <p:cNvSpPr/>
            <p:nvPr/>
          </p:nvSpPr>
          <p:spPr>
            <a:xfrm>
              <a:off x="-15090" y="692696"/>
              <a:ext cx="318069"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642910" y="1285860"/>
            <a:ext cx="7572428" cy="773289"/>
          </a:xfrm>
          <a:prstGeom prst="rect">
            <a:avLst/>
          </a:prstGeom>
          <a:noFill/>
        </p:spPr>
        <p:txBody>
          <a:bodyPr wrap="square" rtlCol="0">
            <a:spAutoFit/>
          </a:bodyPr>
          <a:lstStyle/>
          <a:p>
            <a:pPr>
              <a:lnSpc>
                <a:spcPct val="150000"/>
              </a:lnSpc>
            </a:pPr>
            <a:r>
              <a:rPr lang="zh-TW" altLang="en-US" sz="1600" dirty="0" smtClean="0">
                <a:latin typeface="宋体" panose="02010600030101010101" pitchFamily="2" charset="-122"/>
                <a:ea typeface="宋体" panose="02010600030101010101" pitchFamily="2" charset="-122"/>
              </a:rPr>
              <a:t>使用公私钥证书以及椭圆曲线加密技术，实现登录过程、交易过程的数据安全，用户与平台间通信均采用数字证书进行签名，确保通讯过程中数据安全性。</a:t>
            </a:r>
            <a:endParaRPr lang="zh-CN" altLang="en-US" sz="1600" dirty="0" smtClean="0">
              <a:latin typeface="宋体" panose="02010600030101010101" pitchFamily="2" charset="-122"/>
              <a:ea typeface="宋体" panose="02010600030101010101" pitchFamily="2" charset="-122"/>
            </a:endParaRPr>
          </a:p>
        </p:txBody>
      </p:sp>
      <p:grpSp>
        <p:nvGrpSpPr>
          <p:cNvPr id="45" name="组合 44"/>
          <p:cNvGrpSpPr/>
          <p:nvPr/>
        </p:nvGrpSpPr>
        <p:grpSpPr>
          <a:xfrm>
            <a:off x="428596" y="2714620"/>
            <a:ext cx="8473903" cy="3331244"/>
            <a:chOff x="455815" y="1448673"/>
            <a:chExt cx="8137509" cy="4240001"/>
          </a:xfrm>
        </p:grpSpPr>
        <p:sp>
          <p:nvSpPr>
            <p:cNvPr id="9" name="矩形 8"/>
            <p:cNvSpPr/>
            <p:nvPr/>
          </p:nvSpPr>
          <p:spPr>
            <a:xfrm>
              <a:off x="455815" y="2871272"/>
              <a:ext cx="261610" cy="369332"/>
            </a:xfrm>
            <a:prstGeom prst="rect">
              <a:avLst/>
            </a:prstGeom>
          </p:spPr>
          <p:txBody>
            <a:bodyPr wrap="none">
              <a:spAutoFit/>
            </a:bodyPr>
            <a:lstStyle/>
            <a:p>
              <a:r>
                <a:rPr lang="zh-CN" altLang="en-US" dirty="0"/>
                <a:t>￼</a:t>
              </a:r>
              <a:endParaRPr lang="zh-CN" altLang="en-US" dirty="0"/>
            </a:p>
          </p:txBody>
        </p:sp>
        <p:sp>
          <p:nvSpPr>
            <p:cNvPr id="10" name="Freeform 14"/>
            <p:cNvSpPr/>
            <p:nvPr/>
          </p:nvSpPr>
          <p:spPr bwMode="auto">
            <a:xfrm>
              <a:off x="2920264" y="2904472"/>
              <a:ext cx="2180463" cy="1920446"/>
            </a:xfrm>
            <a:custGeom>
              <a:avLst/>
              <a:gdLst>
                <a:gd name="T0" fmla="*/ 37 w 1723"/>
                <a:gd name="T1" fmla="*/ 721 h 1138"/>
                <a:gd name="T2" fmla="*/ 451 w 1723"/>
                <a:gd name="T3" fmla="*/ 0 h 1138"/>
                <a:gd name="T4" fmla="*/ 451 w 1723"/>
                <a:gd name="T5" fmla="*/ 0 h 1138"/>
                <a:gd name="T6" fmla="*/ 634 w 1723"/>
                <a:gd name="T7" fmla="*/ 605 h 1138"/>
                <a:gd name="T8" fmla="*/ 1330 w 1723"/>
                <a:gd name="T9" fmla="*/ 579 h 1138"/>
                <a:gd name="T10" fmla="*/ 1446 w 1723"/>
                <a:gd name="T11" fmla="*/ 325 h 1138"/>
                <a:gd name="T12" fmla="*/ 1277 w 1723"/>
                <a:gd name="T13" fmla="*/ 32 h 1138"/>
                <a:gd name="T14" fmla="*/ 1071 w 1723"/>
                <a:gd name="T15" fmla="*/ 1138 h 1138"/>
                <a:gd name="T16" fmla="*/ 1071 w 1723"/>
                <a:gd name="T17" fmla="*/ 1138 h 1138"/>
                <a:gd name="T18" fmla="*/ 279 w 1723"/>
                <a:gd name="T19" fmla="*/ 1138 h 1138"/>
                <a:gd name="T20" fmla="*/ 0 w 1723"/>
                <a:gd name="T21" fmla="*/ 860 h 1138"/>
                <a:gd name="T22" fmla="*/ 37 w 1723"/>
                <a:gd name="T23" fmla="*/ 721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23" h="1138">
                  <a:moveTo>
                    <a:pt x="37" y="721"/>
                  </a:moveTo>
                  <a:cubicBezTo>
                    <a:pt x="451" y="0"/>
                    <a:pt x="451" y="0"/>
                    <a:pt x="451" y="0"/>
                  </a:cubicBezTo>
                  <a:cubicBezTo>
                    <a:pt x="451" y="0"/>
                    <a:pt x="451" y="0"/>
                    <a:pt x="451" y="0"/>
                  </a:cubicBezTo>
                  <a:cubicBezTo>
                    <a:pt x="342" y="265"/>
                    <a:pt x="450" y="484"/>
                    <a:pt x="634" y="605"/>
                  </a:cubicBezTo>
                  <a:cubicBezTo>
                    <a:pt x="828" y="733"/>
                    <a:pt x="1106" y="750"/>
                    <a:pt x="1330" y="579"/>
                  </a:cubicBezTo>
                  <a:cubicBezTo>
                    <a:pt x="1401" y="517"/>
                    <a:pt x="1446" y="426"/>
                    <a:pt x="1446" y="325"/>
                  </a:cubicBezTo>
                  <a:cubicBezTo>
                    <a:pt x="1446" y="196"/>
                    <a:pt x="1378" y="96"/>
                    <a:pt x="1277" y="32"/>
                  </a:cubicBezTo>
                  <a:cubicBezTo>
                    <a:pt x="1723" y="311"/>
                    <a:pt x="1648" y="1131"/>
                    <a:pt x="1071" y="1138"/>
                  </a:cubicBezTo>
                  <a:cubicBezTo>
                    <a:pt x="1071" y="1138"/>
                    <a:pt x="1071" y="1138"/>
                    <a:pt x="1071" y="1138"/>
                  </a:cubicBezTo>
                  <a:cubicBezTo>
                    <a:pt x="279" y="1138"/>
                    <a:pt x="279" y="1138"/>
                    <a:pt x="279" y="1138"/>
                  </a:cubicBezTo>
                  <a:cubicBezTo>
                    <a:pt x="125" y="1138"/>
                    <a:pt x="0" y="1014"/>
                    <a:pt x="0" y="860"/>
                  </a:cubicBezTo>
                  <a:cubicBezTo>
                    <a:pt x="0" y="809"/>
                    <a:pt x="13" y="762"/>
                    <a:pt x="37" y="721"/>
                  </a:cubicBezTo>
                  <a:close/>
                </a:path>
              </a:pathLst>
            </a:custGeom>
            <a:solidFill>
              <a:schemeClr val="tx2">
                <a:lumMod val="60000"/>
                <a:lumOff val="40000"/>
              </a:schemeClr>
            </a:solidFill>
            <a:ln>
              <a:solidFill>
                <a:schemeClr val="tx2">
                  <a:lumMod val="60000"/>
                  <a:lumOff val="40000"/>
                </a:schemeClr>
              </a:solidFill>
            </a:ln>
          </p:spPr>
          <p:txBody>
            <a:bodyPr vert="horz" wrap="square" lIns="91440" tIns="45720" rIns="91440" bIns="45720" numCol="1" anchor="t" anchorCtr="0" compatLnSpc="1"/>
            <a:lstStyle/>
            <a:p>
              <a:endParaRPr lang="en-US" dirty="0"/>
            </a:p>
          </p:txBody>
        </p:sp>
        <p:sp>
          <p:nvSpPr>
            <p:cNvPr id="11" name="Freeform 15"/>
            <p:cNvSpPr/>
            <p:nvPr/>
          </p:nvSpPr>
          <p:spPr bwMode="auto">
            <a:xfrm>
              <a:off x="3205094" y="1448673"/>
              <a:ext cx="1944183" cy="2976334"/>
            </a:xfrm>
            <a:custGeom>
              <a:avLst/>
              <a:gdLst>
                <a:gd name="T0" fmla="*/ 226 w 1537"/>
                <a:gd name="T1" fmla="*/ 862 h 1764"/>
                <a:gd name="T2" fmla="*/ 640 w 1537"/>
                <a:gd name="T3" fmla="*/ 141 h 1764"/>
                <a:gd name="T4" fmla="*/ 883 w 1537"/>
                <a:gd name="T5" fmla="*/ 0 h 1764"/>
                <a:gd name="T6" fmla="*/ 1123 w 1537"/>
                <a:gd name="T7" fmla="*/ 136 h 1764"/>
                <a:gd name="T8" fmla="*/ 1537 w 1537"/>
                <a:gd name="T9" fmla="*/ 857 h 1764"/>
                <a:gd name="T10" fmla="*/ 1537 w 1537"/>
                <a:gd name="T11" fmla="*/ 857 h 1764"/>
                <a:gd name="T12" fmla="*/ 545 w 1537"/>
                <a:gd name="T13" fmla="*/ 1188 h 1764"/>
                <a:gd name="T14" fmla="*/ 883 w 1537"/>
                <a:gd name="T15" fmla="*/ 1525 h 1764"/>
                <a:gd name="T16" fmla="*/ 1094 w 1537"/>
                <a:gd name="T17" fmla="*/ 1451 h 1764"/>
                <a:gd name="T18" fmla="*/ 226 w 1537"/>
                <a:gd name="T19" fmla="*/ 863 h 1764"/>
                <a:gd name="T20" fmla="*/ 226 w 1537"/>
                <a:gd name="T21" fmla="*/ 862 h 1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7" h="1764">
                  <a:moveTo>
                    <a:pt x="226" y="862"/>
                  </a:moveTo>
                  <a:cubicBezTo>
                    <a:pt x="640" y="141"/>
                    <a:pt x="640" y="141"/>
                    <a:pt x="640" y="141"/>
                  </a:cubicBezTo>
                  <a:cubicBezTo>
                    <a:pt x="688" y="57"/>
                    <a:pt x="779" y="0"/>
                    <a:pt x="883" y="0"/>
                  </a:cubicBezTo>
                  <a:cubicBezTo>
                    <a:pt x="985" y="0"/>
                    <a:pt x="1074" y="55"/>
                    <a:pt x="1123" y="136"/>
                  </a:cubicBezTo>
                  <a:cubicBezTo>
                    <a:pt x="1537" y="857"/>
                    <a:pt x="1537" y="857"/>
                    <a:pt x="1537" y="857"/>
                  </a:cubicBezTo>
                  <a:cubicBezTo>
                    <a:pt x="1537" y="857"/>
                    <a:pt x="1537" y="857"/>
                    <a:pt x="1537" y="857"/>
                  </a:cubicBezTo>
                  <a:cubicBezTo>
                    <a:pt x="1244" y="356"/>
                    <a:pt x="545" y="671"/>
                    <a:pt x="545" y="1188"/>
                  </a:cubicBezTo>
                  <a:cubicBezTo>
                    <a:pt x="545" y="1374"/>
                    <a:pt x="696" y="1525"/>
                    <a:pt x="883" y="1525"/>
                  </a:cubicBezTo>
                  <a:cubicBezTo>
                    <a:pt x="963" y="1525"/>
                    <a:pt x="1036" y="1498"/>
                    <a:pt x="1094" y="1451"/>
                  </a:cubicBezTo>
                  <a:cubicBezTo>
                    <a:pt x="681" y="1764"/>
                    <a:pt x="0" y="1400"/>
                    <a:pt x="226" y="863"/>
                  </a:cubicBezTo>
                  <a:lnTo>
                    <a:pt x="226" y="862"/>
                  </a:lnTo>
                  <a:close/>
                </a:path>
              </a:pathLst>
            </a:custGeom>
            <a:solidFill>
              <a:schemeClr val="tx2">
                <a:lumMod val="60000"/>
                <a:lumOff val="40000"/>
              </a:schemeClr>
            </a:solidFill>
            <a:ln>
              <a:noFill/>
            </a:ln>
          </p:spPr>
          <p:txBody>
            <a:bodyPr vert="horz" wrap="square" lIns="91440" tIns="45720" rIns="91440" bIns="45720" numCol="1" anchor="t" anchorCtr="0" compatLnSpc="1"/>
            <a:lstStyle/>
            <a:p>
              <a:endParaRPr lang="en-US" dirty="0"/>
            </a:p>
          </p:txBody>
        </p:sp>
        <p:sp>
          <p:nvSpPr>
            <p:cNvPr id="12" name="Freeform 16"/>
            <p:cNvSpPr/>
            <p:nvPr/>
          </p:nvSpPr>
          <p:spPr bwMode="auto">
            <a:xfrm>
              <a:off x="3894514" y="2049982"/>
              <a:ext cx="1829819" cy="2774937"/>
            </a:xfrm>
            <a:custGeom>
              <a:avLst/>
              <a:gdLst>
                <a:gd name="T0" fmla="*/ 992 w 1446"/>
                <a:gd name="T1" fmla="*/ 501 h 1645"/>
                <a:gd name="T2" fmla="*/ 1409 w 1446"/>
                <a:gd name="T3" fmla="*/ 1228 h 1645"/>
                <a:gd name="T4" fmla="*/ 1446 w 1446"/>
                <a:gd name="T5" fmla="*/ 1367 h 1645"/>
                <a:gd name="T6" fmla="*/ 1167 w 1446"/>
                <a:gd name="T7" fmla="*/ 1645 h 1645"/>
                <a:gd name="T8" fmla="*/ 294 w 1446"/>
                <a:gd name="T9" fmla="*/ 1645 h 1645"/>
                <a:gd name="T10" fmla="*/ 507 w 1446"/>
                <a:gd name="T11" fmla="*/ 539 h 1645"/>
                <a:gd name="T12" fmla="*/ 338 w 1446"/>
                <a:gd name="T13" fmla="*/ 494 h 1645"/>
                <a:gd name="T14" fmla="*/ 0 w 1446"/>
                <a:gd name="T15" fmla="*/ 832 h 1645"/>
                <a:gd name="T16" fmla="*/ 992 w 1446"/>
                <a:gd name="T17" fmla="*/ 50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6" h="1645">
                  <a:moveTo>
                    <a:pt x="992" y="501"/>
                  </a:moveTo>
                  <a:cubicBezTo>
                    <a:pt x="1409" y="1228"/>
                    <a:pt x="1409" y="1228"/>
                    <a:pt x="1409" y="1228"/>
                  </a:cubicBezTo>
                  <a:cubicBezTo>
                    <a:pt x="1432" y="1269"/>
                    <a:pt x="1446" y="1316"/>
                    <a:pt x="1446" y="1367"/>
                  </a:cubicBezTo>
                  <a:cubicBezTo>
                    <a:pt x="1446" y="1521"/>
                    <a:pt x="1321" y="1645"/>
                    <a:pt x="1167" y="1645"/>
                  </a:cubicBezTo>
                  <a:cubicBezTo>
                    <a:pt x="294" y="1645"/>
                    <a:pt x="294" y="1645"/>
                    <a:pt x="294" y="1645"/>
                  </a:cubicBezTo>
                  <a:cubicBezTo>
                    <a:pt x="877" y="1645"/>
                    <a:pt x="955" y="819"/>
                    <a:pt x="507" y="539"/>
                  </a:cubicBezTo>
                  <a:cubicBezTo>
                    <a:pt x="457" y="510"/>
                    <a:pt x="399" y="494"/>
                    <a:pt x="338" y="494"/>
                  </a:cubicBezTo>
                  <a:cubicBezTo>
                    <a:pt x="151" y="494"/>
                    <a:pt x="0" y="645"/>
                    <a:pt x="0" y="832"/>
                  </a:cubicBezTo>
                  <a:cubicBezTo>
                    <a:pt x="0" y="315"/>
                    <a:pt x="699" y="0"/>
                    <a:pt x="992" y="501"/>
                  </a:cubicBezTo>
                  <a:close/>
                </a:path>
              </a:pathLst>
            </a:custGeom>
            <a:solidFill>
              <a:schemeClr val="tx2">
                <a:lumMod val="60000"/>
                <a:lumOff val="40000"/>
              </a:schemeClr>
            </a:solidFill>
            <a:ln>
              <a:noFill/>
            </a:ln>
          </p:spPr>
          <p:txBody>
            <a:bodyPr vert="horz" wrap="square" lIns="91440" tIns="45720" rIns="91440" bIns="45720" numCol="1" anchor="t" anchorCtr="0" compatLnSpc="1"/>
            <a:lstStyle/>
            <a:p>
              <a:endParaRPr lang="en-US"/>
            </a:p>
          </p:txBody>
        </p:sp>
        <p:sp>
          <p:nvSpPr>
            <p:cNvPr id="13" name="Freeform 17"/>
            <p:cNvSpPr/>
            <p:nvPr/>
          </p:nvSpPr>
          <p:spPr bwMode="auto">
            <a:xfrm>
              <a:off x="3874015" y="2049981"/>
              <a:ext cx="1275263" cy="1404012"/>
            </a:xfrm>
            <a:custGeom>
              <a:avLst/>
              <a:gdLst>
                <a:gd name="T0" fmla="*/ 16 w 1008"/>
                <a:gd name="T1" fmla="*/ 832 h 832"/>
                <a:gd name="T2" fmla="*/ 1008 w 1008"/>
                <a:gd name="T3" fmla="*/ 501 h 832"/>
                <a:gd name="T4" fmla="*/ 16 w 1008"/>
                <a:gd name="T5" fmla="*/ 832 h 832"/>
              </a:gdLst>
              <a:ahLst/>
              <a:cxnLst>
                <a:cxn ang="0">
                  <a:pos x="T0" y="T1"/>
                </a:cxn>
                <a:cxn ang="0">
                  <a:pos x="T2" y="T3"/>
                </a:cxn>
                <a:cxn ang="0">
                  <a:pos x="T4" y="T5"/>
                </a:cxn>
              </a:cxnLst>
              <a:rect l="0" t="0" r="r" b="b"/>
              <a:pathLst>
                <a:path w="1008" h="832">
                  <a:moveTo>
                    <a:pt x="16" y="832"/>
                  </a:moveTo>
                  <a:cubicBezTo>
                    <a:pt x="16" y="315"/>
                    <a:pt x="715" y="0"/>
                    <a:pt x="1008" y="501"/>
                  </a:cubicBezTo>
                  <a:cubicBezTo>
                    <a:pt x="715" y="1"/>
                    <a:pt x="0" y="253"/>
                    <a:pt x="16" y="832"/>
                  </a:cubicBezTo>
                  <a:close/>
                </a:path>
              </a:pathLst>
            </a:custGeom>
            <a:solidFill>
              <a:schemeClr val="tx2"/>
            </a:solidFill>
            <a:ln>
              <a:solidFill>
                <a:schemeClr val="tx2">
                  <a:lumMod val="75000"/>
                </a:schemeClr>
              </a:solidFill>
            </a:ln>
            <a:effectLst/>
          </p:spPr>
          <p:txBody>
            <a:bodyPr vert="horz" wrap="square" lIns="91440" tIns="45720" rIns="91440" bIns="45720" numCol="1" anchor="t" anchorCtr="0" compatLnSpc="1"/>
            <a:lstStyle/>
            <a:p>
              <a:endParaRPr lang="en-US"/>
            </a:p>
          </p:txBody>
        </p:sp>
        <p:sp>
          <p:nvSpPr>
            <p:cNvPr id="14" name="Freeform 18"/>
            <p:cNvSpPr/>
            <p:nvPr/>
          </p:nvSpPr>
          <p:spPr bwMode="auto">
            <a:xfrm>
              <a:off x="3228830" y="2884333"/>
              <a:ext cx="1187873" cy="1470185"/>
            </a:xfrm>
            <a:custGeom>
              <a:avLst/>
              <a:gdLst>
                <a:gd name="T0" fmla="*/ 939 w 939"/>
                <a:gd name="T1" fmla="*/ 677 h 871"/>
                <a:gd name="T2" fmla="*/ 214 w 939"/>
                <a:gd name="T3" fmla="*/ 0 h 871"/>
                <a:gd name="T4" fmla="*/ 939 w 939"/>
                <a:gd name="T5" fmla="*/ 677 h 871"/>
              </a:gdLst>
              <a:ahLst/>
              <a:cxnLst>
                <a:cxn ang="0">
                  <a:pos x="T0" y="T1"/>
                </a:cxn>
                <a:cxn ang="0">
                  <a:pos x="T2" y="T3"/>
                </a:cxn>
                <a:cxn ang="0">
                  <a:pos x="T4" y="T5"/>
                </a:cxn>
              </a:cxnLst>
              <a:rect l="0" t="0" r="r" b="b"/>
              <a:pathLst>
                <a:path w="939" h="871">
                  <a:moveTo>
                    <a:pt x="939" y="677"/>
                  </a:moveTo>
                  <a:cubicBezTo>
                    <a:pt x="419" y="871"/>
                    <a:pt x="0" y="457"/>
                    <a:pt x="214" y="0"/>
                  </a:cubicBezTo>
                  <a:cubicBezTo>
                    <a:pt x="37" y="499"/>
                    <a:pt x="468" y="810"/>
                    <a:pt x="939" y="677"/>
                  </a:cubicBezTo>
                  <a:close/>
                </a:path>
              </a:pathLst>
            </a:custGeom>
            <a:solidFill>
              <a:schemeClr val="tx2"/>
            </a:solidFill>
            <a:ln>
              <a:solidFill>
                <a:schemeClr val="tx2">
                  <a:lumMod val="75000"/>
                </a:schemeClr>
              </a:solidFill>
            </a:ln>
            <a:effectLst/>
          </p:spPr>
          <p:txBody>
            <a:bodyPr vert="horz" wrap="square" lIns="91440" tIns="45720" rIns="91440" bIns="45720" numCol="1" anchor="t" anchorCtr="0" compatLnSpc="1"/>
            <a:lstStyle/>
            <a:p>
              <a:endParaRPr lang="en-US"/>
            </a:p>
          </p:txBody>
        </p:sp>
        <p:sp>
          <p:nvSpPr>
            <p:cNvPr id="15" name="Freeform 19"/>
            <p:cNvSpPr/>
            <p:nvPr/>
          </p:nvSpPr>
          <p:spPr bwMode="auto">
            <a:xfrm>
              <a:off x="4266736" y="2959136"/>
              <a:ext cx="882542" cy="1865782"/>
            </a:xfrm>
            <a:custGeom>
              <a:avLst/>
              <a:gdLst>
                <a:gd name="T0" fmla="*/ 0 w 698"/>
                <a:gd name="T1" fmla="*/ 1106 h 1106"/>
                <a:gd name="T2" fmla="*/ 213 w 698"/>
                <a:gd name="T3" fmla="*/ 0 h 1106"/>
                <a:gd name="T4" fmla="*/ 0 w 698"/>
                <a:gd name="T5" fmla="*/ 1106 h 1106"/>
              </a:gdLst>
              <a:ahLst/>
              <a:cxnLst>
                <a:cxn ang="0">
                  <a:pos x="T0" y="T1"/>
                </a:cxn>
                <a:cxn ang="0">
                  <a:pos x="T2" y="T3"/>
                </a:cxn>
                <a:cxn ang="0">
                  <a:pos x="T4" y="T5"/>
                </a:cxn>
              </a:cxnLst>
              <a:rect l="0" t="0" r="r" b="b"/>
              <a:pathLst>
                <a:path w="698" h="1106">
                  <a:moveTo>
                    <a:pt x="0" y="1106"/>
                  </a:moveTo>
                  <a:cubicBezTo>
                    <a:pt x="583" y="1106"/>
                    <a:pt x="661" y="280"/>
                    <a:pt x="213" y="0"/>
                  </a:cubicBezTo>
                  <a:cubicBezTo>
                    <a:pt x="698" y="280"/>
                    <a:pt x="610" y="1106"/>
                    <a:pt x="0" y="1106"/>
                  </a:cubicBezTo>
                  <a:close/>
                </a:path>
              </a:pathLst>
            </a:custGeom>
            <a:solidFill>
              <a:schemeClr val="tx2"/>
            </a:solidFill>
            <a:ln>
              <a:solidFill>
                <a:schemeClr val="tx2">
                  <a:lumMod val="75000"/>
                </a:schemeClr>
              </a:solidFill>
            </a:ln>
            <a:effectLst/>
          </p:spPr>
          <p:txBody>
            <a:bodyPr vert="horz" wrap="square" lIns="91440" tIns="45720" rIns="91440" bIns="45720" numCol="1" anchor="t" anchorCtr="0" compatLnSpc="1"/>
            <a:lstStyle/>
            <a:p>
              <a:endParaRPr lang="en-US"/>
            </a:p>
          </p:txBody>
        </p:sp>
        <p:sp>
          <p:nvSpPr>
            <p:cNvPr id="16" name="TextBox 23"/>
            <p:cNvSpPr txBox="1"/>
            <p:nvPr/>
          </p:nvSpPr>
          <p:spPr>
            <a:xfrm rot="18033840">
              <a:off x="3216405" y="2504369"/>
              <a:ext cx="1108509" cy="523220"/>
            </a:xfrm>
            <a:prstGeom prst="rect">
              <a:avLst/>
            </a:prstGeom>
            <a:noFill/>
            <a:ln>
              <a:noFill/>
            </a:ln>
          </p:spPr>
          <p:txBody>
            <a:bodyPr wrap="none" rtlCol="0">
              <a:spAutoFit/>
            </a:bodyPr>
            <a:lstStyle/>
            <a:p>
              <a:r>
                <a:rPr lang="en-US" sz="2800" dirty="0">
                  <a:solidFill>
                    <a:schemeClr val="bg1"/>
                  </a:solidFill>
                </a:rPr>
                <a:t>01</a:t>
              </a:r>
              <a:r>
                <a:rPr lang="en-US" dirty="0">
                  <a:solidFill>
                    <a:schemeClr val="bg1"/>
                  </a:solidFill>
                </a:rPr>
                <a:t> </a:t>
              </a:r>
              <a:r>
                <a:rPr lang="en-US" altLang="zh-CN" dirty="0" smtClean="0">
                  <a:solidFill>
                    <a:schemeClr val="bg1"/>
                  </a:solidFill>
                </a:rPr>
                <a:t>ECert</a:t>
              </a:r>
              <a:endParaRPr lang="en-US" dirty="0">
                <a:solidFill>
                  <a:schemeClr val="bg1"/>
                </a:solidFill>
              </a:endParaRPr>
            </a:p>
          </p:txBody>
        </p:sp>
        <p:sp>
          <p:nvSpPr>
            <p:cNvPr id="17" name="TextBox 24"/>
            <p:cNvSpPr txBox="1"/>
            <p:nvPr/>
          </p:nvSpPr>
          <p:spPr>
            <a:xfrm rot="3667932">
              <a:off x="4562238" y="3001330"/>
              <a:ext cx="1106457" cy="523220"/>
            </a:xfrm>
            <a:prstGeom prst="rect">
              <a:avLst/>
            </a:prstGeom>
            <a:noFill/>
            <a:ln>
              <a:noFill/>
            </a:ln>
          </p:spPr>
          <p:txBody>
            <a:bodyPr wrap="none" rtlCol="0">
              <a:spAutoFit/>
            </a:bodyPr>
            <a:lstStyle/>
            <a:p>
              <a:r>
                <a:rPr lang="en-US" sz="2800" dirty="0">
                  <a:solidFill>
                    <a:schemeClr val="bg1"/>
                  </a:solidFill>
                </a:rPr>
                <a:t>02</a:t>
              </a:r>
              <a:r>
                <a:rPr lang="en-US" dirty="0">
                  <a:solidFill>
                    <a:schemeClr val="bg1"/>
                  </a:solidFill>
                </a:rPr>
                <a:t> </a:t>
              </a:r>
              <a:r>
                <a:rPr lang="en-US" altLang="zh-CN" dirty="0" smtClean="0">
                  <a:solidFill>
                    <a:schemeClr val="bg1"/>
                  </a:solidFill>
                </a:rPr>
                <a:t>TCert</a:t>
              </a:r>
              <a:endParaRPr lang="en-US" dirty="0">
                <a:solidFill>
                  <a:schemeClr val="bg1"/>
                </a:solidFill>
              </a:endParaRPr>
            </a:p>
          </p:txBody>
        </p:sp>
        <p:sp>
          <p:nvSpPr>
            <p:cNvPr id="18" name="TextBox 25"/>
            <p:cNvSpPr txBox="1"/>
            <p:nvPr/>
          </p:nvSpPr>
          <p:spPr>
            <a:xfrm>
              <a:off x="3479202" y="4184853"/>
              <a:ext cx="1314784" cy="523220"/>
            </a:xfrm>
            <a:prstGeom prst="rect">
              <a:avLst/>
            </a:prstGeom>
            <a:noFill/>
            <a:ln>
              <a:noFill/>
            </a:ln>
          </p:spPr>
          <p:txBody>
            <a:bodyPr wrap="none" rtlCol="0">
              <a:spAutoFit/>
            </a:bodyPr>
            <a:lstStyle/>
            <a:p>
              <a:r>
                <a:rPr lang="en-US" sz="2800" dirty="0" smtClean="0">
                  <a:solidFill>
                    <a:schemeClr val="bg1"/>
                  </a:solidFill>
                </a:rPr>
                <a:t>03</a:t>
              </a:r>
              <a:r>
                <a:rPr lang="en-US" dirty="0" smtClean="0">
                  <a:solidFill>
                    <a:schemeClr val="bg1"/>
                  </a:solidFill>
                </a:rPr>
                <a:t> </a:t>
              </a:r>
              <a:r>
                <a:rPr lang="en-US" altLang="zh-CN" dirty="0" smtClean="0">
                  <a:solidFill>
                    <a:schemeClr val="bg1"/>
                  </a:solidFill>
                </a:rPr>
                <a:t>TLSCert</a:t>
              </a:r>
              <a:endParaRPr lang="en-US" dirty="0">
                <a:solidFill>
                  <a:schemeClr val="bg1"/>
                </a:solidFill>
              </a:endParaRPr>
            </a:p>
          </p:txBody>
        </p:sp>
        <p:grpSp>
          <p:nvGrpSpPr>
            <p:cNvPr id="2" name="Group 38"/>
            <p:cNvGrpSpPr/>
            <p:nvPr/>
          </p:nvGrpSpPr>
          <p:grpSpPr>
            <a:xfrm flipH="1">
              <a:off x="4903794" y="1988124"/>
              <a:ext cx="1110488" cy="769806"/>
              <a:chOff x="1392530" y="2481978"/>
              <a:chExt cx="3124464" cy="313657"/>
            </a:xfrm>
          </p:grpSpPr>
          <p:cxnSp>
            <p:nvCxnSpPr>
              <p:cNvPr id="20" name="Straight Connector 39"/>
              <p:cNvCxnSpPr/>
              <p:nvPr/>
            </p:nvCxnSpPr>
            <p:spPr>
              <a:xfrm flipH="1" flipV="1">
                <a:off x="3555062" y="2481981"/>
                <a:ext cx="961932" cy="3136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40"/>
              <p:cNvCxnSpPr/>
              <p:nvPr/>
            </p:nvCxnSpPr>
            <p:spPr>
              <a:xfrm flipH="1">
                <a:off x="1392530" y="2481978"/>
                <a:ext cx="2162533"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grpSp>
        <p:sp>
          <p:nvSpPr>
            <p:cNvPr id="22" name="TextBox 41"/>
            <p:cNvSpPr txBox="1"/>
            <p:nvPr/>
          </p:nvSpPr>
          <p:spPr>
            <a:xfrm>
              <a:off x="6110007" y="1803459"/>
              <a:ext cx="2105025" cy="646331"/>
            </a:xfrm>
            <a:prstGeom prst="rect">
              <a:avLst/>
            </a:prstGeom>
            <a:noFill/>
            <a:ln>
              <a:noFill/>
            </a:ln>
          </p:spPr>
          <p:txBody>
            <a:bodyPr wrap="square" rtlCol="0">
              <a:spAutoFit/>
            </a:bodyPr>
            <a:lstStyle/>
            <a:p>
              <a:r>
                <a:rPr lang="zh-CN" altLang="en-US" dirty="0">
                  <a:latin typeface="Arial" panose="020B0604020202020204" pitchFamily="34" charset="0"/>
                  <a:ea typeface="微软雅黑" panose="020B0503020204020204" pitchFamily="34" charset="-122"/>
                  <a:sym typeface="Arial" panose="020B0604020202020204" pitchFamily="34" charset="0"/>
                </a:rPr>
                <a:t>交易过程数据安全</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endParaRPr lang="id-ID" b="1" dirty="0"/>
            </a:p>
          </p:txBody>
        </p:sp>
        <p:sp>
          <p:nvSpPr>
            <p:cNvPr id="23" name="Rectangle 42"/>
            <p:cNvSpPr/>
            <p:nvPr/>
          </p:nvSpPr>
          <p:spPr>
            <a:xfrm>
              <a:off x="6268756" y="2113106"/>
              <a:ext cx="2105025" cy="738664"/>
            </a:xfrm>
            <a:prstGeom prst="rect">
              <a:avLst/>
            </a:prstGeom>
            <a:ln>
              <a:noFill/>
            </a:ln>
          </p:spPr>
          <p:txBody>
            <a:bodyPr wrap="square">
              <a:spAutoFit/>
            </a:bodyPr>
            <a:lstStyle/>
            <a:p>
              <a:pPr>
                <a:lnSpc>
                  <a:spcPct val="150000"/>
                </a:lnSpc>
              </a:pPr>
              <a:r>
                <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公私钥证书</a:t>
              </a:r>
              <a:endParaRPr kumimoji="1"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rPr>
                <a:t>椭圆曲线加密</a:t>
              </a:r>
              <a:endParaRPr kumimoji="1"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4" name="Straight Connector 43"/>
            <p:cNvCxnSpPr/>
            <p:nvPr/>
          </p:nvCxnSpPr>
          <p:spPr>
            <a:xfrm>
              <a:off x="2654863" y="1676667"/>
              <a:ext cx="1480100" cy="0"/>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5" name="TextBox 45"/>
            <p:cNvSpPr txBox="1"/>
            <p:nvPr/>
          </p:nvSpPr>
          <p:spPr>
            <a:xfrm>
              <a:off x="455816" y="1479704"/>
              <a:ext cx="2102644" cy="646331"/>
            </a:xfrm>
            <a:prstGeom prst="rect">
              <a:avLst/>
            </a:prstGeom>
            <a:noFill/>
            <a:ln>
              <a:noFill/>
            </a:ln>
          </p:spPr>
          <p:txBody>
            <a:bodyPr wrap="square" rtlCol="0">
              <a:spAutoFit/>
            </a:bodyPr>
            <a:lstStyle/>
            <a:p>
              <a:pPr algn="r"/>
              <a:r>
                <a:rPr lang="zh-CN" altLang="en-US" dirty="0">
                  <a:latin typeface="Arial" panose="020B0604020202020204" pitchFamily="34" charset="0"/>
                  <a:ea typeface="微软雅黑" panose="020B0503020204020204" pitchFamily="34" charset="-122"/>
                  <a:sym typeface="Arial" panose="020B0604020202020204" pitchFamily="34" charset="0"/>
                </a:rPr>
                <a:t>登录过程数据安全</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gn="r"/>
              <a:endParaRPr lang="id-ID" b="1" dirty="0">
                <a:solidFill>
                  <a:schemeClr val="bg1"/>
                </a:solidFill>
              </a:endParaRPr>
            </a:p>
          </p:txBody>
        </p:sp>
        <p:sp>
          <p:nvSpPr>
            <p:cNvPr id="26" name="Rectangle 46"/>
            <p:cNvSpPr/>
            <p:nvPr/>
          </p:nvSpPr>
          <p:spPr>
            <a:xfrm>
              <a:off x="1213692" y="1844148"/>
              <a:ext cx="1461184" cy="738664"/>
            </a:xfrm>
            <a:prstGeom prst="rect">
              <a:avLst/>
            </a:prstGeom>
            <a:ln>
              <a:noFill/>
            </a:ln>
          </p:spPr>
          <p:txBody>
            <a:bodyPr wrap="square">
              <a:spAutoFit/>
            </a:bodyPr>
            <a:lstStyle/>
            <a:p>
              <a:pPr>
                <a:lnSpc>
                  <a:spcPct val="150000"/>
                </a:lnSpc>
              </a:pPr>
              <a:r>
                <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rPr>
                <a:t>公私钥证书</a:t>
              </a:r>
              <a:endParaRPr kumimoji="1"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rPr>
                <a:t>椭圆曲线加密</a:t>
              </a:r>
              <a:endParaRPr kumimoji="1" 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 name="Group 48"/>
            <p:cNvGrpSpPr/>
            <p:nvPr/>
          </p:nvGrpSpPr>
          <p:grpSpPr>
            <a:xfrm>
              <a:off x="2658247" y="3584989"/>
              <a:ext cx="881076" cy="598311"/>
              <a:chOff x="1392536" y="2481978"/>
              <a:chExt cx="3229538" cy="393200"/>
            </a:xfrm>
          </p:grpSpPr>
          <p:cxnSp>
            <p:nvCxnSpPr>
              <p:cNvPr id="28" name="Straight Connector 49"/>
              <p:cNvCxnSpPr/>
              <p:nvPr/>
            </p:nvCxnSpPr>
            <p:spPr>
              <a:xfrm flipH="1" flipV="1">
                <a:off x="2654765" y="2481978"/>
                <a:ext cx="1967309" cy="393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50"/>
              <p:cNvCxnSpPr/>
              <p:nvPr/>
            </p:nvCxnSpPr>
            <p:spPr>
              <a:xfrm flipH="1">
                <a:off x="1392536" y="2481978"/>
                <a:ext cx="1298690"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grpSp>
        <p:sp>
          <p:nvSpPr>
            <p:cNvPr id="30" name="TextBox 51"/>
            <p:cNvSpPr txBox="1"/>
            <p:nvPr/>
          </p:nvSpPr>
          <p:spPr>
            <a:xfrm>
              <a:off x="455816" y="3400313"/>
              <a:ext cx="2102644" cy="646331"/>
            </a:xfrm>
            <a:prstGeom prst="rect">
              <a:avLst/>
            </a:prstGeom>
            <a:noFill/>
            <a:ln>
              <a:noFill/>
            </a:ln>
          </p:spPr>
          <p:txBody>
            <a:bodyPr wrap="square" rtlCol="0">
              <a:spAutoFit/>
            </a:bodyPr>
            <a:lstStyle/>
            <a:p>
              <a:pPr algn="r"/>
              <a:r>
                <a:rPr lang="zh-CN" altLang="en-US" dirty="0">
                  <a:latin typeface="Arial" panose="020B0604020202020204" pitchFamily="34" charset="0"/>
                  <a:ea typeface="微软雅黑" panose="020B0503020204020204" pitchFamily="34" charset="-122"/>
                  <a:sym typeface="Arial" panose="020B0604020202020204" pitchFamily="34" charset="0"/>
                </a:rPr>
                <a:t>平台真实性验证</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algn="r"/>
              <a:endParaRPr lang="id-ID" b="1" dirty="0">
                <a:solidFill>
                  <a:schemeClr val="bg1"/>
                </a:solidFill>
              </a:endParaRPr>
            </a:p>
          </p:txBody>
        </p:sp>
        <p:sp>
          <p:nvSpPr>
            <p:cNvPr id="31" name="Rectangle 52"/>
            <p:cNvSpPr/>
            <p:nvPr/>
          </p:nvSpPr>
          <p:spPr>
            <a:xfrm>
              <a:off x="1345728" y="3816362"/>
              <a:ext cx="1329147" cy="523220"/>
            </a:xfrm>
            <a:prstGeom prst="rect">
              <a:avLst/>
            </a:prstGeom>
            <a:ln>
              <a:noFill/>
            </a:ln>
          </p:spPr>
          <p:txBody>
            <a:bodyPr wrap="square">
              <a:spAutoFit/>
            </a:bodyPr>
            <a:lstStyle/>
            <a:p>
              <a:r>
                <a:rPr kumimoji="1" lang="en-US" altLang="zh-CN" sz="1400" dirty="0">
                  <a:latin typeface="微软雅黑" panose="020B0503020204020204" pitchFamily="34" charset="-122"/>
                  <a:ea typeface="微软雅黑" panose="020B0503020204020204" pitchFamily="34" charset="-122"/>
                  <a:cs typeface="微软雅黑" panose="020B0503020204020204" pitchFamily="34" charset="-122"/>
                </a:rPr>
                <a:t>TLS1.0</a:t>
              </a:r>
              <a:r>
                <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rPr>
                <a:t>服务器证书</a:t>
              </a:r>
              <a:endParaRPr kumimoji="1" 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TextBox 55"/>
            <p:cNvSpPr txBox="1"/>
            <p:nvPr/>
          </p:nvSpPr>
          <p:spPr>
            <a:xfrm>
              <a:off x="6037407" y="3930476"/>
              <a:ext cx="2397508" cy="369332"/>
            </a:xfrm>
            <a:prstGeom prst="rect">
              <a:avLst/>
            </a:prstGeom>
            <a:noFill/>
            <a:ln>
              <a:noFill/>
            </a:ln>
          </p:spPr>
          <p:txBody>
            <a:bodyPr wrap="square" rtlCol="0">
              <a:spAutoFit/>
            </a:bodyPr>
            <a:lstStyle/>
            <a:p>
              <a:r>
                <a:rPr lang="zh-CN" altLang="en-US" dirty="0">
                  <a:latin typeface="Arial" panose="020B0604020202020204" pitchFamily="34" charset="0"/>
                  <a:ea typeface="微软雅黑" panose="020B0503020204020204" pitchFamily="34" charset="-122"/>
                </a:rPr>
                <a:t>数字证书体系</a:t>
              </a:r>
              <a:endParaRPr lang="id-ID" dirty="0">
                <a:latin typeface="Arial" panose="020B0604020202020204" pitchFamily="34" charset="0"/>
                <a:ea typeface="微软雅黑" panose="020B0503020204020204" pitchFamily="34" charset="-122"/>
              </a:endParaRPr>
            </a:p>
          </p:txBody>
        </p:sp>
        <p:sp>
          <p:nvSpPr>
            <p:cNvPr id="34" name="Rectangle 56"/>
            <p:cNvSpPr/>
            <p:nvPr/>
          </p:nvSpPr>
          <p:spPr>
            <a:xfrm>
              <a:off x="6195816" y="4303679"/>
              <a:ext cx="2397508" cy="1384995"/>
            </a:xfrm>
            <a:prstGeom prst="rect">
              <a:avLst/>
            </a:prstGeom>
            <a:ln>
              <a:noFill/>
            </a:ln>
          </p:spPr>
          <p:txBody>
            <a:bodyPr wrap="square">
              <a:spAutoFit/>
            </a:bodyPr>
            <a:lstStyle/>
            <a:p>
              <a:pPr>
                <a:lnSpc>
                  <a:spcPct val="150000"/>
                </a:lnSpc>
              </a:pPr>
              <a:r>
                <a:rPr kumimoji="1" lang="zh-CN" altLang="en-US" sz="1400" dirty="0">
                  <a:latin typeface="微软雅黑" panose="020B0503020204020204" pitchFamily="34" charset="-122"/>
                  <a:ea typeface="微软雅黑" panose="020B0503020204020204" pitchFamily="34" charset="-122"/>
                  <a:cs typeface="微软雅黑" panose="020B0503020204020204" pitchFamily="34" charset="-122"/>
                </a:rPr>
                <a:t>用户与平台间通讯均采用数字证书进行签名，确保通讯过程中数据安全性</a:t>
              </a:r>
              <a:endParaRPr lang="en-US" altLang="zh-CN" sz="1400" dirty="0">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sz="1400" dirty="0"/>
            </a:p>
          </p:txBody>
        </p:sp>
        <p:pic>
          <p:nvPicPr>
            <p:cNvPr id="36" name="图片 35"/>
            <p:cNvPicPr>
              <a:picLocks noChangeAspect="1"/>
            </p:cNvPicPr>
            <p:nvPr/>
          </p:nvPicPr>
          <p:blipFill>
            <a:blip r:embed="rId1">
              <a:grayscl/>
              <a:extLst>
                <a:ext uri="{BEBA8EAE-BF5A-486C-A8C5-ECC9F3942E4B}">
                  <a14:imgProps xmlns:a14="http://schemas.microsoft.com/office/drawing/2010/main">
                    <a14:imgLayer r:embed="rId2">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196836" y="1753176"/>
              <a:ext cx="262493" cy="349990"/>
            </a:xfrm>
            <a:prstGeom prst="rect">
              <a:avLst/>
            </a:prstGeom>
            <a:ln>
              <a:noFill/>
            </a:ln>
          </p:spPr>
        </p:pic>
        <p:pic>
          <p:nvPicPr>
            <p:cNvPr id="37" name="图片 36"/>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2">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5071396" y="4124139"/>
              <a:ext cx="340655" cy="454206"/>
            </a:xfrm>
            <a:prstGeom prst="rect">
              <a:avLst/>
            </a:prstGeom>
            <a:ln>
              <a:noFill/>
            </a:ln>
          </p:spPr>
        </p:pic>
        <p:pic>
          <p:nvPicPr>
            <p:cNvPr id="38" name="图片 37"/>
            <p:cNvPicPr>
              <a:picLocks noChangeAspect="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2">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3102559" y="4216563"/>
              <a:ext cx="268685" cy="358246"/>
            </a:xfrm>
            <a:prstGeom prst="rect">
              <a:avLst/>
            </a:prstGeom>
            <a:ln>
              <a:noFill/>
            </a:ln>
          </p:spPr>
        </p:pic>
      </p:grpSp>
      <p:grpSp>
        <p:nvGrpSpPr>
          <p:cNvPr id="35" name="组合 34"/>
          <p:cNvGrpSpPr/>
          <p:nvPr/>
        </p:nvGrpSpPr>
        <p:grpSpPr>
          <a:xfrm>
            <a:off x="-15090" y="285728"/>
            <a:ext cx="3951297" cy="369332"/>
            <a:chOff x="-15090" y="692696"/>
            <a:chExt cx="3951297" cy="369332"/>
          </a:xfrm>
        </p:grpSpPr>
        <p:grpSp>
          <p:nvGrpSpPr>
            <p:cNvPr id="41" name="组合 12"/>
            <p:cNvGrpSpPr/>
            <p:nvPr/>
          </p:nvGrpSpPr>
          <p:grpSpPr>
            <a:xfrm>
              <a:off x="184348" y="692696"/>
              <a:ext cx="3751859" cy="369332"/>
              <a:chOff x="199678" y="692696"/>
              <a:chExt cx="4063863" cy="369332"/>
            </a:xfrm>
          </p:grpSpPr>
          <p:sp>
            <p:nvSpPr>
              <p:cNvPr id="43" name="TextBox 42"/>
              <p:cNvSpPr txBox="1"/>
              <p:nvPr/>
            </p:nvSpPr>
            <p:spPr>
              <a:xfrm>
                <a:off x="343693"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链链区块链</a:t>
                </a:r>
                <a:r>
                  <a:rPr lang="en-US" altLang="zh-CN" b="1" dirty="0" smtClean="0">
                    <a:solidFill>
                      <a:srgbClr val="1F497D">
                        <a:lumMod val="50000"/>
                      </a:srgbClr>
                    </a:solidFill>
                    <a:latin typeface="微软雅黑" panose="020B0503020204020204" pitchFamily="34" charset="-122"/>
                    <a:ea typeface="微软雅黑" panose="020B0503020204020204" pitchFamily="34" charset="-122"/>
                  </a:rPr>
                  <a:t>-</a:t>
                </a:r>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安全体系</a:t>
                </a:r>
                <a:endParaRPr lang="zh-CN" altLang="en-US" b="1" dirty="0" smtClean="0">
                  <a:solidFill>
                    <a:srgbClr val="1F497D">
                      <a:lumMod val="50000"/>
                    </a:srgbClr>
                  </a:solidFill>
                  <a:latin typeface="微软雅黑" panose="020B0503020204020204" pitchFamily="34" charset="-122"/>
                  <a:ea typeface="微软雅黑" panose="020B0503020204020204" pitchFamily="34" charset="-122"/>
                </a:endParaRPr>
              </a:p>
            </p:txBody>
          </p:sp>
          <p:sp>
            <p:nvSpPr>
              <p:cNvPr id="44" name="矩形 43"/>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2" name="矩形 41"/>
            <p:cNvSpPr/>
            <p:nvPr/>
          </p:nvSpPr>
          <p:spPr>
            <a:xfrm>
              <a:off x="-15090" y="692696"/>
              <a:ext cx="318069"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三、整体技术方案</a:t>
            </a:r>
            <a:endParaRPr lang="zh-CN" altLang="en-US" dirty="0">
              <a:latin typeface="微软雅黑" panose="020B0503020204020204" pitchFamily="34" charset="-122"/>
              <a:ea typeface="微软雅黑" panose="020B0503020204020204" pitchFamily="34" charset="-122"/>
            </a:endParaRPr>
          </a:p>
        </p:txBody>
      </p:sp>
      <p:pic>
        <p:nvPicPr>
          <p:cNvPr id="6" name="图片 5" descr="2.jpg"/>
          <p:cNvPicPr>
            <a:picLocks noChangeAspect="1"/>
          </p:cNvPicPr>
          <p:nvPr/>
        </p:nvPicPr>
        <p:blipFill>
          <a:blip r:embed="rId1"/>
          <a:stretch>
            <a:fillRect/>
          </a:stretch>
        </p:blipFill>
        <p:spPr>
          <a:xfrm>
            <a:off x="0" y="1293261"/>
            <a:ext cx="9144000" cy="557428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肘形连接符 4"/>
          <p:cNvCxnSpPr>
            <a:stCxn id="38" idx="2"/>
            <a:endCxn id="16" idx="3"/>
          </p:cNvCxnSpPr>
          <p:nvPr/>
        </p:nvCxnSpPr>
        <p:spPr>
          <a:xfrm rot="5400000">
            <a:off x="6584931" y="4052546"/>
            <a:ext cx="925559" cy="1207003"/>
          </a:xfrm>
          <a:prstGeom prst="bentConnector2">
            <a:avLst/>
          </a:prstGeom>
          <a:ln>
            <a:solidFill>
              <a:srgbClr val="00B0F0"/>
            </a:solidFill>
            <a:headEnd type="arrow"/>
            <a:tailEnd type="arrow" w="lg" len="med"/>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872983" y="3581106"/>
            <a:ext cx="1353221" cy="604980"/>
          </a:xfrm>
          <a:prstGeom prst="roundRect">
            <a:avLst>
              <a:gd name="adj" fmla="val 2287"/>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25" name="圆角矩形 24"/>
          <p:cNvSpPr/>
          <p:nvPr/>
        </p:nvSpPr>
        <p:spPr>
          <a:xfrm>
            <a:off x="5412171" y="3581106"/>
            <a:ext cx="1353221" cy="604980"/>
          </a:xfrm>
          <a:prstGeom prst="roundRect">
            <a:avLst>
              <a:gd name="adj" fmla="val 2287"/>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26" name="圆角矩形 25"/>
          <p:cNvSpPr/>
          <p:nvPr/>
        </p:nvSpPr>
        <p:spPr>
          <a:xfrm>
            <a:off x="3949492" y="3581106"/>
            <a:ext cx="1353221" cy="604980"/>
          </a:xfrm>
          <a:prstGeom prst="roundRect">
            <a:avLst>
              <a:gd name="adj" fmla="val 2287"/>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27" name="圆角矩形 26"/>
          <p:cNvSpPr/>
          <p:nvPr/>
        </p:nvSpPr>
        <p:spPr>
          <a:xfrm>
            <a:off x="2488446" y="3581106"/>
            <a:ext cx="1353221" cy="604980"/>
          </a:xfrm>
          <a:prstGeom prst="roundRect">
            <a:avLst>
              <a:gd name="adj" fmla="val 2287"/>
            </a:avLst>
          </a:prstGeom>
          <a:solidFill>
            <a:schemeClr val="bg1">
              <a:lumMod val="95000"/>
            </a:schemeClr>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cxnSp>
        <p:nvCxnSpPr>
          <p:cNvPr id="28" name="直接连接符 27"/>
          <p:cNvCxnSpPr/>
          <p:nvPr/>
        </p:nvCxnSpPr>
        <p:spPr>
          <a:xfrm>
            <a:off x="2586740" y="3895799"/>
            <a:ext cx="1152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06070" y="3620178"/>
            <a:ext cx="1327608" cy="276999"/>
          </a:xfrm>
          <a:prstGeom prst="rect">
            <a:avLst/>
          </a:prstGeom>
          <a:noFill/>
        </p:spPr>
        <p:txBody>
          <a:bodyPr wrap="none" rtlCol="0">
            <a:spAutoFit/>
          </a:bodyPr>
          <a:lstStyle/>
          <a:p>
            <a:pPr defTabSz="914400"/>
            <a:r>
              <a:rPr lang="zh-CN" altLang="en-US" sz="1200" dirty="0" smtClean="0">
                <a:solidFill>
                  <a:prstClr val="black"/>
                </a:solidFill>
                <a:latin typeface="微软雅黑" panose="020B0503020204020204" pitchFamily="34" charset="-122"/>
                <a:ea typeface="微软雅黑" panose="020B0503020204020204" pitchFamily="34" charset="-122"/>
              </a:rPr>
              <a:t>贫困户</a:t>
            </a:r>
            <a:r>
              <a:rPr lang="en-US" altLang="zh-CN" sz="1200" dirty="0" smtClean="0">
                <a:solidFill>
                  <a:prstClr val="black"/>
                </a:solidFill>
                <a:latin typeface="微软雅黑" panose="020B0503020204020204" pitchFamily="34" charset="-122"/>
                <a:ea typeface="微软雅黑" panose="020B0503020204020204" pitchFamily="34" charset="-122"/>
              </a:rPr>
              <a:t>/</a:t>
            </a:r>
            <a:r>
              <a:rPr lang="zh-CN" altLang="en-US" sz="1200" dirty="0" smtClean="0">
                <a:solidFill>
                  <a:prstClr val="black"/>
                </a:solidFill>
                <a:latin typeface="微软雅黑" panose="020B0503020204020204" pitchFamily="34" charset="-122"/>
                <a:ea typeface="微软雅黑" panose="020B0503020204020204" pitchFamily="34" charset="-122"/>
              </a:rPr>
              <a:t>地区数据</a:t>
            </a:r>
            <a:endParaRPr lang="en-US" altLang="zh-CN" sz="1200" dirty="0" smtClean="0">
              <a:solidFill>
                <a:prstClr val="black"/>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2472346" y="3939352"/>
            <a:ext cx="1451582" cy="253916"/>
          </a:xfrm>
          <a:prstGeom prst="rect">
            <a:avLst/>
          </a:prstGeom>
          <a:noFill/>
        </p:spPr>
        <p:txBody>
          <a:bodyPr wrap="square" rtlCol="0">
            <a:spAutoFit/>
          </a:bodyPr>
          <a:lstStyle/>
          <a:p>
            <a:pPr defTabSz="914400"/>
            <a:r>
              <a:rPr lang="zh-CN" altLang="en-US" sz="1050" dirty="0" smtClean="0">
                <a:solidFill>
                  <a:prstClr val="black">
                    <a:lumMod val="50000"/>
                    <a:lumOff val="50000"/>
                  </a:prstClr>
                </a:solidFill>
                <a:latin typeface="微软雅黑" panose="020B0503020204020204" pitchFamily="34" charset="-122"/>
                <a:ea typeface="微软雅黑" panose="020B0503020204020204" pitchFamily="34" charset="-122"/>
              </a:rPr>
              <a:t>经审核确认且可追溯</a:t>
            </a:r>
            <a:endParaRPr lang="en-US" altLang="zh-CN" sz="1050" dirty="0" smtClean="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4049432" y="3618800"/>
            <a:ext cx="1242648" cy="276999"/>
          </a:xfrm>
          <a:prstGeom prst="rect">
            <a:avLst/>
          </a:prstGeom>
          <a:noFill/>
        </p:spPr>
        <p:txBody>
          <a:bodyPr wrap="none" rtlCol="0">
            <a:spAutoFit/>
          </a:bodyPr>
          <a:lstStyle/>
          <a:p>
            <a:pPr defTabSz="914400"/>
            <a:r>
              <a:rPr lang="zh-CN" altLang="en-US" sz="1200" dirty="0" smtClean="0">
                <a:solidFill>
                  <a:prstClr val="black"/>
                </a:solidFill>
                <a:latin typeface="微软雅黑" panose="020B0503020204020204" pitchFamily="34" charset="-122"/>
                <a:ea typeface="微软雅黑" panose="020B0503020204020204" pitchFamily="34" charset="-122"/>
              </a:rPr>
              <a:t>资金流动</a:t>
            </a:r>
            <a:r>
              <a:rPr lang="en-US" altLang="zh-CN" sz="1200" dirty="0" smtClean="0">
                <a:solidFill>
                  <a:prstClr val="black"/>
                </a:solidFill>
                <a:latin typeface="微软雅黑" panose="020B0503020204020204" pitchFamily="34" charset="-122"/>
                <a:ea typeface="微软雅黑" panose="020B0503020204020204" pitchFamily="34" charset="-122"/>
              </a:rPr>
              <a:t>&amp;</a:t>
            </a:r>
            <a:r>
              <a:rPr lang="zh-CN" altLang="en-US" sz="1200" dirty="0" smtClean="0">
                <a:solidFill>
                  <a:prstClr val="black"/>
                </a:solidFill>
                <a:latin typeface="微软雅黑" panose="020B0503020204020204" pitchFamily="34" charset="-122"/>
                <a:ea typeface="微软雅黑" panose="020B0503020204020204" pitchFamily="34" charset="-122"/>
              </a:rPr>
              <a:t>流程</a:t>
            </a:r>
            <a:endParaRPr lang="en-US" altLang="zh-CN" sz="1200" dirty="0" smtClean="0">
              <a:solidFill>
                <a:prstClr val="black"/>
              </a:solidFill>
              <a:latin typeface="微软雅黑" panose="020B0503020204020204" pitchFamily="34" charset="-122"/>
              <a:ea typeface="微软雅黑" panose="020B0503020204020204" pitchFamily="34" charset="-122"/>
            </a:endParaRPr>
          </a:p>
        </p:txBody>
      </p:sp>
      <p:sp>
        <p:nvSpPr>
          <p:cNvPr id="32" name="TextBox 31"/>
          <p:cNvSpPr txBox="1"/>
          <p:nvPr/>
        </p:nvSpPr>
        <p:spPr>
          <a:xfrm>
            <a:off x="6948264" y="3620178"/>
            <a:ext cx="1242648" cy="276999"/>
          </a:xfrm>
          <a:prstGeom prst="rect">
            <a:avLst/>
          </a:prstGeom>
          <a:noFill/>
        </p:spPr>
        <p:txBody>
          <a:bodyPr wrap="none" rtlCol="0">
            <a:spAutoFit/>
          </a:bodyPr>
          <a:lstStyle/>
          <a:p>
            <a:pPr defTabSz="914400"/>
            <a:r>
              <a:rPr lang="zh-CN" altLang="en-US" sz="1200" dirty="0" smtClean="0">
                <a:solidFill>
                  <a:prstClr val="black"/>
                </a:solidFill>
                <a:latin typeface="微软雅黑" panose="020B0503020204020204" pitchFamily="34" charset="-122"/>
                <a:ea typeface="微软雅黑" panose="020B0503020204020204" pitchFamily="34" charset="-122"/>
              </a:rPr>
              <a:t>项目进展</a:t>
            </a:r>
            <a:r>
              <a:rPr lang="en-US" altLang="zh-CN" sz="1200" dirty="0" smtClean="0">
                <a:solidFill>
                  <a:prstClr val="black"/>
                </a:solidFill>
                <a:latin typeface="微软雅黑" panose="020B0503020204020204" pitchFamily="34" charset="-122"/>
                <a:ea typeface="微软雅黑" panose="020B0503020204020204" pitchFamily="34" charset="-122"/>
              </a:rPr>
              <a:t>&amp;</a:t>
            </a:r>
            <a:r>
              <a:rPr lang="zh-CN" altLang="en-US" sz="1200" dirty="0" smtClean="0">
                <a:solidFill>
                  <a:prstClr val="black"/>
                </a:solidFill>
                <a:latin typeface="微软雅黑" panose="020B0503020204020204" pitchFamily="34" charset="-122"/>
                <a:ea typeface="微软雅黑" panose="020B0503020204020204" pitchFamily="34" charset="-122"/>
              </a:rPr>
              <a:t>效果</a:t>
            </a:r>
            <a:endParaRPr lang="en-US" altLang="zh-CN" sz="1200" dirty="0" smtClean="0">
              <a:solidFill>
                <a:prstClr val="black"/>
              </a:solidFill>
              <a:latin typeface="微软雅黑" panose="020B0503020204020204" pitchFamily="34" charset="-122"/>
              <a:ea typeface="微软雅黑" panose="020B0503020204020204" pitchFamily="34" charset="-122"/>
            </a:endParaRPr>
          </a:p>
        </p:txBody>
      </p:sp>
      <p:sp>
        <p:nvSpPr>
          <p:cNvPr id="33" name="TextBox 32"/>
          <p:cNvSpPr txBox="1"/>
          <p:nvPr/>
        </p:nvSpPr>
        <p:spPr>
          <a:xfrm>
            <a:off x="5738304" y="3620178"/>
            <a:ext cx="800219" cy="276999"/>
          </a:xfrm>
          <a:prstGeom prst="rect">
            <a:avLst/>
          </a:prstGeom>
          <a:noFill/>
        </p:spPr>
        <p:txBody>
          <a:bodyPr wrap="none" rtlCol="0">
            <a:spAutoFit/>
          </a:bodyPr>
          <a:lstStyle/>
          <a:p>
            <a:pPr defTabSz="914400"/>
            <a:r>
              <a:rPr lang="zh-CN" altLang="en-US" sz="1200" dirty="0" smtClean="0">
                <a:solidFill>
                  <a:prstClr val="black"/>
                </a:solidFill>
                <a:latin typeface="微软雅黑" panose="020B0503020204020204" pitchFamily="34" charset="-122"/>
                <a:ea typeface="微软雅黑" panose="020B0503020204020204" pitchFamily="34" charset="-122"/>
              </a:rPr>
              <a:t>数据审查</a:t>
            </a:r>
            <a:endParaRPr lang="en-US" altLang="zh-CN" sz="1200" dirty="0" smtClean="0">
              <a:solidFill>
                <a:prstClr val="black"/>
              </a:solidFill>
              <a:latin typeface="微软雅黑" panose="020B0503020204020204" pitchFamily="34" charset="-122"/>
              <a:ea typeface="微软雅黑" panose="020B0503020204020204" pitchFamily="34" charset="-122"/>
            </a:endParaRPr>
          </a:p>
        </p:txBody>
      </p:sp>
      <p:cxnSp>
        <p:nvCxnSpPr>
          <p:cNvPr id="34" name="直接连接符 33"/>
          <p:cNvCxnSpPr/>
          <p:nvPr/>
        </p:nvCxnSpPr>
        <p:spPr>
          <a:xfrm>
            <a:off x="4048698" y="3895799"/>
            <a:ext cx="1152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973594" y="3895799"/>
            <a:ext cx="1152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512782" y="3895799"/>
            <a:ext cx="1152000"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020272" y="3939352"/>
            <a:ext cx="1261878" cy="253916"/>
          </a:xfrm>
          <a:prstGeom prst="rect">
            <a:avLst/>
          </a:prstGeom>
          <a:noFill/>
        </p:spPr>
        <p:txBody>
          <a:bodyPr wrap="square" rtlCol="0">
            <a:spAutoFit/>
          </a:bodyPr>
          <a:lstStyle/>
          <a:p>
            <a:pPr defTabSz="914400"/>
            <a:r>
              <a:rPr lang="zh-CN" altLang="en-US" sz="1050" dirty="0" smtClean="0">
                <a:solidFill>
                  <a:prstClr val="black">
                    <a:lumMod val="50000"/>
                    <a:lumOff val="50000"/>
                  </a:prstClr>
                </a:solidFill>
                <a:latin typeface="微软雅黑" panose="020B0503020204020204" pitchFamily="34" charset="-122"/>
                <a:ea typeface="微软雅黑" panose="020B0503020204020204" pitchFamily="34" charset="-122"/>
              </a:rPr>
              <a:t>贫困数据动态化</a:t>
            </a:r>
            <a:endParaRPr lang="en-US" altLang="zh-CN" sz="1050" dirty="0" smtClean="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3879182" y="3939352"/>
            <a:ext cx="1484906" cy="253916"/>
          </a:xfrm>
          <a:prstGeom prst="rect">
            <a:avLst/>
          </a:prstGeom>
          <a:noFill/>
        </p:spPr>
        <p:txBody>
          <a:bodyPr wrap="square" rtlCol="0">
            <a:spAutoFit/>
          </a:bodyPr>
          <a:lstStyle/>
          <a:p>
            <a:pPr defTabSz="914400"/>
            <a:r>
              <a:rPr lang="zh-CN" altLang="en-US" sz="1050" dirty="0" smtClean="0">
                <a:solidFill>
                  <a:prstClr val="black">
                    <a:lumMod val="50000"/>
                    <a:lumOff val="50000"/>
                  </a:prstClr>
                </a:solidFill>
                <a:latin typeface="微软雅黑" panose="020B0503020204020204" pitchFamily="34" charset="-122"/>
                <a:ea typeface="微软雅黑" panose="020B0503020204020204" pitchFamily="34" charset="-122"/>
              </a:rPr>
              <a:t>逐级审核</a:t>
            </a:r>
            <a:r>
              <a:rPr lang="en-US" altLang="zh-CN" sz="1050" dirty="0" smtClean="0">
                <a:solidFill>
                  <a:prstClr val="black">
                    <a:lumMod val="50000"/>
                    <a:lumOff val="50000"/>
                  </a:prstClr>
                </a:solidFill>
                <a:latin typeface="微软雅黑" panose="020B0503020204020204" pitchFamily="34" charset="-122"/>
                <a:ea typeface="微软雅黑" panose="020B0503020204020204" pitchFamily="34" charset="-122"/>
              </a:rPr>
              <a:t>&amp;</a:t>
            </a:r>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管理</a:t>
            </a:r>
            <a:r>
              <a:rPr lang="en-US" altLang="zh-CN" sz="1050" dirty="0" smtClean="0">
                <a:solidFill>
                  <a:prstClr val="black">
                    <a:lumMod val="50000"/>
                    <a:lumOff val="50000"/>
                  </a:prstClr>
                </a:solidFill>
                <a:latin typeface="微软雅黑" panose="020B0503020204020204" pitchFamily="34" charset="-122"/>
                <a:ea typeface="微软雅黑" panose="020B0503020204020204" pitchFamily="34" charset="-122"/>
              </a:rPr>
              <a:t>&amp;</a:t>
            </a:r>
            <a:r>
              <a:rPr lang="zh-CN" altLang="en-US" sz="1050" dirty="0" smtClean="0">
                <a:solidFill>
                  <a:prstClr val="black">
                    <a:lumMod val="50000"/>
                    <a:lumOff val="50000"/>
                  </a:prstClr>
                </a:solidFill>
                <a:latin typeface="微软雅黑" panose="020B0503020204020204" pitchFamily="34" charset="-122"/>
                <a:ea typeface="微软雅黑" panose="020B0503020204020204" pitchFamily="34" charset="-122"/>
              </a:rPr>
              <a:t>裁剪</a:t>
            </a:r>
            <a:endParaRPr lang="en-US" altLang="zh-CN" sz="1050" dirty="0" smtClean="0">
              <a:solidFill>
                <a:prstClr val="black">
                  <a:lumMod val="50000"/>
                  <a:lumOff val="50000"/>
                </a:prstClr>
              </a:solidFill>
              <a:latin typeface="微软雅黑" panose="020B0503020204020204" pitchFamily="34" charset="-122"/>
              <a:ea typeface="微软雅黑" panose="020B0503020204020204" pitchFamily="34" charset="-122"/>
            </a:endParaRPr>
          </a:p>
        </p:txBody>
      </p:sp>
      <p:cxnSp>
        <p:nvCxnSpPr>
          <p:cNvPr id="40" name="直接连接符 39"/>
          <p:cNvCxnSpPr/>
          <p:nvPr/>
        </p:nvCxnSpPr>
        <p:spPr>
          <a:xfrm>
            <a:off x="2271872" y="3442153"/>
            <a:ext cx="601200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987824" y="2834126"/>
            <a:ext cx="3662224" cy="438582"/>
          </a:xfrm>
          <a:prstGeom prst="rect">
            <a:avLst/>
          </a:prstGeom>
          <a:solidFill>
            <a:schemeClr val="bg1">
              <a:lumMod val="95000"/>
            </a:schemeClr>
          </a:solidFill>
          <a:ln>
            <a:noFill/>
          </a:ln>
        </p:spPr>
        <p:txBody>
          <a:bodyPr wrap="square" rtlCol="0" anchor="ctr">
            <a:spAutoFit/>
          </a:bodyPr>
          <a:lstStyle/>
          <a:p>
            <a:pPr algn="ctr" defTabSz="914400"/>
            <a:r>
              <a:rPr lang="zh-CN" altLang="en-US" sz="1200" dirty="0" smtClean="0">
                <a:solidFill>
                  <a:srgbClr val="00B0F0"/>
                </a:solidFill>
                <a:latin typeface="微软雅黑" panose="020B0503020204020204" pitchFamily="34" charset="-122"/>
                <a:ea typeface="微软雅黑" panose="020B0503020204020204" pitchFamily="34" charset="-122"/>
              </a:rPr>
              <a:t>筛选具体扶贫目标</a:t>
            </a:r>
            <a:endParaRPr lang="en-US" altLang="zh-CN" sz="1200" dirty="0" smtClean="0">
              <a:solidFill>
                <a:srgbClr val="00B0F0"/>
              </a:solidFill>
              <a:latin typeface="微软雅黑" panose="020B0503020204020204" pitchFamily="34" charset="-122"/>
              <a:ea typeface="微软雅黑" panose="020B0503020204020204" pitchFamily="34" charset="-122"/>
            </a:endParaRPr>
          </a:p>
          <a:p>
            <a:pPr algn="ctr" defTabSz="914400"/>
            <a:r>
              <a:rPr lang="zh-CN" altLang="en-US" sz="1050" dirty="0" smtClean="0">
                <a:solidFill>
                  <a:prstClr val="black">
                    <a:lumMod val="65000"/>
                    <a:lumOff val="35000"/>
                  </a:prstClr>
                </a:solidFill>
                <a:latin typeface="微软雅黑" panose="020B0503020204020204" pitchFamily="34" charset="-122"/>
                <a:ea typeface="微软雅黑" panose="020B0503020204020204" pitchFamily="34" charset="-122"/>
              </a:rPr>
              <a:t>贫困水平，受教育程度，地域，致贫原因，扶贫方式，</a:t>
            </a:r>
            <a:r>
              <a:rPr lang="en-US" altLang="zh-CN" sz="1050" dirty="0" smtClean="0">
                <a:solidFill>
                  <a:prstClr val="black">
                    <a:lumMod val="65000"/>
                    <a:lumOff val="35000"/>
                  </a:prstClr>
                </a:solidFill>
                <a:latin typeface="微软雅黑" panose="020B0503020204020204" pitchFamily="34" charset="-122"/>
                <a:ea typeface="微软雅黑" panose="020B0503020204020204" pitchFamily="34" charset="-122"/>
              </a:rPr>
              <a:t>etc.</a:t>
            </a:r>
            <a:endParaRPr lang="zh-CN" altLang="en-US" sz="105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42" name="TextBox 41"/>
          <p:cNvSpPr txBox="1"/>
          <p:nvPr/>
        </p:nvSpPr>
        <p:spPr>
          <a:xfrm>
            <a:off x="1173504" y="3642207"/>
            <a:ext cx="946951" cy="461665"/>
          </a:xfrm>
          <a:prstGeom prst="rect">
            <a:avLst/>
          </a:prstGeom>
          <a:noFill/>
        </p:spPr>
        <p:txBody>
          <a:bodyPr wrap="square" rtlCol="0">
            <a:spAutoFit/>
          </a:bodyPr>
          <a:lstStyle/>
          <a:p>
            <a:pPr algn="ctr" defTabSz="914400"/>
            <a:r>
              <a:rPr lang="zh-CN" altLang="en-US" sz="1200" b="1" dirty="0" smtClean="0">
                <a:solidFill>
                  <a:prstClr val="black"/>
                </a:solidFill>
                <a:latin typeface="微软雅黑" panose="020B0503020204020204" pitchFamily="34" charset="-122"/>
                <a:ea typeface="微软雅黑" panose="020B0503020204020204" pitchFamily="34" charset="-122"/>
              </a:rPr>
              <a:t>数据筛选</a:t>
            </a:r>
            <a:endParaRPr lang="en-US" altLang="zh-CN" sz="1200" b="1" dirty="0" smtClean="0">
              <a:solidFill>
                <a:prstClr val="black"/>
              </a:solidFill>
              <a:latin typeface="微软雅黑" panose="020B0503020204020204" pitchFamily="34" charset="-122"/>
              <a:ea typeface="微软雅黑" panose="020B0503020204020204" pitchFamily="34" charset="-122"/>
            </a:endParaRPr>
          </a:p>
          <a:p>
            <a:pPr algn="ctr" defTabSz="914400"/>
            <a:r>
              <a:rPr lang="zh-CN" altLang="en-US" sz="1200" b="1" dirty="0" smtClean="0">
                <a:solidFill>
                  <a:prstClr val="black"/>
                </a:solidFill>
                <a:latin typeface="微软雅黑" panose="020B0503020204020204" pitchFamily="34" charset="-122"/>
                <a:ea typeface="微软雅黑" panose="020B0503020204020204" pitchFamily="34" charset="-122"/>
              </a:rPr>
              <a:t>流程管理</a:t>
            </a:r>
            <a:endParaRPr lang="en-US" altLang="zh-CN" sz="1200" b="1" dirty="0" smtClean="0">
              <a:solidFill>
                <a:prstClr val="black"/>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2271872" y="4306249"/>
            <a:ext cx="601200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73504" y="2872226"/>
            <a:ext cx="946951" cy="461665"/>
          </a:xfrm>
          <a:prstGeom prst="rect">
            <a:avLst/>
          </a:prstGeom>
          <a:noFill/>
        </p:spPr>
        <p:txBody>
          <a:bodyPr wrap="square" rtlCol="0">
            <a:spAutoFit/>
          </a:bodyPr>
          <a:lstStyle/>
          <a:p>
            <a:pPr algn="ctr" defTabSz="914400"/>
            <a:r>
              <a:rPr lang="zh-CN" altLang="en-US" sz="1200" b="1" dirty="0">
                <a:solidFill>
                  <a:prstClr val="black"/>
                </a:solidFill>
                <a:latin typeface="微软雅黑" panose="020B0503020204020204" pitchFamily="34" charset="-122"/>
                <a:ea typeface="微软雅黑" panose="020B0503020204020204" pitchFamily="34" charset="-122"/>
              </a:rPr>
              <a:t>精准</a:t>
            </a:r>
            <a:endParaRPr lang="en-US" altLang="zh-CN" sz="1200" b="1" dirty="0" smtClean="0">
              <a:solidFill>
                <a:prstClr val="black"/>
              </a:solidFill>
              <a:latin typeface="微软雅黑" panose="020B0503020204020204" pitchFamily="34" charset="-122"/>
              <a:ea typeface="微软雅黑" panose="020B0503020204020204" pitchFamily="34" charset="-122"/>
            </a:endParaRPr>
          </a:p>
          <a:p>
            <a:pPr algn="ctr" defTabSz="914400"/>
            <a:r>
              <a:rPr lang="zh-CN" altLang="en-US" sz="1200" b="1" dirty="0" smtClean="0">
                <a:solidFill>
                  <a:prstClr val="black"/>
                </a:solidFill>
                <a:latin typeface="微软雅黑" panose="020B0503020204020204" pitchFamily="34" charset="-122"/>
                <a:ea typeface="微软雅黑" panose="020B0503020204020204" pitchFamily="34" charset="-122"/>
              </a:rPr>
              <a:t>扶贫对象</a:t>
            </a:r>
            <a:endParaRPr lang="en-US" altLang="zh-CN" sz="1200" b="1" dirty="0" smtClean="0">
              <a:solidFill>
                <a:prstClr val="black"/>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2271872" y="4840460"/>
            <a:ext cx="601200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173504" y="5221423"/>
            <a:ext cx="946951" cy="276999"/>
          </a:xfrm>
          <a:prstGeom prst="rect">
            <a:avLst/>
          </a:prstGeom>
          <a:noFill/>
        </p:spPr>
        <p:txBody>
          <a:bodyPr wrap="square" rtlCol="0">
            <a:spAutoFit/>
          </a:bodyPr>
          <a:lstStyle/>
          <a:p>
            <a:pPr algn="ctr" defTabSz="914400"/>
            <a:r>
              <a:rPr lang="zh-CN" altLang="en-US" sz="1200" b="1" dirty="0" smtClean="0">
                <a:solidFill>
                  <a:prstClr val="black"/>
                </a:solidFill>
                <a:latin typeface="微软雅黑" panose="020B0503020204020204" pitchFamily="34" charset="-122"/>
                <a:ea typeface="微软雅黑" panose="020B0503020204020204" pitchFamily="34" charset="-122"/>
              </a:rPr>
              <a:t>基础数据</a:t>
            </a:r>
            <a:endParaRPr lang="en-US" altLang="zh-CN" sz="1200" b="1" dirty="0" smtClean="0">
              <a:solidFill>
                <a:prstClr val="black"/>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5444226" y="4418302"/>
            <a:ext cx="2105367" cy="276999"/>
          </a:xfrm>
          <a:prstGeom prst="rect">
            <a:avLst/>
          </a:prstGeom>
          <a:solidFill>
            <a:schemeClr val="bg1">
              <a:lumMod val="95000"/>
            </a:schemeClr>
          </a:solidFill>
        </p:spPr>
        <p:txBody>
          <a:bodyPr wrap="square" rtlCol="0">
            <a:spAutoFit/>
          </a:bodyPr>
          <a:lstStyle/>
          <a:p>
            <a:pPr algn="ctr" defTabSz="914400"/>
            <a:r>
              <a:rPr lang="zh-CN" altLang="en-US" sz="1200" b="1" dirty="0" smtClean="0">
                <a:solidFill>
                  <a:srgbClr val="C00000"/>
                </a:solidFill>
                <a:latin typeface="微软雅黑" panose="020B0503020204020204" pitchFamily="34" charset="-122"/>
                <a:ea typeface="微软雅黑" panose="020B0503020204020204" pitchFamily="34" charset="-122"/>
              </a:rPr>
              <a:t>社会资金</a:t>
            </a:r>
            <a:r>
              <a:rPr lang="en-US" altLang="zh-CN" sz="1200" b="1" dirty="0" smtClean="0">
                <a:solidFill>
                  <a:srgbClr val="C00000"/>
                </a:solidFill>
                <a:latin typeface="微软雅黑" panose="020B0503020204020204" pitchFamily="34" charset="-122"/>
                <a:ea typeface="微软雅黑" panose="020B0503020204020204" pitchFamily="34" charset="-122"/>
              </a:rPr>
              <a:t>/</a:t>
            </a:r>
            <a:r>
              <a:rPr lang="zh-CN" altLang="en-US" sz="1200" b="1" dirty="0" smtClean="0">
                <a:solidFill>
                  <a:srgbClr val="C00000"/>
                </a:solidFill>
                <a:latin typeface="微软雅黑" panose="020B0503020204020204" pitchFamily="34" charset="-122"/>
                <a:ea typeface="微软雅黑" panose="020B0503020204020204" pitchFamily="34" charset="-122"/>
              </a:rPr>
              <a:t>贫困户支付记账</a:t>
            </a:r>
            <a:endParaRPr lang="en-US" altLang="zh-CN" sz="1200" b="1" dirty="0" smtClean="0">
              <a:solidFill>
                <a:srgbClr val="C00000"/>
              </a:solidFill>
              <a:latin typeface="微软雅黑" panose="020B0503020204020204" pitchFamily="34" charset="-122"/>
              <a:ea typeface="微软雅黑" panose="020B0503020204020204" pitchFamily="34" charset="-122"/>
            </a:endParaRPr>
          </a:p>
        </p:txBody>
      </p:sp>
      <p:sp>
        <p:nvSpPr>
          <p:cNvPr id="50" name="TextBox 49"/>
          <p:cNvSpPr txBox="1"/>
          <p:nvPr/>
        </p:nvSpPr>
        <p:spPr>
          <a:xfrm>
            <a:off x="3598561" y="4418302"/>
            <a:ext cx="1668506" cy="276999"/>
          </a:xfrm>
          <a:prstGeom prst="rect">
            <a:avLst/>
          </a:prstGeom>
          <a:solidFill>
            <a:schemeClr val="bg1">
              <a:lumMod val="95000"/>
            </a:schemeClr>
          </a:solidFill>
        </p:spPr>
        <p:txBody>
          <a:bodyPr wrap="square" rtlCol="0">
            <a:spAutoFit/>
          </a:bodyPr>
          <a:lstStyle/>
          <a:p>
            <a:pPr algn="ctr" defTabSz="914400"/>
            <a:r>
              <a:rPr lang="zh-CN" altLang="en-US" sz="1200" b="1" dirty="0" smtClean="0">
                <a:solidFill>
                  <a:srgbClr val="C00000"/>
                </a:solidFill>
                <a:latin typeface="微软雅黑" panose="020B0503020204020204" pitchFamily="34" charset="-122"/>
                <a:ea typeface="微软雅黑" panose="020B0503020204020204" pitchFamily="34" charset="-122"/>
              </a:rPr>
              <a:t>机构支付记账</a:t>
            </a:r>
            <a:endParaRPr lang="en-US" altLang="zh-CN" sz="1200" b="1" dirty="0" smtClean="0">
              <a:solidFill>
                <a:srgbClr val="C00000"/>
              </a:solidFill>
              <a:latin typeface="微软雅黑" panose="020B0503020204020204" pitchFamily="34" charset="-122"/>
              <a:ea typeface="微软雅黑" panose="020B0503020204020204" pitchFamily="34" charset="-122"/>
            </a:endParaRPr>
          </a:p>
        </p:txBody>
      </p:sp>
      <p:cxnSp>
        <p:nvCxnSpPr>
          <p:cNvPr id="51" name="直接连接符 50"/>
          <p:cNvCxnSpPr/>
          <p:nvPr/>
        </p:nvCxnSpPr>
        <p:spPr>
          <a:xfrm>
            <a:off x="2195736" y="5786454"/>
            <a:ext cx="6012000" cy="0"/>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730176" y="3509222"/>
            <a:ext cx="252000" cy="82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zh-CN" altLang="en-US" sz="1200" dirty="0" smtClean="0">
                <a:solidFill>
                  <a:prstClr val="white"/>
                </a:solidFill>
                <a:latin typeface="微软雅黑" panose="020B0503020204020204" pitchFamily="34" charset="-122"/>
                <a:ea typeface="微软雅黑" panose="020B0503020204020204" pitchFamily="34" charset="-122"/>
              </a:rPr>
              <a:t>数据服务</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57" name="矩形 56"/>
          <p:cNvSpPr/>
          <p:nvPr/>
        </p:nvSpPr>
        <p:spPr>
          <a:xfrm>
            <a:off x="730176" y="2707197"/>
            <a:ext cx="252000" cy="74163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zh-CN" altLang="en-US" sz="1200" dirty="0">
                <a:solidFill>
                  <a:prstClr val="white"/>
                </a:solidFill>
                <a:latin typeface="微软雅黑" panose="020B0503020204020204" pitchFamily="34" charset="-122"/>
                <a:ea typeface="微软雅黑" panose="020B0503020204020204" pitchFamily="34" charset="-122"/>
              </a:rPr>
              <a:t>管理端</a:t>
            </a:r>
            <a:endParaRPr lang="zh-CN" altLang="en-US" sz="1200" dirty="0">
              <a:solidFill>
                <a:prstClr val="white"/>
              </a:solidFill>
              <a:latin typeface="微软雅黑" panose="020B0503020204020204" pitchFamily="34" charset="-122"/>
              <a:ea typeface="微软雅黑" panose="020B0503020204020204" pitchFamily="34" charset="-122"/>
            </a:endParaRPr>
          </a:p>
        </p:txBody>
      </p:sp>
      <p:sp>
        <p:nvSpPr>
          <p:cNvPr id="59" name="矩形 58"/>
          <p:cNvSpPr/>
          <p:nvPr/>
        </p:nvSpPr>
        <p:spPr>
          <a:xfrm>
            <a:off x="983888" y="2335500"/>
            <a:ext cx="7299984" cy="3240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zh-CN" altLang="en-US" sz="1050" dirty="0" smtClean="0">
                <a:solidFill>
                  <a:prstClr val="white"/>
                </a:solidFill>
                <a:latin typeface="微软雅黑" panose="020B0503020204020204" pitchFamily="34" charset="-122"/>
                <a:ea typeface="微软雅黑" panose="020B0503020204020204" pitchFamily="34" charset="-122"/>
              </a:rPr>
              <a:t>平台提供扶贫对象的具体信息，以能够精准</a:t>
            </a:r>
            <a:endParaRPr lang="zh-CN" altLang="en-US" sz="1050" dirty="0">
              <a:solidFill>
                <a:prstClr val="white"/>
              </a:solidFill>
              <a:latin typeface="微软雅黑" panose="020B0503020204020204" pitchFamily="34" charset="-122"/>
              <a:ea typeface="微软雅黑" panose="020B0503020204020204" pitchFamily="34" charset="-122"/>
            </a:endParaRPr>
          </a:p>
        </p:txBody>
      </p:sp>
      <p:sp>
        <p:nvSpPr>
          <p:cNvPr id="60" name="矩形 59"/>
          <p:cNvSpPr/>
          <p:nvPr/>
        </p:nvSpPr>
        <p:spPr>
          <a:xfrm>
            <a:off x="730176" y="4377556"/>
            <a:ext cx="252000" cy="140889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zh-CN" altLang="en-US" sz="1200" dirty="0" smtClean="0">
                <a:solidFill>
                  <a:prstClr val="white"/>
                </a:solidFill>
                <a:latin typeface="微软雅黑" panose="020B0503020204020204" pitchFamily="34" charset="-122"/>
                <a:ea typeface="微软雅黑" panose="020B0503020204020204" pitchFamily="34" charset="-122"/>
              </a:rPr>
              <a:t>底层数据组织</a:t>
            </a:r>
            <a:endParaRPr lang="zh-CN" altLang="en-US" sz="1200" dirty="0">
              <a:solidFill>
                <a:prstClr val="white"/>
              </a:solidFill>
              <a:latin typeface="微软雅黑" panose="020B0503020204020204" pitchFamily="34" charset="-122"/>
              <a:ea typeface="微软雅黑" panose="020B0503020204020204" pitchFamily="34" charset="-122"/>
            </a:endParaRPr>
          </a:p>
        </p:txBody>
      </p:sp>
      <p:cxnSp>
        <p:nvCxnSpPr>
          <p:cNvPr id="66" name="直接箭头连接符 65"/>
          <p:cNvCxnSpPr>
            <a:stCxn id="27" idx="0"/>
          </p:cNvCxnSpPr>
          <p:nvPr/>
        </p:nvCxnSpPr>
        <p:spPr>
          <a:xfrm flipV="1">
            <a:off x="3165057" y="3258382"/>
            <a:ext cx="0" cy="322724"/>
          </a:xfrm>
          <a:prstGeom prst="straightConnector1">
            <a:avLst/>
          </a:prstGeom>
          <a:ln>
            <a:solidFill>
              <a:srgbClr val="00B0F0"/>
            </a:solidFill>
            <a:headEnd type="arrow"/>
            <a:tailEnd type="arrow" w="lg"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V="1">
            <a:off x="5346600" y="4706334"/>
            <a:ext cx="0" cy="216000"/>
          </a:xfrm>
          <a:prstGeom prst="straightConnector1">
            <a:avLst/>
          </a:prstGeom>
          <a:ln>
            <a:solidFill>
              <a:srgbClr val="00B0F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26" idx="0"/>
          </p:cNvCxnSpPr>
          <p:nvPr/>
        </p:nvCxnSpPr>
        <p:spPr>
          <a:xfrm flipH="1" flipV="1">
            <a:off x="4626102" y="3258382"/>
            <a:ext cx="1" cy="322724"/>
          </a:xfrm>
          <a:prstGeom prst="straightConnector1">
            <a:avLst/>
          </a:prstGeom>
          <a:ln>
            <a:solidFill>
              <a:srgbClr val="00B0F0"/>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flipV="1">
            <a:off x="5346600" y="4197274"/>
            <a:ext cx="0" cy="360000"/>
          </a:xfrm>
          <a:prstGeom prst="straightConnector1">
            <a:avLst/>
          </a:prstGeom>
          <a:ln>
            <a:solidFill>
              <a:srgbClr val="00B0F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V="1">
            <a:off x="4658184" y="2657587"/>
            <a:ext cx="0" cy="216000"/>
          </a:xfrm>
          <a:prstGeom prst="straightConnector1">
            <a:avLst/>
          </a:prstGeom>
          <a:ln>
            <a:solidFill>
              <a:srgbClr val="00B0F0"/>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6088782" y="3258382"/>
            <a:ext cx="0" cy="322724"/>
          </a:xfrm>
          <a:prstGeom prst="straightConnector1">
            <a:avLst/>
          </a:prstGeom>
          <a:ln>
            <a:solidFill>
              <a:srgbClr val="00B0F0"/>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24" idx="0"/>
          </p:cNvCxnSpPr>
          <p:nvPr/>
        </p:nvCxnSpPr>
        <p:spPr>
          <a:xfrm flipH="1" flipV="1">
            <a:off x="7549593" y="2659508"/>
            <a:ext cx="1" cy="921598"/>
          </a:xfrm>
          <a:prstGeom prst="straightConnector1">
            <a:avLst/>
          </a:prstGeom>
          <a:ln>
            <a:solidFill>
              <a:srgbClr val="00B0F0"/>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3221744" y="5359985"/>
            <a:ext cx="3222464" cy="276999"/>
          </a:xfrm>
          <a:prstGeom prst="rect">
            <a:avLst/>
          </a:prstGeom>
          <a:solidFill>
            <a:schemeClr val="bg1">
              <a:lumMod val="95000"/>
            </a:schemeClr>
          </a:solidFill>
        </p:spPr>
        <p:txBody>
          <a:bodyPr wrap="square" rtlCol="0">
            <a:spAutoFit/>
          </a:bodyPr>
          <a:lstStyle/>
          <a:p>
            <a:pPr algn="ctr" defTabSz="914400"/>
            <a:r>
              <a:rPr lang="zh-CN" altLang="en-US" sz="1200" dirty="0" smtClean="0">
                <a:solidFill>
                  <a:prstClr val="black"/>
                </a:solidFill>
                <a:latin typeface="微软雅黑" panose="020B0503020204020204" pitchFamily="34" charset="-122"/>
                <a:ea typeface="微软雅黑" panose="020B0503020204020204" pitchFamily="34" charset="-122"/>
              </a:rPr>
              <a:t>农户信用信息采集系统</a:t>
            </a:r>
            <a:endParaRPr lang="en-US" altLang="zh-CN" sz="1200" dirty="0" smtClean="0">
              <a:solidFill>
                <a:prstClr val="black"/>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3221744" y="4956217"/>
            <a:ext cx="3222464" cy="325219"/>
          </a:xfrm>
          <a:prstGeom prst="roundRect">
            <a:avLst>
              <a:gd name="adj" fmla="val 26667"/>
            </a:avLst>
          </a:prstGeom>
          <a:solidFill>
            <a:schemeClr val="bg1">
              <a:lumMod val="95000"/>
            </a:schemeClr>
          </a:solidFill>
        </p:spPr>
        <p:txBody>
          <a:bodyPr wrap="square" rtlCol="0">
            <a:spAutoFit/>
          </a:bodyPr>
          <a:lstStyle/>
          <a:p>
            <a:pPr algn="ctr" defTabSz="914400"/>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贫困户</a:t>
            </a:r>
            <a:r>
              <a:rPr lang="en-US" altLang="zh-CN" sz="1200"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rPr>
              <a:t>村精准识别系统</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121" name="TextBox 120"/>
          <p:cNvSpPr txBox="1"/>
          <p:nvPr/>
        </p:nvSpPr>
        <p:spPr>
          <a:xfrm>
            <a:off x="967600" y="2019163"/>
            <a:ext cx="1440000" cy="276999"/>
          </a:xfrm>
          <a:prstGeom prst="rect">
            <a:avLst/>
          </a:prstGeom>
          <a:solidFill>
            <a:schemeClr val="bg1">
              <a:lumMod val="75000"/>
            </a:schemeClr>
          </a:solidFill>
          <a:ln>
            <a:noFill/>
          </a:ln>
        </p:spPr>
        <p:txBody>
          <a:bodyPr wrap="square" rtlCol="0">
            <a:spAutoFit/>
          </a:bodyPr>
          <a:lstStyle/>
          <a:p>
            <a:pPr algn="ctr" defTabSz="914400"/>
            <a:r>
              <a:rPr lang="zh-CN" altLang="en-US" sz="1200" dirty="0">
                <a:solidFill>
                  <a:srgbClr val="C0504D">
                    <a:lumMod val="75000"/>
                  </a:srgbClr>
                </a:solidFill>
                <a:latin typeface="微软雅黑" panose="020B0503020204020204" pitchFamily="34" charset="-122"/>
                <a:ea typeface="微软雅黑" panose="020B0503020204020204" pitchFamily="34" charset="-122"/>
              </a:rPr>
              <a:t>金融</a:t>
            </a:r>
            <a:r>
              <a:rPr lang="zh-CN" altLang="en-US" sz="1200" dirty="0" smtClean="0">
                <a:solidFill>
                  <a:srgbClr val="C0504D">
                    <a:lumMod val="75000"/>
                  </a:srgbClr>
                </a:solidFill>
                <a:latin typeface="微软雅黑" panose="020B0503020204020204" pitchFamily="34" charset="-122"/>
                <a:ea typeface="微软雅黑" panose="020B0503020204020204" pitchFamily="34" charset="-122"/>
              </a:rPr>
              <a:t>资金</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22" name="TextBox 121"/>
          <p:cNvSpPr txBox="1"/>
          <p:nvPr/>
        </p:nvSpPr>
        <p:spPr>
          <a:xfrm>
            <a:off x="3995936" y="2019163"/>
            <a:ext cx="1440000" cy="276999"/>
          </a:xfrm>
          <a:prstGeom prst="rect">
            <a:avLst/>
          </a:prstGeom>
          <a:solidFill>
            <a:schemeClr val="bg1">
              <a:lumMod val="75000"/>
            </a:schemeClr>
          </a:solidFill>
          <a:ln>
            <a:noFill/>
          </a:ln>
        </p:spPr>
        <p:txBody>
          <a:bodyPr wrap="square" rtlCol="0">
            <a:spAutoFit/>
          </a:bodyPr>
          <a:lstStyle/>
          <a:p>
            <a:pPr algn="ctr" defTabSz="914400"/>
            <a:r>
              <a:rPr lang="zh-CN" altLang="en-US" sz="1200" dirty="0" smtClean="0">
                <a:solidFill>
                  <a:srgbClr val="C0504D">
                    <a:lumMod val="75000"/>
                  </a:srgbClr>
                </a:solidFill>
                <a:latin typeface="微软雅黑" panose="020B0503020204020204" pitchFamily="34" charset="-122"/>
                <a:ea typeface="微软雅黑" panose="020B0503020204020204" pitchFamily="34" charset="-122"/>
              </a:rPr>
              <a:t>政府资金</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23" name="TextBox 122"/>
          <p:cNvSpPr txBox="1"/>
          <p:nvPr/>
        </p:nvSpPr>
        <p:spPr>
          <a:xfrm>
            <a:off x="6804408" y="2019163"/>
            <a:ext cx="1440000" cy="276999"/>
          </a:xfrm>
          <a:prstGeom prst="rect">
            <a:avLst/>
          </a:prstGeom>
          <a:solidFill>
            <a:schemeClr val="bg1">
              <a:lumMod val="75000"/>
            </a:schemeClr>
          </a:solidFill>
          <a:ln>
            <a:noFill/>
          </a:ln>
        </p:spPr>
        <p:txBody>
          <a:bodyPr wrap="square" rtlCol="0">
            <a:spAutoFit/>
          </a:bodyPr>
          <a:lstStyle/>
          <a:p>
            <a:pPr algn="ctr" defTabSz="914400"/>
            <a:r>
              <a:rPr lang="zh-CN" altLang="en-US" sz="1200" dirty="0" smtClean="0">
                <a:solidFill>
                  <a:srgbClr val="C0504D">
                    <a:lumMod val="75000"/>
                  </a:srgbClr>
                </a:solidFill>
                <a:latin typeface="微软雅黑" panose="020B0503020204020204" pitchFamily="34" charset="-122"/>
                <a:ea typeface="微软雅黑" panose="020B0503020204020204" pitchFamily="34" charset="-122"/>
              </a:rPr>
              <a:t>社会资金</a:t>
            </a: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endParaRPr>
          </a:p>
        </p:txBody>
      </p:sp>
      <p:cxnSp>
        <p:nvCxnSpPr>
          <p:cNvPr id="61" name="肘形连接符 60"/>
          <p:cNvCxnSpPr>
            <a:stCxn id="63" idx="2"/>
            <a:endCxn id="16" idx="1"/>
          </p:cNvCxnSpPr>
          <p:nvPr/>
        </p:nvCxnSpPr>
        <p:spPr>
          <a:xfrm rot="5400000">
            <a:off x="4228972" y="3160934"/>
            <a:ext cx="950665" cy="2965120"/>
          </a:xfrm>
          <a:prstGeom prst="bentConnector4">
            <a:avLst>
              <a:gd name="adj1" fmla="val 41448"/>
              <a:gd name="adj2" fmla="val 107710"/>
            </a:avLst>
          </a:prstGeom>
          <a:ln>
            <a:solidFill>
              <a:srgbClr val="00B0F0"/>
            </a:solidFill>
            <a:tailEnd type="arrow" w="lg" len="med"/>
          </a:ln>
        </p:spPr>
        <p:style>
          <a:lnRef idx="1">
            <a:schemeClr val="accent1"/>
          </a:lnRef>
          <a:fillRef idx="0">
            <a:schemeClr val="accent1"/>
          </a:fillRef>
          <a:effectRef idx="0">
            <a:schemeClr val="accent1"/>
          </a:effectRef>
          <a:fontRef idx="minor">
            <a:schemeClr val="tx1"/>
          </a:fontRef>
        </p:style>
      </p:cxnSp>
      <p:sp>
        <p:nvSpPr>
          <p:cNvPr id="63" name="TextBox 38"/>
          <p:cNvSpPr txBox="1"/>
          <p:nvPr/>
        </p:nvSpPr>
        <p:spPr>
          <a:xfrm>
            <a:off x="5497471" y="3914246"/>
            <a:ext cx="1378785" cy="253916"/>
          </a:xfrm>
          <a:prstGeom prst="rect">
            <a:avLst/>
          </a:prstGeom>
          <a:noFill/>
        </p:spPr>
        <p:txBody>
          <a:bodyPr wrap="square" rtlCol="0">
            <a:spAutoFit/>
          </a:bodyPr>
          <a:lstStyle/>
          <a:p>
            <a:pPr defTabSz="914400"/>
            <a:r>
              <a:rPr lang="zh-CN" altLang="en-US" sz="1050" dirty="0">
                <a:solidFill>
                  <a:prstClr val="black">
                    <a:lumMod val="50000"/>
                    <a:lumOff val="50000"/>
                  </a:prstClr>
                </a:solidFill>
                <a:latin typeface="微软雅黑" panose="020B0503020204020204" pitchFamily="34" charset="-122"/>
                <a:ea typeface="微软雅黑" panose="020B0503020204020204" pitchFamily="34" charset="-122"/>
              </a:rPr>
              <a:t>投票</a:t>
            </a:r>
            <a:r>
              <a:rPr lang="en-US" altLang="zh-CN" sz="1050" dirty="0" smtClean="0">
                <a:solidFill>
                  <a:prstClr val="black">
                    <a:lumMod val="50000"/>
                    <a:lumOff val="50000"/>
                  </a:prstClr>
                </a:solidFill>
                <a:latin typeface="微软雅黑" panose="020B0503020204020204" pitchFamily="34" charset="-122"/>
                <a:ea typeface="微软雅黑" panose="020B0503020204020204" pitchFamily="34" charset="-122"/>
              </a:rPr>
              <a:t>&amp;</a:t>
            </a:r>
            <a:r>
              <a:rPr lang="zh-CN" altLang="en-US" sz="1050" dirty="0" smtClean="0">
                <a:solidFill>
                  <a:prstClr val="black">
                    <a:lumMod val="50000"/>
                    <a:lumOff val="50000"/>
                  </a:prstClr>
                </a:solidFill>
                <a:latin typeface="微软雅黑" panose="020B0503020204020204" pitchFamily="34" charset="-122"/>
                <a:ea typeface="微软雅黑" panose="020B0503020204020204" pitchFamily="34" charset="-122"/>
              </a:rPr>
              <a:t>判伪</a:t>
            </a:r>
            <a:r>
              <a:rPr lang="en-US" altLang="zh-CN" sz="1050" dirty="0" smtClean="0">
                <a:solidFill>
                  <a:prstClr val="black">
                    <a:lumMod val="50000"/>
                    <a:lumOff val="50000"/>
                  </a:prstClr>
                </a:solidFill>
                <a:latin typeface="微软雅黑" panose="020B0503020204020204" pitchFamily="34" charset="-122"/>
                <a:ea typeface="微软雅黑" panose="020B0503020204020204" pitchFamily="34" charset="-122"/>
              </a:rPr>
              <a:t>&amp;</a:t>
            </a:r>
            <a:r>
              <a:rPr lang="zh-CN" altLang="en-US" sz="1050" dirty="0" smtClean="0">
                <a:solidFill>
                  <a:prstClr val="black">
                    <a:lumMod val="50000"/>
                    <a:lumOff val="50000"/>
                  </a:prstClr>
                </a:solidFill>
                <a:latin typeface="微软雅黑" panose="020B0503020204020204" pitchFamily="34" charset="-122"/>
                <a:ea typeface="微软雅黑" panose="020B0503020204020204" pitchFamily="34" charset="-122"/>
              </a:rPr>
              <a:t>惩罚</a:t>
            </a:r>
            <a:endParaRPr lang="en-US" altLang="zh-CN" sz="1050" dirty="0" smtClean="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2" name="椭圆 1"/>
          <p:cNvSpPr/>
          <p:nvPr/>
        </p:nvSpPr>
        <p:spPr>
          <a:xfrm>
            <a:off x="802184" y="1488849"/>
            <a:ext cx="1825600" cy="481181"/>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政府发布项目</a:t>
            </a:r>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金融信贷</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担保</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8" name="椭圆 57"/>
          <p:cNvSpPr/>
          <p:nvPr/>
        </p:nvSpPr>
        <p:spPr>
          <a:xfrm>
            <a:off x="3779912" y="1488849"/>
            <a:ext cx="1896344" cy="481181"/>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政府组织项目</a:t>
            </a:r>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财政</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1">
                    <a:lumMod val="50000"/>
                  </a:schemeClr>
                </a:solidFill>
                <a:latin typeface="微软雅黑" panose="020B0503020204020204" pitchFamily="34" charset="-122"/>
                <a:ea typeface="微软雅黑" panose="020B0503020204020204" pitchFamily="34" charset="-122"/>
              </a:rPr>
              <a:t>定向</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其他</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椭圆 61"/>
          <p:cNvSpPr/>
          <p:nvPr/>
        </p:nvSpPr>
        <p:spPr>
          <a:xfrm>
            <a:off x="6636096" y="1465974"/>
            <a:ext cx="1896344" cy="481181"/>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政府宣传项目</a:t>
            </a:r>
            <a:endParaRPr lang="en-US" altLang="zh-CN" sz="1200"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募捐</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rPr>
              <a:t>其他</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6765392" y="2707197"/>
            <a:ext cx="0" cy="741637"/>
          </a:xfrm>
          <a:prstGeom prst="line">
            <a:avLst/>
          </a:prstGeom>
          <a:ln w="25400">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329810" y="2872226"/>
            <a:ext cx="1002672" cy="461665"/>
          </a:xfrm>
          <a:prstGeom prst="rect">
            <a:avLst/>
          </a:prstGeom>
          <a:noFill/>
        </p:spPr>
        <p:txBody>
          <a:bodyPr wrap="square" rtlCol="0">
            <a:spAutoFit/>
          </a:bodyPr>
          <a:lstStyle/>
          <a:p>
            <a:r>
              <a:rPr lang="en-US" altLang="zh-CN" sz="1200" dirty="0" smtClean="0">
                <a:solidFill>
                  <a:srgbClr val="C00000"/>
                </a:solidFill>
                <a:latin typeface="微软雅黑" panose="020B0503020204020204" pitchFamily="34" charset="-122"/>
                <a:ea typeface="微软雅黑" panose="020B0503020204020204" pitchFamily="34" charset="-122"/>
              </a:rPr>
              <a:t>Web</a:t>
            </a:r>
            <a:r>
              <a:rPr lang="zh-CN" altLang="en-US" sz="1200" dirty="0" smtClean="0">
                <a:solidFill>
                  <a:srgbClr val="C00000"/>
                </a:solidFill>
                <a:latin typeface="微软雅黑" panose="020B0503020204020204" pitchFamily="34" charset="-122"/>
                <a:ea typeface="微软雅黑" panose="020B0503020204020204" pitchFamily="34" charset="-122"/>
              </a:rPr>
              <a:t>管理端</a:t>
            </a:r>
            <a:endParaRPr lang="en-US" altLang="zh-CN" sz="1200" dirty="0" smtClean="0">
              <a:solidFill>
                <a:srgbClr val="C00000"/>
              </a:solidFill>
              <a:latin typeface="微软雅黑" panose="020B0503020204020204" pitchFamily="34" charset="-122"/>
              <a:ea typeface="微软雅黑" panose="020B0503020204020204" pitchFamily="34" charset="-122"/>
            </a:endParaRPr>
          </a:p>
          <a:p>
            <a:r>
              <a:rPr lang="zh-CN" altLang="en-US" sz="1200" dirty="0" smtClean="0">
                <a:solidFill>
                  <a:srgbClr val="C00000"/>
                </a:solidFill>
                <a:latin typeface="微软雅黑" panose="020B0503020204020204" pitchFamily="34" charset="-122"/>
                <a:ea typeface="微软雅黑" panose="020B0503020204020204" pitchFamily="34" charset="-122"/>
              </a:rPr>
              <a:t>移动端设备</a:t>
            </a:r>
            <a:endParaRPr lang="zh-CN" altLang="en-US" sz="1200" dirty="0">
              <a:solidFill>
                <a:srgbClr val="C0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2051720" y="2906134"/>
            <a:ext cx="1002672" cy="400110"/>
          </a:xfrm>
          <a:prstGeom prst="rect">
            <a:avLst/>
          </a:prstGeom>
          <a:noFill/>
        </p:spPr>
        <p:txBody>
          <a:bodyPr wrap="square" rtlCol="0">
            <a:spAutoFit/>
          </a:bodyPr>
          <a:lstStyle/>
          <a:p>
            <a:r>
              <a:rPr lang="en-US" altLang="zh-CN" sz="1200" dirty="0" smtClean="0">
                <a:solidFill>
                  <a:srgbClr val="C00000"/>
                </a:solidFill>
                <a:latin typeface="微软雅黑" panose="020B0503020204020204" pitchFamily="34" charset="-122"/>
                <a:ea typeface="微软雅黑" panose="020B0503020204020204" pitchFamily="34" charset="-122"/>
              </a:rPr>
              <a:t>API</a:t>
            </a:r>
            <a:r>
              <a:rPr lang="zh-CN" altLang="en-US" sz="1200" dirty="0" smtClean="0">
                <a:solidFill>
                  <a:srgbClr val="C00000"/>
                </a:solidFill>
                <a:latin typeface="微软雅黑" panose="020B0503020204020204" pitchFamily="34" charset="-122"/>
                <a:ea typeface="微软雅黑" panose="020B0503020204020204" pitchFamily="34" charset="-122"/>
              </a:rPr>
              <a:t>服务</a:t>
            </a:r>
            <a:endParaRPr lang="en-US" altLang="zh-CN" sz="1200" dirty="0" smtClean="0">
              <a:solidFill>
                <a:srgbClr val="C00000"/>
              </a:solidFill>
              <a:latin typeface="微软雅黑" panose="020B0503020204020204" pitchFamily="34" charset="-122"/>
              <a:ea typeface="微软雅黑" panose="020B0503020204020204" pitchFamily="34" charset="-122"/>
            </a:endParaRPr>
          </a:p>
          <a:p>
            <a:r>
              <a:rPr lang="zh-CN" altLang="en-US" sz="800" dirty="0" smtClean="0">
                <a:solidFill>
                  <a:srgbClr val="C00000"/>
                </a:solidFill>
                <a:latin typeface="微软雅黑" panose="020B0503020204020204" pitchFamily="34" charset="-122"/>
                <a:ea typeface="微软雅黑" panose="020B0503020204020204" pitchFamily="34" charset="-122"/>
              </a:rPr>
              <a:t>方便接入现有系统</a:t>
            </a:r>
            <a:endParaRPr lang="en-US" altLang="zh-CN" sz="800" dirty="0" smtClean="0">
              <a:solidFill>
                <a:srgbClr val="C00000"/>
              </a:solidFill>
              <a:latin typeface="微软雅黑" panose="020B0503020204020204" pitchFamily="34" charset="-122"/>
              <a:ea typeface="微软雅黑" panose="020B0503020204020204" pitchFamily="34" charset="-122"/>
            </a:endParaRPr>
          </a:p>
        </p:txBody>
      </p:sp>
      <p:grpSp>
        <p:nvGrpSpPr>
          <p:cNvPr id="71" name="组合 12"/>
          <p:cNvGrpSpPr/>
          <p:nvPr/>
        </p:nvGrpSpPr>
        <p:grpSpPr>
          <a:xfrm>
            <a:off x="-15090" y="285728"/>
            <a:ext cx="6301602" cy="369332"/>
            <a:chOff x="-16345" y="692696"/>
            <a:chExt cx="4279886" cy="369332"/>
          </a:xfrm>
        </p:grpSpPr>
        <p:sp>
          <p:nvSpPr>
            <p:cNvPr id="74" name="TextBox 73"/>
            <p:cNvSpPr txBox="1"/>
            <p:nvPr/>
          </p:nvSpPr>
          <p:spPr>
            <a:xfrm>
              <a:off x="343693"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系统框架</a:t>
              </a:r>
              <a:endParaRPr lang="zh-CN" altLang="en-US" b="1" dirty="0" smtClean="0">
                <a:solidFill>
                  <a:srgbClr val="1F497D">
                    <a:lumMod val="50000"/>
                  </a:srgbClr>
                </a:solidFill>
                <a:latin typeface="微软雅黑" panose="020B0503020204020204" pitchFamily="34" charset="-122"/>
                <a:ea typeface="微软雅黑" panose="020B0503020204020204" pitchFamily="34" charset="-122"/>
              </a:endParaRPr>
            </a:p>
          </p:txBody>
        </p:sp>
        <p:sp>
          <p:nvSpPr>
            <p:cNvPr id="75" name="矩形 74"/>
            <p:cNvSpPr/>
            <p:nvPr/>
          </p:nvSpPr>
          <p:spPr>
            <a:xfrm>
              <a:off x="-16345" y="692696"/>
              <a:ext cx="216024"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6" name="矩形 75"/>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肘形连接符 50"/>
          <p:cNvCxnSpPr/>
          <p:nvPr/>
        </p:nvCxnSpPr>
        <p:spPr>
          <a:xfrm rot="10800000" flipV="1">
            <a:off x="3116114" y="2310920"/>
            <a:ext cx="4662328" cy="2297480"/>
          </a:xfrm>
          <a:prstGeom prst="bentConnector3">
            <a:avLst>
              <a:gd name="adj1" fmla="val 11284"/>
            </a:avLst>
          </a:prstGeom>
          <a:ln w="25400">
            <a:solidFill>
              <a:srgbClr val="70BF41"/>
            </a:solidFill>
            <a:tailEnd type="triangle"/>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635561" y="1964948"/>
            <a:ext cx="7916399" cy="432000"/>
            <a:chOff x="171449" y="1124744"/>
            <a:chExt cx="4628720" cy="432000"/>
          </a:xfrm>
        </p:grpSpPr>
        <p:sp>
          <p:nvSpPr>
            <p:cNvPr id="64" name="矩形 63"/>
            <p:cNvSpPr/>
            <p:nvPr/>
          </p:nvSpPr>
          <p:spPr>
            <a:xfrm>
              <a:off x="171449" y="1124744"/>
              <a:ext cx="4628720" cy="432000"/>
            </a:xfrm>
            <a:prstGeom prst="rect">
              <a:avLst/>
            </a:prstGeom>
            <a:solidFill>
              <a:srgbClr val="70BF41">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65" name="矩形 64"/>
            <p:cNvSpPr/>
            <p:nvPr/>
          </p:nvSpPr>
          <p:spPr>
            <a:xfrm>
              <a:off x="251520" y="1196752"/>
              <a:ext cx="1136657" cy="288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latin typeface="微软雅黑" panose="020B0503020204020204" pitchFamily="34" charset="-122"/>
                  <a:ea typeface="微软雅黑" panose="020B0503020204020204" pitchFamily="34" charset="-122"/>
                </a:rPr>
                <a:t>扶贫责任主体（各级政府）</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66" name="矩形 65"/>
            <p:cNvSpPr/>
            <p:nvPr/>
          </p:nvSpPr>
          <p:spPr>
            <a:xfrm>
              <a:off x="1769248" y="1196752"/>
              <a:ext cx="631476" cy="288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金融机构</a:t>
              </a: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68" name="圆角矩形 67"/>
          <p:cNvSpPr/>
          <p:nvPr/>
        </p:nvSpPr>
        <p:spPr>
          <a:xfrm>
            <a:off x="641343" y="1665073"/>
            <a:ext cx="1440000" cy="288000"/>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latin typeface="微软雅黑" panose="020B0503020204020204" pitchFamily="34" charset="-122"/>
                <a:ea typeface="微软雅黑" panose="020B0503020204020204" pitchFamily="34" charset="-122"/>
              </a:rPr>
              <a:t>用户</a:t>
            </a:r>
            <a:r>
              <a:rPr lang="en-US" altLang="zh-CN" sz="1400" dirty="0" smtClean="0">
                <a:solidFill>
                  <a:schemeClr val="tx1"/>
                </a:solidFill>
                <a:latin typeface="微软雅黑" panose="020B0503020204020204" pitchFamily="34" charset="-122"/>
                <a:ea typeface="微软雅黑" panose="020B0503020204020204" pitchFamily="34" charset="-122"/>
              </a:rPr>
              <a:t>&amp;</a:t>
            </a:r>
            <a:r>
              <a:rPr lang="zh-CN" altLang="en-US" sz="1400" dirty="0" smtClean="0">
                <a:solidFill>
                  <a:schemeClr val="tx1"/>
                </a:solidFill>
                <a:latin typeface="微软雅黑" panose="020B0503020204020204" pitchFamily="34" charset="-122"/>
                <a:ea typeface="微软雅黑" panose="020B0503020204020204" pitchFamily="34" charset="-122"/>
              </a:rPr>
              <a:t>权限模块</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70" name="矩形 69"/>
          <p:cNvSpPr/>
          <p:nvPr/>
        </p:nvSpPr>
        <p:spPr>
          <a:xfrm>
            <a:off x="5168442" y="2036956"/>
            <a:ext cx="1296000" cy="288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社会扶贫主体</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1" name="矩形 70"/>
          <p:cNvSpPr/>
          <p:nvPr/>
        </p:nvSpPr>
        <p:spPr>
          <a:xfrm>
            <a:off x="7112682" y="2022888"/>
            <a:ext cx="1296000" cy="288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贫困地区</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户</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98" name="圆角矩形 97"/>
          <p:cNvSpPr/>
          <p:nvPr/>
        </p:nvSpPr>
        <p:spPr>
          <a:xfrm>
            <a:off x="2005750" y="648666"/>
            <a:ext cx="1440000" cy="288000"/>
          </a:xfrm>
          <a:prstGeom prst="roundRect">
            <a:avLst/>
          </a:prstGeom>
          <a:solidFill>
            <a:srgbClr val="C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latin typeface="微软雅黑" panose="020B0503020204020204" pitchFamily="34" charset="-122"/>
                <a:ea typeface="微软雅黑" panose="020B0503020204020204" pitchFamily="34" charset="-122"/>
              </a:rPr>
              <a:t>业务流程</a:t>
            </a:r>
            <a:r>
              <a:rPr lang="zh-CN" altLang="en-US" sz="1400" dirty="0">
                <a:solidFill>
                  <a:schemeClr val="tx1"/>
                </a:solidFill>
                <a:latin typeface="微软雅黑" panose="020B0503020204020204" pitchFamily="34" charset="-122"/>
                <a:ea typeface="微软雅黑" panose="020B0503020204020204" pitchFamily="34" charset="-122"/>
              </a:rPr>
              <a:t>引擎</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nvGrpSpPr>
          <p:cNvPr id="108" name="组合 107"/>
          <p:cNvGrpSpPr/>
          <p:nvPr/>
        </p:nvGrpSpPr>
        <p:grpSpPr>
          <a:xfrm>
            <a:off x="1999970" y="956836"/>
            <a:ext cx="2160240" cy="432000"/>
            <a:chOff x="171449" y="1124744"/>
            <a:chExt cx="1263093" cy="432000"/>
          </a:xfrm>
        </p:grpSpPr>
        <p:sp>
          <p:nvSpPr>
            <p:cNvPr id="110" name="矩形 109"/>
            <p:cNvSpPr/>
            <p:nvPr/>
          </p:nvSpPr>
          <p:spPr>
            <a:xfrm>
              <a:off x="171449" y="1124744"/>
              <a:ext cx="1263093" cy="432000"/>
            </a:xfrm>
            <a:prstGeom prst="rect">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13" name="矩形 112"/>
            <p:cNvSpPr/>
            <p:nvPr/>
          </p:nvSpPr>
          <p:spPr>
            <a:xfrm>
              <a:off x="251520" y="1196752"/>
              <a:ext cx="1073510" cy="2880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确定项目流程</a:t>
              </a: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116" name="矩形 115"/>
          <p:cNvSpPr/>
          <p:nvPr/>
        </p:nvSpPr>
        <p:spPr>
          <a:xfrm>
            <a:off x="524106" y="4428380"/>
            <a:ext cx="2700000" cy="737453"/>
          </a:xfrm>
          <a:prstGeom prst="rect">
            <a:avLst/>
          </a:prstGeom>
          <a:solidFill>
            <a:srgbClr val="51A7F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17" name="圆角矩形 116"/>
          <p:cNvSpPr/>
          <p:nvPr/>
        </p:nvSpPr>
        <p:spPr>
          <a:xfrm>
            <a:off x="533665" y="4125140"/>
            <a:ext cx="1319005" cy="288000"/>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latin typeface="微软雅黑" panose="020B0503020204020204" pitchFamily="34" charset="-122"/>
                <a:ea typeface="微软雅黑" panose="020B0503020204020204" pitchFamily="34" charset="-122"/>
              </a:rPr>
              <a:t>贫困档案模块</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18" name="矩形 117"/>
          <p:cNvSpPr/>
          <p:nvPr/>
        </p:nvSpPr>
        <p:spPr>
          <a:xfrm>
            <a:off x="575576" y="4500388"/>
            <a:ext cx="1296144" cy="2160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latin typeface="微软雅黑" panose="020B0503020204020204" pitchFamily="34" charset="-122"/>
                <a:ea typeface="微软雅黑" panose="020B0503020204020204" pitchFamily="34" charset="-122"/>
              </a:rPr>
              <a:t>地区</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县镇乡村</a:t>
            </a:r>
            <a:r>
              <a:rPr lang="en-US" altLang="zh-CN" sz="1200" dirty="0" smtClean="0">
                <a:solidFill>
                  <a:schemeClr val="tx1"/>
                </a:solidFill>
                <a:latin typeface="微软雅黑" panose="020B0503020204020204" pitchFamily="34" charset="-122"/>
                <a:ea typeface="微软雅黑" panose="020B0503020204020204" pitchFamily="34" charset="-122"/>
              </a:rPr>
              <a: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19" name="矩形 118"/>
          <p:cNvSpPr/>
          <p:nvPr/>
        </p:nvSpPr>
        <p:spPr>
          <a:xfrm>
            <a:off x="2036274" y="4500388"/>
            <a:ext cx="1080000" cy="2160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smtClean="0">
                <a:solidFill>
                  <a:schemeClr val="tx1"/>
                </a:solidFill>
                <a:latin typeface="微软雅黑" panose="020B0503020204020204" pitchFamily="34" charset="-122"/>
                <a:ea typeface="微软雅黑" panose="020B0503020204020204" pitchFamily="34" charset="-122"/>
              </a:rPr>
              <a:t>贫困人口</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户</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22" name="矩形 121"/>
          <p:cNvSpPr/>
          <p:nvPr/>
        </p:nvSpPr>
        <p:spPr>
          <a:xfrm>
            <a:off x="596114" y="4788420"/>
            <a:ext cx="2520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准</a:t>
            </a:r>
            <a:r>
              <a:rPr lang="zh-CN" altLang="en-US" sz="1200" dirty="0" smtClean="0">
                <a:solidFill>
                  <a:schemeClr val="tx1"/>
                </a:solidFill>
                <a:latin typeface="微软雅黑" panose="020B0503020204020204" pitchFamily="34" charset="-122"/>
                <a:ea typeface="微软雅黑" panose="020B0503020204020204" pitchFamily="34" charset="-122"/>
              </a:rPr>
              <a:t>出准入标准</a:t>
            </a:r>
            <a:endParaRPr lang="en-US" altLang="zh-CN" sz="1200" dirty="0">
              <a:solidFill>
                <a:schemeClr val="tx1"/>
              </a:solidFill>
              <a:latin typeface="微软雅黑" panose="020B0503020204020204" pitchFamily="34" charset="-122"/>
              <a:ea typeface="微软雅黑" panose="020B0503020204020204" pitchFamily="34" charset="-122"/>
            </a:endParaRPr>
          </a:p>
        </p:txBody>
      </p:sp>
      <p:sp>
        <p:nvSpPr>
          <p:cNvPr id="126" name="圆角矩形 125"/>
          <p:cNvSpPr/>
          <p:nvPr/>
        </p:nvSpPr>
        <p:spPr>
          <a:xfrm>
            <a:off x="7328722" y="4118284"/>
            <a:ext cx="1440000" cy="288000"/>
          </a:xfrm>
          <a:prstGeom prst="round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latin typeface="微软雅黑" panose="020B0503020204020204" pitchFamily="34" charset="-122"/>
                <a:ea typeface="微软雅黑" panose="020B0503020204020204" pitchFamily="34" charset="-122"/>
              </a:rPr>
              <a:t>账户</a:t>
            </a:r>
            <a:r>
              <a:rPr lang="en-US" altLang="zh-CN" sz="1400" dirty="0" smtClean="0">
                <a:solidFill>
                  <a:schemeClr val="tx1"/>
                </a:solidFill>
                <a:latin typeface="微软雅黑" panose="020B0503020204020204" pitchFamily="34" charset="-122"/>
                <a:ea typeface="微软雅黑" panose="020B0503020204020204" pitchFamily="34" charset="-122"/>
              </a:rPr>
              <a:t>&amp;</a:t>
            </a:r>
            <a:r>
              <a:rPr lang="zh-CN" altLang="en-US" sz="1400" dirty="0" smtClean="0">
                <a:solidFill>
                  <a:schemeClr val="tx1"/>
                </a:solidFill>
                <a:latin typeface="微软雅黑" panose="020B0503020204020204" pitchFamily="34" charset="-122"/>
                <a:ea typeface="微软雅黑" panose="020B0503020204020204" pitchFamily="34" charset="-122"/>
              </a:rPr>
              <a:t>结算服务</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nvGrpSpPr>
          <p:cNvPr id="127" name="组合 126"/>
          <p:cNvGrpSpPr/>
          <p:nvPr/>
        </p:nvGrpSpPr>
        <p:grpSpPr>
          <a:xfrm>
            <a:off x="7328723" y="4413172"/>
            <a:ext cx="1430474" cy="720080"/>
            <a:chOff x="261046" y="5949280"/>
            <a:chExt cx="1430474" cy="720080"/>
          </a:xfrm>
        </p:grpSpPr>
        <p:sp>
          <p:nvSpPr>
            <p:cNvPr id="128" name="矩形 127"/>
            <p:cNvSpPr/>
            <p:nvPr/>
          </p:nvSpPr>
          <p:spPr>
            <a:xfrm>
              <a:off x="261046" y="5949280"/>
              <a:ext cx="1430474" cy="720080"/>
            </a:xfrm>
            <a:prstGeom prst="rect">
              <a:avLst/>
            </a:pr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400283" y="6009840"/>
              <a:ext cx="1152000" cy="2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latin typeface="微软雅黑" panose="020B0503020204020204" pitchFamily="34" charset="-122"/>
                  <a:ea typeface="微软雅黑" panose="020B0503020204020204" pitchFamily="34" charset="-122"/>
                </a:rPr>
                <a:t>到</a:t>
              </a:r>
              <a:r>
                <a:rPr lang="zh-CN" altLang="en-US" sz="1200" dirty="0" smtClean="0">
                  <a:solidFill>
                    <a:schemeClr val="tx1"/>
                  </a:solidFill>
                  <a:latin typeface="微软雅黑" panose="020B0503020204020204" pitchFamily="34" charset="-122"/>
                  <a:ea typeface="微软雅黑" panose="020B0503020204020204" pitchFamily="34" charset="-122"/>
                </a:rPr>
                <a:t>户托管账户</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33" name="矩形 132"/>
            <p:cNvSpPr/>
            <p:nvPr/>
          </p:nvSpPr>
          <p:spPr>
            <a:xfrm>
              <a:off x="400283" y="6339600"/>
              <a:ext cx="1152128" cy="2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结算服务</a:t>
              </a: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135" name="圆角矩形 134"/>
          <p:cNvSpPr/>
          <p:nvPr/>
        </p:nvSpPr>
        <p:spPr>
          <a:xfrm>
            <a:off x="2576034" y="2673137"/>
            <a:ext cx="1800000" cy="2880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solidFill>
                <a:latin typeface="微软雅黑" panose="020B0503020204020204" pitchFamily="34" charset="-122"/>
                <a:ea typeface="微软雅黑" panose="020B0503020204020204" pitchFamily="34" charset="-122"/>
              </a:rPr>
              <a:t>项目</a:t>
            </a:r>
            <a:r>
              <a:rPr lang="en-US" altLang="zh-CN" sz="1400" dirty="0" smtClean="0">
                <a:solidFill>
                  <a:schemeClr val="tx1"/>
                </a:solidFill>
                <a:latin typeface="微软雅黑" panose="020B0503020204020204" pitchFamily="34" charset="-122"/>
                <a:ea typeface="微软雅黑" panose="020B0503020204020204" pitchFamily="34" charset="-122"/>
              </a:rPr>
              <a:t>&amp;</a:t>
            </a:r>
            <a:r>
              <a:rPr lang="zh-CN" altLang="en-US" sz="1400" dirty="0" smtClean="0">
                <a:solidFill>
                  <a:schemeClr val="tx1"/>
                </a:solidFill>
                <a:latin typeface="微软雅黑" panose="020B0503020204020204" pitchFamily="34" charset="-122"/>
                <a:ea typeface="微软雅黑" panose="020B0503020204020204" pitchFamily="34" charset="-122"/>
              </a:rPr>
              <a:t>资金管理模块</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nvGrpSpPr>
          <p:cNvPr id="136" name="组合 135"/>
          <p:cNvGrpSpPr/>
          <p:nvPr/>
        </p:nvGrpSpPr>
        <p:grpSpPr>
          <a:xfrm>
            <a:off x="2576034" y="2973012"/>
            <a:ext cx="4608512" cy="798982"/>
            <a:chOff x="251520" y="2852936"/>
            <a:chExt cx="4608512" cy="798982"/>
          </a:xfrm>
        </p:grpSpPr>
        <p:sp>
          <p:nvSpPr>
            <p:cNvPr id="137" name="矩形 136"/>
            <p:cNvSpPr/>
            <p:nvPr/>
          </p:nvSpPr>
          <p:spPr>
            <a:xfrm>
              <a:off x="251520" y="2852936"/>
              <a:ext cx="4608512" cy="798982"/>
            </a:xfrm>
            <a:prstGeom prst="rect">
              <a:avLst/>
            </a:prstGeom>
            <a:solidFill>
              <a:srgbClr val="F3901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40" name="矩形 139"/>
            <p:cNvSpPr/>
            <p:nvPr/>
          </p:nvSpPr>
          <p:spPr>
            <a:xfrm>
              <a:off x="323528" y="3284984"/>
              <a:ext cx="1080120" cy="2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流程管理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42" name="矩形 141"/>
            <p:cNvSpPr/>
            <p:nvPr/>
          </p:nvSpPr>
          <p:spPr>
            <a:xfrm>
              <a:off x="1475656" y="3284984"/>
              <a:ext cx="1224136" cy="2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资金流向管理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45" name="矩形 144"/>
            <p:cNvSpPr/>
            <p:nvPr/>
          </p:nvSpPr>
          <p:spPr>
            <a:xfrm>
              <a:off x="2771800" y="3284984"/>
              <a:ext cx="900000" cy="2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通知广播</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46" name="矩形 145"/>
            <p:cNvSpPr/>
            <p:nvPr/>
          </p:nvSpPr>
          <p:spPr>
            <a:xfrm>
              <a:off x="3708024" y="3301360"/>
              <a:ext cx="1080000" cy="2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参与者管理</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152" name="矩形 151"/>
            <p:cNvSpPr/>
            <p:nvPr/>
          </p:nvSpPr>
          <p:spPr>
            <a:xfrm>
              <a:off x="323528" y="2966496"/>
              <a:ext cx="4464496" cy="2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latin typeface="微软雅黑" panose="020B0503020204020204" pitchFamily="34" charset="-122"/>
                  <a:ea typeface="微软雅黑" panose="020B0503020204020204" pitchFamily="34" charset="-122"/>
                </a:rPr>
                <a:t>项目</a:t>
              </a:r>
              <a:r>
                <a:rPr lang="en-US" altLang="zh-CN" sz="1200" dirty="0" smtClean="0">
                  <a:solidFill>
                    <a:schemeClr val="tx1"/>
                  </a:solidFill>
                  <a:latin typeface="微软雅黑" panose="020B0503020204020204" pitchFamily="34" charset="-122"/>
                  <a:ea typeface="微软雅黑" panose="020B0503020204020204" pitchFamily="34" charset="-122"/>
                </a:rPr>
                <a:t>/</a:t>
              </a:r>
              <a:r>
                <a:rPr lang="zh-CN" altLang="en-US" sz="1200" dirty="0" smtClean="0">
                  <a:solidFill>
                    <a:schemeClr val="tx1"/>
                  </a:solidFill>
                  <a:latin typeface="微软雅黑" panose="020B0503020204020204" pitchFamily="34" charset="-122"/>
                  <a:ea typeface="微软雅黑" panose="020B0503020204020204" pitchFamily="34" charset="-122"/>
                </a:rPr>
                <a:t>资金匹配相应的流程</a:t>
              </a: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cxnSp>
        <p:nvCxnSpPr>
          <p:cNvPr id="7" name="直接箭头连接符 6"/>
          <p:cNvCxnSpPr/>
          <p:nvPr/>
        </p:nvCxnSpPr>
        <p:spPr>
          <a:xfrm>
            <a:off x="2504026" y="1388836"/>
            <a:ext cx="0" cy="564237"/>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3656154" y="1375950"/>
            <a:ext cx="0" cy="565200"/>
          </a:xfrm>
          <a:prstGeom prst="straightConnector1">
            <a:avLst/>
          </a:prstGeom>
          <a:ln w="25400">
            <a:solidFill>
              <a:srgbClr val="70BF4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504026" y="1492782"/>
            <a:ext cx="936104" cy="400110"/>
          </a:xfrm>
          <a:prstGeom prst="rect">
            <a:avLst/>
          </a:prstGeom>
          <a:noFill/>
        </p:spPr>
        <p:txBody>
          <a:bodyPr wrap="square" rtlCol="0">
            <a:spAutoFit/>
          </a:bodyPr>
          <a:lstStyle/>
          <a:p>
            <a:r>
              <a:rPr lang="zh-CN" altLang="en-US" sz="1000" dirty="0" smtClean="0">
                <a:solidFill>
                  <a:srgbClr val="C00000"/>
                </a:solidFill>
                <a:latin typeface="微软雅黑" panose="020B0503020204020204" pitchFamily="34" charset="-122"/>
                <a:ea typeface="微软雅黑" panose="020B0503020204020204" pitchFamily="34" charset="-122"/>
              </a:rPr>
              <a:t>选择相应权限执行者</a:t>
            </a:r>
            <a:endParaRPr lang="zh-CN" altLang="en-US" sz="1000" dirty="0">
              <a:solidFill>
                <a:srgbClr val="C00000"/>
              </a:solidFill>
              <a:latin typeface="微软雅黑" panose="020B0503020204020204" pitchFamily="34" charset="-122"/>
              <a:ea typeface="微软雅黑" panose="020B0503020204020204" pitchFamily="34" charset="-122"/>
            </a:endParaRPr>
          </a:p>
        </p:txBody>
      </p:sp>
      <p:cxnSp>
        <p:nvCxnSpPr>
          <p:cNvPr id="23" name="肘形连接符 22"/>
          <p:cNvCxnSpPr/>
          <p:nvPr/>
        </p:nvCxnSpPr>
        <p:spPr>
          <a:xfrm rot="16200000" flipH="1">
            <a:off x="2988385" y="1081107"/>
            <a:ext cx="648024" cy="3135785"/>
          </a:xfrm>
          <a:prstGeom prst="bentConnector3">
            <a:avLst/>
          </a:prstGeom>
          <a:ln w="25400">
            <a:solidFill>
              <a:srgbClr val="70BF41"/>
            </a:solidFill>
            <a:tailEnd type="triangle"/>
          </a:ln>
        </p:spPr>
        <p:style>
          <a:lnRef idx="1">
            <a:schemeClr val="accent1"/>
          </a:lnRef>
          <a:fillRef idx="0">
            <a:schemeClr val="accent1"/>
          </a:fillRef>
          <a:effectRef idx="0">
            <a:schemeClr val="accent1"/>
          </a:effectRef>
          <a:fontRef idx="minor">
            <a:schemeClr val="tx1"/>
          </a:fontRef>
        </p:style>
      </p:cxnSp>
      <p:sp>
        <p:nvSpPr>
          <p:cNvPr id="153" name="文本框 152"/>
          <p:cNvSpPr txBox="1"/>
          <p:nvPr/>
        </p:nvSpPr>
        <p:spPr>
          <a:xfrm>
            <a:off x="3656154" y="1574663"/>
            <a:ext cx="936104" cy="246221"/>
          </a:xfrm>
          <a:prstGeom prst="rect">
            <a:avLst/>
          </a:prstGeom>
          <a:noFill/>
        </p:spPr>
        <p:txBody>
          <a:bodyPr wrap="square" rtlCol="0">
            <a:spAutoFit/>
          </a:bodyPr>
          <a:lstStyle/>
          <a:p>
            <a:r>
              <a:rPr lang="zh-CN" altLang="en-US" sz="1000" dirty="0" smtClean="0">
                <a:solidFill>
                  <a:srgbClr val="70BF41"/>
                </a:solidFill>
                <a:latin typeface="微软雅黑" panose="020B0503020204020204" pitchFamily="34" charset="-122"/>
                <a:ea typeface="微软雅黑" panose="020B0503020204020204" pitchFamily="34" charset="-122"/>
              </a:rPr>
              <a:t>流程需求</a:t>
            </a:r>
            <a:endParaRPr lang="en-US" altLang="zh-CN" sz="1000" dirty="0" smtClean="0">
              <a:solidFill>
                <a:srgbClr val="70BF4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081343" y="2396948"/>
            <a:ext cx="1394691" cy="246221"/>
          </a:xfrm>
          <a:prstGeom prst="rect">
            <a:avLst/>
          </a:prstGeom>
          <a:noFill/>
        </p:spPr>
        <p:txBody>
          <a:bodyPr wrap="square" rtlCol="0">
            <a:spAutoFit/>
          </a:bodyPr>
          <a:lstStyle/>
          <a:p>
            <a:r>
              <a:rPr lang="zh-CN" altLang="en-US" sz="1000" dirty="0" smtClean="0">
                <a:solidFill>
                  <a:srgbClr val="70BF41"/>
                </a:solidFill>
                <a:latin typeface="微软雅黑" panose="020B0503020204020204" pitchFamily="34" charset="-122"/>
                <a:ea typeface="微软雅黑" panose="020B0503020204020204" pitchFamily="34" charset="-122"/>
              </a:rPr>
              <a:t>按权限参与整个流程</a:t>
            </a:r>
            <a:endParaRPr lang="zh-CN" altLang="en-US" sz="1000" dirty="0">
              <a:solidFill>
                <a:srgbClr val="70BF41"/>
              </a:solidFill>
              <a:latin typeface="微软雅黑" panose="020B0503020204020204" pitchFamily="34" charset="-122"/>
              <a:ea typeface="微软雅黑" panose="020B0503020204020204" pitchFamily="34" charset="-122"/>
            </a:endParaRPr>
          </a:p>
        </p:txBody>
      </p:sp>
      <p:sp>
        <p:nvSpPr>
          <p:cNvPr id="154" name="文本框 153"/>
          <p:cNvSpPr txBox="1"/>
          <p:nvPr/>
        </p:nvSpPr>
        <p:spPr>
          <a:xfrm>
            <a:off x="2233743" y="3837108"/>
            <a:ext cx="1739171" cy="246221"/>
          </a:xfrm>
          <a:prstGeom prst="rect">
            <a:avLst/>
          </a:prstGeom>
          <a:noFill/>
        </p:spPr>
        <p:txBody>
          <a:bodyPr wrap="square" rtlCol="0">
            <a:spAutoFit/>
          </a:bodyPr>
          <a:lstStyle/>
          <a:p>
            <a:r>
              <a:rPr lang="zh-CN" altLang="en-US" sz="1000" dirty="0" smtClean="0">
                <a:solidFill>
                  <a:srgbClr val="FFC000"/>
                </a:solidFill>
                <a:latin typeface="微软雅黑" panose="020B0503020204020204" pitchFamily="34" charset="-122"/>
                <a:ea typeface="微软雅黑" panose="020B0503020204020204" pitchFamily="34" charset="-122"/>
              </a:rPr>
              <a:t>审核</a:t>
            </a:r>
            <a:r>
              <a:rPr lang="en-US" altLang="zh-CN" sz="1000" dirty="0" smtClean="0">
                <a:solidFill>
                  <a:srgbClr val="FFC000"/>
                </a:solidFill>
                <a:latin typeface="微软雅黑" panose="020B0503020204020204" pitchFamily="34" charset="-122"/>
                <a:ea typeface="微软雅黑" panose="020B0503020204020204" pitchFamily="34" charset="-122"/>
              </a:rPr>
              <a:t>&amp;</a:t>
            </a:r>
            <a:r>
              <a:rPr lang="zh-CN" altLang="en-US" sz="1000" dirty="0" smtClean="0">
                <a:solidFill>
                  <a:srgbClr val="FFC000"/>
                </a:solidFill>
                <a:latin typeface="微软雅黑" panose="020B0503020204020204" pitchFamily="34" charset="-122"/>
                <a:ea typeface="微软雅黑" panose="020B0503020204020204" pitchFamily="34" charset="-122"/>
              </a:rPr>
              <a:t>资金流向变动等通知</a:t>
            </a:r>
            <a:endParaRPr lang="zh-CN" altLang="en-US" sz="1000" dirty="0">
              <a:solidFill>
                <a:srgbClr val="FFC000"/>
              </a:solidFill>
              <a:latin typeface="微软雅黑" panose="020B0503020204020204" pitchFamily="34" charset="-122"/>
              <a:ea typeface="微软雅黑" panose="020B0503020204020204" pitchFamily="34" charset="-122"/>
            </a:endParaRPr>
          </a:p>
        </p:txBody>
      </p:sp>
      <p:cxnSp>
        <p:nvCxnSpPr>
          <p:cNvPr id="155" name="肘形连接符 154"/>
          <p:cNvCxnSpPr/>
          <p:nvPr/>
        </p:nvCxnSpPr>
        <p:spPr>
          <a:xfrm rot="16200000" flipH="1">
            <a:off x="4070254" y="2162976"/>
            <a:ext cx="648024" cy="972048"/>
          </a:xfrm>
          <a:prstGeom prst="bentConnector3">
            <a:avLst>
              <a:gd name="adj1" fmla="val 50000"/>
            </a:avLst>
          </a:prstGeom>
          <a:ln w="25400">
            <a:solidFill>
              <a:srgbClr val="70BF4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肘形连接符 155"/>
          <p:cNvCxnSpPr>
            <a:stCxn id="70" idx="2"/>
          </p:cNvCxnSpPr>
          <p:nvPr/>
        </p:nvCxnSpPr>
        <p:spPr>
          <a:xfrm rot="5400000">
            <a:off x="5024354" y="2180924"/>
            <a:ext cx="648024" cy="936152"/>
          </a:xfrm>
          <a:prstGeom prst="bentConnector3">
            <a:avLst>
              <a:gd name="adj1" fmla="val 50000"/>
            </a:avLst>
          </a:prstGeom>
          <a:ln w="25400">
            <a:solidFill>
              <a:srgbClr val="70BF41"/>
            </a:solidFill>
            <a:tailEnd type="triangle"/>
          </a:ln>
        </p:spPr>
        <p:style>
          <a:lnRef idx="1">
            <a:schemeClr val="accent1"/>
          </a:lnRef>
          <a:fillRef idx="0">
            <a:schemeClr val="accent1"/>
          </a:fillRef>
          <a:effectRef idx="0">
            <a:schemeClr val="accent1"/>
          </a:effectRef>
          <a:fontRef idx="minor">
            <a:schemeClr val="tx1"/>
          </a:fontRef>
        </p:style>
      </p:cxnSp>
      <p:sp>
        <p:nvSpPr>
          <p:cNvPr id="157" name="文本框 156"/>
          <p:cNvSpPr txBox="1"/>
          <p:nvPr/>
        </p:nvSpPr>
        <p:spPr>
          <a:xfrm>
            <a:off x="4349695" y="2396948"/>
            <a:ext cx="1394691" cy="246221"/>
          </a:xfrm>
          <a:prstGeom prst="rect">
            <a:avLst/>
          </a:prstGeom>
          <a:noFill/>
        </p:spPr>
        <p:txBody>
          <a:bodyPr wrap="square" rtlCol="0">
            <a:spAutoFit/>
          </a:bodyPr>
          <a:lstStyle/>
          <a:p>
            <a:r>
              <a:rPr lang="zh-CN" altLang="en-US" sz="1000" dirty="0" smtClean="0">
                <a:solidFill>
                  <a:srgbClr val="70BF41"/>
                </a:solidFill>
                <a:latin typeface="微软雅黑" panose="020B0503020204020204" pitchFamily="34" charset="-122"/>
                <a:ea typeface="微软雅黑" panose="020B0503020204020204" pitchFamily="34" charset="-122"/>
              </a:rPr>
              <a:t>按设计管理流程</a:t>
            </a:r>
            <a:endParaRPr lang="zh-CN" altLang="en-US" sz="1000" dirty="0">
              <a:solidFill>
                <a:srgbClr val="70BF41"/>
              </a:solidFill>
              <a:latin typeface="微软雅黑" panose="020B0503020204020204" pitchFamily="34" charset="-122"/>
              <a:ea typeface="微软雅黑" panose="020B0503020204020204" pitchFamily="34" charset="-122"/>
            </a:endParaRPr>
          </a:p>
        </p:txBody>
      </p:sp>
      <p:cxnSp>
        <p:nvCxnSpPr>
          <p:cNvPr id="158" name="肘形连接符 157"/>
          <p:cNvCxnSpPr>
            <a:stCxn id="71" idx="2"/>
          </p:cNvCxnSpPr>
          <p:nvPr/>
        </p:nvCxnSpPr>
        <p:spPr>
          <a:xfrm rot="5400000">
            <a:off x="5998428" y="1858806"/>
            <a:ext cx="1310140" cy="2214368"/>
          </a:xfrm>
          <a:prstGeom prst="bentConnector3">
            <a:avLst>
              <a:gd name="adj1" fmla="val 117449"/>
            </a:avLst>
          </a:prstGeom>
          <a:ln w="254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9" name="文本框 158"/>
          <p:cNvSpPr txBox="1"/>
          <p:nvPr/>
        </p:nvSpPr>
        <p:spPr>
          <a:xfrm>
            <a:off x="5661399" y="3837108"/>
            <a:ext cx="1739171" cy="246221"/>
          </a:xfrm>
          <a:prstGeom prst="rect">
            <a:avLst/>
          </a:prstGeom>
          <a:noFill/>
        </p:spPr>
        <p:txBody>
          <a:bodyPr wrap="square" rtlCol="0">
            <a:spAutoFit/>
          </a:bodyPr>
          <a:lstStyle/>
          <a:p>
            <a:r>
              <a:rPr lang="zh-CN" altLang="en-US" sz="1000" dirty="0" smtClean="0">
                <a:solidFill>
                  <a:srgbClr val="FFC000"/>
                </a:solidFill>
                <a:latin typeface="微软雅黑" panose="020B0503020204020204" pitchFamily="34" charset="-122"/>
                <a:ea typeface="微软雅黑" panose="020B0503020204020204" pitchFamily="34" charset="-122"/>
              </a:rPr>
              <a:t>资金</a:t>
            </a:r>
            <a:r>
              <a:rPr lang="en-US" altLang="zh-CN" sz="1000" dirty="0" smtClean="0">
                <a:solidFill>
                  <a:srgbClr val="FFC000"/>
                </a:solidFill>
                <a:latin typeface="微软雅黑" panose="020B0503020204020204" pitchFamily="34" charset="-122"/>
                <a:ea typeface="微软雅黑" panose="020B0503020204020204" pitchFamily="34" charset="-122"/>
              </a:rPr>
              <a:t>&amp;</a:t>
            </a:r>
            <a:r>
              <a:rPr lang="zh-CN" altLang="en-US" sz="1000" dirty="0" smtClean="0">
                <a:solidFill>
                  <a:srgbClr val="FFC000"/>
                </a:solidFill>
                <a:latin typeface="微软雅黑" panose="020B0503020204020204" pitchFamily="34" charset="-122"/>
                <a:ea typeface="微软雅黑" panose="020B0503020204020204" pitchFamily="34" charset="-122"/>
              </a:rPr>
              <a:t>项目下发等通知</a:t>
            </a:r>
            <a:endParaRPr lang="zh-CN" altLang="en-US" sz="1000" dirty="0">
              <a:solidFill>
                <a:srgbClr val="FFC000"/>
              </a:solidFill>
              <a:latin typeface="微软雅黑" panose="020B0503020204020204" pitchFamily="34" charset="-122"/>
              <a:ea typeface="微软雅黑" panose="020B0503020204020204" pitchFamily="34" charset="-122"/>
            </a:endParaRPr>
          </a:p>
        </p:txBody>
      </p:sp>
      <p:cxnSp>
        <p:nvCxnSpPr>
          <p:cNvPr id="40" name="肘形连接符 39"/>
          <p:cNvCxnSpPr>
            <a:endCxn id="118" idx="1"/>
          </p:cNvCxnSpPr>
          <p:nvPr/>
        </p:nvCxnSpPr>
        <p:spPr>
          <a:xfrm rot="5400000">
            <a:off x="18335" y="2882230"/>
            <a:ext cx="2283412" cy="1168929"/>
          </a:xfrm>
          <a:prstGeom prst="bentConnector4">
            <a:avLst>
              <a:gd name="adj1" fmla="val 47635"/>
              <a:gd name="adj2" fmla="val 119556"/>
            </a:avLst>
          </a:prstGeom>
          <a:ln w="25400">
            <a:solidFill>
              <a:srgbClr val="70BF4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肘形连接符 41"/>
          <p:cNvCxnSpPr>
            <a:endCxn id="119" idx="3"/>
          </p:cNvCxnSpPr>
          <p:nvPr/>
        </p:nvCxnSpPr>
        <p:spPr>
          <a:xfrm rot="16200000" flipH="1">
            <a:off x="1296302" y="2788428"/>
            <a:ext cx="2268172" cy="1371771"/>
          </a:xfrm>
          <a:prstGeom prst="bentConnector4">
            <a:avLst>
              <a:gd name="adj1" fmla="val 76939"/>
              <a:gd name="adj2" fmla="val 116665"/>
            </a:avLst>
          </a:prstGeom>
          <a:ln w="25400">
            <a:solidFill>
              <a:srgbClr val="70BF41"/>
            </a:solidFill>
            <a:tailEnd type="triangle"/>
          </a:ln>
        </p:spPr>
        <p:style>
          <a:lnRef idx="1">
            <a:schemeClr val="accent1"/>
          </a:lnRef>
          <a:fillRef idx="0">
            <a:schemeClr val="accent1"/>
          </a:fillRef>
          <a:effectRef idx="0">
            <a:schemeClr val="accent1"/>
          </a:effectRef>
          <a:fontRef idx="minor">
            <a:schemeClr val="tx1"/>
          </a:fontRef>
        </p:style>
      </p:cxnSp>
      <p:sp>
        <p:nvSpPr>
          <p:cNvPr id="47" name="下弧形箭头 46"/>
          <p:cNvSpPr/>
          <p:nvPr/>
        </p:nvSpPr>
        <p:spPr>
          <a:xfrm>
            <a:off x="533665" y="5019492"/>
            <a:ext cx="2778732" cy="473800"/>
          </a:xfrm>
          <a:prstGeom prst="curved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文本框 47"/>
          <p:cNvSpPr txBox="1"/>
          <p:nvPr/>
        </p:nvSpPr>
        <p:spPr>
          <a:xfrm>
            <a:off x="1207882" y="5319079"/>
            <a:ext cx="1324226" cy="246221"/>
          </a:xfrm>
          <a:prstGeom prst="rect">
            <a:avLst/>
          </a:prstGeom>
          <a:noFill/>
        </p:spPr>
        <p:txBody>
          <a:bodyPr wrap="square" rtlCol="0">
            <a:spAutoFit/>
          </a:bodyPr>
          <a:lstStyle/>
          <a:p>
            <a:r>
              <a:rPr lang="zh-CN" altLang="en-US" sz="1000" dirty="0" smtClean="0">
                <a:solidFill>
                  <a:srgbClr val="51A7F9"/>
                </a:solidFill>
                <a:latin typeface="微软雅黑" panose="020B0503020204020204" pitchFamily="34" charset="-122"/>
                <a:ea typeface="微软雅黑" panose="020B0503020204020204" pitchFamily="34" charset="-122"/>
              </a:rPr>
              <a:t>使用</a:t>
            </a:r>
            <a:r>
              <a:rPr lang="en-US" altLang="zh-CN" sz="1000" dirty="0" smtClean="0">
                <a:solidFill>
                  <a:srgbClr val="51A7F9"/>
                </a:solidFill>
                <a:latin typeface="微软雅黑" panose="020B0503020204020204" pitchFamily="34" charset="-122"/>
                <a:ea typeface="微软雅黑" panose="020B0503020204020204" pitchFamily="34" charset="-122"/>
              </a:rPr>
              <a:t>&amp;</a:t>
            </a:r>
            <a:r>
              <a:rPr lang="zh-CN" altLang="en-US" sz="1000" dirty="0" smtClean="0">
                <a:solidFill>
                  <a:srgbClr val="51A7F9"/>
                </a:solidFill>
                <a:latin typeface="微软雅黑" panose="020B0503020204020204" pitchFamily="34" charset="-122"/>
                <a:ea typeface="微软雅黑" panose="020B0503020204020204" pitchFamily="34" charset="-122"/>
              </a:rPr>
              <a:t>更新现有系统</a:t>
            </a:r>
            <a:endParaRPr lang="zh-CN" altLang="en-US" sz="1000" dirty="0">
              <a:solidFill>
                <a:srgbClr val="51A7F9"/>
              </a:solidFill>
              <a:latin typeface="微软雅黑" panose="020B0503020204020204" pitchFamily="34" charset="-122"/>
              <a:ea typeface="微软雅黑" panose="020B0503020204020204" pitchFamily="34" charset="-122"/>
            </a:endParaRPr>
          </a:p>
        </p:txBody>
      </p:sp>
      <p:sp>
        <p:nvSpPr>
          <p:cNvPr id="160" name="文本框 159"/>
          <p:cNvSpPr txBox="1"/>
          <p:nvPr/>
        </p:nvSpPr>
        <p:spPr>
          <a:xfrm>
            <a:off x="5988349" y="4413172"/>
            <a:ext cx="692141" cy="246221"/>
          </a:xfrm>
          <a:prstGeom prst="rect">
            <a:avLst/>
          </a:prstGeom>
          <a:noFill/>
        </p:spPr>
        <p:txBody>
          <a:bodyPr wrap="square" rtlCol="0">
            <a:spAutoFit/>
          </a:bodyPr>
          <a:lstStyle/>
          <a:p>
            <a:r>
              <a:rPr lang="zh-CN" altLang="en-US" sz="1000" dirty="0" smtClean="0">
                <a:solidFill>
                  <a:srgbClr val="70BF41"/>
                </a:solidFill>
                <a:latin typeface="微软雅黑" panose="020B0503020204020204" pitchFamily="34" charset="-122"/>
                <a:ea typeface="微软雅黑" panose="020B0503020204020204" pitchFamily="34" charset="-122"/>
              </a:rPr>
              <a:t>投票</a:t>
            </a:r>
            <a:endParaRPr lang="zh-CN" altLang="en-US" sz="1000" dirty="0">
              <a:solidFill>
                <a:srgbClr val="70BF41"/>
              </a:solidFill>
              <a:latin typeface="微软雅黑" panose="020B0503020204020204" pitchFamily="34" charset="-122"/>
              <a:ea typeface="微软雅黑" panose="020B0503020204020204" pitchFamily="34" charset="-122"/>
            </a:endParaRPr>
          </a:p>
        </p:txBody>
      </p:sp>
      <p:cxnSp>
        <p:nvCxnSpPr>
          <p:cNvPr id="25" name="肘形连接符 24"/>
          <p:cNvCxnSpPr/>
          <p:nvPr/>
        </p:nvCxnSpPr>
        <p:spPr>
          <a:xfrm rot="5400000" flipH="1">
            <a:off x="2997374" y="1072120"/>
            <a:ext cx="1296072" cy="3801809"/>
          </a:xfrm>
          <a:prstGeom prst="bentConnector3">
            <a:avLst>
              <a:gd name="adj1" fmla="val -17638"/>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肘形连接符 167"/>
          <p:cNvCxnSpPr/>
          <p:nvPr/>
        </p:nvCxnSpPr>
        <p:spPr>
          <a:xfrm rot="10800000">
            <a:off x="4412239" y="3621060"/>
            <a:ext cx="2916485" cy="1152152"/>
          </a:xfrm>
          <a:prstGeom prst="bentConnector2">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9" name="文本框 168"/>
          <p:cNvSpPr txBox="1"/>
          <p:nvPr/>
        </p:nvSpPr>
        <p:spPr>
          <a:xfrm>
            <a:off x="5024306" y="4803492"/>
            <a:ext cx="1800200" cy="246221"/>
          </a:xfrm>
          <a:prstGeom prst="rect">
            <a:avLst/>
          </a:prstGeom>
          <a:noFill/>
        </p:spPr>
        <p:txBody>
          <a:bodyPr wrap="square" rtlCol="0">
            <a:spAutoFit/>
          </a:bodyPr>
          <a:lstStyle/>
          <a:p>
            <a:r>
              <a:rPr lang="zh-CN" altLang="en-US" sz="1000" dirty="0" smtClean="0">
                <a:solidFill>
                  <a:srgbClr val="7030A0"/>
                </a:solidFill>
                <a:latin typeface="微软雅黑" panose="020B0503020204020204" pitchFamily="34" charset="-122"/>
                <a:ea typeface="微软雅黑" panose="020B0503020204020204" pitchFamily="34" charset="-122"/>
              </a:rPr>
              <a:t>消费</a:t>
            </a:r>
            <a:r>
              <a:rPr lang="en-US" altLang="zh-CN" sz="1000" dirty="0" smtClean="0">
                <a:solidFill>
                  <a:srgbClr val="7030A0"/>
                </a:solidFill>
                <a:latin typeface="微软雅黑" panose="020B0503020204020204" pitchFamily="34" charset="-122"/>
                <a:ea typeface="微软雅黑" panose="020B0503020204020204" pitchFamily="34" charset="-122"/>
              </a:rPr>
              <a:t>&amp;</a:t>
            </a:r>
            <a:r>
              <a:rPr lang="zh-CN" altLang="en-US" sz="1000" dirty="0" smtClean="0">
                <a:solidFill>
                  <a:srgbClr val="7030A0"/>
                </a:solidFill>
                <a:latin typeface="微软雅黑" panose="020B0503020204020204" pitchFamily="34" charset="-122"/>
                <a:ea typeface="微软雅黑" panose="020B0503020204020204" pitchFamily="34" charset="-122"/>
              </a:rPr>
              <a:t>项目支付记录</a:t>
            </a:r>
            <a:endParaRPr lang="zh-CN" altLang="en-US" sz="1000" dirty="0">
              <a:solidFill>
                <a:srgbClr val="7030A0"/>
              </a:solidFill>
              <a:latin typeface="微软雅黑" panose="020B0503020204020204" pitchFamily="34" charset="-122"/>
              <a:ea typeface="微软雅黑" panose="020B0503020204020204" pitchFamily="34" charset="-122"/>
            </a:endParaRPr>
          </a:p>
        </p:txBody>
      </p:sp>
      <p:cxnSp>
        <p:nvCxnSpPr>
          <p:cNvPr id="171" name="肘形连接符 170"/>
          <p:cNvCxnSpPr/>
          <p:nvPr/>
        </p:nvCxnSpPr>
        <p:spPr>
          <a:xfrm>
            <a:off x="5024306" y="3549076"/>
            <a:ext cx="2502531" cy="1140656"/>
          </a:xfrm>
          <a:prstGeom prst="bentConnector3">
            <a:avLst>
              <a:gd name="adj1" fmla="val 1123"/>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4" name="文本框 173"/>
          <p:cNvSpPr txBox="1"/>
          <p:nvPr/>
        </p:nvSpPr>
        <p:spPr>
          <a:xfrm>
            <a:off x="5024306" y="4310967"/>
            <a:ext cx="730198" cy="245053"/>
          </a:xfrm>
          <a:prstGeom prst="rect">
            <a:avLst/>
          </a:prstGeom>
          <a:noFill/>
        </p:spPr>
        <p:txBody>
          <a:bodyPr wrap="square" rtlCol="0">
            <a:spAutoFit/>
          </a:bodyPr>
          <a:lstStyle/>
          <a:p>
            <a:r>
              <a:rPr lang="zh-CN" altLang="en-US" sz="1000" dirty="0" smtClean="0">
                <a:solidFill>
                  <a:srgbClr val="FFC000"/>
                </a:solidFill>
                <a:latin typeface="微软雅黑" panose="020B0503020204020204" pitchFamily="34" charset="-122"/>
                <a:ea typeface="微软雅黑" panose="020B0503020204020204" pitchFamily="34" charset="-122"/>
              </a:rPr>
              <a:t>资金发放</a:t>
            </a:r>
            <a:endParaRPr lang="zh-CN" altLang="en-US" sz="1000" dirty="0">
              <a:solidFill>
                <a:srgbClr val="FFC000"/>
              </a:solidFill>
              <a:latin typeface="微软雅黑" panose="020B0503020204020204" pitchFamily="34" charset="-122"/>
              <a:ea typeface="微软雅黑" panose="020B0503020204020204" pitchFamily="34" charset="-122"/>
            </a:endParaRPr>
          </a:p>
        </p:txBody>
      </p:sp>
      <p:cxnSp>
        <p:nvCxnSpPr>
          <p:cNvPr id="178" name="肘形连接符 177"/>
          <p:cNvCxnSpPr>
            <a:stCxn id="116" idx="0"/>
          </p:cNvCxnSpPr>
          <p:nvPr/>
        </p:nvCxnSpPr>
        <p:spPr>
          <a:xfrm rot="5400000" flipH="1" flipV="1">
            <a:off x="3827850" y="1683692"/>
            <a:ext cx="790944" cy="4698432"/>
          </a:xfrm>
          <a:prstGeom prst="bentConnector3">
            <a:avLst>
              <a:gd name="adj1" fmla="val 25977"/>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0" name="文本框 179"/>
          <p:cNvSpPr txBox="1"/>
          <p:nvPr/>
        </p:nvSpPr>
        <p:spPr>
          <a:xfrm>
            <a:off x="2386143" y="4094943"/>
            <a:ext cx="1739171" cy="246221"/>
          </a:xfrm>
          <a:prstGeom prst="rect">
            <a:avLst/>
          </a:prstGeom>
          <a:noFill/>
        </p:spPr>
        <p:txBody>
          <a:bodyPr wrap="square" rtlCol="0">
            <a:spAutoFit/>
          </a:bodyPr>
          <a:lstStyle/>
          <a:p>
            <a:r>
              <a:rPr lang="zh-CN" altLang="en-US" sz="1000" dirty="0" smtClean="0">
                <a:solidFill>
                  <a:srgbClr val="51A7F9"/>
                </a:solidFill>
                <a:latin typeface="微软雅黑" panose="020B0503020204020204" pitchFamily="34" charset="-122"/>
                <a:ea typeface="微软雅黑" panose="020B0503020204020204" pitchFamily="34" charset="-122"/>
              </a:rPr>
              <a:t>扶贫对象精准选择</a:t>
            </a:r>
            <a:endParaRPr lang="zh-CN" altLang="en-US" sz="1000" dirty="0">
              <a:solidFill>
                <a:srgbClr val="51A7F9"/>
              </a:solidFill>
              <a:latin typeface="微软雅黑" panose="020B0503020204020204" pitchFamily="34" charset="-122"/>
              <a:ea typeface="微软雅黑" panose="020B0503020204020204" pitchFamily="34" charset="-122"/>
            </a:endParaRPr>
          </a:p>
        </p:txBody>
      </p:sp>
      <p:cxnSp>
        <p:nvCxnSpPr>
          <p:cNvPr id="182" name="直接箭头连接符 181"/>
          <p:cNvCxnSpPr>
            <a:stCxn id="126" idx="0"/>
          </p:cNvCxnSpPr>
          <p:nvPr/>
        </p:nvCxnSpPr>
        <p:spPr>
          <a:xfrm flipH="1" flipV="1">
            <a:off x="8048642" y="2310920"/>
            <a:ext cx="80" cy="1807364"/>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83" name="文本框 182"/>
          <p:cNvSpPr txBox="1"/>
          <p:nvPr/>
        </p:nvSpPr>
        <p:spPr>
          <a:xfrm>
            <a:off x="8147307" y="3067086"/>
            <a:ext cx="710973" cy="553998"/>
          </a:xfrm>
          <a:prstGeom prst="rect">
            <a:avLst/>
          </a:prstGeom>
          <a:noFill/>
        </p:spPr>
        <p:txBody>
          <a:bodyPr wrap="square" rtlCol="0">
            <a:spAutoFit/>
          </a:bodyPr>
          <a:lstStyle/>
          <a:p>
            <a:r>
              <a:rPr lang="zh-CN" altLang="en-US" sz="1000" dirty="0" smtClean="0">
                <a:solidFill>
                  <a:srgbClr val="7030A0"/>
                </a:solidFill>
                <a:latin typeface="微软雅黑" panose="020B0503020204020204" pitchFamily="34" charset="-122"/>
                <a:ea typeface="微软雅黑" panose="020B0503020204020204" pitchFamily="34" charset="-122"/>
              </a:rPr>
              <a:t>托管账户</a:t>
            </a:r>
            <a:endParaRPr lang="en-US" altLang="zh-CN" sz="1000" dirty="0" smtClean="0">
              <a:solidFill>
                <a:srgbClr val="7030A0"/>
              </a:solidFill>
              <a:latin typeface="微软雅黑" panose="020B0503020204020204" pitchFamily="34" charset="-122"/>
              <a:ea typeface="微软雅黑" panose="020B0503020204020204" pitchFamily="34" charset="-122"/>
            </a:endParaRPr>
          </a:p>
          <a:p>
            <a:r>
              <a:rPr lang="zh-CN" altLang="en-US" sz="1000" dirty="0" smtClean="0">
                <a:solidFill>
                  <a:srgbClr val="7030A0"/>
                </a:solidFill>
                <a:latin typeface="微软雅黑" panose="020B0503020204020204" pitchFamily="34" charset="-122"/>
                <a:ea typeface="微软雅黑" panose="020B0503020204020204" pitchFamily="34" charset="-122"/>
              </a:rPr>
              <a:t>更新通知等服务</a:t>
            </a:r>
            <a:endParaRPr lang="zh-CN" altLang="en-US" sz="1000" dirty="0">
              <a:solidFill>
                <a:srgbClr val="7030A0"/>
              </a:solidFill>
              <a:latin typeface="微软雅黑" panose="020B0503020204020204" pitchFamily="34" charset="-122"/>
              <a:ea typeface="微软雅黑" panose="020B0503020204020204" pitchFamily="34" charset="-122"/>
            </a:endParaRPr>
          </a:p>
        </p:txBody>
      </p:sp>
      <p:sp>
        <p:nvSpPr>
          <p:cNvPr id="184" name="文本框 183"/>
          <p:cNvSpPr txBox="1"/>
          <p:nvPr/>
        </p:nvSpPr>
        <p:spPr>
          <a:xfrm>
            <a:off x="395156" y="5679699"/>
            <a:ext cx="8373566" cy="307777"/>
          </a:xfrm>
          <a:prstGeom prst="rect">
            <a:avLst/>
          </a:prstGeom>
          <a:solidFill>
            <a:schemeClr val="bg1">
              <a:lumMod val="50000"/>
              <a:alpha val="4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数据中心</a:t>
            </a:r>
            <a:r>
              <a:rPr lang="en-US" altLang="zh-CN" sz="1400" dirty="0" smtClean="0">
                <a:latin typeface="微软雅黑" panose="020B0503020204020204" pitchFamily="34" charset="-122"/>
                <a:ea typeface="微软雅黑" panose="020B0503020204020204" pitchFamily="34" charset="-122"/>
              </a:rPr>
              <a:t>&amp;</a:t>
            </a:r>
            <a:r>
              <a:rPr lang="zh-CN" altLang="en-US" sz="1400" dirty="0" smtClean="0">
                <a:latin typeface="微软雅黑" panose="020B0503020204020204" pitchFamily="34" charset="-122"/>
                <a:ea typeface="微软雅黑" panose="020B0503020204020204" pitchFamily="34" charset="-122"/>
              </a:rPr>
              <a:t>区块链</a:t>
            </a:r>
            <a:endParaRPr lang="zh-CN" altLang="en-US" sz="1400" dirty="0">
              <a:latin typeface="微软雅黑" panose="020B0503020204020204" pitchFamily="34" charset="-122"/>
              <a:ea typeface="微软雅黑" panose="020B0503020204020204" pitchFamily="34" charset="-122"/>
            </a:endParaRPr>
          </a:p>
        </p:txBody>
      </p:sp>
      <p:sp>
        <p:nvSpPr>
          <p:cNvPr id="185" name="文本框 184"/>
          <p:cNvSpPr txBox="1"/>
          <p:nvPr/>
        </p:nvSpPr>
        <p:spPr>
          <a:xfrm>
            <a:off x="415794" y="6121619"/>
            <a:ext cx="3312368" cy="307777"/>
          </a:xfrm>
          <a:prstGeom prst="rect">
            <a:avLst/>
          </a:prstGeom>
          <a:solidFill>
            <a:schemeClr val="bg1">
              <a:lumMod val="50000"/>
              <a:alpha val="4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资金</a:t>
            </a:r>
            <a:r>
              <a:rPr lang="en-US" altLang="zh-CN" sz="1400" dirty="0" smtClean="0">
                <a:latin typeface="微软雅黑" panose="020B0503020204020204" pitchFamily="34" charset="-122"/>
                <a:ea typeface="微软雅黑" panose="020B0503020204020204" pitchFamily="34" charset="-122"/>
              </a:rPr>
              <a:t>&amp;</a:t>
            </a:r>
            <a:r>
              <a:rPr lang="zh-CN" altLang="en-US" sz="1400" dirty="0" smtClean="0">
                <a:latin typeface="微软雅黑" panose="020B0503020204020204" pitchFamily="34" charset="-122"/>
                <a:ea typeface="微软雅黑" panose="020B0503020204020204" pitchFamily="34" charset="-122"/>
              </a:rPr>
              <a:t>项目等资源区块链</a:t>
            </a:r>
            <a:endParaRPr lang="zh-CN" altLang="en-US" sz="1400" dirty="0">
              <a:latin typeface="微软雅黑" panose="020B0503020204020204" pitchFamily="34" charset="-122"/>
              <a:ea typeface="微软雅黑" panose="020B0503020204020204" pitchFamily="34" charset="-122"/>
            </a:endParaRPr>
          </a:p>
        </p:txBody>
      </p:sp>
      <p:sp>
        <p:nvSpPr>
          <p:cNvPr id="186" name="文本框 185"/>
          <p:cNvSpPr txBox="1"/>
          <p:nvPr/>
        </p:nvSpPr>
        <p:spPr>
          <a:xfrm>
            <a:off x="5421487" y="6109744"/>
            <a:ext cx="3312368" cy="307777"/>
          </a:xfrm>
          <a:prstGeom prst="rect">
            <a:avLst/>
          </a:prstGeom>
          <a:solidFill>
            <a:schemeClr val="bg1">
              <a:lumMod val="50000"/>
              <a:alpha val="40000"/>
            </a:schemeClr>
          </a:solidFill>
        </p:spPr>
        <p:txBody>
          <a:bodyPr wrap="square" rtlCol="0">
            <a:spAutoFit/>
          </a:bodyPr>
          <a:lstStyle/>
          <a:p>
            <a:pPr algn="ctr"/>
            <a:r>
              <a:rPr lang="zh-CN" altLang="en-US" sz="1400" dirty="0" smtClean="0">
                <a:latin typeface="微软雅黑" panose="020B0503020204020204" pitchFamily="34" charset="-122"/>
                <a:ea typeface="微软雅黑" panose="020B0503020204020204" pitchFamily="34" charset="-122"/>
              </a:rPr>
              <a:t>扶贫过程行为区块链</a:t>
            </a:r>
            <a:endParaRPr lang="zh-CN" altLang="en-US" sz="1400" dirty="0">
              <a:latin typeface="微软雅黑" panose="020B0503020204020204" pitchFamily="34" charset="-122"/>
              <a:ea typeface="微软雅黑" panose="020B0503020204020204" pitchFamily="34" charset="-122"/>
            </a:endParaRPr>
          </a:p>
        </p:txBody>
      </p:sp>
      <p:cxnSp>
        <p:nvCxnSpPr>
          <p:cNvPr id="190" name="肘形连接符 189"/>
          <p:cNvCxnSpPr>
            <a:endCxn id="185" idx="3"/>
          </p:cNvCxnSpPr>
          <p:nvPr/>
        </p:nvCxnSpPr>
        <p:spPr>
          <a:xfrm rot="5400000">
            <a:off x="3308089" y="5189329"/>
            <a:ext cx="1506253" cy="666105"/>
          </a:xfrm>
          <a:prstGeom prst="bentConnector2">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肘形连接符 193"/>
          <p:cNvCxnSpPr>
            <a:endCxn id="185" idx="2"/>
          </p:cNvCxnSpPr>
          <p:nvPr/>
        </p:nvCxnSpPr>
        <p:spPr>
          <a:xfrm rot="5400000">
            <a:off x="1701921" y="4007110"/>
            <a:ext cx="2792343" cy="2052228"/>
          </a:xfrm>
          <a:prstGeom prst="bentConnector3">
            <a:avLst>
              <a:gd name="adj1" fmla="val 108187"/>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文本框 194"/>
          <p:cNvSpPr txBox="1"/>
          <p:nvPr/>
        </p:nvSpPr>
        <p:spPr>
          <a:xfrm>
            <a:off x="3332825" y="4850586"/>
            <a:ext cx="971401" cy="553998"/>
          </a:xfrm>
          <a:prstGeom prst="rect">
            <a:avLst/>
          </a:prstGeom>
          <a:noFill/>
        </p:spPr>
        <p:txBody>
          <a:bodyPr wrap="square" rtlCol="0">
            <a:spAutoFit/>
          </a:bodyPr>
          <a:lstStyle/>
          <a:p>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各责任主体间</a:t>
            </a:r>
            <a:endParaRPr lang="en-US" altLang="zh-CN" sz="10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的资金</a:t>
            </a:r>
            <a:r>
              <a:rPr lang="en-US" altLang="zh-CN" sz="1000" dirty="0" smtClean="0">
                <a:solidFill>
                  <a:schemeClr val="bg1">
                    <a:lumMod val="50000"/>
                  </a:schemeClr>
                </a:solidFill>
                <a:latin typeface="微软雅黑" panose="020B0503020204020204" pitchFamily="34" charset="-122"/>
                <a:ea typeface="微软雅黑" panose="020B0503020204020204" pitchFamily="34" charset="-122"/>
              </a:rPr>
              <a:t>&amp;</a:t>
            </a:r>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资源</a:t>
            </a:r>
            <a:endParaRPr lang="en-US" altLang="zh-CN" sz="1000" dirty="0" smtClean="0">
              <a:solidFill>
                <a:schemeClr val="bg1">
                  <a:lumMod val="50000"/>
                </a:schemeClr>
              </a:solidFill>
              <a:latin typeface="微软雅黑" panose="020B0503020204020204" pitchFamily="34" charset="-122"/>
              <a:ea typeface="微软雅黑" panose="020B0503020204020204" pitchFamily="34" charset="-122"/>
            </a:endParaRPr>
          </a:p>
          <a:p>
            <a:r>
              <a:rPr lang="zh-CN" altLang="en-US" sz="1000" dirty="0" smtClean="0">
                <a:solidFill>
                  <a:schemeClr val="bg1">
                    <a:lumMod val="50000"/>
                  </a:schemeClr>
                </a:solidFill>
                <a:latin typeface="微软雅黑" panose="020B0503020204020204" pitchFamily="34" charset="-122"/>
                <a:ea typeface="微软雅黑" panose="020B0503020204020204" pitchFamily="34" charset="-122"/>
              </a:rPr>
              <a:t>流动</a:t>
            </a:r>
            <a:endParaRPr lang="zh-CN" altLang="en-US" sz="1000"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197" name="肘形连接符 196"/>
          <p:cNvCxnSpPr>
            <a:endCxn id="186" idx="1"/>
          </p:cNvCxnSpPr>
          <p:nvPr/>
        </p:nvCxnSpPr>
        <p:spPr>
          <a:xfrm rot="16200000" flipH="1">
            <a:off x="3905069" y="4747214"/>
            <a:ext cx="2491639" cy="541197"/>
          </a:xfrm>
          <a:prstGeom prst="bentConnector2">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接箭头连接符 198"/>
          <p:cNvCxnSpPr>
            <a:stCxn id="160" idx="2"/>
          </p:cNvCxnSpPr>
          <p:nvPr/>
        </p:nvCxnSpPr>
        <p:spPr>
          <a:xfrm>
            <a:off x="6334420" y="4659393"/>
            <a:ext cx="4022" cy="1462226"/>
          </a:xfrm>
          <a:prstGeom prst="straightConnector1">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肘形连接符 200"/>
          <p:cNvCxnSpPr>
            <a:endCxn id="186" idx="2"/>
          </p:cNvCxnSpPr>
          <p:nvPr/>
        </p:nvCxnSpPr>
        <p:spPr>
          <a:xfrm rot="10800000" flipH="1" flipV="1">
            <a:off x="631817" y="3637053"/>
            <a:ext cx="6445853" cy="2780468"/>
          </a:xfrm>
          <a:prstGeom prst="bentConnector4">
            <a:avLst>
              <a:gd name="adj1" fmla="val -3546"/>
              <a:gd name="adj2" fmla="val 112493"/>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9" name="组合 12"/>
          <p:cNvGrpSpPr/>
          <p:nvPr/>
        </p:nvGrpSpPr>
        <p:grpSpPr>
          <a:xfrm>
            <a:off x="-15090" y="285728"/>
            <a:ext cx="6301602" cy="369332"/>
            <a:chOff x="-16345" y="692696"/>
            <a:chExt cx="4279886" cy="369332"/>
          </a:xfrm>
        </p:grpSpPr>
        <p:sp>
          <p:nvSpPr>
            <p:cNvPr id="72" name="TextBox 71"/>
            <p:cNvSpPr txBox="1"/>
            <p:nvPr/>
          </p:nvSpPr>
          <p:spPr>
            <a:xfrm>
              <a:off x="343693"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模块及功能</a:t>
              </a:r>
              <a:endParaRPr lang="zh-CN" altLang="en-US" b="1" dirty="0" smtClean="0">
                <a:solidFill>
                  <a:srgbClr val="1F497D">
                    <a:lumMod val="50000"/>
                  </a:srgbClr>
                </a:solidFill>
                <a:latin typeface="微软雅黑" panose="020B0503020204020204" pitchFamily="34" charset="-122"/>
                <a:ea typeface="微软雅黑" panose="020B0503020204020204" pitchFamily="34" charset="-122"/>
              </a:endParaRPr>
            </a:p>
          </p:txBody>
        </p:sp>
        <p:sp>
          <p:nvSpPr>
            <p:cNvPr id="73" name="矩形 72"/>
            <p:cNvSpPr/>
            <p:nvPr/>
          </p:nvSpPr>
          <p:spPr>
            <a:xfrm>
              <a:off x="-16345" y="692696"/>
              <a:ext cx="216024"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4" name="矩形 73"/>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一、贫困及扶贫</a:t>
            </a:r>
            <a:endParaRPr lang="zh-CN" altLang="en-US" dirty="0">
              <a:latin typeface="微软雅黑" panose="020B0503020204020204" pitchFamily="34" charset="-122"/>
              <a:ea typeface="微软雅黑" panose="020B0503020204020204" pitchFamily="34" charset="-122"/>
            </a:endParaRPr>
          </a:p>
        </p:txBody>
      </p:sp>
      <p:pic>
        <p:nvPicPr>
          <p:cNvPr id="5" name="图片 4" descr="timg.jpg"/>
          <p:cNvPicPr>
            <a:picLocks noChangeAspect="1"/>
          </p:cNvPicPr>
          <p:nvPr/>
        </p:nvPicPr>
        <p:blipFill>
          <a:blip r:embed="rId1"/>
          <a:stretch>
            <a:fillRect/>
          </a:stretch>
        </p:blipFill>
        <p:spPr>
          <a:xfrm>
            <a:off x="0" y="1234673"/>
            <a:ext cx="9144000" cy="562332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5090" y="285728"/>
            <a:ext cx="4158462" cy="369332"/>
            <a:chOff x="-15090" y="692696"/>
            <a:chExt cx="4158462" cy="369332"/>
          </a:xfrm>
        </p:grpSpPr>
        <p:grpSp>
          <p:nvGrpSpPr>
            <p:cNvPr id="3" name="组合 12"/>
            <p:cNvGrpSpPr/>
            <p:nvPr/>
          </p:nvGrpSpPr>
          <p:grpSpPr>
            <a:xfrm>
              <a:off x="184348" y="692696"/>
              <a:ext cx="3959024" cy="369332"/>
              <a:chOff x="199678" y="692696"/>
              <a:chExt cx="4288256" cy="369332"/>
            </a:xfrm>
          </p:grpSpPr>
          <p:sp>
            <p:nvSpPr>
              <p:cNvPr id="2" name="TextBox 1"/>
              <p:cNvSpPr txBox="1"/>
              <p:nvPr/>
            </p:nvSpPr>
            <p:spPr>
              <a:xfrm>
                <a:off x="568086"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扶贫对象精准</a:t>
                </a:r>
                <a:endParaRPr lang="zh-CN" altLang="en-US" b="1" dirty="0">
                  <a:solidFill>
                    <a:srgbClr val="1F497D">
                      <a:lumMod val="50000"/>
                    </a:srgbClr>
                  </a:solidFill>
                  <a:latin typeface="微软雅黑" panose="020B0503020204020204" pitchFamily="34" charset="-122"/>
                  <a:ea typeface="微软雅黑" panose="020B0503020204020204" pitchFamily="34" charset="-122"/>
                </a:endParaRPr>
              </a:p>
            </p:txBody>
          </p:sp>
          <p:sp>
            <p:nvSpPr>
              <p:cNvPr id="51" name="矩形 50"/>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71" name="矩形 170"/>
            <p:cNvSpPr/>
            <p:nvPr/>
          </p:nvSpPr>
          <p:spPr>
            <a:xfrm>
              <a:off x="-15090" y="692696"/>
              <a:ext cx="318069"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 name="TextBox 6"/>
          <p:cNvSpPr txBox="1"/>
          <p:nvPr/>
        </p:nvSpPr>
        <p:spPr>
          <a:xfrm>
            <a:off x="428596" y="857232"/>
            <a:ext cx="7929618" cy="1107996"/>
          </a:xfrm>
          <a:prstGeom prst="rect">
            <a:avLst/>
          </a:prstGeom>
          <a:noFill/>
        </p:spPr>
        <p:txBody>
          <a:bodyPr wrap="square" rtlCol="0">
            <a:spAutoFit/>
          </a:bodyPr>
          <a:lstStyle/>
          <a:p>
            <a:r>
              <a:rPr lang="zh-CN" altLang="en-US" b="1" dirty="0" smtClean="0"/>
              <a:t>现存问题</a:t>
            </a:r>
            <a:endParaRPr lang="en-US" altLang="zh-CN" b="1" dirty="0" smtClean="0"/>
          </a:p>
          <a:p>
            <a:pPr>
              <a:lnSpc>
                <a:spcPct val="150000"/>
              </a:lnSpc>
            </a:pPr>
            <a:r>
              <a:rPr lang="zh-CN" altLang="en-US" sz="1600" dirty="0" smtClean="0"/>
              <a:t>目前扶贫工作中，存在着大量虚报假冒现象。原因在于扶贫信息的收集、更新、维护等管理工作，都集中在了地方政府手中，即过度中心化，造成信息本身的信用度下降。</a:t>
            </a:r>
            <a:endParaRPr lang="en-US" altLang="zh-CN" sz="1600" dirty="0" smtClean="0"/>
          </a:p>
        </p:txBody>
      </p:sp>
      <p:sp>
        <p:nvSpPr>
          <p:cNvPr id="10" name="TextBox 9"/>
          <p:cNvSpPr txBox="1"/>
          <p:nvPr/>
        </p:nvSpPr>
        <p:spPr>
          <a:xfrm>
            <a:off x="428596" y="2281190"/>
            <a:ext cx="2571768" cy="3231654"/>
          </a:xfrm>
          <a:prstGeom prst="rect">
            <a:avLst/>
          </a:prstGeom>
          <a:noFill/>
        </p:spPr>
        <p:txBody>
          <a:bodyPr wrap="square" rtlCol="0">
            <a:spAutoFit/>
          </a:bodyPr>
          <a:lstStyle/>
          <a:p>
            <a:r>
              <a:rPr lang="zh-CN" altLang="en-US" b="1" dirty="0" smtClean="0"/>
              <a:t>解决方案</a:t>
            </a:r>
            <a:endParaRPr lang="en-US" altLang="zh-CN" b="1" dirty="0" smtClean="0"/>
          </a:p>
          <a:p>
            <a:pPr>
              <a:lnSpc>
                <a:spcPct val="150000"/>
              </a:lnSpc>
            </a:pPr>
            <a:r>
              <a:rPr lang="zh-CN" altLang="en-US" sz="1600" dirty="0" smtClean="0"/>
              <a:t>区块链技术本身就贯穿着去中心化的思想，系统会在区块链底层技术的指导思想基础上，保留中央政府，地方政府和各权力机构等作为整个系统网络中的中心节点。</a:t>
            </a:r>
            <a:endParaRPr lang="zh-CN" altLang="en-US" sz="1600" dirty="0" smtClean="0"/>
          </a:p>
          <a:p>
            <a:endParaRPr lang="zh-CN" altLang="en-US" dirty="0"/>
          </a:p>
        </p:txBody>
      </p:sp>
      <p:pic>
        <p:nvPicPr>
          <p:cNvPr id="3075" name="Picture 3"/>
          <p:cNvPicPr>
            <a:picLocks noChangeAspect="1" noChangeArrowheads="1"/>
          </p:cNvPicPr>
          <p:nvPr/>
        </p:nvPicPr>
        <p:blipFill>
          <a:blip r:embed="rId1"/>
          <a:srcRect/>
          <a:stretch>
            <a:fillRect/>
          </a:stretch>
        </p:blipFill>
        <p:spPr bwMode="auto">
          <a:xfrm>
            <a:off x="3062318" y="2157435"/>
            <a:ext cx="5867400" cy="448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7"/>
          <p:cNvGrpSpPr/>
          <p:nvPr/>
        </p:nvGrpSpPr>
        <p:grpSpPr>
          <a:xfrm>
            <a:off x="-15090" y="285728"/>
            <a:ext cx="4158462" cy="369332"/>
            <a:chOff x="-15090" y="692696"/>
            <a:chExt cx="4158462" cy="369332"/>
          </a:xfrm>
        </p:grpSpPr>
        <p:grpSp>
          <p:nvGrpSpPr>
            <p:cNvPr id="4" name="组合 12"/>
            <p:cNvGrpSpPr/>
            <p:nvPr/>
          </p:nvGrpSpPr>
          <p:grpSpPr>
            <a:xfrm>
              <a:off x="184348" y="692696"/>
              <a:ext cx="3959024" cy="369332"/>
              <a:chOff x="199678" y="692696"/>
              <a:chExt cx="4288256" cy="369332"/>
            </a:xfrm>
          </p:grpSpPr>
          <p:sp>
            <p:nvSpPr>
              <p:cNvPr id="2" name="TextBox 1"/>
              <p:cNvSpPr txBox="1"/>
              <p:nvPr/>
            </p:nvSpPr>
            <p:spPr>
              <a:xfrm>
                <a:off x="568086"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项目安排精准</a:t>
                </a:r>
                <a:endParaRPr lang="zh-CN" altLang="en-US" b="1" dirty="0">
                  <a:solidFill>
                    <a:srgbClr val="1F497D">
                      <a:lumMod val="50000"/>
                    </a:srgbClr>
                  </a:solidFill>
                  <a:latin typeface="微软雅黑" panose="020B0503020204020204" pitchFamily="34" charset="-122"/>
                  <a:ea typeface="微软雅黑" panose="020B0503020204020204" pitchFamily="34" charset="-122"/>
                </a:endParaRPr>
              </a:p>
            </p:txBody>
          </p:sp>
          <p:sp>
            <p:nvSpPr>
              <p:cNvPr id="51" name="矩形 50"/>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71" name="矩形 170"/>
            <p:cNvSpPr/>
            <p:nvPr/>
          </p:nvSpPr>
          <p:spPr>
            <a:xfrm>
              <a:off x="-15090" y="692696"/>
              <a:ext cx="318069"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 name="TextBox 6"/>
          <p:cNvSpPr txBox="1"/>
          <p:nvPr/>
        </p:nvSpPr>
        <p:spPr>
          <a:xfrm>
            <a:off x="428596" y="857232"/>
            <a:ext cx="7929618" cy="1107996"/>
          </a:xfrm>
          <a:prstGeom prst="rect">
            <a:avLst/>
          </a:prstGeom>
          <a:noFill/>
        </p:spPr>
        <p:txBody>
          <a:bodyPr wrap="square" rtlCol="0">
            <a:spAutoFit/>
          </a:bodyPr>
          <a:lstStyle/>
          <a:p>
            <a:r>
              <a:rPr lang="zh-CN" altLang="en-US" b="1" dirty="0" smtClean="0"/>
              <a:t>现存问题</a:t>
            </a:r>
            <a:endParaRPr lang="en-US" altLang="zh-CN" b="1" dirty="0" smtClean="0"/>
          </a:p>
          <a:p>
            <a:pPr>
              <a:lnSpc>
                <a:spcPct val="150000"/>
              </a:lnSpc>
            </a:pPr>
            <a:r>
              <a:rPr lang="zh-CN" altLang="en-US" sz="1600" dirty="0" smtClean="0"/>
              <a:t>目前扶贫工作中，鉴于人力原因，一般都会有扶贫工作组，从上往下进行一层层地抽查，无法细致到微的关注每个细节，所以项目安排很难精准，必须依赖一定的技术手段。</a:t>
            </a:r>
            <a:endParaRPr lang="en-US" altLang="zh-CN" sz="1600" dirty="0" smtClean="0"/>
          </a:p>
        </p:txBody>
      </p:sp>
      <p:sp>
        <p:nvSpPr>
          <p:cNvPr id="10" name="TextBox 9"/>
          <p:cNvSpPr txBox="1"/>
          <p:nvPr/>
        </p:nvSpPr>
        <p:spPr>
          <a:xfrm>
            <a:off x="428596" y="2143116"/>
            <a:ext cx="8286808" cy="2215991"/>
          </a:xfrm>
          <a:prstGeom prst="rect">
            <a:avLst/>
          </a:prstGeom>
          <a:noFill/>
        </p:spPr>
        <p:txBody>
          <a:bodyPr wrap="square" rtlCol="0">
            <a:spAutoFit/>
          </a:bodyPr>
          <a:lstStyle/>
          <a:p>
            <a:r>
              <a:rPr lang="zh-CN" altLang="en-US" b="1" dirty="0" smtClean="0"/>
              <a:t>解决方案</a:t>
            </a:r>
            <a:endParaRPr lang="en-US" altLang="zh-CN" b="1" dirty="0" smtClean="0"/>
          </a:p>
          <a:p>
            <a:pPr>
              <a:lnSpc>
                <a:spcPct val="150000"/>
              </a:lnSpc>
            </a:pPr>
            <a:r>
              <a:rPr lang="zh-CN" altLang="en-US" sz="1600" dirty="0" smtClean="0"/>
              <a:t>首先是依赖贫困人口和贫困地区的数据档案，来做项目安排初次决策时候的数据依据；</a:t>
            </a:r>
            <a:endParaRPr lang="en-US" altLang="zh-CN" sz="1600" dirty="0" smtClean="0"/>
          </a:p>
          <a:p>
            <a:pPr>
              <a:lnSpc>
                <a:spcPct val="150000"/>
              </a:lnSpc>
            </a:pPr>
            <a:r>
              <a:rPr lang="zh-CN" altLang="en-US" sz="1600" dirty="0" smtClean="0"/>
              <a:t>然后是借助平台的广播效益，通过基础技术设备，链接项目相关人群，将信息层层传递造成熵增益的现象，用减少信息流通环节的方式，进行了一定程度的改善；</a:t>
            </a:r>
            <a:endParaRPr lang="en-US" altLang="zh-CN" sz="1600" dirty="0" smtClean="0"/>
          </a:p>
          <a:p>
            <a:pPr>
              <a:lnSpc>
                <a:spcPct val="150000"/>
              </a:lnSpc>
            </a:pPr>
            <a:r>
              <a:rPr lang="zh-CN" altLang="en-US" sz="1600" dirty="0" smtClean="0"/>
              <a:t>最重要的是，借助项目参与者的反馈，能够为后续的决策，再提供依据，这样能够让整个扶贫流程形成一个有着丰富的正负反馈的自循环体系，并能够保持一定的中立性。</a:t>
            </a:r>
            <a:endParaRPr lang="zh-CN" altLang="en-US" sz="1600" dirty="0" smtClean="0"/>
          </a:p>
        </p:txBody>
      </p:sp>
      <p:pic>
        <p:nvPicPr>
          <p:cNvPr id="4098" name="图片 3" descr="X3C([}KK1WC`ZN9{WV1BIY4"/>
          <p:cNvPicPr>
            <a:picLocks noChangeAspect="1" noChangeArrowheads="1"/>
          </p:cNvPicPr>
          <p:nvPr/>
        </p:nvPicPr>
        <p:blipFill>
          <a:blip r:embed="rId1"/>
          <a:srcRect/>
          <a:stretch>
            <a:fillRect/>
          </a:stretch>
        </p:blipFill>
        <p:spPr bwMode="auto">
          <a:xfrm>
            <a:off x="500034" y="4357694"/>
            <a:ext cx="6929486" cy="22991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7"/>
          <p:cNvGrpSpPr/>
          <p:nvPr/>
        </p:nvGrpSpPr>
        <p:grpSpPr>
          <a:xfrm>
            <a:off x="-15090" y="285728"/>
            <a:ext cx="4158462" cy="369332"/>
            <a:chOff x="-15090" y="692696"/>
            <a:chExt cx="4158462" cy="369332"/>
          </a:xfrm>
        </p:grpSpPr>
        <p:grpSp>
          <p:nvGrpSpPr>
            <p:cNvPr id="4" name="组合 12"/>
            <p:cNvGrpSpPr/>
            <p:nvPr/>
          </p:nvGrpSpPr>
          <p:grpSpPr>
            <a:xfrm>
              <a:off x="184348" y="692696"/>
              <a:ext cx="3959024" cy="369332"/>
              <a:chOff x="199678" y="692696"/>
              <a:chExt cx="4288256" cy="369332"/>
            </a:xfrm>
          </p:grpSpPr>
          <p:sp>
            <p:nvSpPr>
              <p:cNvPr id="2" name="TextBox 1"/>
              <p:cNvSpPr txBox="1"/>
              <p:nvPr/>
            </p:nvSpPr>
            <p:spPr>
              <a:xfrm>
                <a:off x="568086"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资金使用精准</a:t>
                </a:r>
                <a:endParaRPr lang="zh-CN" altLang="en-US" b="1" dirty="0">
                  <a:solidFill>
                    <a:srgbClr val="1F497D">
                      <a:lumMod val="50000"/>
                    </a:srgbClr>
                  </a:solidFill>
                  <a:latin typeface="微软雅黑" panose="020B0503020204020204" pitchFamily="34" charset="-122"/>
                  <a:ea typeface="微软雅黑" panose="020B0503020204020204" pitchFamily="34" charset="-122"/>
                </a:endParaRPr>
              </a:p>
            </p:txBody>
          </p:sp>
          <p:sp>
            <p:nvSpPr>
              <p:cNvPr id="51" name="矩形 50"/>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71" name="矩形 170"/>
            <p:cNvSpPr/>
            <p:nvPr/>
          </p:nvSpPr>
          <p:spPr>
            <a:xfrm>
              <a:off x="-15090" y="692696"/>
              <a:ext cx="318069"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 name="TextBox 6"/>
          <p:cNvSpPr txBox="1"/>
          <p:nvPr/>
        </p:nvSpPr>
        <p:spPr>
          <a:xfrm>
            <a:off x="428596" y="857232"/>
            <a:ext cx="7929618" cy="1477328"/>
          </a:xfrm>
          <a:prstGeom prst="rect">
            <a:avLst/>
          </a:prstGeom>
          <a:noFill/>
        </p:spPr>
        <p:txBody>
          <a:bodyPr wrap="square" rtlCol="0">
            <a:spAutoFit/>
          </a:bodyPr>
          <a:lstStyle/>
          <a:p>
            <a:r>
              <a:rPr lang="zh-CN" altLang="en-US" b="1" dirty="0" smtClean="0"/>
              <a:t>现存问题</a:t>
            </a:r>
            <a:endParaRPr lang="en-US" altLang="zh-CN" b="1" dirty="0" smtClean="0"/>
          </a:p>
          <a:p>
            <a:pPr>
              <a:lnSpc>
                <a:spcPct val="150000"/>
              </a:lnSpc>
            </a:pPr>
            <a:r>
              <a:rPr lang="zh-CN" altLang="en-US" sz="1600" dirty="0" smtClean="0"/>
              <a:t>在资金使用范围层面，目前较为普遍地存在扶贫资金被挤占和挪用的情况；</a:t>
            </a:r>
            <a:endParaRPr lang="en-US" altLang="zh-CN" sz="1600" dirty="0" smtClean="0"/>
          </a:p>
          <a:p>
            <a:pPr>
              <a:lnSpc>
                <a:spcPct val="150000"/>
              </a:lnSpc>
            </a:pPr>
            <a:r>
              <a:rPr lang="zh-CN" altLang="en-US" sz="1600" dirty="0" smtClean="0"/>
              <a:t>而在资金使用效率层面，地方政府多会选择短期见效快，回报高的项目，容易在减少贫困人口的问题上避重就轻。</a:t>
            </a:r>
            <a:endParaRPr lang="en-US" altLang="zh-CN" sz="1600" dirty="0" smtClean="0"/>
          </a:p>
        </p:txBody>
      </p:sp>
      <p:sp>
        <p:nvSpPr>
          <p:cNvPr id="10" name="TextBox 9"/>
          <p:cNvSpPr txBox="1"/>
          <p:nvPr/>
        </p:nvSpPr>
        <p:spPr>
          <a:xfrm>
            <a:off x="428596" y="2643182"/>
            <a:ext cx="2214578" cy="3970318"/>
          </a:xfrm>
          <a:prstGeom prst="rect">
            <a:avLst/>
          </a:prstGeom>
          <a:noFill/>
        </p:spPr>
        <p:txBody>
          <a:bodyPr wrap="square" rtlCol="0">
            <a:spAutoFit/>
          </a:bodyPr>
          <a:lstStyle/>
          <a:p>
            <a:r>
              <a:rPr lang="zh-CN" altLang="en-US" b="1" dirty="0" smtClean="0"/>
              <a:t>解决方案</a:t>
            </a:r>
            <a:endParaRPr lang="en-US" altLang="zh-CN" b="1" dirty="0" smtClean="0"/>
          </a:p>
          <a:p>
            <a:pPr>
              <a:lnSpc>
                <a:spcPct val="150000"/>
              </a:lnSpc>
            </a:pPr>
            <a:r>
              <a:rPr lang="zh-CN" altLang="en-US" sz="1600" dirty="0" smtClean="0"/>
              <a:t>结合精准扶贫中，对资金使用的范围和效率方面的要求，系统在两个部分使用区块链技术实现，一是扶贫资源（包括扶贫资金）的去向追踪和记录上，二是对扶贫数据登记审核的流程中。</a:t>
            </a:r>
            <a:endParaRPr lang="zh-CN" altLang="en-US" sz="1600" dirty="0" smtClean="0"/>
          </a:p>
          <a:p>
            <a:endParaRPr lang="zh-CN" altLang="en-US" dirty="0"/>
          </a:p>
        </p:txBody>
      </p:sp>
      <p:pic>
        <p:nvPicPr>
          <p:cNvPr id="5122" name="Picture 2"/>
          <p:cNvPicPr>
            <a:picLocks noChangeAspect="1" noChangeArrowheads="1"/>
          </p:cNvPicPr>
          <p:nvPr/>
        </p:nvPicPr>
        <p:blipFill>
          <a:blip r:embed="rId1"/>
          <a:srcRect/>
          <a:stretch>
            <a:fillRect/>
          </a:stretch>
        </p:blipFill>
        <p:spPr bwMode="auto">
          <a:xfrm>
            <a:off x="2786050" y="2285992"/>
            <a:ext cx="6140345" cy="4286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7"/>
          <p:cNvGrpSpPr/>
          <p:nvPr/>
        </p:nvGrpSpPr>
        <p:grpSpPr>
          <a:xfrm>
            <a:off x="-15090" y="285728"/>
            <a:ext cx="4158462" cy="369332"/>
            <a:chOff x="-15090" y="692696"/>
            <a:chExt cx="4158462" cy="369332"/>
          </a:xfrm>
        </p:grpSpPr>
        <p:grpSp>
          <p:nvGrpSpPr>
            <p:cNvPr id="4" name="组合 12"/>
            <p:cNvGrpSpPr/>
            <p:nvPr/>
          </p:nvGrpSpPr>
          <p:grpSpPr>
            <a:xfrm>
              <a:off x="184348" y="692696"/>
              <a:ext cx="3959024" cy="369332"/>
              <a:chOff x="199678" y="692696"/>
              <a:chExt cx="4288256" cy="369332"/>
            </a:xfrm>
          </p:grpSpPr>
          <p:sp>
            <p:nvSpPr>
              <p:cNvPr id="2" name="TextBox 1"/>
              <p:cNvSpPr txBox="1"/>
              <p:nvPr/>
            </p:nvSpPr>
            <p:spPr>
              <a:xfrm>
                <a:off x="568086"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措施到户精准</a:t>
                </a:r>
                <a:endParaRPr lang="zh-CN" altLang="en-US" b="1" dirty="0">
                  <a:solidFill>
                    <a:srgbClr val="1F497D">
                      <a:lumMod val="50000"/>
                    </a:srgbClr>
                  </a:solidFill>
                  <a:latin typeface="微软雅黑" panose="020B0503020204020204" pitchFamily="34" charset="-122"/>
                  <a:ea typeface="微软雅黑" panose="020B0503020204020204" pitchFamily="34" charset="-122"/>
                </a:endParaRPr>
              </a:p>
            </p:txBody>
          </p:sp>
          <p:sp>
            <p:nvSpPr>
              <p:cNvPr id="51" name="矩形 50"/>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71" name="矩形 170"/>
            <p:cNvSpPr/>
            <p:nvPr/>
          </p:nvSpPr>
          <p:spPr>
            <a:xfrm>
              <a:off x="-15090" y="692696"/>
              <a:ext cx="318069"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 name="TextBox 6"/>
          <p:cNvSpPr txBox="1"/>
          <p:nvPr/>
        </p:nvSpPr>
        <p:spPr>
          <a:xfrm>
            <a:off x="428596" y="857232"/>
            <a:ext cx="7929618" cy="1523494"/>
          </a:xfrm>
          <a:prstGeom prst="rect">
            <a:avLst/>
          </a:prstGeom>
          <a:noFill/>
        </p:spPr>
        <p:txBody>
          <a:bodyPr wrap="square" rtlCol="0">
            <a:spAutoFit/>
          </a:bodyPr>
          <a:lstStyle/>
          <a:p>
            <a:r>
              <a:rPr lang="zh-CN" altLang="en-US" b="1" dirty="0" smtClean="0"/>
              <a:t>现存问题</a:t>
            </a:r>
            <a:endParaRPr lang="en-US" altLang="zh-CN" b="1" dirty="0" smtClean="0"/>
          </a:p>
          <a:p>
            <a:pPr>
              <a:lnSpc>
                <a:spcPct val="150000"/>
              </a:lnSpc>
            </a:pPr>
            <a:r>
              <a:rPr lang="zh-CN" altLang="en-US" sz="1600" dirty="0" smtClean="0"/>
              <a:t>目前扶贫工作中，由于贫困户和贫困地区本身的数据档案暂时还没有建立起来，尤其对于贫困户本身的致贫原因，劳动力状况等信息，采集难度大更新困难。这就造成了，扶贫项目和计划，无法具体到每一个贫困户每一个人，无法精准的措施到户。</a:t>
            </a:r>
            <a:endParaRPr lang="en-US" altLang="zh-CN" sz="1600" dirty="0" smtClean="0"/>
          </a:p>
        </p:txBody>
      </p:sp>
      <p:sp>
        <p:nvSpPr>
          <p:cNvPr id="10" name="TextBox 9"/>
          <p:cNvSpPr txBox="1"/>
          <p:nvPr/>
        </p:nvSpPr>
        <p:spPr>
          <a:xfrm>
            <a:off x="500034" y="2500306"/>
            <a:ext cx="7929618" cy="1107996"/>
          </a:xfrm>
          <a:prstGeom prst="rect">
            <a:avLst/>
          </a:prstGeom>
          <a:noFill/>
        </p:spPr>
        <p:txBody>
          <a:bodyPr wrap="square" rtlCol="0">
            <a:spAutoFit/>
          </a:bodyPr>
          <a:lstStyle/>
          <a:p>
            <a:r>
              <a:rPr lang="zh-CN" altLang="en-US" b="1" dirty="0" smtClean="0"/>
              <a:t>解决方案</a:t>
            </a:r>
            <a:endParaRPr lang="en-US" altLang="zh-CN" b="1" dirty="0" smtClean="0"/>
          </a:p>
          <a:p>
            <a:pPr>
              <a:lnSpc>
                <a:spcPct val="150000"/>
              </a:lnSpc>
            </a:pPr>
            <a:r>
              <a:rPr lang="zh-CN" altLang="en-US" sz="1600" dirty="0" smtClean="0"/>
              <a:t>系统，依赖基础数据的组织，可以为扶贫项目的措施到户，提供精准化的框架和服务。如下图所示。</a:t>
            </a:r>
            <a:endParaRPr lang="zh-CN" altLang="en-US" dirty="0"/>
          </a:p>
        </p:txBody>
      </p:sp>
      <p:pic>
        <p:nvPicPr>
          <p:cNvPr id="6146" name="图片 10" descr="RJPZ]942BVVF55~7XNA)KE6"/>
          <p:cNvPicPr>
            <a:picLocks noChangeAspect="1" noChangeArrowheads="1"/>
          </p:cNvPicPr>
          <p:nvPr/>
        </p:nvPicPr>
        <p:blipFill>
          <a:blip r:embed="rId1"/>
          <a:srcRect/>
          <a:stretch>
            <a:fillRect/>
          </a:stretch>
        </p:blipFill>
        <p:spPr bwMode="auto">
          <a:xfrm>
            <a:off x="655653" y="3643314"/>
            <a:ext cx="6202363" cy="2682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7"/>
          <p:cNvGrpSpPr/>
          <p:nvPr/>
        </p:nvGrpSpPr>
        <p:grpSpPr>
          <a:xfrm>
            <a:off x="-15090" y="285728"/>
            <a:ext cx="4158462" cy="369332"/>
            <a:chOff x="-15090" y="692696"/>
            <a:chExt cx="4158462" cy="369332"/>
          </a:xfrm>
        </p:grpSpPr>
        <p:grpSp>
          <p:nvGrpSpPr>
            <p:cNvPr id="4" name="组合 12"/>
            <p:cNvGrpSpPr/>
            <p:nvPr/>
          </p:nvGrpSpPr>
          <p:grpSpPr>
            <a:xfrm>
              <a:off x="184348" y="692696"/>
              <a:ext cx="3959024" cy="369332"/>
              <a:chOff x="199678" y="692696"/>
              <a:chExt cx="4288256" cy="369332"/>
            </a:xfrm>
          </p:grpSpPr>
          <p:sp>
            <p:nvSpPr>
              <p:cNvPr id="2" name="TextBox 1"/>
              <p:cNvSpPr txBox="1"/>
              <p:nvPr/>
            </p:nvSpPr>
            <p:spPr>
              <a:xfrm>
                <a:off x="568086"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因村派人精准</a:t>
                </a:r>
                <a:endParaRPr lang="zh-CN" altLang="en-US" b="1" dirty="0">
                  <a:solidFill>
                    <a:srgbClr val="1F497D">
                      <a:lumMod val="50000"/>
                    </a:srgbClr>
                  </a:solidFill>
                  <a:latin typeface="微软雅黑" panose="020B0503020204020204" pitchFamily="34" charset="-122"/>
                  <a:ea typeface="微软雅黑" panose="020B0503020204020204" pitchFamily="34" charset="-122"/>
                </a:endParaRPr>
              </a:p>
            </p:txBody>
          </p:sp>
          <p:sp>
            <p:nvSpPr>
              <p:cNvPr id="51" name="矩形 50"/>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71" name="矩形 170"/>
            <p:cNvSpPr/>
            <p:nvPr/>
          </p:nvSpPr>
          <p:spPr>
            <a:xfrm>
              <a:off x="-15090" y="692696"/>
              <a:ext cx="318069"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 name="TextBox 6"/>
          <p:cNvSpPr txBox="1"/>
          <p:nvPr/>
        </p:nvSpPr>
        <p:spPr>
          <a:xfrm>
            <a:off x="428596" y="857232"/>
            <a:ext cx="7929618" cy="1477328"/>
          </a:xfrm>
          <a:prstGeom prst="rect">
            <a:avLst/>
          </a:prstGeom>
          <a:noFill/>
        </p:spPr>
        <p:txBody>
          <a:bodyPr wrap="square" rtlCol="0">
            <a:spAutoFit/>
          </a:bodyPr>
          <a:lstStyle/>
          <a:p>
            <a:r>
              <a:rPr lang="zh-CN" altLang="en-US" b="1" dirty="0" smtClean="0"/>
              <a:t>现存问题</a:t>
            </a:r>
            <a:endParaRPr lang="en-US" altLang="zh-CN" b="1" dirty="0" smtClean="0"/>
          </a:p>
          <a:p>
            <a:pPr>
              <a:lnSpc>
                <a:spcPct val="150000"/>
              </a:lnSpc>
            </a:pPr>
            <a:r>
              <a:rPr lang="zh-CN" altLang="en-US" sz="1600" dirty="0" smtClean="0"/>
              <a:t>由于贫困人口较多的地区，一方面会造成外来干部较少，干部团队人员本地化严重，本地裙带关系严重，而基于贫困环境下，干部团队的平均素质不会太高。扶贫工作没有强硬有力的执行者，再合理再精准的扶贫政策和项目，也无法达到预期的效果。</a:t>
            </a:r>
            <a:endParaRPr lang="en-US" altLang="zh-CN" sz="1600" dirty="0" smtClean="0"/>
          </a:p>
        </p:txBody>
      </p:sp>
      <p:sp>
        <p:nvSpPr>
          <p:cNvPr id="10" name="TextBox 9"/>
          <p:cNvSpPr txBox="1"/>
          <p:nvPr/>
        </p:nvSpPr>
        <p:spPr>
          <a:xfrm>
            <a:off x="428596" y="2915379"/>
            <a:ext cx="2571768" cy="2585323"/>
          </a:xfrm>
          <a:prstGeom prst="rect">
            <a:avLst/>
          </a:prstGeom>
          <a:noFill/>
        </p:spPr>
        <p:txBody>
          <a:bodyPr wrap="square" rtlCol="0">
            <a:spAutoFit/>
          </a:bodyPr>
          <a:lstStyle/>
          <a:p>
            <a:r>
              <a:rPr lang="zh-CN" altLang="en-US" b="1" dirty="0" smtClean="0"/>
              <a:t>解决方案</a:t>
            </a:r>
            <a:endParaRPr lang="en-US" altLang="zh-CN" b="1" dirty="0" smtClean="0"/>
          </a:p>
          <a:p>
            <a:pPr>
              <a:lnSpc>
                <a:spcPct val="150000"/>
              </a:lnSpc>
            </a:pPr>
            <a:r>
              <a:rPr lang="zh-CN" altLang="en-US" sz="1600" dirty="0" smtClean="0"/>
              <a:t>系统基于底层数据组织，可以非常容易地组织出某个扶贫干部，在任职之前的一些工作成绩，并能够通过横向对比，为其工作能力的评估提供数据参考。</a:t>
            </a:r>
            <a:endParaRPr lang="zh-CN" altLang="en-US" dirty="0"/>
          </a:p>
        </p:txBody>
      </p:sp>
      <p:pic>
        <p:nvPicPr>
          <p:cNvPr id="7170" name="图片 11" descr="1E)JRL098N7S@@OKA]Y)O7U"/>
          <p:cNvPicPr>
            <a:picLocks noChangeAspect="1" noChangeArrowheads="1"/>
          </p:cNvPicPr>
          <p:nvPr/>
        </p:nvPicPr>
        <p:blipFill>
          <a:blip r:embed="rId1"/>
          <a:srcRect/>
          <a:stretch>
            <a:fillRect/>
          </a:stretch>
        </p:blipFill>
        <p:spPr bwMode="auto">
          <a:xfrm>
            <a:off x="3143240" y="2344759"/>
            <a:ext cx="5476875" cy="4227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7"/>
          <p:cNvGrpSpPr/>
          <p:nvPr/>
        </p:nvGrpSpPr>
        <p:grpSpPr>
          <a:xfrm>
            <a:off x="-15090" y="285728"/>
            <a:ext cx="4158462" cy="369332"/>
            <a:chOff x="-15090" y="692696"/>
            <a:chExt cx="4158462" cy="369332"/>
          </a:xfrm>
        </p:grpSpPr>
        <p:grpSp>
          <p:nvGrpSpPr>
            <p:cNvPr id="4" name="组合 12"/>
            <p:cNvGrpSpPr/>
            <p:nvPr/>
          </p:nvGrpSpPr>
          <p:grpSpPr>
            <a:xfrm>
              <a:off x="184348" y="692696"/>
              <a:ext cx="3959024" cy="369332"/>
              <a:chOff x="199678" y="692696"/>
              <a:chExt cx="4288256" cy="369332"/>
            </a:xfrm>
          </p:grpSpPr>
          <p:sp>
            <p:nvSpPr>
              <p:cNvPr id="2" name="TextBox 1"/>
              <p:cNvSpPr txBox="1"/>
              <p:nvPr/>
            </p:nvSpPr>
            <p:spPr>
              <a:xfrm>
                <a:off x="568086"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脱贫成效精准</a:t>
                </a:r>
                <a:endParaRPr lang="zh-CN" altLang="en-US" b="1" dirty="0">
                  <a:solidFill>
                    <a:srgbClr val="1F497D">
                      <a:lumMod val="50000"/>
                    </a:srgbClr>
                  </a:solidFill>
                  <a:latin typeface="微软雅黑" panose="020B0503020204020204" pitchFamily="34" charset="-122"/>
                  <a:ea typeface="微软雅黑" panose="020B0503020204020204" pitchFamily="34" charset="-122"/>
                </a:endParaRPr>
              </a:p>
            </p:txBody>
          </p:sp>
          <p:sp>
            <p:nvSpPr>
              <p:cNvPr id="51" name="矩形 50"/>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71" name="矩形 170"/>
            <p:cNvSpPr/>
            <p:nvPr/>
          </p:nvSpPr>
          <p:spPr>
            <a:xfrm>
              <a:off x="-15090" y="692696"/>
              <a:ext cx="318069"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 name="TextBox 6"/>
          <p:cNvSpPr txBox="1"/>
          <p:nvPr/>
        </p:nvSpPr>
        <p:spPr>
          <a:xfrm>
            <a:off x="428596" y="857232"/>
            <a:ext cx="7929618" cy="1846659"/>
          </a:xfrm>
          <a:prstGeom prst="rect">
            <a:avLst/>
          </a:prstGeom>
          <a:noFill/>
        </p:spPr>
        <p:txBody>
          <a:bodyPr wrap="square" rtlCol="0">
            <a:spAutoFit/>
          </a:bodyPr>
          <a:lstStyle/>
          <a:p>
            <a:r>
              <a:rPr lang="zh-CN" altLang="en-US" b="1" dirty="0" smtClean="0"/>
              <a:t>现存问题</a:t>
            </a:r>
            <a:endParaRPr lang="en-US" altLang="zh-CN" b="1" dirty="0" smtClean="0"/>
          </a:p>
          <a:p>
            <a:pPr>
              <a:lnSpc>
                <a:spcPct val="150000"/>
              </a:lnSpc>
            </a:pPr>
            <a:r>
              <a:rPr lang="zh-CN" altLang="en-US" sz="1600" dirty="0" smtClean="0"/>
              <a:t>在当前的扶贫工作模式中，某个贫困户在采取某些措施，投入某些项目之后是否脱贫，完全是依赖基层干部的走访和提交材料来完成登记和判断。这就造成了，在脱贫结果导向压力不大时，出于对政策利好的追逐和依赖，不愿意摆脱贫困的帽子；而在脱贫结果导向压力变大时，出于行政压力，往往存在着谎报瞒报情况，让真正的贫困户</a:t>
            </a:r>
            <a:r>
              <a:rPr lang="en-US" sz="1600" dirty="0" smtClean="0"/>
              <a:t>“</a:t>
            </a:r>
            <a:r>
              <a:rPr lang="zh-CN" altLang="en-US" sz="1600" dirty="0" smtClean="0"/>
              <a:t>被脱贫</a:t>
            </a:r>
            <a:r>
              <a:rPr lang="en-US" sz="1600" dirty="0" smtClean="0"/>
              <a:t>”</a:t>
            </a:r>
            <a:r>
              <a:rPr lang="zh-CN" altLang="en-US" sz="1600" dirty="0" smtClean="0"/>
              <a:t>。</a:t>
            </a:r>
            <a:endParaRPr lang="en-US" altLang="zh-CN" sz="1600" dirty="0" smtClean="0"/>
          </a:p>
        </p:txBody>
      </p:sp>
      <p:sp>
        <p:nvSpPr>
          <p:cNvPr id="10" name="TextBox 9"/>
          <p:cNvSpPr txBox="1"/>
          <p:nvPr/>
        </p:nvSpPr>
        <p:spPr>
          <a:xfrm>
            <a:off x="500034" y="3000372"/>
            <a:ext cx="2857520" cy="3323987"/>
          </a:xfrm>
          <a:prstGeom prst="rect">
            <a:avLst/>
          </a:prstGeom>
          <a:noFill/>
        </p:spPr>
        <p:txBody>
          <a:bodyPr wrap="square" rtlCol="0">
            <a:spAutoFit/>
          </a:bodyPr>
          <a:lstStyle/>
          <a:p>
            <a:r>
              <a:rPr lang="zh-CN" altLang="en-US" b="1" dirty="0" smtClean="0"/>
              <a:t>解决方案</a:t>
            </a:r>
            <a:endParaRPr lang="en-US" altLang="zh-CN" b="1" dirty="0" smtClean="0"/>
          </a:p>
          <a:p>
            <a:pPr>
              <a:lnSpc>
                <a:spcPct val="150000"/>
              </a:lnSpc>
            </a:pPr>
            <a:r>
              <a:rPr lang="zh-CN" altLang="en-US" sz="1600" dirty="0" smtClean="0"/>
              <a:t>区块链技术在本系统中，会记录每个扶贫项目及每笔资金的具体流向，也会记录扶贫过程参与者的每一次行为，且一旦提交无法更改。这样就能够实现，对贫困地区、贫困户当前情况的动态管理，并能够通过横向对比判断其数据的真实性。</a:t>
            </a:r>
            <a:endParaRPr lang="zh-CN" altLang="en-US" dirty="0"/>
          </a:p>
        </p:txBody>
      </p:sp>
      <p:pic>
        <p:nvPicPr>
          <p:cNvPr id="8194" name="图片 12" descr="V6Z6[H88]X$Q}{K50AAI9EG"/>
          <p:cNvPicPr>
            <a:picLocks noChangeAspect="1" noChangeArrowheads="1"/>
          </p:cNvPicPr>
          <p:nvPr/>
        </p:nvPicPr>
        <p:blipFill>
          <a:blip r:embed="rId1"/>
          <a:srcRect/>
          <a:stretch>
            <a:fillRect/>
          </a:stretch>
        </p:blipFill>
        <p:spPr bwMode="auto">
          <a:xfrm>
            <a:off x="3505231" y="3143248"/>
            <a:ext cx="5495925" cy="2967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459693" y="2639973"/>
            <a:ext cx="4416563" cy="1107981"/>
          </a:xfrm>
          <a:prstGeom prst="rect">
            <a:avLst/>
          </a:prstGeom>
          <a:noFill/>
        </p:spPr>
        <p:txBody>
          <a:bodyPr wrap="none" lIns="91425" tIns="45713" rIns="91425" bIns="45713" rtlCol="0">
            <a:spAutoFit/>
          </a:bodyPr>
          <a:lstStyle/>
          <a:p>
            <a:r>
              <a:rPr lang="zh-CN" altLang="en-US" sz="6600" b="1" dirty="0" smtClean="0">
                <a:latin typeface="微软雅黑" panose="020B0503020204020204" pitchFamily="34" charset="-122"/>
                <a:ea typeface="微软雅黑" panose="020B0503020204020204" pitchFamily="34" charset="-122"/>
              </a:rPr>
              <a:t>多谢指导！</a:t>
            </a:r>
            <a:endParaRPr lang="zh-CN" altLang="en-US" sz="66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71546"/>
            <a:ext cx="8229600" cy="4525963"/>
          </a:xfrm>
        </p:spPr>
        <p:txBody>
          <a:bodyPr>
            <a:normAutofit fontScale="97500"/>
          </a:bodyPr>
          <a:lstStyle/>
          <a:p>
            <a:pPr>
              <a:lnSpc>
                <a:spcPct val="150000"/>
              </a:lnSpc>
              <a:buFont typeface="Wingdings" panose="05000000000000000000" pitchFamily="2" charset="2"/>
              <a:buChar char="l"/>
            </a:pPr>
            <a:r>
              <a:rPr lang="zh-CN" altLang="en-US" sz="1600" dirty="0">
                <a:latin typeface="+mn-ea"/>
              </a:rPr>
              <a:t>我国是一个幅员辽阔，人口众多的发展中国家。贫困问题作为当今世界最尖锐的社会问题之一，也广泛存在于我国社会中</a:t>
            </a:r>
            <a:r>
              <a:rPr lang="zh-CN" altLang="en-US" sz="1600" dirty="0" smtClean="0">
                <a:latin typeface="+mn-ea"/>
              </a:rPr>
              <a:t>。</a:t>
            </a:r>
            <a:endParaRPr lang="zh-CN" altLang="en-US" sz="1600" dirty="0">
              <a:latin typeface="+mn-ea"/>
            </a:endParaRPr>
          </a:p>
          <a:p>
            <a:pPr>
              <a:lnSpc>
                <a:spcPct val="150000"/>
              </a:lnSpc>
            </a:pPr>
            <a:endParaRPr lang="en-US" altLang="zh-CN" sz="1600" dirty="0" smtClean="0">
              <a:latin typeface="+mn-ea"/>
            </a:endParaRPr>
          </a:p>
          <a:p>
            <a:pPr>
              <a:lnSpc>
                <a:spcPct val="150000"/>
              </a:lnSpc>
              <a:buFont typeface="Wingdings" panose="05000000000000000000" pitchFamily="2" charset="2"/>
              <a:buChar char="l"/>
            </a:pPr>
            <a:r>
              <a:rPr lang="zh-CN" altLang="en-US" sz="1600" dirty="0" smtClean="0">
                <a:latin typeface="+mn-ea"/>
              </a:rPr>
              <a:t>根据国家扶贫办</a:t>
            </a:r>
            <a:r>
              <a:rPr lang="en-US" sz="1600" dirty="0" smtClean="0">
                <a:latin typeface="+mn-ea"/>
              </a:rPr>
              <a:t>2015</a:t>
            </a:r>
            <a:r>
              <a:rPr lang="zh-CN" altLang="en-US" sz="1600" dirty="0" smtClean="0">
                <a:latin typeface="+mn-ea"/>
              </a:rPr>
              <a:t>年</a:t>
            </a:r>
            <a:r>
              <a:rPr lang="en-US" sz="1600" dirty="0" smtClean="0">
                <a:latin typeface="+mn-ea"/>
              </a:rPr>
              <a:t>10</a:t>
            </a:r>
            <a:r>
              <a:rPr lang="zh-CN" altLang="en-US" sz="1600" dirty="0" smtClean="0">
                <a:latin typeface="+mn-ea"/>
              </a:rPr>
              <a:t>月</a:t>
            </a:r>
            <a:r>
              <a:rPr lang="en-US" sz="1600" dirty="0" smtClean="0">
                <a:latin typeface="+mn-ea"/>
              </a:rPr>
              <a:t>12</a:t>
            </a:r>
            <a:r>
              <a:rPr lang="zh-CN" altLang="en-US" sz="1600" dirty="0" smtClean="0">
                <a:latin typeface="+mn-ea"/>
              </a:rPr>
              <a:t>日发布的数据，按照</a:t>
            </a:r>
            <a:r>
              <a:rPr lang="en-US" sz="1600" dirty="0" smtClean="0">
                <a:latin typeface="+mn-ea"/>
              </a:rPr>
              <a:t>2011</a:t>
            </a:r>
            <a:r>
              <a:rPr lang="zh-CN" altLang="en-US" sz="1600" dirty="0" smtClean="0">
                <a:latin typeface="+mn-ea"/>
              </a:rPr>
              <a:t>年确定的我国相对贫困的标准（农村人均纯收入</a:t>
            </a:r>
            <a:r>
              <a:rPr lang="en-US" sz="1600" dirty="0" smtClean="0">
                <a:latin typeface="+mn-ea"/>
              </a:rPr>
              <a:t>2300</a:t>
            </a:r>
            <a:r>
              <a:rPr lang="zh-CN" altLang="en-US" sz="1600" dirty="0" smtClean="0">
                <a:latin typeface="+mn-ea"/>
              </a:rPr>
              <a:t>元，接近世界银行</a:t>
            </a:r>
            <a:r>
              <a:rPr lang="en-US" sz="1600" dirty="0" smtClean="0">
                <a:latin typeface="+mn-ea"/>
              </a:rPr>
              <a:t>1.25</a:t>
            </a:r>
            <a:r>
              <a:rPr lang="zh-CN" altLang="en-US" sz="1600" dirty="0" smtClean="0">
                <a:latin typeface="+mn-ea"/>
              </a:rPr>
              <a:t>美元</a:t>
            </a:r>
            <a:r>
              <a:rPr lang="en-US" sz="1600" dirty="0" smtClean="0">
                <a:latin typeface="+mn-ea"/>
              </a:rPr>
              <a:t>/</a:t>
            </a:r>
            <a:r>
              <a:rPr lang="zh-CN" altLang="en-US" sz="1600" dirty="0" smtClean="0">
                <a:latin typeface="+mn-ea"/>
              </a:rPr>
              <a:t>天的标准），我国目前尚有</a:t>
            </a:r>
            <a:r>
              <a:rPr lang="en-US" sz="1600" dirty="0" smtClean="0">
                <a:latin typeface="+mn-ea"/>
              </a:rPr>
              <a:t>7017</a:t>
            </a:r>
            <a:r>
              <a:rPr lang="zh-CN" altLang="en-US" sz="1600" dirty="0" smtClean="0">
                <a:latin typeface="+mn-ea"/>
              </a:rPr>
              <a:t>万贫困人口。</a:t>
            </a:r>
            <a:endParaRPr lang="en-US" altLang="zh-CN" sz="1600" dirty="0" smtClean="0">
              <a:latin typeface="+mn-ea"/>
            </a:endParaRPr>
          </a:p>
        </p:txBody>
      </p:sp>
      <p:grpSp>
        <p:nvGrpSpPr>
          <p:cNvPr id="5" name="组合 12"/>
          <p:cNvGrpSpPr/>
          <p:nvPr/>
        </p:nvGrpSpPr>
        <p:grpSpPr>
          <a:xfrm>
            <a:off x="-15090" y="285728"/>
            <a:ext cx="6301602" cy="369332"/>
            <a:chOff x="-16345" y="692696"/>
            <a:chExt cx="4279886" cy="369332"/>
          </a:xfrm>
        </p:grpSpPr>
        <p:sp>
          <p:nvSpPr>
            <p:cNvPr id="6" name="TextBox 5"/>
            <p:cNvSpPr txBox="1"/>
            <p:nvPr/>
          </p:nvSpPr>
          <p:spPr>
            <a:xfrm>
              <a:off x="343693"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贫困现状</a:t>
              </a:r>
              <a:endParaRPr lang="zh-CN" altLang="en-US" b="1" dirty="0" smtClean="0">
                <a:solidFill>
                  <a:srgbClr val="1F497D">
                    <a:lumMod val="50000"/>
                  </a:srgbClr>
                </a:solidFill>
                <a:latin typeface="微软雅黑" panose="020B0503020204020204" pitchFamily="34" charset="-122"/>
                <a:ea typeface="微软雅黑" panose="020B0503020204020204" pitchFamily="34" charset="-122"/>
              </a:endParaRPr>
            </a:p>
          </p:txBody>
        </p:sp>
        <p:sp>
          <p:nvSpPr>
            <p:cNvPr id="7" name="矩形 6"/>
            <p:cNvSpPr/>
            <p:nvPr/>
          </p:nvSpPr>
          <p:spPr>
            <a:xfrm>
              <a:off x="-16345" y="692696"/>
              <a:ext cx="216024"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矩形 7"/>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0108"/>
            <a:ext cx="8229600" cy="4768868"/>
          </a:xfrm>
        </p:spPr>
        <p:txBody>
          <a:bodyPr>
            <a:noAutofit/>
          </a:bodyPr>
          <a:lstStyle/>
          <a:p>
            <a:pPr>
              <a:lnSpc>
                <a:spcPct val="170000"/>
              </a:lnSpc>
              <a:buFont typeface="Wingdings" panose="05000000000000000000" pitchFamily="2" charset="2"/>
              <a:buChar char="l"/>
            </a:pPr>
            <a:r>
              <a:rPr lang="zh-CN" altLang="en-US" sz="1600" dirty="0">
                <a:latin typeface="+mn-ea"/>
              </a:rPr>
              <a:t>在“十三五”脱贫攻坚工作有关情况新闻发布会上，细化了精准扶贫和精准脱贫的基本</a:t>
            </a:r>
            <a:r>
              <a:rPr lang="zh-CN" altLang="en-US" sz="1600" dirty="0" smtClean="0">
                <a:latin typeface="+mn-ea"/>
              </a:rPr>
              <a:t>要求与主要</a:t>
            </a:r>
            <a:r>
              <a:rPr lang="zh-CN" altLang="en-US" sz="1600" dirty="0">
                <a:latin typeface="+mn-ea"/>
              </a:rPr>
              <a:t>途径，包括了六个精</a:t>
            </a:r>
            <a:r>
              <a:rPr lang="zh-CN" altLang="en-US" sz="1600" dirty="0" smtClean="0">
                <a:latin typeface="+mn-ea"/>
              </a:rPr>
              <a:t>准：</a:t>
            </a:r>
            <a:endParaRPr lang="en-US" altLang="zh-CN" sz="1600" dirty="0" smtClean="0">
              <a:latin typeface="+mn-ea"/>
            </a:endParaRPr>
          </a:p>
          <a:p>
            <a:pPr lvl="1">
              <a:lnSpc>
                <a:spcPct val="170000"/>
              </a:lnSpc>
              <a:buFont typeface="Wingdings" panose="05000000000000000000" charset="0"/>
              <a:buChar char=""/>
            </a:pPr>
            <a:r>
              <a:rPr lang="zh-CN" altLang="en-US" sz="1200" b="1" dirty="0" smtClean="0">
                <a:latin typeface="+mn-ea"/>
              </a:rPr>
              <a:t>扶贫</a:t>
            </a:r>
            <a:r>
              <a:rPr lang="zh-CN" altLang="en-US" sz="1200" b="1" dirty="0">
                <a:latin typeface="+mn-ea"/>
              </a:rPr>
              <a:t>对象精</a:t>
            </a:r>
            <a:r>
              <a:rPr lang="zh-CN" altLang="en-US" sz="1200" b="1" dirty="0" smtClean="0">
                <a:latin typeface="+mn-ea"/>
              </a:rPr>
              <a:t>准</a:t>
            </a:r>
            <a:endParaRPr lang="en-US" altLang="zh-CN" sz="1200" b="1" dirty="0" smtClean="0">
              <a:latin typeface="+mn-ea"/>
            </a:endParaRPr>
          </a:p>
          <a:p>
            <a:pPr lvl="1">
              <a:lnSpc>
                <a:spcPct val="170000"/>
              </a:lnSpc>
              <a:buFont typeface="Wingdings" panose="05000000000000000000" charset="0"/>
              <a:buChar char=""/>
            </a:pPr>
            <a:r>
              <a:rPr lang="zh-CN" altLang="en-US" sz="1200" b="1" dirty="0" smtClean="0">
                <a:latin typeface="+mn-ea"/>
              </a:rPr>
              <a:t>项目</a:t>
            </a:r>
            <a:r>
              <a:rPr lang="zh-CN" altLang="en-US" sz="1200" b="1" dirty="0">
                <a:latin typeface="+mn-ea"/>
              </a:rPr>
              <a:t>安排精</a:t>
            </a:r>
            <a:r>
              <a:rPr lang="zh-CN" altLang="en-US" sz="1200" b="1" dirty="0" smtClean="0">
                <a:latin typeface="+mn-ea"/>
              </a:rPr>
              <a:t>准</a:t>
            </a:r>
            <a:endParaRPr lang="en-US" altLang="zh-CN" sz="1200" b="1" dirty="0" smtClean="0">
              <a:latin typeface="+mn-ea"/>
            </a:endParaRPr>
          </a:p>
          <a:p>
            <a:pPr lvl="1">
              <a:lnSpc>
                <a:spcPct val="170000"/>
              </a:lnSpc>
              <a:buFont typeface="Wingdings" panose="05000000000000000000" charset="0"/>
              <a:buChar char=""/>
            </a:pPr>
            <a:r>
              <a:rPr lang="zh-CN" altLang="en-US" sz="1200" b="1" dirty="0" smtClean="0">
                <a:latin typeface="+mn-ea"/>
              </a:rPr>
              <a:t>资金</a:t>
            </a:r>
            <a:r>
              <a:rPr lang="zh-CN" altLang="en-US" sz="1200" b="1" dirty="0">
                <a:latin typeface="+mn-ea"/>
              </a:rPr>
              <a:t>使用精</a:t>
            </a:r>
            <a:r>
              <a:rPr lang="zh-CN" altLang="en-US" sz="1200" b="1" dirty="0" smtClean="0">
                <a:latin typeface="+mn-ea"/>
              </a:rPr>
              <a:t>准</a:t>
            </a:r>
            <a:endParaRPr lang="en-US" altLang="zh-CN" sz="1200" b="1" dirty="0" smtClean="0">
              <a:latin typeface="+mn-ea"/>
            </a:endParaRPr>
          </a:p>
          <a:p>
            <a:pPr lvl="1">
              <a:lnSpc>
                <a:spcPct val="170000"/>
              </a:lnSpc>
              <a:buFont typeface="Wingdings" panose="05000000000000000000" charset="0"/>
              <a:buChar char=""/>
            </a:pPr>
            <a:r>
              <a:rPr lang="zh-CN" altLang="en-US" sz="1200" b="1" dirty="0" smtClean="0">
                <a:latin typeface="+mn-ea"/>
              </a:rPr>
              <a:t>措施</a:t>
            </a:r>
            <a:r>
              <a:rPr lang="zh-CN" altLang="en-US" sz="1200" b="1" dirty="0">
                <a:latin typeface="+mn-ea"/>
              </a:rPr>
              <a:t>到户精</a:t>
            </a:r>
            <a:r>
              <a:rPr lang="zh-CN" altLang="en-US" sz="1200" b="1" dirty="0" smtClean="0">
                <a:latin typeface="+mn-ea"/>
              </a:rPr>
              <a:t>准</a:t>
            </a:r>
            <a:endParaRPr lang="en-US" altLang="zh-CN" sz="1200" b="1" dirty="0" smtClean="0">
              <a:latin typeface="+mn-ea"/>
            </a:endParaRPr>
          </a:p>
          <a:p>
            <a:pPr lvl="1">
              <a:lnSpc>
                <a:spcPct val="170000"/>
              </a:lnSpc>
              <a:buFont typeface="Wingdings" panose="05000000000000000000" charset="0"/>
              <a:buChar char=""/>
            </a:pPr>
            <a:r>
              <a:rPr lang="zh-CN" altLang="en-US" sz="1200" b="1" dirty="0" smtClean="0">
                <a:latin typeface="+mn-ea"/>
              </a:rPr>
              <a:t>因</a:t>
            </a:r>
            <a:r>
              <a:rPr lang="zh-CN" altLang="en-US" sz="1200" b="1" dirty="0">
                <a:latin typeface="+mn-ea"/>
              </a:rPr>
              <a:t>村派人精</a:t>
            </a:r>
            <a:r>
              <a:rPr lang="zh-CN" altLang="en-US" sz="1200" b="1" dirty="0" smtClean="0">
                <a:latin typeface="+mn-ea"/>
              </a:rPr>
              <a:t>准</a:t>
            </a:r>
            <a:endParaRPr lang="en-US" altLang="zh-CN" sz="1200" b="1" dirty="0" smtClean="0">
              <a:latin typeface="+mn-ea"/>
            </a:endParaRPr>
          </a:p>
          <a:p>
            <a:pPr lvl="1">
              <a:lnSpc>
                <a:spcPct val="170000"/>
              </a:lnSpc>
              <a:buFont typeface="Wingdings" panose="05000000000000000000" charset="0"/>
              <a:buChar char=""/>
            </a:pPr>
            <a:r>
              <a:rPr lang="zh-CN" altLang="en-US" sz="1200" b="1" dirty="0" smtClean="0">
                <a:latin typeface="+mn-ea"/>
              </a:rPr>
              <a:t>脱贫</a:t>
            </a:r>
            <a:r>
              <a:rPr lang="zh-CN" altLang="en-US" sz="1200" b="1" dirty="0">
                <a:latin typeface="+mn-ea"/>
              </a:rPr>
              <a:t>成效精</a:t>
            </a:r>
            <a:r>
              <a:rPr lang="zh-CN" altLang="en-US" sz="1200" b="1" dirty="0" smtClean="0">
                <a:latin typeface="+mn-ea"/>
              </a:rPr>
              <a:t>准</a:t>
            </a:r>
            <a:endParaRPr lang="zh-CN" altLang="en-US" sz="1200" b="1" dirty="0">
              <a:latin typeface="+mn-ea"/>
            </a:endParaRPr>
          </a:p>
          <a:p>
            <a:pPr marL="0" indent="0">
              <a:lnSpc>
                <a:spcPct val="170000"/>
              </a:lnSpc>
              <a:buFont typeface="Wingdings" panose="05000000000000000000" charset="0"/>
              <a:buNone/>
            </a:pPr>
            <a:endParaRPr lang="zh-CN" altLang="en-US" sz="1600" dirty="0">
              <a:latin typeface="+mn-ea"/>
            </a:endParaRPr>
          </a:p>
          <a:p>
            <a:pPr>
              <a:lnSpc>
                <a:spcPct val="170000"/>
              </a:lnSpc>
              <a:buFont typeface="Wingdings" panose="05000000000000000000" pitchFamily="2" charset="2"/>
              <a:buChar char="l"/>
            </a:pPr>
            <a:r>
              <a:rPr lang="zh-CN" altLang="en-US" sz="1600" dirty="0" smtClean="0">
                <a:latin typeface="+mn-ea"/>
              </a:rPr>
              <a:t>这</a:t>
            </a:r>
            <a:r>
              <a:rPr lang="zh-CN" altLang="en-US" sz="1600" dirty="0">
                <a:latin typeface="+mn-ea"/>
              </a:rPr>
              <a:t>六个方面，并非一件事情的孤立切面，而是统一过程的不同重点环节，彼此依赖和</a:t>
            </a:r>
            <a:r>
              <a:rPr lang="zh-CN" altLang="en-US" sz="1600" dirty="0" smtClean="0">
                <a:latin typeface="+mn-ea"/>
              </a:rPr>
              <a:t>相互联系，其</a:t>
            </a:r>
            <a:r>
              <a:rPr lang="zh-CN" altLang="en-US" sz="1600" dirty="0">
                <a:latin typeface="+mn-ea"/>
              </a:rPr>
              <a:t>成效必须是相互验证的。</a:t>
            </a:r>
            <a:endParaRPr lang="zh-CN" altLang="en-US" sz="1600" dirty="0">
              <a:latin typeface="+mn-ea"/>
            </a:endParaRPr>
          </a:p>
        </p:txBody>
      </p:sp>
      <p:grpSp>
        <p:nvGrpSpPr>
          <p:cNvPr id="4" name="组合 12"/>
          <p:cNvGrpSpPr/>
          <p:nvPr/>
        </p:nvGrpSpPr>
        <p:grpSpPr>
          <a:xfrm>
            <a:off x="-15090" y="285728"/>
            <a:ext cx="6301602" cy="369332"/>
            <a:chOff x="-16345" y="692696"/>
            <a:chExt cx="4279886" cy="369332"/>
          </a:xfrm>
        </p:grpSpPr>
        <p:sp>
          <p:nvSpPr>
            <p:cNvPr id="5" name="TextBox 4"/>
            <p:cNvSpPr txBox="1"/>
            <p:nvPr/>
          </p:nvSpPr>
          <p:spPr>
            <a:xfrm>
              <a:off x="343693"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精准扶贫</a:t>
              </a:r>
              <a:endParaRPr lang="zh-CN" altLang="en-US" b="1" dirty="0" smtClean="0">
                <a:solidFill>
                  <a:srgbClr val="1F497D">
                    <a:lumMod val="50000"/>
                  </a:srgbClr>
                </a:solidFill>
                <a:latin typeface="微软雅黑" panose="020B0503020204020204" pitchFamily="34" charset="-122"/>
                <a:ea typeface="微软雅黑" panose="020B0503020204020204" pitchFamily="34" charset="-122"/>
              </a:endParaRPr>
            </a:p>
          </p:txBody>
        </p:sp>
        <p:sp>
          <p:nvSpPr>
            <p:cNvPr id="6" name="矩形 5"/>
            <p:cNvSpPr/>
            <p:nvPr/>
          </p:nvSpPr>
          <p:spPr>
            <a:xfrm>
              <a:off x="-16345" y="692696"/>
              <a:ext cx="216024"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42984"/>
            <a:ext cx="8229600" cy="4525963"/>
          </a:xfrm>
        </p:spPr>
        <p:txBody>
          <a:bodyPr>
            <a:normAutofit/>
          </a:bodyPr>
          <a:lstStyle/>
          <a:p>
            <a:pPr>
              <a:lnSpc>
                <a:spcPct val="150000"/>
              </a:lnSpc>
              <a:buFont typeface="Wingdings" panose="05000000000000000000" pitchFamily="2" charset="2"/>
              <a:buChar char="l"/>
            </a:pPr>
            <a:r>
              <a:rPr lang="zh-CN" altLang="en-US" sz="1600" dirty="0" smtClean="0">
                <a:solidFill>
                  <a:prstClr val="black"/>
                </a:solidFill>
                <a:latin typeface="宋体" panose="02010600030101010101" pitchFamily="2" charset="-122"/>
              </a:rPr>
              <a:t>要</a:t>
            </a:r>
            <a:r>
              <a:rPr lang="zh-CN" altLang="en-US" sz="1600" dirty="0">
                <a:solidFill>
                  <a:prstClr val="black"/>
                </a:solidFill>
                <a:latin typeface="宋体" panose="02010600030101010101" pitchFamily="2" charset="-122"/>
              </a:rPr>
              <a:t>在扶贫工作中</a:t>
            </a:r>
            <a:r>
              <a:rPr lang="zh-CN" altLang="en-US" sz="1600" dirty="0" smtClean="0">
                <a:solidFill>
                  <a:prstClr val="black"/>
                </a:solidFill>
                <a:latin typeface="宋体" panose="02010600030101010101" pitchFamily="2" charset="-122"/>
              </a:rPr>
              <a:t>做到六个“精准”，必须借助</a:t>
            </a:r>
            <a:r>
              <a:rPr lang="zh-CN" altLang="en-US" sz="1600" dirty="0">
                <a:solidFill>
                  <a:prstClr val="black"/>
                </a:solidFill>
                <a:latin typeface="宋体" panose="02010600030101010101" pitchFamily="2" charset="-122"/>
              </a:rPr>
              <a:t>必要的技术</a:t>
            </a:r>
            <a:r>
              <a:rPr lang="zh-CN" altLang="en-US" sz="1600" dirty="0" smtClean="0">
                <a:solidFill>
                  <a:prstClr val="black"/>
                </a:solidFill>
                <a:latin typeface="宋体" panose="02010600030101010101" pitchFamily="2" charset="-122"/>
              </a:rPr>
              <a:t>手段，如果仅靠人力参与，成本较高而且也难以做到精准。</a:t>
            </a:r>
            <a:endParaRPr lang="en-US" altLang="zh-CN" sz="1600" dirty="0" smtClean="0">
              <a:solidFill>
                <a:prstClr val="black"/>
              </a:solidFill>
              <a:latin typeface="宋体" panose="02010600030101010101" pitchFamily="2" charset="-122"/>
            </a:endParaRPr>
          </a:p>
          <a:p>
            <a:pPr>
              <a:lnSpc>
                <a:spcPct val="150000"/>
              </a:lnSpc>
              <a:buNone/>
            </a:pPr>
            <a:endParaRPr lang="zh-CN" altLang="en-US" sz="1600" dirty="0">
              <a:solidFill>
                <a:prstClr val="black"/>
              </a:solidFill>
              <a:latin typeface="宋体" panose="02010600030101010101" pitchFamily="2" charset="-122"/>
            </a:endParaRPr>
          </a:p>
          <a:p>
            <a:pPr>
              <a:lnSpc>
                <a:spcPct val="150000"/>
              </a:lnSpc>
              <a:buFont typeface="Wingdings" panose="05000000000000000000" pitchFamily="2" charset="2"/>
              <a:buChar char="l"/>
            </a:pPr>
            <a:r>
              <a:rPr lang="zh-CN" altLang="en-US" sz="1600" dirty="0" smtClean="0">
                <a:solidFill>
                  <a:prstClr val="black"/>
                </a:solidFill>
                <a:latin typeface="宋体" panose="02010600030101010101" pitchFamily="2" charset="-122"/>
              </a:rPr>
              <a:t>区</a:t>
            </a:r>
            <a:r>
              <a:rPr lang="zh-CN" altLang="en-US" sz="1600" dirty="0">
                <a:solidFill>
                  <a:prstClr val="black"/>
                </a:solidFill>
                <a:latin typeface="宋体" panose="02010600030101010101" pitchFamily="2" charset="-122"/>
              </a:rPr>
              <a:t>块链，是脱胎于2008年出现的比特币技术的一种去中心化的、无需信任积累的信用建立范式。由于其去中心化属性，使人们看到了其提高社会整体运行效率，改变社会结构的潜质，所以自从其问世以来，众多产业和投资机构看好其在各方面的应用，目前其在金融，互联网等行业正在由设想发展出实际的应用和新的模式</a:t>
            </a:r>
            <a:r>
              <a:rPr lang="zh-CN" altLang="en-US" sz="1600" dirty="0" smtClean="0">
                <a:solidFill>
                  <a:prstClr val="black"/>
                </a:solidFill>
                <a:latin typeface="宋体" panose="02010600030101010101" pitchFamily="2" charset="-122"/>
              </a:rPr>
              <a:t>。而区块链能够</a:t>
            </a:r>
            <a:r>
              <a:rPr lang="zh-CN" altLang="en-US" sz="1600" dirty="0">
                <a:solidFill>
                  <a:prstClr val="black"/>
                </a:solidFill>
                <a:latin typeface="宋体" panose="02010600030101010101" pitchFamily="2" charset="-122"/>
              </a:rPr>
              <a:t>准确，分布式地追踪，记录款项的产生和流动，且不可轻易篡改的特性，能够从技术层面解决目前政府扶贫工作中的一些问题，同时结合其他一些互联网技术，能够更好地提供将扶贫工作进行量化，并提供支撑起精准化工作的平台和框架</a:t>
            </a:r>
            <a:r>
              <a:rPr lang="zh-CN" altLang="en-US" sz="1600" dirty="0" smtClean="0">
                <a:solidFill>
                  <a:prstClr val="black"/>
                </a:solidFill>
                <a:latin typeface="宋体" panose="02010600030101010101" pitchFamily="2" charset="-122"/>
              </a:rPr>
              <a:t>。</a:t>
            </a:r>
            <a:endParaRPr lang="en-US" altLang="zh-CN" sz="1600" dirty="0" smtClean="0">
              <a:solidFill>
                <a:prstClr val="black"/>
              </a:solidFill>
              <a:latin typeface="宋体" panose="02010600030101010101" pitchFamily="2" charset="-122"/>
            </a:endParaRPr>
          </a:p>
          <a:p>
            <a:pPr marL="0" indent="0">
              <a:lnSpc>
                <a:spcPct val="170000"/>
              </a:lnSpc>
              <a:buNone/>
            </a:pPr>
            <a:endParaRPr lang="zh-CN" altLang="en-US" sz="1600" dirty="0">
              <a:latin typeface="+mn-ea"/>
            </a:endParaRPr>
          </a:p>
        </p:txBody>
      </p:sp>
      <p:grpSp>
        <p:nvGrpSpPr>
          <p:cNvPr id="4" name="组合 12"/>
          <p:cNvGrpSpPr/>
          <p:nvPr/>
        </p:nvGrpSpPr>
        <p:grpSpPr>
          <a:xfrm>
            <a:off x="-15090" y="285728"/>
            <a:ext cx="6301602" cy="369332"/>
            <a:chOff x="-16345" y="692696"/>
            <a:chExt cx="4279886" cy="369332"/>
          </a:xfrm>
        </p:grpSpPr>
        <p:sp>
          <p:nvSpPr>
            <p:cNvPr id="5" name="TextBox 4"/>
            <p:cNvSpPr txBox="1"/>
            <p:nvPr/>
          </p:nvSpPr>
          <p:spPr>
            <a:xfrm>
              <a:off x="343693" y="692696"/>
              <a:ext cx="3919848" cy="369332"/>
            </a:xfrm>
            <a:prstGeom prst="rect">
              <a:avLst/>
            </a:prstGeom>
            <a:noFill/>
          </p:spPr>
          <p:txBody>
            <a:bodyPr wrap="square" rtlCol="0">
              <a:spAutoFit/>
            </a:bodyPr>
            <a:lstStyle/>
            <a:p>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如何精准扶贫</a:t>
              </a:r>
              <a:endParaRPr lang="zh-CN" altLang="en-US" b="1" dirty="0" smtClean="0">
                <a:solidFill>
                  <a:srgbClr val="1F497D">
                    <a:lumMod val="50000"/>
                  </a:srgbClr>
                </a:solidFill>
                <a:latin typeface="微软雅黑" panose="020B0503020204020204" pitchFamily="34" charset="-122"/>
                <a:ea typeface="微软雅黑" panose="020B0503020204020204" pitchFamily="34" charset="-122"/>
              </a:endParaRPr>
            </a:p>
          </p:txBody>
        </p:sp>
        <p:sp>
          <p:nvSpPr>
            <p:cNvPr id="6" name="矩形 5"/>
            <p:cNvSpPr/>
            <p:nvPr/>
          </p:nvSpPr>
          <p:spPr>
            <a:xfrm>
              <a:off x="-16345" y="692696"/>
              <a:ext cx="216024"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rPr>
              <a:t>二、区块链</a:t>
            </a:r>
            <a:endParaRPr lang="zh-CN" altLang="en-US" dirty="0">
              <a:latin typeface="微软雅黑" panose="020B0503020204020204" pitchFamily="34" charset="-122"/>
              <a:ea typeface="微软雅黑" panose="020B0503020204020204" pitchFamily="34" charset="-122"/>
            </a:endParaRPr>
          </a:p>
        </p:txBody>
      </p:sp>
      <p:pic>
        <p:nvPicPr>
          <p:cNvPr id="6" name="图片 5" descr="u=1986225995,1148932262&amp;fm=173&amp;s=FB0F98449AB3E8CE5C1362130300C0DA&amp;w=640&amp;h=421&amp;img.jpg"/>
          <p:cNvPicPr>
            <a:picLocks noChangeAspect="1"/>
          </p:cNvPicPr>
          <p:nvPr/>
        </p:nvPicPr>
        <p:blipFill>
          <a:blip r:embed="rId1"/>
          <a:stretch>
            <a:fillRect/>
          </a:stretch>
        </p:blipFill>
        <p:spPr>
          <a:xfrm>
            <a:off x="0" y="1343052"/>
            <a:ext cx="9144000" cy="55149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2"/>
          <p:cNvGrpSpPr/>
          <p:nvPr/>
        </p:nvGrpSpPr>
        <p:grpSpPr>
          <a:xfrm>
            <a:off x="-15090" y="285728"/>
            <a:ext cx="6101575" cy="655077"/>
            <a:chOff x="-16345" y="692696"/>
            <a:chExt cx="4144033" cy="655077"/>
          </a:xfrm>
        </p:grpSpPr>
        <p:sp>
          <p:nvSpPr>
            <p:cNvPr id="2" name="TextBox 1"/>
            <p:cNvSpPr txBox="1"/>
            <p:nvPr/>
          </p:nvSpPr>
          <p:spPr>
            <a:xfrm>
              <a:off x="207840" y="701442"/>
              <a:ext cx="3919848" cy="646331"/>
            </a:xfrm>
            <a:prstGeom prst="rect">
              <a:avLst/>
            </a:prstGeom>
            <a:noFill/>
          </p:spPr>
          <p:txBody>
            <a:bodyPr wrap="square" rtlCol="0">
              <a:spAutoFit/>
            </a:bodyPr>
            <a:lstStyle/>
            <a:p>
              <a:r>
                <a:rPr lang="zh-CN" altLang="en-US" b="1" dirty="0">
                  <a:solidFill>
                    <a:srgbClr val="1F497D">
                      <a:lumMod val="50000"/>
                    </a:srgbClr>
                  </a:solidFill>
                  <a:latin typeface="微软雅黑" panose="020B0503020204020204" pitchFamily="34" charset="-122"/>
                  <a:ea typeface="微软雅黑" panose="020B0503020204020204" pitchFamily="34" charset="-122"/>
                </a:rPr>
                <a:t>区块链是一</a:t>
              </a:r>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种互联网底层的分布式数据库</a:t>
              </a:r>
              <a:r>
                <a:rPr lang="zh-CN" altLang="en-US" b="1" dirty="0">
                  <a:solidFill>
                    <a:srgbClr val="1F497D">
                      <a:lumMod val="50000"/>
                    </a:srgbClr>
                  </a:solidFill>
                  <a:latin typeface="微软雅黑" panose="020B0503020204020204" pitchFamily="34" charset="-122"/>
                  <a:ea typeface="微软雅黑" panose="020B0503020204020204" pitchFamily="34" charset="-122"/>
                </a:rPr>
                <a:t>技术</a:t>
              </a:r>
              <a:endParaRPr lang="zh-CN" altLang="en-US" b="1" dirty="0" smtClean="0">
                <a:solidFill>
                  <a:srgbClr val="1F497D">
                    <a:lumMod val="50000"/>
                  </a:srgbClr>
                </a:solidFill>
                <a:latin typeface="微软雅黑" panose="020B0503020204020204" pitchFamily="34" charset="-122"/>
                <a:ea typeface="微软雅黑" panose="020B0503020204020204" pitchFamily="34" charset="-122"/>
              </a:endParaRPr>
            </a:p>
          </p:txBody>
        </p:sp>
        <p:sp>
          <p:nvSpPr>
            <p:cNvPr id="50" name="矩形 49"/>
            <p:cNvSpPr/>
            <p:nvPr/>
          </p:nvSpPr>
          <p:spPr>
            <a:xfrm>
              <a:off x="-16345" y="692696"/>
              <a:ext cx="216024"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3" name="TextBox 52"/>
          <p:cNvSpPr txBox="1"/>
          <p:nvPr/>
        </p:nvSpPr>
        <p:spPr>
          <a:xfrm>
            <a:off x="428596" y="785794"/>
            <a:ext cx="8358246" cy="3514808"/>
          </a:xfrm>
          <a:prstGeom prst="rect">
            <a:avLst/>
          </a:prstGeom>
          <a:noFill/>
        </p:spPr>
        <p:txBody>
          <a:bodyPr wrap="square" rtlCol="0">
            <a:spAutoFit/>
          </a:bodyPr>
          <a:lstStyle/>
          <a:p>
            <a:pPr marL="342900" indent="-342900">
              <a:lnSpc>
                <a:spcPct val="150000"/>
              </a:lnSpc>
              <a:spcBef>
                <a:spcPct val="20000"/>
              </a:spcBef>
              <a:buFont typeface="Wingdings" panose="05000000000000000000" pitchFamily="2" charset="2"/>
              <a:buChar char="l"/>
            </a:pPr>
            <a:r>
              <a:rPr lang="zh-CN" altLang="en-US" sz="1600" dirty="0" smtClean="0">
                <a:solidFill>
                  <a:prstClr val="black"/>
                </a:solidFill>
                <a:latin typeface="宋体" panose="02010600030101010101" pitchFamily="2" charset="-122"/>
              </a:rPr>
              <a:t>区块链（</a:t>
            </a:r>
            <a:r>
              <a:rPr lang="en-US" altLang="zh-CN" sz="1600" dirty="0" smtClean="0">
                <a:solidFill>
                  <a:prstClr val="black"/>
                </a:solidFill>
                <a:latin typeface="宋体" panose="02010600030101010101" pitchFamily="2" charset="-122"/>
              </a:rPr>
              <a:t>Block-Chain</a:t>
            </a:r>
            <a:r>
              <a:rPr lang="zh-CN" altLang="en-US" sz="1600" dirty="0" smtClean="0">
                <a:solidFill>
                  <a:prstClr val="black"/>
                </a:solidFill>
                <a:latin typeface="宋体" panose="02010600030101010101" pitchFamily="2" charset="-122"/>
              </a:rPr>
              <a:t>）是指通过去中心化和去信任的方式集体维护一个可靠数据库的技术方案。该技术方案让参与系统中的任意多个节点，把一段时间系统内全部信息交流的数据，通过密码学算法计算和记录到一个数据块（</a:t>
            </a:r>
            <a:r>
              <a:rPr lang="en-US" altLang="zh-CN" sz="1600" dirty="0" smtClean="0">
                <a:solidFill>
                  <a:prstClr val="black"/>
                </a:solidFill>
                <a:latin typeface="宋体" panose="02010600030101010101" pitchFamily="2" charset="-122"/>
              </a:rPr>
              <a:t>block</a:t>
            </a:r>
            <a:r>
              <a:rPr lang="zh-CN" altLang="en-US" sz="1600" dirty="0" smtClean="0">
                <a:solidFill>
                  <a:prstClr val="black"/>
                </a:solidFill>
                <a:latin typeface="宋体" panose="02010600030101010101" pitchFamily="2" charset="-122"/>
              </a:rPr>
              <a:t>），并且生成该数据块的指纹用于链接（</a:t>
            </a:r>
            <a:r>
              <a:rPr lang="en-US" altLang="zh-CN" sz="1600" dirty="0" smtClean="0">
                <a:solidFill>
                  <a:prstClr val="black"/>
                </a:solidFill>
                <a:latin typeface="宋体" panose="02010600030101010101" pitchFamily="2" charset="-122"/>
              </a:rPr>
              <a:t>chain</a:t>
            </a:r>
            <a:r>
              <a:rPr lang="zh-CN" altLang="en-US" sz="1600" dirty="0" smtClean="0">
                <a:solidFill>
                  <a:prstClr val="black"/>
                </a:solidFill>
                <a:latin typeface="宋体" panose="02010600030101010101" pitchFamily="2" charset="-122"/>
              </a:rPr>
              <a:t>）下个数据块和校验，系统所有参与节点来共同认定记录是否为真。</a:t>
            </a:r>
            <a:endParaRPr lang="en-US" altLang="zh-CN" sz="1600" dirty="0" smtClean="0">
              <a:solidFill>
                <a:prstClr val="black"/>
              </a:solidFill>
              <a:latin typeface="宋体" panose="02010600030101010101" pitchFamily="2" charset="-122"/>
            </a:endParaRPr>
          </a:p>
          <a:p>
            <a:pPr marL="342900" indent="-342900">
              <a:lnSpc>
                <a:spcPct val="150000"/>
              </a:lnSpc>
              <a:spcBef>
                <a:spcPct val="20000"/>
              </a:spcBef>
            </a:pPr>
            <a:endParaRPr lang="en-US" altLang="zh-CN" sz="1600" dirty="0" smtClean="0">
              <a:solidFill>
                <a:prstClr val="black"/>
              </a:solidFill>
              <a:latin typeface="宋体" panose="02010600030101010101" pitchFamily="2" charset="-122"/>
            </a:endParaRPr>
          </a:p>
          <a:p>
            <a:pPr marL="342900" indent="-342900">
              <a:lnSpc>
                <a:spcPct val="150000"/>
              </a:lnSpc>
              <a:spcBef>
                <a:spcPct val="20000"/>
              </a:spcBef>
              <a:buFont typeface="Wingdings" panose="05000000000000000000" pitchFamily="2" charset="2"/>
              <a:buChar char="l"/>
            </a:pPr>
            <a:r>
              <a:rPr lang="zh-CN" altLang="en-US" sz="1600" dirty="0" smtClean="0">
                <a:solidFill>
                  <a:prstClr val="black"/>
                </a:solidFill>
                <a:latin typeface="宋体" panose="02010600030101010101" pitchFamily="2" charset="-122"/>
              </a:rPr>
              <a:t>区块链技术的开发和应用有望实现从信息互联网向价值互联网的转变。区块链通过构建</a:t>
            </a:r>
            <a:r>
              <a:rPr lang="en-US" altLang="zh-CN" sz="1600" dirty="0" smtClean="0">
                <a:solidFill>
                  <a:prstClr val="black"/>
                </a:solidFill>
                <a:latin typeface="宋体" panose="02010600030101010101" pitchFamily="2" charset="-122"/>
              </a:rPr>
              <a:t>P2P</a:t>
            </a:r>
            <a:r>
              <a:rPr lang="zh-CN" altLang="en-US" sz="1600" dirty="0" smtClean="0">
                <a:solidFill>
                  <a:prstClr val="black"/>
                </a:solidFill>
                <a:latin typeface="宋体" panose="02010600030101010101" pitchFamily="2" charset="-122"/>
              </a:rPr>
              <a:t>自组织网络、时间有序、本科篡改的加密账本、分布式共识机制，从而实现去中心化信任。全网记账，共同公证，创造基于计算机算法而不依赖第三方的信任机制，实现价值的点对点传输。</a:t>
            </a:r>
            <a:endParaRPr lang="zh-CN" altLang="en-US" sz="1600" dirty="0">
              <a:solidFill>
                <a:prstClr val="black"/>
              </a:solidFill>
              <a:latin typeface="宋体" panose="02010600030101010101" pitchFamily="2" charset="-122"/>
            </a:endParaRPr>
          </a:p>
        </p:txBody>
      </p:sp>
      <p:grpSp>
        <p:nvGrpSpPr>
          <p:cNvPr id="5" name="组合 54"/>
          <p:cNvGrpSpPr/>
          <p:nvPr/>
        </p:nvGrpSpPr>
        <p:grpSpPr>
          <a:xfrm>
            <a:off x="2928926" y="4500570"/>
            <a:ext cx="4674893" cy="2076076"/>
            <a:chOff x="3387084" y="4133356"/>
            <a:chExt cx="4971976" cy="2076076"/>
          </a:xfrm>
        </p:grpSpPr>
        <p:sp>
          <p:nvSpPr>
            <p:cNvPr id="62" name="圆角矩形 61"/>
            <p:cNvSpPr/>
            <p:nvPr/>
          </p:nvSpPr>
          <p:spPr>
            <a:xfrm>
              <a:off x="3387084" y="4133357"/>
              <a:ext cx="1597913" cy="4552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0000"/>
                  </a:solidFill>
                  <a:latin typeface="微软雅黑" panose="020B0503020204020204" pitchFamily="34" charset="-122"/>
                  <a:ea typeface="微软雅黑" panose="020B0503020204020204" pitchFamily="34" charset="-122"/>
                </a:rPr>
                <a:t>互  联  网</a:t>
              </a:r>
              <a:endParaRPr lang="zh-CN" altLang="en-US" sz="1400" b="1" dirty="0">
                <a:solidFill>
                  <a:srgbClr val="000000"/>
                </a:solidFill>
                <a:latin typeface="微软雅黑" panose="020B0503020204020204" pitchFamily="34" charset="-122"/>
                <a:ea typeface="微软雅黑" panose="020B0503020204020204" pitchFamily="34" charset="-122"/>
              </a:endParaRPr>
            </a:p>
          </p:txBody>
        </p:sp>
        <p:sp>
          <p:nvSpPr>
            <p:cNvPr id="63" name="TextBox 62"/>
            <p:cNvSpPr txBox="1"/>
            <p:nvPr/>
          </p:nvSpPr>
          <p:spPr>
            <a:xfrm>
              <a:off x="3387084" y="4635813"/>
              <a:ext cx="1597913" cy="276999"/>
            </a:xfrm>
            <a:prstGeom prst="rect">
              <a:avLst/>
            </a:prstGeom>
            <a:noFill/>
          </p:spPr>
          <p:txBody>
            <a:bodyPr wrap="square" rtlCol="0">
              <a:spAutoFit/>
            </a:bodyPr>
            <a:lstStyle/>
            <a:p>
              <a:pPr algn="ctr"/>
              <a:r>
                <a:rPr lang="zh-CN" altLang="en-US" sz="1200" dirty="0" smtClean="0">
                  <a:solidFill>
                    <a:srgbClr val="000000"/>
                  </a:solidFill>
                  <a:latin typeface="微软雅黑" panose="020B0503020204020204" pitchFamily="34" charset="-122"/>
                  <a:ea typeface="微软雅黑" panose="020B0503020204020204" pitchFamily="34" charset="-122"/>
                </a:rPr>
                <a:t>信息去中心化</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64" name="圆角矩形 63"/>
            <p:cNvSpPr/>
            <p:nvPr/>
          </p:nvSpPr>
          <p:spPr>
            <a:xfrm>
              <a:off x="3387084" y="5008779"/>
              <a:ext cx="1597913" cy="120065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0000"/>
                  </a:solidFill>
                  <a:latin typeface="微软雅黑" panose="020B0503020204020204" pitchFamily="34" charset="-122"/>
                  <a:ea typeface="微软雅黑" panose="020B0503020204020204" pitchFamily="34" charset="-122"/>
                </a:rPr>
                <a:t>全球共享</a:t>
              </a:r>
              <a:endParaRPr lang="en-US" altLang="zh-CN" sz="1400" b="1" dirty="0" smtClean="0">
                <a:solidFill>
                  <a:srgbClr val="000000"/>
                </a:solidFill>
                <a:latin typeface="微软雅黑" panose="020B0503020204020204" pitchFamily="34" charset="-122"/>
                <a:ea typeface="微软雅黑" panose="020B0503020204020204" pitchFamily="34" charset="-122"/>
              </a:endParaRPr>
            </a:p>
            <a:p>
              <a:pPr algn="ctr"/>
              <a:r>
                <a:rPr lang="zh-CN" altLang="en-US" sz="3600" dirty="0">
                  <a:solidFill>
                    <a:srgbClr val="000000"/>
                  </a:solidFill>
                  <a:latin typeface="微软雅黑" panose="020B0503020204020204" pitchFamily="34" charset="-122"/>
                  <a:ea typeface="微软雅黑" panose="020B0503020204020204" pitchFamily="34" charset="-122"/>
                </a:rPr>
                <a:t>信息</a:t>
              </a:r>
              <a:endParaRPr lang="zh-CN" altLang="en-US" sz="3600" dirty="0">
                <a:solidFill>
                  <a:srgbClr val="000000"/>
                </a:solidFill>
                <a:latin typeface="微软雅黑" panose="020B0503020204020204" pitchFamily="34" charset="-122"/>
                <a:ea typeface="微软雅黑" panose="020B0503020204020204" pitchFamily="34" charset="-122"/>
              </a:endParaRPr>
            </a:p>
          </p:txBody>
        </p:sp>
        <p:sp>
          <p:nvSpPr>
            <p:cNvPr id="65" name="圆角矩形 64"/>
            <p:cNvSpPr/>
            <p:nvPr/>
          </p:nvSpPr>
          <p:spPr>
            <a:xfrm>
              <a:off x="6761147" y="4133356"/>
              <a:ext cx="1597913" cy="455228"/>
            </a:xfrm>
            <a:prstGeom prst="roundRect">
              <a:avLst/>
            </a:prstGeom>
            <a:solidFill>
              <a:srgbClr val="59B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0000"/>
                  </a:solidFill>
                  <a:latin typeface="微软雅黑" panose="020B0503020204020204" pitchFamily="34" charset="-122"/>
                  <a:ea typeface="微软雅黑" panose="020B0503020204020204" pitchFamily="34" charset="-122"/>
                </a:rPr>
                <a:t>区  块  链</a:t>
              </a:r>
              <a:endParaRPr lang="zh-CN" altLang="en-US" sz="1400" b="1" dirty="0">
                <a:solidFill>
                  <a:srgbClr val="000000"/>
                </a:solidFill>
                <a:latin typeface="微软雅黑" panose="020B0503020204020204" pitchFamily="34" charset="-122"/>
                <a:ea typeface="微软雅黑" panose="020B0503020204020204" pitchFamily="34" charset="-122"/>
              </a:endParaRPr>
            </a:p>
          </p:txBody>
        </p:sp>
        <p:sp>
          <p:nvSpPr>
            <p:cNvPr id="67" name="TextBox 66"/>
            <p:cNvSpPr txBox="1"/>
            <p:nvPr/>
          </p:nvSpPr>
          <p:spPr>
            <a:xfrm>
              <a:off x="6761147" y="4635812"/>
              <a:ext cx="1597913" cy="276999"/>
            </a:xfrm>
            <a:prstGeom prst="rect">
              <a:avLst/>
            </a:prstGeom>
            <a:noFill/>
          </p:spPr>
          <p:txBody>
            <a:bodyPr wrap="square" rtlCol="0">
              <a:spAutoFit/>
            </a:bodyPr>
            <a:lstStyle/>
            <a:p>
              <a:pPr algn="ctr"/>
              <a:r>
                <a:rPr lang="zh-CN" altLang="en-US" sz="1200" dirty="0" smtClean="0">
                  <a:solidFill>
                    <a:srgbClr val="000000"/>
                  </a:solidFill>
                  <a:latin typeface="微软雅黑" panose="020B0503020204020204" pitchFamily="34" charset="-122"/>
                  <a:ea typeface="微软雅黑" panose="020B0503020204020204" pitchFamily="34" charset="-122"/>
                </a:rPr>
                <a:t>价值去中心化</a:t>
              </a:r>
              <a:endParaRPr lang="zh-CN" altLang="en-US" sz="1200" dirty="0">
                <a:solidFill>
                  <a:srgbClr val="000000"/>
                </a:solidFill>
                <a:latin typeface="微软雅黑" panose="020B0503020204020204" pitchFamily="34" charset="-122"/>
                <a:ea typeface="微软雅黑" panose="020B0503020204020204" pitchFamily="34" charset="-122"/>
              </a:endParaRPr>
            </a:p>
          </p:txBody>
        </p:sp>
        <p:sp>
          <p:nvSpPr>
            <p:cNvPr id="72" name="圆角矩形 71"/>
            <p:cNvSpPr/>
            <p:nvPr/>
          </p:nvSpPr>
          <p:spPr>
            <a:xfrm>
              <a:off x="6761147" y="5008778"/>
              <a:ext cx="1597913" cy="1200653"/>
            </a:xfrm>
            <a:prstGeom prst="roundRect">
              <a:avLst/>
            </a:prstGeom>
            <a:solidFill>
              <a:srgbClr val="59BC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rgbClr val="000000"/>
                  </a:solidFill>
                  <a:latin typeface="微软雅黑" panose="020B0503020204020204" pitchFamily="34" charset="-122"/>
                  <a:ea typeface="微软雅黑" panose="020B0503020204020204" pitchFamily="34" charset="-122"/>
                </a:rPr>
                <a:t>全球共享</a:t>
              </a:r>
              <a:endParaRPr lang="en-US" altLang="zh-CN" sz="1400" b="1" dirty="0" smtClean="0">
                <a:solidFill>
                  <a:srgbClr val="000000"/>
                </a:solidFill>
                <a:latin typeface="微软雅黑" panose="020B0503020204020204" pitchFamily="34" charset="-122"/>
                <a:ea typeface="微软雅黑" panose="020B0503020204020204" pitchFamily="34" charset="-122"/>
              </a:endParaRPr>
            </a:p>
            <a:p>
              <a:pPr algn="ctr"/>
              <a:r>
                <a:rPr lang="zh-CN" altLang="en-US" sz="3600" dirty="0">
                  <a:solidFill>
                    <a:srgbClr val="000000"/>
                  </a:solidFill>
                  <a:latin typeface="微软雅黑" panose="020B0503020204020204" pitchFamily="34" charset="-122"/>
                  <a:ea typeface="微软雅黑" panose="020B0503020204020204" pitchFamily="34" charset="-122"/>
                </a:rPr>
                <a:t>价值</a:t>
              </a:r>
              <a:endParaRPr lang="zh-CN" altLang="en-US" sz="3600" dirty="0">
                <a:solidFill>
                  <a:srgbClr val="000000"/>
                </a:solidFill>
                <a:latin typeface="微软雅黑" panose="020B0503020204020204" pitchFamily="34" charset="-122"/>
                <a:ea typeface="微软雅黑" panose="020B0503020204020204" pitchFamily="34" charset="-122"/>
              </a:endParaRPr>
            </a:p>
          </p:txBody>
        </p:sp>
        <p:sp>
          <p:nvSpPr>
            <p:cNvPr id="73" name="右箭头 72"/>
            <p:cNvSpPr/>
            <p:nvPr/>
          </p:nvSpPr>
          <p:spPr>
            <a:xfrm>
              <a:off x="5364132" y="4912811"/>
              <a:ext cx="1052623" cy="81814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59"/>
          <p:cNvGrpSpPr/>
          <p:nvPr/>
        </p:nvGrpSpPr>
        <p:grpSpPr>
          <a:xfrm>
            <a:off x="214282" y="1357298"/>
            <a:ext cx="6150509" cy="4038331"/>
            <a:chOff x="661531" y="1873940"/>
            <a:chExt cx="7448414" cy="3988453"/>
          </a:xfrm>
        </p:grpSpPr>
        <p:grpSp>
          <p:nvGrpSpPr>
            <p:cNvPr id="6" name="组合 23"/>
            <p:cNvGrpSpPr/>
            <p:nvPr/>
          </p:nvGrpSpPr>
          <p:grpSpPr bwMode="auto">
            <a:xfrm>
              <a:off x="661531" y="1958705"/>
              <a:ext cx="536575" cy="530225"/>
              <a:chOff x="0" y="0"/>
              <a:chExt cx="962086" cy="962084"/>
            </a:xfrm>
            <a:solidFill>
              <a:srgbClr val="006699"/>
            </a:solidFill>
          </p:grpSpPr>
          <p:sp>
            <p:nvSpPr>
              <p:cNvPr id="93" name="椭圆 24"/>
              <p:cNvSpPr>
                <a:spLocks noChangeArrowheads="1"/>
              </p:cNvSpPr>
              <p:nvPr/>
            </p:nvSpPr>
            <p:spPr bwMode="auto">
              <a:xfrm>
                <a:off x="0" y="0"/>
                <a:ext cx="962086" cy="9620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2500" b="1" i="0" u="none" strike="noStrike" kern="0" cap="none" spc="0" normalizeH="0" baseline="0" noProof="0">
                  <a:ln>
                    <a:noFill/>
                  </a:ln>
                  <a:solidFill>
                    <a:srgbClr val="314865"/>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4" name="TextBox 25"/>
              <p:cNvSpPr>
                <a:spLocks noChangeArrowheads="1"/>
              </p:cNvSpPr>
              <p:nvPr/>
            </p:nvSpPr>
            <p:spPr bwMode="auto">
              <a:xfrm>
                <a:off x="206913" y="108556"/>
                <a:ext cx="546387" cy="7174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5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1</a:t>
                </a:r>
                <a:endParaRPr kumimoji="0" lang="zh-CN" altLang="en-US" sz="25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 name="组合 26"/>
            <p:cNvGrpSpPr/>
            <p:nvPr/>
          </p:nvGrpSpPr>
          <p:grpSpPr bwMode="auto">
            <a:xfrm>
              <a:off x="661531" y="2781509"/>
              <a:ext cx="536575" cy="530225"/>
              <a:chOff x="0" y="0"/>
              <a:chExt cx="962086" cy="962084"/>
            </a:xfrm>
            <a:solidFill>
              <a:srgbClr val="006699"/>
            </a:solidFill>
          </p:grpSpPr>
          <p:sp>
            <p:nvSpPr>
              <p:cNvPr id="91" name="椭圆 27"/>
              <p:cNvSpPr>
                <a:spLocks noChangeArrowheads="1"/>
              </p:cNvSpPr>
              <p:nvPr/>
            </p:nvSpPr>
            <p:spPr bwMode="auto">
              <a:xfrm>
                <a:off x="0" y="0"/>
                <a:ext cx="962086" cy="9620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25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 name="TextBox 28"/>
              <p:cNvSpPr>
                <a:spLocks noChangeArrowheads="1"/>
              </p:cNvSpPr>
              <p:nvPr/>
            </p:nvSpPr>
            <p:spPr bwMode="auto">
              <a:xfrm>
                <a:off x="191070" y="115427"/>
                <a:ext cx="546387" cy="7174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5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2</a:t>
                </a:r>
                <a:endParaRPr kumimoji="0" lang="zh-CN" altLang="en-US" sz="25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8" name="组合 29"/>
            <p:cNvGrpSpPr/>
            <p:nvPr/>
          </p:nvGrpSpPr>
          <p:grpSpPr bwMode="auto">
            <a:xfrm>
              <a:off x="661531" y="3588141"/>
              <a:ext cx="536575" cy="530225"/>
              <a:chOff x="0" y="0"/>
              <a:chExt cx="962086" cy="962084"/>
            </a:xfrm>
            <a:solidFill>
              <a:srgbClr val="006699"/>
            </a:solidFill>
          </p:grpSpPr>
          <p:sp>
            <p:nvSpPr>
              <p:cNvPr id="89" name="椭圆 30"/>
              <p:cNvSpPr>
                <a:spLocks noChangeArrowheads="1"/>
              </p:cNvSpPr>
              <p:nvPr/>
            </p:nvSpPr>
            <p:spPr bwMode="auto">
              <a:xfrm>
                <a:off x="0" y="0"/>
                <a:ext cx="962086" cy="9620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25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TextBox 31"/>
              <p:cNvSpPr>
                <a:spLocks noChangeArrowheads="1"/>
              </p:cNvSpPr>
              <p:nvPr/>
            </p:nvSpPr>
            <p:spPr bwMode="auto">
              <a:xfrm>
                <a:off x="220562" y="142143"/>
                <a:ext cx="546387" cy="7174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5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3</a:t>
                </a:r>
                <a:endParaRPr kumimoji="0" lang="zh-CN" altLang="en-US" sz="25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9" name="组合 32"/>
            <p:cNvGrpSpPr/>
            <p:nvPr/>
          </p:nvGrpSpPr>
          <p:grpSpPr bwMode="auto">
            <a:xfrm>
              <a:off x="661531" y="4422537"/>
              <a:ext cx="536575" cy="530225"/>
              <a:chOff x="0" y="0"/>
              <a:chExt cx="962086" cy="962084"/>
            </a:xfrm>
            <a:solidFill>
              <a:srgbClr val="006699"/>
            </a:solidFill>
          </p:grpSpPr>
          <p:sp>
            <p:nvSpPr>
              <p:cNvPr id="87" name="椭圆 33"/>
              <p:cNvSpPr>
                <a:spLocks noChangeArrowheads="1"/>
              </p:cNvSpPr>
              <p:nvPr/>
            </p:nvSpPr>
            <p:spPr bwMode="auto">
              <a:xfrm>
                <a:off x="0" y="0"/>
                <a:ext cx="962086" cy="9620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25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 name="TextBox 34"/>
              <p:cNvSpPr>
                <a:spLocks noChangeArrowheads="1"/>
              </p:cNvSpPr>
              <p:nvPr/>
            </p:nvSpPr>
            <p:spPr bwMode="auto">
              <a:xfrm>
                <a:off x="186048" y="127014"/>
                <a:ext cx="546387" cy="7174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5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4</a:t>
                </a:r>
                <a:endParaRPr kumimoji="0" lang="zh-CN" altLang="en-US" sz="25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0" name="组合 32"/>
            <p:cNvGrpSpPr/>
            <p:nvPr/>
          </p:nvGrpSpPr>
          <p:grpSpPr bwMode="auto">
            <a:xfrm>
              <a:off x="661531" y="5244816"/>
              <a:ext cx="536575" cy="530225"/>
              <a:chOff x="0" y="0"/>
              <a:chExt cx="962086" cy="962084"/>
            </a:xfrm>
            <a:solidFill>
              <a:srgbClr val="006699"/>
            </a:solidFill>
          </p:grpSpPr>
          <p:sp>
            <p:nvSpPr>
              <p:cNvPr id="85" name="椭圆 33"/>
              <p:cNvSpPr>
                <a:spLocks noChangeArrowheads="1"/>
              </p:cNvSpPr>
              <p:nvPr/>
            </p:nvSpPr>
            <p:spPr bwMode="auto">
              <a:xfrm>
                <a:off x="0" y="0"/>
                <a:ext cx="962086" cy="9620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25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TextBox 34"/>
              <p:cNvSpPr>
                <a:spLocks noChangeArrowheads="1"/>
              </p:cNvSpPr>
              <p:nvPr/>
            </p:nvSpPr>
            <p:spPr bwMode="auto">
              <a:xfrm>
                <a:off x="186048" y="127014"/>
                <a:ext cx="546387" cy="7174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5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rPr>
                  <a:t>5</a:t>
                </a:r>
                <a:endParaRPr kumimoji="0" lang="zh-CN" altLang="en-US" sz="25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66" name="圆角矩形 65"/>
            <p:cNvSpPr/>
            <p:nvPr/>
          </p:nvSpPr>
          <p:spPr>
            <a:xfrm>
              <a:off x="1441324" y="1996203"/>
              <a:ext cx="1597913" cy="455228"/>
            </a:xfrm>
            <a:prstGeom prst="roundRect">
              <a:avLst/>
            </a:prstGeom>
            <a:solidFill>
              <a:srgbClr val="CFDEF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去中心化</a:t>
              </a:r>
              <a:endPar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7" name="圆角矩形 66"/>
            <p:cNvSpPr/>
            <p:nvPr/>
          </p:nvSpPr>
          <p:spPr>
            <a:xfrm>
              <a:off x="3275435" y="1873940"/>
              <a:ext cx="4263028" cy="699754"/>
            </a:xfrm>
            <a:prstGeom prst="roundRect">
              <a:avLst/>
            </a:prstGeom>
            <a:solidFill>
              <a:srgbClr val="CFDEF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8" name="TextBox 67"/>
            <p:cNvSpPr txBox="1"/>
            <p:nvPr/>
          </p:nvSpPr>
          <p:spPr>
            <a:xfrm>
              <a:off x="3301690" y="1900651"/>
              <a:ext cx="4210517" cy="72954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数据的传输不再依赖某个中心节点，而</a:t>
              </a:r>
              <a:r>
                <a:rPr kumimoji="0" lang="en-US" altLang="zh-CN" sz="105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P2P</a:t>
              </a:r>
              <a:r>
                <a:rPr kumimoji="0" lang="zh-CN" altLang="en-US" sz="105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的直接传输。全网络的每个节点都一句共识开源协议，自由安全传输数据。所有交易记录是对全网络公开的，每个节点都可备份。</a:t>
              </a:r>
              <a:endPar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9" name="圆角矩形 68"/>
            <p:cNvSpPr/>
            <p:nvPr/>
          </p:nvSpPr>
          <p:spPr>
            <a:xfrm>
              <a:off x="1441324" y="2815208"/>
              <a:ext cx="1597913" cy="455228"/>
            </a:xfrm>
            <a:prstGeom prst="roundRect">
              <a:avLst/>
            </a:prstGeom>
            <a:solidFill>
              <a:srgbClr val="CFDEF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去信任化</a:t>
              </a:r>
              <a:endPar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0" name="圆角矩形 69"/>
            <p:cNvSpPr/>
            <p:nvPr/>
          </p:nvSpPr>
          <p:spPr>
            <a:xfrm>
              <a:off x="3275433" y="2696744"/>
              <a:ext cx="4263028" cy="699754"/>
            </a:xfrm>
            <a:prstGeom prst="roundRect">
              <a:avLst/>
            </a:prstGeom>
            <a:solidFill>
              <a:srgbClr val="CFDEF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1" name="TextBox 70"/>
            <p:cNvSpPr txBox="1"/>
            <p:nvPr/>
          </p:nvSpPr>
          <p:spPr>
            <a:xfrm>
              <a:off x="3302321" y="2723455"/>
              <a:ext cx="4210517" cy="569953"/>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利用成熟的密码学来保障交易的不可欺骗性，建立各方的信任关系。参与整个系统中的每个节点之间进行数据交换是无需互相信任的。</a:t>
              </a:r>
              <a:endPar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2" name="圆角矩形 71"/>
            <p:cNvSpPr/>
            <p:nvPr/>
          </p:nvSpPr>
          <p:spPr>
            <a:xfrm>
              <a:off x="1441324" y="3636565"/>
              <a:ext cx="1597913" cy="455228"/>
            </a:xfrm>
            <a:prstGeom prst="roundRect">
              <a:avLst/>
            </a:prstGeom>
            <a:solidFill>
              <a:srgbClr val="CFDEF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稳定性</a:t>
              </a:r>
              <a:endParaRPr kumimoji="0" lang="en-US" altLang="zh-CN" sz="1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可靠性</a:t>
              </a:r>
              <a:endPar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3" name="圆角矩形 72"/>
            <p:cNvSpPr/>
            <p:nvPr/>
          </p:nvSpPr>
          <p:spPr>
            <a:xfrm>
              <a:off x="3301690" y="3514302"/>
              <a:ext cx="4263028" cy="699754"/>
            </a:xfrm>
            <a:prstGeom prst="roundRect">
              <a:avLst/>
            </a:prstGeom>
            <a:solidFill>
              <a:srgbClr val="CFDEF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4" name="TextBox 73"/>
            <p:cNvSpPr txBox="1"/>
            <p:nvPr/>
          </p:nvSpPr>
          <p:spPr>
            <a:xfrm>
              <a:off x="3354201" y="4410650"/>
              <a:ext cx="4210517" cy="276999"/>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数</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5" name="圆角矩形 74"/>
            <p:cNvSpPr/>
            <p:nvPr/>
          </p:nvSpPr>
          <p:spPr>
            <a:xfrm>
              <a:off x="1441324" y="4462623"/>
              <a:ext cx="1597913" cy="455228"/>
            </a:xfrm>
            <a:prstGeom prst="roundRect">
              <a:avLst/>
            </a:prstGeom>
            <a:solidFill>
              <a:srgbClr val="CFDEF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开放性</a:t>
              </a:r>
              <a:endPar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6" name="圆角矩形 75"/>
            <p:cNvSpPr/>
            <p:nvPr/>
          </p:nvSpPr>
          <p:spPr>
            <a:xfrm>
              <a:off x="3301690" y="4340360"/>
              <a:ext cx="4263028" cy="699754"/>
            </a:xfrm>
            <a:prstGeom prst="roundRect">
              <a:avLst/>
            </a:prstGeom>
            <a:solidFill>
              <a:srgbClr val="CFDEF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7" name="TextBox 76"/>
            <p:cNvSpPr txBox="1"/>
            <p:nvPr/>
          </p:nvSpPr>
          <p:spPr>
            <a:xfrm>
              <a:off x="3327947" y="3541013"/>
              <a:ext cx="4210517" cy="729541"/>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系统</a:t>
              </a:r>
              <a:r>
                <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是开放的，除了交易各方的私有信息被加密外，区块链的数据对所有人公开，任何人都可以通过公开的接口查询区块链数据和开发相关应用，因此整个系统信息高度透明。</a:t>
              </a:r>
              <a:endPar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8" name="矩形 77"/>
            <p:cNvSpPr/>
            <p:nvPr/>
          </p:nvSpPr>
          <p:spPr>
            <a:xfrm>
              <a:off x="3354200" y="4367071"/>
              <a:ext cx="4158008" cy="729541"/>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系统是开放的，除了交易各方的私有信息被加密外，区块链的数据对所有人公开，任何人都可以通过公开的接口查询区块链数据和开发相关应用，因此整个系统信息高度透明。</a:t>
              </a:r>
              <a:endPar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79" name="TextBox 78"/>
            <p:cNvSpPr txBox="1"/>
            <p:nvPr/>
          </p:nvSpPr>
          <p:spPr>
            <a:xfrm>
              <a:off x="3380455" y="5232929"/>
              <a:ext cx="4210517" cy="276999"/>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数</a:t>
              </a:r>
              <a:endParaRPr kumimoji="0" lang="zh-CN" altLang="en-US" sz="1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80" name="圆角矩形 79"/>
            <p:cNvSpPr/>
            <p:nvPr/>
          </p:nvSpPr>
          <p:spPr>
            <a:xfrm>
              <a:off x="1467578" y="5232929"/>
              <a:ext cx="1597913" cy="542112"/>
            </a:xfrm>
            <a:prstGeom prst="roundRect">
              <a:avLst/>
            </a:prstGeom>
            <a:solidFill>
              <a:srgbClr val="CFDEF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交易公开透明，不可篡改</a:t>
              </a:r>
              <a:endPar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81" name="圆角矩形 80"/>
            <p:cNvSpPr/>
            <p:nvPr/>
          </p:nvSpPr>
          <p:spPr>
            <a:xfrm>
              <a:off x="3327944" y="5162639"/>
              <a:ext cx="4263028" cy="699754"/>
            </a:xfrm>
            <a:prstGeom prst="roundRect">
              <a:avLst/>
            </a:prstGeom>
            <a:solidFill>
              <a:srgbClr val="CFDEF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82" name="矩形 81"/>
            <p:cNvSpPr/>
            <p:nvPr/>
          </p:nvSpPr>
          <p:spPr>
            <a:xfrm>
              <a:off x="3380454" y="5189350"/>
              <a:ext cx="4158008" cy="569953"/>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defRPr/>
              </a:pPr>
              <a:r>
                <a:rPr kumimoji="0" lang="zh-CN" altLang="en-US" sz="105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区</a:t>
              </a:r>
              <a:r>
                <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块链中所有的数据记录公开透明，对所有的参与方提供设计功能，并且数据不可篡改。这种技术不仅确保了数据的正确来源，也确保了数据在中间过程不被人</a:t>
              </a:r>
              <a:r>
                <a:rPr kumimoji="0" lang="zh-CN" altLang="en-US" sz="105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拦截。</a:t>
              </a:r>
              <a:endParaRPr kumimoji="0" lang="zh-CN" altLang="en-US" sz="10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83" name="肘形连接符 82"/>
            <p:cNvCxnSpPr>
              <a:stCxn id="68" idx="3"/>
              <a:endCxn id="81" idx="3"/>
            </p:cNvCxnSpPr>
            <p:nvPr/>
          </p:nvCxnSpPr>
          <p:spPr>
            <a:xfrm>
              <a:off x="7512207" y="2265421"/>
              <a:ext cx="78765" cy="3247095"/>
            </a:xfrm>
            <a:prstGeom prst="bentConnector3">
              <a:avLst>
                <a:gd name="adj1" fmla="val 451476"/>
              </a:avLst>
            </a:prstGeom>
            <a:noFill/>
            <a:ln w="28575" cap="flat" cmpd="sng" algn="ctr">
              <a:solidFill>
                <a:srgbClr val="006699"/>
              </a:solidFill>
              <a:prstDash val="solid"/>
              <a:miter lim="800000"/>
            </a:ln>
            <a:effectLst/>
          </p:spPr>
        </p:cxnSp>
        <p:cxnSp>
          <p:nvCxnSpPr>
            <p:cNvPr id="84" name="直接箭头连接符 83"/>
            <p:cNvCxnSpPr/>
            <p:nvPr/>
          </p:nvCxnSpPr>
          <p:spPr>
            <a:xfrm>
              <a:off x="7865191" y="3838118"/>
              <a:ext cx="244754" cy="0"/>
            </a:xfrm>
            <a:prstGeom prst="straightConnector1">
              <a:avLst/>
            </a:prstGeom>
            <a:noFill/>
            <a:ln w="28575" cap="flat" cmpd="sng" algn="ctr">
              <a:solidFill>
                <a:srgbClr val="006699"/>
              </a:solidFill>
              <a:prstDash val="solid"/>
              <a:miter lim="800000"/>
              <a:tailEnd type="arrow"/>
            </a:ln>
            <a:effectLst/>
          </p:spPr>
        </p:cxnSp>
      </p:grpSp>
      <p:grpSp>
        <p:nvGrpSpPr>
          <p:cNvPr id="11" name="组合 94"/>
          <p:cNvGrpSpPr/>
          <p:nvPr/>
        </p:nvGrpSpPr>
        <p:grpSpPr>
          <a:xfrm>
            <a:off x="6286512" y="1935160"/>
            <a:ext cx="2695193" cy="2159596"/>
            <a:chOff x="4885695" y="2277265"/>
            <a:chExt cx="3884031" cy="2334139"/>
          </a:xfrm>
        </p:grpSpPr>
        <p:sp>
          <p:nvSpPr>
            <p:cNvPr id="96" name="Freeform 459"/>
            <p:cNvSpPr/>
            <p:nvPr/>
          </p:nvSpPr>
          <p:spPr bwMode="auto">
            <a:xfrm>
              <a:off x="7686966" y="3551781"/>
              <a:ext cx="270493" cy="740997"/>
            </a:xfrm>
            <a:custGeom>
              <a:avLst/>
              <a:gdLst>
                <a:gd name="T0" fmla="*/ 71 w 73"/>
                <a:gd name="T1" fmla="*/ 200 h 200"/>
                <a:gd name="T2" fmla="*/ 0 w 73"/>
                <a:gd name="T3" fmla="*/ 0 h 200"/>
                <a:gd name="T4" fmla="*/ 2 w 73"/>
                <a:gd name="T5" fmla="*/ 0 h 200"/>
                <a:gd name="T6" fmla="*/ 73 w 73"/>
                <a:gd name="T7" fmla="*/ 198 h 200"/>
                <a:gd name="T8" fmla="*/ 71 w 73"/>
                <a:gd name="T9" fmla="*/ 200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 h="200">
                  <a:moveTo>
                    <a:pt x="71" y="200"/>
                  </a:moveTo>
                  <a:lnTo>
                    <a:pt x="0" y="0"/>
                  </a:lnTo>
                  <a:lnTo>
                    <a:pt x="2" y="0"/>
                  </a:lnTo>
                  <a:lnTo>
                    <a:pt x="73" y="198"/>
                  </a:lnTo>
                  <a:lnTo>
                    <a:pt x="71" y="200"/>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97" name="Freeform 460"/>
            <p:cNvSpPr/>
            <p:nvPr/>
          </p:nvSpPr>
          <p:spPr bwMode="auto">
            <a:xfrm>
              <a:off x="6942184" y="2484745"/>
              <a:ext cx="937463" cy="96329"/>
            </a:xfrm>
            <a:custGeom>
              <a:avLst/>
              <a:gdLst>
                <a:gd name="T0" fmla="*/ 253 w 253"/>
                <a:gd name="T1" fmla="*/ 26 h 26"/>
                <a:gd name="T2" fmla="*/ 0 w 253"/>
                <a:gd name="T3" fmla="*/ 2 h 26"/>
                <a:gd name="T4" fmla="*/ 0 w 253"/>
                <a:gd name="T5" fmla="*/ 0 h 26"/>
                <a:gd name="T6" fmla="*/ 253 w 253"/>
                <a:gd name="T7" fmla="*/ 23 h 26"/>
                <a:gd name="T8" fmla="*/ 253 w 253"/>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 h="26">
                  <a:moveTo>
                    <a:pt x="253" y="26"/>
                  </a:moveTo>
                  <a:lnTo>
                    <a:pt x="0" y="2"/>
                  </a:lnTo>
                  <a:lnTo>
                    <a:pt x="0" y="0"/>
                  </a:lnTo>
                  <a:lnTo>
                    <a:pt x="253" y="23"/>
                  </a:lnTo>
                  <a:lnTo>
                    <a:pt x="253" y="26"/>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98" name="Freeform 461"/>
            <p:cNvSpPr/>
            <p:nvPr/>
          </p:nvSpPr>
          <p:spPr bwMode="auto">
            <a:xfrm>
              <a:off x="5252528" y="2588484"/>
              <a:ext cx="1785995" cy="1852492"/>
            </a:xfrm>
            <a:custGeom>
              <a:avLst/>
              <a:gdLst>
                <a:gd name="T0" fmla="*/ 480 w 482"/>
                <a:gd name="T1" fmla="*/ 500 h 500"/>
                <a:gd name="T2" fmla="*/ 0 w 482"/>
                <a:gd name="T3" fmla="*/ 2 h 500"/>
                <a:gd name="T4" fmla="*/ 3 w 482"/>
                <a:gd name="T5" fmla="*/ 0 h 500"/>
                <a:gd name="T6" fmla="*/ 482 w 482"/>
                <a:gd name="T7" fmla="*/ 498 h 500"/>
                <a:gd name="T8" fmla="*/ 480 w 482"/>
                <a:gd name="T9" fmla="*/ 500 h 5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2" h="500">
                  <a:moveTo>
                    <a:pt x="480" y="500"/>
                  </a:moveTo>
                  <a:lnTo>
                    <a:pt x="0" y="2"/>
                  </a:lnTo>
                  <a:lnTo>
                    <a:pt x="3" y="0"/>
                  </a:lnTo>
                  <a:lnTo>
                    <a:pt x="482" y="498"/>
                  </a:lnTo>
                  <a:lnTo>
                    <a:pt x="480" y="500"/>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99" name="Freeform 462"/>
            <p:cNvSpPr/>
            <p:nvPr/>
          </p:nvSpPr>
          <p:spPr bwMode="auto">
            <a:xfrm>
              <a:off x="6801379" y="2581075"/>
              <a:ext cx="1078267" cy="829916"/>
            </a:xfrm>
            <a:custGeom>
              <a:avLst/>
              <a:gdLst>
                <a:gd name="T0" fmla="*/ 0 w 291"/>
                <a:gd name="T1" fmla="*/ 224 h 224"/>
                <a:gd name="T2" fmla="*/ 0 w 291"/>
                <a:gd name="T3" fmla="*/ 221 h 224"/>
                <a:gd name="T4" fmla="*/ 291 w 291"/>
                <a:gd name="T5" fmla="*/ 0 h 224"/>
                <a:gd name="T6" fmla="*/ 291 w 291"/>
                <a:gd name="T7" fmla="*/ 0 h 224"/>
                <a:gd name="T8" fmla="*/ 0 w 291"/>
                <a:gd name="T9" fmla="*/ 224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224">
                  <a:moveTo>
                    <a:pt x="0" y="224"/>
                  </a:moveTo>
                  <a:lnTo>
                    <a:pt x="0" y="221"/>
                  </a:lnTo>
                  <a:lnTo>
                    <a:pt x="291" y="0"/>
                  </a:lnTo>
                  <a:lnTo>
                    <a:pt x="0" y="224"/>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00" name="Freeform 463"/>
            <p:cNvSpPr/>
            <p:nvPr/>
          </p:nvSpPr>
          <p:spPr bwMode="auto">
            <a:xfrm>
              <a:off x="6942184" y="2484745"/>
              <a:ext cx="752193" cy="1067035"/>
            </a:xfrm>
            <a:custGeom>
              <a:avLst/>
              <a:gdLst>
                <a:gd name="T0" fmla="*/ 203 w 203"/>
                <a:gd name="T1" fmla="*/ 288 h 288"/>
                <a:gd name="T2" fmla="*/ 0 w 203"/>
                <a:gd name="T3" fmla="*/ 0 h 288"/>
                <a:gd name="T4" fmla="*/ 0 w 203"/>
                <a:gd name="T5" fmla="*/ 0 h 288"/>
                <a:gd name="T6" fmla="*/ 203 w 203"/>
                <a:gd name="T7" fmla="*/ 288 h 288"/>
                <a:gd name="T8" fmla="*/ 203 w 203"/>
                <a:gd name="T9" fmla="*/ 288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3" h="288">
                  <a:moveTo>
                    <a:pt x="203" y="288"/>
                  </a:moveTo>
                  <a:lnTo>
                    <a:pt x="0" y="0"/>
                  </a:lnTo>
                  <a:lnTo>
                    <a:pt x="203" y="288"/>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01" name="Freeform 464"/>
            <p:cNvSpPr/>
            <p:nvPr/>
          </p:nvSpPr>
          <p:spPr bwMode="auto">
            <a:xfrm>
              <a:off x="5508200" y="2484745"/>
              <a:ext cx="1433984" cy="881787"/>
            </a:xfrm>
            <a:custGeom>
              <a:avLst/>
              <a:gdLst>
                <a:gd name="T0" fmla="*/ 0 w 387"/>
                <a:gd name="T1" fmla="*/ 238 h 238"/>
                <a:gd name="T2" fmla="*/ 0 w 387"/>
                <a:gd name="T3" fmla="*/ 236 h 238"/>
                <a:gd name="T4" fmla="*/ 387 w 387"/>
                <a:gd name="T5" fmla="*/ 0 h 238"/>
                <a:gd name="T6" fmla="*/ 387 w 387"/>
                <a:gd name="T7" fmla="*/ 0 h 238"/>
                <a:gd name="T8" fmla="*/ 0 w 387"/>
                <a:gd name="T9" fmla="*/ 238 h 2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 h="238">
                  <a:moveTo>
                    <a:pt x="0" y="238"/>
                  </a:moveTo>
                  <a:lnTo>
                    <a:pt x="0" y="236"/>
                  </a:lnTo>
                  <a:lnTo>
                    <a:pt x="387" y="0"/>
                  </a:lnTo>
                  <a:lnTo>
                    <a:pt x="0" y="238"/>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02" name="Freeform 465"/>
            <p:cNvSpPr/>
            <p:nvPr/>
          </p:nvSpPr>
          <p:spPr bwMode="auto">
            <a:xfrm>
              <a:off x="5471145" y="2692224"/>
              <a:ext cx="685496" cy="655782"/>
            </a:xfrm>
            <a:custGeom>
              <a:avLst/>
              <a:gdLst>
                <a:gd name="T0" fmla="*/ 3 w 185"/>
                <a:gd name="T1" fmla="*/ 177 h 177"/>
                <a:gd name="T2" fmla="*/ 0 w 185"/>
                <a:gd name="T3" fmla="*/ 175 h 177"/>
                <a:gd name="T4" fmla="*/ 182 w 185"/>
                <a:gd name="T5" fmla="*/ 0 h 177"/>
                <a:gd name="T6" fmla="*/ 185 w 185"/>
                <a:gd name="T7" fmla="*/ 3 h 177"/>
                <a:gd name="T8" fmla="*/ 3 w 185"/>
                <a:gd name="T9" fmla="*/ 177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5" h="177">
                  <a:moveTo>
                    <a:pt x="3" y="177"/>
                  </a:moveTo>
                  <a:lnTo>
                    <a:pt x="0" y="175"/>
                  </a:lnTo>
                  <a:lnTo>
                    <a:pt x="182" y="0"/>
                  </a:lnTo>
                  <a:lnTo>
                    <a:pt x="185" y="3"/>
                  </a:lnTo>
                  <a:lnTo>
                    <a:pt x="3" y="177"/>
                  </a:lnTo>
                  <a:close/>
                </a:path>
              </a:pathLst>
            </a:custGeom>
            <a:solidFill>
              <a:srgbClr val="A2B932"/>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03" name="Freeform 466"/>
            <p:cNvSpPr/>
            <p:nvPr/>
          </p:nvSpPr>
          <p:spPr bwMode="auto">
            <a:xfrm>
              <a:off x="5385922" y="2666289"/>
              <a:ext cx="1374698" cy="778046"/>
            </a:xfrm>
            <a:custGeom>
              <a:avLst/>
              <a:gdLst>
                <a:gd name="T0" fmla="*/ 368 w 371"/>
                <a:gd name="T1" fmla="*/ 210 h 210"/>
                <a:gd name="T2" fmla="*/ 0 w 371"/>
                <a:gd name="T3" fmla="*/ 3 h 210"/>
                <a:gd name="T4" fmla="*/ 2 w 371"/>
                <a:gd name="T5" fmla="*/ 0 h 210"/>
                <a:gd name="T6" fmla="*/ 371 w 371"/>
                <a:gd name="T7" fmla="*/ 208 h 210"/>
                <a:gd name="T8" fmla="*/ 368 w 371"/>
                <a:gd name="T9" fmla="*/ 210 h 2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1" h="210">
                  <a:moveTo>
                    <a:pt x="368" y="210"/>
                  </a:moveTo>
                  <a:lnTo>
                    <a:pt x="0" y="3"/>
                  </a:lnTo>
                  <a:lnTo>
                    <a:pt x="2" y="0"/>
                  </a:lnTo>
                  <a:lnTo>
                    <a:pt x="371" y="208"/>
                  </a:lnTo>
                  <a:lnTo>
                    <a:pt x="368" y="210"/>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04" name="Freeform 467"/>
            <p:cNvSpPr/>
            <p:nvPr/>
          </p:nvSpPr>
          <p:spPr bwMode="auto">
            <a:xfrm>
              <a:off x="5760166" y="2692224"/>
              <a:ext cx="396476" cy="1252285"/>
            </a:xfrm>
            <a:custGeom>
              <a:avLst/>
              <a:gdLst>
                <a:gd name="T0" fmla="*/ 3 w 107"/>
                <a:gd name="T1" fmla="*/ 338 h 338"/>
                <a:gd name="T2" fmla="*/ 0 w 107"/>
                <a:gd name="T3" fmla="*/ 338 h 338"/>
                <a:gd name="T4" fmla="*/ 104 w 107"/>
                <a:gd name="T5" fmla="*/ 0 h 338"/>
                <a:gd name="T6" fmla="*/ 107 w 107"/>
                <a:gd name="T7" fmla="*/ 0 h 338"/>
                <a:gd name="T8" fmla="*/ 3 w 107"/>
                <a:gd name="T9" fmla="*/ 338 h 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338">
                  <a:moveTo>
                    <a:pt x="3" y="338"/>
                  </a:moveTo>
                  <a:lnTo>
                    <a:pt x="0" y="338"/>
                  </a:lnTo>
                  <a:lnTo>
                    <a:pt x="104" y="0"/>
                  </a:lnTo>
                  <a:lnTo>
                    <a:pt x="107" y="0"/>
                  </a:lnTo>
                  <a:lnTo>
                    <a:pt x="3" y="338"/>
                  </a:lnTo>
                  <a:close/>
                </a:path>
              </a:pathLst>
            </a:custGeom>
            <a:solidFill>
              <a:srgbClr val="EBAC07"/>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05" name="Freeform 468"/>
            <p:cNvSpPr/>
            <p:nvPr/>
          </p:nvSpPr>
          <p:spPr bwMode="auto">
            <a:xfrm>
              <a:off x="6156642" y="2692224"/>
              <a:ext cx="611388" cy="752112"/>
            </a:xfrm>
            <a:custGeom>
              <a:avLst/>
              <a:gdLst>
                <a:gd name="T0" fmla="*/ 165 w 165"/>
                <a:gd name="T1" fmla="*/ 203 h 203"/>
                <a:gd name="T2" fmla="*/ 0 w 165"/>
                <a:gd name="T3" fmla="*/ 3 h 203"/>
                <a:gd name="T4" fmla="*/ 2 w 165"/>
                <a:gd name="T5" fmla="*/ 0 h 203"/>
                <a:gd name="T6" fmla="*/ 165 w 165"/>
                <a:gd name="T7" fmla="*/ 201 h 203"/>
                <a:gd name="T8" fmla="*/ 165 w 165"/>
                <a:gd name="T9" fmla="*/ 203 h 2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 h="203">
                  <a:moveTo>
                    <a:pt x="165" y="203"/>
                  </a:moveTo>
                  <a:lnTo>
                    <a:pt x="0" y="3"/>
                  </a:lnTo>
                  <a:lnTo>
                    <a:pt x="2" y="0"/>
                  </a:lnTo>
                  <a:lnTo>
                    <a:pt x="165" y="201"/>
                  </a:lnTo>
                  <a:lnTo>
                    <a:pt x="165" y="203"/>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06" name="Freeform 469"/>
            <p:cNvSpPr/>
            <p:nvPr/>
          </p:nvSpPr>
          <p:spPr bwMode="auto">
            <a:xfrm>
              <a:off x="6768031" y="2484745"/>
              <a:ext cx="174153" cy="952181"/>
            </a:xfrm>
            <a:custGeom>
              <a:avLst/>
              <a:gdLst>
                <a:gd name="T0" fmla="*/ 2 w 47"/>
                <a:gd name="T1" fmla="*/ 257 h 257"/>
                <a:gd name="T2" fmla="*/ 0 w 47"/>
                <a:gd name="T3" fmla="*/ 257 h 257"/>
                <a:gd name="T4" fmla="*/ 45 w 47"/>
                <a:gd name="T5" fmla="*/ 0 h 257"/>
                <a:gd name="T6" fmla="*/ 47 w 47"/>
                <a:gd name="T7" fmla="*/ 0 h 257"/>
                <a:gd name="T8" fmla="*/ 2 w 47"/>
                <a:gd name="T9" fmla="*/ 257 h 2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257">
                  <a:moveTo>
                    <a:pt x="2" y="257"/>
                  </a:moveTo>
                  <a:lnTo>
                    <a:pt x="0" y="257"/>
                  </a:lnTo>
                  <a:lnTo>
                    <a:pt x="45" y="0"/>
                  </a:lnTo>
                  <a:lnTo>
                    <a:pt x="47" y="0"/>
                  </a:lnTo>
                  <a:lnTo>
                    <a:pt x="2" y="257"/>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07" name="Freeform 470"/>
            <p:cNvSpPr/>
            <p:nvPr/>
          </p:nvSpPr>
          <p:spPr bwMode="auto">
            <a:xfrm>
              <a:off x="5778692" y="3970443"/>
              <a:ext cx="2171356" cy="322333"/>
            </a:xfrm>
            <a:custGeom>
              <a:avLst/>
              <a:gdLst>
                <a:gd name="T0" fmla="*/ 586 w 586"/>
                <a:gd name="T1" fmla="*/ 87 h 87"/>
                <a:gd name="T2" fmla="*/ 0 w 586"/>
                <a:gd name="T3" fmla="*/ 2 h 87"/>
                <a:gd name="T4" fmla="*/ 0 w 586"/>
                <a:gd name="T5" fmla="*/ 0 h 87"/>
                <a:gd name="T6" fmla="*/ 586 w 586"/>
                <a:gd name="T7" fmla="*/ 85 h 87"/>
                <a:gd name="T8" fmla="*/ 586 w 586"/>
                <a:gd name="T9" fmla="*/ 87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6" h="87">
                  <a:moveTo>
                    <a:pt x="586" y="87"/>
                  </a:moveTo>
                  <a:lnTo>
                    <a:pt x="0" y="2"/>
                  </a:lnTo>
                  <a:lnTo>
                    <a:pt x="0" y="0"/>
                  </a:lnTo>
                  <a:lnTo>
                    <a:pt x="586" y="85"/>
                  </a:lnTo>
                  <a:lnTo>
                    <a:pt x="586" y="87"/>
                  </a:lnTo>
                  <a:close/>
                </a:path>
              </a:pathLst>
            </a:custGeom>
            <a:solidFill>
              <a:srgbClr val="808080">
                <a:lumMod val="25000"/>
              </a:srgbClr>
            </a:solidFill>
            <a:ln w="12700">
              <a:solidFill>
                <a:srgbClr val="FFFFFF">
                  <a:lumMod val="65000"/>
                </a:srgbClr>
              </a:solid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08" name="Freeform 471"/>
            <p:cNvSpPr/>
            <p:nvPr/>
          </p:nvSpPr>
          <p:spPr bwMode="auto">
            <a:xfrm>
              <a:off x="5471145" y="3359121"/>
              <a:ext cx="1567378" cy="1081855"/>
            </a:xfrm>
            <a:custGeom>
              <a:avLst/>
              <a:gdLst>
                <a:gd name="T0" fmla="*/ 421 w 423"/>
                <a:gd name="T1" fmla="*/ 292 h 292"/>
                <a:gd name="T2" fmla="*/ 0 w 423"/>
                <a:gd name="T3" fmla="*/ 2 h 292"/>
                <a:gd name="T4" fmla="*/ 3 w 423"/>
                <a:gd name="T5" fmla="*/ 0 h 292"/>
                <a:gd name="T6" fmla="*/ 423 w 423"/>
                <a:gd name="T7" fmla="*/ 290 h 292"/>
                <a:gd name="T8" fmla="*/ 421 w 423"/>
                <a:gd name="T9" fmla="*/ 292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3" h="292">
                  <a:moveTo>
                    <a:pt x="421" y="292"/>
                  </a:moveTo>
                  <a:lnTo>
                    <a:pt x="0" y="2"/>
                  </a:lnTo>
                  <a:lnTo>
                    <a:pt x="3" y="0"/>
                  </a:lnTo>
                  <a:lnTo>
                    <a:pt x="423" y="290"/>
                  </a:lnTo>
                  <a:lnTo>
                    <a:pt x="421" y="292"/>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09" name="Freeform 472"/>
            <p:cNvSpPr/>
            <p:nvPr/>
          </p:nvSpPr>
          <p:spPr bwMode="auto">
            <a:xfrm>
              <a:off x="5096902" y="4285367"/>
              <a:ext cx="1934210" cy="155609"/>
            </a:xfrm>
            <a:custGeom>
              <a:avLst/>
              <a:gdLst>
                <a:gd name="T0" fmla="*/ 522 w 522"/>
                <a:gd name="T1" fmla="*/ 42 h 42"/>
                <a:gd name="T2" fmla="*/ 0 w 522"/>
                <a:gd name="T3" fmla="*/ 2 h 42"/>
                <a:gd name="T4" fmla="*/ 0 w 522"/>
                <a:gd name="T5" fmla="*/ 0 h 42"/>
                <a:gd name="T6" fmla="*/ 522 w 522"/>
                <a:gd name="T7" fmla="*/ 40 h 42"/>
                <a:gd name="T8" fmla="*/ 522 w 522"/>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2" h="42">
                  <a:moveTo>
                    <a:pt x="522" y="42"/>
                  </a:moveTo>
                  <a:lnTo>
                    <a:pt x="0" y="2"/>
                  </a:lnTo>
                  <a:lnTo>
                    <a:pt x="0" y="0"/>
                  </a:lnTo>
                  <a:lnTo>
                    <a:pt x="522" y="40"/>
                  </a:lnTo>
                  <a:lnTo>
                    <a:pt x="522" y="42"/>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10" name="Freeform 473"/>
            <p:cNvSpPr/>
            <p:nvPr/>
          </p:nvSpPr>
          <p:spPr bwMode="auto">
            <a:xfrm>
              <a:off x="5778692" y="3970443"/>
              <a:ext cx="1259831" cy="470533"/>
            </a:xfrm>
            <a:custGeom>
              <a:avLst/>
              <a:gdLst>
                <a:gd name="T0" fmla="*/ 338 w 340"/>
                <a:gd name="T1" fmla="*/ 127 h 127"/>
                <a:gd name="T2" fmla="*/ 0 w 340"/>
                <a:gd name="T3" fmla="*/ 2 h 127"/>
                <a:gd name="T4" fmla="*/ 0 w 340"/>
                <a:gd name="T5" fmla="*/ 0 h 127"/>
                <a:gd name="T6" fmla="*/ 340 w 340"/>
                <a:gd name="T7" fmla="*/ 125 h 127"/>
                <a:gd name="T8" fmla="*/ 338 w 340"/>
                <a:gd name="T9" fmla="*/ 127 h 1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0" h="127">
                  <a:moveTo>
                    <a:pt x="338" y="127"/>
                  </a:moveTo>
                  <a:lnTo>
                    <a:pt x="0" y="2"/>
                  </a:lnTo>
                  <a:lnTo>
                    <a:pt x="0" y="0"/>
                  </a:lnTo>
                  <a:lnTo>
                    <a:pt x="340" y="125"/>
                  </a:lnTo>
                  <a:lnTo>
                    <a:pt x="338" y="127"/>
                  </a:lnTo>
                  <a:close/>
                </a:path>
              </a:pathLst>
            </a:custGeom>
            <a:solidFill>
              <a:srgbClr val="EBAC07"/>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11" name="Freeform 474"/>
            <p:cNvSpPr/>
            <p:nvPr/>
          </p:nvSpPr>
          <p:spPr bwMode="auto">
            <a:xfrm>
              <a:off x="7872236" y="2581075"/>
              <a:ext cx="96340" cy="1685767"/>
            </a:xfrm>
            <a:custGeom>
              <a:avLst/>
              <a:gdLst>
                <a:gd name="T0" fmla="*/ 23 w 26"/>
                <a:gd name="T1" fmla="*/ 455 h 455"/>
                <a:gd name="T2" fmla="*/ 0 w 26"/>
                <a:gd name="T3" fmla="*/ 0 h 455"/>
                <a:gd name="T4" fmla="*/ 2 w 26"/>
                <a:gd name="T5" fmla="*/ 0 h 455"/>
                <a:gd name="T6" fmla="*/ 26 w 26"/>
                <a:gd name="T7" fmla="*/ 453 h 455"/>
                <a:gd name="T8" fmla="*/ 23 w 26"/>
                <a:gd name="T9" fmla="*/ 455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455">
                  <a:moveTo>
                    <a:pt x="23" y="455"/>
                  </a:moveTo>
                  <a:lnTo>
                    <a:pt x="0" y="0"/>
                  </a:lnTo>
                  <a:lnTo>
                    <a:pt x="2" y="0"/>
                  </a:lnTo>
                  <a:lnTo>
                    <a:pt x="26" y="453"/>
                  </a:lnTo>
                  <a:lnTo>
                    <a:pt x="23" y="455"/>
                  </a:lnTo>
                  <a:close/>
                </a:path>
              </a:pathLst>
            </a:custGeom>
            <a:solidFill>
              <a:srgbClr val="808080">
                <a:lumMod val="25000"/>
              </a:srgbClr>
            </a:solidFill>
            <a:ln w="12700">
              <a:solidFill>
                <a:srgbClr val="FFFFFF">
                  <a:lumMod val="65000"/>
                </a:srgbClr>
              </a:solid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12" name="Freeform 475"/>
            <p:cNvSpPr/>
            <p:nvPr/>
          </p:nvSpPr>
          <p:spPr bwMode="auto">
            <a:xfrm>
              <a:off x="7031113" y="2581075"/>
              <a:ext cx="848534" cy="1859902"/>
            </a:xfrm>
            <a:custGeom>
              <a:avLst/>
              <a:gdLst>
                <a:gd name="T0" fmla="*/ 2 w 229"/>
                <a:gd name="T1" fmla="*/ 502 h 502"/>
                <a:gd name="T2" fmla="*/ 0 w 229"/>
                <a:gd name="T3" fmla="*/ 500 h 502"/>
                <a:gd name="T4" fmla="*/ 227 w 229"/>
                <a:gd name="T5" fmla="*/ 0 h 502"/>
                <a:gd name="T6" fmla="*/ 229 w 229"/>
                <a:gd name="T7" fmla="*/ 0 h 502"/>
                <a:gd name="T8" fmla="*/ 2 w 229"/>
                <a:gd name="T9" fmla="*/ 502 h 5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9" h="502">
                  <a:moveTo>
                    <a:pt x="2" y="502"/>
                  </a:moveTo>
                  <a:lnTo>
                    <a:pt x="0" y="500"/>
                  </a:lnTo>
                  <a:lnTo>
                    <a:pt x="227" y="0"/>
                  </a:lnTo>
                  <a:lnTo>
                    <a:pt x="229" y="0"/>
                  </a:lnTo>
                  <a:lnTo>
                    <a:pt x="2" y="502"/>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13" name="Freeform 476"/>
            <p:cNvSpPr/>
            <p:nvPr/>
          </p:nvSpPr>
          <p:spPr bwMode="auto">
            <a:xfrm>
              <a:off x="7879646" y="2581075"/>
              <a:ext cx="718844" cy="766932"/>
            </a:xfrm>
            <a:custGeom>
              <a:avLst/>
              <a:gdLst>
                <a:gd name="T0" fmla="*/ 194 w 194"/>
                <a:gd name="T1" fmla="*/ 207 h 207"/>
                <a:gd name="T2" fmla="*/ 0 w 194"/>
                <a:gd name="T3" fmla="*/ 0 h 207"/>
                <a:gd name="T4" fmla="*/ 0 w 194"/>
                <a:gd name="T5" fmla="*/ 0 h 207"/>
                <a:gd name="T6" fmla="*/ 194 w 194"/>
                <a:gd name="T7" fmla="*/ 205 h 207"/>
                <a:gd name="T8" fmla="*/ 194 w 194"/>
                <a:gd name="T9" fmla="*/ 207 h 2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207">
                  <a:moveTo>
                    <a:pt x="194" y="207"/>
                  </a:moveTo>
                  <a:lnTo>
                    <a:pt x="0" y="0"/>
                  </a:lnTo>
                  <a:lnTo>
                    <a:pt x="194" y="205"/>
                  </a:lnTo>
                  <a:lnTo>
                    <a:pt x="194" y="207"/>
                  </a:lnTo>
                  <a:close/>
                </a:path>
              </a:pathLst>
            </a:custGeom>
            <a:solidFill>
              <a:srgbClr val="A2B932"/>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14" name="Freeform 477"/>
            <p:cNvSpPr/>
            <p:nvPr/>
          </p:nvSpPr>
          <p:spPr bwMode="auto">
            <a:xfrm>
              <a:off x="6942184" y="2484745"/>
              <a:ext cx="1671128" cy="881787"/>
            </a:xfrm>
            <a:custGeom>
              <a:avLst/>
              <a:gdLst>
                <a:gd name="T0" fmla="*/ 449 w 451"/>
                <a:gd name="T1" fmla="*/ 238 h 238"/>
                <a:gd name="T2" fmla="*/ 0 w 451"/>
                <a:gd name="T3" fmla="*/ 2 h 238"/>
                <a:gd name="T4" fmla="*/ 0 w 451"/>
                <a:gd name="T5" fmla="*/ 0 h 238"/>
                <a:gd name="T6" fmla="*/ 451 w 451"/>
                <a:gd name="T7" fmla="*/ 236 h 238"/>
                <a:gd name="T8" fmla="*/ 449 w 451"/>
                <a:gd name="T9" fmla="*/ 238 h 2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238">
                  <a:moveTo>
                    <a:pt x="449" y="238"/>
                  </a:moveTo>
                  <a:lnTo>
                    <a:pt x="0" y="2"/>
                  </a:lnTo>
                  <a:lnTo>
                    <a:pt x="0" y="0"/>
                  </a:lnTo>
                  <a:lnTo>
                    <a:pt x="451" y="236"/>
                  </a:lnTo>
                  <a:lnTo>
                    <a:pt x="449" y="238"/>
                  </a:lnTo>
                  <a:close/>
                </a:path>
              </a:pathLst>
            </a:custGeom>
            <a:solidFill>
              <a:srgbClr val="A2B932"/>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15" name="Freeform 478"/>
            <p:cNvSpPr/>
            <p:nvPr/>
          </p:nvSpPr>
          <p:spPr bwMode="auto">
            <a:xfrm>
              <a:off x="7686966" y="2569959"/>
              <a:ext cx="192680" cy="963296"/>
            </a:xfrm>
            <a:custGeom>
              <a:avLst/>
              <a:gdLst>
                <a:gd name="T0" fmla="*/ 2 w 52"/>
                <a:gd name="T1" fmla="*/ 260 h 260"/>
                <a:gd name="T2" fmla="*/ 0 w 52"/>
                <a:gd name="T3" fmla="*/ 260 h 260"/>
                <a:gd name="T4" fmla="*/ 50 w 52"/>
                <a:gd name="T5" fmla="*/ 0 h 260"/>
                <a:gd name="T6" fmla="*/ 52 w 52"/>
                <a:gd name="T7" fmla="*/ 0 h 260"/>
                <a:gd name="T8" fmla="*/ 2 w 52"/>
                <a:gd name="T9" fmla="*/ 260 h 2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260">
                  <a:moveTo>
                    <a:pt x="2" y="260"/>
                  </a:moveTo>
                  <a:lnTo>
                    <a:pt x="0" y="260"/>
                  </a:lnTo>
                  <a:lnTo>
                    <a:pt x="50" y="0"/>
                  </a:lnTo>
                  <a:lnTo>
                    <a:pt x="52" y="0"/>
                  </a:lnTo>
                  <a:lnTo>
                    <a:pt x="2" y="260"/>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16" name="Freeform 479"/>
            <p:cNvSpPr/>
            <p:nvPr/>
          </p:nvSpPr>
          <p:spPr bwMode="auto">
            <a:xfrm>
              <a:off x="7957459" y="3359121"/>
              <a:ext cx="655853" cy="933656"/>
            </a:xfrm>
            <a:custGeom>
              <a:avLst/>
              <a:gdLst>
                <a:gd name="T0" fmla="*/ 3 w 177"/>
                <a:gd name="T1" fmla="*/ 252 h 252"/>
                <a:gd name="T2" fmla="*/ 0 w 177"/>
                <a:gd name="T3" fmla="*/ 250 h 252"/>
                <a:gd name="T4" fmla="*/ 175 w 177"/>
                <a:gd name="T5" fmla="*/ 0 h 252"/>
                <a:gd name="T6" fmla="*/ 177 w 177"/>
                <a:gd name="T7" fmla="*/ 2 h 252"/>
                <a:gd name="T8" fmla="*/ 3 w 177"/>
                <a:gd name="T9" fmla="*/ 252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 h="252">
                  <a:moveTo>
                    <a:pt x="3" y="252"/>
                  </a:moveTo>
                  <a:lnTo>
                    <a:pt x="0" y="250"/>
                  </a:lnTo>
                  <a:lnTo>
                    <a:pt x="175" y="0"/>
                  </a:lnTo>
                  <a:lnTo>
                    <a:pt x="177" y="2"/>
                  </a:lnTo>
                  <a:lnTo>
                    <a:pt x="3" y="252"/>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17" name="Freeform 480"/>
            <p:cNvSpPr/>
            <p:nvPr/>
          </p:nvSpPr>
          <p:spPr bwMode="auto">
            <a:xfrm>
              <a:off x="7031113" y="4285367"/>
              <a:ext cx="918935" cy="155609"/>
            </a:xfrm>
            <a:custGeom>
              <a:avLst/>
              <a:gdLst>
                <a:gd name="T0" fmla="*/ 2 w 248"/>
                <a:gd name="T1" fmla="*/ 42 h 42"/>
                <a:gd name="T2" fmla="*/ 0 w 248"/>
                <a:gd name="T3" fmla="*/ 40 h 42"/>
                <a:gd name="T4" fmla="*/ 248 w 248"/>
                <a:gd name="T5" fmla="*/ 0 h 42"/>
                <a:gd name="T6" fmla="*/ 248 w 248"/>
                <a:gd name="T7" fmla="*/ 2 h 42"/>
                <a:gd name="T8" fmla="*/ 2 w 248"/>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 h="42">
                  <a:moveTo>
                    <a:pt x="2" y="42"/>
                  </a:moveTo>
                  <a:lnTo>
                    <a:pt x="0" y="40"/>
                  </a:lnTo>
                  <a:lnTo>
                    <a:pt x="248" y="0"/>
                  </a:lnTo>
                  <a:lnTo>
                    <a:pt x="248" y="2"/>
                  </a:lnTo>
                  <a:lnTo>
                    <a:pt x="2" y="42"/>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18" name="Freeform 481"/>
            <p:cNvSpPr/>
            <p:nvPr/>
          </p:nvSpPr>
          <p:spPr bwMode="auto">
            <a:xfrm>
              <a:off x="7031113" y="3551781"/>
              <a:ext cx="663264" cy="889197"/>
            </a:xfrm>
            <a:custGeom>
              <a:avLst/>
              <a:gdLst>
                <a:gd name="T0" fmla="*/ 2 w 179"/>
                <a:gd name="T1" fmla="*/ 240 h 240"/>
                <a:gd name="T2" fmla="*/ 0 w 179"/>
                <a:gd name="T3" fmla="*/ 238 h 240"/>
                <a:gd name="T4" fmla="*/ 179 w 179"/>
                <a:gd name="T5" fmla="*/ 0 h 240"/>
                <a:gd name="T6" fmla="*/ 179 w 179"/>
                <a:gd name="T7" fmla="*/ 0 h 240"/>
                <a:gd name="T8" fmla="*/ 2 w 17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9" h="240">
                  <a:moveTo>
                    <a:pt x="2" y="240"/>
                  </a:moveTo>
                  <a:lnTo>
                    <a:pt x="0" y="238"/>
                  </a:lnTo>
                  <a:lnTo>
                    <a:pt x="179" y="0"/>
                  </a:lnTo>
                  <a:lnTo>
                    <a:pt x="2" y="240"/>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19" name="Freeform 482"/>
            <p:cNvSpPr/>
            <p:nvPr/>
          </p:nvSpPr>
          <p:spPr bwMode="auto">
            <a:xfrm>
              <a:off x="7031113" y="3359121"/>
              <a:ext cx="1567378" cy="1081855"/>
            </a:xfrm>
            <a:custGeom>
              <a:avLst/>
              <a:gdLst>
                <a:gd name="T0" fmla="*/ 2 w 423"/>
                <a:gd name="T1" fmla="*/ 292 h 292"/>
                <a:gd name="T2" fmla="*/ 0 w 423"/>
                <a:gd name="T3" fmla="*/ 290 h 292"/>
                <a:gd name="T4" fmla="*/ 423 w 423"/>
                <a:gd name="T5" fmla="*/ 0 h 292"/>
                <a:gd name="T6" fmla="*/ 423 w 423"/>
                <a:gd name="T7" fmla="*/ 2 h 292"/>
                <a:gd name="T8" fmla="*/ 2 w 423"/>
                <a:gd name="T9" fmla="*/ 292 h 2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3" h="292">
                  <a:moveTo>
                    <a:pt x="2" y="292"/>
                  </a:moveTo>
                  <a:lnTo>
                    <a:pt x="0" y="290"/>
                  </a:lnTo>
                  <a:lnTo>
                    <a:pt x="423" y="0"/>
                  </a:lnTo>
                  <a:lnTo>
                    <a:pt x="423" y="2"/>
                  </a:lnTo>
                  <a:lnTo>
                    <a:pt x="2" y="292"/>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20" name="Freeform 483"/>
            <p:cNvSpPr/>
            <p:nvPr/>
          </p:nvSpPr>
          <p:spPr bwMode="auto">
            <a:xfrm>
              <a:off x="5271055" y="2484745"/>
              <a:ext cx="1671128" cy="103739"/>
            </a:xfrm>
            <a:custGeom>
              <a:avLst/>
              <a:gdLst>
                <a:gd name="T0" fmla="*/ 0 w 451"/>
                <a:gd name="T1" fmla="*/ 28 h 28"/>
                <a:gd name="T2" fmla="*/ 0 w 451"/>
                <a:gd name="T3" fmla="*/ 26 h 28"/>
                <a:gd name="T4" fmla="*/ 451 w 451"/>
                <a:gd name="T5" fmla="*/ 0 h 28"/>
                <a:gd name="T6" fmla="*/ 451 w 451"/>
                <a:gd name="T7" fmla="*/ 2 h 28"/>
                <a:gd name="T8" fmla="*/ 0 w 451"/>
                <a:gd name="T9" fmla="*/ 28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28">
                  <a:moveTo>
                    <a:pt x="0" y="28"/>
                  </a:moveTo>
                  <a:lnTo>
                    <a:pt x="0" y="26"/>
                  </a:lnTo>
                  <a:lnTo>
                    <a:pt x="451" y="0"/>
                  </a:lnTo>
                  <a:lnTo>
                    <a:pt x="451" y="2"/>
                  </a:lnTo>
                  <a:lnTo>
                    <a:pt x="0" y="28"/>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21" name="Freeform 484"/>
            <p:cNvSpPr/>
            <p:nvPr/>
          </p:nvSpPr>
          <p:spPr bwMode="auto">
            <a:xfrm>
              <a:off x="6164053" y="2484745"/>
              <a:ext cx="778131" cy="218594"/>
            </a:xfrm>
            <a:custGeom>
              <a:avLst/>
              <a:gdLst>
                <a:gd name="T0" fmla="*/ 0 w 210"/>
                <a:gd name="T1" fmla="*/ 59 h 59"/>
                <a:gd name="T2" fmla="*/ 0 w 210"/>
                <a:gd name="T3" fmla="*/ 56 h 59"/>
                <a:gd name="T4" fmla="*/ 210 w 210"/>
                <a:gd name="T5" fmla="*/ 0 h 59"/>
                <a:gd name="T6" fmla="*/ 210 w 210"/>
                <a:gd name="T7" fmla="*/ 2 h 59"/>
                <a:gd name="T8" fmla="*/ 0 w 210"/>
                <a:gd name="T9" fmla="*/ 59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 h="59">
                  <a:moveTo>
                    <a:pt x="0" y="59"/>
                  </a:moveTo>
                  <a:lnTo>
                    <a:pt x="0" y="56"/>
                  </a:lnTo>
                  <a:lnTo>
                    <a:pt x="210" y="0"/>
                  </a:lnTo>
                  <a:lnTo>
                    <a:pt x="210" y="2"/>
                  </a:lnTo>
                  <a:lnTo>
                    <a:pt x="0" y="59"/>
                  </a:lnTo>
                  <a:close/>
                </a:path>
              </a:pathLst>
            </a:custGeom>
            <a:solidFill>
              <a:srgbClr val="A2B932"/>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22" name="Freeform 485"/>
            <p:cNvSpPr/>
            <p:nvPr/>
          </p:nvSpPr>
          <p:spPr bwMode="auto">
            <a:xfrm>
              <a:off x="6775441" y="3444336"/>
              <a:ext cx="918935" cy="114855"/>
            </a:xfrm>
            <a:custGeom>
              <a:avLst/>
              <a:gdLst>
                <a:gd name="T0" fmla="*/ 248 w 248"/>
                <a:gd name="T1" fmla="*/ 31 h 31"/>
                <a:gd name="T2" fmla="*/ 0 w 248"/>
                <a:gd name="T3" fmla="*/ 3 h 31"/>
                <a:gd name="T4" fmla="*/ 0 w 248"/>
                <a:gd name="T5" fmla="*/ 0 h 31"/>
                <a:gd name="T6" fmla="*/ 248 w 248"/>
                <a:gd name="T7" fmla="*/ 29 h 31"/>
                <a:gd name="T8" fmla="*/ 248 w 248"/>
                <a:gd name="T9" fmla="*/ 3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 h="31">
                  <a:moveTo>
                    <a:pt x="248" y="31"/>
                  </a:moveTo>
                  <a:lnTo>
                    <a:pt x="0" y="3"/>
                  </a:lnTo>
                  <a:lnTo>
                    <a:pt x="0" y="0"/>
                  </a:lnTo>
                  <a:lnTo>
                    <a:pt x="248" y="29"/>
                  </a:lnTo>
                  <a:lnTo>
                    <a:pt x="248" y="31"/>
                  </a:lnTo>
                  <a:close/>
                </a:path>
              </a:pathLst>
            </a:custGeom>
            <a:solidFill>
              <a:srgbClr val="A2B932"/>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23" name="Freeform 486"/>
            <p:cNvSpPr/>
            <p:nvPr/>
          </p:nvSpPr>
          <p:spPr bwMode="auto">
            <a:xfrm>
              <a:off x="6749503" y="3359121"/>
              <a:ext cx="1856398" cy="85215"/>
            </a:xfrm>
            <a:custGeom>
              <a:avLst/>
              <a:gdLst>
                <a:gd name="T0" fmla="*/ 0 w 501"/>
                <a:gd name="T1" fmla="*/ 23 h 23"/>
                <a:gd name="T2" fmla="*/ 0 w 501"/>
                <a:gd name="T3" fmla="*/ 21 h 23"/>
                <a:gd name="T4" fmla="*/ 501 w 501"/>
                <a:gd name="T5" fmla="*/ 0 h 23"/>
                <a:gd name="T6" fmla="*/ 501 w 501"/>
                <a:gd name="T7" fmla="*/ 2 h 23"/>
                <a:gd name="T8" fmla="*/ 0 w 501"/>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1" h="23">
                  <a:moveTo>
                    <a:pt x="0" y="23"/>
                  </a:moveTo>
                  <a:lnTo>
                    <a:pt x="0" y="21"/>
                  </a:lnTo>
                  <a:lnTo>
                    <a:pt x="501" y="0"/>
                  </a:lnTo>
                  <a:lnTo>
                    <a:pt x="501" y="2"/>
                  </a:lnTo>
                  <a:lnTo>
                    <a:pt x="0" y="23"/>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24" name="Freeform 487"/>
            <p:cNvSpPr/>
            <p:nvPr/>
          </p:nvSpPr>
          <p:spPr bwMode="auto">
            <a:xfrm>
              <a:off x="5289583" y="2658880"/>
              <a:ext cx="192680" cy="689127"/>
            </a:xfrm>
            <a:custGeom>
              <a:avLst/>
              <a:gdLst>
                <a:gd name="T0" fmla="*/ 49 w 52"/>
                <a:gd name="T1" fmla="*/ 186 h 186"/>
                <a:gd name="T2" fmla="*/ 0 w 52"/>
                <a:gd name="T3" fmla="*/ 0 h 186"/>
                <a:gd name="T4" fmla="*/ 2 w 52"/>
                <a:gd name="T5" fmla="*/ 0 h 186"/>
                <a:gd name="T6" fmla="*/ 52 w 52"/>
                <a:gd name="T7" fmla="*/ 186 h 186"/>
                <a:gd name="T8" fmla="*/ 49 w 52"/>
                <a:gd name="T9" fmla="*/ 186 h 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186">
                  <a:moveTo>
                    <a:pt x="49" y="186"/>
                  </a:moveTo>
                  <a:lnTo>
                    <a:pt x="0" y="0"/>
                  </a:lnTo>
                  <a:lnTo>
                    <a:pt x="2" y="0"/>
                  </a:lnTo>
                  <a:lnTo>
                    <a:pt x="52" y="186"/>
                  </a:lnTo>
                  <a:lnTo>
                    <a:pt x="49" y="186"/>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25" name="Freeform 488"/>
            <p:cNvSpPr/>
            <p:nvPr/>
          </p:nvSpPr>
          <p:spPr bwMode="auto">
            <a:xfrm>
              <a:off x="5052437" y="2581075"/>
              <a:ext cx="226029" cy="1685767"/>
            </a:xfrm>
            <a:custGeom>
              <a:avLst/>
              <a:gdLst>
                <a:gd name="T0" fmla="*/ 2 w 61"/>
                <a:gd name="T1" fmla="*/ 455 h 455"/>
                <a:gd name="T2" fmla="*/ 0 w 61"/>
                <a:gd name="T3" fmla="*/ 453 h 455"/>
                <a:gd name="T4" fmla="*/ 59 w 61"/>
                <a:gd name="T5" fmla="*/ 0 h 455"/>
                <a:gd name="T6" fmla="*/ 61 w 61"/>
                <a:gd name="T7" fmla="*/ 0 h 455"/>
                <a:gd name="T8" fmla="*/ 2 w 61"/>
                <a:gd name="T9" fmla="*/ 455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455">
                  <a:moveTo>
                    <a:pt x="2" y="455"/>
                  </a:moveTo>
                  <a:lnTo>
                    <a:pt x="0" y="453"/>
                  </a:lnTo>
                  <a:lnTo>
                    <a:pt x="59" y="0"/>
                  </a:lnTo>
                  <a:lnTo>
                    <a:pt x="61" y="0"/>
                  </a:lnTo>
                  <a:lnTo>
                    <a:pt x="2" y="455"/>
                  </a:lnTo>
                  <a:close/>
                </a:path>
              </a:pathLst>
            </a:custGeom>
            <a:solidFill>
              <a:srgbClr val="A2B932"/>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26" name="Freeform 489"/>
            <p:cNvSpPr/>
            <p:nvPr/>
          </p:nvSpPr>
          <p:spPr bwMode="auto">
            <a:xfrm>
              <a:off x="5497083" y="3399876"/>
              <a:ext cx="281609" cy="570568"/>
            </a:xfrm>
            <a:custGeom>
              <a:avLst/>
              <a:gdLst>
                <a:gd name="T0" fmla="*/ 74 w 76"/>
                <a:gd name="T1" fmla="*/ 154 h 154"/>
                <a:gd name="T2" fmla="*/ 0 w 76"/>
                <a:gd name="T3" fmla="*/ 3 h 154"/>
                <a:gd name="T4" fmla="*/ 3 w 76"/>
                <a:gd name="T5" fmla="*/ 0 h 154"/>
                <a:gd name="T6" fmla="*/ 76 w 76"/>
                <a:gd name="T7" fmla="*/ 154 h 154"/>
                <a:gd name="T8" fmla="*/ 74 w 76"/>
                <a:gd name="T9" fmla="*/ 154 h 1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154">
                  <a:moveTo>
                    <a:pt x="74" y="154"/>
                  </a:moveTo>
                  <a:lnTo>
                    <a:pt x="0" y="3"/>
                  </a:lnTo>
                  <a:lnTo>
                    <a:pt x="3" y="0"/>
                  </a:lnTo>
                  <a:lnTo>
                    <a:pt x="76" y="154"/>
                  </a:lnTo>
                  <a:lnTo>
                    <a:pt x="74" y="154"/>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27" name="Freeform 490"/>
            <p:cNvSpPr/>
            <p:nvPr/>
          </p:nvSpPr>
          <p:spPr bwMode="auto">
            <a:xfrm>
              <a:off x="5070964" y="3970443"/>
              <a:ext cx="707729" cy="296399"/>
            </a:xfrm>
            <a:custGeom>
              <a:avLst/>
              <a:gdLst>
                <a:gd name="T0" fmla="*/ 0 w 191"/>
                <a:gd name="T1" fmla="*/ 80 h 80"/>
                <a:gd name="T2" fmla="*/ 0 w 191"/>
                <a:gd name="T3" fmla="*/ 78 h 80"/>
                <a:gd name="T4" fmla="*/ 191 w 191"/>
                <a:gd name="T5" fmla="*/ 0 h 80"/>
                <a:gd name="T6" fmla="*/ 191 w 191"/>
                <a:gd name="T7" fmla="*/ 2 h 80"/>
                <a:gd name="T8" fmla="*/ 0 w 191"/>
                <a:gd name="T9" fmla="*/ 8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1" h="80">
                  <a:moveTo>
                    <a:pt x="0" y="80"/>
                  </a:moveTo>
                  <a:lnTo>
                    <a:pt x="0" y="78"/>
                  </a:lnTo>
                  <a:lnTo>
                    <a:pt x="191" y="0"/>
                  </a:lnTo>
                  <a:lnTo>
                    <a:pt x="191" y="2"/>
                  </a:lnTo>
                  <a:lnTo>
                    <a:pt x="0" y="80"/>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28" name="Freeform 507"/>
            <p:cNvSpPr/>
            <p:nvPr/>
          </p:nvSpPr>
          <p:spPr bwMode="auto">
            <a:xfrm>
              <a:off x="5445209" y="2614419"/>
              <a:ext cx="674379" cy="88919"/>
            </a:xfrm>
            <a:custGeom>
              <a:avLst/>
              <a:gdLst>
                <a:gd name="T0" fmla="*/ 182 w 182"/>
                <a:gd name="T1" fmla="*/ 24 h 24"/>
                <a:gd name="T2" fmla="*/ 0 w 182"/>
                <a:gd name="T3" fmla="*/ 2 h 24"/>
                <a:gd name="T4" fmla="*/ 3 w 182"/>
                <a:gd name="T5" fmla="*/ 0 h 24"/>
                <a:gd name="T6" fmla="*/ 182 w 182"/>
                <a:gd name="T7" fmla="*/ 21 h 24"/>
                <a:gd name="T8" fmla="*/ 182 w 182"/>
                <a:gd name="T9" fmla="*/ 24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24">
                  <a:moveTo>
                    <a:pt x="182" y="24"/>
                  </a:moveTo>
                  <a:lnTo>
                    <a:pt x="0" y="2"/>
                  </a:lnTo>
                  <a:lnTo>
                    <a:pt x="3" y="0"/>
                  </a:lnTo>
                  <a:lnTo>
                    <a:pt x="182" y="21"/>
                  </a:lnTo>
                  <a:lnTo>
                    <a:pt x="182" y="24"/>
                  </a:lnTo>
                  <a:close/>
                </a:path>
              </a:pathLst>
            </a:custGeom>
            <a:solidFill>
              <a:srgbClr val="F83003"/>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29" name="Freeform 508"/>
            <p:cNvSpPr/>
            <p:nvPr/>
          </p:nvSpPr>
          <p:spPr bwMode="auto">
            <a:xfrm>
              <a:off x="5778692" y="3551781"/>
              <a:ext cx="778131" cy="426074"/>
            </a:xfrm>
            <a:custGeom>
              <a:avLst/>
              <a:gdLst>
                <a:gd name="T0" fmla="*/ 0 w 210"/>
                <a:gd name="T1" fmla="*/ 115 h 115"/>
                <a:gd name="T2" fmla="*/ 0 w 210"/>
                <a:gd name="T3" fmla="*/ 113 h 115"/>
                <a:gd name="T4" fmla="*/ 210 w 210"/>
                <a:gd name="T5" fmla="*/ 0 h 115"/>
                <a:gd name="T6" fmla="*/ 210 w 210"/>
                <a:gd name="T7" fmla="*/ 2 h 115"/>
                <a:gd name="T8" fmla="*/ 0 w 210"/>
                <a:gd name="T9" fmla="*/ 115 h 1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 h="115">
                  <a:moveTo>
                    <a:pt x="0" y="115"/>
                  </a:moveTo>
                  <a:lnTo>
                    <a:pt x="0" y="113"/>
                  </a:lnTo>
                  <a:lnTo>
                    <a:pt x="210" y="0"/>
                  </a:lnTo>
                  <a:lnTo>
                    <a:pt x="210" y="2"/>
                  </a:lnTo>
                  <a:lnTo>
                    <a:pt x="0" y="115"/>
                  </a:lnTo>
                  <a:close/>
                </a:path>
              </a:pathLst>
            </a:custGeom>
            <a:solidFill>
              <a:srgbClr val="EBAC07"/>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30" name="Freeform 509"/>
            <p:cNvSpPr/>
            <p:nvPr/>
          </p:nvSpPr>
          <p:spPr bwMode="auto">
            <a:xfrm>
              <a:off x="5070964" y="3359121"/>
              <a:ext cx="411297" cy="907721"/>
            </a:xfrm>
            <a:custGeom>
              <a:avLst/>
              <a:gdLst>
                <a:gd name="T0" fmla="*/ 2 w 111"/>
                <a:gd name="T1" fmla="*/ 245 h 245"/>
                <a:gd name="T2" fmla="*/ 0 w 111"/>
                <a:gd name="T3" fmla="*/ 243 h 245"/>
                <a:gd name="T4" fmla="*/ 108 w 111"/>
                <a:gd name="T5" fmla="*/ 0 h 245"/>
                <a:gd name="T6" fmla="*/ 111 w 111"/>
                <a:gd name="T7" fmla="*/ 2 h 245"/>
                <a:gd name="T8" fmla="*/ 2 w 111"/>
                <a:gd name="T9" fmla="*/ 245 h 2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245">
                  <a:moveTo>
                    <a:pt x="2" y="245"/>
                  </a:moveTo>
                  <a:lnTo>
                    <a:pt x="0" y="243"/>
                  </a:lnTo>
                  <a:lnTo>
                    <a:pt x="108" y="0"/>
                  </a:lnTo>
                  <a:lnTo>
                    <a:pt x="111" y="2"/>
                  </a:lnTo>
                  <a:lnTo>
                    <a:pt x="2" y="245"/>
                  </a:lnTo>
                  <a:close/>
                </a:path>
              </a:pathLst>
            </a:custGeom>
            <a:solidFill>
              <a:srgbClr val="A2B932"/>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31" name="Freeform 510"/>
            <p:cNvSpPr/>
            <p:nvPr/>
          </p:nvSpPr>
          <p:spPr bwMode="auto">
            <a:xfrm>
              <a:off x="6775441" y="3455450"/>
              <a:ext cx="263082" cy="985526"/>
            </a:xfrm>
            <a:custGeom>
              <a:avLst/>
              <a:gdLst>
                <a:gd name="T0" fmla="*/ 69 w 71"/>
                <a:gd name="T1" fmla="*/ 266 h 266"/>
                <a:gd name="T2" fmla="*/ 0 w 71"/>
                <a:gd name="T3" fmla="*/ 0 h 266"/>
                <a:gd name="T4" fmla="*/ 3 w 71"/>
                <a:gd name="T5" fmla="*/ 0 h 266"/>
                <a:gd name="T6" fmla="*/ 71 w 71"/>
                <a:gd name="T7" fmla="*/ 266 h 266"/>
                <a:gd name="T8" fmla="*/ 69 w 71"/>
                <a:gd name="T9" fmla="*/ 266 h 2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 h="266">
                  <a:moveTo>
                    <a:pt x="69" y="266"/>
                  </a:moveTo>
                  <a:lnTo>
                    <a:pt x="0" y="0"/>
                  </a:lnTo>
                  <a:lnTo>
                    <a:pt x="3" y="0"/>
                  </a:lnTo>
                  <a:lnTo>
                    <a:pt x="71" y="266"/>
                  </a:lnTo>
                  <a:lnTo>
                    <a:pt x="69" y="266"/>
                  </a:lnTo>
                  <a:close/>
                </a:path>
              </a:pathLst>
            </a:custGeom>
            <a:solidFill>
              <a:srgbClr val="EBAC07"/>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32" name="Freeform 511"/>
            <p:cNvSpPr/>
            <p:nvPr/>
          </p:nvSpPr>
          <p:spPr bwMode="auto">
            <a:xfrm>
              <a:off x="7694377" y="3359121"/>
              <a:ext cx="911525" cy="200070"/>
            </a:xfrm>
            <a:custGeom>
              <a:avLst/>
              <a:gdLst>
                <a:gd name="T0" fmla="*/ 0 w 246"/>
                <a:gd name="T1" fmla="*/ 54 h 54"/>
                <a:gd name="T2" fmla="*/ 0 w 246"/>
                <a:gd name="T3" fmla="*/ 52 h 54"/>
                <a:gd name="T4" fmla="*/ 246 w 246"/>
                <a:gd name="T5" fmla="*/ 0 h 54"/>
                <a:gd name="T6" fmla="*/ 246 w 246"/>
                <a:gd name="T7" fmla="*/ 2 h 54"/>
                <a:gd name="T8" fmla="*/ 0 w 246"/>
                <a:gd name="T9" fmla="*/ 54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6" h="54">
                  <a:moveTo>
                    <a:pt x="0" y="54"/>
                  </a:moveTo>
                  <a:lnTo>
                    <a:pt x="0" y="52"/>
                  </a:lnTo>
                  <a:lnTo>
                    <a:pt x="246" y="0"/>
                  </a:lnTo>
                  <a:lnTo>
                    <a:pt x="246" y="2"/>
                  </a:lnTo>
                  <a:lnTo>
                    <a:pt x="0" y="54"/>
                  </a:lnTo>
                  <a:close/>
                </a:path>
              </a:pathLst>
            </a:custGeom>
            <a:solidFill>
              <a:srgbClr val="A2B932"/>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33" name="Freeform 639"/>
            <p:cNvSpPr/>
            <p:nvPr/>
          </p:nvSpPr>
          <p:spPr bwMode="auto">
            <a:xfrm>
              <a:off x="7642501" y="3514731"/>
              <a:ext cx="18527" cy="62985"/>
            </a:xfrm>
            <a:custGeom>
              <a:avLst/>
              <a:gdLst>
                <a:gd name="T0" fmla="*/ 5 w 5"/>
                <a:gd name="T1" fmla="*/ 17 h 17"/>
                <a:gd name="T2" fmla="*/ 5 w 5"/>
                <a:gd name="T3" fmla="*/ 0 h 17"/>
                <a:gd name="T4" fmla="*/ 0 w 5"/>
                <a:gd name="T5" fmla="*/ 0 h 17"/>
                <a:gd name="T6" fmla="*/ 3 w 5"/>
                <a:gd name="T7" fmla="*/ 0 h 17"/>
                <a:gd name="T8" fmla="*/ 5 w 5"/>
                <a:gd name="T9" fmla="*/ 0 h 17"/>
                <a:gd name="T10" fmla="*/ 5 w 5"/>
                <a:gd name="T11" fmla="*/ 17 h 17"/>
                <a:gd name="T12" fmla="*/ 5 w 5"/>
                <a:gd name="T13" fmla="*/ 17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17">
                  <a:moveTo>
                    <a:pt x="5" y="17"/>
                  </a:moveTo>
                  <a:lnTo>
                    <a:pt x="5" y="0"/>
                  </a:lnTo>
                  <a:lnTo>
                    <a:pt x="0" y="0"/>
                  </a:lnTo>
                  <a:lnTo>
                    <a:pt x="3" y="0"/>
                  </a:lnTo>
                  <a:lnTo>
                    <a:pt x="5" y="0"/>
                  </a:lnTo>
                  <a:lnTo>
                    <a:pt x="5" y="17"/>
                  </a:lnTo>
                  <a:close/>
                </a:path>
              </a:pathLst>
            </a:custGeom>
            <a:solidFill>
              <a:srgbClr val="FFFFFF"/>
            </a:solidFill>
            <a:ln w="12700">
              <a:solidFill>
                <a:srgbClr val="FFFFFF">
                  <a:lumMod val="65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34" name="Oval 498"/>
            <p:cNvSpPr>
              <a:spLocks noChangeArrowheads="1"/>
            </p:cNvSpPr>
            <p:nvPr/>
          </p:nvSpPr>
          <p:spPr bwMode="auto">
            <a:xfrm>
              <a:off x="6504696" y="3216479"/>
              <a:ext cx="455762" cy="455713"/>
            </a:xfrm>
            <a:prstGeom prst="ellipse">
              <a:avLst/>
            </a:prstGeom>
            <a:solidFill>
              <a:srgbClr val="006699"/>
            </a:solidFill>
            <a:ln w="12700">
              <a:solidFill>
                <a:srgbClr val="CFDEF3">
                  <a:lumMod val="60000"/>
                  <a:lumOff val="40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35" name="Oval 499"/>
            <p:cNvSpPr>
              <a:spLocks noChangeArrowheads="1"/>
            </p:cNvSpPr>
            <p:nvPr/>
          </p:nvSpPr>
          <p:spPr bwMode="auto">
            <a:xfrm>
              <a:off x="5096902" y="2395824"/>
              <a:ext cx="411298" cy="419733"/>
            </a:xfrm>
            <a:prstGeom prst="ellipse">
              <a:avLst/>
            </a:prstGeom>
            <a:solidFill>
              <a:srgbClr val="006699"/>
            </a:solidFill>
            <a:ln w="12700">
              <a:solidFill>
                <a:srgbClr val="CFDEF3">
                  <a:lumMod val="60000"/>
                  <a:lumOff val="40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36" name="Oval 500"/>
            <p:cNvSpPr>
              <a:spLocks noChangeArrowheads="1"/>
            </p:cNvSpPr>
            <p:nvPr/>
          </p:nvSpPr>
          <p:spPr bwMode="auto">
            <a:xfrm>
              <a:off x="4885695" y="4085298"/>
              <a:ext cx="366833" cy="366794"/>
            </a:xfrm>
            <a:prstGeom prst="ellipse">
              <a:avLst/>
            </a:prstGeom>
            <a:solidFill>
              <a:srgbClr val="006699"/>
            </a:solidFill>
            <a:ln w="12700">
              <a:solidFill>
                <a:srgbClr val="CFDEF3">
                  <a:lumMod val="60000"/>
                  <a:lumOff val="40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37" name="Oval 503"/>
            <p:cNvSpPr>
              <a:spLocks noChangeArrowheads="1"/>
            </p:cNvSpPr>
            <p:nvPr/>
          </p:nvSpPr>
          <p:spPr bwMode="auto">
            <a:xfrm>
              <a:off x="5601998" y="3775619"/>
              <a:ext cx="360799" cy="360762"/>
            </a:xfrm>
            <a:prstGeom prst="ellipse">
              <a:avLst/>
            </a:prstGeom>
            <a:solidFill>
              <a:srgbClr val="006699"/>
            </a:solidFill>
            <a:ln w="12700">
              <a:solidFill>
                <a:srgbClr val="CFDEF3">
                  <a:lumMod val="60000"/>
                  <a:lumOff val="40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38" name="Oval 504"/>
            <p:cNvSpPr>
              <a:spLocks noChangeArrowheads="1"/>
            </p:cNvSpPr>
            <p:nvPr/>
          </p:nvSpPr>
          <p:spPr bwMode="auto">
            <a:xfrm>
              <a:off x="7697013" y="2410110"/>
              <a:ext cx="367902" cy="367863"/>
            </a:xfrm>
            <a:prstGeom prst="ellipse">
              <a:avLst/>
            </a:prstGeom>
            <a:solidFill>
              <a:srgbClr val="006699"/>
            </a:solidFill>
            <a:ln w="12700">
              <a:solidFill>
                <a:srgbClr val="CFDEF3">
                  <a:lumMod val="60000"/>
                  <a:lumOff val="40000"/>
                </a:srgbClr>
              </a:solid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39" name="Oval 505"/>
            <p:cNvSpPr>
              <a:spLocks noChangeArrowheads="1"/>
            </p:cNvSpPr>
            <p:nvPr/>
          </p:nvSpPr>
          <p:spPr bwMode="auto">
            <a:xfrm>
              <a:off x="7772190" y="4085298"/>
              <a:ext cx="377949" cy="371039"/>
            </a:xfrm>
            <a:prstGeom prst="ellipse">
              <a:avLst/>
            </a:prstGeom>
            <a:solidFill>
              <a:srgbClr val="006699"/>
            </a:solidFill>
            <a:ln w="12700">
              <a:solidFill>
                <a:srgbClr val="CFDEF3">
                  <a:lumMod val="60000"/>
                  <a:lumOff val="40000"/>
                </a:srgbClr>
              </a:solid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40" name="Oval 506"/>
            <p:cNvSpPr>
              <a:spLocks noChangeArrowheads="1"/>
            </p:cNvSpPr>
            <p:nvPr/>
          </p:nvSpPr>
          <p:spPr bwMode="auto">
            <a:xfrm>
              <a:off x="5357502" y="3225741"/>
              <a:ext cx="301395" cy="307514"/>
            </a:xfrm>
            <a:prstGeom prst="ellipse">
              <a:avLst/>
            </a:prstGeom>
            <a:solidFill>
              <a:srgbClr val="006699"/>
            </a:solidFill>
            <a:ln w="12700">
              <a:solidFill>
                <a:srgbClr val="CFDEF3">
                  <a:lumMod val="60000"/>
                  <a:lumOff val="40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41" name="Oval 634"/>
            <p:cNvSpPr>
              <a:spLocks noChangeArrowheads="1"/>
            </p:cNvSpPr>
            <p:nvPr/>
          </p:nvSpPr>
          <p:spPr bwMode="auto">
            <a:xfrm>
              <a:off x="6006573" y="2569958"/>
              <a:ext cx="322368" cy="322333"/>
            </a:xfrm>
            <a:prstGeom prst="ellipse">
              <a:avLst/>
            </a:prstGeom>
            <a:solidFill>
              <a:srgbClr val="006699"/>
            </a:solidFill>
            <a:ln w="12700">
              <a:solidFill>
                <a:srgbClr val="CFDEF3">
                  <a:lumMod val="60000"/>
                  <a:lumOff val="40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42" name="Oval 638"/>
            <p:cNvSpPr>
              <a:spLocks noChangeArrowheads="1"/>
            </p:cNvSpPr>
            <p:nvPr/>
          </p:nvSpPr>
          <p:spPr bwMode="auto">
            <a:xfrm>
              <a:off x="7539676" y="3419532"/>
              <a:ext cx="309399" cy="309367"/>
            </a:xfrm>
            <a:prstGeom prst="ellipse">
              <a:avLst/>
            </a:prstGeom>
            <a:solidFill>
              <a:srgbClr val="006699"/>
            </a:solidFill>
            <a:ln w="12700">
              <a:solidFill>
                <a:srgbClr val="CFDEF3">
                  <a:lumMod val="60000"/>
                  <a:lumOff val="40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43" name="Oval 642"/>
            <p:cNvSpPr>
              <a:spLocks noChangeArrowheads="1"/>
            </p:cNvSpPr>
            <p:nvPr/>
          </p:nvSpPr>
          <p:spPr bwMode="auto">
            <a:xfrm>
              <a:off x="8323847" y="3147904"/>
              <a:ext cx="445879" cy="437255"/>
            </a:xfrm>
            <a:prstGeom prst="ellipse">
              <a:avLst/>
            </a:prstGeom>
            <a:solidFill>
              <a:srgbClr val="006699"/>
            </a:solidFill>
            <a:ln w="12700">
              <a:solidFill>
                <a:srgbClr val="CFDEF3">
                  <a:lumMod val="60000"/>
                  <a:lumOff val="40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44" name="Oval 502"/>
            <p:cNvSpPr>
              <a:spLocks noChangeArrowheads="1"/>
            </p:cNvSpPr>
            <p:nvPr/>
          </p:nvSpPr>
          <p:spPr bwMode="auto">
            <a:xfrm>
              <a:off x="6861325" y="4292776"/>
              <a:ext cx="318662" cy="318628"/>
            </a:xfrm>
            <a:prstGeom prst="ellipse">
              <a:avLst/>
            </a:prstGeom>
            <a:solidFill>
              <a:srgbClr val="006699"/>
            </a:solidFill>
            <a:ln w="12700">
              <a:solidFill>
                <a:srgbClr val="CFDEF3">
                  <a:lumMod val="60000"/>
                  <a:lumOff val="40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145" name="Shape 19690"/>
            <p:cNvSpPr/>
            <p:nvPr/>
          </p:nvSpPr>
          <p:spPr>
            <a:xfrm>
              <a:off x="6492532" y="3808779"/>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46" name="Shape 19690"/>
            <p:cNvSpPr/>
            <p:nvPr/>
          </p:nvSpPr>
          <p:spPr>
            <a:xfrm>
              <a:off x="6145525" y="3034569"/>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47" name="Shape 19690"/>
            <p:cNvSpPr/>
            <p:nvPr/>
          </p:nvSpPr>
          <p:spPr>
            <a:xfrm>
              <a:off x="5991006" y="4266007"/>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48" name="Shape 19690"/>
            <p:cNvSpPr/>
            <p:nvPr/>
          </p:nvSpPr>
          <p:spPr>
            <a:xfrm>
              <a:off x="5379617" y="4000760"/>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49" name="Shape 19690"/>
            <p:cNvSpPr/>
            <p:nvPr/>
          </p:nvSpPr>
          <p:spPr>
            <a:xfrm>
              <a:off x="5091726" y="3339420"/>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50" name="Shape 19690"/>
            <p:cNvSpPr/>
            <p:nvPr/>
          </p:nvSpPr>
          <p:spPr>
            <a:xfrm>
              <a:off x="7106326" y="3013982"/>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51" name="Shape 19690"/>
            <p:cNvSpPr/>
            <p:nvPr/>
          </p:nvSpPr>
          <p:spPr>
            <a:xfrm>
              <a:off x="7444595" y="4281201"/>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endParaRPr>
            </a:p>
          </p:txBody>
        </p:sp>
        <p:sp>
          <p:nvSpPr>
            <p:cNvPr id="152" name="Shape 19690"/>
            <p:cNvSpPr/>
            <p:nvPr/>
          </p:nvSpPr>
          <p:spPr>
            <a:xfrm>
              <a:off x="8195265" y="3753203"/>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53" name="Shape 19690"/>
            <p:cNvSpPr/>
            <p:nvPr/>
          </p:nvSpPr>
          <p:spPr>
            <a:xfrm>
              <a:off x="7835836" y="3098520"/>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54" name="Shape 19690"/>
            <p:cNvSpPr/>
            <p:nvPr/>
          </p:nvSpPr>
          <p:spPr>
            <a:xfrm>
              <a:off x="7275844" y="3691081"/>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55" name="Shape 19690"/>
            <p:cNvSpPr/>
            <p:nvPr/>
          </p:nvSpPr>
          <p:spPr>
            <a:xfrm>
              <a:off x="5910593" y="2424965"/>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a:scene3d>
              <a:camera prst="orthographicFront">
                <a:rot lat="0" lon="0" rev="0"/>
              </a:camera>
              <a:lightRig rig="threePt" dir="t"/>
            </a:scene3d>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56" name="Shape 19690"/>
            <p:cNvSpPr/>
            <p:nvPr/>
          </p:nvSpPr>
          <p:spPr>
            <a:xfrm>
              <a:off x="6797034" y="2851039"/>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57" name="Shape 19690"/>
            <p:cNvSpPr/>
            <p:nvPr/>
          </p:nvSpPr>
          <p:spPr>
            <a:xfrm>
              <a:off x="5749602" y="2918905"/>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58" name="Shape 19690"/>
            <p:cNvSpPr/>
            <p:nvPr/>
          </p:nvSpPr>
          <p:spPr>
            <a:xfrm>
              <a:off x="7386348" y="2446998"/>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59" name="Shape 19690"/>
            <p:cNvSpPr/>
            <p:nvPr/>
          </p:nvSpPr>
          <p:spPr>
            <a:xfrm>
              <a:off x="8156803" y="2841100"/>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60" name="Shape 19690"/>
            <p:cNvSpPr/>
            <p:nvPr/>
          </p:nvSpPr>
          <p:spPr>
            <a:xfrm>
              <a:off x="6363950" y="4118642"/>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61" name="Shape 19690"/>
            <p:cNvSpPr/>
            <p:nvPr/>
          </p:nvSpPr>
          <p:spPr>
            <a:xfrm>
              <a:off x="6081234" y="3417225"/>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62" name="Shape 19690"/>
            <p:cNvSpPr/>
            <p:nvPr/>
          </p:nvSpPr>
          <p:spPr>
            <a:xfrm>
              <a:off x="6125632" y="3775619"/>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63" name="Shape 19690"/>
            <p:cNvSpPr/>
            <p:nvPr/>
          </p:nvSpPr>
          <p:spPr>
            <a:xfrm>
              <a:off x="7596737" y="3885906"/>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64" name="Shape 19690"/>
            <p:cNvSpPr/>
            <p:nvPr/>
          </p:nvSpPr>
          <p:spPr>
            <a:xfrm>
              <a:off x="5321631" y="2892291"/>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grpSp>
          <p:nvGrpSpPr>
            <p:cNvPr id="12" name="Group 11250"/>
            <p:cNvGrpSpPr/>
            <p:nvPr/>
          </p:nvGrpSpPr>
          <p:grpSpPr>
            <a:xfrm>
              <a:off x="5187457" y="2516789"/>
              <a:ext cx="230188" cy="177801"/>
              <a:chOff x="0" y="0"/>
              <a:chExt cx="230186" cy="177799"/>
            </a:xfrm>
            <a:solidFill>
              <a:srgbClr val="FFFFFF"/>
            </a:solidFill>
          </p:grpSpPr>
          <p:sp>
            <p:nvSpPr>
              <p:cNvPr id="212" name="Shape 11247"/>
              <p:cNvSpPr/>
              <p:nvPr/>
            </p:nvSpPr>
            <p:spPr>
              <a:xfrm>
                <a:off x="22535" y="0"/>
                <a:ext cx="181092" cy="120824"/>
              </a:xfrm>
              <a:custGeom>
                <a:avLst/>
                <a:gdLst/>
                <a:ahLst/>
                <a:cxnLst>
                  <a:cxn ang="0">
                    <a:pos x="wd2" y="hd2"/>
                  </a:cxn>
                  <a:cxn ang="5400000">
                    <a:pos x="wd2" y="hd2"/>
                  </a:cxn>
                  <a:cxn ang="10800000">
                    <a:pos x="wd2" y="hd2"/>
                  </a:cxn>
                  <a:cxn ang="16200000">
                    <a:pos x="wd2" y="hd2"/>
                  </a:cxn>
                </a:cxnLst>
                <a:rect l="0" t="0" r="r" b="b"/>
                <a:pathLst>
                  <a:path w="21600" h="21600" extrusionOk="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213" name="Shape 11248"/>
              <p:cNvSpPr/>
              <p:nvPr/>
            </p:nvSpPr>
            <p:spPr>
              <a:xfrm>
                <a:off x="-1" y="132541"/>
                <a:ext cx="230188" cy="26671"/>
              </a:xfrm>
              <a:custGeom>
                <a:avLst/>
                <a:gdLst/>
                <a:ahLst/>
                <a:cxnLst>
                  <a:cxn ang="0">
                    <a:pos x="wd2" y="hd2"/>
                  </a:cxn>
                  <a:cxn ang="5400000">
                    <a:pos x="wd2" y="hd2"/>
                  </a:cxn>
                  <a:cxn ang="10800000">
                    <a:pos x="wd2" y="hd2"/>
                  </a:cxn>
                  <a:cxn ang="16200000">
                    <a:pos x="wd2" y="hd2"/>
                  </a:cxn>
                </a:cxnLst>
                <a:rect l="0" t="0" r="r" b="b"/>
                <a:pathLst>
                  <a:path w="21600" h="21600" extrusionOk="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214" name="Shape 11249"/>
              <p:cNvSpPr/>
              <p:nvPr/>
            </p:nvSpPr>
            <p:spPr>
              <a:xfrm>
                <a:off x="-1" y="168101"/>
                <a:ext cx="230188" cy="9699"/>
              </a:xfrm>
              <a:custGeom>
                <a:avLst/>
                <a:gdLst/>
                <a:ahLst/>
                <a:cxnLst>
                  <a:cxn ang="0">
                    <a:pos x="wd2" y="hd2"/>
                  </a:cxn>
                  <a:cxn ang="5400000">
                    <a:pos x="wd2" y="hd2"/>
                  </a:cxn>
                  <a:cxn ang="10800000">
                    <a:pos x="wd2" y="hd2"/>
                  </a:cxn>
                  <a:cxn ang="16200000">
                    <a:pos x="wd2" y="hd2"/>
                  </a:cxn>
                </a:cxnLst>
                <a:rect l="0" t="0" r="r" b="b"/>
                <a:pathLst>
                  <a:path w="21600" h="21600" extrusionOk="0">
                    <a:moveTo>
                      <a:pt x="690" y="21600"/>
                    </a:moveTo>
                    <a:cubicBezTo>
                      <a:pt x="1465" y="21600"/>
                      <a:pt x="20318" y="21600"/>
                      <a:pt x="20911" y="21600"/>
                    </a:cubicBezTo>
                    <a:cubicBezTo>
                      <a:pt x="21552" y="21600"/>
                      <a:pt x="21600" y="0"/>
                      <a:pt x="21600" y="0"/>
                    </a:cubicBezTo>
                    <a:lnTo>
                      <a:pt x="0" y="0"/>
                    </a:lnTo>
                    <a:cubicBezTo>
                      <a:pt x="0" y="0"/>
                      <a:pt x="18" y="21600"/>
                      <a:pt x="690" y="21600"/>
                    </a:cubicBez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grpSp>
        <p:grpSp>
          <p:nvGrpSpPr>
            <p:cNvPr id="13" name="Group 11250"/>
            <p:cNvGrpSpPr/>
            <p:nvPr/>
          </p:nvGrpSpPr>
          <p:grpSpPr>
            <a:xfrm>
              <a:off x="6617483" y="3359121"/>
              <a:ext cx="230188" cy="177801"/>
              <a:chOff x="0" y="0"/>
              <a:chExt cx="230186" cy="177799"/>
            </a:xfrm>
            <a:solidFill>
              <a:srgbClr val="FFFFFF"/>
            </a:solidFill>
          </p:grpSpPr>
          <p:sp>
            <p:nvSpPr>
              <p:cNvPr id="209" name="Shape 11247"/>
              <p:cNvSpPr/>
              <p:nvPr/>
            </p:nvSpPr>
            <p:spPr>
              <a:xfrm>
                <a:off x="22535" y="0"/>
                <a:ext cx="181092" cy="120824"/>
              </a:xfrm>
              <a:custGeom>
                <a:avLst/>
                <a:gdLst/>
                <a:ahLst/>
                <a:cxnLst>
                  <a:cxn ang="0">
                    <a:pos x="wd2" y="hd2"/>
                  </a:cxn>
                  <a:cxn ang="5400000">
                    <a:pos x="wd2" y="hd2"/>
                  </a:cxn>
                  <a:cxn ang="10800000">
                    <a:pos x="wd2" y="hd2"/>
                  </a:cxn>
                  <a:cxn ang="16200000">
                    <a:pos x="wd2" y="hd2"/>
                  </a:cxn>
                </a:cxnLst>
                <a:rect l="0" t="0" r="r" b="b"/>
                <a:pathLst>
                  <a:path w="21600" h="21600" extrusionOk="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210" name="Shape 11248"/>
              <p:cNvSpPr/>
              <p:nvPr/>
            </p:nvSpPr>
            <p:spPr>
              <a:xfrm>
                <a:off x="-1" y="132541"/>
                <a:ext cx="230188" cy="26671"/>
              </a:xfrm>
              <a:custGeom>
                <a:avLst/>
                <a:gdLst/>
                <a:ahLst/>
                <a:cxnLst>
                  <a:cxn ang="0">
                    <a:pos x="wd2" y="hd2"/>
                  </a:cxn>
                  <a:cxn ang="5400000">
                    <a:pos x="wd2" y="hd2"/>
                  </a:cxn>
                  <a:cxn ang="10800000">
                    <a:pos x="wd2" y="hd2"/>
                  </a:cxn>
                  <a:cxn ang="16200000">
                    <a:pos x="wd2" y="hd2"/>
                  </a:cxn>
                </a:cxnLst>
                <a:rect l="0" t="0" r="r" b="b"/>
                <a:pathLst>
                  <a:path w="21600" h="21600" extrusionOk="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211" name="Shape 11249"/>
              <p:cNvSpPr/>
              <p:nvPr/>
            </p:nvSpPr>
            <p:spPr>
              <a:xfrm>
                <a:off x="-1" y="168101"/>
                <a:ext cx="230188" cy="9699"/>
              </a:xfrm>
              <a:custGeom>
                <a:avLst/>
                <a:gdLst/>
                <a:ahLst/>
                <a:cxnLst>
                  <a:cxn ang="0">
                    <a:pos x="wd2" y="hd2"/>
                  </a:cxn>
                  <a:cxn ang="5400000">
                    <a:pos x="wd2" y="hd2"/>
                  </a:cxn>
                  <a:cxn ang="10800000">
                    <a:pos x="wd2" y="hd2"/>
                  </a:cxn>
                  <a:cxn ang="16200000">
                    <a:pos x="wd2" y="hd2"/>
                  </a:cxn>
                </a:cxnLst>
                <a:rect l="0" t="0" r="r" b="b"/>
                <a:pathLst>
                  <a:path w="21600" h="21600" extrusionOk="0">
                    <a:moveTo>
                      <a:pt x="690" y="21600"/>
                    </a:moveTo>
                    <a:cubicBezTo>
                      <a:pt x="1465" y="21600"/>
                      <a:pt x="20318" y="21600"/>
                      <a:pt x="20911" y="21600"/>
                    </a:cubicBezTo>
                    <a:cubicBezTo>
                      <a:pt x="21552" y="21600"/>
                      <a:pt x="21600" y="0"/>
                      <a:pt x="21600" y="0"/>
                    </a:cubicBezTo>
                    <a:lnTo>
                      <a:pt x="0" y="0"/>
                    </a:lnTo>
                    <a:cubicBezTo>
                      <a:pt x="0" y="0"/>
                      <a:pt x="18" y="21600"/>
                      <a:pt x="690" y="21600"/>
                    </a:cubicBez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grpSp>
        <p:grpSp>
          <p:nvGrpSpPr>
            <p:cNvPr id="14" name="Group 11250"/>
            <p:cNvGrpSpPr/>
            <p:nvPr/>
          </p:nvGrpSpPr>
          <p:grpSpPr>
            <a:xfrm>
              <a:off x="4954017" y="4177941"/>
              <a:ext cx="230188" cy="177801"/>
              <a:chOff x="0" y="0"/>
              <a:chExt cx="230186" cy="177799"/>
            </a:xfrm>
            <a:solidFill>
              <a:srgbClr val="FFFFFF"/>
            </a:solidFill>
          </p:grpSpPr>
          <p:sp>
            <p:nvSpPr>
              <p:cNvPr id="206" name="Shape 11247"/>
              <p:cNvSpPr/>
              <p:nvPr/>
            </p:nvSpPr>
            <p:spPr>
              <a:xfrm>
                <a:off x="22535" y="0"/>
                <a:ext cx="181092" cy="120824"/>
              </a:xfrm>
              <a:custGeom>
                <a:avLst/>
                <a:gdLst/>
                <a:ahLst/>
                <a:cxnLst>
                  <a:cxn ang="0">
                    <a:pos x="wd2" y="hd2"/>
                  </a:cxn>
                  <a:cxn ang="5400000">
                    <a:pos x="wd2" y="hd2"/>
                  </a:cxn>
                  <a:cxn ang="10800000">
                    <a:pos x="wd2" y="hd2"/>
                  </a:cxn>
                  <a:cxn ang="16200000">
                    <a:pos x="wd2" y="hd2"/>
                  </a:cxn>
                </a:cxnLst>
                <a:rect l="0" t="0" r="r" b="b"/>
                <a:pathLst>
                  <a:path w="21600" h="21600" extrusionOk="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207" name="Shape 11248"/>
              <p:cNvSpPr/>
              <p:nvPr/>
            </p:nvSpPr>
            <p:spPr>
              <a:xfrm>
                <a:off x="-1" y="132541"/>
                <a:ext cx="230188" cy="26671"/>
              </a:xfrm>
              <a:custGeom>
                <a:avLst/>
                <a:gdLst/>
                <a:ahLst/>
                <a:cxnLst>
                  <a:cxn ang="0">
                    <a:pos x="wd2" y="hd2"/>
                  </a:cxn>
                  <a:cxn ang="5400000">
                    <a:pos x="wd2" y="hd2"/>
                  </a:cxn>
                  <a:cxn ang="10800000">
                    <a:pos x="wd2" y="hd2"/>
                  </a:cxn>
                  <a:cxn ang="16200000">
                    <a:pos x="wd2" y="hd2"/>
                  </a:cxn>
                </a:cxnLst>
                <a:rect l="0" t="0" r="r" b="b"/>
                <a:pathLst>
                  <a:path w="21600" h="21600" extrusionOk="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208" name="Shape 11249"/>
              <p:cNvSpPr/>
              <p:nvPr/>
            </p:nvSpPr>
            <p:spPr>
              <a:xfrm>
                <a:off x="-1" y="168101"/>
                <a:ext cx="230188" cy="9699"/>
              </a:xfrm>
              <a:custGeom>
                <a:avLst/>
                <a:gdLst/>
                <a:ahLst/>
                <a:cxnLst>
                  <a:cxn ang="0">
                    <a:pos x="wd2" y="hd2"/>
                  </a:cxn>
                  <a:cxn ang="5400000">
                    <a:pos x="wd2" y="hd2"/>
                  </a:cxn>
                  <a:cxn ang="10800000">
                    <a:pos x="wd2" y="hd2"/>
                  </a:cxn>
                  <a:cxn ang="16200000">
                    <a:pos x="wd2" y="hd2"/>
                  </a:cxn>
                </a:cxnLst>
                <a:rect l="0" t="0" r="r" b="b"/>
                <a:pathLst>
                  <a:path w="21600" h="21600" extrusionOk="0">
                    <a:moveTo>
                      <a:pt x="690" y="21600"/>
                    </a:moveTo>
                    <a:cubicBezTo>
                      <a:pt x="1465" y="21600"/>
                      <a:pt x="20318" y="21600"/>
                      <a:pt x="20911" y="21600"/>
                    </a:cubicBezTo>
                    <a:cubicBezTo>
                      <a:pt x="21552" y="21600"/>
                      <a:pt x="21600" y="0"/>
                      <a:pt x="21600" y="0"/>
                    </a:cubicBezTo>
                    <a:lnTo>
                      <a:pt x="0" y="0"/>
                    </a:lnTo>
                    <a:cubicBezTo>
                      <a:pt x="0" y="0"/>
                      <a:pt x="18" y="21600"/>
                      <a:pt x="690" y="21600"/>
                    </a:cubicBez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grpSp>
        <p:grpSp>
          <p:nvGrpSpPr>
            <p:cNvPr id="15" name="Group 11250"/>
            <p:cNvGrpSpPr/>
            <p:nvPr/>
          </p:nvGrpSpPr>
          <p:grpSpPr>
            <a:xfrm>
              <a:off x="8431692" y="3270220"/>
              <a:ext cx="230188" cy="177801"/>
              <a:chOff x="0" y="0"/>
              <a:chExt cx="230186" cy="177799"/>
            </a:xfrm>
            <a:solidFill>
              <a:srgbClr val="FFFFFF"/>
            </a:solidFill>
          </p:grpSpPr>
          <p:sp>
            <p:nvSpPr>
              <p:cNvPr id="203" name="Shape 11247"/>
              <p:cNvSpPr/>
              <p:nvPr/>
            </p:nvSpPr>
            <p:spPr>
              <a:xfrm>
                <a:off x="22535" y="0"/>
                <a:ext cx="181092" cy="120824"/>
              </a:xfrm>
              <a:custGeom>
                <a:avLst/>
                <a:gdLst/>
                <a:ahLst/>
                <a:cxnLst>
                  <a:cxn ang="0">
                    <a:pos x="wd2" y="hd2"/>
                  </a:cxn>
                  <a:cxn ang="5400000">
                    <a:pos x="wd2" y="hd2"/>
                  </a:cxn>
                  <a:cxn ang="10800000">
                    <a:pos x="wd2" y="hd2"/>
                  </a:cxn>
                  <a:cxn ang="16200000">
                    <a:pos x="wd2" y="hd2"/>
                  </a:cxn>
                </a:cxnLst>
                <a:rect l="0" t="0" r="r" b="b"/>
                <a:pathLst>
                  <a:path w="21600" h="21600" extrusionOk="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204" name="Shape 11248"/>
              <p:cNvSpPr/>
              <p:nvPr/>
            </p:nvSpPr>
            <p:spPr>
              <a:xfrm>
                <a:off x="-1" y="132541"/>
                <a:ext cx="230188" cy="26671"/>
              </a:xfrm>
              <a:custGeom>
                <a:avLst/>
                <a:gdLst/>
                <a:ahLst/>
                <a:cxnLst>
                  <a:cxn ang="0">
                    <a:pos x="wd2" y="hd2"/>
                  </a:cxn>
                  <a:cxn ang="5400000">
                    <a:pos x="wd2" y="hd2"/>
                  </a:cxn>
                  <a:cxn ang="10800000">
                    <a:pos x="wd2" y="hd2"/>
                  </a:cxn>
                  <a:cxn ang="16200000">
                    <a:pos x="wd2" y="hd2"/>
                  </a:cxn>
                </a:cxnLst>
                <a:rect l="0" t="0" r="r" b="b"/>
                <a:pathLst>
                  <a:path w="21600" h="21600" extrusionOk="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205" name="Shape 11249"/>
              <p:cNvSpPr/>
              <p:nvPr/>
            </p:nvSpPr>
            <p:spPr>
              <a:xfrm>
                <a:off x="-1" y="168101"/>
                <a:ext cx="230188" cy="9699"/>
              </a:xfrm>
              <a:custGeom>
                <a:avLst/>
                <a:gdLst/>
                <a:ahLst/>
                <a:cxnLst>
                  <a:cxn ang="0">
                    <a:pos x="wd2" y="hd2"/>
                  </a:cxn>
                  <a:cxn ang="5400000">
                    <a:pos x="wd2" y="hd2"/>
                  </a:cxn>
                  <a:cxn ang="10800000">
                    <a:pos x="wd2" y="hd2"/>
                  </a:cxn>
                  <a:cxn ang="16200000">
                    <a:pos x="wd2" y="hd2"/>
                  </a:cxn>
                </a:cxnLst>
                <a:rect l="0" t="0" r="r" b="b"/>
                <a:pathLst>
                  <a:path w="21600" h="21600" extrusionOk="0">
                    <a:moveTo>
                      <a:pt x="690" y="21600"/>
                    </a:moveTo>
                    <a:cubicBezTo>
                      <a:pt x="1465" y="21600"/>
                      <a:pt x="20318" y="21600"/>
                      <a:pt x="20911" y="21600"/>
                    </a:cubicBezTo>
                    <a:cubicBezTo>
                      <a:pt x="21552" y="21600"/>
                      <a:pt x="21600" y="0"/>
                      <a:pt x="21600" y="0"/>
                    </a:cubicBezTo>
                    <a:lnTo>
                      <a:pt x="0" y="0"/>
                    </a:lnTo>
                    <a:cubicBezTo>
                      <a:pt x="0" y="0"/>
                      <a:pt x="18" y="21600"/>
                      <a:pt x="690" y="21600"/>
                    </a:cubicBez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grpSp>
        <p:grpSp>
          <p:nvGrpSpPr>
            <p:cNvPr id="16" name="Group 11250"/>
            <p:cNvGrpSpPr/>
            <p:nvPr/>
          </p:nvGrpSpPr>
          <p:grpSpPr>
            <a:xfrm>
              <a:off x="7846070" y="4183551"/>
              <a:ext cx="230188" cy="177801"/>
              <a:chOff x="0" y="0"/>
              <a:chExt cx="230186" cy="177799"/>
            </a:xfrm>
            <a:solidFill>
              <a:srgbClr val="FFFFFF"/>
            </a:solidFill>
          </p:grpSpPr>
          <p:sp>
            <p:nvSpPr>
              <p:cNvPr id="200" name="Shape 11247"/>
              <p:cNvSpPr/>
              <p:nvPr/>
            </p:nvSpPr>
            <p:spPr>
              <a:xfrm>
                <a:off x="22535" y="0"/>
                <a:ext cx="181092" cy="120824"/>
              </a:xfrm>
              <a:custGeom>
                <a:avLst/>
                <a:gdLst/>
                <a:ahLst/>
                <a:cxnLst>
                  <a:cxn ang="0">
                    <a:pos x="wd2" y="hd2"/>
                  </a:cxn>
                  <a:cxn ang="5400000">
                    <a:pos x="wd2" y="hd2"/>
                  </a:cxn>
                  <a:cxn ang="10800000">
                    <a:pos x="wd2" y="hd2"/>
                  </a:cxn>
                  <a:cxn ang="16200000">
                    <a:pos x="wd2" y="hd2"/>
                  </a:cxn>
                </a:cxnLst>
                <a:rect l="0" t="0" r="r" b="b"/>
                <a:pathLst>
                  <a:path w="21600" h="21600" extrusionOk="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201" name="Shape 11248"/>
              <p:cNvSpPr/>
              <p:nvPr/>
            </p:nvSpPr>
            <p:spPr>
              <a:xfrm>
                <a:off x="-1" y="132541"/>
                <a:ext cx="230188" cy="26671"/>
              </a:xfrm>
              <a:custGeom>
                <a:avLst/>
                <a:gdLst/>
                <a:ahLst/>
                <a:cxnLst>
                  <a:cxn ang="0">
                    <a:pos x="wd2" y="hd2"/>
                  </a:cxn>
                  <a:cxn ang="5400000">
                    <a:pos x="wd2" y="hd2"/>
                  </a:cxn>
                  <a:cxn ang="10800000">
                    <a:pos x="wd2" y="hd2"/>
                  </a:cxn>
                  <a:cxn ang="16200000">
                    <a:pos x="wd2" y="hd2"/>
                  </a:cxn>
                </a:cxnLst>
                <a:rect l="0" t="0" r="r" b="b"/>
                <a:pathLst>
                  <a:path w="21600" h="21600" extrusionOk="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202" name="Shape 11249"/>
              <p:cNvSpPr/>
              <p:nvPr/>
            </p:nvSpPr>
            <p:spPr>
              <a:xfrm>
                <a:off x="-1" y="168101"/>
                <a:ext cx="230188" cy="9699"/>
              </a:xfrm>
              <a:custGeom>
                <a:avLst/>
                <a:gdLst/>
                <a:ahLst/>
                <a:cxnLst>
                  <a:cxn ang="0">
                    <a:pos x="wd2" y="hd2"/>
                  </a:cxn>
                  <a:cxn ang="5400000">
                    <a:pos x="wd2" y="hd2"/>
                  </a:cxn>
                  <a:cxn ang="10800000">
                    <a:pos x="wd2" y="hd2"/>
                  </a:cxn>
                  <a:cxn ang="16200000">
                    <a:pos x="wd2" y="hd2"/>
                  </a:cxn>
                </a:cxnLst>
                <a:rect l="0" t="0" r="r" b="b"/>
                <a:pathLst>
                  <a:path w="21600" h="21600" extrusionOk="0">
                    <a:moveTo>
                      <a:pt x="690" y="21600"/>
                    </a:moveTo>
                    <a:cubicBezTo>
                      <a:pt x="1465" y="21600"/>
                      <a:pt x="20318" y="21600"/>
                      <a:pt x="20911" y="21600"/>
                    </a:cubicBezTo>
                    <a:cubicBezTo>
                      <a:pt x="21552" y="21600"/>
                      <a:pt x="21600" y="0"/>
                      <a:pt x="21600" y="0"/>
                    </a:cubicBezTo>
                    <a:lnTo>
                      <a:pt x="0" y="0"/>
                    </a:lnTo>
                    <a:cubicBezTo>
                      <a:pt x="0" y="0"/>
                      <a:pt x="18" y="21600"/>
                      <a:pt x="690" y="21600"/>
                    </a:cubicBez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grpSp>
        <p:grpSp>
          <p:nvGrpSpPr>
            <p:cNvPr id="17" name="Group 11250"/>
            <p:cNvGrpSpPr/>
            <p:nvPr/>
          </p:nvGrpSpPr>
          <p:grpSpPr>
            <a:xfrm>
              <a:off x="5667304" y="3859312"/>
              <a:ext cx="230188" cy="177801"/>
              <a:chOff x="0" y="0"/>
              <a:chExt cx="230186" cy="177799"/>
            </a:xfrm>
            <a:solidFill>
              <a:srgbClr val="FFFFFF"/>
            </a:solidFill>
          </p:grpSpPr>
          <p:sp>
            <p:nvSpPr>
              <p:cNvPr id="197" name="Shape 11247"/>
              <p:cNvSpPr/>
              <p:nvPr/>
            </p:nvSpPr>
            <p:spPr>
              <a:xfrm>
                <a:off x="22535" y="0"/>
                <a:ext cx="181092" cy="120824"/>
              </a:xfrm>
              <a:custGeom>
                <a:avLst/>
                <a:gdLst/>
                <a:ahLst/>
                <a:cxnLst>
                  <a:cxn ang="0">
                    <a:pos x="wd2" y="hd2"/>
                  </a:cxn>
                  <a:cxn ang="5400000">
                    <a:pos x="wd2" y="hd2"/>
                  </a:cxn>
                  <a:cxn ang="10800000">
                    <a:pos x="wd2" y="hd2"/>
                  </a:cxn>
                  <a:cxn ang="16200000">
                    <a:pos x="wd2" y="hd2"/>
                  </a:cxn>
                </a:cxnLst>
                <a:rect l="0" t="0" r="r" b="b"/>
                <a:pathLst>
                  <a:path w="21600" h="21600" extrusionOk="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98" name="Shape 11248"/>
              <p:cNvSpPr/>
              <p:nvPr/>
            </p:nvSpPr>
            <p:spPr>
              <a:xfrm>
                <a:off x="-1" y="132541"/>
                <a:ext cx="230188" cy="26671"/>
              </a:xfrm>
              <a:custGeom>
                <a:avLst/>
                <a:gdLst/>
                <a:ahLst/>
                <a:cxnLst>
                  <a:cxn ang="0">
                    <a:pos x="wd2" y="hd2"/>
                  </a:cxn>
                  <a:cxn ang="5400000">
                    <a:pos x="wd2" y="hd2"/>
                  </a:cxn>
                  <a:cxn ang="10800000">
                    <a:pos x="wd2" y="hd2"/>
                  </a:cxn>
                  <a:cxn ang="16200000">
                    <a:pos x="wd2" y="hd2"/>
                  </a:cxn>
                </a:cxnLst>
                <a:rect l="0" t="0" r="r" b="b"/>
                <a:pathLst>
                  <a:path w="21600" h="21600" extrusionOk="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99" name="Shape 11249"/>
              <p:cNvSpPr/>
              <p:nvPr/>
            </p:nvSpPr>
            <p:spPr>
              <a:xfrm>
                <a:off x="-1" y="168101"/>
                <a:ext cx="230188" cy="9699"/>
              </a:xfrm>
              <a:custGeom>
                <a:avLst/>
                <a:gdLst/>
                <a:ahLst/>
                <a:cxnLst>
                  <a:cxn ang="0">
                    <a:pos x="wd2" y="hd2"/>
                  </a:cxn>
                  <a:cxn ang="5400000">
                    <a:pos x="wd2" y="hd2"/>
                  </a:cxn>
                  <a:cxn ang="10800000">
                    <a:pos x="wd2" y="hd2"/>
                  </a:cxn>
                  <a:cxn ang="16200000">
                    <a:pos x="wd2" y="hd2"/>
                  </a:cxn>
                </a:cxnLst>
                <a:rect l="0" t="0" r="r" b="b"/>
                <a:pathLst>
                  <a:path w="21600" h="21600" extrusionOk="0">
                    <a:moveTo>
                      <a:pt x="690" y="21600"/>
                    </a:moveTo>
                    <a:cubicBezTo>
                      <a:pt x="1465" y="21600"/>
                      <a:pt x="20318" y="21600"/>
                      <a:pt x="20911" y="21600"/>
                    </a:cubicBezTo>
                    <a:cubicBezTo>
                      <a:pt x="21552" y="21600"/>
                      <a:pt x="21600" y="0"/>
                      <a:pt x="21600" y="0"/>
                    </a:cubicBezTo>
                    <a:lnTo>
                      <a:pt x="0" y="0"/>
                    </a:lnTo>
                    <a:cubicBezTo>
                      <a:pt x="0" y="0"/>
                      <a:pt x="18" y="21600"/>
                      <a:pt x="690" y="21600"/>
                    </a:cubicBez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grpSp>
        <p:grpSp>
          <p:nvGrpSpPr>
            <p:cNvPr id="18" name="Group 11250"/>
            <p:cNvGrpSpPr/>
            <p:nvPr/>
          </p:nvGrpSpPr>
          <p:grpSpPr>
            <a:xfrm>
              <a:off x="7765870" y="2507091"/>
              <a:ext cx="230188" cy="177801"/>
              <a:chOff x="0" y="0"/>
              <a:chExt cx="230186" cy="177799"/>
            </a:xfrm>
            <a:solidFill>
              <a:srgbClr val="FFFFFF"/>
            </a:solidFill>
          </p:grpSpPr>
          <p:sp>
            <p:nvSpPr>
              <p:cNvPr id="194" name="Shape 11247"/>
              <p:cNvSpPr/>
              <p:nvPr/>
            </p:nvSpPr>
            <p:spPr>
              <a:xfrm>
                <a:off x="22535" y="0"/>
                <a:ext cx="181092" cy="120824"/>
              </a:xfrm>
              <a:custGeom>
                <a:avLst/>
                <a:gdLst/>
                <a:ahLst/>
                <a:cxnLst>
                  <a:cxn ang="0">
                    <a:pos x="wd2" y="hd2"/>
                  </a:cxn>
                  <a:cxn ang="5400000">
                    <a:pos x="wd2" y="hd2"/>
                  </a:cxn>
                  <a:cxn ang="10800000">
                    <a:pos x="wd2" y="hd2"/>
                  </a:cxn>
                  <a:cxn ang="16200000">
                    <a:pos x="wd2" y="hd2"/>
                  </a:cxn>
                </a:cxnLst>
                <a:rect l="0" t="0" r="r" b="b"/>
                <a:pathLst>
                  <a:path w="21600" h="21600" extrusionOk="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95" name="Shape 11248"/>
              <p:cNvSpPr/>
              <p:nvPr/>
            </p:nvSpPr>
            <p:spPr>
              <a:xfrm>
                <a:off x="-1" y="132541"/>
                <a:ext cx="230188" cy="26671"/>
              </a:xfrm>
              <a:custGeom>
                <a:avLst/>
                <a:gdLst/>
                <a:ahLst/>
                <a:cxnLst>
                  <a:cxn ang="0">
                    <a:pos x="wd2" y="hd2"/>
                  </a:cxn>
                  <a:cxn ang="5400000">
                    <a:pos x="wd2" y="hd2"/>
                  </a:cxn>
                  <a:cxn ang="10800000">
                    <a:pos x="wd2" y="hd2"/>
                  </a:cxn>
                  <a:cxn ang="16200000">
                    <a:pos x="wd2" y="hd2"/>
                  </a:cxn>
                </a:cxnLst>
                <a:rect l="0" t="0" r="r" b="b"/>
                <a:pathLst>
                  <a:path w="21600" h="21600" extrusionOk="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96" name="Shape 11249"/>
              <p:cNvSpPr/>
              <p:nvPr/>
            </p:nvSpPr>
            <p:spPr>
              <a:xfrm>
                <a:off x="-1" y="168101"/>
                <a:ext cx="230188" cy="9699"/>
              </a:xfrm>
              <a:custGeom>
                <a:avLst/>
                <a:gdLst/>
                <a:ahLst/>
                <a:cxnLst>
                  <a:cxn ang="0">
                    <a:pos x="wd2" y="hd2"/>
                  </a:cxn>
                  <a:cxn ang="5400000">
                    <a:pos x="wd2" y="hd2"/>
                  </a:cxn>
                  <a:cxn ang="10800000">
                    <a:pos x="wd2" y="hd2"/>
                  </a:cxn>
                  <a:cxn ang="16200000">
                    <a:pos x="wd2" y="hd2"/>
                  </a:cxn>
                </a:cxnLst>
                <a:rect l="0" t="0" r="r" b="b"/>
                <a:pathLst>
                  <a:path w="21600" h="21600" extrusionOk="0">
                    <a:moveTo>
                      <a:pt x="690" y="21600"/>
                    </a:moveTo>
                    <a:cubicBezTo>
                      <a:pt x="1465" y="21600"/>
                      <a:pt x="20318" y="21600"/>
                      <a:pt x="20911" y="21600"/>
                    </a:cubicBezTo>
                    <a:cubicBezTo>
                      <a:pt x="21552" y="21600"/>
                      <a:pt x="21600" y="0"/>
                      <a:pt x="21600" y="0"/>
                    </a:cubicBezTo>
                    <a:lnTo>
                      <a:pt x="0" y="0"/>
                    </a:lnTo>
                    <a:cubicBezTo>
                      <a:pt x="0" y="0"/>
                      <a:pt x="18" y="21600"/>
                      <a:pt x="690" y="21600"/>
                    </a:cubicBez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grpSp>
        <p:grpSp>
          <p:nvGrpSpPr>
            <p:cNvPr id="19" name="Group 11250"/>
            <p:cNvGrpSpPr/>
            <p:nvPr/>
          </p:nvGrpSpPr>
          <p:grpSpPr>
            <a:xfrm>
              <a:off x="6081006" y="2663973"/>
              <a:ext cx="185976" cy="143651"/>
              <a:chOff x="0" y="0"/>
              <a:chExt cx="230186" cy="177799"/>
            </a:xfrm>
            <a:solidFill>
              <a:srgbClr val="FFFFFF"/>
            </a:solidFill>
          </p:grpSpPr>
          <p:sp>
            <p:nvSpPr>
              <p:cNvPr id="191" name="Shape 11247"/>
              <p:cNvSpPr/>
              <p:nvPr/>
            </p:nvSpPr>
            <p:spPr>
              <a:xfrm>
                <a:off x="22535" y="0"/>
                <a:ext cx="181092" cy="120824"/>
              </a:xfrm>
              <a:custGeom>
                <a:avLst/>
                <a:gdLst/>
                <a:ahLst/>
                <a:cxnLst>
                  <a:cxn ang="0">
                    <a:pos x="wd2" y="hd2"/>
                  </a:cxn>
                  <a:cxn ang="5400000">
                    <a:pos x="wd2" y="hd2"/>
                  </a:cxn>
                  <a:cxn ang="10800000">
                    <a:pos x="wd2" y="hd2"/>
                  </a:cxn>
                  <a:cxn ang="16200000">
                    <a:pos x="wd2" y="hd2"/>
                  </a:cxn>
                </a:cxnLst>
                <a:rect l="0" t="0" r="r" b="b"/>
                <a:pathLst>
                  <a:path w="21600" h="21600" extrusionOk="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92" name="Shape 11248"/>
              <p:cNvSpPr/>
              <p:nvPr/>
            </p:nvSpPr>
            <p:spPr>
              <a:xfrm>
                <a:off x="-1" y="132541"/>
                <a:ext cx="230188" cy="26671"/>
              </a:xfrm>
              <a:custGeom>
                <a:avLst/>
                <a:gdLst/>
                <a:ahLst/>
                <a:cxnLst>
                  <a:cxn ang="0">
                    <a:pos x="wd2" y="hd2"/>
                  </a:cxn>
                  <a:cxn ang="5400000">
                    <a:pos x="wd2" y="hd2"/>
                  </a:cxn>
                  <a:cxn ang="10800000">
                    <a:pos x="wd2" y="hd2"/>
                  </a:cxn>
                  <a:cxn ang="16200000">
                    <a:pos x="wd2" y="hd2"/>
                  </a:cxn>
                </a:cxnLst>
                <a:rect l="0" t="0" r="r" b="b"/>
                <a:pathLst>
                  <a:path w="21600" h="21600" extrusionOk="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93" name="Shape 11249"/>
              <p:cNvSpPr/>
              <p:nvPr/>
            </p:nvSpPr>
            <p:spPr>
              <a:xfrm>
                <a:off x="-1" y="168101"/>
                <a:ext cx="230188" cy="9699"/>
              </a:xfrm>
              <a:custGeom>
                <a:avLst/>
                <a:gdLst/>
                <a:ahLst/>
                <a:cxnLst>
                  <a:cxn ang="0">
                    <a:pos x="wd2" y="hd2"/>
                  </a:cxn>
                  <a:cxn ang="5400000">
                    <a:pos x="wd2" y="hd2"/>
                  </a:cxn>
                  <a:cxn ang="10800000">
                    <a:pos x="wd2" y="hd2"/>
                  </a:cxn>
                  <a:cxn ang="16200000">
                    <a:pos x="wd2" y="hd2"/>
                  </a:cxn>
                </a:cxnLst>
                <a:rect l="0" t="0" r="r" b="b"/>
                <a:pathLst>
                  <a:path w="21600" h="21600" extrusionOk="0">
                    <a:moveTo>
                      <a:pt x="690" y="21600"/>
                    </a:moveTo>
                    <a:cubicBezTo>
                      <a:pt x="1465" y="21600"/>
                      <a:pt x="20318" y="21600"/>
                      <a:pt x="20911" y="21600"/>
                    </a:cubicBezTo>
                    <a:cubicBezTo>
                      <a:pt x="21552" y="21600"/>
                      <a:pt x="21600" y="0"/>
                      <a:pt x="21600" y="0"/>
                    </a:cubicBezTo>
                    <a:lnTo>
                      <a:pt x="0" y="0"/>
                    </a:lnTo>
                    <a:cubicBezTo>
                      <a:pt x="0" y="0"/>
                      <a:pt x="18" y="21600"/>
                      <a:pt x="690" y="21600"/>
                    </a:cubicBez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grpSp>
        <p:grpSp>
          <p:nvGrpSpPr>
            <p:cNvPr id="20" name="Group 11250"/>
            <p:cNvGrpSpPr/>
            <p:nvPr/>
          </p:nvGrpSpPr>
          <p:grpSpPr>
            <a:xfrm>
              <a:off x="5415211" y="3304371"/>
              <a:ext cx="185976" cy="143651"/>
              <a:chOff x="0" y="0"/>
              <a:chExt cx="230186" cy="177799"/>
            </a:xfrm>
            <a:solidFill>
              <a:srgbClr val="FFFFFF"/>
            </a:solidFill>
          </p:grpSpPr>
          <p:sp>
            <p:nvSpPr>
              <p:cNvPr id="188" name="Shape 11247"/>
              <p:cNvSpPr/>
              <p:nvPr/>
            </p:nvSpPr>
            <p:spPr>
              <a:xfrm>
                <a:off x="22535" y="0"/>
                <a:ext cx="181092" cy="120824"/>
              </a:xfrm>
              <a:custGeom>
                <a:avLst/>
                <a:gdLst/>
                <a:ahLst/>
                <a:cxnLst>
                  <a:cxn ang="0">
                    <a:pos x="wd2" y="hd2"/>
                  </a:cxn>
                  <a:cxn ang="5400000">
                    <a:pos x="wd2" y="hd2"/>
                  </a:cxn>
                  <a:cxn ang="10800000">
                    <a:pos x="wd2" y="hd2"/>
                  </a:cxn>
                  <a:cxn ang="16200000">
                    <a:pos x="wd2" y="hd2"/>
                  </a:cxn>
                </a:cxnLst>
                <a:rect l="0" t="0" r="r" b="b"/>
                <a:pathLst>
                  <a:path w="21600" h="21600" extrusionOk="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89" name="Shape 11248"/>
              <p:cNvSpPr/>
              <p:nvPr/>
            </p:nvSpPr>
            <p:spPr>
              <a:xfrm>
                <a:off x="-1" y="132541"/>
                <a:ext cx="230188" cy="26671"/>
              </a:xfrm>
              <a:custGeom>
                <a:avLst/>
                <a:gdLst/>
                <a:ahLst/>
                <a:cxnLst>
                  <a:cxn ang="0">
                    <a:pos x="wd2" y="hd2"/>
                  </a:cxn>
                  <a:cxn ang="5400000">
                    <a:pos x="wd2" y="hd2"/>
                  </a:cxn>
                  <a:cxn ang="10800000">
                    <a:pos x="wd2" y="hd2"/>
                  </a:cxn>
                  <a:cxn ang="16200000">
                    <a:pos x="wd2" y="hd2"/>
                  </a:cxn>
                </a:cxnLst>
                <a:rect l="0" t="0" r="r" b="b"/>
                <a:pathLst>
                  <a:path w="21600" h="21600" extrusionOk="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90" name="Shape 11249"/>
              <p:cNvSpPr/>
              <p:nvPr/>
            </p:nvSpPr>
            <p:spPr>
              <a:xfrm>
                <a:off x="-1" y="168101"/>
                <a:ext cx="230188" cy="9699"/>
              </a:xfrm>
              <a:custGeom>
                <a:avLst/>
                <a:gdLst/>
                <a:ahLst/>
                <a:cxnLst>
                  <a:cxn ang="0">
                    <a:pos x="wd2" y="hd2"/>
                  </a:cxn>
                  <a:cxn ang="5400000">
                    <a:pos x="wd2" y="hd2"/>
                  </a:cxn>
                  <a:cxn ang="10800000">
                    <a:pos x="wd2" y="hd2"/>
                  </a:cxn>
                  <a:cxn ang="16200000">
                    <a:pos x="wd2" y="hd2"/>
                  </a:cxn>
                </a:cxnLst>
                <a:rect l="0" t="0" r="r" b="b"/>
                <a:pathLst>
                  <a:path w="21600" h="21600" extrusionOk="0">
                    <a:moveTo>
                      <a:pt x="690" y="21600"/>
                    </a:moveTo>
                    <a:cubicBezTo>
                      <a:pt x="1465" y="21600"/>
                      <a:pt x="20318" y="21600"/>
                      <a:pt x="20911" y="21600"/>
                    </a:cubicBezTo>
                    <a:cubicBezTo>
                      <a:pt x="21552" y="21600"/>
                      <a:pt x="21600" y="0"/>
                      <a:pt x="21600" y="0"/>
                    </a:cubicBezTo>
                    <a:lnTo>
                      <a:pt x="0" y="0"/>
                    </a:lnTo>
                    <a:cubicBezTo>
                      <a:pt x="0" y="0"/>
                      <a:pt x="18" y="21600"/>
                      <a:pt x="690" y="21600"/>
                    </a:cubicBez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grpSp>
        <p:grpSp>
          <p:nvGrpSpPr>
            <p:cNvPr id="21" name="Group 11250"/>
            <p:cNvGrpSpPr/>
            <p:nvPr/>
          </p:nvGrpSpPr>
          <p:grpSpPr>
            <a:xfrm>
              <a:off x="7596737" y="3501531"/>
              <a:ext cx="185976" cy="143651"/>
              <a:chOff x="0" y="0"/>
              <a:chExt cx="230186" cy="177799"/>
            </a:xfrm>
            <a:solidFill>
              <a:srgbClr val="FFFFFF"/>
            </a:solidFill>
          </p:grpSpPr>
          <p:sp>
            <p:nvSpPr>
              <p:cNvPr id="185" name="Shape 11247"/>
              <p:cNvSpPr/>
              <p:nvPr/>
            </p:nvSpPr>
            <p:spPr>
              <a:xfrm>
                <a:off x="22535" y="0"/>
                <a:ext cx="181092" cy="120824"/>
              </a:xfrm>
              <a:custGeom>
                <a:avLst/>
                <a:gdLst/>
                <a:ahLst/>
                <a:cxnLst>
                  <a:cxn ang="0">
                    <a:pos x="wd2" y="hd2"/>
                  </a:cxn>
                  <a:cxn ang="5400000">
                    <a:pos x="wd2" y="hd2"/>
                  </a:cxn>
                  <a:cxn ang="10800000">
                    <a:pos x="wd2" y="hd2"/>
                  </a:cxn>
                  <a:cxn ang="16200000">
                    <a:pos x="wd2" y="hd2"/>
                  </a:cxn>
                </a:cxnLst>
                <a:rect l="0" t="0" r="r" b="b"/>
                <a:pathLst>
                  <a:path w="21600" h="21600" extrusionOk="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86" name="Shape 11248"/>
              <p:cNvSpPr/>
              <p:nvPr/>
            </p:nvSpPr>
            <p:spPr>
              <a:xfrm>
                <a:off x="-1" y="132541"/>
                <a:ext cx="230188" cy="26671"/>
              </a:xfrm>
              <a:custGeom>
                <a:avLst/>
                <a:gdLst/>
                <a:ahLst/>
                <a:cxnLst>
                  <a:cxn ang="0">
                    <a:pos x="wd2" y="hd2"/>
                  </a:cxn>
                  <a:cxn ang="5400000">
                    <a:pos x="wd2" y="hd2"/>
                  </a:cxn>
                  <a:cxn ang="10800000">
                    <a:pos x="wd2" y="hd2"/>
                  </a:cxn>
                  <a:cxn ang="16200000">
                    <a:pos x="wd2" y="hd2"/>
                  </a:cxn>
                </a:cxnLst>
                <a:rect l="0" t="0" r="r" b="b"/>
                <a:pathLst>
                  <a:path w="21600" h="21600" extrusionOk="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87" name="Shape 11249"/>
              <p:cNvSpPr/>
              <p:nvPr/>
            </p:nvSpPr>
            <p:spPr>
              <a:xfrm>
                <a:off x="-1" y="168101"/>
                <a:ext cx="230188" cy="9699"/>
              </a:xfrm>
              <a:custGeom>
                <a:avLst/>
                <a:gdLst/>
                <a:ahLst/>
                <a:cxnLst>
                  <a:cxn ang="0">
                    <a:pos x="wd2" y="hd2"/>
                  </a:cxn>
                  <a:cxn ang="5400000">
                    <a:pos x="wd2" y="hd2"/>
                  </a:cxn>
                  <a:cxn ang="10800000">
                    <a:pos x="wd2" y="hd2"/>
                  </a:cxn>
                  <a:cxn ang="16200000">
                    <a:pos x="wd2" y="hd2"/>
                  </a:cxn>
                </a:cxnLst>
                <a:rect l="0" t="0" r="r" b="b"/>
                <a:pathLst>
                  <a:path w="21600" h="21600" extrusionOk="0">
                    <a:moveTo>
                      <a:pt x="690" y="21600"/>
                    </a:moveTo>
                    <a:cubicBezTo>
                      <a:pt x="1465" y="21600"/>
                      <a:pt x="20318" y="21600"/>
                      <a:pt x="20911" y="21600"/>
                    </a:cubicBezTo>
                    <a:cubicBezTo>
                      <a:pt x="21552" y="21600"/>
                      <a:pt x="21600" y="0"/>
                      <a:pt x="21600" y="0"/>
                    </a:cubicBezTo>
                    <a:lnTo>
                      <a:pt x="0" y="0"/>
                    </a:lnTo>
                    <a:cubicBezTo>
                      <a:pt x="0" y="0"/>
                      <a:pt x="18" y="21600"/>
                      <a:pt x="690" y="21600"/>
                    </a:cubicBez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grpSp>
        <p:grpSp>
          <p:nvGrpSpPr>
            <p:cNvPr id="22" name="Group 11250"/>
            <p:cNvGrpSpPr/>
            <p:nvPr/>
          </p:nvGrpSpPr>
          <p:grpSpPr>
            <a:xfrm>
              <a:off x="6925616" y="4384511"/>
              <a:ext cx="185976" cy="143651"/>
              <a:chOff x="0" y="0"/>
              <a:chExt cx="230186" cy="177799"/>
            </a:xfrm>
            <a:solidFill>
              <a:srgbClr val="FFFFFF"/>
            </a:solidFill>
          </p:grpSpPr>
          <p:sp>
            <p:nvSpPr>
              <p:cNvPr id="182" name="Shape 11247"/>
              <p:cNvSpPr/>
              <p:nvPr/>
            </p:nvSpPr>
            <p:spPr>
              <a:xfrm>
                <a:off x="22535" y="0"/>
                <a:ext cx="181092" cy="120824"/>
              </a:xfrm>
              <a:custGeom>
                <a:avLst/>
                <a:gdLst/>
                <a:ahLst/>
                <a:cxnLst>
                  <a:cxn ang="0">
                    <a:pos x="wd2" y="hd2"/>
                  </a:cxn>
                  <a:cxn ang="5400000">
                    <a:pos x="wd2" y="hd2"/>
                  </a:cxn>
                  <a:cxn ang="10800000">
                    <a:pos x="wd2" y="hd2"/>
                  </a:cxn>
                  <a:cxn ang="16200000">
                    <a:pos x="wd2" y="hd2"/>
                  </a:cxn>
                </a:cxnLst>
                <a:rect l="0" t="0" r="r" b="b"/>
                <a:pathLst>
                  <a:path w="21600" h="21600" extrusionOk="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83" name="Shape 11248"/>
              <p:cNvSpPr/>
              <p:nvPr/>
            </p:nvSpPr>
            <p:spPr>
              <a:xfrm>
                <a:off x="-1" y="132541"/>
                <a:ext cx="230188" cy="26671"/>
              </a:xfrm>
              <a:custGeom>
                <a:avLst/>
                <a:gdLst/>
                <a:ahLst/>
                <a:cxnLst>
                  <a:cxn ang="0">
                    <a:pos x="wd2" y="hd2"/>
                  </a:cxn>
                  <a:cxn ang="5400000">
                    <a:pos x="wd2" y="hd2"/>
                  </a:cxn>
                  <a:cxn ang="10800000">
                    <a:pos x="wd2" y="hd2"/>
                  </a:cxn>
                  <a:cxn ang="16200000">
                    <a:pos x="wd2" y="hd2"/>
                  </a:cxn>
                </a:cxnLst>
                <a:rect l="0" t="0" r="r" b="b"/>
                <a:pathLst>
                  <a:path w="21600" h="21600" extrusionOk="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84" name="Shape 11249"/>
              <p:cNvSpPr/>
              <p:nvPr/>
            </p:nvSpPr>
            <p:spPr>
              <a:xfrm>
                <a:off x="-1" y="168101"/>
                <a:ext cx="230188" cy="9699"/>
              </a:xfrm>
              <a:custGeom>
                <a:avLst/>
                <a:gdLst/>
                <a:ahLst/>
                <a:cxnLst>
                  <a:cxn ang="0">
                    <a:pos x="wd2" y="hd2"/>
                  </a:cxn>
                  <a:cxn ang="5400000">
                    <a:pos x="wd2" y="hd2"/>
                  </a:cxn>
                  <a:cxn ang="10800000">
                    <a:pos x="wd2" y="hd2"/>
                  </a:cxn>
                  <a:cxn ang="16200000">
                    <a:pos x="wd2" y="hd2"/>
                  </a:cxn>
                </a:cxnLst>
                <a:rect l="0" t="0" r="r" b="b"/>
                <a:pathLst>
                  <a:path w="21600" h="21600" extrusionOk="0">
                    <a:moveTo>
                      <a:pt x="690" y="21600"/>
                    </a:moveTo>
                    <a:cubicBezTo>
                      <a:pt x="1465" y="21600"/>
                      <a:pt x="20318" y="21600"/>
                      <a:pt x="20911" y="21600"/>
                    </a:cubicBezTo>
                    <a:cubicBezTo>
                      <a:pt x="21552" y="21600"/>
                      <a:pt x="21600" y="0"/>
                      <a:pt x="21600" y="0"/>
                    </a:cubicBezTo>
                    <a:lnTo>
                      <a:pt x="0" y="0"/>
                    </a:lnTo>
                    <a:cubicBezTo>
                      <a:pt x="0" y="0"/>
                      <a:pt x="18" y="21600"/>
                      <a:pt x="690" y="21600"/>
                    </a:cubicBez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grpSp>
        <p:sp>
          <p:nvSpPr>
            <p:cNvPr id="176" name="Shape 19690"/>
            <p:cNvSpPr/>
            <p:nvPr/>
          </p:nvSpPr>
          <p:spPr>
            <a:xfrm>
              <a:off x="6869418" y="3923137"/>
              <a:ext cx="128582" cy="169076"/>
            </a:xfrm>
            <a:custGeom>
              <a:avLst/>
              <a:gdLst/>
              <a:ahLst/>
              <a:cxnLst>
                <a:cxn ang="0">
                  <a:pos x="wd2" y="hd2"/>
                </a:cxn>
                <a:cxn ang="5400000">
                  <a:pos x="wd2" y="hd2"/>
                </a:cxn>
                <a:cxn ang="10800000">
                  <a:pos x="wd2" y="hd2"/>
                </a:cxn>
                <a:cxn ang="16200000">
                  <a:pos x="wd2" y="hd2"/>
                </a:cxn>
              </a:cxnLst>
              <a:rect l="0" t="0" r="r" b="b"/>
              <a:pathLst>
                <a:path w="21096" h="20914" extrusionOk="0">
                  <a:moveTo>
                    <a:pt x="20368" y="9663"/>
                  </a:moveTo>
                  <a:lnTo>
                    <a:pt x="19380" y="9447"/>
                  </a:lnTo>
                  <a:lnTo>
                    <a:pt x="20417" y="6734"/>
                  </a:lnTo>
                  <a:cubicBezTo>
                    <a:pt x="21485" y="3944"/>
                    <a:pt x="19355" y="1016"/>
                    <a:pt x="15668" y="208"/>
                  </a:cubicBezTo>
                  <a:cubicBezTo>
                    <a:pt x="11982" y="-600"/>
                    <a:pt x="8113" y="1013"/>
                    <a:pt x="7046" y="3803"/>
                  </a:cubicBezTo>
                  <a:lnTo>
                    <a:pt x="6009" y="6515"/>
                  </a:lnTo>
                  <a:lnTo>
                    <a:pt x="5022" y="6299"/>
                  </a:lnTo>
                  <a:cubicBezTo>
                    <a:pt x="4487" y="6182"/>
                    <a:pt x="3927" y="6415"/>
                    <a:pt x="3772" y="6820"/>
                  </a:cubicBezTo>
                  <a:lnTo>
                    <a:pt x="40" y="16574"/>
                  </a:lnTo>
                  <a:cubicBezTo>
                    <a:pt x="-115" y="16979"/>
                    <a:pt x="193" y="17403"/>
                    <a:pt x="729" y="17520"/>
                  </a:cubicBezTo>
                  <a:lnTo>
                    <a:pt x="16075" y="20883"/>
                  </a:lnTo>
                  <a:cubicBezTo>
                    <a:pt x="16610" y="21000"/>
                    <a:pt x="17170" y="20767"/>
                    <a:pt x="17324" y="20362"/>
                  </a:cubicBezTo>
                  <a:lnTo>
                    <a:pt x="21056" y="10608"/>
                  </a:lnTo>
                  <a:cubicBezTo>
                    <a:pt x="21210" y="10203"/>
                    <a:pt x="20902" y="9780"/>
                    <a:pt x="20368" y="9663"/>
                  </a:cubicBezTo>
                  <a:close/>
                  <a:moveTo>
                    <a:pt x="9566" y="4355"/>
                  </a:moveTo>
                  <a:cubicBezTo>
                    <a:pt x="10231" y="2616"/>
                    <a:pt x="12641" y="1611"/>
                    <a:pt x="14939" y="2114"/>
                  </a:cubicBezTo>
                  <a:cubicBezTo>
                    <a:pt x="17236" y="2618"/>
                    <a:pt x="18563" y="4442"/>
                    <a:pt x="17899" y="6181"/>
                  </a:cubicBezTo>
                  <a:lnTo>
                    <a:pt x="16861" y="8893"/>
                  </a:lnTo>
                  <a:lnTo>
                    <a:pt x="8529" y="7067"/>
                  </a:lnTo>
                  <a:lnTo>
                    <a:pt x="9566" y="4355"/>
                  </a:lnTo>
                  <a:close/>
                  <a:moveTo>
                    <a:pt x="11039" y="15538"/>
                  </a:moveTo>
                  <a:lnTo>
                    <a:pt x="10001" y="18251"/>
                  </a:lnTo>
                  <a:lnTo>
                    <a:pt x="7634" y="17732"/>
                  </a:lnTo>
                  <a:lnTo>
                    <a:pt x="8700" y="14946"/>
                  </a:lnTo>
                  <a:cubicBezTo>
                    <a:pt x="8563" y="14696"/>
                    <a:pt x="8533" y="14411"/>
                    <a:pt x="8640" y="14131"/>
                  </a:cubicBezTo>
                  <a:cubicBezTo>
                    <a:pt x="8891" y="13474"/>
                    <a:pt x="9797" y="13097"/>
                    <a:pt x="10663" y="13287"/>
                  </a:cubicBezTo>
                  <a:cubicBezTo>
                    <a:pt x="11530" y="13477"/>
                    <a:pt x="12029" y="14162"/>
                    <a:pt x="11777" y="14819"/>
                  </a:cubicBezTo>
                  <a:cubicBezTo>
                    <a:pt x="11657" y="15134"/>
                    <a:pt x="11384" y="15384"/>
                    <a:pt x="11039" y="15538"/>
                  </a:cubicBezTo>
                  <a:close/>
                </a:path>
              </a:pathLst>
            </a:custGeom>
            <a:solidFill>
              <a:srgbClr val="000000">
                <a:lumMod val="50000"/>
              </a:srgbClr>
            </a:solid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endParaRPr>
            </a:p>
          </p:txBody>
        </p:sp>
        <p:sp>
          <p:nvSpPr>
            <p:cNvPr id="177" name="Oval 501"/>
            <p:cNvSpPr>
              <a:spLocks noChangeArrowheads="1"/>
            </p:cNvSpPr>
            <p:nvPr/>
          </p:nvSpPr>
          <p:spPr bwMode="auto">
            <a:xfrm>
              <a:off x="6691080" y="2277265"/>
              <a:ext cx="431803" cy="426074"/>
            </a:xfrm>
            <a:prstGeom prst="ellipse">
              <a:avLst/>
            </a:prstGeom>
            <a:solidFill>
              <a:srgbClr val="006699"/>
            </a:solidFill>
            <a:ln w="12700">
              <a:solidFill>
                <a:srgbClr val="CFDEF3">
                  <a:lumMod val="60000"/>
                  <a:lumOff val="40000"/>
                </a:srgbClr>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grpSp>
          <p:nvGrpSpPr>
            <p:cNvPr id="23" name="Group 11250"/>
            <p:cNvGrpSpPr/>
            <p:nvPr/>
          </p:nvGrpSpPr>
          <p:grpSpPr>
            <a:xfrm>
              <a:off x="6791888" y="2391396"/>
              <a:ext cx="230188" cy="177801"/>
              <a:chOff x="0" y="0"/>
              <a:chExt cx="230186" cy="177799"/>
            </a:xfrm>
            <a:solidFill>
              <a:srgbClr val="FFFFFF"/>
            </a:solidFill>
          </p:grpSpPr>
          <p:sp>
            <p:nvSpPr>
              <p:cNvPr id="179" name="Shape 11247"/>
              <p:cNvSpPr/>
              <p:nvPr/>
            </p:nvSpPr>
            <p:spPr>
              <a:xfrm>
                <a:off x="22535" y="0"/>
                <a:ext cx="181092" cy="120824"/>
              </a:xfrm>
              <a:custGeom>
                <a:avLst/>
                <a:gdLst/>
                <a:ahLst/>
                <a:cxnLst>
                  <a:cxn ang="0">
                    <a:pos x="wd2" y="hd2"/>
                  </a:cxn>
                  <a:cxn ang="5400000">
                    <a:pos x="wd2" y="hd2"/>
                  </a:cxn>
                  <a:cxn ang="10800000">
                    <a:pos x="wd2" y="hd2"/>
                  </a:cxn>
                  <a:cxn ang="16200000">
                    <a:pos x="wd2" y="hd2"/>
                  </a:cxn>
                </a:cxnLst>
                <a:rect l="0" t="0" r="r" b="b"/>
                <a:pathLst>
                  <a:path w="21600" h="21600" extrusionOk="0">
                    <a:moveTo>
                      <a:pt x="21600" y="1905"/>
                    </a:moveTo>
                    <a:cubicBezTo>
                      <a:pt x="21600" y="610"/>
                      <a:pt x="21195" y="0"/>
                      <a:pt x="20336" y="0"/>
                    </a:cubicBezTo>
                    <a:lnTo>
                      <a:pt x="1264" y="0"/>
                    </a:lnTo>
                    <a:cubicBezTo>
                      <a:pt x="405" y="0"/>
                      <a:pt x="0" y="610"/>
                      <a:pt x="0" y="1905"/>
                    </a:cubicBezTo>
                    <a:lnTo>
                      <a:pt x="0" y="21600"/>
                    </a:lnTo>
                    <a:lnTo>
                      <a:pt x="21600" y="21600"/>
                    </a:lnTo>
                    <a:lnTo>
                      <a:pt x="21600" y="1905"/>
                    </a:lnTo>
                    <a:close/>
                    <a:moveTo>
                      <a:pt x="19849" y="18962"/>
                    </a:moveTo>
                    <a:lnTo>
                      <a:pt x="1751" y="18962"/>
                    </a:lnTo>
                    <a:lnTo>
                      <a:pt x="1751" y="2638"/>
                    </a:lnTo>
                    <a:lnTo>
                      <a:pt x="19849" y="2638"/>
                    </a:lnTo>
                    <a:lnTo>
                      <a:pt x="19849" y="18962"/>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80" name="Shape 11248"/>
              <p:cNvSpPr/>
              <p:nvPr/>
            </p:nvSpPr>
            <p:spPr>
              <a:xfrm>
                <a:off x="-1" y="132541"/>
                <a:ext cx="230188" cy="26671"/>
              </a:xfrm>
              <a:custGeom>
                <a:avLst/>
                <a:gdLst/>
                <a:ahLst/>
                <a:cxnLst>
                  <a:cxn ang="0">
                    <a:pos x="wd2" y="hd2"/>
                  </a:cxn>
                  <a:cxn ang="5400000">
                    <a:pos x="wd2" y="hd2"/>
                  </a:cxn>
                  <a:cxn ang="10800000">
                    <a:pos x="wd2" y="hd2"/>
                  </a:cxn>
                  <a:cxn ang="16200000">
                    <a:pos x="wd2" y="hd2"/>
                  </a:cxn>
                </a:cxnLst>
                <a:rect l="0" t="0" r="r" b="b"/>
                <a:pathLst>
                  <a:path w="21600" h="21600" extrusionOk="0">
                    <a:moveTo>
                      <a:pt x="19302" y="0"/>
                    </a:moveTo>
                    <a:lnTo>
                      <a:pt x="2298" y="0"/>
                    </a:lnTo>
                    <a:lnTo>
                      <a:pt x="0" y="21600"/>
                    </a:lnTo>
                    <a:lnTo>
                      <a:pt x="21600" y="21600"/>
                    </a:lnTo>
                    <a:lnTo>
                      <a:pt x="19302" y="0"/>
                    </a:lnTo>
                    <a:close/>
                    <a:moveTo>
                      <a:pt x="8272" y="14893"/>
                    </a:moveTo>
                    <a:lnTo>
                      <a:pt x="9191" y="7037"/>
                    </a:lnTo>
                    <a:lnTo>
                      <a:pt x="12408" y="7037"/>
                    </a:lnTo>
                    <a:lnTo>
                      <a:pt x="13328" y="14893"/>
                    </a:lnTo>
                    <a:lnTo>
                      <a:pt x="8272" y="14893"/>
                    </a:ln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sp>
            <p:nvSpPr>
              <p:cNvPr id="181" name="Shape 11249"/>
              <p:cNvSpPr/>
              <p:nvPr/>
            </p:nvSpPr>
            <p:spPr>
              <a:xfrm>
                <a:off x="-1" y="168101"/>
                <a:ext cx="230188" cy="9699"/>
              </a:xfrm>
              <a:custGeom>
                <a:avLst/>
                <a:gdLst/>
                <a:ahLst/>
                <a:cxnLst>
                  <a:cxn ang="0">
                    <a:pos x="wd2" y="hd2"/>
                  </a:cxn>
                  <a:cxn ang="5400000">
                    <a:pos x="wd2" y="hd2"/>
                  </a:cxn>
                  <a:cxn ang="10800000">
                    <a:pos x="wd2" y="hd2"/>
                  </a:cxn>
                  <a:cxn ang="16200000">
                    <a:pos x="wd2" y="hd2"/>
                  </a:cxn>
                </a:cxnLst>
                <a:rect l="0" t="0" r="r" b="b"/>
                <a:pathLst>
                  <a:path w="21600" h="21600" extrusionOk="0">
                    <a:moveTo>
                      <a:pt x="690" y="21600"/>
                    </a:moveTo>
                    <a:cubicBezTo>
                      <a:pt x="1465" y="21600"/>
                      <a:pt x="20318" y="21600"/>
                      <a:pt x="20911" y="21600"/>
                    </a:cubicBezTo>
                    <a:cubicBezTo>
                      <a:pt x="21552" y="21600"/>
                      <a:pt x="21600" y="0"/>
                      <a:pt x="21600" y="0"/>
                    </a:cubicBezTo>
                    <a:lnTo>
                      <a:pt x="0" y="0"/>
                    </a:lnTo>
                    <a:cubicBezTo>
                      <a:pt x="0" y="0"/>
                      <a:pt x="18" y="21600"/>
                      <a:pt x="690" y="21600"/>
                    </a:cubicBezTo>
                    <a:close/>
                  </a:path>
                </a:pathLst>
              </a:custGeom>
              <a:grpFill/>
              <a:ln w="12700" cap="flat">
                <a:noFill/>
                <a:miter lim="400000"/>
              </a:ln>
              <a:effectLst/>
            </p:spPr>
            <p:txBody>
              <a:bodyPr wrap="square" lIns="0" tIns="0" rIns="0" bIns="0" numCol="1" anchor="t">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endParaRPr>
              </a:p>
            </p:txBody>
          </p:sp>
        </p:grpSp>
      </p:grpSp>
      <p:graphicFrame>
        <p:nvGraphicFramePr>
          <p:cNvPr id="215" name="表格 214"/>
          <p:cNvGraphicFramePr>
            <a:graphicFrameLocks noGrp="1"/>
          </p:cNvGraphicFramePr>
          <p:nvPr/>
        </p:nvGraphicFramePr>
        <p:xfrm>
          <a:off x="6751270" y="4525525"/>
          <a:ext cx="2067831" cy="274320"/>
        </p:xfrm>
        <a:graphic>
          <a:graphicData uri="http://schemas.openxmlformats.org/drawingml/2006/table">
            <a:tbl>
              <a:tblPr firstRow="1" bandRow="1"/>
              <a:tblGrid>
                <a:gridCol w="689277"/>
                <a:gridCol w="689277"/>
                <a:gridCol w="689277"/>
              </a:tblGrid>
              <a:tr h="216024">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zh-CN" altLang="en-US" sz="1200" dirty="0" smtClean="0">
                          <a:solidFill>
                            <a:schemeClr val="bg1"/>
                          </a:solidFill>
                        </a:rPr>
                        <a:t>稳定</a:t>
                      </a:r>
                      <a:endParaRPr lang="zh-CN" altLang="en-US" sz="1200" dirty="0">
                        <a:solidFill>
                          <a:schemeClr val="bg1"/>
                        </a:solidFill>
                      </a:endParaRP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669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zh-CN" altLang="en-US" sz="1200" dirty="0" smtClean="0">
                          <a:solidFill>
                            <a:schemeClr val="bg1"/>
                          </a:solidFill>
                        </a:rPr>
                        <a:t>安全</a:t>
                      </a:r>
                      <a:endParaRPr lang="zh-CN" altLang="en-US" sz="1200" dirty="0">
                        <a:solidFill>
                          <a:schemeClr val="bg1"/>
                        </a:solidFill>
                      </a:endParaRP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669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zh-CN" altLang="en-US" sz="1200" dirty="0" smtClean="0">
                          <a:solidFill>
                            <a:schemeClr val="bg1"/>
                          </a:solidFill>
                        </a:rPr>
                        <a:t>低成本</a:t>
                      </a:r>
                      <a:endParaRPr lang="zh-CN" altLang="en-US" sz="1200" dirty="0">
                        <a:solidFill>
                          <a:schemeClr val="bg1"/>
                        </a:solidFill>
                      </a:endParaRPr>
                    </a:p>
                  </a:txBody>
                  <a:tcPr marL="68580" marR="6858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6699"/>
                    </a:solidFill>
                  </a:tcPr>
                </a:tc>
              </a:tr>
            </a:tbl>
          </a:graphicData>
        </a:graphic>
      </p:graphicFrame>
      <p:sp>
        <p:nvSpPr>
          <p:cNvPr id="216" name="等腰三角形 215"/>
          <p:cNvSpPr/>
          <p:nvPr/>
        </p:nvSpPr>
        <p:spPr>
          <a:xfrm>
            <a:off x="6694714" y="4341112"/>
            <a:ext cx="2163566" cy="124271"/>
          </a:xfrm>
          <a:prstGeom prst="triangle">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172" name="组合 171"/>
          <p:cNvGrpSpPr/>
          <p:nvPr/>
        </p:nvGrpSpPr>
        <p:grpSpPr>
          <a:xfrm>
            <a:off x="-15090" y="285728"/>
            <a:ext cx="3951297" cy="369332"/>
            <a:chOff x="-15090" y="692696"/>
            <a:chExt cx="3951297" cy="369332"/>
          </a:xfrm>
        </p:grpSpPr>
        <p:grpSp>
          <p:nvGrpSpPr>
            <p:cNvPr id="4" name="组合 12"/>
            <p:cNvGrpSpPr/>
            <p:nvPr/>
          </p:nvGrpSpPr>
          <p:grpSpPr>
            <a:xfrm>
              <a:off x="184348" y="692696"/>
              <a:ext cx="3751859" cy="369332"/>
              <a:chOff x="199678" y="692696"/>
              <a:chExt cx="4063863" cy="369332"/>
            </a:xfrm>
          </p:grpSpPr>
          <p:sp>
            <p:nvSpPr>
              <p:cNvPr id="2" name="TextBox 1"/>
              <p:cNvSpPr txBox="1"/>
              <p:nvPr/>
            </p:nvSpPr>
            <p:spPr>
              <a:xfrm>
                <a:off x="343693" y="692696"/>
                <a:ext cx="3919848" cy="369332"/>
              </a:xfrm>
              <a:prstGeom prst="rect">
                <a:avLst/>
              </a:prstGeom>
              <a:noFill/>
            </p:spPr>
            <p:txBody>
              <a:bodyPr wrap="square" rtlCol="0">
                <a:spAutoFit/>
              </a:bodyPr>
              <a:lstStyle/>
              <a:p>
                <a:r>
                  <a:rPr lang="zh-CN" altLang="en-US" b="1" dirty="0">
                    <a:solidFill>
                      <a:srgbClr val="1F497D">
                        <a:lumMod val="50000"/>
                      </a:srgbClr>
                    </a:solidFill>
                    <a:latin typeface="微软雅黑" panose="020B0503020204020204" pitchFamily="34" charset="-122"/>
                    <a:ea typeface="微软雅黑" panose="020B0503020204020204" pitchFamily="34" charset="-122"/>
                  </a:rPr>
                  <a:t>区块链的技术特点</a:t>
                </a:r>
                <a:endParaRPr lang="zh-CN" altLang="en-US" b="1" dirty="0">
                  <a:solidFill>
                    <a:srgbClr val="1F497D">
                      <a:lumMod val="50000"/>
                    </a:srgbClr>
                  </a:solidFill>
                  <a:latin typeface="微软雅黑" panose="020B0503020204020204" pitchFamily="34" charset="-122"/>
                  <a:ea typeface="微软雅黑" panose="020B0503020204020204" pitchFamily="34" charset="-122"/>
                </a:endParaRPr>
              </a:p>
            </p:txBody>
          </p:sp>
          <p:sp>
            <p:nvSpPr>
              <p:cNvPr id="51" name="矩形 50"/>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71" name="矩形 170"/>
            <p:cNvSpPr/>
            <p:nvPr/>
          </p:nvSpPr>
          <p:spPr>
            <a:xfrm>
              <a:off x="-15090" y="692696"/>
              <a:ext cx="318069"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 name="组合 165"/>
          <p:cNvGrpSpPr/>
          <p:nvPr/>
        </p:nvGrpSpPr>
        <p:grpSpPr>
          <a:xfrm>
            <a:off x="-15090" y="285728"/>
            <a:ext cx="3951297" cy="369332"/>
            <a:chOff x="-15090" y="692696"/>
            <a:chExt cx="3951297" cy="369332"/>
          </a:xfrm>
        </p:grpSpPr>
        <p:grpSp>
          <p:nvGrpSpPr>
            <p:cNvPr id="3" name="组合 12"/>
            <p:cNvGrpSpPr/>
            <p:nvPr/>
          </p:nvGrpSpPr>
          <p:grpSpPr>
            <a:xfrm>
              <a:off x="184348" y="692696"/>
              <a:ext cx="3751859" cy="369332"/>
              <a:chOff x="199678" y="692696"/>
              <a:chExt cx="4063863" cy="369332"/>
            </a:xfrm>
          </p:grpSpPr>
          <p:sp>
            <p:nvSpPr>
              <p:cNvPr id="2" name="TextBox 1"/>
              <p:cNvSpPr txBox="1"/>
              <p:nvPr/>
            </p:nvSpPr>
            <p:spPr>
              <a:xfrm>
                <a:off x="343693" y="692696"/>
                <a:ext cx="3919848" cy="369332"/>
              </a:xfrm>
              <a:prstGeom prst="rect">
                <a:avLst/>
              </a:prstGeom>
              <a:noFill/>
            </p:spPr>
            <p:txBody>
              <a:bodyPr wrap="square" rtlCol="0">
                <a:spAutoFit/>
              </a:bodyPr>
              <a:lstStyle/>
              <a:p>
                <a:r>
                  <a:rPr lang="zh-CN" altLang="en-US" b="1" dirty="0">
                    <a:solidFill>
                      <a:srgbClr val="1F497D">
                        <a:lumMod val="50000"/>
                      </a:srgbClr>
                    </a:solidFill>
                    <a:latin typeface="微软雅黑" panose="020B0503020204020204" pitchFamily="34" charset="-122"/>
                    <a:ea typeface="微软雅黑" panose="020B0503020204020204" pitchFamily="34" charset="-122"/>
                  </a:rPr>
                  <a:t>区</a:t>
                </a:r>
                <a:r>
                  <a:rPr lang="zh-CN" altLang="en-US" b="1" dirty="0" smtClean="0">
                    <a:solidFill>
                      <a:srgbClr val="1F497D">
                        <a:lumMod val="50000"/>
                      </a:srgbClr>
                    </a:solidFill>
                    <a:latin typeface="微软雅黑" panose="020B0503020204020204" pitchFamily="34" charset="-122"/>
                    <a:ea typeface="微软雅黑" panose="020B0503020204020204" pitchFamily="34" charset="-122"/>
                  </a:rPr>
                  <a:t>块链发展概述</a:t>
                </a:r>
                <a:endParaRPr lang="zh-CN" altLang="en-US" b="1" dirty="0">
                  <a:solidFill>
                    <a:srgbClr val="1F497D">
                      <a:lumMod val="50000"/>
                    </a:srgbClr>
                  </a:solidFill>
                  <a:latin typeface="微软雅黑" panose="020B0503020204020204" pitchFamily="34" charset="-122"/>
                  <a:ea typeface="微软雅黑" panose="020B0503020204020204" pitchFamily="34" charset="-122"/>
                </a:endParaRPr>
              </a:p>
            </p:txBody>
          </p:sp>
          <p:sp>
            <p:nvSpPr>
              <p:cNvPr id="51" name="矩形 50"/>
              <p:cNvSpPr/>
              <p:nvPr/>
            </p:nvSpPr>
            <p:spPr>
              <a:xfrm>
                <a:off x="199678" y="692696"/>
                <a:ext cx="76200" cy="3693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71" name="矩形 170"/>
            <p:cNvSpPr/>
            <p:nvPr/>
          </p:nvSpPr>
          <p:spPr>
            <a:xfrm>
              <a:off x="-15090" y="692696"/>
              <a:ext cx="318069" cy="36933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65" name="TextBox 164"/>
          <p:cNvSpPr txBox="1"/>
          <p:nvPr/>
        </p:nvSpPr>
        <p:spPr>
          <a:xfrm>
            <a:off x="428596" y="1000108"/>
            <a:ext cx="8072494" cy="5284524"/>
          </a:xfrm>
          <a:prstGeom prst="rect">
            <a:avLst/>
          </a:prstGeom>
          <a:noFill/>
        </p:spPr>
        <p:txBody>
          <a:bodyPr wrap="square" rtlCol="0">
            <a:spAutoFit/>
          </a:bodyPr>
          <a:lstStyle/>
          <a:p>
            <a:pPr marL="342900" indent="-342900">
              <a:lnSpc>
                <a:spcPct val="150000"/>
              </a:lnSpc>
              <a:spcBef>
                <a:spcPct val="20000"/>
              </a:spcBef>
              <a:buFont typeface="Wingdings" panose="05000000000000000000" pitchFamily="2" charset="2"/>
              <a:buChar char="l"/>
            </a:pPr>
            <a:r>
              <a:rPr lang="zh-CN" altLang="en-US" sz="1600" dirty="0" smtClean="0">
                <a:solidFill>
                  <a:prstClr val="black"/>
                </a:solidFill>
                <a:latin typeface="宋体" panose="02010600030101010101" pitchFamily="2" charset="-122"/>
              </a:rPr>
              <a:t>国内：</a:t>
            </a:r>
            <a:endParaRPr lang="en-US" altLang="zh-CN" sz="1600" dirty="0" smtClean="0">
              <a:solidFill>
                <a:prstClr val="black"/>
              </a:solidFill>
              <a:latin typeface="宋体" panose="02010600030101010101" pitchFamily="2" charset="-122"/>
            </a:endParaRPr>
          </a:p>
          <a:p>
            <a:pPr marL="342900" indent="-342900">
              <a:lnSpc>
                <a:spcPct val="150000"/>
              </a:lnSpc>
              <a:spcBef>
                <a:spcPct val="20000"/>
              </a:spcBef>
            </a:pPr>
            <a:r>
              <a:rPr lang="en-US" altLang="zh-CN" sz="1600" dirty="0" smtClean="0">
                <a:solidFill>
                  <a:prstClr val="black"/>
                </a:solidFill>
                <a:latin typeface="宋体" panose="02010600030101010101" pitchFamily="2" charset="-122"/>
              </a:rPr>
              <a:t>    2016</a:t>
            </a:r>
            <a:r>
              <a:rPr lang="zh-CN" altLang="en-US" sz="1600" dirty="0" smtClean="0">
                <a:solidFill>
                  <a:prstClr val="black"/>
                </a:solidFill>
                <a:latin typeface="宋体" panose="02010600030101010101" pitchFamily="2" charset="-122"/>
              </a:rPr>
              <a:t>年</a:t>
            </a:r>
            <a:r>
              <a:rPr lang="en-US" altLang="zh-CN" sz="1600" dirty="0" smtClean="0">
                <a:solidFill>
                  <a:prstClr val="black"/>
                </a:solidFill>
                <a:latin typeface="宋体" panose="02010600030101010101" pitchFamily="2" charset="-122"/>
              </a:rPr>
              <a:t>10</a:t>
            </a:r>
            <a:r>
              <a:rPr lang="zh-CN" altLang="en-US" sz="1600" dirty="0" smtClean="0">
                <a:solidFill>
                  <a:prstClr val="black"/>
                </a:solidFill>
                <a:latin typeface="宋体" panose="02010600030101010101" pitchFamily="2" charset="-122"/>
              </a:rPr>
              <a:t>月，工业和信息化部发布</a:t>
            </a:r>
            <a:r>
              <a:rPr lang="en-US" altLang="zh-CN" sz="1600" dirty="0" smtClean="0">
                <a:solidFill>
                  <a:prstClr val="black"/>
                </a:solidFill>
                <a:latin typeface="宋体" panose="02010600030101010101" pitchFamily="2" charset="-122"/>
              </a:rPr>
              <a:t>《</a:t>
            </a:r>
            <a:r>
              <a:rPr lang="zh-CN" altLang="en-US" sz="1600" dirty="0" smtClean="0">
                <a:solidFill>
                  <a:prstClr val="black"/>
                </a:solidFill>
                <a:latin typeface="宋体" panose="02010600030101010101" pitchFamily="2" charset="-122"/>
              </a:rPr>
              <a:t>中国区块链技术和应用发展白皮书（</a:t>
            </a:r>
            <a:r>
              <a:rPr lang="en-US" altLang="zh-CN" sz="1600" dirty="0" smtClean="0">
                <a:solidFill>
                  <a:prstClr val="black"/>
                </a:solidFill>
                <a:latin typeface="宋体" panose="02010600030101010101" pitchFamily="2" charset="-122"/>
              </a:rPr>
              <a:t>2016</a:t>
            </a:r>
            <a:r>
              <a:rPr lang="zh-CN" altLang="en-US" sz="1600" dirty="0" smtClean="0">
                <a:solidFill>
                  <a:prstClr val="black"/>
                </a:solidFill>
                <a:latin typeface="宋体" panose="02010600030101010101" pitchFamily="2" charset="-122"/>
              </a:rPr>
              <a:t>）</a:t>
            </a:r>
            <a:r>
              <a:rPr lang="en-US" altLang="zh-CN" sz="1600" dirty="0" smtClean="0">
                <a:solidFill>
                  <a:prstClr val="black"/>
                </a:solidFill>
                <a:latin typeface="宋体" panose="02010600030101010101" pitchFamily="2" charset="-122"/>
              </a:rPr>
              <a:t>》</a:t>
            </a:r>
            <a:r>
              <a:rPr lang="zh-CN" altLang="en-US" sz="1600" dirty="0" smtClean="0">
                <a:solidFill>
                  <a:prstClr val="black"/>
                </a:solidFill>
                <a:latin typeface="宋体" panose="02010600030101010101" pitchFamily="2" charset="-122"/>
              </a:rPr>
              <a:t>。</a:t>
            </a:r>
            <a:endParaRPr lang="en-US" altLang="zh-CN" sz="1600" dirty="0" smtClean="0">
              <a:solidFill>
                <a:prstClr val="black"/>
              </a:solidFill>
              <a:latin typeface="宋体" panose="02010600030101010101" pitchFamily="2" charset="-122"/>
            </a:endParaRPr>
          </a:p>
          <a:p>
            <a:pPr marL="342900" indent="-342900">
              <a:lnSpc>
                <a:spcPct val="150000"/>
              </a:lnSpc>
              <a:spcBef>
                <a:spcPct val="20000"/>
              </a:spcBef>
            </a:pPr>
            <a:r>
              <a:rPr lang="en-US" altLang="zh-CN" sz="1600" dirty="0" smtClean="0">
                <a:solidFill>
                  <a:prstClr val="black"/>
                </a:solidFill>
                <a:latin typeface="宋体" panose="02010600030101010101" pitchFamily="2" charset="-122"/>
              </a:rPr>
              <a:t>    2016</a:t>
            </a:r>
            <a:r>
              <a:rPr lang="zh-CN" altLang="en-US" sz="1600" dirty="0" smtClean="0">
                <a:solidFill>
                  <a:prstClr val="black"/>
                </a:solidFill>
                <a:latin typeface="宋体" panose="02010600030101010101" pitchFamily="2" charset="-122"/>
              </a:rPr>
              <a:t>年</a:t>
            </a:r>
            <a:r>
              <a:rPr lang="en-US" altLang="zh-CN" sz="1600" dirty="0" smtClean="0">
                <a:solidFill>
                  <a:prstClr val="black"/>
                </a:solidFill>
                <a:latin typeface="宋体" panose="02010600030101010101" pitchFamily="2" charset="-122"/>
              </a:rPr>
              <a:t>12</a:t>
            </a:r>
            <a:r>
              <a:rPr lang="zh-CN" altLang="en-US" sz="1600" dirty="0" smtClean="0">
                <a:solidFill>
                  <a:prstClr val="black"/>
                </a:solidFill>
                <a:latin typeface="宋体" panose="02010600030101010101" pitchFamily="2" charset="-122"/>
              </a:rPr>
              <a:t>月，区块链首次被作为战略性前沿技术、颠覆性技术写入国务院发布的</a:t>
            </a:r>
            <a:r>
              <a:rPr lang="en-US" altLang="zh-CN" sz="1600" dirty="0" smtClean="0">
                <a:solidFill>
                  <a:prstClr val="black"/>
                </a:solidFill>
                <a:latin typeface="宋体" panose="02010600030101010101" pitchFamily="2" charset="-122"/>
              </a:rPr>
              <a:t>《</a:t>
            </a:r>
            <a:r>
              <a:rPr lang="zh-CN" altLang="en-US" sz="1600" dirty="0" smtClean="0">
                <a:solidFill>
                  <a:prstClr val="black"/>
                </a:solidFill>
                <a:latin typeface="宋体" panose="02010600030101010101" pitchFamily="2" charset="-122"/>
              </a:rPr>
              <a:t>国务院关于印发“十三五”国家信息化规划的通知</a:t>
            </a:r>
            <a:r>
              <a:rPr lang="en-US" altLang="zh-CN" sz="1600" dirty="0" smtClean="0">
                <a:solidFill>
                  <a:prstClr val="black"/>
                </a:solidFill>
                <a:latin typeface="宋体" panose="02010600030101010101" pitchFamily="2" charset="-122"/>
              </a:rPr>
              <a:t>》</a:t>
            </a:r>
            <a:r>
              <a:rPr lang="zh-CN" altLang="en-US" sz="1600" dirty="0" smtClean="0">
                <a:solidFill>
                  <a:prstClr val="black"/>
                </a:solidFill>
                <a:latin typeface="宋体" panose="02010600030101010101" pitchFamily="2" charset="-122"/>
              </a:rPr>
              <a:t>。</a:t>
            </a:r>
            <a:endParaRPr lang="en-US" altLang="zh-CN" sz="1600" dirty="0" smtClean="0">
              <a:solidFill>
                <a:prstClr val="black"/>
              </a:solidFill>
              <a:latin typeface="宋体" panose="02010600030101010101" pitchFamily="2" charset="-122"/>
            </a:endParaRPr>
          </a:p>
          <a:p>
            <a:pPr marL="342900" indent="-342900">
              <a:lnSpc>
                <a:spcPct val="150000"/>
              </a:lnSpc>
              <a:spcBef>
                <a:spcPct val="20000"/>
              </a:spcBef>
            </a:pPr>
            <a:r>
              <a:rPr lang="en-US" altLang="zh-CN" sz="1600" dirty="0" smtClean="0">
                <a:solidFill>
                  <a:prstClr val="black"/>
                </a:solidFill>
                <a:latin typeface="宋体" panose="02010600030101010101" pitchFamily="2" charset="-122"/>
              </a:rPr>
              <a:t>    2017</a:t>
            </a:r>
            <a:r>
              <a:rPr lang="zh-CN" altLang="en-US" sz="1600" dirty="0" smtClean="0">
                <a:solidFill>
                  <a:prstClr val="black"/>
                </a:solidFill>
                <a:latin typeface="宋体" panose="02010600030101010101" pitchFamily="2" charset="-122"/>
              </a:rPr>
              <a:t>年</a:t>
            </a:r>
            <a:r>
              <a:rPr lang="en-US" altLang="zh-CN" sz="1600" dirty="0" smtClean="0">
                <a:solidFill>
                  <a:prstClr val="black"/>
                </a:solidFill>
                <a:latin typeface="宋体" panose="02010600030101010101" pitchFamily="2" charset="-122"/>
              </a:rPr>
              <a:t>1</a:t>
            </a:r>
            <a:r>
              <a:rPr lang="zh-CN" altLang="en-US" sz="1600" dirty="0" smtClean="0">
                <a:solidFill>
                  <a:prstClr val="black"/>
                </a:solidFill>
                <a:latin typeface="宋体" panose="02010600030101010101" pitchFamily="2" charset="-122"/>
              </a:rPr>
              <a:t>月，央行推动的基于区块链的数字票据交易平台已测试成功。</a:t>
            </a:r>
            <a:endParaRPr lang="en-US" altLang="zh-CN" sz="1600" dirty="0" smtClean="0">
              <a:solidFill>
                <a:prstClr val="black"/>
              </a:solidFill>
              <a:latin typeface="宋体" panose="02010600030101010101" pitchFamily="2" charset="-122"/>
            </a:endParaRPr>
          </a:p>
          <a:p>
            <a:pPr>
              <a:lnSpc>
                <a:spcPct val="150000"/>
              </a:lnSpc>
            </a:pPr>
            <a:endParaRPr lang="en-US" altLang="zh-CN" dirty="0" smtClean="0">
              <a:latin typeface="+mn-ea"/>
            </a:endParaRPr>
          </a:p>
          <a:p>
            <a:pPr marL="342900" indent="-342900">
              <a:lnSpc>
                <a:spcPct val="150000"/>
              </a:lnSpc>
              <a:spcBef>
                <a:spcPct val="20000"/>
              </a:spcBef>
              <a:buFont typeface="Wingdings" panose="05000000000000000000" pitchFamily="2" charset="2"/>
              <a:buChar char="l"/>
            </a:pPr>
            <a:r>
              <a:rPr lang="zh-CN" altLang="en-US" sz="1600" dirty="0" smtClean="0">
                <a:solidFill>
                  <a:prstClr val="black"/>
                </a:solidFill>
                <a:latin typeface="宋体" panose="02010600030101010101" pitchFamily="2" charset="-122"/>
              </a:rPr>
              <a:t>国外：</a:t>
            </a:r>
            <a:endParaRPr lang="en-US" altLang="zh-CN" sz="1600" dirty="0" smtClean="0">
              <a:solidFill>
                <a:prstClr val="black"/>
              </a:solidFill>
              <a:latin typeface="宋体" panose="02010600030101010101" pitchFamily="2" charset="-122"/>
            </a:endParaRPr>
          </a:p>
          <a:p>
            <a:pPr marL="342900" indent="-342900">
              <a:lnSpc>
                <a:spcPct val="150000"/>
              </a:lnSpc>
              <a:spcBef>
                <a:spcPct val="20000"/>
              </a:spcBef>
            </a:pPr>
            <a:r>
              <a:rPr lang="en-US" altLang="zh-CN" sz="1600" dirty="0" smtClean="0">
                <a:solidFill>
                  <a:prstClr val="black"/>
                </a:solidFill>
                <a:latin typeface="宋体" panose="02010600030101010101" pitchFamily="2" charset="-122"/>
              </a:rPr>
              <a:t>    2016</a:t>
            </a:r>
            <a:r>
              <a:rPr lang="zh-CN" altLang="en-US" sz="1600" dirty="0" smtClean="0">
                <a:solidFill>
                  <a:prstClr val="black"/>
                </a:solidFill>
                <a:latin typeface="宋体" panose="02010600030101010101" pitchFamily="2" charset="-122"/>
              </a:rPr>
              <a:t>年</a:t>
            </a:r>
            <a:r>
              <a:rPr lang="en-US" altLang="zh-CN" sz="1600" dirty="0" smtClean="0">
                <a:solidFill>
                  <a:prstClr val="black"/>
                </a:solidFill>
                <a:latin typeface="宋体" panose="02010600030101010101" pitchFamily="2" charset="-122"/>
              </a:rPr>
              <a:t>1</a:t>
            </a:r>
            <a:r>
              <a:rPr lang="zh-CN" altLang="en-US" sz="1600" dirty="0" smtClean="0">
                <a:solidFill>
                  <a:prstClr val="black"/>
                </a:solidFill>
                <a:latin typeface="宋体" panose="02010600030101010101" pitchFamily="2" charset="-122"/>
              </a:rPr>
              <a:t>月，英国政府发布</a:t>
            </a:r>
            <a:r>
              <a:rPr lang="en-US" altLang="zh-CN" sz="1600" dirty="0" smtClean="0">
                <a:solidFill>
                  <a:prstClr val="black"/>
                </a:solidFill>
                <a:latin typeface="宋体" panose="02010600030101010101" pitchFamily="2" charset="-122"/>
              </a:rPr>
              <a:t>《</a:t>
            </a:r>
            <a:r>
              <a:rPr lang="zh-CN" altLang="en-US" sz="1600" dirty="0" smtClean="0">
                <a:solidFill>
                  <a:prstClr val="black"/>
                </a:solidFill>
                <a:latin typeface="宋体" panose="02010600030101010101" pitchFamily="2" charset="-122"/>
              </a:rPr>
              <a:t>分布式账本技术：超越区块链</a:t>
            </a:r>
            <a:r>
              <a:rPr lang="en-US" altLang="zh-CN" sz="1600" dirty="0" smtClean="0">
                <a:solidFill>
                  <a:prstClr val="black"/>
                </a:solidFill>
                <a:latin typeface="宋体" panose="02010600030101010101" pitchFamily="2" charset="-122"/>
              </a:rPr>
              <a:t>》</a:t>
            </a:r>
            <a:r>
              <a:rPr lang="zh-CN" altLang="en-US" sz="1600" dirty="0" smtClean="0">
                <a:solidFill>
                  <a:prstClr val="black"/>
                </a:solidFill>
                <a:latin typeface="宋体" panose="02010600030101010101" pitchFamily="2" charset="-122"/>
              </a:rPr>
              <a:t>白皮书，鼓励对区块链技术的深入研究。</a:t>
            </a:r>
            <a:endParaRPr lang="en-US" altLang="zh-CN" sz="1600" dirty="0" smtClean="0">
              <a:solidFill>
                <a:prstClr val="black"/>
              </a:solidFill>
              <a:latin typeface="宋体" panose="02010600030101010101" pitchFamily="2" charset="-122"/>
            </a:endParaRPr>
          </a:p>
          <a:p>
            <a:pPr marL="342900" indent="-342900">
              <a:lnSpc>
                <a:spcPct val="150000"/>
              </a:lnSpc>
              <a:spcBef>
                <a:spcPct val="20000"/>
              </a:spcBef>
            </a:pPr>
            <a:r>
              <a:rPr lang="en-US" altLang="zh-CN" sz="1600" dirty="0" smtClean="0">
                <a:solidFill>
                  <a:prstClr val="black"/>
                </a:solidFill>
                <a:latin typeface="宋体" panose="02010600030101010101" pitchFamily="2" charset="-122"/>
              </a:rPr>
              <a:t>    2016</a:t>
            </a:r>
            <a:r>
              <a:rPr lang="zh-CN" altLang="en-US" sz="1600" dirty="0" smtClean="0">
                <a:solidFill>
                  <a:prstClr val="black"/>
                </a:solidFill>
                <a:latin typeface="宋体" panose="02010600030101010101" pitchFamily="2" charset="-122"/>
              </a:rPr>
              <a:t>年</a:t>
            </a:r>
            <a:r>
              <a:rPr lang="en-US" altLang="zh-CN" sz="1600" dirty="0" smtClean="0">
                <a:solidFill>
                  <a:prstClr val="black"/>
                </a:solidFill>
                <a:latin typeface="宋体" panose="02010600030101010101" pitchFamily="2" charset="-122"/>
              </a:rPr>
              <a:t>1</a:t>
            </a:r>
            <a:r>
              <a:rPr lang="zh-CN" altLang="en-US" sz="1600" dirty="0" smtClean="0">
                <a:solidFill>
                  <a:prstClr val="black"/>
                </a:solidFill>
                <a:latin typeface="宋体" panose="02010600030101010101" pitchFamily="2" charset="-122"/>
              </a:rPr>
              <a:t>月，美国存管信托和结算公司（</a:t>
            </a:r>
            <a:r>
              <a:rPr lang="en-US" altLang="zh-CN" sz="1600" dirty="0" smtClean="0">
                <a:solidFill>
                  <a:prstClr val="black"/>
                </a:solidFill>
                <a:latin typeface="宋体" panose="02010600030101010101" pitchFamily="2" charset="-122"/>
              </a:rPr>
              <a:t>DTCC</a:t>
            </a:r>
            <a:r>
              <a:rPr lang="zh-CN" altLang="en-US" sz="1600" dirty="0" smtClean="0">
                <a:solidFill>
                  <a:prstClr val="black"/>
                </a:solidFill>
                <a:latin typeface="宋体" panose="02010600030101010101" pitchFamily="2" charset="-122"/>
              </a:rPr>
              <a:t>）发布</a:t>
            </a:r>
            <a:r>
              <a:rPr lang="en-US" altLang="zh-CN" sz="1600" dirty="0" smtClean="0">
                <a:solidFill>
                  <a:prstClr val="black"/>
                </a:solidFill>
                <a:latin typeface="宋体" panose="02010600030101010101" pitchFamily="2" charset="-122"/>
              </a:rPr>
              <a:t>《</a:t>
            </a:r>
            <a:r>
              <a:rPr lang="zh-CN" altLang="en-US" sz="1600" dirty="0" smtClean="0">
                <a:solidFill>
                  <a:prstClr val="black"/>
                </a:solidFill>
                <a:latin typeface="宋体" panose="02010600030101010101" pitchFamily="2" charset="-122"/>
              </a:rPr>
              <a:t>拥抱颠覆</a:t>
            </a:r>
            <a:r>
              <a:rPr lang="en-US" altLang="zh-CN" sz="1600" dirty="0" smtClean="0">
                <a:solidFill>
                  <a:prstClr val="black"/>
                </a:solidFill>
                <a:latin typeface="宋体" panose="02010600030101010101" pitchFamily="2" charset="-122"/>
              </a:rPr>
              <a:t>——</a:t>
            </a:r>
            <a:r>
              <a:rPr lang="zh-CN" altLang="en-US" sz="1600" dirty="0" smtClean="0">
                <a:solidFill>
                  <a:prstClr val="black"/>
                </a:solidFill>
                <a:latin typeface="宋体" panose="02010600030101010101" pitchFamily="2" charset="-122"/>
              </a:rPr>
              <a:t>开发分布式账本的潜力，改善交易后的环境</a:t>
            </a:r>
            <a:r>
              <a:rPr lang="en-US" altLang="zh-CN" sz="1600" dirty="0" smtClean="0">
                <a:solidFill>
                  <a:prstClr val="black"/>
                </a:solidFill>
                <a:latin typeface="宋体" panose="02010600030101010101" pitchFamily="2" charset="-122"/>
              </a:rPr>
              <a:t>》</a:t>
            </a:r>
            <a:r>
              <a:rPr lang="zh-CN" altLang="en-US" sz="1600" dirty="0" smtClean="0">
                <a:solidFill>
                  <a:prstClr val="black"/>
                </a:solidFill>
                <a:latin typeface="宋体" panose="02010600030101010101" pitchFamily="2" charset="-122"/>
              </a:rPr>
              <a:t>。</a:t>
            </a:r>
            <a:endParaRPr lang="en-US" altLang="zh-CN" sz="1600" dirty="0" smtClean="0">
              <a:solidFill>
                <a:prstClr val="black"/>
              </a:solidFill>
              <a:latin typeface="宋体" panose="02010600030101010101" pitchFamily="2" charset="-122"/>
            </a:endParaRPr>
          </a:p>
          <a:p>
            <a:pPr marL="342900" indent="-342900">
              <a:lnSpc>
                <a:spcPct val="150000"/>
              </a:lnSpc>
              <a:spcBef>
                <a:spcPct val="20000"/>
              </a:spcBef>
            </a:pPr>
            <a:r>
              <a:rPr lang="en-US" altLang="zh-CN" sz="1600" dirty="0" smtClean="0">
                <a:solidFill>
                  <a:prstClr val="black"/>
                </a:solidFill>
                <a:latin typeface="宋体" panose="02010600030101010101" pitchFamily="2" charset="-122"/>
              </a:rPr>
              <a:t>    2016</a:t>
            </a:r>
            <a:r>
              <a:rPr lang="zh-CN" altLang="en-US" sz="1600" dirty="0" smtClean="0">
                <a:solidFill>
                  <a:prstClr val="black"/>
                </a:solidFill>
                <a:latin typeface="宋体" panose="02010600030101010101" pitchFamily="2" charset="-122"/>
              </a:rPr>
              <a:t>年</a:t>
            </a:r>
            <a:r>
              <a:rPr lang="en-US" altLang="zh-CN" sz="1600" dirty="0" smtClean="0">
                <a:solidFill>
                  <a:prstClr val="black"/>
                </a:solidFill>
                <a:latin typeface="宋体" panose="02010600030101010101" pitchFamily="2" charset="-122"/>
              </a:rPr>
              <a:t>4</a:t>
            </a:r>
            <a:r>
              <a:rPr lang="zh-CN" altLang="en-US" sz="1600" dirty="0" smtClean="0">
                <a:solidFill>
                  <a:prstClr val="black"/>
                </a:solidFill>
                <a:latin typeface="宋体" panose="02010600030101010101" pitchFamily="2" charset="-122"/>
              </a:rPr>
              <a:t>月，欧洲数字货币与区块链技术论坛（</a:t>
            </a:r>
            <a:r>
              <a:rPr lang="en-US" altLang="zh-CN" sz="1600" dirty="0" smtClean="0">
                <a:solidFill>
                  <a:prstClr val="black"/>
                </a:solidFill>
                <a:latin typeface="宋体" panose="02010600030101010101" pitchFamily="2" charset="-122"/>
              </a:rPr>
              <a:t>EDCAB</a:t>
            </a:r>
            <a:r>
              <a:rPr lang="zh-CN" altLang="en-US" sz="1600" dirty="0" smtClean="0">
                <a:solidFill>
                  <a:prstClr val="black"/>
                </a:solidFill>
                <a:latin typeface="宋体" panose="02010600030101010101" pitchFamily="2" charset="-122"/>
              </a:rPr>
              <a:t>）为欧盟议会的政策制定者举办了一个集中讨论区块链的“博览会”。</a:t>
            </a:r>
            <a:endParaRPr lang="zh-CN" altLang="en-US" sz="1600" dirty="0">
              <a:solidFill>
                <a:prstClr val="black"/>
              </a:solidFill>
              <a:latin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Hay_Group_Template_without_client_logo">
  <a:themeElements>
    <a:clrScheme name="自定义 1">
      <a:dk1>
        <a:srgbClr val="606060"/>
      </a:dk1>
      <a:lt1>
        <a:srgbClr val="FFFFFF"/>
      </a:lt1>
      <a:dk2>
        <a:srgbClr val="FFD600"/>
      </a:dk2>
      <a:lt2>
        <a:srgbClr val="0D1467"/>
      </a:lt2>
      <a:accent1>
        <a:srgbClr val="C7C7C7"/>
      </a:accent1>
      <a:accent2>
        <a:srgbClr val="DEDEDE"/>
      </a:accent2>
      <a:accent3>
        <a:srgbClr val="FFFFFF"/>
      </a:accent3>
      <a:accent4>
        <a:srgbClr val="515151"/>
      </a:accent4>
      <a:accent5>
        <a:srgbClr val="E0E0E0"/>
      </a:accent5>
      <a:accent6>
        <a:srgbClr val="C9C9C9"/>
      </a:accent6>
      <a:hlink>
        <a:srgbClr val="1600FF"/>
      </a:hlink>
      <a:folHlink>
        <a:srgbClr val="6275FF"/>
      </a:folHlink>
    </a:clrScheme>
    <a:fontScheme name="Hay_Group_Template_without_client_log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bg1">
              <a:lumMod val="75000"/>
            </a:schemeClr>
          </a:solidFill>
          <a:prstDash val="solid"/>
          <a:round/>
          <a:headEnd type="none" w="med" len="med"/>
          <a:tailEnd type="none" w="med" len="med"/>
        </a:ln>
      </a:spPr>
      <a:bodyPr vert="horz" wrap="square" lIns="54000" tIns="54000" rIns="54000" bIns="54000" numCol="1" rtlCol="0" anchor="t" anchorCtr="0" compatLnSpc="1"/>
      <a:lstStyle>
        <a:defPPr marL="0" marR="0" indent="0" algn="l" defTabSz="914400" rtl="0" eaLnBrk="1" fontAlgn="base" latinLnBrk="0" hangingPunct="1">
          <a:lnSpc>
            <a:spcPct val="110000"/>
          </a:lnSpc>
          <a:spcBef>
            <a:spcPct val="50000"/>
          </a:spcBef>
          <a:spcAft>
            <a:spcPct val="0"/>
          </a:spcAft>
          <a:buClr>
            <a:schemeClr val="bg2"/>
          </a:buClr>
          <a:buSzPct val="75000"/>
          <a:buFont typeface="Wingdings" panose="05000000000000000000" pitchFamily="2" charset="2"/>
          <a:buNone/>
          <a:defRPr kumimoji="0" sz="1200" b="0" i="0" u="none" strike="noStrike" cap="none" normalizeH="0" baseline="0" smtClean="0">
            <a:ln>
              <a:noFill/>
            </a:ln>
            <a:solidFill>
              <a:schemeClr val="bg2"/>
            </a:solidFill>
            <a:effectLst/>
            <a:latin typeface="Arial" panose="020B0604020202020204" pitchFamily="34" charset="0"/>
          </a:defRPr>
        </a:defPPr>
      </a:lstStyle>
    </a:spDef>
    <a:lnDef>
      <a:spPr bwMode="auto">
        <a:solidFill>
          <a:schemeClr val="bg1"/>
        </a:solidFill>
        <a:ln w="19050" cap="flat" cmpd="sng" algn="ctr">
          <a:solidFill>
            <a:schemeClr val="bg1">
              <a:lumMod val="75000"/>
            </a:schemeClr>
          </a:solidFill>
          <a:prstDash val="solid"/>
          <a:round/>
          <a:headEnd type="none" w="med" len="med"/>
          <a:tailEnd type="none" w="med" len="med"/>
        </a:ln>
      </a:spPr>
      <a:bodyPr/>
      <a:lstStyle/>
    </a:lnDef>
  </a:objectDefaults>
  <a:extraClrSchemeLst>
    <a:extraClrScheme>
      <a:clrScheme name="Hay_Group_Template_without_client_logo 1">
        <a:dk1>
          <a:srgbClr val="606060"/>
        </a:dk1>
        <a:lt1>
          <a:srgbClr val="FFFFFF"/>
        </a:lt1>
        <a:dk2>
          <a:srgbClr val="00B7F1"/>
        </a:dk2>
        <a:lt2>
          <a:srgbClr val="0D1467"/>
        </a:lt2>
        <a:accent1>
          <a:srgbClr val="C7C7C7"/>
        </a:accent1>
        <a:accent2>
          <a:srgbClr val="DEDEDE"/>
        </a:accent2>
        <a:accent3>
          <a:srgbClr val="FFFFFF"/>
        </a:accent3>
        <a:accent4>
          <a:srgbClr val="515151"/>
        </a:accent4>
        <a:accent5>
          <a:srgbClr val="E0E0E0"/>
        </a:accent5>
        <a:accent6>
          <a:srgbClr val="C9C9C9"/>
        </a:accent6>
        <a:hlink>
          <a:srgbClr val="B2E9FB"/>
        </a:hlink>
        <a:folHlink>
          <a:srgbClr val="80DBF8"/>
        </a:folHlink>
      </a:clrScheme>
      <a:clrMap bg1="lt1" tx1="dk1" bg2="lt2" tx2="dk2" accent1="accent1" accent2="accent2" accent3="accent3" accent4="accent4" accent5="accent5" accent6="accent6" hlink="hlink" folHlink="folHlink"/>
    </a:extraClrScheme>
    <a:extraClrScheme>
      <a:clrScheme name="Hay_Group_Template_without_client_logo 2">
        <a:dk1>
          <a:srgbClr val="606060"/>
        </a:dk1>
        <a:lt1>
          <a:srgbClr val="FFFFFF"/>
        </a:lt1>
        <a:dk2>
          <a:srgbClr val="8C54A2"/>
        </a:dk2>
        <a:lt2>
          <a:srgbClr val="0D1467"/>
        </a:lt2>
        <a:accent1>
          <a:srgbClr val="C7C7C7"/>
        </a:accent1>
        <a:accent2>
          <a:srgbClr val="DEDEDE"/>
        </a:accent2>
        <a:accent3>
          <a:srgbClr val="FFFFFF"/>
        </a:accent3>
        <a:accent4>
          <a:srgbClr val="515151"/>
        </a:accent4>
        <a:accent5>
          <a:srgbClr val="E0E0E0"/>
        </a:accent5>
        <a:accent6>
          <a:srgbClr val="C9C9C9"/>
        </a:accent6>
        <a:hlink>
          <a:srgbClr val="DCCCE3"/>
        </a:hlink>
        <a:folHlink>
          <a:srgbClr val="C5A9D0"/>
        </a:folHlink>
      </a:clrScheme>
      <a:clrMap bg1="lt1" tx1="dk1" bg2="lt2" tx2="dk2" accent1="accent1" accent2="accent2" accent3="accent3" accent4="accent4" accent5="accent5" accent6="accent6" hlink="hlink" folHlink="folHlink"/>
    </a:extraClrScheme>
    <a:extraClrScheme>
      <a:clrScheme name="Hay_Group_Template_without_client_logo 3">
        <a:dk1>
          <a:srgbClr val="606060"/>
        </a:dk1>
        <a:lt1>
          <a:srgbClr val="FFFFFF"/>
        </a:lt1>
        <a:dk2>
          <a:srgbClr val="B5D333"/>
        </a:dk2>
        <a:lt2>
          <a:srgbClr val="0D1467"/>
        </a:lt2>
        <a:accent1>
          <a:srgbClr val="C7C7C7"/>
        </a:accent1>
        <a:accent2>
          <a:srgbClr val="DEDEDE"/>
        </a:accent2>
        <a:accent3>
          <a:srgbClr val="FFFFFF"/>
        </a:accent3>
        <a:accent4>
          <a:srgbClr val="515151"/>
        </a:accent4>
        <a:accent5>
          <a:srgbClr val="E0E0E0"/>
        </a:accent5>
        <a:accent6>
          <a:srgbClr val="C9C9C9"/>
        </a:accent6>
        <a:hlink>
          <a:srgbClr val="E9F2C2"/>
        </a:hlink>
        <a:folHlink>
          <a:srgbClr val="DAE999"/>
        </a:folHlink>
      </a:clrScheme>
      <a:clrMap bg1="lt1" tx1="dk1" bg2="lt2" tx2="dk2" accent1="accent1" accent2="accent2" accent3="accent3" accent4="accent4" accent5="accent5" accent6="accent6" hlink="hlink" folHlink="folHlink"/>
    </a:extraClrScheme>
    <a:extraClrScheme>
      <a:clrScheme name="Hay_Group_Template_without_client_logo 4">
        <a:dk1>
          <a:srgbClr val="606060"/>
        </a:dk1>
        <a:lt1>
          <a:srgbClr val="FFFFFF"/>
        </a:lt1>
        <a:dk2>
          <a:srgbClr val="707814"/>
        </a:dk2>
        <a:lt2>
          <a:srgbClr val="0D1467"/>
        </a:lt2>
        <a:accent1>
          <a:srgbClr val="C7C7C7"/>
        </a:accent1>
        <a:accent2>
          <a:srgbClr val="DEDEDE"/>
        </a:accent2>
        <a:accent3>
          <a:srgbClr val="FFFFFF"/>
        </a:accent3>
        <a:accent4>
          <a:srgbClr val="515151"/>
        </a:accent4>
        <a:accent5>
          <a:srgbClr val="E0E0E0"/>
        </a:accent5>
        <a:accent6>
          <a:srgbClr val="C9C9C9"/>
        </a:accent6>
        <a:hlink>
          <a:srgbClr val="D4D6B8"/>
        </a:hlink>
        <a:folHlink>
          <a:srgbClr val="B7BB89"/>
        </a:folHlink>
      </a:clrScheme>
      <a:clrMap bg1="lt1" tx1="dk1" bg2="lt2" tx2="dk2" accent1="accent1" accent2="accent2" accent3="accent3" accent4="accent4" accent5="accent5" accent6="accent6" hlink="hlink" folHlink="folHlink"/>
    </a:extraClrScheme>
    <a:extraClrScheme>
      <a:clrScheme name="Hay_Group_Template_without_client_logo 5">
        <a:dk1>
          <a:srgbClr val="606060"/>
        </a:dk1>
        <a:lt1>
          <a:srgbClr val="FFFFFF"/>
        </a:lt1>
        <a:dk2>
          <a:srgbClr val="EC0088"/>
        </a:dk2>
        <a:lt2>
          <a:srgbClr val="0D1467"/>
        </a:lt2>
        <a:accent1>
          <a:srgbClr val="C7C7C7"/>
        </a:accent1>
        <a:accent2>
          <a:srgbClr val="DEDEDE"/>
        </a:accent2>
        <a:accent3>
          <a:srgbClr val="FFFFFF"/>
        </a:accent3>
        <a:accent4>
          <a:srgbClr val="515151"/>
        </a:accent4>
        <a:accent5>
          <a:srgbClr val="E0E0E0"/>
        </a:accent5>
        <a:accent6>
          <a:srgbClr val="C9C9C9"/>
        </a:accent6>
        <a:hlink>
          <a:srgbClr val="F9B2DB"/>
        </a:hlink>
        <a:folHlink>
          <a:srgbClr val="F580C3"/>
        </a:folHlink>
      </a:clrScheme>
      <a:clrMap bg1="lt1" tx1="dk1" bg2="lt2" tx2="dk2" accent1="accent1" accent2="accent2" accent3="accent3" accent4="accent4" accent5="accent5" accent6="accent6" hlink="hlink" folHlink="folHlink"/>
    </a:extraClrScheme>
    <a:extraClrScheme>
      <a:clrScheme name="Hay_Group_Template_without_client_logo 6">
        <a:dk1>
          <a:srgbClr val="606060"/>
        </a:dk1>
        <a:lt1>
          <a:srgbClr val="FFFFFF"/>
        </a:lt1>
        <a:dk2>
          <a:srgbClr val="F17829"/>
        </a:dk2>
        <a:lt2>
          <a:srgbClr val="0D1467"/>
        </a:lt2>
        <a:accent1>
          <a:srgbClr val="C7C7C7"/>
        </a:accent1>
        <a:accent2>
          <a:srgbClr val="DEDEDE"/>
        </a:accent2>
        <a:accent3>
          <a:srgbClr val="FFFFFF"/>
        </a:accent3>
        <a:accent4>
          <a:srgbClr val="515151"/>
        </a:accent4>
        <a:accent5>
          <a:srgbClr val="E0E0E0"/>
        </a:accent5>
        <a:accent6>
          <a:srgbClr val="C9C9C9"/>
        </a:accent6>
        <a:hlink>
          <a:srgbClr val="FBD6BF"/>
        </a:hlink>
        <a:folHlink>
          <a:srgbClr val="F8BB94"/>
        </a:folHlink>
      </a:clrScheme>
      <a:clrMap bg1="lt1" tx1="dk1" bg2="lt2" tx2="dk2" accent1="accent1" accent2="accent2" accent3="accent3" accent4="accent4" accent5="accent5" accent6="accent6" hlink="hlink" folHlink="folHlink"/>
    </a:extraClrScheme>
    <a:extraClrScheme>
      <a:clrScheme name="Hay_Group_Template_without_client_logo 7">
        <a:dk1>
          <a:srgbClr val="606060"/>
        </a:dk1>
        <a:lt1>
          <a:srgbClr val="FFFFFF"/>
        </a:lt1>
        <a:dk2>
          <a:srgbClr val="FFD600"/>
        </a:dk2>
        <a:lt2>
          <a:srgbClr val="0D1467"/>
        </a:lt2>
        <a:accent1>
          <a:srgbClr val="C7C7C7"/>
        </a:accent1>
        <a:accent2>
          <a:srgbClr val="DEDEDE"/>
        </a:accent2>
        <a:accent3>
          <a:srgbClr val="FFFFFF"/>
        </a:accent3>
        <a:accent4>
          <a:srgbClr val="515151"/>
        </a:accent4>
        <a:accent5>
          <a:srgbClr val="E0E0E0"/>
        </a:accent5>
        <a:accent6>
          <a:srgbClr val="C9C9C9"/>
        </a:accent6>
        <a:hlink>
          <a:srgbClr val="FFF3B2"/>
        </a:hlink>
        <a:folHlink>
          <a:srgbClr val="FFEA80"/>
        </a:folHlink>
      </a:clrScheme>
      <a:clrMap bg1="lt1" tx1="dk1" bg2="lt2" tx2="dk2" accent1="accent1" accent2="accent2" accent3="accent3" accent4="accent4" accent5="accent5" accent6="accent6" hlink="hlink" folHlink="folHlink"/>
    </a:extraClrScheme>
    <a:extraClrScheme>
      <a:clrScheme name="Hay_Group_Template_without_client_logo 8">
        <a:dk1>
          <a:srgbClr val="606060"/>
        </a:dk1>
        <a:lt1>
          <a:srgbClr val="FFFFFF"/>
        </a:lt1>
        <a:dk2>
          <a:srgbClr val="D09546"/>
        </a:dk2>
        <a:lt2>
          <a:srgbClr val="0D1467"/>
        </a:lt2>
        <a:accent1>
          <a:srgbClr val="C7C7C7"/>
        </a:accent1>
        <a:accent2>
          <a:srgbClr val="DEDEDE"/>
        </a:accent2>
        <a:accent3>
          <a:srgbClr val="FFFFFF"/>
        </a:accent3>
        <a:accent4>
          <a:srgbClr val="515151"/>
        </a:accent4>
        <a:accent5>
          <a:srgbClr val="E0E0E0"/>
        </a:accent5>
        <a:accent6>
          <a:srgbClr val="C9C9C9"/>
        </a:accent6>
        <a:hlink>
          <a:srgbClr val="F1DFC7"/>
        </a:hlink>
        <a:folHlink>
          <a:srgbClr val="E7CAA2"/>
        </a:folHlink>
      </a:clrScheme>
      <a:clrMap bg1="lt1" tx1="dk1" bg2="lt2" tx2="dk2" accent1="accent1" accent2="accent2" accent3="accent3" accent4="accent4" accent5="accent5" accent6="accent6" hlink="hlink" folHlink="folHlink"/>
    </a:extraClrScheme>
    <a:extraClrScheme>
      <a:clrScheme name="Hay_Group_Template_without_client_logo 9">
        <a:dk1>
          <a:srgbClr val="606060"/>
        </a:dk1>
        <a:lt1>
          <a:srgbClr val="FFFFFF"/>
        </a:lt1>
        <a:dk2>
          <a:srgbClr val="D92131"/>
        </a:dk2>
        <a:lt2>
          <a:srgbClr val="0D1467"/>
        </a:lt2>
        <a:accent1>
          <a:srgbClr val="C7C7C7"/>
        </a:accent1>
        <a:accent2>
          <a:srgbClr val="DEDEDE"/>
        </a:accent2>
        <a:accent3>
          <a:srgbClr val="FFFFFF"/>
        </a:accent3>
        <a:accent4>
          <a:srgbClr val="515151"/>
        </a:accent4>
        <a:accent5>
          <a:srgbClr val="E0E0E0"/>
        </a:accent5>
        <a:accent6>
          <a:srgbClr val="C9C9C9"/>
        </a:accent6>
        <a:hlink>
          <a:srgbClr val="F4BCC1"/>
        </a:hlink>
        <a:folHlink>
          <a:srgbClr val="EC909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Hay_Group_Template_without_client_logo">
  <a:themeElements>
    <a:clrScheme name="自定义 1">
      <a:dk1>
        <a:srgbClr val="606060"/>
      </a:dk1>
      <a:lt1>
        <a:srgbClr val="FFFFFF"/>
      </a:lt1>
      <a:dk2>
        <a:srgbClr val="FFD600"/>
      </a:dk2>
      <a:lt2>
        <a:srgbClr val="0D1467"/>
      </a:lt2>
      <a:accent1>
        <a:srgbClr val="C7C7C7"/>
      </a:accent1>
      <a:accent2>
        <a:srgbClr val="DEDEDE"/>
      </a:accent2>
      <a:accent3>
        <a:srgbClr val="FFFFFF"/>
      </a:accent3>
      <a:accent4>
        <a:srgbClr val="515151"/>
      </a:accent4>
      <a:accent5>
        <a:srgbClr val="E0E0E0"/>
      </a:accent5>
      <a:accent6>
        <a:srgbClr val="C9C9C9"/>
      </a:accent6>
      <a:hlink>
        <a:srgbClr val="1600FF"/>
      </a:hlink>
      <a:folHlink>
        <a:srgbClr val="6275FF"/>
      </a:folHlink>
    </a:clrScheme>
    <a:fontScheme name="Hay_Group_Template_without_client_log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bg1">
              <a:lumMod val="75000"/>
            </a:schemeClr>
          </a:solidFill>
          <a:prstDash val="solid"/>
          <a:round/>
          <a:headEnd type="none" w="med" len="med"/>
          <a:tailEnd type="none" w="med" len="med"/>
        </a:ln>
      </a:spPr>
      <a:bodyPr vert="horz" wrap="square" lIns="54000" tIns="54000" rIns="54000" bIns="54000" numCol="1" rtlCol="0" anchor="t" anchorCtr="0" compatLnSpc="1"/>
      <a:lstStyle>
        <a:defPPr marL="0" marR="0" indent="0" algn="l" defTabSz="914400" rtl="0" eaLnBrk="1" fontAlgn="base" latinLnBrk="0" hangingPunct="1">
          <a:lnSpc>
            <a:spcPct val="110000"/>
          </a:lnSpc>
          <a:spcBef>
            <a:spcPct val="50000"/>
          </a:spcBef>
          <a:spcAft>
            <a:spcPct val="0"/>
          </a:spcAft>
          <a:buClr>
            <a:schemeClr val="bg2"/>
          </a:buClr>
          <a:buSzPct val="75000"/>
          <a:buFont typeface="Wingdings" panose="05000000000000000000" pitchFamily="2" charset="2"/>
          <a:buNone/>
          <a:defRPr kumimoji="0" sz="1200" b="0" i="0" u="none" strike="noStrike" cap="none" normalizeH="0" baseline="0" smtClean="0">
            <a:ln>
              <a:noFill/>
            </a:ln>
            <a:solidFill>
              <a:schemeClr val="bg2"/>
            </a:solidFill>
            <a:effectLst/>
            <a:latin typeface="Arial" panose="020B0604020202020204" pitchFamily="34" charset="0"/>
          </a:defRPr>
        </a:defPPr>
      </a:lstStyle>
    </a:spDef>
    <a:lnDef>
      <a:spPr bwMode="auto">
        <a:solidFill>
          <a:schemeClr val="bg1"/>
        </a:solidFill>
        <a:ln w="19050" cap="flat" cmpd="sng" algn="ctr">
          <a:solidFill>
            <a:schemeClr val="bg1">
              <a:lumMod val="75000"/>
            </a:schemeClr>
          </a:solidFill>
          <a:prstDash val="solid"/>
          <a:round/>
          <a:headEnd type="none" w="med" len="med"/>
          <a:tailEnd type="none" w="med" len="med"/>
        </a:ln>
      </a:spPr>
      <a:bodyPr/>
      <a:lstStyle/>
    </a:lnDef>
  </a:objectDefaults>
  <a:extraClrSchemeLst>
    <a:extraClrScheme>
      <a:clrScheme name="Hay_Group_Template_without_client_logo 1">
        <a:dk1>
          <a:srgbClr val="606060"/>
        </a:dk1>
        <a:lt1>
          <a:srgbClr val="FFFFFF"/>
        </a:lt1>
        <a:dk2>
          <a:srgbClr val="00B7F1"/>
        </a:dk2>
        <a:lt2>
          <a:srgbClr val="0D1467"/>
        </a:lt2>
        <a:accent1>
          <a:srgbClr val="C7C7C7"/>
        </a:accent1>
        <a:accent2>
          <a:srgbClr val="DEDEDE"/>
        </a:accent2>
        <a:accent3>
          <a:srgbClr val="FFFFFF"/>
        </a:accent3>
        <a:accent4>
          <a:srgbClr val="515151"/>
        </a:accent4>
        <a:accent5>
          <a:srgbClr val="E0E0E0"/>
        </a:accent5>
        <a:accent6>
          <a:srgbClr val="C9C9C9"/>
        </a:accent6>
        <a:hlink>
          <a:srgbClr val="B2E9FB"/>
        </a:hlink>
        <a:folHlink>
          <a:srgbClr val="80DBF8"/>
        </a:folHlink>
      </a:clrScheme>
      <a:clrMap bg1="lt1" tx1="dk1" bg2="lt2" tx2="dk2" accent1="accent1" accent2="accent2" accent3="accent3" accent4="accent4" accent5="accent5" accent6="accent6" hlink="hlink" folHlink="folHlink"/>
    </a:extraClrScheme>
    <a:extraClrScheme>
      <a:clrScheme name="Hay_Group_Template_without_client_logo 2">
        <a:dk1>
          <a:srgbClr val="606060"/>
        </a:dk1>
        <a:lt1>
          <a:srgbClr val="FFFFFF"/>
        </a:lt1>
        <a:dk2>
          <a:srgbClr val="8C54A2"/>
        </a:dk2>
        <a:lt2>
          <a:srgbClr val="0D1467"/>
        </a:lt2>
        <a:accent1>
          <a:srgbClr val="C7C7C7"/>
        </a:accent1>
        <a:accent2>
          <a:srgbClr val="DEDEDE"/>
        </a:accent2>
        <a:accent3>
          <a:srgbClr val="FFFFFF"/>
        </a:accent3>
        <a:accent4>
          <a:srgbClr val="515151"/>
        </a:accent4>
        <a:accent5>
          <a:srgbClr val="E0E0E0"/>
        </a:accent5>
        <a:accent6>
          <a:srgbClr val="C9C9C9"/>
        </a:accent6>
        <a:hlink>
          <a:srgbClr val="DCCCE3"/>
        </a:hlink>
        <a:folHlink>
          <a:srgbClr val="C5A9D0"/>
        </a:folHlink>
      </a:clrScheme>
      <a:clrMap bg1="lt1" tx1="dk1" bg2="lt2" tx2="dk2" accent1="accent1" accent2="accent2" accent3="accent3" accent4="accent4" accent5="accent5" accent6="accent6" hlink="hlink" folHlink="folHlink"/>
    </a:extraClrScheme>
    <a:extraClrScheme>
      <a:clrScheme name="Hay_Group_Template_without_client_logo 3">
        <a:dk1>
          <a:srgbClr val="606060"/>
        </a:dk1>
        <a:lt1>
          <a:srgbClr val="FFFFFF"/>
        </a:lt1>
        <a:dk2>
          <a:srgbClr val="B5D333"/>
        </a:dk2>
        <a:lt2>
          <a:srgbClr val="0D1467"/>
        </a:lt2>
        <a:accent1>
          <a:srgbClr val="C7C7C7"/>
        </a:accent1>
        <a:accent2>
          <a:srgbClr val="DEDEDE"/>
        </a:accent2>
        <a:accent3>
          <a:srgbClr val="FFFFFF"/>
        </a:accent3>
        <a:accent4>
          <a:srgbClr val="515151"/>
        </a:accent4>
        <a:accent5>
          <a:srgbClr val="E0E0E0"/>
        </a:accent5>
        <a:accent6>
          <a:srgbClr val="C9C9C9"/>
        </a:accent6>
        <a:hlink>
          <a:srgbClr val="E9F2C2"/>
        </a:hlink>
        <a:folHlink>
          <a:srgbClr val="DAE999"/>
        </a:folHlink>
      </a:clrScheme>
      <a:clrMap bg1="lt1" tx1="dk1" bg2="lt2" tx2="dk2" accent1="accent1" accent2="accent2" accent3="accent3" accent4="accent4" accent5="accent5" accent6="accent6" hlink="hlink" folHlink="folHlink"/>
    </a:extraClrScheme>
    <a:extraClrScheme>
      <a:clrScheme name="Hay_Group_Template_without_client_logo 4">
        <a:dk1>
          <a:srgbClr val="606060"/>
        </a:dk1>
        <a:lt1>
          <a:srgbClr val="FFFFFF"/>
        </a:lt1>
        <a:dk2>
          <a:srgbClr val="707814"/>
        </a:dk2>
        <a:lt2>
          <a:srgbClr val="0D1467"/>
        </a:lt2>
        <a:accent1>
          <a:srgbClr val="C7C7C7"/>
        </a:accent1>
        <a:accent2>
          <a:srgbClr val="DEDEDE"/>
        </a:accent2>
        <a:accent3>
          <a:srgbClr val="FFFFFF"/>
        </a:accent3>
        <a:accent4>
          <a:srgbClr val="515151"/>
        </a:accent4>
        <a:accent5>
          <a:srgbClr val="E0E0E0"/>
        </a:accent5>
        <a:accent6>
          <a:srgbClr val="C9C9C9"/>
        </a:accent6>
        <a:hlink>
          <a:srgbClr val="D4D6B8"/>
        </a:hlink>
        <a:folHlink>
          <a:srgbClr val="B7BB89"/>
        </a:folHlink>
      </a:clrScheme>
      <a:clrMap bg1="lt1" tx1="dk1" bg2="lt2" tx2="dk2" accent1="accent1" accent2="accent2" accent3="accent3" accent4="accent4" accent5="accent5" accent6="accent6" hlink="hlink" folHlink="folHlink"/>
    </a:extraClrScheme>
    <a:extraClrScheme>
      <a:clrScheme name="Hay_Group_Template_without_client_logo 5">
        <a:dk1>
          <a:srgbClr val="606060"/>
        </a:dk1>
        <a:lt1>
          <a:srgbClr val="FFFFFF"/>
        </a:lt1>
        <a:dk2>
          <a:srgbClr val="EC0088"/>
        </a:dk2>
        <a:lt2>
          <a:srgbClr val="0D1467"/>
        </a:lt2>
        <a:accent1>
          <a:srgbClr val="C7C7C7"/>
        </a:accent1>
        <a:accent2>
          <a:srgbClr val="DEDEDE"/>
        </a:accent2>
        <a:accent3>
          <a:srgbClr val="FFFFFF"/>
        </a:accent3>
        <a:accent4>
          <a:srgbClr val="515151"/>
        </a:accent4>
        <a:accent5>
          <a:srgbClr val="E0E0E0"/>
        </a:accent5>
        <a:accent6>
          <a:srgbClr val="C9C9C9"/>
        </a:accent6>
        <a:hlink>
          <a:srgbClr val="F9B2DB"/>
        </a:hlink>
        <a:folHlink>
          <a:srgbClr val="F580C3"/>
        </a:folHlink>
      </a:clrScheme>
      <a:clrMap bg1="lt1" tx1="dk1" bg2="lt2" tx2="dk2" accent1="accent1" accent2="accent2" accent3="accent3" accent4="accent4" accent5="accent5" accent6="accent6" hlink="hlink" folHlink="folHlink"/>
    </a:extraClrScheme>
    <a:extraClrScheme>
      <a:clrScheme name="Hay_Group_Template_without_client_logo 6">
        <a:dk1>
          <a:srgbClr val="606060"/>
        </a:dk1>
        <a:lt1>
          <a:srgbClr val="FFFFFF"/>
        </a:lt1>
        <a:dk2>
          <a:srgbClr val="F17829"/>
        </a:dk2>
        <a:lt2>
          <a:srgbClr val="0D1467"/>
        </a:lt2>
        <a:accent1>
          <a:srgbClr val="C7C7C7"/>
        </a:accent1>
        <a:accent2>
          <a:srgbClr val="DEDEDE"/>
        </a:accent2>
        <a:accent3>
          <a:srgbClr val="FFFFFF"/>
        </a:accent3>
        <a:accent4>
          <a:srgbClr val="515151"/>
        </a:accent4>
        <a:accent5>
          <a:srgbClr val="E0E0E0"/>
        </a:accent5>
        <a:accent6>
          <a:srgbClr val="C9C9C9"/>
        </a:accent6>
        <a:hlink>
          <a:srgbClr val="FBD6BF"/>
        </a:hlink>
        <a:folHlink>
          <a:srgbClr val="F8BB94"/>
        </a:folHlink>
      </a:clrScheme>
      <a:clrMap bg1="lt1" tx1="dk1" bg2="lt2" tx2="dk2" accent1="accent1" accent2="accent2" accent3="accent3" accent4="accent4" accent5="accent5" accent6="accent6" hlink="hlink" folHlink="folHlink"/>
    </a:extraClrScheme>
    <a:extraClrScheme>
      <a:clrScheme name="Hay_Group_Template_without_client_logo 7">
        <a:dk1>
          <a:srgbClr val="606060"/>
        </a:dk1>
        <a:lt1>
          <a:srgbClr val="FFFFFF"/>
        </a:lt1>
        <a:dk2>
          <a:srgbClr val="FFD600"/>
        </a:dk2>
        <a:lt2>
          <a:srgbClr val="0D1467"/>
        </a:lt2>
        <a:accent1>
          <a:srgbClr val="C7C7C7"/>
        </a:accent1>
        <a:accent2>
          <a:srgbClr val="DEDEDE"/>
        </a:accent2>
        <a:accent3>
          <a:srgbClr val="FFFFFF"/>
        </a:accent3>
        <a:accent4>
          <a:srgbClr val="515151"/>
        </a:accent4>
        <a:accent5>
          <a:srgbClr val="E0E0E0"/>
        </a:accent5>
        <a:accent6>
          <a:srgbClr val="C9C9C9"/>
        </a:accent6>
        <a:hlink>
          <a:srgbClr val="FFF3B2"/>
        </a:hlink>
        <a:folHlink>
          <a:srgbClr val="FFEA80"/>
        </a:folHlink>
      </a:clrScheme>
      <a:clrMap bg1="lt1" tx1="dk1" bg2="lt2" tx2="dk2" accent1="accent1" accent2="accent2" accent3="accent3" accent4="accent4" accent5="accent5" accent6="accent6" hlink="hlink" folHlink="folHlink"/>
    </a:extraClrScheme>
    <a:extraClrScheme>
      <a:clrScheme name="Hay_Group_Template_without_client_logo 8">
        <a:dk1>
          <a:srgbClr val="606060"/>
        </a:dk1>
        <a:lt1>
          <a:srgbClr val="FFFFFF"/>
        </a:lt1>
        <a:dk2>
          <a:srgbClr val="D09546"/>
        </a:dk2>
        <a:lt2>
          <a:srgbClr val="0D1467"/>
        </a:lt2>
        <a:accent1>
          <a:srgbClr val="C7C7C7"/>
        </a:accent1>
        <a:accent2>
          <a:srgbClr val="DEDEDE"/>
        </a:accent2>
        <a:accent3>
          <a:srgbClr val="FFFFFF"/>
        </a:accent3>
        <a:accent4>
          <a:srgbClr val="515151"/>
        </a:accent4>
        <a:accent5>
          <a:srgbClr val="E0E0E0"/>
        </a:accent5>
        <a:accent6>
          <a:srgbClr val="C9C9C9"/>
        </a:accent6>
        <a:hlink>
          <a:srgbClr val="F1DFC7"/>
        </a:hlink>
        <a:folHlink>
          <a:srgbClr val="E7CAA2"/>
        </a:folHlink>
      </a:clrScheme>
      <a:clrMap bg1="lt1" tx1="dk1" bg2="lt2" tx2="dk2" accent1="accent1" accent2="accent2" accent3="accent3" accent4="accent4" accent5="accent5" accent6="accent6" hlink="hlink" folHlink="folHlink"/>
    </a:extraClrScheme>
    <a:extraClrScheme>
      <a:clrScheme name="Hay_Group_Template_without_client_logo 9">
        <a:dk1>
          <a:srgbClr val="606060"/>
        </a:dk1>
        <a:lt1>
          <a:srgbClr val="FFFFFF"/>
        </a:lt1>
        <a:dk2>
          <a:srgbClr val="D92131"/>
        </a:dk2>
        <a:lt2>
          <a:srgbClr val="0D1467"/>
        </a:lt2>
        <a:accent1>
          <a:srgbClr val="C7C7C7"/>
        </a:accent1>
        <a:accent2>
          <a:srgbClr val="DEDEDE"/>
        </a:accent2>
        <a:accent3>
          <a:srgbClr val="FFFFFF"/>
        </a:accent3>
        <a:accent4>
          <a:srgbClr val="515151"/>
        </a:accent4>
        <a:accent5>
          <a:srgbClr val="E0E0E0"/>
        </a:accent5>
        <a:accent6>
          <a:srgbClr val="C9C9C9"/>
        </a:accent6>
        <a:hlink>
          <a:srgbClr val="F4BCC1"/>
        </a:hlink>
        <a:folHlink>
          <a:srgbClr val="EC909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5053</Words>
  <Application>WPS 演示</Application>
  <PresentationFormat>全屏显示(4:3)</PresentationFormat>
  <Paragraphs>583</Paragraphs>
  <Slides>26</Slides>
  <Notes>3</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26</vt:i4>
      </vt:variant>
    </vt:vector>
  </HeadingPairs>
  <TitlesOfParts>
    <vt:vector size="42" baseType="lpstr">
      <vt:lpstr>Arial</vt:lpstr>
      <vt:lpstr>宋体</vt:lpstr>
      <vt:lpstr>Wingdings</vt:lpstr>
      <vt:lpstr>华文楷体</vt:lpstr>
      <vt:lpstr>Arial Unicode MS</vt:lpstr>
      <vt:lpstr>Symbol</vt:lpstr>
      <vt:lpstr>楷体</vt:lpstr>
      <vt:lpstr>微软雅黑</vt:lpstr>
      <vt:lpstr>Wingdings</vt:lpstr>
      <vt:lpstr>Arial</vt:lpstr>
      <vt:lpstr>Calibri</vt:lpstr>
      <vt:lpstr>Times New Roman</vt:lpstr>
      <vt:lpstr>PMingLiU</vt:lpstr>
      <vt:lpstr>Office 主题</vt:lpstr>
      <vt:lpstr>1_Hay_Group_Template_without_client_logo</vt:lpstr>
      <vt:lpstr>2_Hay_Group_Template_without_client_logo</vt:lpstr>
      <vt:lpstr>PowerPoint 演示文稿</vt:lpstr>
      <vt:lpstr>一、贫困及扶贫</vt:lpstr>
      <vt:lpstr>PowerPoint 演示文稿</vt:lpstr>
      <vt:lpstr>PowerPoint 演示文稿</vt:lpstr>
      <vt:lpstr>PowerPoint 演示文稿</vt:lpstr>
      <vt:lpstr>二、区块链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三、整体技术方案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ericteng</dc:creator>
  <cp:lastModifiedBy>fanxiaotian</cp:lastModifiedBy>
  <cp:revision>2999</cp:revision>
  <cp:lastPrinted>2014-05-14T03:45:00Z</cp:lastPrinted>
  <dcterms:created xsi:type="dcterms:W3CDTF">2013-09-15T08:40:00Z</dcterms:created>
  <dcterms:modified xsi:type="dcterms:W3CDTF">2018-01-10T03:48:45Z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