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346" r:id="rId6"/>
    <p:sldId id="266" r:id="rId7"/>
    <p:sldId id="348" r:id="rId8"/>
    <p:sldId id="335" r:id="rId9"/>
    <p:sldId id="28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9E7"/>
    <a:srgbClr val="01C0B0"/>
    <a:srgbClr val="04B0BE"/>
    <a:srgbClr val="04B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6" autoAdjust="0"/>
    <p:restoredTop sz="94660"/>
  </p:normalViewPr>
  <p:slideViewPr>
    <p:cSldViewPr snapToGrid="0" showGuides="1">
      <p:cViewPr>
        <p:scale>
          <a:sx n="90" d="100"/>
          <a:sy n="90" d="100"/>
        </p:scale>
        <p:origin x="-1452" y="-606"/>
      </p:cViewPr>
      <p:guideLst>
        <p:guide orient="horz" pos="2199"/>
        <p:guide pos="3839"/>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7" d="100"/>
          <a:sy n="57" d="100"/>
        </p:scale>
        <p:origin x="2808" y="36"/>
      </p:cViewPr>
      <p:guideLst>
        <p:guide orient="horz" pos="293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E8A95-114D-4BB9-A729-058920B273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8029B-87F6-42DD-8185-B8A2A8D307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8029B-87F6-42DD-8185-B8A2A8D307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CAAD024-C6D2-498C-B6F9-0F94E70CC5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9CCF6A-2F56-44E6-80EA-DDB34B141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AD024-C6D2-498C-B6F9-0F94E70CC562}"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CCF6A-2F56-44E6-80EA-DDB34B141F0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7"/>
          <p:cNvSpPr/>
          <p:nvPr/>
        </p:nvSpPr>
        <p:spPr bwMode="auto">
          <a:xfrm>
            <a:off x="11256776" y="5966471"/>
            <a:ext cx="646320" cy="647026"/>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398" tIns="45699" rIns="91398" bIns="45699" numCol="1" anchor="t" anchorCtr="0" compatLnSpc="1"/>
          <a:lstStyle/>
          <a:p>
            <a:endParaRPr lang="zh-CN" altLang="en-US" sz="1800"/>
          </a:p>
        </p:txBody>
      </p:sp>
      <p:sp>
        <p:nvSpPr>
          <p:cNvPr id="16" name="Rectangle 6"/>
          <p:cNvSpPr>
            <a:spLocks noChangeArrowheads="1"/>
          </p:cNvSpPr>
          <p:nvPr/>
        </p:nvSpPr>
        <p:spPr bwMode="auto">
          <a:xfrm>
            <a:off x="17347" y="5221744"/>
            <a:ext cx="2013388" cy="81520"/>
          </a:xfrm>
          <a:prstGeom prst="rect">
            <a:avLst/>
          </a:prstGeom>
          <a:solidFill>
            <a:schemeClr val="accent4">
              <a:lumMod val="60000"/>
              <a:lumOff val="40000"/>
            </a:schemeClr>
          </a:solidFill>
          <a:ln>
            <a:noFill/>
          </a:ln>
        </p:spPr>
        <p:txBody>
          <a:bodyPr vert="horz" wrap="square" lIns="91434" tIns="45717" rIns="91434" bIns="45717" numCol="1" anchor="t" anchorCtr="0" compatLnSpc="1"/>
          <a:lstStyle/>
          <a:p>
            <a:endParaRPr lang="zh-CN" altLang="en-US"/>
          </a:p>
        </p:txBody>
      </p:sp>
      <p:sp>
        <p:nvSpPr>
          <p:cNvPr id="17" name="Rectangle 7"/>
          <p:cNvSpPr>
            <a:spLocks noChangeArrowheads="1"/>
          </p:cNvSpPr>
          <p:nvPr/>
        </p:nvSpPr>
        <p:spPr bwMode="auto">
          <a:xfrm>
            <a:off x="1284983" y="5221744"/>
            <a:ext cx="2010896" cy="81520"/>
          </a:xfrm>
          <a:prstGeom prst="rect">
            <a:avLst/>
          </a:prstGeom>
          <a:solidFill>
            <a:schemeClr val="bg1">
              <a:lumMod val="75000"/>
            </a:schemeClr>
          </a:solidFill>
          <a:ln>
            <a:noFill/>
          </a:ln>
        </p:spPr>
        <p:txBody>
          <a:bodyPr vert="horz" wrap="square" lIns="91434" tIns="45717" rIns="91434" bIns="45717" numCol="1" anchor="t" anchorCtr="0" compatLnSpc="1"/>
          <a:lstStyle/>
          <a:p>
            <a:endParaRPr lang="zh-CN" altLang="en-US"/>
          </a:p>
        </p:txBody>
      </p:sp>
      <p:sp>
        <p:nvSpPr>
          <p:cNvPr id="18" name="Rectangle 8"/>
          <p:cNvSpPr>
            <a:spLocks noChangeArrowheads="1"/>
          </p:cNvSpPr>
          <p:nvPr/>
        </p:nvSpPr>
        <p:spPr bwMode="auto">
          <a:xfrm>
            <a:off x="2549203" y="5221744"/>
            <a:ext cx="2013388" cy="81520"/>
          </a:xfrm>
          <a:prstGeom prst="rect">
            <a:avLst/>
          </a:prstGeom>
          <a:solidFill>
            <a:srgbClr val="00B0F0"/>
          </a:solidFill>
          <a:ln>
            <a:noFill/>
          </a:ln>
        </p:spPr>
        <p:txBody>
          <a:bodyPr vert="horz" wrap="square" lIns="91434" tIns="45717" rIns="91434" bIns="45717" numCol="1" anchor="t" anchorCtr="0" compatLnSpc="1"/>
          <a:lstStyle/>
          <a:p>
            <a:endParaRPr lang="zh-CN" altLang="en-US"/>
          </a:p>
        </p:txBody>
      </p:sp>
      <p:sp>
        <p:nvSpPr>
          <p:cNvPr id="19" name="Rectangle 9"/>
          <p:cNvSpPr>
            <a:spLocks noChangeArrowheads="1"/>
          </p:cNvSpPr>
          <p:nvPr/>
        </p:nvSpPr>
        <p:spPr bwMode="auto">
          <a:xfrm>
            <a:off x="3816839" y="5221744"/>
            <a:ext cx="2010896" cy="81520"/>
          </a:xfrm>
          <a:prstGeom prst="rect">
            <a:avLst/>
          </a:prstGeom>
          <a:solidFill>
            <a:srgbClr val="92D050"/>
          </a:solidFill>
          <a:ln>
            <a:noFill/>
          </a:ln>
        </p:spPr>
        <p:txBody>
          <a:bodyPr vert="horz" wrap="square" lIns="91434" tIns="45717" rIns="91434" bIns="45717" numCol="1" anchor="t" anchorCtr="0" compatLnSpc="1"/>
          <a:lstStyle/>
          <a:p>
            <a:endParaRPr lang="zh-CN" altLang="en-US"/>
          </a:p>
        </p:txBody>
      </p:sp>
      <p:sp>
        <p:nvSpPr>
          <p:cNvPr id="32"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sp>
        <p:nvSpPr>
          <p:cNvPr id="28" name="Rectangle 6"/>
          <p:cNvSpPr>
            <a:spLocks noChangeArrowheads="1"/>
          </p:cNvSpPr>
          <p:nvPr/>
        </p:nvSpPr>
        <p:spPr bwMode="auto">
          <a:xfrm>
            <a:off x="5799432" y="5217590"/>
            <a:ext cx="2013388" cy="81520"/>
          </a:xfrm>
          <a:prstGeom prst="rect">
            <a:avLst/>
          </a:prstGeom>
          <a:solidFill>
            <a:schemeClr val="accent4">
              <a:lumMod val="60000"/>
              <a:lumOff val="40000"/>
            </a:schemeClr>
          </a:solidFill>
          <a:ln>
            <a:noFill/>
          </a:ln>
        </p:spPr>
        <p:txBody>
          <a:bodyPr vert="horz" wrap="square" lIns="91434" tIns="45717" rIns="91434" bIns="45717" numCol="1" anchor="t" anchorCtr="0" compatLnSpc="1"/>
          <a:lstStyle/>
          <a:p>
            <a:endParaRPr lang="zh-CN" altLang="en-US"/>
          </a:p>
        </p:txBody>
      </p:sp>
      <p:sp>
        <p:nvSpPr>
          <p:cNvPr id="29" name="Rectangle 7"/>
          <p:cNvSpPr>
            <a:spLocks noChangeArrowheads="1"/>
          </p:cNvSpPr>
          <p:nvPr/>
        </p:nvSpPr>
        <p:spPr bwMode="auto">
          <a:xfrm>
            <a:off x="7067068" y="5217590"/>
            <a:ext cx="2010896" cy="81520"/>
          </a:xfrm>
          <a:prstGeom prst="rect">
            <a:avLst/>
          </a:prstGeom>
          <a:solidFill>
            <a:schemeClr val="bg1">
              <a:lumMod val="75000"/>
            </a:schemeClr>
          </a:solidFill>
          <a:ln>
            <a:noFill/>
          </a:ln>
        </p:spPr>
        <p:txBody>
          <a:bodyPr vert="horz" wrap="square" lIns="91434" tIns="45717" rIns="91434" bIns="45717" numCol="1" anchor="t" anchorCtr="0" compatLnSpc="1"/>
          <a:lstStyle/>
          <a:p>
            <a:endParaRPr lang="zh-CN" altLang="en-US"/>
          </a:p>
        </p:txBody>
      </p:sp>
      <p:sp>
        <p:nvSpPr>
          <p:cNvPr id="30" name="Rectangle 8"/>
          <p:cNvSpPr>
            <a:spLocks noChangeArrowheads="1"/>
          </p:cNvSpPr>
          <p:nvPr/>
        </p:nvSpPr>
        <p:spPr bwMode="auto">
          <a:xfrm>
            <a:off x="8331288" y="5217590"/>
            <a:ext cx="2013388" cy="81520"/>
          </a:xfrm>
          <a:prstGeom prst="rect">
            <a:avLst/>
          </a:prstGeom>
          <a:solidFill>
            <a:srgbClr val="00B0F0"/>
          </a:solidFill>
          <a:ln>
            <a:noFill/>
          </a:ln>
        </p:spPr>
        <p:txBody>
          <a:bodyPr vert="horz" wrap="square" lIns="91434" tIns="45717" rIns="91434" bIns="45717" numCol="1" anchor="t" anchorCtr="0" compatLnSpc="1"/>
          <a:lstStyle/>
          <a:p>
            <a:endParaRPr lang="zh-CN" altLang="en-US"/>
          </a:p>
        </p:txBody>
      </p:sp>
      <p:sp>
        <p:nvSpPr>
          <p:cNvPr id="31" name="Rectangle 9"/>
          <p:cNvSpPr>
            <a:spLocks noChangeArrowheads="1"/>
          </p:cNvSpPr>
          <p:nvPr/>
        </p:nvSpPr>
        <p:spPr bwMode="auto">
          <a:xfrm>
            <a:off x="9598924" y="5217590"/>
            <a:ext cx="2010896" cy="81520"/>
          </a:xfrm>
          <a:prstGeom prst="rect">
            <a:avLst/>
          </a:prstGeom>
          <a:solidFill>
            <a:srgbClr val="92D050"/>
          </a:solidFill>
          <a:ln>
            <a:noFill/>
          </a:ln>
        </p:spPr>
        <p:txBody>
          <a:bodyPr vert="horz" wrap="square" lIns="91434" tIns="45717" rIns="91434" bIns="45717" numCol="1" anchor="t" anchorCtr="0" compatLnSpc="1"/>
          <a:lstStyle/>
          <a:p>
            <a:endParaRPr lang="zh-CN" altLang="en-US"/>
          </a:p>
        </p:txBody>
      </p:sp>
      <p:sp>
        <p:nvSpPr>
          <p:cNvPr id="33" name="Rectangle 8"/>
          <p:cNvSpPr>
            <a:spLocks noChangeArrowheads="1"/>
          </p:cNvSpPr>
          <p:nvPr/>
        </p:nvSpPr>
        <p:spPr bwMode="auto">
          <a:xfrm>
            <a:off x="10178612" y="5221744"/>
            <a:ext cx="2013388" cy="81520"/>
          </a:xfrm>
          <a:prstGeom prst="rect">
            <a:avLst/>
          </a:prstGeom>
          <a:solidFill>
            <a:srgbClr val="00B0F0"/>
          </a:solidFill>
          <a:ln>
            <a:noFill/>
          </a:ln>
        </p:spPr>
        <p:txBody>
          <a:bodyPr vert="horz" wrap="square" lIns="91434" tIns="45717" rIns="91434" bIns="45717" numCol="1" anchor="t" anchorCtr="0" compatLnSpc="1"/>
          <a:lstStyle/>
          <a:p>
            <a:endParaRPr lang="zh-CN" altLang="en-US" b="1" dirty="0"/>
          </a:p>
        </p:txBody>
      </p:sp>
      <p:sp>
        <p:nvSpPr>
          <p:cNvPr id="36" name="Freeform 9"/>
          <p:cNvSpPr>
            <a:spLocks noEditPoints="1"/>
          </p:cNvSpPr>
          <p:nvPr/>
        </p:nvSpPr>
        <p:spPr bwMode="auto">
          <a:xfrm>
            <a:off x="10298780" y="4885777"/>
            <a:ext cx="279727" cy="28090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ED5A00"/>
          </a:solidFill>
          <a:ln>
            <a:noFill/>
          </a:ln>
        </p:spPr>
        <p:txBody>
          <a:bodyPr vert="horz" wrap="square" lIns="68553" tIns="34277" rIns="68553" bIns="34277" numCol="1" anchor="t" anchorCtr="0" compatLnSpc="1"/>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7" name="Rectangle 4"/>
          <p:cNvSpPr txBox="1">
            <a:spLocks noChangeArrowheads="1"/>
          </p:cNvSpPr>
          <p:nvPr/>
        </p:nvSpPr>
        <p:spPr bwMode="auto">
          <a:xfrm>
            <a:off x="10637399" y="4899263"/>
            <a:ext cx="1353105" cy="2616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zh-CN" altLang="en-US" sz="1100" dirty="0">
                <a:solidFill>
                  <a:schemeClr val="accent1"/>
                </a:solidFill>
                <a:latin typeface="微软雅黑" panose="020B0503020204020204" pitchFamily="34" charset="-122"/>
                <a:ea typeface="微软雅黑" panose="020B0503020204020204" pitchFamily="34" charset="-122"/>
              </a:rPr>
              <a:t>李明乐</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3040912" y="2254975"/>
            <a:ext cx="5779473" cy="1013460"/>
          </a:xfrm>
          <a:prstGeom prst="rect">
            <a:avLst/>
          </a:prstGeom>
          <a:noFill/>
        </p:spPr>
        <p:txBody>
          <a:bodyPr wrap="square" lIns="91398" tIns="45699" rIns="91398" bIns="45699" rtlCol="0">
            <a:spAutoFit/>
          </a:bodyPr>
          <a:lstStyle/>
          <a:p>
            <a:pPr algn="ctr"/>
            <a:r>
              <a:rPr lang="en-US" altLang="zh-CN" sz="6000" b="1" dirty="0" err="1" smtClean="0">
                <a:solidFill>
                  <a:schemeClr val="bg1">
                    <a:lumMod val="50000"/>
                  </a:schemeClr>
                </a:solidFill>
              </a:rPr>
              <a:t>LABjs</a:t>
            </a:r>
            <a:r>
              <a:rPr lang="zh-CN" altLang="en-US" sz="6000" b="1" dirty="0" smtClean="0">
                <a:solidFill>
                  <a:schemeClr val="bg1">
                    <a:lumMod val="50000"/>
                  </a:schemeClr>
                </a:solidFill>
              </a:rPr>
              <a:t>讲解</a:t>
            </a:r>
            <a:endParaRPr lang="zh-CN" altLang="en-US" sz="6000" b="1" dirty="0">
              <a:solidFill>
                <a:schemeClr val="bg1">
                  <a:lumMod val="50000"/>
                </a:schemeClr>
              </a:solidFill>
            </a:endParaRPr>
          </a:p>
        </p:txBody>
      </p:sp>
    </p:spTree>
  </p:cSld>
  <p:clrMapOvr>
    <a:masterClrMapping/>
  </p:clrMapOvr>
  <p:transition spd="slow">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90"/>
                                              </p:val>
                                            </p:tav>
                                            <p:tav tm="100000">
                                              <p:val>
                                                <p:fltVal val="0"/>
                                              </p:val>
                                            </p:tav>
                                          </p:tavLst>
                                        </p:anim>
                                        <p:animEffect transition="in" filter="fade">
                                          <p:cBhvr>
                                            <p:cTn id="15" dur="500"/>
                                            <p:tgtEl>
                                              <p:spTgt spid="16"/>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 calcmode="lin" valueType="num">
                                          <p:cBhvr>
                                            <p:cTn id="20" dur="500" fill="hold"/>
                                            <p:tgtEl>
                                              <p:spTgt spid="17"/>
                                            </p:tgtEl>
                                            <p:attrNameLst>
                                              <p:attrName>style.rotation</p:attrName>
                                            </p:attrNameLst>
                                          </p:cBhvr>
                                          <p:tavLst>
                                            <p:tav tm="0">
                                              <p:val>
                                                <p:fltVal val="90"/>
                                              </p:val>
                                            </p:tav>
                                            <p:tav tm="100000">
                                              <p:val>
                                                <p:fltVal val="0"/>
                                              </p:val>
                                            </p:tav>
                                          </p:tavLst>
                                        </p:anim>
                                        <p:animEffect transition="in" filter="fade">
                                          <p:cBhvr>
                                            <p:cTn id="21" dur="500"/>
                                            <p:tgtEl>
                                              <p:spTgt spid="17"/>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90"/>
                                              </p:val>
                                            </p:tav>
                                            <p:tav tm="100000">
                                              <p:val>
                                                <p:fltVal val="0"/>
                                              </p:val>
                                            </p:tav>
                                          </p:tavLst>
                                        </p:anim>
                                        <p:animEffect transition="in" filter="fade">
                                          <p:cBhvr>
                                            <p:cTn id="27" dur="500"/>
                                            <p:tgtEl>
                                              <p:spTgt spid="18"/>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 calcmode="lin" valueType="num">
                                          <p:cBhvr>
                                            <p:cTn id="32" dur="500" fill="hold"/>
                                            <p:tgtEl>
                                              <p:spTgt spid="19"/>
                                            </p:tgtEl>
                                            <p:attrNameLst>
                                              <p:attrName>style.rotation</p:attrName>
                                            </p:attrNameLst>
                                          </p:cBhvr>
                                          <p:tavLst>
                                            <p:tav tm="0">
                                              <p:val>
                                                <p:fltVal val="90"/>
                                              </p:val>
                                            </p:tav>
                                            <p:tav tm="100000">
                                              <p:val>
                                                <p:fltVal val="0"/>
                                              </p:val>
                                            </p:tav>
                                          </p:tavLst>
                                        </p:anim>
                                        <p:animEffect transition="in" filter="fade">
                                          <p:cBhvr>
                                            <p:cTn id="33" dur="500"/>
                                            <p:tgtEl>
                                              <p:spTgt spid="19"/>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750"/>
                                            <p:tgtEl>
                                              <p:spTgt spid="32"/>
                                            </p:tgtEl>
                                          </p:cBhvr>
                                        </p:animEffect>
                                      </p:childTnLst>
                                    </p:cTn>
                                  </p:par>
                                </p:childTnLst>
                              </p:cTn>
                            </p:par>
                            <p:par>
                              <p:cTn id="38" fill="hold">
                                <p:stCondLst>
                                  <p:cond delay="2000"/>
                                </p:stCondLst>
                                <p:childTnLst>
                                  <p:par>
                                    <p:cTn id="39" presetID="3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 calcmode="lin" valueType="num">
                                          <p:cBhvr>
                                            <p:cTn id="43" dur="500" fill="hold"/>
                                            <p:tgtEl>
                                              <p:spTgt spid="28"/>
                                            </p:tgtEl>
                                            <p:attrNameLst>
                                              <p:attrName>style.rotation</p:attrName>
                                            </p:attrNameLst>
                                          </p:cBhvr>
                                          <p:tavLst>
                                            <p:tav tm="0">
                                              <p:val>
                                                <p:fltVal val="90"/>
                                              </p:val>
                                            </p:tav>
                                            <p:tav tm="100000">
                                              <p:val>
                                                <p:fltVal val="0"/>
                                              </p:val>
                                            </p:tav>
                                          </p:tavLst>
                                        </p:anim>
                                        <p:animEffect transition="in" filter="fade">
                                          <p:cBhvr>
                                            <p:cTn id="44" dur="500"/>
                                            <p:tgtEl>
                                              <p:spTgt spid="28"/>
                                            </p:tgtEl>
                                          </p:cBhvr>
                                        </p:animEffect>
                                      </p:childTnLst>
                                    </p:cTn>
                                  </p:par>
                                  <p:par>
                                    <p:cTn id="45" presetID="31" presetClass="entr" presetSubtype="0" fill="hold" grpId="0" nodeType="withEffect">
                                      <p:stCondLst>
                                        <p:cond delay="1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 calcmode="lin" valueType="num">
                                          <p:cBhvr>
                                            <p:cTn id="49" dur="500" fill="hold"/>
                                            <p:tgtEl>
                                              <p:spTgt spid="29"/>
                                            </p:tgtEl>
                                            <p:attrNameLst>
                                              <p:attrName>style.rotation</p:attrName>
                                            </p:attrNameLst>
                                          </p:cBhvr>
                                          <p:tavLst>
                                            <p:tav tm="0">
                                              <p:val>
                                                <p:fltVal val="90"/>
                                              </p:val>
                                            </p:tav>
                                            <p:tav tm="100000">
                                              <p:val>
                                                <p:fltVal val="0"/>
                                              </p:val>
                                            </p:tav>
                                          </p:tavLst>
                                        </p:anim>
                                        <p:animEffect transition="in" filter="fade">
                                          <p:cBhvr>
                                            <p:cTn id="50" dur="500"/>
                                            <p:tgtEl>
                                              <p:spTgt spid="29"/>
                                            </p:tgtEl>
                                          </p:cBhvr>
                                        </p:animEffect>
                                      </p:childTnLst>
                                    </p:cTn>
                                  </p:par>
                                  <p:par>
                                    <p:cTn id="51" presetID="31" presetClass="entr" presetSubtype="0" fill="hold" grpId="0" nodeType="withEffect">
                                      <p:stCondLst>
                                        <p:cond delay="20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 calcmode="lin" valueType="num">
                                          <p:cBhvr>
                                            <p:cTn id="55" dur="500" fill="hold"/>
                                            <p:tgtEl>
                                              <p:spTgt spid="30"/>
                                            </p:tgtEl>
                                            <p:attrNameLst>
                                              <p:attrName>style.rotation</p:attrName>
                                            </p:attrNameLst>
                                          </p:cBhvr>
                                          <p:tavLst>
                                            <p:tav tm="0">
                                              <p:val>
                                                <p:fltVal val="90"/>
                                              </p:val>
                                            </p:tav>
                                            <p:tav tm="100000">
                                              <p:val>
                                                <p:fltVal val="0"/>
                                              </p:val>
                                            </p:tav>
                                          </p:tavLst>
                                        </p:anim>
                                        <p:animEffect transition="in" filter="fade">
                                          <p:cBhvr>
                                            <p:cTn id="56" dur="500"/>
                                            <p:tgtEl>
                                              <p:spTgt spid="30"/>
                                            </p:tgtEl>
                                          </p:cBhvr>
                                        </p:animEffect>
                                      </p:childTnLst>
                                    </p:cTn>
                                  </p:par>
                                  <p:par>
                                    <p:cTn id="57" presetID="31" presetClass="entr" presetSubtype="0" fill="hold" grpId="0" nodeType="withEffect">
                                      <p:stCondLst>
                                        <p:cond delay="30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 calcmode="lin" valueType="num">
                                          <p:cBhvr>
                                            <p:cTn id="61" dur="500" fill="hold"/>
                                            <p:tgtEl>
                                              <p:spTgt spid="31"/>
                                            </p:tgtEl>
                                            <p:attrNameLst>
                                              <p:attrName>style.rotation</p:attrName>
                                            </p:attrNameLst>
                                          </p:cBhvr>
                                          <p:tavLst>
                                            <p:tav tm="0">
                                              <p:val>
                                                <p:fltVal val="90"/>
                                              </p:val>
                                            </p:tav>
                                            <p:tav tm="100000">
                                              <p:val>
                                                <p:fltVal val="0"/>
                                              </p:val>
                                            </p:tav>
                                          </p:tavLst>
                                        </p:anim>
                                        <p:animEffect transition="in" filter="fade">
                                          <p:cBhvr>
                                            <p:cTn id="62" dur="500"/>
                                            <p:tgtEl>
                                              <p:spTgt spid="31"/>
                                            </p:tgtEl>
                                          </p:cBhvr>
                                        </p:animEffect>
                                      </p:childTnLst>
                                    </p:cTn>
                                  </p:par>
                                  <p:par>
                                    <p:cTn id="63" presetID="31" presetClass="entr" presetSubtype="0" fill="hold" grpId="0" nodeType="withEffect">
                                      <p:stCondLst>
                                        <p:cond delay="20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 calcmode="lin" valueType="num">
                                          <p:cBhvr>
                                            <p:cTn id="67" dur="500" fill="hold"/>
                                            <p:tgtEl>
                                              <p:spTgt spid="33"/>
                                            </p:tgtEl>
                                            <p:attrNameLst>
                                              <p:attrName>style.rotation</p:attrName>
                                            </p:attrNameLst>
                                          </p:cBhvr>
                                          <p:tavLst>
                                            <p:tav tm="0">
                                              <p:val>
                                                <p:fltVal val="90"/>
                                              </p:val>
                                            </p:tav>
                                            <p:tav tm="100000">
                                              <p:val>
                                                <p:fltVal val="0"/>
                                              </p:val>
                                            </p:tav>
                                          </p:tavLst>
                                        </p:anim>
                                        <p:animEffect transition="in" filter="fade">
                                          <p:cBhvr>
                                            <p:cTn id="68" dur="500"/>
                                            <p:tgtEl>
                                              <p:spTgt spid="33"/>
                                            </p:tgtEl>
                                          </p:cBhvr>
                                        </p:animEffect>
                                      </p:childTnLst>
                                    </p:cTn>
                                  </p:par>
                                  <p:par>
                                    <p:cTn id="69" presetID="2" presetClass="entr" presetSubtype="1" fill="hold" grpId="0" nodeType="withEffect" p14:presetBounceEnd="66000">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14:bounceEnd="66000">
                                          <p:cBhvr additive="base">
                                            <p:cTn id="71" dur="300" fill="hold"/>
                                            <p:tgtEl>
                                              <p:spTgt spid="36"/>
                                            </p:tgtEl>
                                            <p:attrNameLst>
                                              <p:attrName>ppt_x</p:attrName>
                                            </p:attrNameLst>
                                          </p:cBhvr>
                                          <p:tavLst>
                                            <p:tav tm="0">
                                              <p:val>
                                                <p:strVal val="#ppt_x"/>
                                              </p:val>
                                            </p:tav>
                                            <p:tav tm="100000">
                                              <p:val>
                                                <p:strVal val="#ppt_x"/>
                                              </p:val>
                                            </p:tav>
                                          </p:tavLst>
                                        </p:anim>
                                        <p:anim calcmode="lin" valueType="num" p14:bounceEnd="66000">
                                          <p:cBhvr additive="base">
                                            <p:cTn id="72" dur="300" fill="hold"/>
                                            <p:tgtEl>
                                              <p:spTgt spid="36"/>
                                            </p:tgtEl>
                                            <p:attrNameLst>
                                              <p:attrName>ppt_y</p:attrName>
                                            </p:attrNameLst>
                                          </p:cBhvr>
                                          <p:tavLst>
                                            <p:tav tm="0">
                                              <p:val>
                                                <p:strVal val="0-#ppt_h/2"/>
                                              </p:val>
                                            </p:tav>
                                            <p:tav tm="100000">
                                              <p:val>
                                                <p:strVal val="#ppt_y"/>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500"/>
                                </p:stCondLst>
                                <p:childTnLst>
                                  <p:par>
                                    <p:cTn id="77" presetID="22" presetClass="entr" presetSubtype="8"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19" grpId="0" animBg="1"/>
          <p:bldP spid="32" grpId="0"/>
          <p:bldP spid="28" grpId="0" animBg="1"/>
          <p:bldP spid="29" grpId="0" animBg="1"/>
          <p:bldP spid="30" grpId="0" animBg="1"/>
          <p:bldP spid="31" grpId="0" animBg="1"/>
          <p:bldP spid="33" grpId="0" animBg="1"/>
          <p:bldP spid="36" grpId="0" animBg="1"/>
          <p:bldP spid="37" grpId="0"/>
          <p:bldP spid="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90"/>
                                              </p:val>
                                            </p:tav>
                                            <p:tav tm="100000">
                                              <p:val>
                                                <p:fltVal val="0"/>
                                              </p:val>
                                            </p:tav>
                                          </p:tavLst>
                                        </p:anim>
                                        <p:animEffect transition="in" filter="fade">
                                          <p:cBhvr>
                                            <p:cTn id="15" dur="500"/>
                                            <p:tgtEl>
                                              <p:spTgt spid="16"/>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 calcmode="lin" valueType="num">
                                          <p:cBhvr>
                                            <p:cTn id="20" dur="500" fill="hold"/>
                                            <p:tgtEl>
                                              <p:spTgt spid="17"/>
                                            </p:tgtEl>
                                            <p:attrNameLst>
                                              <p:attrName>style.rotation</p:attrName>
                                            </p:attrNameLst>
                                          </p:cBhvr>
                                          <p:tavLst>
                                            <p:tav tm="0">
                                              <p:val>
                                                <p:fltVal val="90"/>
                                              </p:val>
                                            </p:tav>
                                            <p:tav tm="100000">
                                              <p:val>
                                                <p:fltVal val="0"/>
                                              </p:val>
                                            </p:tav>
                                          </p:tavLst>
                                        </p:anim>
                                        <p:animEffect transition="in" filter="fade">
                                          <p:cBhvr>
                                            <p:cTn id="21" dur="500"/>
                                            <p:tgtEl>
                                              <p:spTgt spid="17"/>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90"/>
                                              </p:val>
                                            </p:tav>
                                            <p:tav tm="100000">
                                              <p:val>
                                                <p:fltVal val="0"/>
                                              </p:val>
                                            </p:tav>
                                          </p:tavLst>
                                        </p:anim>
                                        <p:animEffect transition="in" filter="fade">
                                          <p:cBhvr>
                                            <p:cTn id="27" dur="500"/>
                                            <p:tgtEl>
                                              <p:spTgt spid="18"/>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 calcmode="lin" valueType="num">
                                          <p:cBhvr>
                                            <p:cTn id="32" dur="500" fill="hold"/>
                                            <p:tgtEl>
                                              <p:spTgt spid="19"/>
                                            </p:tgtEl>
                                            <p:attrNameLst>
                                              <p:attrName>style.rotation</p:attrName>
                                            </p:attrNameLst>
                                          </p:cBhvr>
                                          <p:tavLst>
                                            <p:tav tm="0">
                                              <p:val>
                                                <p:fltVal val="90"/>
                                              </p:val>
                                            </p:tav>
                                            <p:tav tm="100000">
                                              <p:val>
                                                <p:fltVal val="0"/>
                                              </p:val>
                                            </p:tav>
                                          </p:tavLst>
                                        </p:anim>
                                        <p:animEffect transition="in" filter="fade">
                                          <p:cBhvr>
                                            <p:cTn id="33" dur="500"/>
                                            <p:tgtEl>
                                              <p:spTgt spid="19"/>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750"/>
                                            <p:tgtEl>
                                              <p:spTgt spid="32"/>
                                            </p:tgtEl>
                                          </p:cBhvr>
                                        </p:animEffect>
                                      </p:childTnLst>
                                    </p:cTn>
                                  </p:par>
                                </p:childTnLst>
                              </p:cTn>
                            </p:par>
                            <p:par>
                              <p:cTn id="38" fill="hold">
                                <p:stCondLst>
                                  <p:cond delay="2000"/>
                                </p:stCondLst>
                                <p:childTnLst>
                                  <p:par>
                                    <p:cTn id="39" presetID="3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 calcmode="lin" valueType="num">
                                          <p:cBhvr>
                                            <p:cTn id="43" dur="500" fill="hold"/>
                                            <p:tgtEl>
                                              <p:spTgt spid="28"/>
                                            </p:tgtEl>
                                            <p:attrNameLst>
                                              <p:attrName>style.rotation</p:attrName>
                                            </p:attrNameLst>
                                          </p:cBhvr>
                                          <p:tavLst>
                                            <p:tav tm="0">
                                              <p:val>
                                                <p:fltVal val="90"/>
                                              </p:val>
                                            </p:tav>
                                            <p:tav tm="100000">
                                              <p:val>
                                                <p:fltVal val="0"/>
                                              </p:val>
                                            </p:tav>
                                          </p:tavLst>
                                        </p:anim>
                                        <p:animEffect transition="in" filter="fade">
                                          <p:cBhvr>
                                            <p:cTn id="44" dur="500"/>
                                            <p:tgtEl>
                                              <p:spTgt spid="28"/>
                                            </p:tgtEl>
                                          </p:cBhvr>
                                        </p:animEffect>
                                      </p:childTnLst>
                                    </p:cTn>
                                  </p:par>
                                  <p:par>
                                    <p:cTn id="45" presetID="31" presetClass="entr" presetSubtype="0" fill="hold" grpId="0" nodeType="withEffect">
                                      <p:stCondLst>
                                        <p:cond delay="1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 calcmode="lin" valueType="num">
                                          <p:cBhvr>
                                            <p:cTn id="49" dur="500" fill="hold"/>
                                            <p:tgtEl>
                                              <p:spTgt spid="29"/>
                                            </p:tgtEl>
                                            <p:attrNameLst>
                                              <p:attrName>style.rotation</p:attrName>
                                            </p:attrNameLst>
                                          </p:cBhvr>
                                          <p:tavLst>
                                            <p:tav tm="0">
                                              <p:val>
                                                <p:fltVal val="90"/>
                                              </p:val>
                                            </p:tav>
                                            <p:tav tm="100000">
                                              <p:val>
                                                <p:fltVal val="0"/>
                                              </p:val>
                                            </p:tav>
                                          </p:tavLst>
                                        </p:anim>
                                        <p:animEffect transition="in" filter="fade">
                                          <p:cBhvr>
                                            <p:cTn id="50" dur="500"/>
                                            <p:tgtEl>
                                              <p:spTgt spid="29"/>
                                            </p:tgtEl>
                                          </p:cBhvr>
                                        </p:animEffect>
                                      </p:childTnLst>
                                    </p:cTn>
                                  </p:par>
                                  <p:par>
                                    <p:cTn id="51" presetID="31" presetClass="entr" presetSubtype="0" fill="hold" grpId="0" nodeType="withEffect">
                                      <p:stCondLst>
                                        <p:cond delay="20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 calcmode="lin" valueType="num">
                                          <p:cBhvr>
                                            <p:cTn id="55" dur="500" fill="hold"/>
                                            <p:tgtEl>
                                              <p:spTgt spid="30"/>
                                            </p:tgtEl>
                                            <p:attrNameLst>
                                              <p:attrName>style.rotation</p:attrName>
                                            </p:attrNameLst>
                                          </p:cBhvr>
                                          <p:tavLst>
                                            <p:tav tm="0">
                                              <p:val>
                                                <p:fltVal val="90"/>
                                              </p:val>
                                            </p:tav>
                                            <p:tav tm="100000">
                                              <p:val>
                                                <p:fltVal val="0"/>
                                              </p:val>
                                            </p:tav>
                                          </p:tavLst>
                                        </p:anim>
                                        <p:animEffect transition="in" filter="fade">
                                          <p:cBhvr>
                                            <p:cTn id="56" dur="500"/>
                                            <p:tgtEl>
                                              <p:spTgt spid="30"/>
                                            </p:tgtEl>
                                          </p:cBhvr>
                                        </p:animEffect>
                                      </p:childTnLst>
                                    </p:cTn>
                                  </p:par>
                                  <p:par>
                                    <p:cTn id="57" presetID="31" presetClass="entr" presetSubtype="0" fill="hold" grpId="0" nodeType="withEffect">
                                      <p:stCondLst>
                                        <p:cond delay="30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 calcmode="lin" valueType="num">
                                          <p:cBhvr>
                                            <p:cTn id="61" dur="500" fill="hold"/>
                                            <p:tgtEl>
                                              <p:spTgt spid="31"/>
                                            </p:tgtEl>
                                            <p:attrNameLst>
                                              <p:attrName>style.rotation</p:attrName>
                                            </p:attrNameLst>
                                          </p:cBhvr>
                                          <p:tavLst>
                                            <p:tav tm="0">
                                              <p:val>
                                                <p:fltVal val="90"/>
                                              </p:val>
                                            </p:tav>
                                            <p:tav tm="100000">
                                              <p:val>
                                                <p:fltVal val="0"/>
                                              </p:val>
                                            </p:tav>
                                          </p:tavLst>
                                        </p:anim>
                                        <p:animEffect transition="in" filter="fade">
                                          <p:cBhvr>
                                            <p:cTn id="62" dur="500"/>
                                            <p:tgtEl>
                                              <p:spTgt spid="31"/>
                                            </p:tgtEl>
                                          </p:cBhvr>
                                        </p:animEffect>
                                      </p:childTnLst>
                                    </p:cTn>
                                  </p:par>
                                  <p:par>
                                    <p:cTn id="63" presetID="31" presetClass="entr" presetSubtype="0" fill="hold" grpId="0" nodeType="withEffect">
                                      <p:stCondLst>
                                        <p:cond delay="20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 calcmode="lin" valueType="num">
                                          <p:cBhvr>
                                            <p:cTn id="67" dur="500" fill="hold"/>
                                            <p:tgtEl>
                                              <p:spTgt spid="33"/>
                                            </p:tgtEl>
                                            <p:attrNameLst>
                                              <p:attrName>style.rotation</p:attrName>
                                            </p:attrNameLst>
                                          </p:cBhvr>
                                          <p:tavLst>
                                            <p:tav tm="0">
                                              <p:val>
                                                <p:fltVal val="90"/>
                                              </p:val>
                                            </p:tav>
                                            <p:tav tm="100000">
                                              <p:val>
                                                <p:fltVal val="0"/>
                                              </p:val>
                                            </p:tav>
                                          </p:tavLst>
                                        </p:anim>
                                        <p:animEffect transition="in" filter="fade">
                                          <p:cBhvr>
                                            <p:cTn id="68" dur="500"/>
                                            <p:tgtEl>
                                              <p:spTgt spid="33"/>
                                            </p:tgtEl>
                                          </p:cBhvr>
                                        </p:animEffect>
                                      </p:childTnLst>
                                    </p:cTn>
                                  </p:par>
                                  <p:par>
                                    <p:cTn id="69" presetID="2" presetClass="entr" presetSubtype="1"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300" fill="hold"/>
                                            <p:tgtEl>
                                              <p:spTgt spid="36"/>
                                            </p:tgtEl>
                                            <p:attrNameLst>
                                              <p:attrName>ppt_x</p:attrName>
                                            </p:attrNameLst>
                                          </p:cBhvr>
                                          <p:tavLst>
                                            <p:tav tm="0">
                                              <p:val>
                                                <p:strVal val="#ppt_x"/>
                                              </p:val>
                                            </p:tav>
                                            <p:tav tm="100000">
                                              <p:val>
                                                <p:strVal val="#ppt_x"/>
                                              </p:val>
                                            </p:tav>
                                          </p:tavLst>
                                        </p:anim>
                                        <p:anim calcmode="lin" valueType="num">
                                          <p:cBhvr additive="base">
                                            <p:cTn id="72" dur="300" fill="hold"/>
                                            <p:tgtEl>
                                              <p:spTgt spid="36"/>
                                            </p:tgtEl>
                                            <p:attrNameLst>
                                              <p:attrName>ppt_y</p:attrName>
                                            </p:attrNameLst>
                                          </p:cBhvr>
                                          <p:tavLst>
                                            <p:tav tm="0">
                                              <p:val>
                                                <p:strVal val="0-#ppt_h/2"/>
                                              </p:val>
                                            </p:tav>
                                            <p:tav tm="100000">
                                              <p:val>
                                                <p:strVal val="#ppt_y"/>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500"/>
                                </p:stCondLst>
                                <p:childTnLst>
                                  <p:par>
                                    <p:cTn id="77" presetID="22" presetClass="entr" presetSubtype="8"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19" grpId="0" animBg="1"/>
          <p:bldP spid="32" grpId="0"/>
          <p:bldP spid="28" grpId="0" animBg="1"/>
          <p:bldP spid="29" grpId="0" animBg="1"/>
          <p:bldP spid="30" grpId="0" animBg="1"/>
          <p:bldP spid="31" grpId="0" animBg="1"/>
          <p:bldP spid="33" grpId="0" animBg="1"/>
          <p:bldP spid="36" grpId="0" animBg="1"/>
          <p:bldP spid="37" grpId="0"/>
          <p:bldP spid="38"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509" y="325160"/>
            <a:ext cx="5974331" cy="582295"/>
          </a:xfrm>
          <a:prstGeom prst="rect">
            <a:avLst/>
          </a:prstGeom>
          <a:noFill/>
        </p:spPr>
        <p:txBody>
          <a:bodyPr wrap="square" lIns="91398" tIns="45699" rIns="91398" bIns="45699"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这个组件是做什么的？</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585" y="269251"/>
            <a:ext cx="262616"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6" name="Freeform 6"/>
          <p:cNvSpPr/>
          <p:nvPr/>
        </p:nvSpPr>
        <p:spPr bwMode="auto">
          <a:xfrm>
            <a:off x="441371" y="443010"/>
            <a:ext cx="262616" cy="26854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7" name="Freeform 7"/>
          <p:cNvSpPr/>
          <p:nvPr/>
        </p:nvSpPr>
        <p:spPr bwMode="auto">
          <a:xfrm>
            <a:off x="265635" y="624671"/>
            <a:ext cx="260640"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33"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sp>
        <p:nvSpPr>
          <p:cNvPr id="34" name="TextBox 33"/>
          <p:cNvSpPr txBox="1"/>
          <p:nvPr/>
        </p:nvSpPr>
        <p:spPr>
          <a:xfrm>
            <a:off x="1570312" y="1533668"/>
            <a:ext cx="9050967" cy="2028825"/>
          </a:xfrm>
          <a:prstGeom prst="rect">
            <a:avLst/>
          </a:prstGeom>
          <a:noFill/>
        </p:spPr>
        <p:txBody>
          <a:bodyPr wrap="square" lIns="91398" tIns="45699" rIns="91398" bIns="45699" rtlCol="0">
            <a:spAutoFit/>
          </a:bodyPr>
          <a:lstStyle/>
          <a:p>
            <a:r>
              <a:rPr sz="1800" dirty="0">
                <a:solidFill>
                  <a:schemeClr val="tx1">
                    <a:lumMod val="75000"/>
                    <a:lumOff val="25000"/>
                  </a:schemeClr>
                </a:solidFill>
                <a:latin typeface="+mn-ea"/>
              </a:rPr>
              <a:t>LABjs</a:t>
            </a:r>
            <a:r>
              <a:rPr lang="zh-CN" sz="1800" dirty="0">
                <a:solidFill>
                  <a:schemeClr val="tx1">
                    <a:lumMod val="75000"/>
                    <a:lumOff val="25000"/>
                  </a:schemeClr>
                </a:solidFill>
                <a:latin typeface="+mn-ea"/>
              </a:rPr>
              <a:t>本质就</a:t>
            </a:r>
            <a:r>
              <a:rPr sz="1800" dirty="0">
                <a:solidFill>
                  <a:schemeClr val="tx1">
                    <a:lumMod val="75000"/>
                    <a:lumOff val="25000"/>
                  </a:schemeClr>
                </a:solidFill>
                <a:latin typeface="+mn-ea"/>
              </a:rPr>
              <a:t>是一个动态脚本加载器</a:t>
            </a:r>
            <a:r>
              <a:rPr lang="zh-CN" sz="1800" dirty="0">
                <a:solidFill>
                  <a:schemeClr val="tx1">
                    <a:lumMod val="75000"/>
                    <a:lumOff val="25000"/>
                  </a:schemeClr>
                </a:solidFill>
                <a:latin typeface="+mn-ea"/>
              </a:rPr>
              <a:t>，目的是为了以浏览器允许的最快速度并行加载所有JavaScript文件，但是如果文件之间有依赖关系，您可以选择确保正确的执行顺序。</a:t>
            </a:r>
            <a:endParaRPr lang="zh-CN" sz="1800" dirty="0">
              <a:solidFill>
                <a:schemeClr val="tx1">
                  <a:lumMod val="75000"/>
                  <a:lumOff val="25000"/>
                </a:schemeClr>
              </a:solidFill>
              <a:latin typeface="+mn-ea"/>
            </a:endParaRPr>
          </a:p>
          <a:p>
            <a:endParaRPr lang="zh-CN" sz="1800" dirty="0">
              <a:solidFill>
                <a:schemeClr val="tx1">
                  <a:lumMod val="75000"/>
                  <a:lumOff val="25000"/>
                </a:schemeClr>
              </a:solidFill>
              <a:latin typeface="+mn-ea"/>
            </a:endParaRPr>
          </a:p>
          <a:p>
            <a:r>
              <a:rPr lang="zh-CN" sz="1800" dirty="0">
                <a:solidFill>
                  <a:schemeClr val="tx1">
                    <a:lumMod val="75000"/>
                    <a:lumOff val="25000"/>
                  </a:schemeClr>
                </a:solidFill>
                <a:latin typeface="+mn-ea"/>
              </a:rPr>
              <a:t>我使用它是因为我在做大屏组件的时候，我想做成按照需要的资源进行引用加载，不想让资源的引用都放到</a:t>
            </a:r>
            <a:r>
              <a:rPr lang="en-US" altLang="zh-CN" sz="1800" dirty="0">
                <a:solidFill>
                  <a:schemeClr val="tx1">
                    <a:lumMod val="75000"/>
                    <a:lumOff val="25000"/>
                  </a:schemeClr>
                </a:solidFill>
                <a:latin typeface="+mn-ea"/>
              </a:rPr>
              <a:t>index.html</a:t>
            </a:r>
            <a:r>
              <a:rPr lang="zh-CN" altLang="en-US" sz="1800" dirty="0">
                <a:solidFill>
                  <a:schemeClr val="tx1">
                    <a:lumMod val="75000"/>
                    <a:lumOff val="25000"/>
                  </a:schemeClr>
                </a:solidFill>
                <a:latin typeface="+mn-ea"/>
              </a:rPr>
              <a:t>的最下边。因此我建立了一个</a:t>
            </a:r>
            <a:r>
              <a:rPr lang="en-US" altLang="zh-CN" sz="1800" dirty="0">
                <a:solidFill>
                  <a:schemeClr val="tx1">
                    <a:lumMod val="75000"/>
                    <a:lumOff val="25000"/>
                  </a:schemeClr>
                </a:solidFill>
                <a:latin typeface="+mn-ea"/>
              </a:rPr>
              <a:t>js</a:t>
            </a:r>
            <a:r>
              <a:rPr lang="zh-CN" altLang="en-US" sz="1800" dirty="0">
                <a:solidFill>
                  <a:schemeClr val="tx1">
                    <a:lumMod val="75000"/>
                    <a:lumOff val="25000"/>
                  </a:schemeClr>
                </a:solidFill>
                <a:latin typeface="+mn-ea"/>
              </a:rPr>
              <a:t>，里边写需要加载的资源，如果直接往</a:t>
            </a:r>
            <a:r>
              <a:rPr lang="en-US" altLang="zh-CN" sz="1800" dirty="0">
                <a:solidFill>
                  <a:schemeClr val="tx1">
                    <a:lumMod val="75000"/>
                    <a:lumOff val="25000"/>
                  </a:schemeClr>
                </a:solidFill>
                <a:latin typeface="+mn-ea"/>
              </a:rPr>
              <a:t>body</a:t>
            </a:r>
            <a:r>
              <a:rPr lang="zh-CN" altLang="en-US" sz="1800" dirty="0">
                <a:solidFill>
                  <a:schemeClr val="tx1">
                    <a:lumMod val="75000"/>
                    <a:lumOff val="25000"/>
                  </a:schemeClr>
                </a:solidFill>
                <a:latin typeface="+mn-ea"/>
              </a:rPr>
              <a:t>下边</a:t>
            </a:r>
            <a:r>
              <a:rPr lang="en-US" altLang="zh-CN" sz="1800" dirty="0">
                <a:solidFill>
                  <a:schemeClr val="tx1">
                    <a:lumMod val="75000"/>
                    <a:lumOff val="25000"/>
                  </a:schemeClr>
                </a:solidFill>
                <a:latin typeface="+mn-ea"/>
              </a:rPr>
              <a:t>append“script”</a:t>
            </a:r>
            <a:r>
              <a:rPr lang="zh-CN" altLang="en-US" sz="1800" dirty="0">
                <a:solidFill>
                  <a:schemeClr val="tx1">
                    <a:lumMod val="75000"/>
                    <a:lumOff val="25000"/>
                  </a:schemeClr>
                </a:solidFill>
                <a:latin typeface="+mn-ea"/>
              </a:rPr>
              <a:t>标签，这时无法保证每个</a:t>
            </a:r>
            <a:r>
              <a:rPr lang="en-US" altLang="zh-CN" sz="1800" dirty="0">
                <a:solidFill>
                  <a:schemeClr val="tx1">
                    <a:lumMod val="75000"/>
                    <a:lumOff val="25000"/>
                  </a:schemeClr>
                </a:solidFill>
                <a:latin typeface="+mn-ea"/>
              </a:rPr>
              <a:t>js</a:t>
            </a:r>
            <a:r>
              <a:rPr lang="zh-CN" altLang="en-US" sz="1800" dirty="0">
                <a:solidFill>
                  <a:schemeClr val="tx1">
                    <a:lumMod val="75000"/>
                    <a:lumOff val="25000"/>
                  </a:schemeClr>
                </a:solidFill>
                <a:latin typeface="+mn-ea"/>
              </a:rPr>
              <a:t>的依赖关系。因此决定使用这个库来进行资源的加载。</a:t>
            </a:r>
            <a:endParaRPr lang="zh-CN" altLang="en-US" sz="1800" dirty="0">
              <a:solidFill>
                <a:schemeClr val="tx1">
                  <a:lumMod val="75000"/>
                  <a:lumOff val="25000"/>
                </a:schemeClr>
              </a:solidFill>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159"/>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750"/>
                                        <p:tgtEl>
                                          <p:spTgt spid="33"/>
                                        </p:tgtEl>
                                      </p:cBhvr>
                                    </p:animEffect>
                                  </p:childTnLst>
                                </p:cTn>
                              </p:par>
                            </p:childTnLst>
                          </p:cTn>
                        </p:par>
                        <p:par>
                          <p:cTn id="28" fill="hold">
                            <p:stCondLst>
                              <p:cond delay="2159"/>
                            </p:stCondLst>
                            <p:childTnLst>
                              <p:par>
                                <p:cTn id="29" presetID="22" presetClass="entr" presetSubtype="1"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509" y="325160"/>
            <a:ext cx="5974331" cy="582295"/>
          </a:xfrm>
          <a:prstGeom prst="rect">
            <a:avLst/>
          </a:prstGeom>
          <a:noFill/>
        </p:spPr>
        <p:txBody>
          <a:bodyPr wrap="square" lIns="91398" tIns="45699" rIns="91398" bIns="45699"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一图了解</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JS</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加载</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585" y="269251"/>
            <a:ext cx="262616"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6" name="Freeform 6"/>
          <p:cNvSpPr/>
          <p:nvPr/>
        </p:nvSpPr>
        <p:spPr bwMode="auto">
          <a:xfrm>
            <a:off x="441371" y="443010"/>
            <a:ext cx="262616" cy="26854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7" name="Freeform 7"/>
          <p:cNvSpPr/>
          <p:nvPr/>
        </p:nvSpPr>
        <p:spPr bwMode="auto">
          <a:xfrm>
            <a:off x="265635" y="624671"/>
            <a:ext cx="260640"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33"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pic>
        <p:nvPicPr>
          <p:cNvPr id="2" name="图片 1" descr="2151798436-59da4801c6772_articlex"/>
          <p:cNvPicPr>
            <a:picLocks noChangeAspect="1"/>
          </p:cNvPicPr>
          <p:nvPr/>
        </p:nvPicPr>
        <p:blipFill>
          <a:blip r:embed="rId1"/>
          <a:stretch>
            <a:fillRect/>
          </a:stretch>
        </p:blipFill>
        <p:spPr>
          <a:xfrm>
            <a:off x="5017135" y="205740"/>
            <a:ext cx="6341745" cy="64465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08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bldLvl="0" animBg="1"/>
      <p:bldP spid="6" grpId="0" bldLvl="0" animBg="1"/>
      <p:bldP spid="7" grpId="0" bldLvl="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509" y="325160"/>
            <a:ext cx="5974331" cy="582295"/>
          </a:xfrm>
          <a:prstGeom prst="rect">
            <a:avLst/>
          </a:prstGeom>
          <a:noFill/>
        </p:spPr>
        <p:txBody>
          <a:bodyPr wrap="square" lIns="91398" tIns="45699" rIns="91398" bIns="45699"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实现</a:t>
            </a:r>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js</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的按照顺序加载方式</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585" y="269251"/>
            <a:ext cx="262616"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6" name="Freeform 6"/>
          <p:cNvSpPr/>
          <p:nvPr/>
        </p:nvSpPr>
        <p:spPr bwMode="auto">
          <a:xfrm>
            <a:off x="441371" y="443010"/>
            <a:ext cx="262616" cy="26854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7" name="Freeform 7"/>
          <p:cNvSpPr/>
          <p:nvPr/>
        </p:nvSpPr>
        <p:spPr bwMode="auto">
          <a:xfrm>
            <a:off x="265635" y="624671"/>
            <a:ext cx="260640"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33"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sp>
        <p:nvSpPr>
          <p:cNvPr id="34" name="TextBox 33"/>
          <p:cNvSpPr txBox="1"/>
          <p:nvPr/>
        </p:nvSpPr>
        <p:spPr>
          <a:xfrm>
            <a:off x="1570947" y="1404727"/>
            <a:ext cx="9050967" cy="643890"/>
          </a:xfrm>
          <a:prstGeom prst="rect">
            <a:avLst/>
          </a:prstGeom>
          <a:noFill/>
        </p:spPr>
        <p:txBody>
          <a:bodyPr wrap="square" lIns="91398" tIns="45699" rIns="91398" bIns="45699" rtlCol="0">
            <a:spAutoFit/>
          </a:bodyPr>
          <a:lstStyle/>
          <a:p>
            <a:r>
              <a:rPr lang="zh-CN" altLang="en-US" sz="1800" dirty="0">
                <a:solidFill>
                  <a:schemeClr val="tx1">
                    <a:lumMod val="75000"/>
                    <a:lumOff val="25000"/>
                  </a:schemeClr>
                </a:solidFill>
                <a:latin typeface="+mn-ea"/>
              </a:rPr>
              <a:t>在参考地图组做的组件时发现创建组件时也是加载哪些资源就调用公共方法进行加载。</a:t>
            </a:r>
            <a:endParaRPr lang="zh-CN" altLang="en-US" sz="1800" dirty="0">
              <a:solidFill>
                <a:schemeClr val="tx1">
                  <a:lumMod val="75000"/>
                  <a:lumOff val="25000"/>
                </a:schemeClr>
              </a:solidFill>
              <a:latin typeface="+mn-ea"/>
            </a:endParaRPr>
          </a:p>
          <a:p>
            <a:r>
              <a:rPr lang="zh-CN" altLang="en-US" sz="1800" dirty="0">
                <a:solidFill>
                  <a:schemeClr val="tx1">
                    <a:lumMod val="75000"/>
                    <a:lumOff val="25000"/>
                  </a:schemeClr>
                </a:solidFill>
                <a:latin typeface="+mn-ea"/>
              </a:rPr>
              <a:t>方法如下：</a:t>
            </a:r>
            <a:endParaRPr lang="zh-CN" altLang="en-US" sz="1800" dirty="0">
              <a:solidFill>
                <a:schemeClr val="tx1">
                  <a:lumMod val="75000"/>
                  <a:lumOff val="25000"/>
                </a:schemeClr>
              </a:solidFill>
              <a:latin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2590" y="2239328"/>
            <a:ext cx="58483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2959735" y="3287395"/>
            <a:ext cx="4147185" cy="20383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33"/>
          <p:cNvSpPr txBox="1"/>
          <p:nvPr/>
        </p:nvSpPr>
        <p:spPr>
          <a:xfrm>
            <a:off x="1570312" y="3814552"/>
            <a:ext cx="9050967" cy="1197610"/>
          </a:xfrm>
          <a:prstGeom prst="rect">
            <a:avLst/>
          </a:prstGeom>
          <a:noFill/>
        </p:spPr>
        <p:txBody>
          <a:bodyPr wrap="square" lIns="91398" tIns="45699" rIns="91398" bIns="45699" rtlCol="0">
            <a:spAutoFit/>
          </a:bodyPr>
          <a:p>
            <a:r>
              <a:rPr lang="zh-CN" altLang="en-US" sz="1800" dirty="0">
                <a:solidFill>
                  <a:schemeClr val="tx1">
                    <a:lumMod val="75000"/>
                    <a:lumOff val="25000"/>
                  </a:schemeClr>
                </a:solidFill>
                <a:latin typeface="+mn-ea"/>
              </a:rPr>
              <a:t>当</a:t>
            </a:r>
            <a:r>
              <a:rPr lang="en-US" altLang="zh-CN" sz="1800" dirty="0">
                <a:solidFill>
                  <a:schemeClr val="tx1">
                    <a:lumMod val="75000"/>
                    <a:lumOff val="25000"/>
                  </a:schemeClr>
                </a:solidFill>
                <a:latin typeface="+mn-ea"/>
              </a:rPr>
              <a:t>onload</a:t>
            </a:r>
            <a:r>
              <a:rPr lang="zh-CN" altLang="en-US" sz="1800" dirty="0">
                <a:solidFill>
                  <a:schemeClr val="tx1">
                    <a:lumMod val="75000"/>
                    <a:lumOff val="25000"/>
                  </a:schemeClr>
                </a:solidFill>
                <a:latin typeface="+mn-ea"/>
              </a:rPr>
              <a:t>函数执行前执行</a:t>
            </a:r>
            <a:r>
              <a:rPr lang="en-US" altLang="zh-CN" sz="1800" dirty="0">
                <a:solidFill>
                  <a:schemeClr val="tx1">
                    <a:lumMod val="75000"/>
                    <a:lumOff val="25000"/>
                  </a:schemeClr>
                </a:solidFill>
                <a:latin typeface="+mn-ea"/>
              </a:rPr>
              <a:t>document.write(),</a:t>
            </a:r>
            <a:r>
              <a:rPr lang="zh-CN" altLang="en-US" sz="1800" dirty="0">
                <a:solidFill>
                  <a:schemeClr val="tx1">
                    <a:lumMod val="75000"/>
                    <a:lumOff val="25000"/>
                  </a:schemeClr>
                </a:solidFill>
                <a:latin typeface="+mn-ea"/>
              </a:rPr>
              <a:t>浏览器创建文档流未关闭因此可以直接插入</a:t>
            </a:r>
            <a:r>
              <a:rPr lang="en-US" altLang="zh-CN" sz="1800" dirty="0">
                <a:solidFill>
                  <a:schemeClr val="tx1">
                    <a:lumMod val="75000"/>
                    <a:lumOff val="25000"/>
                  </a:schemeClr>
                </a:solidFill>
                <a:latin typeface="+mn-ea"/>
              </a:rPr>
              <a:t>script</a:t>
            </a:r>
            <a:r>
              <a:rPr lang="zh-CN" altLang="en-US" sz="1800" dirty="0">
                <a:solidFill>
                  <a:schemeClr val="tx1">
                    <a:lumMod val="75000"/>
                    <a:lumOff val="25000"/>
                  </a:schemeClr>
                </a:solidFill>
                <a:latin typeface="+mn-ea"/>
              </a:rPr>
              <a:t>标签</a:t>
            </a:r>
            <a:endParaRPr lang="zh-CN" altLang="en-US" sz="1800" dirty="0">
              <a:solidFill>
                <a:schemeClr val="tx1">
                  <a:lumMod val="75000"/>
                  <a:lumOff val="25000"/>
                </a:schemeClr>
              </a:solidFill>
              <a:latin typeface="+mn-ea"/>
            </a:endParaRPr>
          </a:p>
          <a:p>
            <a:endParaRPr lang="zh-CN" altLang="en-US" sz="1800" dirty="0">
              <a:solidFill>
                <a:schemeClr val="tx1">
                  <a:lumMod val="75000"/>
                  <a:lumOff val="25000"/>
                </a:schemeClr>
              </a:solidFill>
              <a:latin typeface="+mn-ea"/>
            </a:endParaRPr>
          </a:p>
          <a:p>
            <a:r>
              <a:rPr lang="zh-CN" altLang="en-US" sz="1800" dirty="0">
                <a:solidFill>
                  <a:srgbClr val="FF0000"/>
                </a:solidFill>
                <a:latin typeface="+mn-ea"/>
              </a:rPr>
              <a:t>参考资料：https://www.cnblogs.com/me2o/p/8025236.html</a:t>
            </a:r>
            <a:endParaRPr lang="zh-CN" altLang="en-US" sz="1800" dirty="0">
              <a:solidFill>
                <a:srgbClr val="FF0000"/>
              </a:solidFill>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279"/>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750"/>
                                        <p:tgtEl>
                                          <p:spTgt spid="33"/>
                                        </p:tgtEl>
                                      </p:cBhvr>
                                    </p:animEffect>
                                  </p:childTnLst>
                                </p:cTn>
                              </p:par>
                            </p:childTnLst>
                          </p:cTn>
                        </p:par>
                        <p:par>
                          <p:cTn id="28" fill="hold">
                            <p:stCondLst>
                              <p:cond delay="2279"/>
                            </p:stCondLst>
                            <p:childTnLst>
                              <p:par>
                                <p:cTn id="29" presetID="22" presetClass="entr" presetSubtype="1"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2779"/>
                            </p:stCondLst>
                            <p:childTnLst>
                              <p:par>
                                <p:cTn id="33" presetID="2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33" grpId="0"/>
      <p:bldP spid="34"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269585" y="269251"/>
            <a:ext cx="262616"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6" name="Freeform 6"/>
          <p:cNvSpPr/>
          <p:nvPr/>
        </p:nvSpPr>
        <p:spPr bwMode="auto">
          <a:xfrm>
            <a:off x="441371" y="443010"/>
            <a:ext cx="262616" cy="26854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7" name="Freeform 7"/>
          <p:cNvSpPr/>
          <p:nvPr/>
        </p:nvSpPr>
        <p:spPr bwMode="auto">
          <a:xfrm>
            <a:off x="265635" y="624671"/>
            <a:ext cx="260640"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33"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sp>
        <p:nvSpPr>
          <p:cNvPr id="34" name="TextBox 33"/>
          <p:cNvSpPr txBox="1"/>
          <p:nvPr/>
        </p:nvSpPr>
        <p:spPr>
          <a:xfrm>
            <a:off x="1570312" y="1141238"/>
            <a:ext cx="9050967" cy="920750"/>
          </a:xfrm>
          <a:prstGeom prst="rect">
            <a:avLst/>
          </a:prstGeom>
          <a:noFill/>
        </p:spPr>
        <p:txBody>
          <a:bodyPr wrap="square" lIns="91398" tIns="45699" rIns="91398" bIns="45699" rtlCol="0">
            <a:spAutoFit/>
          </a:bodyPr>
          <a:lstStyle/>
          <a:p>
            <a:r>
              <a:rPr lang="zh-CN" altLang="en-US" sz="1800" dirty="0">
                <a:solidFill>
                  <a:schemeClr val="tx1">
                    <a:lumMod val="75000"/>
                    <a:lumOff val="25000"/>
                  </a:schemeClr>
                </a:solidFill>
                <a:latin typeface="+mn-ea"/>
              </a:rPr>
              <a:t>使用方法很简单，如图：如果</a:t>
            </a:r>
            <a:r>
              <a:rPr lang="en-US" altLang="zh-CN" sz="1800" dirty="0">
                <a:solidFill>
                  <a:schemeClr val="tx1">
                    <a:lumMod val="75000"/>
                    <a:lumOff val="25000"/>
                  </a:schemeClr>
                </a:solidFill>
                <a:latin typeface="+mn-ea"/>
              </a:rPr>
              <a:t>js</a:t>
            </a:r>
            <a:r>
              <a:rPr lang="zh-CN" altLang="en-US" sz="1800" dirty="0">
                <a:solidFill>
                  <a:schemeClr val="tx1">
                    <a:lumMod val="75000"/>
                    <a:lumOff val="25000"/>
                  </a:schemeClr>
                </a:solidFill>
                <a:latin typeface="+mn-ea"/>
              </a:rPr>
              <a:t>没有依赖则直接调用</a:t>
            </a:r>
            <a:r>
              <a:rPr lang="en-US" altLang="zh-CN" sz="1800" dirty="0">
                <a:solidFill>
                  <a:schemeClr val="tx1">
                    <a:lumMod val="75000"/>
                    <a:lumOff val="25000"/>
                  </a:schemeClr>
                </a:solidFill>
                <a:latin typeface="+mn-ea"/>
              </a:rPr>
              <a:t>script</a:t>
            </a:r>
            <a:r>
              <a:rPr lang="zh-CN" altLang="en-US" sz="1800" dirty="0">
                <a:solidFill>
                  <a:schemeClr val="tx1">
                    <a:lumMod val="75000"/>
                    <a:lumOff val="25000"/>
                  </a:schemeClr>
                </a:solidFill>
                <a:latin typeface="+mn-ea"/>
              </a:rPr>
              <a:t>方法，参数为</a:t>
            </a:r>
            <a:r>
              <a:rPr lang="en-US" altLang="zh-CN" sz="1800" dirty="0">
                <a:solidFill>
                  <a:schemeClr val="tx1">
                    <a:lumMod val="75000"/>
                    <a:lumOff val="25000"/>
                  </a:schemeClr>
                </a:solidFill>
                <a:latin typeface="+mn-ea"/>
              </a:rPr>
              <a:t>js</a:t>
            </a:r>
            <a:r>
              <a:rPr lang="zh-CN" altLang="en-US" sz="1800" dirty="0">
                <a:solidFill>
                  <a:schemeClr val="tx1">
                    <a:lumMod val="75000"/>
                    <a:lumOff val="25000"/>
                  </a:schemeClr>
                </a:solidFill>
                <a:latin typeface="+mn-ea"/>
              </a:rPr>
              <a:t>路径，如果和前边有依赖关系，使用</a:t>
            </a:r>
            <a:r>
              <a:rPr lang="en-US" altLang="zh-CN" sz="1800" dirty="0">
                <a:solidFill>
                  <a:schemeClr val="tx1">
                    <a:lumMod val="75000"/>
                    <a:lumOff val="25000"/>
                  </a:schemeClr>
                </a:solidFill>
                <a:latin typeface="+mn-ea"/>
              </a:rPr>
              <a:t>wait</a:t>
            </a:r>
            <a:r>
              <a:rPr lang="zh-CN" altLang="en-US" sz="1800" dirty="0">
                <a:solidFill>
                  <a:schemeClr val="tx1">
                    <a:lumMod val="75000"/>
                    <a:lumOff val="25000"/>
                  </a:schemeClr>
                </a:solidFill>
                <a:latin typeface="+mn-ea"/>
              </a:rPr>
              <a:t>方法，参数为回调函数，回调函数里边写，下一步需要加载的资源。</a:t>
            </a:r>
            <a:endParaRPr lang="zh-CN" altLang="en-US" sz="1800" dirty="0">
              <a:solidFill>
                <a:schemeClr val="tx1">
                  <a:lumMod val="75000"/>
                  <a:lumOff val="25000"/>
                </a:schemeClr>
              </a:solidFill>
              <a:latin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7833" y="2103755"/>
            <a:ext cx="75342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54"/>
          <p:cNvSpPr txBox="1"/>
          <p:nvPr/>
        </p:nvSpPr>
        <p:spPr>
          <a:xfrm>
            <a:off x="697509" y="325160"/>
            <a:ext cx="5974331" cy="582295"/>
          </a:xfrm>
          <a:prstGeom prst="rect">
            <a:avLst/>
          </a:prstGeom>
          <a:noFill/>
        </p:spPr>
        <p:txBody>
          <a:bodyPr wrap="square" lIns="91398" tIns="45699" rIns="91398" bIns="45699"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使用方法</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750"/>
                                        <p:tgtEl>
                                          <p:spTgt spid="3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par>
                          <p:cTn id="25" fill="hold">
                            <p:stCondLst>
                              <p:cond delay="20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
                                        </p:tgtEl>
                                        <p:attrNameLst>
                                          <p:attrName>style.visibility</p:attrName>
                                        </p:attrNameLst>
                                      </p:cBhvr>
                                      <p:to>
                                        <p:strVal val="visible"/>
                                      </p:to>
                                    </p:set>
                                    <p:anim by="(-#ppt_w*2)" calcmode="lin" valueType="num">
                                      <p:cBhvr rctx="PPT">
                                        <p:cTn id="28" dur="200" autoRev="1" fill="hold">
                                          <p:stCondLst>
                                            <p:cond delay="0"/>
                                          </p:stCondLst>
                                        </p:cTn>
                                        <p:tgtEl>
                                          <p:spTgt spid="2"/>
                                        </p:tgtEl>
                                        <p:attrNameLst>
                                          <p:attrName>ppt_w</p:attrName>
                                        </p:attrNameLst>
                                      </p:cBhvr>
                                    </p:anim>
                                    <p:anim by="(#ppt_w*0.50)" calcmode="lin" valueType="num">
                                      <p:cBhvr>
                                        <p:cTn id="29" dur="200" decel="50000" autoRev="1" fill="hold">
                                          <p:stCondLst>
                                            <p:cond delay="0"/>
                                          </p:stCondLst>
                                        </p:cTn>
                                        <p:tgtEl>
                                          <p:spTgt spid="2"/>
                                        </p:tgtEl>
                                        <p:attrNameLst>
                                          <p:attrName>ppt_x</p:attrName>
                                        </p:attrNameLst>
                                      </p:cBhvr>
                                    </p:anim>
                                    <p:anim from="(-#ppt_h/2)" to="(#ppt_y)" calcmode="lin" valueType="num">
                                      <p:cBhvr>
                                        <p:cTn id="30" dur="400" fill="hold">
                                          <p:stCondLst>
                                            <p:cond delay="0"/>
                                          </p:stCondLst>
                                        </p:cTn>
                                        <p:tgtEl>
                                          <p:spTgt spid="2"/>
                                        </p:tgtEl>
                                        <p:attrNameLst>
                                          <p:attrName>ppt_y</p:attrName>
                                        </p:attrNameLst>
                                      </p:cBhvr>
                                    </p:anim>
                                    <p:animRot by="21600000">
                                      <p:cBhvr>
                                        <p:cTn id="31" dur="4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33" grpId="0"/>
      <p:bldP spid="3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509" y="325160"/>
            <a:ext cx="5974331" cy="582295"/>
          </a:xfrm>
          <a:prstGeom prst="rect">
            <a:avLst/>
          </a:prstGeom>
          <a:noFill/>
        </p:spPr>
        <p:txBody>
          <a:bodyPr wrap="square" lIns="91398" tIns="45699" rIns="91398" bIns="45699"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其他加载方式</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585" y="269251"/>
            <a:ext cx="262616"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6" name="Freeform 6"/>
          <p:cNvSpPr/>
          <p:nvPr/>
        </p:nvSpPr>
        <p:spPr bwMode="auto">
          <a:xfrm>
            <a:off x="441371" y="443010"/>
            <a:ext cx="262616" cy="26854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7" name="Freeform 7"/>
          <p:cNvSpPr/>
          <p:nvPr/>
        </p:nvSpPr>
        <p:spPr bwMode="auto">
          <a:xfrm>
            <a:off x="265635" y="624671"/>
            <a:ext cx="260640" cy="266567"/>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EB0"/>
          </a:solidFill>
          <a:ln>
            <a:noFill/>
          </a:ln>
        </p:spPr>
        <p:txBody>
          <a:bodyPr vert="horz" wrap="square" lIns="91398" tIns="45699" rIns="91398" bIns="45699" numCol="1" anchor="t" anchorCtr="0" compatLnSpc="1"/>
          <a:lstStyle/>
          <a:p>
            <a:endParaRPr lang="zh-CN" altLang="en-US" sz="1800"/>
          </a:p>
        </p:txBody>
      </p:sp>
      <p:sp>
        <p:nvSpPr>
          <p:cNvPr id="33" name="TextBox 26"/>
          <p:cNvSpPr txBox="1"/>
          <p:nvPr/>
        </p:nvSpPr>
        <p:spPr>
          <a:xfrm>
            <a:off x="14146653" y="8510121"/>
            <a:ext cx="1107996" cy="461665"/>
          </a:xfrm>
          <a:prstGeom prst="rect">
            <a:avLst/>
          </a:prstGeom>
          <a:noFill/>
        </p:spPr>
        <p:txBody>
          <a:bodyPr wrap="none" rtlCol="0">
            <a:spAutoFit/>
          </a:bodyPr>
          <a:lstStyle/>
          <a:p>
            <a:r>
              <a:rPr lang="zh-CN" altLang="en-US" sz="2400" dirty="0"/>
              <a:t>延时符</a:t>
            </a:r>
            <a:endParaRPr lang="zh-CN" altLang="en-US" sz="2400" dirty="0"/>
          </a:p>
        </p:txBody>
      </p:sp>
      <p:sp>
        <p:nvSpPr>
          <p:cNvPr id="34" name="TextBox 33"/>
          <p:cNvSpPr txBox="1"/>
          <p:nvPr/>
        </p:nvSpPr>
        <p:spPr>
          <a:xfrm>
            <a:off x="1570312" y="1533668"/>
            <a:ext cx="9050967" cy="367030"/>
          </a:xfrm>
          <a:prstGeom prst="rect">
            <a:avLst/>
          </a:prstGeom>
          <a:noFill/>
        </p:spPr>
        <p:txBody>
          <a:bodyPr wrap="square" lIns="91398" tIns="45699" rIns="91398" bIns="45699" rtlCol="0">
            <a:spAutoFit/>
          </a:bodyPr>
          <a:lstStyle/>
          <a:p>
            <a:r>
              <a:rPr lang="zh-CN" altLang="en-US" sz="1800" dirty="0">
                <a:solidFill>
                  <a:schemeClr val="tx1">
                    <a:lumMod val="75000"/>
                    <a:lumOff val="25000"/>
                  </a:schemeClr>
                </a:solidFill>
                <a:latin typeface="+mn-ea"/>
              </a:rPr>
              <a:t>加载</a:t>
            </a:r>
            <a:r>
              <a:rPr lang="en-US" altLang="zh-CN" sz="1800" dirty="0">
                <a:solidFill>
                  <a:schemeClr val="tx1">
                    <a:lumMod val="75000"/>
                    <a:lumOff val="25000"/>
                  </a:schemeClr>
                </a:solidFill>
                <a:latin typeface="+mn-ea"/>
              </a:rPr>
              <a:t>CSS</a:t>
            </a:r>
            <a:r>
              <a:rPr lang="zh-CN" altLang="en-US" sz="1800" dirty="0">
                <a:solidFill>
                  <a:schemeClr val="tx1">
                    <a:lumMod val="75000"/>
                    <a:lumOff val="25000"/>
                  </a:schemeClr>
                </a:solidFill>
                <a:latin typeface="+mn-ea"/>
              </a:rPr>
              <a:t>的时候我使用自己写的一个小方法，实现原理就是直接在</a:t>
            </a:r>
            <a:r>
              <a:rPr lang="en-US" altLang="zh-CN" sz="1800" dirty="0">
                <a:solidFill>
                  <a:schemeClr val="tx1">
                    <a:lumMod val="75000"/>
                    <a:lumOff val="25000"/>
                  </a:schemeClr>
                </a:solidFill>
                <a:latin typeface="+mn-ea"/>
              </a:rPr>
              <a:t>head</a:t>
            </a:r>
            <a:r>
              <a:rPr lang="zh-CN" altLang="en-US" sz="1800" dirty="0">
                <a:solidFill>
                  <a:schemeClr val="tx1">
                    <a:lumMod val="75000"/>
                    <a:lumOff val="25000"/>
                  </a:schemeClr>
                </a:solidFill>
                <a:latin typeface="+mn-ea"/>
              </a:rPr>
              <a:t>中添加</a:t>
            </a:r>
            <a:r>
              <a:rPr lang="en-US" altLang="zh-CN" sz="1800" dirty="0">
                <a:solidFill>
                  <a:schemeClr val="tx1">
                    <a:lumMod val="75000"/>
                    <a:lumOff val="25000"/>
                  </a:schemeClr>
                </a:solidFill>
                <a:latin typeface="+mn-ea"/>
              </a:rPr>
              <a:t>link</a:t>
            </a:r>
            <a:r>
              <a:rPr lang="zh-CN" altLang="en-US" sz="1800" dirty="0">
                <a:solidFill>
                  <a:schemeClr val="tx1">
                    <a:lumMod val="75000"/>
                    <a:lumOff val="25000"/>
                  </a:schemeClr>
                </a:solidFill>
                <a:latin typeface="+mn-ea"/>
              </a:rPr>
              <a:t>标签</a:t>
            </a:r>
            <a:endParaRPr lang="zh-CN" altLang="en-US" sz="1800" dirty="0">
              <a:solidFill>
                <a:schemeClr val="tx1">
                  <a:lumMod val="75000"/>
                  <a:lumOff val="25000"/>
                </a:schemeClr>
              </a:solidFill>
              <a:latin typeface="+mn-ea"/>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8305" y="2185353"/>
            <a:ext cx="5829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750"/>
                                        <p:tgtEl>
                                          <p:spTgt spid="33"/>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434609" y="1833034"/>
            <a:ext cx="9313819" cy="3684587"/>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vert="horz" wrap="square" lIns="91440" tIns="45720" rIns="91440" bIns="45720" numCol="1" anchor="t" anchorCtr="0" compatLnSpc="1"/>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409605" y="1807634"/>
            <a:ext cx="9313819" cy="3684587"/>
          </a:xfrm>
          <a:prstGeom prst="rect">
            <a:avLst/>
          </a:prstGeom>
          <a:solidFill>
            <a:srgbClr val="F9F9F9"/>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423213" y="834494"/>
            <a:ext cx="1615129" cy="943754"/>
          </a:xfrm>
          <a:prstGeom prst="rect">
            <a:avLst/>
          </a:prstGeom>
          <a:noFill/>
          <a:ln w="9525">
            <a:noFill/>
            <a:bevel/>
          </a:ln>
        </p:spPr>
        <p:txBody>
          <a:bodyPr wrap="none" lIns="121892" tIns="60945" rIns="121892" bIns="60945">
            <a:spAutoFit/>
          </a:bodyPr>
          <a:lstStyle/>
          <a:p>
            <a:pPr defTabSz="1218565">
              <a:defRPr/>
            </a:pPr>
            <a:r>
              <a:rPr lang="zh-CN" altLang="en-US" sz="5335" kern="0" dirty="0" smtClean="0">
                <a:solidFill>
                  <a:srgbClr val="04B0BE"/>
                </a:solidFill>
                <a:latin typeface="Arial" panose="020B0604020202020204" pitchFamily="34" charset="0"/>
                <a:ea typeface="微软雅黑" panose="020B0503020204020204" pitchFamily="34" charset="-122"/>
                <a:sym typeface="Arial" panose="020B0604020202020204" pitchFamily="34" charset="0"/>
              </a:rPr>
              <a:t>谢谢</a:t>
            </a:r>
            <a:endParaRPr lang="zh-CN" altLang="en-US" sz="2400" kern="0" dirty="0">
              <a:solidFill>
                <a:srgbClr val="04B0B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427165" y="1807634"/>
            <a:ext cx="9337675" cy="3684587"/>
          </a:xfrm>
          <a:prstGeom prst="rect">
            <a:avLst/>
          </a:prstGeom>
          <a:noFill/>
          <a:ln w="19050">
            <a:solidFill>
              <a:srgbClr val="0089D2"/>
            </a:solidFill>
            <a:bevel/>
          </a:ln>
        </p:spPr>
        <p:txBody>
          <a:bodyPr lIns="91424" tIns="45713" rIns="91424" bIns="45713" anchor="ctr"/>
          <a:lstStyle/>
          <a:p>
            <a:pPr algn="ct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Picture 172"/>
          <p:cNvPicPr>
            <a:picLocks noChangeAspect="1" noChangeArrowheads="1"/>
          </p:cNvPicPr>
          <p:nvPr/>
        </p:nvPicPr>
        <p:blipFill>
          <a:blip r:embed="rId1" cstate="screen">
            <a:clrChange>
              <a:clrFrom>
                <a:srgbClr val="FFFFFF"/>
              </a:clrFrom>
              <a:clrTo>
                <a:srgbClr val="FFFFFF">
                  <a:alpha val="0"/>
                </a:srgbClr>
              </a:clrTo>
            </a:clrChange>
          </a:blip>
          <a:srcRect/>
          <a:stretch>
            <a:fillRect/>
          </a:stretch>
        </p:blipFill>
        <p:spPr bwMode="auto">
          <a:xfrm>
            <a:off x="9929707" y="127871"/>
            <a:ext cx="2206912"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6748043"/>
            <a:ext cx="12192000" cy="134292"/>
          </a:xfrm>
          <a:prstGeom prst="rect">
            <a:avLst/>
          </a:prstGeom>
          <a:solidFill>
            <a:srgbClr val="04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6" name="TextBox 1"/>
          <p:cNvSpPr txBox="1"/>
          <p:nvPr/>
        </p:nvSpPr>
        <p:spPr>
          <a:xfrm>
            <a:off x="5174930" y="3142062"/>
            <a:ext cx="9258156" cy="1754320"/>
          </a:xfrm>
          <a:prstGeom prst="rect">
            <a:avLst/>
          </a:prstGeom>
          <a:noFill/>
        </p:spPr>
        <p:txBody>
          <a:bodyPr wrap="square" lIns="91434" tIns="45717" rIns="91434" bIns="45717" rtlCol="0">
            <a:spAutoFit/>
          </a:bodyPr>
          <a:lstStyle/>
          <a:p>
            <a:pPr>
              <a:lnSpc>
                <a:spcPct val="150000"/>
              </a:lnSpc>
            </a:pPr>
            <a:r>
              <a:rPr lang="en-US" altLang="zh-CN" sz="5400" dirty="0" smtClean="0">
                <a:solidFill>
                  <a:schemeClr val="tx1">
                    <a:lumMod val="75000"/>
                    <a:lumOff val="25000"/>
                  </a:schemeClr>
                </a:solidFill>
                <a:latin typeface="+mj-ea"/>
                <a:ea typeface="+mj-ea"/>
              </a:rPr>
              <a:t>END</a:t>
            </a:r>
            <a:endParaRPr lang="zh-CN" altLang="en-US" sz="5400" dirty="0">
              <a:solidFill>
                <a:schemeClr val="tx1">
                  <a:lumMod val="75000"/>
                  <a:lumOff val="25000"/>
                </a:schemeClr>
              </a:solidFill>
              <a:latin typeface="+mj-ea"/>
              <a:ea typeface="+mj-ea"/>
            </a:endParaRPr>
          </a:p>
          <a:p>
            <a:pPr>
              <a:lnSpc>
                <a:spcPct val="150000"/>
              </a:lnSpc>
            </a:pPr>
            <a:endParaRPr lang="zh-CN" altLang="en-US" dirty="0">
              <a:solidFill>
                <a:schemeClr val="tx1">
                  <a:lumMod val="75000"/>
                  <a:lumOff val="25000"/>
                </a:schemeClr>
              </a:solidFill>
              <a:latin typeface="+mj-ea"/>
              <a:ea typeface="+mj-ea"/>
            </a:endParaRPr>
          </a:p>
        </p:txBody>
      </p:sp>
      <p:pic>
        <p:nvPicPr>
          <p:cNvPr id="19" name="Picture 3" descr="D:\360data\重要数据\桌面\未标题-1.png"/>
          <p:cNvPicPr>
            <a:picLocks noChangeAspect="1" noChangeArrowheads="1"/>
          </p:cNvPicPr>
          <p:nvPr/>
        </p:nvPicPr>
        <p:blipFill>
          <a:blip r:embed="rId2"/>
          <a:srcRect/>
          <a:stretch>
            <a:fillRect/>
          </a:stretch>
        </p:blipFill>
        <p:spPr bwMode="auto">
          <a:xfrm>
            <a:off x="7389656" y="2919937"/>
            <a:ext cx="2962660" cy="39814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360data\重要数据\桌面\未标题2-1.png"/>
          <p:cNvPicPr>
            <a:picLocks noChangeAspect="1" noChangeArrowheads="1"/>
          </p:cNvPicPr>
          <p:nvPr/>
        </p:nvPicPr>
        <p:blipFill>
          <a:blip r:embed="rId3"/>
          <a:srcRect/>
          <a:stretch>
            <a:fillRect/>
          </a:stretch>
        </p:blipFill>
        <p:spPr bwMode="auto">
          <a:xfrm>
            <a:off x="1284661" y="2881837"/>
            <a:ext cx="3057924" cy="4019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63" presetClass="path" presetSubtype="0" fill="hold" nodeType="withEffect">
                                  <p:stCondLst>
                                    <p:cond delay="500"/>
                                  </p:stCondLst>
                                  <p:childTnLst>
                                    <p:animMotion origin="layout" path="M 0 0 L 0.25 0 E" pathEditMode="relative" ptsTypes="">
                                      <p:cBhvr>
                                        <p:cTn id="24" dur="500" fill="hold"/>
                                        <p:tgtEl>
                                          <p:spTgt spid="19"/>
                                        </p:tgtEl>
                                        <p:attrNameLst>
                                          <p:attrName>ppt_x</p:attrName>
                                          <p:attrName>ppt_y</p:attrName>
                                        </p:attrNameLst>
                                      </p:cBhvr>
                                    </p:animMotion>
                                  </p:childTnLst>
                                </p:cTn>
                              </p:par>
                              <p:par>
                                <p:cTn id="25" presetID="35" presetClass="path" presetSubtype="0" fill="hold" nodeType="withEffect">
                                  <p:stCondLst>
                                    <p:cond delay="500"/>
                                  </p:stCondLst>
                                  <p:childTnLst>
                                    <p:animMotion origin="layout" path="M 0 0 L -0.25 0 E" pathEditMode="relative" ptsTypes="">
                                      <p:cBhvr>
                                        <p:cTn id="26" dur="500" fill="hold"/>
                                        <p:tgtEl>
                                          <p:spTgt spid="20"/>
                                        </p:tgtEl>
                                        <p:attrNameLst>
                                          <p:attrName>ppt_x</p:attrName>
                                          <p:attrName>ppt_y</p:attrName>
                                        </p:attrNameLst>
                                      </p:cBhvr>
                                    </p:animMotion>
                                  </p:childTnLst>
                                </p:cTn>
                              </p:par>
                              <p:par>
                                <p:cTn id="27" presetID="10" presetClass="exit" presetSubtype="0" fill="hold" nodeType="withEffect">
                                  <p:stCondLst>
                                    <p:cond delay="700"/>
                                  </p:stCondLst>
                                  <p:childTnLst>
                                    <p:animEffect transition="out" filter="fade">
                                      <p:cBhvr>
                                        <p:cTn id="28" dur="300"/>
                                        <p:tgtEl>
                                          <p:spTgt spid="20"/>
                                        </p:tgtEl>
                                      </p:cBhvr>
                                    </p:animEffect>
                                    <p:set>
                                      <p:cBhvr>
                                        <p:cTn id="29" dur="1" fill="hold">
                                          <p:stCondLst>
                                            <p:cond delay="299"/>
                                          </p:stCondLst>
                                        </p:cTn>
                                        <p:tgtEl>
                                          <p:spTgt spid="20"/>
                                        </p:tgtEl>
                                        <p:attrNameLst>
                                          <p:attrName>style.visibility</p:attrName>
                                        </p:attrNameLst>
                                      </p:cBhvr>
                                      <p:to>
                                        <p:strVal val="hidden"/>
                                      </p:to>
                                    </p:set>
                                  </p:childTnLst>
                                </p:cTn>
                              </p:par>
                              <p:par>
                                <p:cTn id="30" presetID="10" presetClass="exit" presetSubtype="0" fill="hold" nodeType="withEffect">
                                  <p:stCondLst>
                                    <p:cond delay="700"/>
                                  </p:stCondLst>
                                  <p:childTnLst>
                                    <p:animEffect transition="out" filter="fade">
                                      <p:cBhvr>
                                        <p:cTn id="31" dur="300"/>
                                        <p:tgtEl>
                                          <p:spTgt spid="19"/>
                                        </p:tgtEl>
                                      </p:cBhvr>
                                    </p:animEffect>
                                    <p:set>
                                      <p:cBhvr>
                                        <p:cTn id="32" dur="1" fill="hold">
                                          <p:stCondLst>
                                            <p:cond delay="2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randombar(vertical)">
                                      <p:cBhvr>
                                        <p:cTn id="37" dur="500"/>
                                        <p:tgtEl>
                                          <p:spTgt spid="26"/>
                                        </p:tgtEl>
                                      </p:cBhvr>
                                    </p:animEffect>
                                  </p:childTnLst>
                                </p:cTn>
                              </p:par>
                              <p:par>
                                <p:cTn id="38" presetID="16" presetClass="entr" presetSubtype="37" fill="hold" grpId="0" nodeType="withEffect">
                                  <p:stCondLst>
                                    <p:cond delay="40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P spid="25" grpId="0"/>
      <p:bldP spid="2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WPS 演示</Application>
  <PresentationFormat>自定义</PresentationFormat>
  <Paragraphs>48</Paragraphs>
  <Slides>7</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微软雅黑</vt:lpstr>
      <vt:lpstr>方正卡通简体</vt:lpstr>
      <vt:lpstr>Calibri</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07述职报告</dc:title>
  <dc:creator>www.1ppt.com</dc:creator>
  <cp:lastModifiedBy>Initialize</cp:lastModifiedBy>
  <cp:revision>254</cp:revision>
  <dcterms:created xsi:type="dcterms:W3CDTF">2016-06-01T05:10:00Z</dcterms:created>
  <dcterms:modified xsi:type="dcterms:W3CDTF">2018-08-16T08:41:08Z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