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266" r:id="rId6"/>
    <p:sldId id="293" r:id="rId7"/>
    <p:sldId id="313" r:id="rId8"/>
    <p:sldId id="314" r:id="rId9"/>
    <p:sldId id="290" r:id="rId10"/>
    <p:sldId id="316" r:id="rId11"/>
    <p:sldId id="315" r:id="rId12"/>
    <p:sldId id="317" r:id="rId13"/>
    <p:sldId id="318" r:id="rId14"/>
    <p:sldId id="319" r:id="rId15"/>
    <p:sldId id="320" r:id="rId16"/>
    <p:sldId id="28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9E7"/>
    <a:srgbClr val="01C0B0"/>
    <a:srgbClr val="04B0BE"/>
    <a:srgbClr val="04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6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452" y="-702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08" y="36"/>
      </p:cViewPr>
      <p:guideLst>
        <p:guide orient="horz" pos="29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8A95-114D-4BB9-A729-058920B273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029B-87F6-42DD-8185-B8A2A8D307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029B-87F6-42DD-8185-B8A2A8D30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D024-C6D2-498C-B6F9-0F94E70CC5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CF6A-2F56-44E6-80EA-DDB34B141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/>
          <p:cNvSpPr/>
          <p:nvPr/>
        </p:nvSpPr>
        <p:spPr bwMode="auto">
          <a:xfrm>
            <a:off x="11256776" y="5966471"/>
            <a:ext cx="646320" cy="647026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7347" y="5221744"/>
            <a:ext cx="2013388" cy="8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284983" y="5221744"/>
            <a:ext cx="2010896" cy="8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549203" y="5221744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816839" y="5221744"/>
            <a:ext cx="2010896" cy="8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2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799432" y="5217590"/>
            <a:ext cx="2013388" cy="8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067068" y="5217590"/>
            <a:ext cx="2010896" cy="8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8331288" y="5217590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9598924" y="5217590"/>
            <a:ext cx="2010896" cy="8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0178612" y="5221744"/>
            <a:ext cx="2013388" cy="8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34" tIns="45717" rIns="91434" bIns="45717" numCol="1" anchor="t" anchorCtr="0" compatLnSpc="1"/>
          <a:lstStyle/>
          <a:p>
            <a:endParaRPr lang="zh-CN" altLang="en-US" b="1" dirty="0"/>
          </a:p>
        </p:txBody>
      </p:sp>
      <p:sp>
        <p:nvSpPr>
          <p:cNvPr id="36" name="Freeform 9"/>
          <p:cNvSpPr>
            <a:spLocks noEditPoints="1"/>
          </p:cNvSpPr>
          <p:nvPr/>
        </p:nvSpPr>
        <p:spPr bwMode="auto">
          <a:xfrm>
            <a:off x="10298780" y="4885777"/>
            <a:ext cx="279727" cy="28090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ED5A00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10637399" y="4899263"/>
            <a:ext cx="1353105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李明乐</a:t>
            </a:r>
            <a:endParaRPr lang="zh-CN" alt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0912" y="2254975"/>
            <a:ext cx="5779473" cy="101562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r"/>
            <a:r>
              <a:rPr lang="en-US" altLang="zh-CN" sz="6000" b="1" dirty="0" smtClean="0">
                <a:solidFill>
                  <a:schemeClr val="bg1">
                    <a:lumMod val="50000"/>
                  </a:schemeClr>
                </a:solidFill>
              </a:rPr>
              <a:t>Angular</a:t>
            </a:r>
            <a:r>
              <a:rPr lang="zh-CN" altLang="en-US" sz="6000" b="1" dirty="0" smtClean="0">
                <a:solidFill>
                  <a:schemeClr val="bg1">
                    <a:lumMod val="50000"/>
                  </a:schemeClr>
                </a:solidFill>
              </a:rPr>
              <a:t>分页组件</a:t>
            </a:r>
            <a:endParaRPr lang="zh-CN" alt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6" grpId="0" animBg="1"/>
          <p:bldP spid="17" grpId="0" animBg="1"/>
          <p:bldP spid="18" grpId="0" animBg="1"/>
          <p:bldP spid="19" grpId="0" animBg="1"/>
          <p:bldP spid="32" grpId="0"/>
          <p:bldP spid="28" grpId="0" animBg="1"/>
          <p:bldP spid="29" grpId="0" animBg="1"/>
          <p:bldP spid="30" grpId="0" animBg="1"/>
          <p:bldP spid="31" grpId="0" animBg="1"/>
          <p:bldP spid="33" grpId="0" animBg="1"/>
          <p:bldP spid="36" grpId="0" animBg="1"/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3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3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6" grpId="0" animBg="1"/>
          <p:bldP spid="17" grpId="0" animBg="1"/>
          <p:bldP spid="18" grpId="0" animBg="1"/>
          <p:bldP spid="19" grpId="0" animBg="1"/>
          <p:bldP spid="32" grpId="0"/>
          <p:bldP spid="28" grpId="0" animBg="1"/>
          <p:bldP spid="29" grpId="0" animBg="1"/>
          <p:bldP spid="30" grpId="0" animBg="1"/>
          <p:bldP spid="31" grpId="0" animBg="1"/>
          <p:bldP spid="33" grpId="0" animBg="1"/>
          <p:bldP spid="36" grpId="0" animBg="1"/>
          <p:bldP spid="37" grpId="0"/>
          <p:bldP spid="3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右侧页码实现原理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941195"/>
            <a:ext cx="9271000" cy="202882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左边没有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按钮，只有右边有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先根据中间显示页数定义一个生成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的标准数量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我将这个标注数量定义为：var offset = (setting.middleLength+1)/2;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当前页数小于等于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offset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+1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时会出现这种展现方式。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例如：中间展示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页，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offset这个值为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，当前页为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1,2,3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时都应该是只有右边有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中间展示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页，offset这个值为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，当前页为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1,2,3,4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时都应该是只有右边有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959255" y="202843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4670425"/>
            <a:ext cx="3580765" cy="628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8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右侧页码实现原理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941195"/>
            <a:ext cx="9271000" cy="230568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右边没有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按钮，只有左边有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跟之前一样定义一个标准数量：var offset = (setting.middleLength+1)/2;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当前页数大于等于总页数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offset时会出现这种展现方式。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例如：中间展示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页，总页数为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offset这个值为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，当前页为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10,11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时都应该是只有左边有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中间展示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页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，总页数为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，offset这个值为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，当前页为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9,10,11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时都应该是只有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边有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959255" y="202843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4493260"/>
            <a:ext cx="3676015" cy="5429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8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右侧页码实现原理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941195"/>
            <a:ext cx="9271000" cy="9207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两边都有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其他情况就应该是两遍都有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按钮的了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959255" y="202843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3449320"/>
            <a:ext cx="3828415" cy="552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8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具体代码讲解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177290"/>
            <a:ext cx="9271000" cy="9207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上边说完右侧分页按钮的集中展现情况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下边我们针对具体代码来说一下计算逻辑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32777"/>
          <a:stretch>
            <a:fillRect/>
          </a:stretch>
        </p:blipFill>
        <p:spPr>
          <a:xfrm>
            <a:off x="1393825" y="2522220"/>
            <a:ext cx="9447530" cy="36556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434609" y="1833034"/>
            <a:ext cx="9313819" cy="3684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89D2"/>
            </a:solidFill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09605" y="1807634"/>
            <a:ext cx="9313819" cy="3684587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1423213" y="834494"/>
            <a:ext cx="1615129" cy="943754"/>
          </a:xfrm>
          <a:prstGeom prst="rect">
            <a:avLst/>
          </a:prstGeom>
          <a:noFill/>
          <a:ln w="9525">
            <a:noFill/>
            <a:bevel/>
          </a:ln>
        </p:spPr>
        <p:txBody>
          <a:bodyPr wrap="none" lIns="121892" tIns="60945" rIns="121892" bIns="60945">
            <a:spAutoFit/>
          </a:bodyPr>
          <a:lstStyle/>
          <a:p>
            <a:pPr defTabSz="1218565">
              <a:defRPr/>
            </a:pPr>
            <a:r>
              <a:rPr lang="zh-CN" altLang="en-US" sz="5335" kern="0" dirty="0" smtClean="0">
                <a:solidFill>
                  <a:srgbClr val="04B0B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</a:t>
            </a:r>
            <a:endParaRPr lang="zh-CN" altLang="en-US" sz="2400" kern="0" dirty="0">
              <a:solidFill>
                <a:srgbClr val="04B0B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427165" y="1807634"/>
            <a:ext cx="9337675" cy="3684587"/>
          </a:xfrm>
          <a:prstGeom prst="rect">
            <a:avLst/>
          </a:prstGeom>
          <a:noFill/>
          <a:ln w="19050">
            <a:solidFill>
              <a:srgbClr val="0089D2"/>
            </a:solidFill>
            <a:bevel/>
          </a:ln>
        </p:spPr>
        <p:txBody>
          <a:bodyPr lIns="91424" tIns="45713" rIns="91424" bIns="45713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9707" y="127871"/>
            <a:ext cx="2206912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6748043"/>
            <a:ext cx="12192000" cy="134292"/>
          </a:xfrm>
          <a:prstGeom prst="rect">
            <a:avLst/>
          </a:prstGeom>
          <a:solidFill>
            <a:srgbClr val="04B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25202" y="7905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TextBox 1"/>
          <p:cNvSpPr txBox="1"/>
          <p:nvPr/>
        </p:nvSpPr>
        <p:spPr>
          <a:xfrm>
            <a:off x="5174930" y="3142062"/>
            <a:ext cx="9258156" cy="175432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END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9656" y="2919937"/>
            <a:ext cx="2962660" cy="39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661" y="2881837"/>
            <a:ext cx="3057924" cy="40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ldLvl="0" animBg="1" autoUpdateAnimBg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454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为什么要创建该组件？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12" y="1533668"/>
            <a:ext cx="9050967" cy="119761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刚来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公司时前端框架标准为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angular(1.2.5)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，因此一直在使用此框架进行开发。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由于设计师设计的分页样式，网上的一些开源分页无法满足。因此试着写一个公用的分页组件满足设计需求。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分页样式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947" y="1404727"/>
            <a:ext cx="9050967" cy="36703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下边解释一下分页的结构。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3168650"/>
            <a:ext cx="8999855" cy="1143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237105" y="2808605"/>
            <a:ext cx="591820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3"/>
          <p:cNvSpPr txBox="1"/>
          <p:nvPr/>
        </p:nvSpPr>
        <p:spPr>
          <a:xfrm>
            <a:off x="2419985" y="2495550"/>
            <a:ext cx="103378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内容索引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058795" y="3837305"/>
            <a:ext cx="99695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3"/>
          <p:cNvSpPr txBox="1"/>
          <p:nvPr/>
        </p:nvSpPr>
        <p:spPr>
          <a:xfrm>
            <a:off x="3674110" y="4965700"/>
            <a:ext cx="103378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总条数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872865" y="2816225"/>
            <a:ext cx="591820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3"/>
          <p:cNvSpPr txBox="1"/>
          <p:nvPr/>
        </p:nvSpPr>
        <p:spPr>
          <a:xfrm>
            <a:off x="3873500" y="2503170"/>
            <a:ext cx="144526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每页显示数量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604760" y="2840990"/>
            <a:ext cx="865505" cy="635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3"/>
          <p:cNvSpPr txBox="1"/>
          <p:nvPr/>
        </p:nvSpPr>
        <p:spPr>
          <a:xfrm>
            <a:off x="7149465" y="2495550"/>
            <a:ext cx="144526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分页按钮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1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19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19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  <p:bldP spid="8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2361565"/>
            <a:ext cx="8209280" cy="29330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70947" y="1404727"/>
            <a:ext cx="9050967" cy="64389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index.html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中添加样式和组件库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本组件是基于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bootstrap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样式的，也可以自己写一个样式来对其进行覆盖。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53955" y="1517542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570947" y="1404727"/>
            <a:ext cx="9050967" cy="119761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在模块中添加"synway.pagination"模块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在页面中添加分页指令，这里边使用的属性方式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$scope.synPage通过属性方式传入到指令中，每个属性的解释如下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$scope.loadData通过属性方式传入到指令中，每次页码改变时触发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1153955" y="1517542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lstStyle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065" y="2733675"/>
            <a:ext cx="8104505" cy="38284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  <p:bldP spid="34" grpId="0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974331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效果演示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AutoShape 2" descr="正向反向代理示意图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正向反向代理示意图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 descr="as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1437005"/>
            <a:ext cx="8390255" cy="4819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947" y="4150467"/>
            <a:ext cx="9050967" cy="64389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、左侧为内容索引和总条数的展示，以及每页显示条数控制，双向绑定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、右侧根据总条数、每页显示条数、当前页数以及中间显示页数计算得出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927225"/>
            <a:ext cx="8999855" cy="1143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237105" y="1567180"/>
            <a:ext cx="591820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3"/>
          <p:cNvSpPr txBox="1"/>
          <p:nvPr/>
        </p:nvSpPr>
        <p:spPr>
          <a:xfrm>
            <a:off x="2419985" y="1254125"/>
            <a:ext cx="103378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内容索引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058795" y="2595880"/>
            <a:ext cx="996950" cy="1128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3"/>
          <p:cNvSpPr txBox="1"/>
          <p:nvPr/>
        </p:nvSpPr>
        <p:spPr>
          <a:xfrm>
            <a:off x="3674110" y="3724275"/>
            <a:ext cx="103378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总条数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872865" y="1574800"/>
            <a:ext cx="591820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3"/>
          <p:cNvSpPr txBox="1"/>
          <p:nvPr/>
        </p:nvSpPr>
        <p:spPr>
          <a:xfrm>
            <a:off x="3873500" y="1261745"/>
            <a:ext cx="1445260" cy="30543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每页显示数量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6" name="右大括号 25"/>
          <p:cNvSpPr/>
          <p:nvPr/>
        </p:nvSpPr>
        <p:spPr>
          <a:xfrm rot="16200000">
            <a:off x="8282305" y="1418590"/>
            <a:ext cx="485775" cy="13442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TextBox 33"/>
          <p:cNvSpPr txBox="1"/>
          <p:nvPr/>
        </p:nvSpPr>
        <p:spPr>
          <a:xfrm>
            <a:off x="7802880" y="1261745"/>
            <a:ext cx="1445260" cy="52070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400" dirty="0">
                <a:solidFill>
                  <a:srgbClr val="00B0F0"/>
                </a:solidFill>
                <a:latin typeface="+mn-ea"/>
              </a:rPr>
              <a:t>根据计算得出中间要显示的页码</a:t>
            </a:r>
            <a:endParaRPr lang="zh-CN" altLang="en-US" sz="1400" dirty="0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1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19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19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19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19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33" grpId="0"/>
      <p:bldP spid="34" grpId="0"/>
      <p:bldP spid="8" grpId="0"/>
      <p:bldP spid="9" grpId="0"/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右侧页码实现原理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941195"/>
            <a:ext cx="8413115" cy="920750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如果设置的中间分页数量加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大于等于总页数的情况下，应该展示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到总页数所有的页码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例如：总页数为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，中间显示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3793490"/>
            <a:ext cx="3133090" cy="771525"/>
          </a:xfrm>
          <a:prstGeom prst="rect">
            <a:avLst/>
          </a:prstGeom>
        </p:spPr>
      </p:pic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959255" y="202843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8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509" y="325160"/>
            <a:ext cx="5363049" cy="58229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右侧页码实现原理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585" y="269251"/>
            <a:ext cx="262616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6" name="Freeform 6"/>
          <p:cNvSpPr/>
          <p:nvPr/>
        </p:nvSpPr>
        <p:spPr bwMode="auto">
          <a:xfrm>
            <a:off x="441371" y="443010"/>
            <a:ext cx="262616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7" name="Freeform 7"/>
          <p:cNvSpPr/>
          <p:nvPr/>
        </p:nvSpPr>
        <p:spPr bwMode="auto">
          <a:xfrm>
            <a:off x="265635" y="624671"/>
            <a:ext cx="260640" cy="266567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EB0"/>
          </a:solidFill>
          <a:ln>
            <a:noFill/>
          </a:ln>
        </p:spPr>
        <p:txBody>
          <a:bodyPr vert="horz" wrap="square" lIns="91398" tIns="45699" rIns="91398" bIns="45699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6"/>
          <p:cNvSpPr txBox="1"/>
          <p:nvPr/>
        </p:nvSpPr>
        <p:spPr>
          <a:xfrm>
            <a:off x="14146653" y="85101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0355" y="1941195"/>
            <a:ext cx="8875395" cy="147510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如果设置的中间分页数量加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小于总页数的情况下，说明分页中会出现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按钮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然后又分三种情况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、左边没有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按钮，只有右边有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、右边没有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按钮，只有左边有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、两边都有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按钮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959255" y="2028438"/>
            <a:ext cx="417437" cy="417437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8" tIns="45699" rIns="91398" bIns="45699" numCol="1" rtlCol="0" anchor="t" anchorCtr="0" compatLnSpc="1"/>
          <a:p>
            <a:pPr defTabSz="913765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3736975"/>
            <a:ext cx="3580765" cy="628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55" y="4493260"/>
            <a:ext cx="3676015" cy="542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5" y="5160645"/>
            <a:ext cx="3828415" cy="552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8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3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WPS 演示</Application>
  <PresentationFormat>自定义</PresentationFormat>
  <Paragraphs>140</Paragraphs>
  <Slides>14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方正卡通简体</vt:lpstr>
      <vt:lpstr>Arial Unicode MS</vt:lpstr>
      <vt:lpstr>inherit</vt:lpstr>
      <vt:lpstr>Monaco</vt:lpstr>
      <vt:lpstr>Calibri</vt:lpstr>
      <vt:lpstr>Arial Unicode MS</vt:lpstr>
      <vt:lpstr>Calibri Light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07述职报告</dc:title>
  <dc:creator>www.1ppt.com</dc:creator>
  <cp:lastModifiedBy>Initialize</cp:lastModifiedBy>
  <cp:revision>221</cp:revision>
  <dcterms:created xsi:type="dcterms:W3CDTF">2016-06-01T05:10:00Z</dcterms:created>
  <dcterms:modified xsi:type="dcterms:W3CDTF">2018-08-15T07:46:14Z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