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2" r:id="rId5"/>
    <p:sldId id="266" r:id="rId6"/>
    <p:sldId id="293" r:id="rId7"/>
    <p:sldId id="313" r:id="rId8"/>
    <p:sldId id="323" r:id="rId9"/>
    <p:sldId id="314" r:id="rId10"/>
    <p:sldId id="290" r:id="rId11"/>
    <p:sldId id="324" r:id="rId12"/>
    <p:sldId id="334" r:id="rId13"/>
    <p:sldId id="320" r:id="rId14"/>
    <p:sldId id="28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9E7"/>
    <a:srgbClr val="01C0B0"/>
    <a:srgbClr val="04B0BE"/>
    <a:srgbClr val="04B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6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452" y="-702"/>
      </p:cViewPr>
      <p:guideLst>
        <p:guide orient="horz" pos="2190"/>
        <p:guide pos="3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08" y="36"/>
      </p:cViewPr>
      <p:guideLst>
        <p:guide orient="horz" pos="2920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8A95-114D-4BB9-A729-058920B27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029B-87F6-42DD-8185-B8A2A8D307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029B-87F6-42DD-8185-B8A2A8D307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/>
          <p:cNvSpPr/>
          <p:nvPr/>
        </p:nvSpPr>
        <p:spPr bwMode="auto">
          <a:xfrm>
            <a:off x="11256776" y="5966471"/>
            <a:ext cx="646320" cy="647026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7347" y="5221744"/>
            <a:ext cx="2013388" cy="81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284983" y="5221744"/>
            <a:ext cx="2010896" cy="8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549203" y="5221744"/>
            <a:ext cx="2013388" cy="8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816839" y="5221744"/>
            <a:ext cx="2010896" cy="815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32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799432" y="5217590"/>
            <a:ext cx="2013388" cy="81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067068" y="5217590"/>
            <a:ext cx="2010896" cy="8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8331288" y="5217590"/>
            <a:ext cx="2013388" cy="8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9598924" y="5217590"/>
            <a:ext cx="2010896" cy="815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10178612" y="5221744"/>
            <a:ext cx="2013388" cy="8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b="1" dirty="0"/>
          </a:p>
        </p:txBody>
      </p:sp>
      <p:sp>
        <p:nvSpPr>
          <p:cNvPr id="36" name="Freeform 9"/>
          <p:cNvSpPr>
            <a:spLocks noEditPoints="1"/>
          </p:cNvSpPr>
          <p:nvPr/>
        </p:nvSpPr>
        <p:spPr bwMode="auto">
          <a:xfrm>
            <a:off x="10298780" y="4885777"/>
            <a:ext cx="279727" cy="280903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ED5A00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4"/>
          <p:cNvSpPr txBox="1">
            <a:spLocks noChangeArrowheads="1"/>
          </p:cNvSpPr>
          <p:nvPr/>
        </p:nvSpPr>
        <p:spPr bwMode="auto">
          <a:xfrm>
            <a:off x="10637399" y="4899263"/>
            <a:ext cx="1353105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李明乐</a:t>
            </a:r>
            <a:endParaRPr lang="zh-CN" altLang="en-US" sz="1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0912" y="2254975"/>
            <a:ext cx="5779473" cy="101346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>
                    <a:lumMod val="50000"/>
                  </a:schemeClr>
                </a:solidFill>
              </a:rPr>
              <a:t>表头冻结组件</a:t>
            </a:r>
            <a:endParaRPr lang="zh-CN" altLang="en-US" sz="6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7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6" grpId="0" animBg="1"/>
          <p:bldP spid="17" grpId="0" animBg="1"/>
          <p:bldP spid="18" grpId="0" animBg="1"/>
          <p:bldP spid="19" grpId="0" animBg="1"/>
          <p:bldP spid="32" grpId="0"/>
          <p:bldP spid="28" grpId="0" animBg="1"/>
          <p:bldP spid="29" grpId="0" animBg="1"/>
          <p:bldP spid="30" grpId="0" animBg="1"/>
          <p:bldP spid="31" grpId="0" animBg="1"/>
          <p:bldP spid="33" grpId="0" animBg="1"/>
          <p:bldP spid="36" grpId="0" animBg="1"/>
          <p:bldP spid="37" grpId="0"/>
          <p:bldP spid="3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6" grpId="0" animBg="1"/>
          <p:bldP spid="17" grpId="0" animBg="1"/>
          <p:bldP spid="18" grpId="0" animBg="1"/>
          <p:bldP spid="19" grpId="0" animBg="1"/>
          <p:bldP spid="32" grpId="0"/>
          <p:bldP spid="28" grpId="0" animBg="1"/>
          <p:bldP spid="29" grpId="0" animBg="1"/>
          <p:bldP spid="30" grpId="0" animBg="1"/>
          <p:bldP spid="31" grpId="0" animBg="1"/>
          <p:bldP spid="33" grpId="0" animBg="1"/>
          <p:bldP spid="36" grpId="0" animBg="1"/>
          <p:bldP spid="37" grpId="0"/>
          <p:bldP spid="3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363049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1038630" y="1235958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p>
            <a:pPr defTabSz="913765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3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33"/>
          <p:cNvSpPr txBox="1"/>
          <p:nvPr/>
        </p:nvSpPr>
        <p:spPr>
          <a:xfrm>
            <a:off x="1550670" y="1261110"/>
            <a:ext cx="8413115" cy="36703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我们看一下表头中增加了什么东西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1803400"/>
            <a:ext cx="9819005" cy="499046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 flipV="1">
            <a:off x="4105275" y="4767580"/>
            <a:ext cx="3939540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3"/>
          <p:cNvSpPr txBox="1"/>
          <p:nvPr/>
        </p:nvSpPr>
        <p:spPr>
          <a:xfrm>
            <a:off x="8044815" y="4789170"/>
            <a:ext cx="2051685" cy="36703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复制的表头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4105275" y="2477135"/>
            <a:ext cx="3939540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3"/>
          <p:cNvSpPr txBox="1"/>
          <p:nvPr/>
        </p:nvSpPr>
        <p:spPr>
          <a:xfrm>
            <a:off x="8044815" y="2498725"/>
            <a:ext cx="2051685" cy="36703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原始的表头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23720" y="3336925"/>
            <a:ext cx="7453630" cy="2127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3720" y="5769610"/>
            <a:ext cx="9101455" cy="22669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432925" y="5657215"/>
            <a:ext cx="905510" cy="4521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33" grpId="0"/>
      <p:bldP spid="10" grpId="0" animBg="1"/>
      <p:bldP spid="13" grpId="0" animBg="1"/>
      <p:bldP spid="1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363049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具体代码讲解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0355" y="1177290"/>
            <a:ext cx="9271000" cy="64389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上边说原理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下边我们针对具体代码来说一下计算逻辑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17495"/>
          <a:stretch>
            <a:fillRect/>
          </a:stretch>
        </p:blipFill>
        <p:spPr>
          <a:xfrm>
            <a:off x="1124585" y="1946910"/>
            <a:ext cx="10161905" cy="4533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434609" y="1833034"/>
            <a:ext cx="9313819" cy="36845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89D2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09605" y="1807634"/>
            <a:ext cx="9313819" cy="3684587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8"/>
          <p:cNvSpPr>
            <a:spLocks noChangeArrowheads="1"/>
          </p:cNvSpPr>
          <p:nvPr/>
        </p:nvSpPr>
        <p:spPr bwMode="auto">
          <a:xfrm>
            <a:off x="1423213" y="834494"/>
            <a:ext cx="1615129" cy="943754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121892" tIns="60945" rIns="121892" bIns="60945">
            <a:spAutoFit/>
          </a:bodyPr>
          <a:lstStyle/>
          <a:p>
            <a:pPr defTabSz="1218565">
              <a:defRPr/>
            </a:pPr>
            <a:r>
              <a:rPr lang="zh-CN" altLang="en-US" sz="5335" kern="0" dirty="0" smtClean="0">
                <a:solidFill>
                  <a:srgbClr val="04B0B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</a:t>
            </a:r>
            <a:endParaRPr lang="zh-CN" altLang="en-US" sz="2400" kern="0" dirty="0">
              <a:solidFill>
                <a:srgbClr val="04B0B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427165" y="1807634"/>
            <a:ext cx="9337675" cy="3684587"/>
          </a:xfrm>
          <a:prstGeom prst="rect">
            <a:avLst/>
          </a:prstGeom>
          <a:noFill/>
          <a:ln w="19050">
            <a:solidFill>
              <a:srgbClr val="0089D2"/>
            </a:solidFill>
            <a:bevel/>
          </a:ln>
        </p:spPr>
        <p:txBody>
          <a:bodyPr lIns="91424" tIns="45713" rIns="91424" bIns="45713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3" name="Picture 172"/>
          <p:cNvPicPr>
            <a:picLocks noChangeAspect="1" noChangeArrowheads="1"/>
          </p:cNvPicPr>
          <p:nvPr/>
        </p:nvPicPr>
        <p:blipFill>
          <a:blip r:embed="rId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29707" y="127871"/>
            <a:ext cx="2206912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6748043"/>
            <a:ext cx="12192000" cy="134292"/>
          </a:xfrm>
          <a:prstGeom prst="rect">
            <a:avLst/>
          </a:prstGeom>
          <a:solidFill>
            <a:srgbClr val="04B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425202" y="7905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6" name="TextBox 1"/>
          <p:cNvSpPr txBox="1"/>
          <p:nvPr/>
        </p:nvSpPr>
        <p:spPr>
          <a:xfrm>
            <a:off x="5174930" y="3142062"/>
            <a:ext cx="9258156" cy="175432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END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9" name="Picture 3" descr="D:\360data\重要数据\桌面\未标题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9656" y="2919937"/>
            <a:ext cx="2962660" cy="398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360data\重要数据\桌面\未标题2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4661" y="2881837"/>
            <a:ext cx="3057924" cy="40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ldLvl="0" animBg="1" autoUpdateAnimBg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974331" cy="58454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为什么要创建该组件？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0312" y="1533668"/>
            <a:ext cx="9050967" cy="230568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现在互联网上的表格组件琳琅满目，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jqGrid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、bootstrap-table、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ngGrid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ngTable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。这些组件都是使用率比较高的。还有我们公司使用的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wijimo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对于我们项目来说，这些组件中有很多功能都不需要。而且这些组件也是比较重的，为了使我们项目更加轻量化，我写了这个小组件。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只需要一个指令，将表头固定。下边我们说一下组件的使用和写的思路。实现方式参考的大名鼎鼎的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bootstrap-table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380" y="2087880"/>
            <a:ext cx="9847580" cy="422846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97509" y="325160"/>
            <a:ext cx="5974331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0947" y="1404727"/>
            <a:ext cx="9050967" cy="36703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下边解释一下表格的结构。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10313670" y="3871595"/>
            <a:ext cx="996950" cy="112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3"/>
          <p:cNvSpPr txBox="1"/>
          <p:nvPr/>
        </p:nvSpPr>
        <p:spPr>
          <a:xfrm>
            <a:off x="10928985" y="4999990"/>
            <a:ext cx="1033780" cy="52070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400" dirty="0">
                <a:solidFill>
                  <a:srgbClr val="00B0F0"/>
                </a:solidFill>
                <a:latin typeface="+mn-ea"/>
              </a:rPr>
              <a:t>表格内容部分</a:t>
            </a:r>
            <a:endParaRPr lang="zh-CN" altLang="en-US" sz="1400" dirty="0">
              <a:solidFill>
                <a:srgbClr val="00B0F0"/>
              </a:solidFill>
              <a:latin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0516870" y="1717675"/>
            <a:ext cx="591820" cy="76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3"/>
          <p:cNvSpPr txBox="1"/>
          <p:nvPr/>
        </p:nvSpPr>
        <p:spPr>
          <a:xfrm>
            <a:off x="10517505" y="1404620"/>
            <a:ext cx="1445260" cy="30543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400" dirty="0">
                <a:solidFill>
                  <a:srgbClr val="00B0F0"/>
                </a:solidFill>
                <a:latin typeface="+mn-ea"/>
              </a:rPr>
              <a:t>固定的表头部分</a:t>
            </a:r>
            <a:endParaRPr lang="zh-CN" altLang="en-US" sz="1400" dirty="0">
              <a:solidFill>
                <a:srgbClr val="00B0F0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1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19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19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33" grpId="0"/>
      <p:bldP spid="34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974331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" name="AutoShape 2" descr="正向反向代理示意图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正向反向代理示意图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570947" y="1404727"/>
            <a:ext cx="9050967" cy="64389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index.html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中添加样式和组件库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本组件是基于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bootstrap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样式的，也可以自己写一个样式来对其进行覆盖。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1153955" y="1517542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3475" y="2376170"/>
            <a:ext cx="6142990" cy="35521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1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19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33" grpId="0"/>
      <p:bldP spid="34" grpId="0"/>
      <p:bldP spid="1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974331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" name="AutoShape 2" descr="正向反向代理示意图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正向反向代理示意图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570947" y="1404727"/>
            <a:ext cx="9050967" cy="92075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在页面中添加表头冻结指令table-header-freeze，这里边使用的属性方式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$scope.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products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通过属性方式传入到指令中，每个属性的解释如下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1153955" y="1517542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0" y="2150745"/>
            <a:ext cx="9533255" cy="43427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1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19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33" grpId="0"/>
      <p:bldP spid="34" grpId="0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974331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" name="AutoShape 2" descr="正向反向代理示意图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正向反向代理示意图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570947" y="1404727"/>
            <a:ext cx="9050967" cy="64389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在模块中添加"synway.tableHeaderFreeze"模块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获取数据将返回的数据赋值给$scope.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products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1153955" y="1517542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3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955" y="2534920"/>
            <a:ext cx="6142990" cy="27139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1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19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33" grpId="0"/>
      <p:bldP spid="34" grpId="0"/>
      <p:bldP spid="1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974331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效果演示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" name="AutoShape 2" descr="正向反向代理示意图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正向反向代理示意图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 descr="abc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810" y="1708150"/>
            <a:ext cx="9533255" cy="39331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363049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2150110"/>
            <a:ext cx="9352280" cy="37331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" y="2150110"/>
            <a:ext cx="9190355" cy="381000"/>
          </a:xfrm>
          <a:prstGeom prst="rect">
            <a:avLst/>
          </a:prstGeom>
        </p:spPr>
      </p:pic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1038630" y="1235958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p>
            <a:pPr defTabSz="913765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33"/>
          <p:cNvSpPr txBox="1"/>
          <p:nvPr/>
        </p:nvSpPr>
        <p:spPr>
          <a:xfrm>
            <a:off x="1550670" y="1261110"/>
            <a:ext cx="8413115" cy="36703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首先将表头复制一份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9062 0.551667 " pathEditMode="relative" rAng="0" ptsTypes="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363049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2150110"/>
            <a:ext cx="9352280" cy="37331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6195060"/>
            <a:ext cx="9190355" cy="381000"/>
          </a:xfrm>
          <a:prstGeom prst="rect">
            <a:avLst/>
          </a:prstGeom>
        </p:spPr>
      </p:pic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1038630" y="1235958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p>
            <a:pPr defTabSz="913765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33"/>
          <p:cNvSpPr txBox="1"/>
          <p:nvPr/>
        </p:nvSpPr>
        <p:spPr>
          <a:xfrm>
            <a:off x="1550670" y="1261110"/>
            <a:ext cx="8413115" cy="64389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给复制的表头和原始表头增加一些标签，然后将复制出来的表头绝对定位到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table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所在的容器中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95 -0.007870 L -0.143805 -0.591574 " pathEditMode="relative" rAng="0" ptsTypes="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-2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3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WPS 演示</Application>
  <PresentationFormat>自定义</PresentationFormat>
  <Paragraphs>100</Paragraphs>
  <Slides>12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方正卡通简体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07述职报告</dc:title>
  <dc:creator>www.1ppt.com</dc:creator>
  <cp:lastModifiedBy>Initialize</cp:lastModifiedBy>
  <cp:revision>240</cp:revision>
  <dcterms:created xsi:type="dcterms:W3CDTF">2016-06-01T05:10:00Z</dcterms:created>
  <dcterms:modified xsi:type="dcterms:W3CDTF">2018-08-16T02:44:50Z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