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3"/>
  </p:notesMasterIdLst>
  <p:sldIdLst>
    <p:sldId id="27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0" r:id="rId15"/>
    <p:sldId id="278" r:id="rId16"/>
    <p:sldId id="279" r:id="rId17"/>
    <p:sldId id="280" r:id="rId18"/>
    <p:sldId id="281" r:id="rId19"/>
    <p:sldId id="282" r:id="rId20"/>
    <p:sldId id="283" r:id="rId21"/>
    <p:sldId id="289" r:id="rId22"/>
    <p:sldId id="284" r:id="rId23"/>
    <p:sldId id="285" r:id="rId24"/>
    <p:sldId id="286" r:id="rId25"/>
    <p:sldId id="288" r:id="rId26"/>
    <p:sldId id="287" r:id="rId27"/>
    <p:sldId id="270" r:id="rId28"/>
    <p:sldId id="271" r:id="rId29"/>
    <p:sldId id="272" r:id="rId30"/>
    <p:sldId id="273" r:id="rId31"/>
    <p:sldId id="274" r:id="rId32"/>
  </p:sldIdLst>
  <p:sldSz cx="9144000" cy="6858000" type="screen4x3"/>
  <p:notesSz cx="7315200" cy="96012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82278D9-34FB-4312-8D0D-1B5278B4C569}">
  <a:tblStyle styleId="{482278D9-34FB-4312-8D0D-1B5278B4C569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2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8650" cy="4810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4144962" y="0"/>
            <a:ext cx="3168650" cy="4810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255713" y="719138"/>
            <a:ext cx="4803775" cy="3602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31839" y="4560887"/>
            <a:ext cx="5851523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118600"/>
            <a:ext cx="3168650" cy="4810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144962" y="9118600"/>
            <a:ext cx="3168650" cy="4810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89972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yframework.com/documentation/2.2.x/Installing" TargetMode="External"/><Relationship Id="rId4" Type="http://schemas.openxmlformats.org/officeDocument/2006/relationships/hyperlink" Target="https://github.com/robwblack/mercury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yframework.com/documentation/2.2.x/Installing" TargetMode="External"/><Relationship Id="rId4" Type="http://schemas.openxmlformats.org/officeDocument/2006/relationships/hyperlink" Target="https://github.com/robwblack/mercury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yframework.com/documentation/2.2.x/Installing" TargetMode="External"/><Relationship Id="rId4" Type="http://schemas.openxmlformats.org/officeDocument/2006/relationships/hyperlink" Target="https://github.com/robwblack/mercury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731839" y="4560887"/>
            <a:ext cx="5851523" cy="431958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803775" cy="3602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731839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803775" cy="3602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731839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803775" cy="3602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731839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803775" cy="3602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803775" cy="3602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731839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803775" cy="3602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731839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803775" cy="3602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731839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803775" cy="3602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731839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803775" cy="3602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731839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31839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803775" cy="3602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31839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 sz="1000" b="1">
                <a:solidFill>
                  <a:schemeClr val="dk1"/>
                </a:solidFill>
              </a:rPr>
              <a:t>get other people to work in platform, get feedback on the platform, give convenient access for users</a:t>
            </a:r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803775" cy="3602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731839" y="4560887"/>
            <a:ext cx="5851523" cy="431958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803775" cy="3602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731839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803775" cy="3602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731839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803775" cy="3602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731839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1. Install Play Framework. Instruction can be found at</a:t>
            </a:r>
            <a:r>
              <a:rPr lang="en-US" sz="1200">
                <a:solidFill>
                  <a:schemeClr val="dk1"/>
                </a:solidFill>
                <a:hlinkClick r:id="rId3"/>
              </a:rPr>
              <a:t> </a:t>
            </a:r>
            <a:r>
              <a:rPr lang="en-US" sz="1200" u="sng">
                <a:solidFill>
                  <a:schemeClr val="hlink"/>
                </a:solidFill>
                <a:hlinkClick r:id="rId3"/>
              </a:rPr>
              <a:t>http://www.playframework.com/documentation/2.2.x/Installing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2. Download the source code from </a:t>
            </a:r>
            <a:r>
              <a:rPr lang="en-US" sz="1200" u="sng">
                <a:solidFill>
                  <a:schemeClr val="hlink"/>
                </a:solidFill>
                <a:hlinkClick r:id="rId4"/>
              </a:rPr>
              <a:t>https://github.com/robwblack/mercury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3. From the parent folder, run the command: 'play run'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US" sz="1200">
                <a:solidFill>
                  <a:schemeClr val="dk1"/>
                </a:solidFill>
              </a:rPr>
              <a:t>4. Local App will available at localhost:9000</a:t>
            </a:r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803775" cy="3602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731839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1. Install Play Framework. Instruction can be found at</a:t>
            </a:r>
            <a:r>
              <a:rPr lang="en-US" sz="1200">
                <a:solidFill>
                  <a:schemeClr val="dk1"/>
                </a:solidFill>
                <a:hlinkClick r:id="rId3"/>
              </a:rPr>
              <a:t> </a:t>
            </a:r>
            <a:r>
              <a:rPr lang="en-US" sz="1200" u="sng">
                <a:solidFill>
                  <a:schemeClr val="hlink"/>
                </a:solidFill>
                <a:hlinkClick r:id="rId3"/>
              </a:rPr>
              <a:t>http://www.playframework.com/documentation/2.2.x/Installing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2. Download the source code from </a:t>
            </a:r>
            <a:r>
              <a:rPr lang="en-US" sz="1200" u="sng">
                <a:solidFill>
                  <a:schemeClr val="hlink"/>
                </a:solidFill>
                <a:hlinkClick r:id="rId4"/>
              </a:rPr>
              <a:t>https://github.com/robwblack/mercury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3. From the parent folder, run the command: 'play run'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US" sz="1200">
                <a:solidFill>
                  <a:schemeClr val="dk1"/>
                </a:solidFill>
              </a:rPr>
              <a:t>4. Local App will available at localhost:9000</a:t>
            </a: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803775" cy="3602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731839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1. Install Play Framework. Instruction can be found at</a:t>
            </a:r>
            <a:r>
              <a:rPr lang="en-US" sz="1200">
                <a:solidFill>
                  <a:schemeClr val="dk1"/>
                </a:solidFill>
                <a:hlinkClick r:id="rId3"/>
              </a:rPr>
              <a:t> </a:t>
            </a:r>
            <a:r>
              <a:rPr lang="en-US" sz="1200" u="sng">
                <a:solidFill>
                  <a:schemeClr val="hlink"/>
                </a:solidFill>
                <a:hlinkClick r:id="rId3"/>
              </a:rPr>
              <a:t>http://www.playframework.com/documentation/2.2.x/Installing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2. Download the source code from </a:t>
            </a:r>
            <a:r>
              <a:rPr lang="en-US" sz="1200" u="sng">
                <a:solidFill>
                  <a:schemeClr val="hlink"/>
                </a:solidFill>
                <a:hlinkClick r:id="rId4"/>
              </a:rPr>
              <a:t>https://github.com/robwblack/mercury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3. From the parent folder, run the command: 'play run'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US" sz="1200">
                <a:solidFill>
                  <a:schemeClr val="dk1"/>
                </a:solidFill>
              </a:rPr>
              <a:t>4. Local App will available at localhost:9000</a:t>
            </a:r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803775" cy="3602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382137" y="6357500"/>
            <a:ext cx="5466212" cy="3385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Data as a Service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82139" y="92533"/>
            <a:ext cx="8079237" cy="498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82137" y="767117"/>
            <a:ext cx="8447964" cy="5386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6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 rot="5400000">
            <a:off x="4879181" y="2326482"/>
            <a:ext cx="5505451" cy="21351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 rot="5400000">
            <a:off x="530225" y="265111"/>
            <a:ext cx="5505451" cy="6257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254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▪"/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50888" indent="-192087" algn="l" rtl="0">
              <a:spcBef>
                <a:spcPts val="400"/>
              </a:spcBef>
              <a:spcAft>
                <a:spcPts val="240"/>
              </a:spcAft>
              <a:buClr>
                <a:schemeClr val="accent2"/>
              </a:buClr>
              <a:buFont typeface="Arial"/>
              <a:buChar char="–"/>
              <a:def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397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–"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5240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–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58750" algn="l" rtl="0"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–"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270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–"/>
              <a:def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270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–"/>
              <a:def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270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–"/>
              <a:def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270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–"/>
              <a:def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106363" y="6475413"/>
            <a:ext cx="1006474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53990" y="641351"/>
            <a:ext cx="8245475" cy="498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95300" y="1485900"/>
            <a:ext cx="8204200" cy="2254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254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▪"/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50888" indent="-192087" algn="l" rtl="0">
              <a:spcBef>
                <a:spcPts val="400"/>
              </a:spcBef>
              <a:spcAft>
                <a:spcPts val="240"/>
              </a:spcAft>
              <a:buClr>
                <a:schemeClr val="accent2"/>
              </a:buClr>
              <a:buFont typeface="Arial"/>
              <a:buChar char="–"/>
              <a:def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397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–"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5240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–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58750" algn="l" rtl="0"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–"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270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–"/>
              <a:def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270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–"/>
              <a:def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270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–"/>
              <a:def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270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–"/>
              <a:def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495300" y="3892549"/>
            <a:ext cx="8204200" cy="2254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254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▪"/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50888" indent="-192087" algn="l" rtl="0">
              <a:spcBef>
                <a:spcPts val="400"/>
              </a:spcBef>
              <a:spcAft>
                <a:spcPts val="240"/>
              </a:spcAft>
              <a:buClr>
                <a:schemeClr val="accent2"/>
              </a:buClr>
              <a:buFont typeface="Arial"/>
              <a:buChar char="–"/>
              <a:def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397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–"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5240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–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58750" algn="l" rtl="0"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–"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270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–"/>
              <a:def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270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–"/>
              <a:def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270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–"/>
              <a:def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270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–"/>
              <a:def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106363" y="6475413"/>
            <a:ext cx="1006474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53990" y="641351"/>
            <a:ext cx="8245475" cy="498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95302" y="1485901"/>
            <a:ext cx="4025899" cy="466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254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▪"/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50888" indent="-192087" algn="l" rtl="0">
              <a:spcBef>
                <a:spcPts val="400"/>
              </a:spcBef>
              <a:spcAft>
                <a:spcPts val="240"/>
              </a:spcAft>
              <a:buClr>
                <a:schemeClr val="accent2"/>
              </a:buClr>
              <a:buFont typeface="Arial"/>
              <a:buChar char="–"/>
              <a:def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397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–"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5240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–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58750" algn="l" rtl="0"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–"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270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–"/>
              <a:def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270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–"/>
              <a:def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270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–"/>
              <a:def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270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–"/>
              <a:def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4673602" y="1485901"/>
            <a:ext cx="4025899" cy="466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254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▪"/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50888" indent="-192087" algn="l" rtl="0">
              <a:spcBef>
                <a:spcPts val="400"/>
              </a:spcBef>
              <a:spcAft>
                <a:spcPts val="240"/>
              </a:spcAft>
              <a:buClr>
                <a:schemeClr val="accent2"/>
              </a:buClr>
              <a:buFont typeface="Arial"/>
              <a:buChar char="–"/>
              <a:def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397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–"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5240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–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58750" algn="l" rtl="0"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–"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270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–"/>
              <a:def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270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–"/>
              <a:def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270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–"/>
              <a:def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270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–"/>
              <a:def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106363" y="6475413"/>
            <a:ext cx="1006474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722312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000"/>
            </a:lvl1pPr>
            <a:lvl2pPr marL="457200" indent="0" rtl="0">
              <a:buFont typeface="Arial"/>
              <a:buNone/>
              <a:defRPr sz="1800"/>
            </a:lvl2pPr>
            <a:lvl3pPr marL="914400" indent="0" rtl="0">
              <a:buFont typeface="Arial"/>
              <a:buNone/>
              <a:defRPr sz="1600"/>
            </a:lvl3pPr>
            <a:lvl4pPr marL="1371600" indent="0" rtl="0">
              <a:buFont typeface="Arial"/>
              <a:buNone/>
              <a:defRPr sz="1400"/>
            </a:lvl4pPr>
            <a:lvl5pPr marL="1828800" indent="0" rtl="0">
              <a:buFont typeface="Arial"/>
              <a:buNone/>
              <a:defRPr sz="1400"/>
            </a:lvl5pPr>
            <a:lvl6pPr marL="2286000" indent="0" rtl="0">
              <a:buFont typeface="Arial"/>
              <a:buNone/>
              <a:defRPr sz="1400"/>
            </a:lvl6pPr>
            <a:lvl7pPr marL="2743200" indent="0" rtl="0">
              <a:buFont typeface="Arial"/>
              <a:buNone/>
              <a:defRPr sz="1400"/>
            </a:lvl7pPr>
            <a:lvl8pPr marL="3200400" indent="0" rtl="0">
              <a:buFont typeface="Arial"/>
              <a:buNone/>
              <a:defRPr sz="1400"/>
            </a:lvl8pPr>
            <a:lvl9pPr marL="3657600" indent="0" rtl="0"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215902" y="92076"/>
            <a:ext cx="8245475" cy="498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95302" y="1485901"/>
            <a:ext cx="4025899" cy="466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73602" y="1485901"/>
            <a:ext cx="4025899" cy="466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106363" y="6475413"/>
            <a:ext cx="1006474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2" y="1535112"/>
            <a:ext cx="4040187" cy="639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400" b="1"/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57202" y="2174876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400" b="1"/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4"/>
          </p:nvPr>
        </p:nvSpPr>
        <p:spPr>
          <a:xfrm>
            <a:off x="4645025" y="2174876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06363" y="6475413"/>
            <a:ext cx="1006474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15902" y="92076"/>
            <a:ext cx="8245475" cy="498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06363" y="6475413"/>
            <a:ext cx="1006474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106363" y="6475413"/>
            <a:ext cx="1006474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2" y="273052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575050" y="273051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4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106363" y="6475413"/>
            <a:ext cx="1006474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792290" y="4800601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792290" y="5367338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4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06363" y="6475413"/>
            <a:ext cx="1006474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215902" y="92076"/>
            <a:ext cx="8245475" cy="498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 rot="5400000">
            <a:off x="2266950" y="-285751"/>
            <a:ext cx="4660899" cy="82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254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▪"/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50888" indent="-192087" algn="l" rtl="0">
              <a:spcBef>
                <a:spcPts val="400"/>
              </a:spcBef>
              <a:spcAft>
                <a:spcPts val="240"/>
              </a:spcAft>
              <a:buClr>
                <a:schemeClr val="accent2"/>
              </a:buClr>
              <a:buFont typeface="Arial"/>
              <a:buChar char="–"/>
              <a:def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397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–"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5240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–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58750" algn="l" rtl="0"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–"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270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–"/>
              <a:def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270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–"/>
              <a:def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270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–"/>
              <a:def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270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–"/>
              <a:def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106363" y="6475413"/>
            <a:ext cx="1006474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495300" y="1485901"/>
            <a:ext cx="8204200" cy="466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254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▪"/>
              <a:defRPr sz="32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50888" marR="0" indent="-192087" algn="l" rtl="0">
              <a:spcBef>
                <a:spcPts val="400"/>
              </a:spcBef>
              <a:spcAft>
                <a:spcPts val="240"/>
              </a:spcAft>
              <a:buClr>
                <a:schemeClr val="accent2"/>
              </a:buClr>
              <a:buFont typeface="Arial"/>
              <a:buChar char="–"/>
              <a:defRPr sz="16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397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–"/>
              <a:defRPr sz="1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240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–"/>
              <a:defRPr sz="12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8750" algn="l" rtl="0"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–"/>
              <a:defRPr sz="11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270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–"/>
              <a:defRPr sz="16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270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–"/>
              <a:defRPr sz="16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270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–"/>
              <a:defRPr sz="16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270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–"/>
              <a:defRPr sz="16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/>
          <p:nvPr/>
        </p:nvSpPr>
        <p:spPr>
          <a:xfrm>
            <a:off x="1447800" y="52390"/>
            <a:ext cx="13081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IBM Research</a:t>
            </a:r>
          </a:p>
        </p:txBody>
      </p:sp>
      <p:cxnSp>
        <p:nvCxnSpPr>
          <p:cNvPr id="11" name="Shape 11"/>
          <p:cNvCxnSpPr/>
          <p:nvPr/>
        </p:nvCxnSpPr>
        <p:spPr>
          <a:xfrm>
            <a:off x="1447800" y="147639"/>
            <a:ext cx="0" cy="234949"/>
          </a:xfrm>
          <a:prstGeom prst="straightConnector1">
            <a:avLst/>
          </a:prstGeom>
          <a:noFill/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1447800" y="6475414"/>
            <a:ext cx="0" cy="192087"/>
          </a:xfrm>
          <a:prstGeom prst="straightConnector1">
            <a:avLst/>
          </a:prstGeom>
          <a:noFill/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215902" y="92076"/>
            <a:ext cx="8245475" cy="498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0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0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0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0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/>
          <p:nvPr/>
        </p:nvSpPr>
        <p:spPr>
          <a:xfrm>
            <a:off x="6553202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5" name="Shape 15"/>
          <p:cNvSpPr/>
          <p:nvPr/>
        </p:nvSpPr>
        <p:spPr>
          <a:xfrm>
            <a:off x="2" y="6172200"/>
            <a:ext cx="9143999" cy="685800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cmusv-sc/ArchF2013-Project3-F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cmusv-sc/ArchF2013-Project3-F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4" Type="http://schemas.openxmlformats.org/officeDocument/2006/relationships/image" Target="../media/image21.jpg"/><Relationship Id="rId5" Type="http://schemas.openxmlformats.org/officeDocument/2006/relationships/image" Target="../media/image22.jpg"/><Relationship Id="rId6" Type="http://schemas.openxmlformats.org/officeDocument/2006/relationships/image" Target="../media/image23.jpg"/><Relationship Id="rId7" Type="http://schemas.openxmlformats.org/officeDocument/2006/relationships/hyperlink" Target="mailto:arie.radilla.laureano@sv.cmu.edu" TargetMode="External"/><Relationship Id="rId8" Type="http://schemas.openxmlformats.org/officeDocument/2006/relationships/hyperlink" Target="mailto:lyman.cao@sv.cmu.edu" TargetMode="External"/><Relationship Id="rId9" Type="http://schemas.openxmlformats.org/officeDocument/2006/relationships/hyperlink" Target="mailto:isil.demir@sv.cmu.edu" TargetMode="External"/><Relationship Id="rId10" Type="http://schemas.openxmlformats.org/officeDocument/2006/relationships/hyperlink" Target="mailto:yazhisai.gowthaman@sv.cmu.edu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4" Type="http://schemas.openxmlformats.org/officeDocument/2006/relationships/hyperlink" Target="http://downloads.typesafe.com/play/2.2.1/play-2.2.1.zip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playframework.com/documentation/2.2.x/Install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irefly.jpg"/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744719"/>
            <a:ext cx="4876800" cy="32400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651509"/>
            <a:ext cx="9144000" cy="857251"/>
          </a:xfrm>
        </p:spPr>
        <p:txBody>
          <a:bodyPr/>
          <a:lstStyle/>
          <a:p>
            <a:pPr algn="ctr"/>
            <a:r>
              <a:rPr lang="en-US" sz="4000" cap="small" dirty="0" smtClean="0">
                <a:solidFill>
                  <a:schemeClr val="tx1"/>
                </a:solidFill>
                <a:latin typeface="Calibri"/>
                <a:cs typeface="Calibri"/>
              </a:rPr>
              <a:t>Sensor</a:t>
            </a:r>
            <a:r>
              <a:rPr lang="en-US" sz="4000" cap="small" dirty="0">
                <a:solidFill>
                  <a:schemeClr val="tx1"/>
                </a:solidFill>
              </a:rPr>
              <a:t> </a:t>
            </a:r>
            <a:r>
              <a:rPr lang="en-US" sz="4000" cap="small" dirty="0" smtClean="0">
                <a:solidFill>
                  <a:schemeClr val="tx1"/>
                </a:solidFill>
              </a:rPr>
              <a:t>Data Platform Web Application</a:t>
            </a:r>
            <a:br>
              <a:rPr lang="en-US" sz="4000" cap="small" dirty="0" smtClean="0">
                <a:solidFill>
                  <a:schemeClr val="tx1"/>
                </a:solidFill>
              </a:rPr>
            </a:br>
            <a:r>
              <a:rPr lang="en-US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with Play! Framework and Java</a:t>
            </a:r>
            <a:endParaRPr lang="en-US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0" y="2596207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800000"/>
                </a:solidFill>
                <a:latin typeface="Calibri"/>
                <a:cs typeface="Calibri"/>
              </a:rPr>
              <a:t>Arie</a:t>
            </a:r>
            <a:r>
              <a:rPr lang="en-US" sz="2400" b="1" dirty="0" smtClean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Calibri"/>
                <a:cs typeface="Calibri"/>
              </a:rPr>
              <a:t>Radilla</a:t>
            </a:r>
            <a:r>
              <a:rPr lang="en-US" sz="2400" b="1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Calibri"/>
                <a:cs typeface="Calibri"/>
              </a:rPr>
              <a:t>Laureano</a:t>
            </a:r>
            <a:endParaRPr lang="en-US" sz="2400" b="1" dirty="0">
              <a:solidFill>
                <a:srgbClr val="800000"/>
              </a:solidFill>
              <a:latin typeface="Calibri"/>
              <a:cs typeface="Calibri"/>
            </a:endParaRPr>
          </a:p>
          <a:p>
            <a:pPr algn="ctr"/>
            <a:r>
              <a:rPr lang="en-US" sz="2400" b="1" dirty="0" err="1">
                <a:solidFill>
                  <a:srgbClr val="800000"/>
                </a:solidFill>
                <a:latin typeface="Calibri"/>
                <a:cs typeface="Calibri"/>
              </a:rPr>
              <a:t>Isil</a:t>
            </a:r>
            <a:r>
              <a:rPr lang="en-US" sz="2400" b="1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Calibri"/>
                <a:cs typeface="Calibri"/>
              </a:rPr>
              <a:t>Demir</a:t>
            </a:r>
            <a:endParaRPr lang="en-US" sz="2400" b="1" dirty="0">
              <a:solidFill>
                <a:srgbClr val="800000"/>
              </a:solidFill>
              <a:latin typeface="Calibri"/>
              <a:cs typeface="Calibri"/>
            </a:endParaRPr>
          </a:p>
          <a:p>
            <a:pPr algn="ctr"/>
            <a:r>
              <a:rPr lang="en-US" sz="2400" b="1" dirty="0">
                <a:solidFill>
                  <a:srgbClr val="800000"/>
                </a:solidFill>
                <a:latin typeface="Calibri"/>
                <a:cs typeface="Calibri"/>
              </a:rPr>
              <a:t>Lyman Cao</a:t>
            </a:r>
          </a:p>
          <a:p>
            <a:pPr algn="ctr"/>
            <a:r>
              <a:rPr lang="en-US" sz="2400" b="1" dirty="0">
                <a:solidFill>
                  <a:srgbClr val="800000"/>
                </a:solidFill>
                <a:latin typeface="Calibri"/>
                <a:cs typeface="Calibri"/>
              </a:rPr>
              <a:t>Yazhisai Gowthaman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9219" y="5305029"/>
            <a:ext cx="441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/>
                <a:cs typeface="Calibri"/>
              </a:rPr>
              <a:t>Advisor: </a:t>
            </a:r>
            <a:r>
              <a:rPr lang="en-US" sz="2000" b="1" dirty="0" err="1">
                <a:latin typeface="Calibri"/>
                <a:cs typeface="Calibri"/>
              </a:rPr>
              <a:t>Jia</a:t>
            </a:r>
            <a:r>
              <a:rPr lang="en-US" sz="2000" b="1" dirty="0">
                <a:latin typeface="Calibri"/>
                <a:cs typeface="Calibri"/>
              </a:rPr>
              <a:t> Zhang</a:t>
            </a:r>
          </a:p>
          <a:p>
            <a:r>
              <a:rPr lang="en-US" sz="2000" b="1" dirty="0">
                <a:latin typeface="Calibri"/>
                <a:cs typeface="Calibri"/>
              </a:rPr>
              <a:t>Sponsor: Bob </a:t>
            </a:r>
            <a:r>
              <a:rPr lang="en-US" sz="2000" b="1" dirty="0" err="1">
                <a:latin typeface="Calibri"/>
                <a:cs typeface="Calibri"/>
              </a:rPr>
              <a:t>Iannucci</a:t>
            </a:r>
            <a:endParaRPr lang="en-US" sz="20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02951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sldNum" idx="4294967295"/>
          </p:nvPr>
        </p:nvSpPr>
        <p:spPr>
          <a:xfrm>
            <a:off x="8610600" y="6545263"/>
            <a:ext cx="531900" cy="276300"/>
          </a:xfrm>
          <a:prstGeom prst="rect">
            <a:avLst/>
          </a:prstGeom>
          <a:noFill/>
          <a:ln>
            <a:noFill/>
          </a:ln>
        </p:spPr>
        <p:txBody>
          <a:bodyPr lIns="64275" tIns="32125" rIns="64275" bIns="32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>
                <a:latin typeface="Calibri"/>
                <a:cs typeface="Calibri"/>
              </a:rPr>
              <a:t> 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82589" y="92077"/>
            <a:ext cx="8078699" cy="498599"/>
          </a:xfrm>
          <a:prstGeom prst="rect">
            <a:avLst/>
          </a:prstGeom>
          <a:noFill/>
          <a:ln>
            <a:noFill/>
          </a:ln>
        </p:spPr>
        <p:txBody>
          <a:bodyPr lIns="91425" tIns="45700" rIns="1049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>
                <a:solidFill>
                  <a:srgbClr val="C00000"/>
                </a:solidFill>
              </a:rPr>
              <a:t>System Implementation: </a:t>
            </a:r>
            <a:r>
              <a:rPr lang="en-US">
                <a:solidFill>
                  <a:srgbClr val="B7B7B7"/>
                </a:solidFill>
              </a:rPr>
              <a:t>Run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382602" y="889500"/>
            <a:ext cx="630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3000" b="1">
                <a:latin typeface="Calibri"/>
                <a:cs typeface="Calibri"/>
              </a:rPr>
              <a:t>SDS Web Application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540727" y="1463825"/>
            <a:ext cx="7920599" cy="1754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19100" lvl="0" indent="-342900" rtl="0">
              <a:lnSpc>
                <a:spcPct val="150000"/>
              </a:lnSpc>
              <a:buClr>
                <a:schemeClr val="accent2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Calibri"/>
                <a:cs typeface="Calibri"/>
              </a:rPr>
              <a:t>Download the source code from </a:t>
            </a:r>
            <a:r>
              <a:rPr lang="en-US" sz="2400" u="sng" dirty="0">
                <a:solidFill>
                  <a:schemeClr val="hlink"/>
                </a:solidFill>
                <a:latin typeface="Calibri"/>
                <a:cs typeface="Calibri"/>
                <a:hlinkClick r:id="rId3"/>
              </a:rPr>
              <a:t>github</a:t>
            </a:r>
          </a:p>
          <a:p>
            <a:pPr marL="419100" lvl="0" indent="-342900" rtl="0">
              <a:lnSpc>
                <a:spcPct val="150000"/>
              </a:lnSpc>
              <a:buClr>
                <a:schemeClr val="accent2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Calibri"/>
                <a:cs typeface="Calibri"/>
              </a:rPr>
              <a:t>To start the Play console, run the command: </a:t>
            </a:r>
            <a:r>
              <a:rPr lang="en-US" sz="2400" dirty="0">
                <a:latin typeface="Calibri"/>
                <a:ea typeface="Consolas"/>
                <a:cs typeface="Calibri"/>
                <a:sym typeface="Consolas"/>
              </a:rPr>
              <a:t>play</a:t>
            </a:r>
          </a:p>
          <a:p>
            <a:pPr marL="419100" lvl="0" indent="-342900" rtl="0">
              <a:lnSpc>
                <a:spcPct val="150000"/>
              </a:lnSpc>
              <a:buClr>
                <a:schemeClr val="accent2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Calibri"/>
                <a:cs typeface="Calibri"/>
              </a:rPr>
              <a:t>To start the web application: </a:t>
            </a:r>
            <a:r>
              <a:rPr lang="en-US" sz="2400" dirty="0">
                <a:latin typeface="Calibri"/>
                <a:ea typeface="Consolas"/>
                <a:cs typeface="Calibri"/>
                <a:sym typeface="Consolas"/>
              </a:rPr>
              <a:t>run 9000</a:t>
            </a:r>
          </a:p>
          <a:p>
            <a:pPr marL="419100" lvl="0" indent="-342900" rtl="0">
              <a:lnSpc>
                <a:spcPct val="150000"/>
              </a:lnSpc>
              <a:buClr>
                <a:schemeClr val="accent2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Calibri"/>
                <a:cs typeface="Calibri"/>
              </a:rPr>
              <a:t>Local app will start at localhost:9000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sldNum" idx="4294967295"/>
          </p:nvPr>
        </p:nvSpPr>
        <p:spPr>
          <a:xfrm>
            <a:off x="8610600" y="6545263"/>
            <a:ext cx="531900" cy="276300"/>
          </a:xfrm>
          <a:prstGeom prst="rect">
            <a:avLst/>
          </a:prstGeom>
          <a:noFill/>
          <a:ln>
            <a:noFill/>
          </a:ln>
        </p:spPr>
        <p:txBody>
          <a:bodyPr lIns="64275" tIns="32125" rIns="64275" bIns="32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>
                <a:latin typeface="Calibri"/>
                <a:cs typeface="Calibri"/>
              </a:rPr>
              <a:t> 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82589" y="92077"/>
            <a:ext cx="8078699" cy="498599"/>
          </a:xfrm>
          <a:prstGeom prst="rect">
            <a:avLst/>
          </a:prstGeom>
          <a:noFill/>
          <a:ln>
            <a:noFill/>
          </a:ln>
        </p:spPr>
        <p:txBody>
          <a:bodyPr lIns="91425" tIns="45700" rIns="1049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>
                <a:solidFill>
                  <a:srgbClr val="C00000"/>
                </a:solidFill>
              </a:rPr>
              <a:t>System Implementation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382600" y="975925"/>
            <a:ext cx="82281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b="1">
                <a:latin typeface="Calibri"/>
                <a:cs typeface="Calibri"/>
              </a:rPr>
              <a:t>Scenario</a:t>
            </a:r>
            <a:r>
              <a:rPr lang="en-US" sz="2400">
                <a:latin typeface="Calibri"/>
                <a:cs typeface="Calibri"/>
              </a:rPr>
              <a:t>: View all sensors and create a new one</a:t>
            </a:r>
          </a:p>
        </p:txBody>
      </p:sp>
      <p:grpSp>
        <p:nvGrpSpPr>
          <p:cNvPr id="167" name="Shape 167"/>
          <p:cNvGrpSpPr/>
          <p:nvPr/>
        </p:nvGrpSpPr>
        <p:grpSpPr>
          <a:xfrm>
            <a:off x="3763509" y="2785525"/>
            <a:ext cx="1316880" cy="1244340"/>
            <a:chOff x="1841189" y="1818375"/>
            <a:chExt cx="1416000" cy="1338000"/>
          </a:xfrm>
        </p:grpSpPr>
        <p:sp>
          <p:nvSpPr>
            <p:cNvPr id="168" name="Shape 168"/>
            <p:cNvSpPr/>
            <p:nvPr/>
          </p:nvSpPr>
          <p:spPr>
            <a:xfrm>
              <a:off x="1841189" y="1818375"/>
              <a:ext cx="1416000" cy="1338000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latin typeface="Calibri"/>
                <a:cs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2116095" y="1896076"/>
              <a:ext cx="866206" cy="563597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</p:sp>
        <p:sp>
          <p:nvSpPr>
            <p:cNvPr id="170" name="Shape 170"/>
            <p:cNvSpPr/>
            <p:nvPr/>
          </p:nvSpPr>
          <p:spPr>
            <a:xfrm>
              <a:off x="1973750" y="2574524"/>
              <a:ext cx="1150901" cy="417690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</p:sp>
      </p:grpSp>
      <p:sp>
        <p:nvSpPr>
          <p:cNvPr id="171" name="Shape 171"/>
          <p:cNvSpPr/>
          <p:nvPr/>
        </p:nvSpPr>
        <p:spPr>
          <a:xfrm>
            <a:off x="596956" y="2785519"/>
            <a:ext cx="1316699" cy="1244100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6FA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-US" b="1">
                <a:solidFill>
                  <a:srgbClr val="666666"/>
                </a:solidFill>
                <a:latin typeface="Calibri"/>
                <a:ea typeface="Droid Sans"/>
                <a:cs typeface="Calibri"/>
                <a:sym typeface="Droid Sans"/>
              </a:rPr>
              <a:t>Sensor Data Service</a:t>
            </a:r>
          </a:p>
          <a:p>
            <a:endParaRPr lang="en-US" b="1">
              <a:solidFill>
                <a:srgbClr val="666666"/>
              </a:solidFill>
              <a:latin typeface="Calibri"/>
              <a:ea typeface="Droid Sans"/>
              <a:cs typeface="Calibri"/>
              <a:sym typeface="Droid Sans"/>
            </a:endParaRPr>
          </a:p>
          <a:p>
            <a:pPr lvl="0" algn="ctr" rtl="0">
              <a:buNone/>
            </a:pPr>
            <a:r>
              <a:rPr lang="en-US" b="1">
                <a:solidFill>
                  <a:srgbClr val="666666"/>
                </a:solidFill>
                <a:latin typeface="Calibri"/>
                <a:ea typeface="Droid Sans"/>
                <a:cs typeface="Calibri"/>
                <a:sym typeface="Droid Sans"/>
              </a:rPr>
              <a:t>API</a:t>
            </a:r>
          </a:p>
        </p:txBody>
      </p:sp>
      <p:sp>
        <p:nvSpPr>
          <p:cNvPr id="172" name="Shape 172"/>
          <p:cNvSpPr/>
          <p:nvPr/>
        </p:nvSpPr>
        <p:spPr>
          <a:xfrm>
            <a:off x="7137776" y="2785529"/>
            <a:ext cx="1244392" cy="124439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173" name="Shape 173"/>
          <p:cNvSpPr txBox="1"/>
          <p:nvPr/>
        </p:nvSpPr>
        <p:spPr>
          <a:xfrm>
            <a:off x="382600" y="1890325"/>
            <a:ext cx="82281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2400" b="1">
                <a:solidFill>
                  <a:srgbClr val="666666"/>
                </a:solidFill>
                <a:latin typeface="Calibri"/>
                <a:cs typeface="Calibri"/>
              </a:rPr>
              <a:t>1. View sensors</a:t>
            </a:r>
          </a:p>
        </p:txBody>
      </p:sp>
      <p:cxnSp>
        <p:nvCxnSpPr>
          <p:cNvPr id="174" name="Shape 174"/>
          <p:cNvCxnSpPr>
            <a:stCxn id="171" idx="3"/>
          </p:cNvCxnSpPr>
          <p:nvPr/>
        </p:nvCxnSpPr>
        <p:spPr>
          <a:xfrm>
            <a:off x="1913656" y="3407569"/>
            <a:ext cx="1849799" cy="0"/>
          </a:xfrm>
          <a:prstGeom prst="straightConnector1">
            <a:avLst/>
          </a:prstGeom>
          <a:noFill/>
          <a:ln w="19050" cap="flat">
            <a:solidFill>
              <a:srgbClr val="6FA8DC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5" name="Shape 175"/>
          <p:cNvSpPr txBox="1"/>
          <p:nvPr/>
        </p:nvSpPr>
        <p:spPr>
          <a:xfrm>
            <a:off x="2023698" y="3063951"/>
            <a:ext cx="1637100" cy="82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sz="1600">
                <a:latin typeface="Calibri"/>
                <a:cs typeface="Calibri"/>
              </a:rPr>
              <a:t>2. Get sensor </a:t>
            </a:r>
          </a:p>
          <a:p>
            <a:pPr algn="ctr">
              <a:buNone/>
            </a:pPr>
            <a:r>
              <a:rPr lang="en-US" sz="1600">
                <a:latin typeface="Calibri"/>
                <a:cs typeface="Calibri"/>
              </a:rPr>
              <a:t>metadata</a:t>
            </a:r>
          </a:p>
        </p:txBody>
      </p:sp>
      <p:cxnSp>
        <p:nvCxnSpPr>
          <p:cNvPr id="176" name="Shape 176"/>
          <p:cNvCxnSpPr/>
          <p:nvPr/>
        </p:nvCxnSpPr>
        <p:spPr>
          <a:xfrm>
            <a:off x="5080389" y="3407695"/>
            <a:ext cx="1922700" cy="0"/>
          </a:xfrm>
          <a:prstGeom prst="straightConnector1">
            <a:avLst/>
          </a:prstGeom>
          <a:noFill/>
          <a:ln w="19050" cap="flat">
            <a:solidFill>
              <a:srgbClr val="6FA8DC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7" name="Shape 177"/>
          <p:cNvSpPr/>
          <p:nvPr/>
        </p:nvSpPr>
        <p:spPr>
          <a:xfrm>
            <a:off x="1292477" y="4043001"/>
            <a:ext cx="3112475" cy="329700"/>
          </a:xfrm>
          <a:custGeom>
            <a:avLst/>
            <a:gdLst/>
            <a:ahLst/>
            <a:cxnLst/>
            <a:rect l="0" t="0" r="0" b="0"/>
            <a:pathLst>
              <a:path w="124499" h="13188" extrusionOk="0">
                <a:moveTo>
                  <a:pt x="124499" y="0"/>
                </a:moveTo>
                <a:lnTo>
                  <a:pt x="124499" y="13188"/>
                </a:lnTo>
                <a:lnTo>
                  <a:pt x="0" y="13188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6FA8DC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178" name="Shape 178"/>
          <p:cNvSpPr txBox="1"/>
          <p:nvPr/>
        </p:nvSpPr>
        <p:spPr>
          <a:xfrm>
            <a:off x="1310851" y="4319883"/>
            <a:ext cx="31125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sz="1600">
                <a:latin typeface="Calibri"/>
                <a:cs typeface="Calibri"/>
              </a:rPr>
              <a:t>1. Make API request</a:t>
            </a:r>
          </a:p>
          <a:p>
            <a:pPr algn="ctr">
              <a:buNone/>
            </a:pPr>
            <a:r>
              <a:rPr lang="en-US" sz="1200">
                <a:latin typeface="Calibri"/>
                <a:cs typeface="Calibri"/>
              </a:rPr>
              <a:t>http://einstein.sv.cmu.edu/get_sensors/json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5329605" y="3063951"/>
            <a:ext cx="1384800" cy="82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sz="1600">
                <a:latin typeface="Calibri"/>
                <a:cs typeface="Calibri"/>
              </a:rPr>
              <a:t>3. Display </a:t>
            </a:r>
          </a:p>
          <a:p>
            <a:pPr lvl="0" algn="ctr" rtl="0">
              <a:buNone/>
            </a:pPr>
            <a:r>
              <a:rPr lang="en-US" sz="1600">
                <a:latin typeface="Calibri"/>
                <a:cs typeface="Calibri"/>
              </a:rPr>
              <a:t>content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sldNum" idx="4294967295"/>
          </p:nvPr>
        </p:nvSpPr>
        <p:spPr>
          <a:xfrm>
            <a:off x="8610600" y="6545263"/>
            <a:ext cx="531900" cy="276300"/>
          </a:xfrm>
          <a:prstGeom prst="rect">
            <a:avLst/>
          </a:prstGeom>
          <a:noFill/>
          <a:ln>
            <a:noFill/>
          </a:ln>
        </p:spPr>
        <p:txBody>
          <a:bodyPr lIns="64275" tIns="32125" rIns="64275" bIns="32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>
                <a:latin typeface="Calibri"/>
                <a:cs typeface="Calibri"/>
              </a:rPr>
              <a:t> 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82589" y="92077"/>
            <a:ext cx="8078699" cy="498599"/>
          </a:xfrm>
          <a:prstGeom prst="rect">
            <a:avLst/>
          </a:prstGeom>
          <a:noFill/>
          <a:ln>
            <a:noFill/>
          </a:ln>
        </p:spPr>
        <p:txBody>
          <a:bodyPr lIns="91425" tIns="45700" rIns="1049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>
                <a:solidFill>
                  <a:srgbClr val="C00000"/>
                </a:solidFill>
              </a:rPr>
              <a:t>System Implementation</a:t>
            </a:r>
          </a:p>
        </p:txBody>
      </p:sp>
      <p:grpSp>
        <p:nvGrpSpPr>
          <p:cNvPr id="186" name="Shape 186"/>
          <p:cNvGrpSpPr/>
          <p:nvPr/>
        </p:nvGrpSpPr>
        <p:grpSpPr>
          <a:xfrm>
            <a:off x="3763509" y="1566325"/>
            <a:ext cx="1316880" cy="1244340"/>
            <a:chOff x="1841189" y="1818375"/>
            <a:chExt cx="1416000" cy="1338000"/>
          </a:xfrm>
        </p:grpSpPr>
        <p:sp>
          <p:nvSpPr>
            <p:cNvPr id="187" name="Shape 187"/>
            <p:cNvSpPr/>
            <p:nvPr/>
          </p:nvSpPr>
          <p:spPr>
            <a:xfrm>
              <a:off x="1841189" y="1818375"/>
              <a:ext cx="1416000" cy="1338000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latin typeface="Calibri"/>
                <a:cs typeface="Calibri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2116095" y="1896076"/>
              <a:ext cx="866206" cy="563597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</p:sp>
        <p:sp>
          <p:nvSpPr>
            <p:cNvPr id="189" name="Shape 189"/>
            <p:cNvSpPr/>
            <p:nvPr/>
          </p:nvSpPr>
          <p:spPr>
            <a:xfrm>
              <a:off x="1973750" y="2574524"/>
              <a:ext cx="1150901" cy="417690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</p:sp>
      </p:grpSp>
      <p:sp>
        <p:nvSpPr>
          <p:cNvPr id="190" name="Shape 190"/>
          <p:cNvSpPr/>
          <p:nvPr/>
        </p:nvSpPr>
        <p:spPr>
          <a:xfrm>
            <a:off x="596956" y="1566319"/>
            <a:ext cx="1316699" cy="1244100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6FA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-US" b="1">
                <a:solidFill>
                  <a:srgbClr val="666666"/>
                </a:solidFill>
                <a:latin typeface="Calibri"/>
                <a:ea typeface="Droid Sans"/>
                <a:cs typeface="Calibri"/>
                <a:sym typeface="Droid Sans"/>
              </a:rPr>
              <a:t>Sensor Data Service</a:t>
            </a:r>
          </a:p>
          <a:p>
            <a:endParaRPr lang="en-US" b="1">
              <a:solidFill>
                <a:srgbClr val="666666"/>
              </a:solidFill>
              <a:latin typeface="Calibri"/>
              <a:ea typeface="Droid Sans"/>
              <a:cs typeface="Calibri"/>
              <a:sym typeface="Droid Sans"/>
            </a:endParaRPr>
          </a:p>
          <a:p>
            <a:pPr lvl="0" algn="ctr" rtl="0">
              <a:buNone/>
            </a:pPr>
            <a:r>
              <a:rPr lang="en-US" b="1">
                <a:solidFill>
                  <a:srgbClr val="666666"/>
                </a:solidFill>
                <a:latin typeface="Calibri"/>
                <a:ea typeface="Droid Sans"/>
                <a:cs typeface="Calibri"/>
                <a:sym typeface="Droid Sans"/>
              </a:rPr>
              <a:t>API</a:t>
            </a:r>
          </a:p>
        </p:txBody>
      </p:sp>
      <p:sp>
        <p:nvSpPr>
          <p:cNvPr id="191" name="Shape 191"/>
          <p:cNvSpPr/>
          <p:nvPr/>
        </p:nvSpPr>
        <p:spPr>
          <a:xfrm>
            <a:off x="7137776" y="1566329"/>
            <a:ext cx="1244392" cy="124439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192" name="Shape 192"/>
          <p:cNvSpPr txBox="1"/>
          <p:nvPr/>
        </p:nvSpPr>
        <p:spPr>
          <a:xfrm>
            <a:off x="382600" y="899725"/>
            <a:ext cx="82281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2400" b="1">
                <a:solidFill>
                  <a:srgbClr val="666666"/>
                </a:solidFill>
                <a:latin typeface="Calibri"/>
                <a:cs typeface="Calibri"/>
              </a:rPr>
              <a:t>2. Create a sensor</a:t>
            </a:r>
          </a:p>
        </p:txBody>
      </p:sp>
      <p:cxnSp>
        <p:nvCxnSpPr>
          <p:cNvPr id="193" name="Shape 193"/>
          <p:cNvCxnSpPr>
            <a:stCxn id="190" idx="3"/>
          </p:cNvCxnSpPr>
          <p:nvPr/>
        </p:nvCxnSpPr>
        <p:spPr>
          <a:xfrm>
            <a:off x="1913656" y="2188369"/>
            <a:ext cx="1849799" cy="0"/>
          </a:xfrm>
          <a:prstGeom prst="straightConnector1">
            <a:avLst/>
          </a:prstGeom>
          <a:noFill/>
          <a:ln w="19050" cap="flat">
            <a:solidFill>
              <a:srgbClr val="6FA8DC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4" name="Shape 194"/>
          <p:cNvSpPr txBox="1"/>
          <p:nvPr/>
        </p:nvSpPr>
        <p:spPr>
          <a:xfrm>
            <a:off x="2126275" y="1844751"/>
            <a:ext cx="1384800" cy="82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sz="1600">
                <a:latin typeface="Calibri"/>
                <a:cs typeface="Calibri"/>
              </a:rPr>
              <a:t>Create</a:t>
            </a:r>
          </a:p>
          <a:p>
            <a:pPr lvl="0" algn="ctr" rtl="0">
              <a:buNone/>
            </a:pPr>
            <a:r>
              <a:rPr lang="en-US" sz="1600">
                <a:latin typeface="Calibri"/>
                <a:cs typeface="Calibri"/>
              </a:rPr>
              <a:t>sensor</a:t>
            </a:r>
          </a:p>
        </p:txBody>
      </p:sp>
      <p:cxnSp>
        <p:nvCxnSpPr>
          <p:cNvPr id="195" name="Shape 195"/>
          <p:cNvCxnSpPr/>
          <p:nvPr/>
        </p:nvCxnSpPr>
        <p:spPr>
          <a:xfrm>
            <a:off x="5080389" y="2188495"/>
            <a:ext cx="1922700" cy="0"/>
          </a:xfrm>
          <a:prstGeom prst="straightConnector1">
            <a:avLst/>
          </a:prstGeom>
          <a:noFill/>
          <a:ln w="19050" cap="flat">
            <a:solidFill>
              <a:srgbClr val="6FA8DC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/>
          <p:nvPr/>
        </p:nvSpPr>
        <p:spPr>
          <a:xfrm>
            <a:off x="5329605" y="1844751"/>
            <a:ext cx="1384800" cy="82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sz="1600">
                <a:latin typeface="Calibri"/>
                <a:cs typeface="Calibri"/>
              </a:rPr>
              <a:t>Display </a:t>
            </a:r>
          </a:p>
          <a:p>
            <a:pPr lvl="0" algn="ctr" rtl="0">
              <a:buNone/>
            </a:pPr>
            <a:r>
              <a:rPr lang="en-US" sz="1600">
                <a:latin typeface="Calibri"/>
                <a:cs typeface="Calibri"/>
              </a:rPr>
              <a:t>content</a:t>
            </a:r>
          </a:p>
        </p:txBody>
      </p:sp>
      <p:grpSp>
        <p:nvGrpSpPr>
          <p:cNvPr id="197" name="Shape 197"/>
          <p:cNvGrpSpPr/>
          <p:nvPr/>
        </p:nvGrpSpPr>
        <p:grpSpPr>
          <a:xfrm>
            <a:off x="4058992" y="4840131"/>
            <a:ext cx="743445" cy="1110652"/>
            <a:chOff x="2514100" y="3209375"/>
            <a:chExt cx="734775" cy="1053450"/>
          </a:xfrm>
        </p:grpSpPr>
        <p:sp>
          <p:nvSpPr>
            <p:cNvPr id="198" name="Shape 198"/>
            <p:cNvSpPr/>
            <p:nvPr/>
          </p:nvSpPr>
          <p:spPr>
            <a:xfrm>
              <a:off x="2514100" y="3209375"/>
              <a:ext cx="734775" cy="1053450"/>
            </a:xfrm>
            <a:prstGeom prst="flowChartMagneticDisk">
              <a:avLst/>
            </a:prstGeom>
            <a:solidFill>
              <a:srgbClr val="1C2687"/>
            </a:solidFill>
            <a:ln w="19050" cap="flat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latin typeface="Calibri"/>
                <a:cs typeface="Calibri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2514100" y="3617475"/>
              <a:ext cx="734774" cy="406199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  <a:ln>
              <a:noFill/>
            </a:ln>
          </p:spPr>
        </p:sp>
      </p:grpSp>
      <p:sp>
        <p:nvSpPr>
          <p:cNvPr id="200" name="Shape 200"/>
          <p:cNvSpPr/>
          <p:nvPr/>
        </p:nvSpPr>
        <p:spPr>
          <a:xfrm>
            <a:off x="3646057" y="3257549"/>
            <a:ext cx="1569300" cy="1110600"/>
          </a:xfrm>
          <a:prstGeom prst="diamond">
            <a:avLst/>
          </a:prstGeom>
          <a:solidFill>
            <a:srgbClr val="F6B26B"/>
          </a:solidFill>
          <a:ln w="19050" cap="flat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-US" sz="1200">
                <a:solidFill>
                  <a:srgbClr val="434343"/>
                </a:solidFill>
                <a:latin typeface="Calibri"/>
                <a:cs typeface="Calibri"/>
              </a:rPr>
              <a:t>Is user </a:t>
            </a:r>
          </a:p>
          <a:p>
            <a:pPr algn="ctr">
              <a:buNone/>
            </a:pPr>
            <a:r>
              <a:rPr lang="en-US" sz="1200">
                <a:solidFill>
                  <a:srgbClr val="434343"/>
                </a:solidFill>
                <a:latin typeface="Calibri"/>
                <a:cs typeface="Calibri"/>
              </a:rPr>
              <a:t>logged in?</a:t>
            </a:r>
          </a:p>
        </p:txBody>
      </p:sp>
      <p:cxnSp>
        <p:nvCxnSpPr>
          <p:cNvPr id="201" name="Shape 201"/>
          <p:cNvCxnSpPr>
            <a:stCxn id="187" idx="2"/>
            <a:endCxn id="200" idx="0"/>
          </p:cNvCxnSpPr>
          <p:nvPr/>
        </p:nvCxnSpPr>
        <p:spPr>
          <a:xfrm>
            <a:off x="4421949" y="2810664"/>
            <a:ext cx="8758" cy="446885"/>
          </a:xfrm>
          <a:prstGeom prst="straightConnector1">
            <a:avLst/>
          </a:prstGeom>
          <a:noFill/>
          <a:ln w="19050" cap="flat">
            <a:solidFill>
              <a:srgbClr val="E6913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2" name="Shape 202"/>
          <p:cNvCxnSpPr>
            <a:stCxn id="200" idx="2"/>
            <a:endCxn id="198" idx="1"/>
          </p:cNvCxnSpPr>
          <p:nvPr/>
        </p:nvCxnSpPr>
        <p:spPr>
          <a:xfrm>
            <a:off x="4430709" y="4368151"/>
            <a:ext cx="5" cy="471981"/>
          </a:xfrm>
          <a:prstGeom prst="straightConnector1">
            <a:avLst/>
          </a:prstGeom>
          <a:noFill/>
          <a:ln w="19050" cap="flat">
            <a:solidFill>
              <a:srgbClr val="E6913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3" name="Shape 203"/>
          <p:cNvSpPr/>
          <p:nvPr/>
        </p:nvSpPr>
        <p:spPr>
          <a:xfrm>
            <a:off x="1266100" y="2822326"/>
            <a:ext cx="2387100" cy="1002325"/>
          </a:xfrm>
          <a:custGeom>
            <a:avLst/>
            <a:gdLst/>
            <a:ahLst/>
            <a:cxnLst/>
            <a:rect l="0" t="0" r="0" b="0"/>
            <a:pathLst>
              <a:path w="95484" h="40093" extrusionOk="0">
                <a:moveTo>
                  <a:pt x="95484" y="40093"/>
                </a:moveTo>
                <a:lnTo>
                  <a:pt x="0" y="40093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6FA8DC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204" name="Shape 204"/>
          <p:cNvSpPr txBox="1"/>
          <p:nvPr/>
        </p:nvSpPr>
        <p:spPr>
          <a:xfrm>
            <a:off x="2067650" y="3487625"/>
            <a:ext cx="5319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600">
                <a:latin typeface="Calibri"/>
                <a:cs typeface="Calibri"/>
              </a:rPr>
              <a:t>Yes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5868867" y="2972451"/>
            <a:ext cx="5319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1600">
                <a:latin typeface="Calibri"/>
                <a:cs typeface="Calibri"/>
              </a:rPr>
              <a:t>No</a:t>
            </a:r>
          </a:p>
        </p:txBody>
      </p:sp>
      <p:sp>
        <p:nvSpPr>
          <p:cNvPr id="206" name="Shape 206"/>
          <p:cNvSpPr/>
          <p:nvPr/>
        </p:nvSpPr>
        <p:spPr>
          <a:xfrm>
            <a:off x="5090750" y="2611326"/>
            <a:ext cx="804500" cy="1200151"/>
          </a:xfrm>
          <a:custGeom>
            <a:avLst/>
            <a:gdLst/>
            <a:ahLst/>
            <a:cxnLst/>
            <a:rect l="0" t="0" r="0" b="0"/>
            <a:pathLst>
              <a:path w="32180" h="48006" extrusionOk="0">
                <a:moveTo>
                  <a:pt x="5275" y="48006"/>
                </a:moveTo>
                <a:lnTo>
                  <a:pt x="32180" y="48006"/>
                </a:lnTo>
                <a:lnTo>
                  <a:pt x="32180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6FA8DC"/>
            </a:solidFill>
            <a:prstDash val="solid"/>
            <a:round/>
            <a:headEnd type="none" w="lg" len="lg"/>
            <a:tailEnd type="stealth" w="lg" len="lg"/>
          </a:ln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sldNum" idx="4294967295"/>
          </p:nvPr>
        </p:nvSpPr>
        <p:spPr>
          <a:xfrm>
            <a:off x="8610600" y="6545263"/>
            <a:ext cx="531900" cy="276300"/>
          </a:xfrm>
          <a:prstGeom prst="rect">
            <a:avLst/>
          </a:prstGeom>
          <a:noFill/>
          <a:ln>
            <a:noFill/>
          </a:ln>
        </p:spPr>
        <p:txBody>
          <a:bodyPr lIns="64275" tIns="32125" rIns="64275" bIns="32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206477" y="442778"/>
            <a:ext cx="8078699" cy="498599"/>
          </a:xfrm>
          <a:prstGeom prst="rect">
            <a:avLst/>
          </a:prstGeom>
          <a:noFill/>
          <a:ln>
            <a:noFill/>
          </a:ln>
        </p:spPr>
        <p:txBody>
          <a:bodyPr lIns="91425" tIns="45700" rIns="1049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dirty="0">
                <a:solidFill>
                  <a:srgbClr val="C00000"/>
                </a:solidFill>
              </a:rPr>
              <a:t>Testing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206477" y="1236654"/>
            <a:ext cx="8791799" cy="354284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19100" lvl="0" indent="-342900" rtl="0">
              <a:lnSpc>
                <a:spcPct val="150000"/>
              </a:lnSpc>
              <a:buClr>
                <a:schemeClr val="accent2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chemeClr val="dk1"/>
                </a:solidFill>
              </a:rPr>
              <a:t>Unit and Integration Testing</a:t>
            </a:r>
          </a:p>
          <a:p>
            <a:pPr marL="419100" lvl="0" indent="-342900" rtl="0">
              <a:lnSpc>
                <a:spcPct val="150000"/>
              </a:lnSpc>
              <a:buClr>
                <a:schemeClr val="accent2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chemeClr val="dk1"/>
                </a:solidFill>
              </a:rPr>
              <a:t>Unit testing ensures that the each model works correctly</a:t>
            </a:r>
          </a:p>
          <a:p>
            <a:pPr marL="419100" lvl="0" indent="-342900" rtl="0">
              <a:lnSpc>
                <a:spcPct val="150000"/>
              </a:lnSpc>
              <a:buClr>
                <a:schemeClr val="accent2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chemeClr val="dk1"/>
                </a:solidFill>
              </a:rPr>
              <a:t>Integration testing gives developers security to perform continuous integration</a:t>
            </a:r>
          </a:p>
          <a:p>
            <a:pPr marL="419100" lvl="0" indent="-342900" rtl="0">
              <a:lnSpc>
                <a:spcPct val="150000"/>
              </a:lnSpc>
              <a:buClr>
                <a:schemeClr val="accent2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chemeClr val="dk1"/>
                </a:solidFill>
              </a:rPr>
              <a:t>Testing done with </a:t>
            </a:r>
            <a:r>
              <a:rPr lang="en-US" sz="2400" dirty="0" err="1">
                <a:solidFill>
                  <a:schemeClr val="dk1"/>
                </a:solidFill>
              </a:rPr>
              <a:t>JUnit</a:t>
            </a:r>
            <a:r>
              <a:rPr lang="en-US" sz="2400" dirty="0">
                <a:solidFill>
                  <a:schemeClr val="dk1"/>
                </a:solidFill>
              </a:rPr>
              <a:t> and </a:t>
            </a:r>
            <a:r>
              <a:rPr lang="en-US" sz="2400" dirty="0" err="1">
                <a:solidFill>
                  <a:schemeClr val="dk1"/>
                </a:solidFill>
              </a:rPr>
              <a:t>FluentLenium</a:t>
            </a:r>
            <a:r>
              <a:rPr lang="en-US" sz="2400" dirty="0">
                <a:solidFill>
                  <a:schemeClr val="dk1"/>
                </a:solidFill>
              </a:rPr>
              <a:t> for integration testing</a:t>
            </a:r>
            <a:r>
              <a:rPr lang="en-US" sz="2400" dirty="0" smtClean="0">
                <a:solidFill>
                  <a:schemeClr val="dk1"/>
                </a:solidFill>
              </a:rPr>
              <a:t>.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12"/>
          <p:cNvSpPr txBox="1">
            <a:spLocks noGrp="1"/>
          </p:cNvSpPr>
          <p:nvPr>
            <p:ph type="title"/>
          </p:nvPr>
        </p:nvSpPr>
        <p:spPr>
          <a:xfrm>
            <a:off x="0" y="2733660"/>
            <a:ext cx="9144000" cy="498599"/>
          </a:xfrm>
          <a:prstGeom prst="rect">
            <a:avLst/>
          </a:prstGeom>
          <a:noFill/>
          <a:ln>
            <a:noFill/>
          </a:ln>
        </p:spPr>
        <p:txBody>
          <a:bodyPr lIns="91425" tIns="45700" rIns="1049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dirty="0" smtClean="0">
                <a:solidFill>
                  <a:srgbClr val="C00000"/>
                </a:solidFill>
              </a:rPr>
              <a:t>&lt;&lt; DEMO PLACEHOLDER &gt;&gt;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015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382" y="6367089"/>
            <a:ext cx="3976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APPLICATION WALKTHROUGH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Slid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06" y="24938"/>
            <a:ext cx="8041206" cy="603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82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382" y="6367089"/>
            <a:ext cx="3976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APPLICATION WALKTHROUGH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Screen Shot 2013-12-09 at 1.29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47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88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12-09 at 1.32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62"/>
            <a:ext cx="9144000" cy="44591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0382" y="6367089"/>
            <a:ext cx="3976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APPLICATION WALKTHROUGH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41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12-09 at 1.35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41"/>
            <a:ext cx="9144000" cy="40468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0382" y="6367089"/>
            <a:ext cx="3976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APPLICATION WALKTHROUGH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554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12-09 at 1.38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38"/>
            <a:ext cx="9144000" cy="52251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0382" y="6367089"/>
            <a:ext cx="3976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APPLICATION WALKTHROUGH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165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sldNum" idx="4294967295"/>
          </p:nvPr>
        </p:nvSpPr>
        <p:spPr>
          <a:xfrm>
            <a:off x="8610600" y="6545263"/>
            <a:ext cx="531812" cy="276224"/>
          </a:xfrm>
          <a:prstGeom prst="rect">
            <a:avLst/>
          </a:prstGeom>
          <a:noFill/>
          <a:ln>
            <a:noFill/>
          </a:ln>
        </p:spPr>
        <p:txBody>
          <a:bodyPr lIns="64275" tIns="32125" rIns="64275" bIns="32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>
                <a:latin typeface="Calibri"/>
                <a:cs typeface="Calibri"/>
              </a:rPr>
              <a:t> 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249239" y="511669"/>
            <a:ext cx="8078787" cy="498475"/>
          </a:xfrm>
          <a:prstGeom prst="rect">
            <a:avLst/>
          </a:prstGeom>
          <a:noFill/>
          <a:ln>
            <a:noFill/>
          </a:ln>
        </p:spPr>
        <p:txBody>
          <a:bodyPr lIns="91425" tIns="45700" rIns="1049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 baseline="0" dirty="0">
                <a:solidFill>
                  <a:srgbClr val="C00000"/>
                </a:solidFill>
                <a:ea typeface="Calibri"/>
                <a:sym typeface="Calibri"/>
              </a:rPr>
              <a:t>Roadmap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249237" y="1170179"/>
            <a:ext cx="8759824" cy="4779132"/>
          </a:xfrm>
          <a:prstGeom prst="rect">
            <a:avLst/>
          </a:prstGeom>
          <a:noFill/>
          <a:ln>
            <a:noFill/>
          </a:ln>
        </p:spPr>
        <p:txBody>
          <a:bodyPr lIns="91425" tIns="45700" rIns="1049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charset="2"/>
              <a:buChar char="§"/>
            </a:pPr>
            <a:r>
              <a:rPr lang="en-US" sz="2800" i="0" u="none" strike="noStrike" cap="none" baseline="0" dirty="0" smtClean="0">
                <a:solidFill>
                  <a:schemeClr val="dk2"/>
                </a:solidFill>
                <a:latin typeface="Calibri"/>
                <a:ea typeface="Arial"/>
                <a:cs typeface="Calibri"/>
                <a:sym typeface="Arial"/>
              </a:rPr>
              <a:t>Introduction</a:t>
            </a:r>
            <a:endParaRPr lang="en-US" sz="2800" i="0" u="none" strike="noStrike" cap="none" baseline="0" dirty="0">
              <a:solidFill>
                <a:schemeClr val="dk2"/>
              </a:solidFill>
              <a:latin typeface="Calibri"/>
              <a:ea typeface="Arial"/>
              <a:cs typeface="Calibri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charset="2"/>
              <a:buChar char="§"/>
            </a:pPr>
            <a:r>
              <a:rPr lang="en-US" sz="2800" i="0" u="none" strike="noStrike" cap="none" baseline="0" dirty="0" smtClean="0">
                <a:solidFill>
                  <a:schemeClr val="dk2"/>
                </a:solidFill>
                <a:latin typeface="Calibri"/>
                <a:ea typeface="Arial"/>
                <a:cs typeface="Calibri"/>
                <a:sym typeface="Arial"/>
              </a:rPr>
              <a:t>Motivation</a:t>
            </a:r>
            <a:endParaRPr lang="en-US" sz="2800" i="0" u="none" strike="noStrike" cap="none" baseline="0" dirty="0">
              <a:solidFill>
                <a:schemeClr val="dk2"/>
              </a:solidFill>
              <a:latin typeface="Calibri"/>
              <a:ea typeface="Arial"/>
              <a:cs typeface="Calibri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charset="2"/>
              <a:buChar char="§"/>
            </a:pPr>
            <a:r>
              <a:rPr lang="en-US" sz="2800" i="0" u="none" strike="noStrike" cap="none" baseline="0" dirty="0">
                <a:solidFill>
                  <a:schemeClr val="dk2"/>
                </a:solidFill>
                <a:latin typeface="Calibri"/>
                <a:ea typeface="Arial"/>
                <a:cs typeface="Calibri"/>
                <a:sym typeface="Arial"/>
              </a:rPr>
              <a:t>System Design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charset="2"/>
              <a:buChar char="§"/>
            </a:pPr>
            <a:r>
              <a:rPr lang="en-US" sz="2800" i="0" u="none" strike="noStrike" cap="none" baseline="0" dirty="0" smtClean="0">
                <a:solidFill>
                  <a:schemeClr val="dk2"/>
                </a:solidFill>
                <a:latin typeface="Calibri"/>
                <a:ea typeface="Arial"/>
                <a:cs typeface="Calibri"/>
                <a:sym typeface="Arial"/>
              </a:rPr>
              <a:t>System Implementation</a:t>
            </a:r>
            <a:endParaRPr lang="en-US" sz="2800" i="0" u="none" strike="noStrike" cap="none" baseline="0" dirty="0">
              <a:solidFill>
                <a:schemeClr val="dk2"/>
              </a:solidFill>
              <a:latin typeface="Calibri"/>
              <a:ea typeface="Arial"/>
              <a:cs typeface="Calibri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charset="2"/>
              <a:buChar char="§"/>
            </a:pPr>
            <a:r>
              <a:rPr lang="en-US" sz="2800" i="0" u="none" strike="noStrike" cap="none" baseline="0" dirty="0">
                <a:solidFill>
                  <a:schemeClr val="dk2"/>
                </a:solidFill>
                <a:latin typeface="Calibri"/>
                <a:ea typeface="Arial"/>
                <a:cs typeface="Calibri"/>
                <a:sym typeface="Arial"/>
              </a:rPr>
              <a:t>Demo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charset="2"/>
              <a:buChar char="§"/>
            </a:pPr>
            <a:r>
              <a:rPr lang="en-US" sz="2800" i="0" u="none" strike="noStrike" cap="none" baseline="0" dirty="0" smtClean="0">
                <a:solidFill>
                  <a:schemeClr val="dk2"/>
                </a:solidFill>
                <a:latin typeface="Calibri"/>
                <a:ea typeface="Arial"/>
                <a:cs typeface="Calibri"/>
                <a:sym typeface="Arial"/>
              </a:rPr>
              <a:t>Analysis</a:t>
            </a:r>
            <a:endParaRPr lang="en-US" sz="2800" i="0" u="none" strike="noStrike" cap="none" baseline="0" dirty="0">
              <a:solidFill>
                <a:schemeClr val="dk2"/>
              </a:solidFill>
              <a:latin typeface="Calibri"/>
              <a:ea typeface="Arial"/>
              <a:cs typeface="Calibri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charset="2"/>
              <a:buChar char="§"/>
            </a:pPr>
            <a:r>
              <a:rPr lang="en-US" sz="2800" i="0" u="none" strike="noStrike" cap="none" baseline="0" dirty="0" smtClean="0">
                <a:solidFill>
                  <a:schemeClr val="dk2"/>
                </a:solidFill>
                <a:latin typeface="Calibri"/>
                <a:ea typeface="Arial"/>
                <a:cs typeface="Calibri"/>
                <a:sym typeface="Arial"/>
              </a:rPr>
              <a:t>Conclusion </a:t>
            </a:r>
            <a:r>
              <a:rPr lang="en-US" sz="2800" i="0" u="none" strike="noStrike" cap="none" baseline="0" dirty="0">
                <a:solidFill>
                  <a:schemeClr val="dk2"/>
                </a:solidFill>
                <a:latin typeface="Calibri"/>
                <a:ea typeface="Arial"/>
                <a:cs typeface="Calibri"/>
                <a:sym typeface="Arial"/>
              </a:rPr>
              <a:t>and Future Work</a:t>
            </a:r>
          </a:p>
          <a:p>
            <a:endParaRPr lang="en-US" sz="2800" i="0" u="none" strike="noStrike" cap="none" baseline="0" dirty="0">
              <a:solidFill>
                <a:schemeClr val="dk2"/>
              </a:solidFill>
              <a:latin typeface="Calibri"/>
              <a:ea typeface="Arial"/>
              <a:cs typeface="Calibri"/>
              <a:sym typeface="Arial"/>
            </a:endParaRPr>
          </a:p>
          <a:p>
            <a:endParaRPr lang="en-US" sz="2800" i="0" u="none" strike="noStrike" cap="none" baseline="0" dirty="0">
              <a:solidFill>
                <a:schemeClr val="dk2"/>
              </a:solidFill>
              <a:latin typeface="Calibri"/>
              <a:ea typeface="Arial"/>
              <a:cs typeface="Calibri"/>
              <a:sym typeface="Arial"/>
            </a:endParaRPr>
          </a:p>
          <a:p>
            <a:endParaRPr lang="en-US" sz="2800" i="0" u="none" strike="noStrike" cap="none" baseline="0" dirty="0">
              <a:solidFill>
                <a:schemeClr val="dk2"/>
              </a:solidFill>
              <a:latin typeface="Calibri"/>
              <a:ea typeface="Arial"/>
              <a:cs typeface="Calibri"/>
              <a:sym typeface="Arial"/>
            </a:endParaRPr>
          </a:p>
          <a:p>
            <a:endParaRPr lang="en-US" sz="2800" i="0" u="none" strike="noStrike" cap="none" baseline="0" dirty="0">
              <a:solidFill>
                <a:schemeClr val="dk2"/>
              </a:solidFill>
              <a:latin typeface="Calibri"/>
              <a:ea typeface="Arial"/>
              <a:cs typeface="Calibri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12-09 at 1.47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91" y="184438"/>
            <a:ext cx="6870023" cy="3368897"/>
          </a:xfrm>
          <a:prstGeom prst="rect">
            <a:avLst/>
          </a:prstGeom>
        </p:spPr>
      </p:pic>
      <p:pic>
        <p:nvPicPr>
          <p:cNvPr id="5" name="Picture 4" descr="Screen Shot 2013-12-09 at 1.49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91" y="3613631"/>
            <a:ext cx="6870023" cy="24033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0382" y="6367089"/>
            <a:ext cx="3976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APPLICATION WALKTHROUGH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486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353" y="550698"/>
            <a:ext cx="67056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83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12-09 at 2.07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426"/>
            <a:ext cx="9144000" cy="40515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0382" y="6367089"/>
            <a:ext cx="3976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APPLICATION WALKTHROUGH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754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12-09 at 2.10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576"/>
            <a:ext cx="9144000" cy="52280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0382" y="6367089"/>
            <a:ext cx="3976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APPLICATION WALKTHROUGH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622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12-09 at 2.11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522"/>
            <a:ext cx="9144000" cy="33470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0382" y="6367089"/>
            <a:ext cx="3976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APPLICATION WALKTHROUGH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316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3-12-09 at 2.13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016"/>
            <a:ext cx="9144000" cy="37568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0382" y="6367089"/>
            <a:ext cx="3976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APPLICATION WALKTHROUGH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627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382" y="6367089"/>
            <a:ext cx="3976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APPLICATION WALKTHROUGH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2640"/>
            <a:ext cx="9144000" cy="227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191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331014" y="246776"/>
            <a:ext cx="8078699" cy="498599"/>
          </a:xfrm>
          <a:prstGeom prst="rect">
            <a:avLst/>
          </a:prstGeom>
          <a:noFill/>
          <a:ln>
            <a:noFill/>
          </a:ln>
        </p:spPr>
        <p:txBody>
          <a:bodyPr lIns="91425" tIns="45700" rIns="1049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dirty="0">
                <a:solidFill>
                  <a:srgbClr val="C00000"/>
                </a:solidFill>
              </a:rPr>
              <a:t>Technical Challenges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206477" y="969270"/>
            <a:ext cx="8791799" cy="46483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19100" lvl="0" indent="-342900" rtl="0">
              <a:lnSpc>
                <a:spcPct val="150000"/>
              </a:lnSpc>
              <a:buClr>
                <a:schemeClr val="accent2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</a:rPr>
              <a:t>Historic data cannot be deleted due to inconsistency in the new data model and the old data model</a:t>
            </a:r>
          </a:p>
          <a:p>
            <a:pPr marL="419100" lvl="0" indent="-342900" rtl="0">
              <a:lnSpc>
                <a:spcPct val="150000"/>
              </a:lnSpc>
              <a:buClr>
                <a:schemeClr val="accent2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</a:rPr>
              <a:t>Performance issues - when the retrieved data is huge, the application take a long time to load</a:t>
            </a:r>
          </a:p>
          <a:p>
            <a:pPr marL="419100" lvl="0" indent="-342900" rtl="0">
              <a:lnSpc>
                <a:spcPct val="150000"/>
              </a:lnSpc>
              <a:buClr>
                <a:schemeClr val="accent2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</a:rPr>
              <a:t>Missing APIs - Some of the APIs like Edit APIs and Sensor Category are currently unavailable due to which these functionalities have not been implemented</a:t>
            </a:r>
          </a:p>
          <a:p>
            <a:pPr marL="419100" lvl="0" indent="-342900" rtl="0">
              <a:lnSpc>
                <a:spcPct val="150000"/>
              </a:lnSpc>
              <a:buClr>
                <a:schemeClr val="accent2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</a:rPr>
              <a:t>Data Model Inconsistency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382152" y="92523"/>
            <a:ext cx="8079299" cy="674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rgbClr val="980000"/>
                </a:solidFill>
              </a:rPr>
              <a:t>Future Work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348002" y="999183"/>
            <a:ext cx="8447999" cy="483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buSzPct val="100000"/>
              <a:buFont typeface="Arial"/>
              <a:buChar char="▪"/>
            </a:pP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</a:rPr>
              <a:t>Sensor Category – Once APIs are available</a:t>
            </a:r>
          </a:p>
          <a:p>
            <a:pPr marL="457200" lvl="0" indent="-381000" rtl="0">
              <a:lnSpc>
                <a:spcPct val="150000"/>
              </a:lnSpc>
              <a:buSzPct val="100000"/>
              <a:buFont typeface="Arial"/>
              <a:buChar char="▪"/>
            </a:pP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</a:rPr>
              <a:t>Integrate with API 1.3</a:t>
            </a:r>
          </a:p>
          <a:p>
            <a:pPr marL="457200" lvl="0" indent="-381000" rtl="0">
              <a:lnSpc>
                <a:spcPct val="150000"/>
              </a:lnSpc>
              <a:buSzPct val="100000"/>
              <a:buFont typeface="Arial"/>
              <a:buChar char="▪"/>
            </a:pP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</a:rPr>
              <a:t>Edit functionality for all components</a:t>
            </a:r>
          </a:p>
          <a:p>
            <a:pPr marL="457200" lvl="0" indent="-381000" rtl="0">
              <a:lnSpc>
                <a:spcPct val="150000"/>
              </a:lnSpc>
              <a:buSzPct val="100000"/>
              <a:buFont typeface="Arial"/>
              <a:buChar char="▪"/>
            </a:pP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</a:rPr>
              <a:t>Single point of access for the SDS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cs typeface="Calibri"/>
              </a:rPr>
              <a:t>platform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lvl="0" indent="0" rtl="0">
              <a:lnSpc>
                <a:spcPct val="150000"/>
              </a:lnSpc>
              <a:spcBef>
                <a:spcPts val="600"/>
              </a:spcBef>
              <a:buSzPct val="45833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</a:rPr>
              <a:t>In the long term</a:t>
            </a:r>
          </a:p>
          <a:p>
            <a:pPr marL="457200" lvl="0" indent="-381000" rtl="0">
              <a:lnSpc>
                <a:spcPct val="150000"/>
              </a:lnSpc>
              <a:spcBef>
                <a:spcPts val="600"/>
              </a:spcBef>
              <a:buSzPct val="100000"/>
              <a:buFont typeface="Arial"/>
              <a:buChar char="▪"/>
            </a:pP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</a:rPr>
              <a:t>Network of Sensors - publicly accessible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773677" y="2006751"/>
            <a:ext cx="7579799" cy="24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cs typeface="Calibri"/>
              </a:rPr>
              <a:t>Try the website at</a:t>
            </a:r>
          </a:p>
          <a:p>
            <a:pPr lvl="0" algn="ctr" rtl="0">
              <a:lnSpc>
                <a:spcPct val="115000"/>
              </a:lnSpc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cs typeface="Calibri"/>
                <a:hlinkClick r:id="rId3"/>
              </a:rPr>
              <a:t>https://github.com/cmusv-sc/ArchF2013-Project3-FT</a:t>
            </a:r>
          </a:p>
          <a:p>
            <a:endParaRPr lang="en-US" sz="2400" u="sng">
              <a:solidFill>
                <a:schemeClr val="hlink"/>
              </a:solidFill>
              <a:latin typeface="Calibri"/>
              <a:cs typeface="Calibri"/>
              <a:hlinkClick r:id="rId3"/>
            </a:endParaRPr>
          </a:p>
          <a:p>
            <a:pPr lvl="0" algn="ctr" rtl="0">
              <a:lnSpc>
                <a:spcPct val="115000"/>
              </a:lnSpc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cs typeface="Calibri"/>
              </a:rPr>
              <a:t>Default Login Credentials</a:t>
            </a:r>
          </a:p>
          <a:p>
            <a:pPr lvl="0" algn="ctr" rtl="0">
              <a:lnSpc>
                <a:spcPct val="115000"/>
              </a:lnSpc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b="1" i="1">
                <a:solidFill>
                  <a:schemeClr val="accent4"/>
                </a:solidFill>
                <a:latin typeface="Calibri"/>
                <a:cs typeface="Calibri"/>
              </a:rPr>
              <a:t>Username:</a:t>
            </a:r>
            <a:r>
              <a:rPr lang="en-US" sz="1800">
                <a:solidFill>
                  <a:schemeClr val="dk1"/>
                </a:solidFill>
                <a:latin typeface="Calibri"/>
                <a:cs typeface="Calibri"/>
              </a:rPr>
              <a:t> </a:t>
            </a:r>
            <a:r>
              <a:rPr lang="en-US" sz="1800" b="1">
                <a:solidFill>
                  <a:srgbClr val="4A86E8"/>
                </a:solidFill>
                <a:latin typeface="Calibri"/>
                <a:cs typeface="Calibri"/>
              </a:rPr>
              <a:t>admin@admin.com</a:t>
            </a:r>
          </a:p>
          <a:p>
            <a:pPr lvl="0" algn="ctr" rtl="0">
              <a:lnSpc>
                <a:spcPct val="115000"/>
              </a:lnSpc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b="1" i="1">
                <a:solidFill>
                  <a:schemeClr val="accent4"/>
                </a:solidFill>
                <a:latin typeface="Calibri"/>
                <a:cs typeface="Calibri"/>
              </a:rPr>
              <a:t>Password:</a:t>
            </a:r>
            <a:r>
              <a:rPr lang="en-US" sz="1800">
                <a:solidFill>
                  <a:schemeClr val="dk1"/>
                </a:solidFill>
                <a:latin typeface="Calibri"/>
                <a:cs typeface="Calibri"/>
              </a:rPr>
              <a:t> </a:t>
            </a:r>
            <a:r>
              <a:rPr lang="en-US" sz="1800" b="1">
                <a:solidFill>
                  <a:schemeClr val="dk1"/>
                </a:solidFill>
                <a:latin typeface="Calibri"/>
                <a:cs typeface="Calibri"/>
              </a:rPr>
              <a:t>adminadmin</a:t>
            </a:r>
          </a:p>
          <a:p>
            <a:endParaRPr lang="en-US" sz="1800" b="1">
              <a:solidFill>
                <a:schemeClr val="dk1"/>
              </a:solidFill>
              <a:latin typeface="Calibri"/>
              <a:cs typeface="Calibri"/>
            </a:endParaRPr>
          </a:p>
        </p:txBody>
      </p:sp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382152" y="423723"/>
            <a:ext cx="8079299" cy="674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>
                <a:solidFill>
                  <a:srgbClr val="980000"/>
                </a:solidFill>
              </a:rPr>
              <a:t>Try It!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ldNum" idx="4294967295"/>
          </p:nvPr>
        </p:nvSpPr>
        <p:spPr>
          <a:xfrm>
            <a:off x="8610600" y="6545263"/>
            <a:ext cx="531900" cy="276300"/>
          </a:xfrm>
          <a:prstGeom prst="rect">
            <a:avLst/>
          </a:prstGeom>
          <a:noFill/>
          <a:ln>
            <a:noFill/>
          </a:ln>
        </p:spPr>
        <p:txBody>
          <a:bodyPr lIns="64275" tIns="32125" rIns="64275" bIns="32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>
                <a:latin typeface="Calibri"/>
                <a:cs typeface="Calibri"/>
              </a:rPr>
              <a:t> 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249252" y="480051"/>
            <a:ext cx="8078699" cy="498599"/>
          </a:xfrm>
          <a:prstGeom prst="rect">
            <a:avLst/>
          </a:prstGeom>
          <a:noFill/>
          <a:ln>
            <a:noFill/>
          </a:ln>
        </p:spPr>
        <p:txBody>
          <a:bodyPr lIns="91425" tIns="45700" rIns="1049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dirty="0">
                <a:solidFill>
                  <a:srgbClr val="C00000"/>
                </a:solidFill>
              </a:rPr>
              <a:t>Introduction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249252" y="1266626"/>
            <a:ext cx="8759699" cy="476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104925" bIns="45700" anchor="t" anchorCtr="0">
            <a:noAutofit/>
          </a:bodyPr>
          <a:lstStyle/>
          <a:p>
            <a:pPr marL="457200" indent="-457200">
              <a:lnSpc>
                <a:spcPct val="150000"/>
              </a:lnSpc>
              <a:buSzPct val="100000"/>
              <a:buFont typeface="Wingdings" charset="2"/>
              <a:buChar char="§"/>
            </a:pPr>
            <a:r>
              <a:rPr lang="en-US" dirty="0" smtClean="0">
                <a:latin typeface="Calibri"/>
                <a:cs typeface="Calibri"/>
              </a:rPr>
              <a:t>Sensor </a:t>
            </a:r>
            <a:r>
              <a:rPr lang="en-US" dirty="0">
                <a:latin typeface="Calibri"/>
                <a:cs typeface="Calibri"/>
              </a:rPr>
              <a:t>Data </a:t>
            </a:r>
            <a:r>
              <a:rPr lang="en-US" dirty="0" smtClean="0">
                <a:latin typeface="Calibri"/>
                <a:cs typeface="Calibri"/>
              </a:rPr>
              <a:t>Platform</a:t>
            </a:r>
            <a:endParaRPr lang="en-US" dirty="0">
              <a:latin typeface="Calibri"/>
              <a:cs typeface="Calibri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charset="2"/>
              <a:buChar char="§"/>
            </a:pPr>
            <a:r>
              <a:rPr lang="en-US" dirty="0">
                <a:latin typeface="Calibri"/>
                <a:cs typeface="Calibri"/>
              </a:rPr>
              <a:t>Platform for end users to understand sensors and the information related to </a:t>
            </a:r>
            <a:r>
              <a:rPr lang="en-US" dirty="0" smtClean="0">
                <a:latin typeface="Calibri"/>
                <a:cs typeface="Calibri"/>
              </a:rPr>
              <a:t>them</a:t>
            </a:r>
            <a:endParaRPr lang="en-US" dirty="0">
              <a:latin typeface="Calibri"/>
              <a:cs typeface="Calibri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charset="2"/>
              <a:buChar char="§"/>
            </a:pPr>
            <a:r>
              <a:rPr lang="en-US" dirty="0">
                <a:latin typeface="Calibri"/>
                <a:cs typeface="Calibri"/>
              </a:rPr>
              <a:t>Easy access to information 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charset="2"/>
              <a:buChar char="§"/>
            </a:pPr>
            <a:r>
              <a:rPr lang="en-US" dirty="0">
                <a:latin typeface="Calibri"/>
                <a:cs typeface="Calibri"/>
              </a:rPr>
              <a:t>Lowers learning curve for newcomers to the Sensor Data Service </a:t>
            </a:r>
            <a:r>
              <a:rPr lang="en-US" dirty="0" smtClean="0">
                <a:latin typeface="Calibri"/>
                <a:cs typeface="Calibri"/>
              </a:rPr>
              <a:t>Platform</a:t>
            </a:r>
            <a:endParaRPr lang="en-US" dirty="0">
              <a:latin typeface="Calibri"/>
              <a:cs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/>
        </p:nvSpPr>
        <p:spPr>
          <a:xfrm>
            <a:off x="1052301" y="694334"/>
            <a:ext cx="7052699" cy="376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533400" y="385565"/>
            <a:ext cx="8077200" cy="6175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0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0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0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0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800000"/>
                </a:solidFill>
              </a:rPr>
              <a:t>Contact Us</a:t>
            </a:r>
          </a:p>
        </p:txBody>
      </p:sp>
      <p:pic>
        <p:nvPicPr>
          <p:cNvPr id="5" name="Picture 4" descr="Lyman_Cao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28240"/>
            <a:ext cx="1257300" cy="1508760"/>
          </a:xfrm>
          <a:prstGeom prst="rect">
            <a:avLst/>
          </a:prstGeom>
        </p:spPr>
      </p:pic>
      <p:pic>
        <p:nvPicPr>
          <p:cNvPr id="6" name="Picture 5" descr="Arie_Radilla_Laureano_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530589"/>
            <a:ext cx="1257300" cy="1508760"/>
          </a:xfrm>
          <a:prstGeom prst="rect">
            <a:avLst/>
          </a:prstGeom>
        </p:spPr>
      </p:pic>
      <p:pic>
        <p:nvPicPr>
          <p:cNvPr id="7" name="Picture 6" descr="Isil_Demir_1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805169"/>
            <a:ext cx="1257300" cy="1508760"/>
          </a:xfrm>
          <a:prstGeom prst="rect">
            <a:avLst/>
          </a:prstGeom>
        </p:spPr>
      </p:pic>
      <p:pic>
        <p:nvPicPr>
          <p:cNvPr id="8" name="Picture 7" descr="Yazhisai_Gowthama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427671"/>
            <a:ext cx="1257300" cy="15087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981200" y="353059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smtClean="0">
                <a:latin typeface="Calibri"/>
                <a:cs typeface="Calibri"/>
                <a:hlinkClick r:id="rId7"/>
              </a:rPr>
              <a:t>arie.radilla.laureano</a:t>
            </a:r>
            <a:r>
              <a:rPr lang="en-US" sz="1800" dirty="0">
                <a:latin typeface="Calibri"/>
                <a:cs typeface="Calibri"/>
                <a:hlinkClick r:id="rId7"/>
              </a:rPr>
              <a:t>@</a:t>
            </a:r>
            <a:r>
              <a:rPr lang="en-US" sz="1800" dirty="0" smtClean="0">
                <a:latin typeface="Calibri"/>
                <a:cs typeface="Calibri"/>
                <a:hlinkClick r:id="rId7"/>
              </a:rPr>
              <a:t>sv.cmu.edu</a:t>
            </a:r>
            <a:endParaRPr lang="en-US" sz="1800" dirty="0" smtClean="0">
              <a:latin typeface="Calibri"/>
              <a:cs typeface="Calibri"/>
            </a:endParaRPr>
          </a:p>
          <a:p>
            <a:r>
              <a:rPr lang="en-US" sz="1800" dirty="0" smtClean="0">
                <a:latin typeface="Calibri"/>
                <a:cs typeface="Calibri"/>
              </a:rPr>
              <a:t>323</a:t>
            </a:r>
            <a:r>
              <a:rPr lang="en-US" sz="1800" dirty="0">
                <a:latin typeface="Calibri"/>
                <a:cs typeface="Calibri"/>
              </a:rPr>
              <a:t>-804-</a:t>
            </a:r>
            <a:r>
              <a:rPr lang="en-US" sz="1800" dirty="0" smtClean="0">
                <a:latin typeface="Calibri"/>
                <a:cs typeface="Calibri"/>
              </a:rPr>
              <a:t>4349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28800" y="122824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err="1" smtClean="0">
                <a:latin typeface="Calibri"/>
                <a:cs typeface="Calibri"/>
                <a:hlinkClick r:id="rId8"/>
              </a:rPr>
              <a:t>lyman.cao</a:t>
            </a:r>
            <a:r>
              <a:rPr lang="en-US" sz="1800" dirty="0" err="1">
                <a:latin typeface="Calibri"/>
                <a:cs typeface="Calibri"/>
                <a:hlinkClick r:id="rId8"/>
              </a:rPr>
              <a:t>@sv.cmu.edu</a:t>
            </a:r>
            <a:endParaRPr lang="en-US" sz="1800" dirty="0">
              <a:latin typeface="Calibri"/>
              <a:cs typeface="Calibri"/>
            </a:endParaRPr>
          </a:p>
          <a:p>
            <a:r>
              <a:rPr lang="en-US" sz="1800" dirty="0" smtClean="0">
                <a:latin typeface="Calibri"/>
                <a:cs typeface="Calibri"/>
              </a:rPr>
              <a:t>650</a:t>
            </a:r>
            <a:r>
              <a:rPr lang="en-US" sz="1800" dirty="0">
                <a:latin typeface="Calibri"/>
                <a:cs typeface="Calibri"/>
              </a:rPr>
              <a:t>-933-7515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67000" y="476529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800" dirty="0" smtClean="0">
                <a:latin typeface="Calibri"/>
                <a:cs typeface="Calibri"/>
                <a:hlinkClick r:id="rId9"/>
              </a:rPr>
              <a:t>isil.demir</a:t>
            </a:r>
            <a:r>
              <a:rPr lang="en-US" sz="1800" dirty="0">
                <a:latin typeface="Calibri"/>
                <a:cs typeface="Calibri"/>
                <a:hlinkClick r:id="rId9"/>
              </a:rPr>
              <a:t>@</a:t>
            </a:r>
            <a:r>
              <a:rPr lang="en-US" sz="1800" dirty="0" smtClean="0">
                <a:latin typeface="Calibri"/>
                <a:cs typeface="Calibri"/>
                <a:hlinkClick r:id="rId9"/>
              </a:rPr>
              <a:t>sv.cmu.edu</a:t>
            </a:r>
            <a:endParaRPr lang="en-US" sz="1800" dirty="0" smtClean="0">
              <a:latin typeface="Calibri"/>
              <a:cs typeface="Calibri"/>
            </a:endParaRPr>
          </a:p>
          <a:p>
            <a:pPr algn="r"/>
            <a:r>
              <a:rPr lang="en-US" sz="1800" dirty="0" smtClean="0">
                <a:latin typeface="Calibri"/>
                <a:cs typeface="Calibri"/>
              </a:rPr>
              <a:t>650</a:t>
            </a:r>
            <a:r>
              <a:rPr lang="en-US" sz="1800" dirty="0">
                <a:latin typeface="Calibri"/>
                <a:cs typeface="Calibri"/>
              </a:rPr>
              <a:t>-996-1201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67000" y="231921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800" dirty="0" smtClean="0">
                <a:latin typeface="Calibri"/>
                <a:cs typeface="Calibri"/>
                <a:hlinkClick r:id="rId10"/>
              </a:rPr>
              <a:t>yazhisai.gowthaman</a:t>
            </a:r>
            <a:r>
              <a:rPr lang="en-US" sz="1800" dirty="0">
                <a:latin typeface="Calibri"/>
                <a:cs typeface="Calibri"/>
                <a:hlinkClick r:id="rId10"/>
              </a:rPr>
              <a:t>@</a:t>
            </a:r>
            <a:r>
              <a:rPr lang="en-US" sz="1800" dirty="0" smtClean="0">
                <a:latin typeface="Calibri"/>
                <a:cs typeface="Calibri"/>
                <a:hlinkClick r:id="rId10"/>
              </a:rPr>
              <a:t>sv.cmu.edu</a:t>
            </a:r>
            <a:endParaRPr lang="en-US" sz="1800" dirty="0" smtClean="0">
              <a:latin typeface="Calibri"/>
              <a:cs typeface="Calibri"/>
            </a:endParaRPr>
          </a:p>
          <a:p>
            <a:pPr algn="r"/>
            <a:r>
              <a:rPr lang="en-US" sz="1800" dirty="0" smtClean="0">
                <a:latin typeface="Calibri"/>
                <a:cs typeface="Calibri"/>
              </a:rPr>
              <a:t>408</a:t>
            </a:r>
            <a:r>
              <a:rPr lang="en-US" sz="1800" dirty="0">
                <a:latin typeface="Calibri"/>
                <a:cs typeface="Calibri"/>
              </a:rPr>
              <a:t>-</a:t>
            </a:r>
            <a:r>
              <a:rPr lang="en-US" sz="1800" dirty="0" smtClean="0">
                <a:latin typeface="Calibri"/>
                <a:cs typeface="Calibri"/>
              </a:rPr>
              <a:t>386</a:t>
            </a:r>
            <a:r>
              <a:rPr lang="en-US" sz="1800" dirty="0">
                <a:latin typeface="Calibri"/>
                <a:cs typeface="Calibri"/>
              </a:rPr>
              <a:t>-4243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0" y="2771951"/>
            <a:ext cx="9144000" cy="72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-US">
                <a:solidFill>
                  <a:srgbClr val="980000"/>
                </a:solidFill>
              </a:rP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sldNum" idx="4294967295"/>
          </p:nvPr>
        </p:nvSpPr>
        <p:spPr>
          <a:xfrm>
            <a:off x="8610600" y="6545263"/>
            <a:ext cx="531900" cy="276300"/>
          </a:xfrm>
          <a:prstGeom prst="rect">
            <a:avLst/>
          </a:prstGeom>
          <a:noFill/>
          <a:ln>
            <a:noFill/>
          </a:ln>
        </p:spPr>
        <p:txBody>
          <a:bodyPr lIns="64275" tIns="32125" rIns="64275" bIns="32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>
                <a:latin typeface="Calibri"/>
                <a:cs typeface="Calibri"/>
              </a:rPr>
              <a:t> 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82589" y="480051"/>
            <a:ext cx="8078699" cy="498599"/>
          </a:xfrm>
          <a:prstGeom prst="rect">
            <a:avLst/>
          </a:prstGeom>
          <a:noFill/>
          <a:ln>
            <a:noFill/>
          </a:ln>
        </p:spPr>
        <p:txBody>
          <a:bodyPr lIns="91425" tIns="45700" rIns="1049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>
                <a:solidFill>
                  <a:srgbClr val="C00000"/>
                </a:solidFill>
              </a:rPr>
              <a:t>Motivation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249252" y="794823"/>
            <a:ext cx="8759699" cy="476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104925" bIns="45700" anchor="t" anchorCtr="0">
            <a:noAutofit/>
          </a:bodyPr>
          <a:lstStyle/>
          <a:p>
            <a:pPr marL="203200" indent="0">
              <a:buNone/>
            </a:pPr>
            <a:endParaRPr lang="en-US" dirty="0">
              <a:latin typeface="Calibri"/>
              <a:cs typeface="Calibri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charset="2"/>
              <a:buChar char="§"/>
            </a:pPr>
            <a:r>
              <a:rPr lang="en-US" dirty="0">
                <a:latin typeface="Calibri"/>
                <a:cs typeface="Calibri"/>
              </a:rPr>
              <a:t>Platform creates a feedback channel for users outside of CMU</a:t>
            </a:r>
            <a:r>
              <a:rPr lang="en-US" dirty="0" smtClean="0">
                <a:latin typeface="Calibri"/>
                <a:cs typeface="Calibri"/>
              </a:rPr>
              <a:t>.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charset="2"/>
              <a:buChar char="§"/>
            </a:pPr>
            <a:r>
              <a:rPr lang="en-US" dirty="0">
                <a:latin typeface="Calibri"/>
                <a:cs typeface="Calibri"/>
              </a:rPr>
              <a:t>Provide platform for end users to work with sensors, retrieve information and envision new uses</a:t>
            </a:r>
            <a:r>
              <a:rPr lang="en-US" dirty="0" smtClean="0">
                <a:latin typeface="Calibri"/>
                <a:cs typeface="Calibri"/>
              </a:rPr>
              <a:t>.</a:t>
            </a:r>
            <a:endParaRPr lang="en-US" dirty="0">
              <a:latin typeface="Calibri"/>
              <a:cs typeface="Calibri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charset="2"/>
              <a:buChar char="§"/>
            </a:pPr>
            <a:r>
              <a:rPr lang="en-US" dirty="0">
                <a:latin typeface="Calibri"/>
                <a:cs typeface="Calibri"/>
              </a:rPr>
              <a:t>Goal: Make sensor platform available to a higher number of users.</a:t>
            </a:r>
          </a:p>
          <a:p>
            <a:endParaRPr lang="en-US" b="1" dirty="0">
              <a:latin typeface="Calibri"/>
              <a:cs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sldNum" idx="4294967295"/>
          </p:nvPr>
        </p:nvSpPr>
        <p:spPr>
          <a:xfrm>
            <a:off x="8610600" y="6545263"/>
            <a:ext cx="531812" cy="276224"/>
          </a:xfrm>
          <a:prstGeom prst="rect">
            <a:avLst/>
          </a:prstGeom>
          <a:noFill/>
          <a:ln>
            <a:noFill/>
          </a:ln>
        </p:spPr>
        <p:txBody>
          <a:bodyPr lIns="64275" tIns="32125" rIns="64275" bIns="32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>
                <a:latin typeface="Calibri"/>
                <a:cs typeface="Calibri"/>
              </a:rPr>
              <a:t> 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82589" y="92076"/>
            <a:ext cx="8078787" cy="498475"/>
          </a:xfrm>
          <a:prstGeom prst="rect">
            <a:avLst/>
          </a:prstGeom>
          <a:noFill/>
          <a:ln>
            <a:noFill/>
          </a:ln>
        </p:spPr>
        <p:txBody>
          <a:bodyPr lIns="91425" tIns="45700" rIns="1049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>
                <a:solidFill>
                  <a:srgbClr val="C00000"/>
                </a:solidFill>
              </a:rPr>
              <a:t>System Design</a:t>
            </a:r>
          </a:p>
        </p:txBody>
      </p:sp>
      <p:sp>
        <p:nvSpPr>
          <p:cNvPr id="105" name="Shape 105"/>
          <p:cNvSpPr/>
          <p:nvPr/>
        </p:nvSpPr>
        <p:spPr>
          <a:xfrm>
            <a:off x="681062" y="2337952"/>
            <a:ext cx="7782000" cy="1338000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6FA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latin typeface="Calibri"/>
              <a:cs typeface="Calibri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3979172" y="2451893"/>
            <a:ext cx="1706981" cy="111066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07" name="Shape 107"/>
          <p:cNvSpPr/>
          <p:nvPr/>
        </p:nvSpPr>
        <p:spPr>
          <a:xfrm>
            <a:off x="681062" y="999399"/>
            <a:ext cx="7782000" cy="1338000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6FA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latin typeface="Calibri"/>
              <a:cs typeface="Calibri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3280421" y="1257103"/>
            <a:ext cx="2268004" cy="82313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grpSp>
        <p:nvGrpSpPr>
          <p:cNvPr id="109" name="Shape 109"/>
          <p:cNvGrpSpPr/>
          <p:nvPr/>
        </p:nvGrpSpPr>
        <p:grpSpPr>
          <a:xfrm>
            <a:off x="2952234" y="2451857"/>
            <a:ext cx="743445" cy="1110652"/>
            <a:chOff x="2514100" y="3209375"/>
            <a:chExt cx="734775" cy="1053450"/>
          </a:xfrm>
        </p:grpSpPr>
        <p:sp>
          <p:nvSpPr>
            <p:cNvPr id="110" name="Shape 110"/>
            <p:cNvSpPr/>
            <p:nvPr/>
          </p:nvSpPr>
          <p:spPr>
            <a:xfrm>
              <a:off x="2514100" y="3209375"/>
              <a:ext cx="734775" cy="1053450"/>
            </a:xfrm>
            <a:prstGeom prst="flowChartMagneticDisk">
              <a:avLst/>
            </a:prstGeom>
            <a:solidFill>
              <a:srgbClr val="1C2687"/>
            </a:solidFill>
            <a:ln w="19050" cap="flat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latin typeface="Calibri"/>
                <a:cs typeface="Calibri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2514100" y="3617475"/>
              <a:ext cx="734774" cy="406199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</p:sp>
      </p:grpSp>
      <p:sp>
        <p:nvSpPr>
          <p:cNvPr id="112" name="Shape 112"/>
          <p:cNvSpPr/>
          <p:nvPr/>
        </p:nvSpPr>
        <p:spPr>
          <a:xfrm>
            <a:off x="681062" y="4413387"/>
            <a:ext cx="7782000" cy="1338000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6FA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-US" sz="3000" b="1">
                <a:solidFill>
                  <a:srgbClr val="666666"/>
                </a:solidFill>
                <a:latin typeface="Calibri"/>
                <a:ea typeface="Droid Sans"/>
                <a:cs typeface="Calibri"/>
                <a:sym typeface="Droid Sans"/>
              </a:rPr>
              <a:t>Sensor Data Service Platform</a:t>
            </a:r>
          </a:p>
        </p:txBody>
      </p:sp>
      <p:cxnSp>
        <p:nvCxnSpPr>
          <p:cNvPr id="113" name="Shape 113"/>
          <p:cNvCxnSpPr>
            <a:stCxn id="105" idx="2"/>
            <a:endCxn id="112" idx="0"/>
          </p:cNvCxnSpPr>
          <p:nvPr/>
        </p:nvCxnSpPr>
        <p:spPr>
          <a:xfrm>
            <a:off x="4572062" y="3675952"/>
            <a:ext cx="0" cy="737435"/>
          </a:xfrm>
          <a:prstGeom prst="straightConnector1">
            <a:avLst/>
          </a:prstGeom>
          <a:noFill/>
          <a:ln w="19050" cap="flat">
            <a:solidFill>
              <a:srgbClr val="3D85C6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14" name="Shape 114"/>
          <p:cNvSpPr/>
          <p:nvPr/>
        </p:nvSpPr>
        <p:spPr>
          <a:xfrm rot="-5400000">
            <a:off x="-317922" y="1998249"/>
            <a:ext cx="2666999" cy="669300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6FA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-US" sz="2400" b="1" dirty="0">
                <a:solidFill>
                  <a:srgbClr val="666666"/>
                </a:solidFill>
                <a:latin typeface="Calibri"/>
                <a:ea typeface="Droid Sans"/>
                <a:cs typeface="Calibri"/>
                <a:sym typeface="Droid Sans"/>
              </a:rPr>
              <a:t>Web Application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sldNum" idx="4294967295"/>
          </p:nvPr>
        </p:nvSpPr>
        <p:spPr>
          <a:xfrm>
            <a:off x="8610600" y="6545263"/>
            <a:ext cx="531900" cy="276300"/>
          </a:xfrm>
          <a:prstGeom prst="rect">
            <a:avLst/>
          </a:prstGeom>
          <a:noFill/>
          <a:ln>
            <a:noFill/>
          </a:ln>
        </p:spPr>
        <p:txBody>
          <a:bodyPr lIns="64275" tIns="32125" rIns="64275" bIns="32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>
                <a:latin typeface="Calibri"/>
                <a:cs typeface="Calibri"/>
              </a:rPr>
              <a:t> 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82589" y="92077"/>
            <a:ext cx="8078699" cy="498599"/>
          </a:xfrm>
          <a:prstGeom prst="rect">
            <a:avLst/>
          </a:prstGeom>
          <a:noFill/>
          <a:ln>
            <a:noFill/>
          </a:ln>
        </p:spPr>
        <p:txBody>
          <a:bodyPr lIns="91425" tIns="45700" rIns="1049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>
                <a:solidFill>
                  <a:srgbClr val="C00000"/>
                </a:solidFill>
              </a:rPr>
              <a:t>System Design: </a:t>
            </a:r>
            <a:r>
              <a:rPr lang="en-US">
                <a:solidFill>
                  <a:srgbClr val="B7B7B7"/>
                </a:solidFill>
              </a:rPr>
              <a:t>Components: H2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382600" y="889500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3000" b="1">
                <a:latin typeface="Calibri"/>
                <a:cs typeface="Calibri"/>
              </a:rPr>
              <a:t>Why H2?  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540689" y="1630942"/>
            <a:ext cx="7920599" cy="204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19100" lvl="0" indent="-342900" rtl="0">
              <a:lnSpc>
                <a:spcPct val="150000"/>
              </a:lnSpc>
              <a:buClr>
                <a:schemeClr val="accent2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Calibri"/>
                <a:cs typeface="Calibri"/>
              </a:rPr>
              <a:t>A database to store user credentials and bug reports</a:t>
            </a:r>
          </a:p>
          <a:p>
            <a:pPr marL="419100" lvl="0" indent="-342900" rtl="0">
              <a:lnSpc>
                <a:spcPct val="150000"/>
              </a:lnSpc>
              <a:buClr>
                <a:schemeClr val="accent2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Calibri"/>
                <a:cs typeface="Calibri"/>
              </a:rPr>
              <a:t>H2: In-memory Java SQL database</a:t>
            </a:r>
          </a:p>
          <a:p>
            <a:pPr marL="419100" lvl="0" indent="-342900" rtl="0">
              <a:lnSpc>
                <a:spcPct val="150000"/>
              </a:lnSpc>
              <a:buClr>
                <a:schemeClr val="accent2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Calibri"/>
                <a:cs typeface="Calibri"/>
              </a:rPr>
              <a:t>Small footprint (1.5MB jar file)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sldNum" idx="4294967295"/>
          </p:nvPr>
        </p:nvSpPr>
        <p:spPr>
          <a:xfrm>
            <a:off x="8610600" y="6545263"/>
            <a:ext cx="531900" cy="276300"/>
          </a:xfrm>
          <a:prstGeom prst="rect">
            <a:avLst/>
          </a:prstGeom>
          <a:noFill/>
          <a:ln>
            <a:noFill/>
          </a:ln>
        </p:spPr>
        <p:txBody>
          <a:bodyPr lIns="64275" tIns="32125" rIns="64275" bIns="32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>
                <a:latin typeface="Calibri"/>
                <a:cs typeface="Calibri"/>
              </a:rPr>
              <a:t> 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82589" y="92077"/>
            <a:ext cx="8078699" cy="498599"/>
          </a:xfrm>
          <a:prstGeom prst="rect">
            <a:avLst/>
          </a:prstGeom>
          <a:noFill/>
          <a:ln>
            <a:noFill/>
          </a:ln>
        </p:spPr>
        <p:txBody>
          <a:bodyPr lIns="91425" tIns="45700" rIns="1049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>
                <a:solidFill>
                  <a:srgbClr val="C00000"/>
                </a:solidFill>
              </a:rPr>
              <a:t>System Design: </a:t>
            </a:r>
            <a:r>
              <a:rPr lang="en-US">
                <a:solidFill>
                  <a:srgbClr val="B7B7B7"/>
                </a:solidFill>
              </a:rPr>
              <a:t>Components: Java/Play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382600" y="889500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3000" b="1">
                <a:latin typeface="Calibri"/>
                <a:cs typeface="Calibri"/>
              </a:rPr>
              <a:t>Why Java/Play?  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540725" y="1489951"/>
            <a:ext cx="7460700" cy="45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19100" lvl="0" indent="-342900" rtl="0">
              <a:buClr>
                <a:schemeClr val="accent2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Calibri"/>
                <a:cs typeface="Calibri"/>
              </a:rPr>
              <a:t>Scalability, velocity </a:t>
            </a:r>
            <a:r>
              <a:rPr lang="en-US" sz="1800" dirty="0">
                <a:solidFill>
                  <a:schemeClr val="accent3"/>
                </a:solidFill>
                <a:latin typeface="Calibri"/>
                <a:cs typeface="Calibri"/>
              </a:rPr>
              <a:t>Stateless, </a:t>
            </a:r>
            <a:r>
              <a:rPr lang="en-US" sz="1800" dirty="0" err="1">
                <a:solidFill>
                  <a:schemeClr val="accent3"/>
                </a:solidFill>
                <a:latin typeface="Calibri"/>
                <a:cs typeface="Calibri"/>
              </a:rPr>
              <a:t>RESTful</a:t>
            </a:r>
            <a:r>
              <a:rPr lang="en-US" sz="1800" dirty="0">
                <a:solidFill>
                  <a:schemeClr val="accent3"/>
                </a:solidFill>
                <a:latin typeface="Calibri"/>
                <a:cs typeface="Calibri"/>
              </a:rPr>
              <a:t>, non-blocking I/O</a:t>
            </a:r>
          </a:p>
        </p:txBody>
      </p:sp>
      <p:graphicFrame>
        <p:nvGraphicFramePr>
          <p:cNvPr id="131" name="Shape 131"/>
          <p:cNvGraphicFramePr/>
          <p:nvPr>
            <p:extLst>
              <p:ext uri="{D42A27DB-BD31-4B8C-83A1-F6EECF244321}">
                <p14:modId xmlns:p14="http://schemas.microsoft.com/office/powerpoint/2010/main" val="285256980"/>
              </p:ext>
            </p:extLst>
          </p:nvPr>
        </p:nvGraphicFramePr>
        <p:xfrm>
          <a:off x="1142564" y="2096925"/>
          <a:ext cx="6858875" cy="3886112"/>
        </p:xfrm>
        <a:graphic>
          <a:graphicData uri="http://schemas.openxmlformats.org/drawingml/2006/table">
            <a:tbl>
              <a:tblPr>
                <a:noFill/>
                <a:tableStyleId>{482278D9-34FB-4312-8D0D-1B5278B4C569}</a:tableStyleId>
              </a:tblPr>
              <a:tblGrid>
                <a:gridCol w="696800"/>
                <a:gridCol w="1811275"/>
                <a:gridCol w="1607250"/>
                <a:gridCol w="1371775"/>
                <a:gridCol w="1371775"/>
              </a:tblGrid>
              <a:tr h="406371">
                <a:tc>
                  <a:txBody>
                    <a:bodyPr/>
                    <a:lstStyle/>
                    <a:p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200"/>
                        <a:t>Play!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200"/>
                        <a:t>Spring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Rails (JRuby)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200"/>
                        <a:t>Grails</a:t>
                      </a:r>
                    </a:p>
                  </a:txBody>
                  <a:tcPr marL="91425" marR="91425" marT="91425" marB="91425"/>
                </a:tc>
              </a:tr>
              <a:tr h="2011651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200"/>
                        <a:t>Pros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Heroku supports Both Play! 1.2.x and 2.x</a:t>
                      </a:r>
                    </a:p>
                    <a:p>
                      <a:endParaRPr lang="en-US" sz="1200">
                        <a:solidFill>
                          <a:srgbClr val="000000"/>
                        </a:solidFill>
                      </a:endParaRPr>
                    </a:p>
                    <a:p>
                      <a:pPr lvl="0" rtl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APIs are written in Java using the Play Framework for good reference</a:t>
                      </a:r>
                    </a:p>
                    <a:p>
                      <a:endParaRPr lang="en-US" sz="1200">
                        <a:solidFill>
                          <a:srgbClr val="000000"/>
                        </a:solidFill>
                      </a:endParaRPr>
                    </a:p>
                    <a:p>
                      <a:pPr lvl="0" rtl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Non-blocking IO for fast performance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200"/>
                        <a:t>Heroku supports Spring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Can leverage existing work in Rails and Ruby</a:t>
                      </a:r>
                    </a:p>
                    <a:p>
                      <a:endParaRPr lang="en-US" sz="1200">
                        <a:solidFill>
                          <a:srgbClr val="000000"/>
                        </a:solidFill>
                      </a:endParaRPr>
                    </a:p>
                    <a:p>
                      <a:pPr lvl="0" rtl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Heroku: Seems to support JRuby projects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200"/>
                        <a:t>Heroku supports Grails</a:t>
                      </a:r>
                    </a:p>
                  </a:txBody>
                  <a:tcPr marL="91425" marR="91425" marT="91425" marB="91425"/>
                </a:tc>
              </a:tr>
              <a:tr h="1463011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200"/>
                        <a:t>Cons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200"/>
                        <a:t>Learning Curve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200"/>
                        <a:t>Code structure is different from the previous version written in RoR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Performance issue</a:t>
                      </a:r>
                    </a:p>
                    <a:p>
                      <a:endParaRPr lang="en-US" sz="1200">
                        <a:solidFill>
                          <a:srgbClr val="000000"/>
                        </a:solidFill>
                      </a:endParaRPr>
                    </a:p>
                    <a:p>
                      <a:pPr lvl="0" rtl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Existing Gems in use might not have JRuby support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Opinionated design, convention over configuration can hinder in customization.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82589" y="92077"/>
            <a:ext cx="8078699" cy="498599"/>
          </a:xfrm>
          <a:prstGeom prst="rect">
            <a:avLst/>
          </a:prstGeom>
          <a:noFill/>
          <a:ln>
            <a:noFill/>
          </a:ln>
        </p:spPr>
        <p:txBody>
          <a:bodyPr lIns="91425" tIns="45700" rIns="1049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>
                <a:solidFill>
                  <a:srgbClr val="C00000"/>
                </a:solidFill>
              </a:rPr>
              <a:t>System Implementation: </a:t>
            </a:r>
            <a:r>
              <a:rPr lang="en-US">
                <a:solidFill>
                  <a:srgbClr val="B7B7B7"/>
                </a:solidFill>
              </a:rPr>
              <a:t>Install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382600" y="889500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3000" b="1" dirty="0">
                <a:latin typeface="Calibri"/>
                <a:cs typeface="Calibri"/>
              </a:rPr>
              <a:t>Play! Framework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540727" y="1463825"/>
            <a:ext cx="7920599" cy="236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19100" lvl="0" indent="-342900" rtl="0">
              <a:lnSpc>
                <a:spcPct val="150000"/>
              </a:lnSpc>
              <a:buClr>
                <a:schemeClr val="accent2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Calibri"/>
                <a:cs typeface="Calibri"/>
              </a:rPr>
              <a:t>Version: 2.2.0</a:t>
            </a:r>
          </a:p>
          <a:p>
            <a:pPr marL="419100" lvl="0" indent="-342900" rtl="0">
              <a:lnSpc>
                <a:spcPct val="150000"/>
              </a:lnSpc>
              <a:buClr>
                <a:schemeClr val="accent2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Calibri"/>
                <a:cs typeface="Calibri"/>
              </a:rPr>
              <a:t>Dependencies: </a:t>
            </a:r>
            <a:r>
              <a:rPr lang="en-US" sz="2400" u="sng" dirty="0">
                <a:solidFill>
                  <a:schemeClr val="hlink"/>
                </a:solidFill>
                <a:latin typeface="Calibri"/>
                <a:cs typeface="Calibri"/>
                <a:hlinkClick r:id="rId3"/>
              </a:rPr>
              <a:t>JDK 6 or later</a:t>
            </a:r>
            <a:r>
              <a:rPr lang="en-US" sz="2400" dirty="0">
                <a:latin typeface="Calibri"/>
                <a:cs typeface="Calibri"/>
              </a:rPr>
              <a:t>. </a:t>
            </a:r>
          </a:p>
          <a:p>
            <a:pPr marL="419100" lvl="0" indent="-342900" rtl="0">
              <a:lnSpc>
                <a:spcPct val="150000"/>
              </a:lnSpc>
              <a:buClr>
                <a:schemeClr val="accent2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Calibri"/>
                <a:cs typeface="Calibri"/>
              </a:rPr>
              <a:t>Have java, </a:t>
            </a:r>
            <a:r>
              <a:rPr lang="en-US" sz="2400" dirty="0" err="1">
                <a:latin typeface="Calibri"/>
                <a:cs typeface="Calibri"/>
              </a:rPr>
              <a:t>javac</a:t>
            </a:r>
            <a:r>
              <a:rPr lang="en-US" sz="2400" dirty="0">
                <a:latin typeface="Calibri"/>
                <a:cs typeface="Calibri"/>
              </a:rPr>
              <a:t> commands in the current path</a:t>
            </a:r>
          </a:p>
          <a:p>
            <a:pPr marL="419100" lvl="0" indent="-342900" rtl="0">
              <a:lnSpc>
                <a:spcPct val="150000"/>
              </a:lnSpc>
              <a:buClr>
                <a:schemeClr val="accent2"/>
              </a:buClr>
              <a:buSzPct val="100000"/>
              <a:buFont typeface="Wingdings" charset="2"/>
              <a:buChar char="§"/>
            </a:pPr>
            <a:r>
              <a:rPr lang="en-US" sz="2400" u="sng" dirty="0">
                <a:solidFill>
                  <a:schemeClr val="hlink"/>
                </a:solidFill>
                <a:latin typeface="Calibri"/>
                <a:cs typeface="Calibri"/>
                <a:hlinkClick r:id="rId4"/>
              </a:rPr>
              <a:t>Download</a:t>
            </a:r>
            <a:r>
              <a:rPr lang="en-US" sz="2400" dirty="0">
                <a:latin typeface="Calibri"/>
                <a:cs typeface="Calibri"/>
              </a:rPr>
              <a:t> the standalone distribution for Play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382587" y="3826025"/>
            <a:ext cx="47610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3000" b="1" dirty="0">
                <a:latin typeface="Calibri"/>
                <a:cs typeface="Calibri"/>
              </a:rPr>
              <a:t>H2 Database Engine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540725" y="4539097"/>
            <a:ext cx="6778799" cy="70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19100" lvl="0" indent="-342900" rtl="0">
              <a:buClr>
                <a:schemeClr val="accent2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Calibri"/>
                <a:cs typeface="Calibri"/>
              </a:rPr>
              <a:t>No need to install, default with Play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sldNum" idx="4294967295"/>
          </p:nvPr>
        </p:nvSpPr>
        <p:spPr>
          <a:xfrm>
            <a:off x="8610600" y="6545263"/>
            <a:ext cx="531900" cy="276300"/>
          </a:xfrm>
          <a:prstGeom prst="rect">
            <a:avLst/>
          </a:prstGeom>
          <a:noFill/>
          <a:ln>
            <a:noFill/>
          </a:ln>
        </p:spPr>
        <p:txBody>
          <a:bodyPr lIns="64275" tIns="32125" rIns="64275" bIns="32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>
                <a:latin typeface="Calibri"/>
                <a:cs typeface="Calibri"/>
              </a:rPr>
              <a:t> 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82589" y="92077"/>
            <a:ext cx="8078699" cy="498599"/>
          </a:xfrm>
          <a:prstGeom prst="rect">
            <a:avLst/>
          </a:prstGeom>
          <a:noFill/>
          <a:ln>
            <a:noFill/>
          </a:ln>
        </p:spPr>
        <p:txBody>
          <a:bodyPr lIns="91425" tIns="45700" rIns="1049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>
                <a:solidFill>
                  <a:srgbClr val="C00000"/>
                </a:solidFill>
              </a:rPr>
              <a:t>System Implementation: </a:t>
            </a:r>
            <a:r>
              <a:rPr lang="en-US">
                <a:solidFill>
                  <a:srgbClr val="B7B7B7"/>
                </a:solidFill>
              </a:rPr>
              <a:t>Build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382600" y="889500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3000" b="1">
                <a:latin typeface="Calibri"/>
                <a:cs typeface="Calibri"/>
              </a:rPr>
              <a:t>Play! Framework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540727" y="1463825"/>
            <a:ext cx="7920599" cy="178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19100" lvl="0" indent="-342900" rtl="0">
              <a:lnSpc>
                <a:spcPct val="140000"/>
              </a:lnSpc>
              <a:buClr>
                <a:schemeClr val="accent2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Calibri"/>
                <a:cs typeface="Calibri"/>
              </a:rPr>
              <a:t>Detailed </a:t>
            </a:r>
            <a:r>
              <a:rPr lang="en-US" sz="2400" u="sng" dirty="0">
                <a:solidFill>
                  <a:schemeClr val="hlink"/>
                </a:solidFill>
                <a:latin typeface="Calibri"/>
                <a:cs typeface="Calibri"/>
                <a:hlinkClick r:id="rId3"/>
              </a:rPr>
              <a:t>instructions</a:t>
            </a:r>
          </a:p>
          <a:p>
            <a:pPr marL="419100" lvl="0" indent="-342900" rtl="0">
              <a:lnSpc>
                <a:spcPct val="140000"/>
              </a:lnSpc>
              <a:buClr>
                <a:schemeClr val="accent2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Calibri"/>
                <a:cs typeface="Calibri"/>
              </a:rPr>
              <a:t>Extract the distribution package</a:t>
            </a:r>
          </a:p>
          <a:p>
            <a:pPr marL="419100" lvl="0" indent="-342900" rtl="0">
              <a:lnSpc>
                <a:spcPct val="140000"/>
              </a:lnSpc>
              <a:buClr>
                <a:schemeClr val="accent2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Calibri"/>
                <a:cs typeface="Calibri"/>
              </a:rPr>
              <a:t>Add the play script to your PATH:</a:t>
            </a:r>
          </a:p>
          <a:p>
            <a:pPr marL="533400" lvl="1" rtl="0">
              <a:lnSpc>
                <a:spcPct val="140000"/>
              </a:lnSpc>
              <a:buClr>
                <a:schemeClr val="accent2"/>
              </a:buClr>
              <a:buSzPct val="100000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libri"/>
                <a:ea typeface="Consolas"/>
                <a:cs typeface="Calibri"/>
                <a:sym typeface="Consolas"/>
              </a:rPr>
              <a:t>export PATH=$PATH:/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alibri"/>
                <a:ea typeface="Consolas"/>
                <a:cs typeface="Calibri"/>
                <a:sym typeface="Consolas"/>
              </a:rPr>
              <a:t>relativePath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libri"/>
                <a:ea typeface="Consolas"/>
                <a:cs typeface="Calibri"/>
                <a:sym typeface="Consolas"/>
              </a:rPr>
              <a:t>/to/play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382600" y="3708900"/>
            <a:ext cx="47610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3000" b="1" dirty="0">
                <a:latin typeface="Calibri"/>
                <a:cs typeface="Calibri"/>
              </a:rPr>
              <a:t>H2 Database Engine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540600" y="4317949"/>
            <a:ext cx="8070000" cy="166478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19100" lvl="0" indent="-342900" rtl="0">
              <a:lnSpc>
                <a:spcPct val="130000"/>
              </a:lnSpc>
              <a:buClr>
                <a:schemeClr val="accent2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Calibri"/>
                <a:cs typeface="Calibri"/>
              </a:rPr>
              <a:t>In Play Console, run the command: </a:t>
            </a:r>
            <a:r>
              <a:rPr lang="en-US" sz="2400" dirty="0">
                <a:latin typeface="Calibri"/>
                <a:ea typeface="Consolas"/>
                <a:cs typeface="Calibri"/>
                <a:sym typeface="Consolas"/>
              </a:rPr>
              <a:t>h2-browser</a:t>
            </a:r>
          </a:p>
          <a:p>
            <a:pPr marL="419100" lvl="0" indent="-342900" rtl="0">
              <a:lnSpc>
                <a:spcPct val="130000"/>
              </a:lnSpc>
              <a:buClr>
                <a:schemeClr val="accent2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Calibri"/>
                <a:cs typeface="Calibri"/>
              </a:rPr>
              <a:t>Web interface starts on localhost:8082</a:t>
            </a:r>
          </a:p>
          <a:p>
            <a:pPr marL="419100" lvl="0" indent="-342900" rtl="0">
              <a:lnSpc>
                <a:spcPct val="130000"/>
              </a:lnSpc>
              <a:buClr>
                <a:schemeClr val="accent2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Calibri"/>
                <a:cs typeface="Calibri"/>
              </a:rPr>
              <a:t>Run SQL commands as necessary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153</TotalTime>
  <Words>937</Words>
  <Application>Microsoft Macintosh PowerPoint</Application>
  <PresentationFormat>On-screen Show (4:3)</PresentationFormat>
  <Paragraphs>179</Paragraphs>
  <Slides>31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1_Default Design</vt:lpstr>
      <vt:lpstr>Sensor Data Platform Web Application with Play! Framework and Java</vt:lpstr>
      <vt:lpstr>Roadmap</vt:lpstr>
      <vt:lpstr>Introduction</vt:lpstr>
      <vt:lpstr>Motivation</vt:lpstr>
      <vt:lpstr>System Design</vt:lpstr>
      <vt:lpstr>System Design: Components: H2</vt:lpstr>
      <vt:lpstr>System Design: Components: Java/Play</vt:lpstr>
      <vt:lpstr>System Implementation: Install</vt:lpstr>
      <vt:lpstr>System Implementation: Build</vt:lpstr>
      <vt:lpstr>System Implementation: Run</vt:lpstr>
      <vt:lpstr>System Implementation</vt:lpstr>
      <vt:lpstr>System Implementation</vt:lpstr>
      <vt:lpstr>Testing</vt:lpstr>
      <vt:lpstr>&lt;&lt; DEMO PLACEHOLDER &gt;&gt;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Technical Challenges</vt:lpstr>
      <vt:lpstr>Future Work</vt:lpstr>
      <vt:lpstr>Try It!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Data Platform Web Application with Play! Framework and Java</dc:title>
  <cp:lastModifiedBy>Yazhisai Gowthaman</cp:lastModifiedBy>
  <cp:revision>9</cp:revision>
  <dcterms:modified xsi:type="dcterms:W3CDTF">2013-12-10T23:38:49Z</dcterms:modified>
</cp:coreProperties>
</file>