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9" r:id="rId3"/>
    <p:sldId id="259" r:id="rId4"/>
    <p:sldId id="260" r:id="rId5"/>
    <p:sldId id="263" r:id="rId6"/>
    <p:sldId id="262" r:id="rId7"/>
    <p:sldId id="270" r:id="rId8"/>
    <p:sldId id="265" r:id="rId9"/>
    <p:sldId id="275" r:id="rId10"/>
    <p:sldId id="267" r:id="rId11"/>
    <p:sldId id="276" r:id="rId12"/>
    <p:sldId id="281" r:id="rId13"/>
    <p:sldId id="286" r:id="rId14"/>
    <p:sldId id="283" r:id="rId15"/>
    <p:sldId id="287" r:id="rId16"/>
    <p:sldId id="288" r:id="rId17"/>
    <p:sldId id="289" r:id="rId18"/>
    <p:sldId id="279" r:id="rId19"/>
    <p:sldId id="282" r:id="rId20"/>
    <p:sldId id="290" r:id="rId21"/>
    <p:sldId id="291" r:id="rId22"/>
    <p:sldId id="280" r:id="rId23"/>
    <p:sldId id="285" r:id="rId24"/>
    <p:sldId id="293" r:id="rId25"/>
    <p:sldId id="294" r:id="rId26"/>
    <p:sldId id="292" r:id="rId27"/>
    <p:sldId id="268" r:id="rId28"/>
    <p:sldId id="29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1" autoAdjust="0"/>
    <p:restoredTop sz="94660"/>
  </p:normalViewPr>
  <p:slideViewPr>
    <p:cSldViewPr snapToGrid="0">
      <p:cViewPr>
        <p:scale>
          <a:sx n="33" d="100"/>
          <a:sy n="33" d="100"/>
        </p:scale>
        <p:origin x="2688" y="10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27298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390170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8011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2332036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070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4196935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604505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202350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402362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3982A-00FE-4BF7-BA87-DCE19466CF9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133828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3982A-00FE-4BF7-BA87-DCE19466CF97}"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35387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63982A-00FE-4BF7-BA87-DCE19466CF97}"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227878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3982A-00FE-4BF7-BA87-DCE19466CF97}"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134093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3982A-00FE-4BF7-BA87-DCE19466CF97}" type="datetimeFigureOut">
              <a:rPr lang="en-US" smtClean="0"/>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3724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3982A-00FE-4BF7-BA87-DCE19466CF97}"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90B5A-057D-4878-83D5-4C189E69E327}" type="slidenum">
              <a:rPr lang="en-US" smtClean="0"/>
              <a:t>‹#›</a:t>
            </a:fld>
            <a:endParaRPr lang="en-US"/>
          </a:p>
        </p:txBody>
      </p:sp>
    </p:spTree>
    <p:extLst>
      <p:ext uri="{BB962C8B-B14F-4D97-AF65-F5344CB8AC3E}">
        <p14:creationId xmlns:p14="http://schemas.microsoft.com/office/powerpoint/2010/main" val="7936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90B5A-057D-4878-83D5-4C189E69E327}" type="slidenum">
              <a:rPr lang="en-US" smtClean="0"/>
              <a:t>‹#›</a:t>
            </a:fld>
            <a:endParaRPr lang="en-US"/>
          </a:p>
        </p:txBody>
      </p:sp>
      <p:sp>
        <p:nvSpPr>
          <p:cNvPr id="5" name="Date Placeholder 4"/>
          <p:cNvSpPr>
            <a:spLocks noGrp="1"/>
          </p:cNvSpPr>
          <p:nvPr>
            <p:ph type="dt" sz="half" idx="10"/>
          </p:nvPr>
        </p:nvSpPr>
        <p:spPr/>
        <p:txBody>
          <a:bodyPr/>
          <a:lstStyle/>
          <a:p>
            <a:fld id="{A263982A-00FE-4BF7-BA87-DCE19466CF97}" type="datetimeFigureOut">
              <a:rPr lang="en-US" smtClean="0"/>
              <a:t>8/8/2023</a:t>
            </a:fld>
            <a:endParaRPr lang="en-US"/>
          </a:p>
        </p:txBody>
      </p:sp>
    </p:spTree>
    <p:extLst>
      <p:ext uri="{BB962C8B-B14F-4D97-AF65-F5344CB8AC3E}">
        <p14:creationId xmlns:p14="http://schemas.microsoft.com/office/powerpoint/2010/main" val="1758348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63982A-00FE-4BF7-BA87-DCE19466CF97}" type="datetimeFigureOut">
              <a:rPr lang="en-US" smtClean="0"/>
              <a:t>8/8/2023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A90B5A-057D-4878-83D5-4C189E69E327}" type="slidenum">
              <a:rPr lang="en-US" smtClean="0"/>
              <a:t>‹#›</a:t>
            </a:fld>
            <a:endParaRPr lang="en-US"/>
          </a:p>
        </p:txBody>
      </p:sp>
    </p:spTree>
    <p:extLst>
      <p:ext uri="{BB962C8B-B14F-4D97-AF65-F5344CB8AC3E}">
        <p14:creationId xmlns:p14="http://schemas.microsoft.com/office/powerpoint/2010/main" val="36331364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lianpingWu/IBM-data-science/blob/main/8-Machine_Learning_Prediction_Part_5.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ianpingWu/IBM-data-science/blob/main/2-webscraping.ipynb" TargetMode="External"/><Relationship Id="rId2" Type="http://schemas.openxmlformats.org/officeDocument/2006/relationships/hyperlink" Target="https://github.com/lianpingWu/IBM-data-science/blob/main/1-spacex-data-collection-api.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lianpingWu/IBM-data-science/blob/main/3-spacex-Data%20wrangling.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lianpingWu/IBM-data-science/blob/main/5-eda-dataviz.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lianpingWu/IBM-data-science/blob/main/7-dash_interactivity.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1BA2-D0A7-486F-A1B3-FAF86A0138F9}"/>
              </a:ext>
            </a:extLst>
          </p:cNvPr>
          <p:cNvSpPr>
            <a:spLocks noGrp="1"/>
          </p:cNvSpPr>
          <p:nvPr>
            <p:ph type="ctrTitle"/>
          </p:nvPr>
        </p:nvSpPr>
        <p:spPr>
          <a:xfrm>
            <a:off x="2643293" y="1549908"/>
            <a:ext cx="6905413" cy="1646302"/>
          </a:xfrm>
        </p:spPr>
        <p:txBody>
          <a:bodyPr/>
          <a:lstStyle/>
          <a:p>
            <a:pPr algn="ctr"/>
            <a:r>
              <a:rPr lang="en-US" sz="4400" b="1" dirty="0">
                <a:solidFill>
                  <a:schemeClr val="tx1"/>
                </a:solidFill>
              </a:rPr>
              <a:t>SpaceX Falcon 9 first Landing Prediction</a:t>
            </a:r>
          </a:p>
        </p:txBody>
      </p:sp>
      <p:sp>
        <p:nvSpPr>
          <p:cNvPr id="3" name="Subtitle 2">
            <a:extLst>
              <a:ext uri="{FF2B5EF4-FFF2-40B4-BE49-F238E27FC236}">
                <a16:creationId xmlns:a16="http://schemas.microsoft.com/office/drawing/2014/main" id="{C648F5FE-9796-4E5E-BEB4-54B161A8A2DB}"/>
              </a:ext>
            </a:extLst>
          </p:cNvPr>
          <p:cNvSpPr>
            <a:spLocks noGrp="1"/>
          </p:cNvSpPr>
          <p:nvPr>
            <p:ph type="subTitle" idx="1"/>
          </p:nvPr>
        </p:nvSpPr>
        <p:spPr>
          <a:xfrm>
            <a:off x="2119809" y="4635295"/>
            <a:ext cx="7766936" cy="1096899"/>
          </a:xfrm>
        </p:spPr>
        <p:txBody>
          <a:bodyPr>
            <a:normAutofit fontScale="92500" lnSpcReduction="20000"/>
          </a:bodyPr>
          <a:lstStyle/>
          <a:p>
            <a:pPr algn="ctr"/>
            <a:r>
              <a:rPr lang="en-US" sz="3600" dirty="0">
                <a:solidFill>
                  <a:schemeClr val="tx1"/>
                </a:solidFill>
                <a:latin typeface="+mj-lt"/>
                <a:ea typeface="+mj-ea"/>
                <a:cs typeface="+mj-cs"/>
              </a:rPr>
              <a:t>Lianping Wu</a:t>
            </a:r>
          </a:p>
          <a:p>
            <a:pPr algn="ctr"/>
            <a:r>
              <a:rPr lang="en-US" sz="3600" dirty="0">
                <a:solidFill>
                  <a:schemeClr val="tx1"/>
                </a:solidFill>
                <a:latin typeface="+mj-lt"/>
                <a:ea typeface="+mj-ea"/>
                <a:cs typeface="+mj-cs"/>
              </a:rPr>
              <a:t>8-8-23</a:t>
            </a:r>
          </a:p>
        </p:txBody>
      </p:sp>
    </p:spTree>
    <p:extLst>
      <p:ext uri="{BB962C8B-B14F-4D97-AF65-F5344CB8AC3E}">
        <p14:creationId xmlns:p14="http://schemas.microsoft.com/office/powerpoint/2010/main" val="171187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7C1F-0A06-4649-A3A4-E22FDB9DCE61}"/>
              </a:ext>
            </a:extLst>
          </p:cNvPr>
          <p:cNvSpPr>
            <a:spLocks noGrp="1"/>
          </p:cNvSpPr>
          <p:nvPr>
            <p:ph type="title"/>
          </p:nvPr>
        </p:nvSpPr>
        <p:spPr>
          <a:xfrm>
            <a:off x="677334" y="1143000"/>
            <a:ext cx="8596668" cy="1320800"/>
          </a:xfrm>
        </p:spPr>
        <p:txBody>
          <a:bodyPr>
            <a:normAutofit/>
          </a:bodyPr>
          <a:lstStyle/>
          <a:p>
            <a:r>
              <a:rPr lang="en-US" sz="2400" dirty="0"/>
              <a:t>Predictive analysis (classification)</a:t>
            </a:r>
          </a:p>
        </p:txBody>
      </p:sp>
      <p:sp>
        <p:nvSpPr>
          <p:cNvPr id="5" name="Content Placeholder 4">
            <a:extLst>
              <a:ext uri="{FF2B5EF4-FFF2-40B4-BE49-F238E27FC236}">
                <a16:creationId xmlns:a16="http://schemas.microsoft.com/office/drawing/2014/main" id="{4841E95F-A7DD-41B9-81F9-B33B24FA1F4F}"/>
              </a:ext>
            </a:extLst>
          </p:cNvPr>
          <p:cNvSpPr>
            <a:spLocks noGrp="1"/>
          </p:cNvSpPr>
          <p:nvPr>
            <p:ph idx="1"/>
          </p:nvPr>
        </p:nvSpPr>
        <p:spPr>
          <a:xfrm>
            <a:off x="677334" y="1855789"/>
            <a:ext cx="8596668" cy="3880773"/>
          </a:xfrm>
        </p:spPr>
        <p:txBody>
          <a:bodyPr/>
          <a:lstStyle/>
          <a:p>
            <a:pPr>
              <a:buFont typeface="Arial" panose="020B0604020202020204" pitchFamily="34" charset="0"/>
              <a:buChar char="•"/>
            </a:pPr>
            <a:r>
              <a:rPr lang="en-US" sz="2000" b="1" dirty="0"/>
              <a:t>Perform exploratory  Data Analysis and determine Training Labels*  </a:t>
            </a:r>
          </a:p>
          <a:p>
            <a:pPr>
              <a:buFont typeface="Arial" panose="020B0604020202020204" pitchFamily="34" charset="0"/>
              <a:buChar char="•"/>
            </a:pPr>
            <a:endParaRPr lang="en-US" dirty="0"/>
          </a:p>
          <a:p>
            <a:pPr lvl="1">
              <a:buFont typeface="Arial" panose="020B0604020202020204" pitchFamily="34" charset="0"/>
              <a:buChar char="•"/>
            </a:pPr>
            <a:r>
              <a:rPr lang="en-US" sz="1800" dirty="0"/>
              <a:t> create a column for the class*   </a:t>
            </a:r>
          </a:p>
          <a:p>
            <a:pPr lvl="1">
              <a:buFont typeface="Arial" panose="020B0604020202020204" pitchFamily="34" charset="0"/>
              <a:buChar char="•"/>
            </a:pPr>
            <a:r>
              <a:rPr lang="en-US" sz="1800" dirty="0"/>
              <a:t>Standardize the data*   </a:t>
            </a:r>
          </a:p>
          <a:p>
            <a:pPr lvl="1">
              <a:buFont typeface="Arial" panose="020B0604020202020204" pitchFamily="34" charset="0"/>
              <a:buChar char="•"/>
            </a:pPr>
            <a:r>
              <a:rPr lang="en-US" sz="1800" dirty="0"/>
              <a:t>Split into training data and test data\-Find best Hyperparameter for </a:t>
            </a:r>
            <a:r>
              <a:rPr lang="en-US" sz="1800" dirty="0" err="1"/>
              <a:t>SVM</a:t>
            </a:r>
            <a:r>
              <a:rPr lang="en-US" sz="1800" dirty="0"/>
              <a:t>, Classification Trees and Logistic Regression*  </a:t>
            </a:r>
          </a:p>
          <a:p>
            <a:pPr lvl="1">
              <a:buFont typeface="Arial" panose="020B0604020202020204" pitchFamily="34" charset="0"/>
              <a:buChar char="•"/>
            </a:pPr>
            <a:r>
              <a:rPr lang="en-US" sz="1800" dirty="0"/>
              <a:t> Find the method performs best using test data</a:t>
            </a:r>
          </a:p>
          <a:p>
            <a:pPr lvl="1">
              <a:buFont typeface="Arial" panose="020B0604020202020204" pitchFamily="34" charset="0"/>
              <a:buChar char="•"/>
            </a:pPr>
            <a:endParaRPr lang="en-US" sz="1800" dirty="0"/>
          </a:p>
          <a:p>
            <a:pPr marL="457200" lvl="1" indent="0">
              <a:buNone/>
            </a:pPr>
            <a:r>
              <a:rPr lang="en-US" sz="1800" dirty="0">
                <a:hlinkClick r:id="rId2"/>
              </a:rPr>
              <a:t>https://</a:t>
            </a:r>
            <a:r>
              <a:rPr lang="en-US" sz="1800" dirty="0" err="1">
                <a:hlinkClick r:id="rId2"/>
              </a:rPr>
              <a:t>github.com</a:t>
            </a:r>
            <a:r>
              <a:rPr lang="en-US" sz="1800" dirty="0">
                <a:hlinkClick r:id="rId2"/>
              </a:rPr>
              <a:t>/</a:t>
            </a:r>
            <a:r>
              <a:rPr lang="en-US" sz="1800" dirty="0" err="1">
                <a:hlinkClick r:id="rId2"/>
              </a:rPr>
              <a:t>lianpingWu</a:t>
            </a:r>
            <a:r>
              <a:rPr lang="en-US" sz="1800" dirty="0">
                <a:hlinkClick r:id="rId2"/>
              </a:rPr>
              <a:t>/IBM-data-science/blob/main/8-</a:t>
            </a:r>
            <a:r>
              <a:rPr lang="en-US" sz="1800" dirty="0" err="1">
                <a:hlinkClick r:id="rId2"/>
              </a:rPr>
              <a:t>Machine_Learning_Prediction_Part_5.ipynb</a:t>
            </a:r>
            <a:endParaRPr lang="en-US" sz="1800" dirty="0"/>
          </a:p>
          <a:p>
            <a:pPr lvl="1">
              <a:buFont typeface="Arial" panose="020B0604020202020204" pitchFamily="34" charset="0"/>
              <a:buChar char="•"/>
            </a:pPr>
            <a:endParaRPr lang="en-US" sz="1800" dirty="0"/>
          </a:p>
        </p:txBody>
      </p:sp>
      <p:sp>
        <p:nvSpPr>
          <p:cNvPr id="6" name="TextBox 5">
            <a:extLst>
              <a:ext uri="{FF2B5EF4-FFF2-40B4-BE49-F238E27FC236}">
                <a16:creationId xmlns:a16="http://schemas.microsoft.com/office/drawing/2014/main" id="{F4F1828A-98CD-45A6-B2EB-44C53E00C804}"/>
              </a:ext>
            </a:extLst>
          </p:cNvPr>
          <p:cNvSpPr txBox="1"/>
          <p:nvPr/>
        </p:nvSpPr>
        <p:spPr>
          <a:xfrm>
            <a:off x="677334" y="399872"/>
            <a:ext cx="2212465" cy="800219"/>
          </a:xfrm>
          <a:prstGeom prst="rect">
            <a:avLst/>
          </a:prstGeom>
          <a:noFill/>
        </p:spPr>
        <p:txBody>
          <a:bodyPr wrap="none" rtlCol="0">
            <a:spAutoFit/>
          </a:bodyPr>
          <a:lstStyle/>
          <a:p>
            <a:r>
              <a:rPr lang="en-US" sz="2800" dirty="0">
                <a:solidFill>
                  <a:schemeClr val="accent1"/>
                </a:solidFill>
                <a:latin typeface="+mj-lt"/>
                <a:ea typeface="+mj-ea"/>
                <a:cs typeface="+mj-cs"/>
              </a:rPr>
              <a:t>Methodology</a:t>
            </a:r>
          </a:p>
          <a:p>
            <a:endParaRPr lang="en-US" dirty="0"/>
          </a:p>
        </p:txBody>
      </p:sp>
    </p:spTree>
    <p:extLst>
      <p:ext uri="{BB962C8B-B14F-4D97-AF65-F5344CB8AC3E}">
        <p14:creationId xmlns:p14="http://schemas.microsoft.com/office/powerpoint/2010/main" val="254450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7579575" cy="3847207"/>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Exploratory data analysis results</a:t>
            </a:r>
          </a:p>
          <a:p>
            <a:endParaRPr lang="en-US" sz="2400" dirty="0">
              <a:solidFill>
                <a:schemeClr val="accent1"/>
              </a:solidFill>
              <a:latin typeface="+mj-lt"/>
              <a:ea typeface="+mj-ea"/>
              <a:cs typeface="+mj-cs"/>
            </a:endParaRPr>
          </a:p>
          <a:p>
            <a:endParaRPr lang="en-US" dirty="0"/>
          </a:p>
          <a:p>
            <a:pPr marL="342900" indent="-342900">
              <a:buFont typeface="Arial" panose="020B0604020202020204" pitchFamily="34" charset="0"/>
              <a:buChar char="•"/>
            </a:pPr>
            <a:r>
              <a:rPr lang="en-US" sz="2000" dirty="0"/>
              <a:t>Launch success is steadily improving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KSC-LC39A</a:t>
            </a:r>
            <a:r>
              <a:rPr lang="en-US" sz="2000" dirty="0"/>
              <a:t> has the highest success rate of all the sites (~77%)</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Orbits ES-</a:t>
            </a:r>
            <a:r>
              <a:rPr lang="en-US" sz="2000" dirty="0" err="1"/>
              <a:t>L1</a:t>
            </a:r>
            <a:r>
              <a:rPr lang="en-US" sz="2000" dirty="0"/>
              <a:t>, GEO, HEO, </a:t>
            </a:r>
            <a:r>
              <a:rPr lang="en-US" sz="2000" dirty="0" err="1"/>
              <a:t>SSO</a:t>
            </a:r>
            <a:r>
              <a:rPr lang="en-US" sz="2000" dirty="0"/>
              <a:t> have 100% success rate</a:t>
            </a:r>
          </a:p>
          <a:p>
            <a:endParaRPr lang="en-US" dirty="0"/>
          </a:p>
          <a:p>
            <a:endParaRPr lang="en-US" sz="2400" dirty="0">
              <a:solidFill>
                <a:schemeClr val="accent1"/>
              </a:solidFill>
              <a:latin typeface="+mj-lt"/>
              <a:ea typeface="+mj-ea"/>
              <a:cs typeface="+mj-cs"/>
            </a:endParaRPr>
          </a:p>
          <a:p>
            <a:endParaRPr lang="en-US" dirty="0"/>
          </a:p>
        </p:txBody>
      </p:sp>
    </p:spTree>
    <p:extLst>
      <p:ext uri="{BB962C8B-B14F-4D97-AF65-F5344CB8AC3E}">
        <p14:creationId xmlns:p14="http://schemas.microsoft.com/office/powerpoint/2010/main" val="51588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4663456" cy="2031325"/>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Exploratory data analysis results</a:t>
            </a:r>
          </a:p>
          <a:p>
            <a:endParaRPr lang="en-US" sz="2400" dirty="0">
              <a:solidFill>
                <a:schemeClr val="accent1"/>
              </a:solidFill>
              <a:latin typeface="+mj-lt"/>
              <a:ea typeface="+mj-ea"/>
              <a:cs typeface="+mj-cs"/>
            </a:endParaRPr>
          </a:p>
          <a:p>
            <a:endParaRPr lang="en-US" dirty="0"/>
          </a:p>
          <a:p>
            <a:endParaRPr lang="en-US" sz="2400" dirty="0">
              <a:solidFill>
                <a:schemeClr val="accent1"/>
              </a:solidFill>
              <a:latin typeface="+mj-lt"/>
              <a:ea typeface="+mj-ea"/>
              <a:cs typeface="+mj-cs"/>
            </a:endParaRPr>
          </a:p>
          <a:p>
            <a:endParaRPr lang="en-US" dirty="0"/>
          </a:p>
        </p:txBody>
      </p:sp>
      <p:pic>
        <p:nvPicPr>
          <p:cNvPr id="2" name="Picture 1">
            <a:extLst>
              <a:ext uri="{FF2B5EF4-FFF2-40B4-BE49-F238E27FC236}">
                <a16:creationId xmlns:a16="http://schemas.microsoft.com/office/drawing/2014/main" id="{812FBAB7-D5BE-48C7-BAD1-7C1B5353E00C}"/>
              </a:ext>
            </a:extLst>
          </p:cNvPr>
          <p:cNvPicPr>
            <a:picLocks noChangeAspect="1"/>
          </p:cNvPicPr>
          <p:nvPr/>
        </p:nvPicPr>
        <p:blipFill>
          <a:blip r:embed="rId2"/>
          <a:stretch>
            <a:fillRect/>
          </a:stretch>
        </p:blipFill>
        <p:spPr>
          <a:xfrm>
            <a:off x="1332257" y="1740695"/>
            <a:ext cx="7564143" cy="4572000"/>
          </a:xfrm>
          <a:prstGeom prst="rect">
            <a:avLst/>
          </a:prstGeom>
        </p:spPr>
      </p:pic>
      <p:sp>
        <p:nvSpPr>
          <p:cNvPr id="7" name="TextBox 6">
            <a:extLst>
              <a:ext uri="{FF2B5EF4-FFF2-40B4-BE49-F238E27FC236}">
                <a16:creationId xmlns:a16="http://schemas.microsoft.com/office/drawing/2014/main" id="{E734D946-EF47-4CDE-9E3C-8BD71C0FA217}"/>
              </a:ext>
            </a:extLst>
          </p:cNvPr>
          <p:cNvSpPr txBox="1"/>
          <p:nvPr/>
        </p:nvSpPr>
        <p:spPr>
          <a:xfrm>
            <a:off x="5523654" y="1098828"/>
            <a:ext cx="3709670" cy="400110"/>
          </a:xfrm>
          <a:prstGeom prst="rect">
            <a:avLst/>
          </a:prstGeom>
          <a:noFill/>
        </p:spPr>
        <p:txBody>
          <a:bodyPr wrap="none" rtlCol="0">
            <a:spAutoFit/>
          </a:bodyPr>
          <a:lstStyle/>
          <a:p>
            <a:r>
              <a:rPr lang="en-US" sz="2000" b="1" dirty="0">
                <a:latin typeface="+mj-lt"/>
                <a:ea typeface="+mj-ea"/>
                <a:cs typeface="+mj-cs"/>
              </a:rPr>
              <a:t>Flight Number vs. </a:t>
            </a:r>
            <a:r>
              <a:rPr lang="en-US" sz="2000" b="1" dirty="0" err="1">
                <a:latin typeface="+mj-lt"/>
                <a:ea typeface="+mj-ea"/>
                <a:cs typeface="+mj-cs"/>
              </a:rPr>
              <a:t>LaunchSite</a:t>
            </a:r>
            <a:endParaRPr lang="en-US" sz="2000" b="1" dirty="0">
              <a:latin typeface="+mj-lt"/>
              <a:ea typeface="+mj-ea"/>
              <a:cs typeface="+mj-cs"/>
            </a:endParaRPr>
          </a:p>
        </p:txBody>
      </p:sp>
    </p:spTree>
    <p:extLst>
      <p:ext uri="{BB962C8B-B14F-4D97-AF65-F5344CB8AC3E}">
        <p14:creationId xmlns:p14="http://schemas.microsoft.com/office/powerpoint/2010/main" val="75104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4663456" cy="2031325"/>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Exploratory data analysis results</a:t>
            </a:r>
          </a:p>
          <a:p>
            <a:endParaRPr lang="en-US" sz="2400" dirty="0">
              <a:solidFill>
                <a:schemeClr val="accent1"/>
              </a:solidFill>
              <a:latin typeface="+mj-lt"/>
              <a:ea typeface="+mj-ea"/>
              <a:cs typeface="+mj-cs"/>
            </a:endParaRPr>
          </a:p>
          <a:p>
            <a:endParaRPr lang="en-US" dirty="0"/>
          </a:p>
          <a:p>
            <a:endParaRPr lang="en-US" sz="2400" dirty="0">
              <a:solidFill>
                <a:schemeClr val="accent1"/>
              </a:solidFill>
              <a:latin typeface="+mj-lt"/>
              <a:ea typeface="+mj-ea"/>
              <a:cs typeface="+mj-cs"/>
            </a:endParaRPr>
          </a:p>
          <a:p>
            <a:endParaRPr lang="en-US" dirty="0"/>
          </a:p>
        </p:txBody>
      </p:sp>
      <p:pic>
        <p:nvPicPr>
          <p:cNvPr id="6" name="Picture 5">
            <a:extLst>
              <a:ext uri="{FF2B5EF4-FFF2-40B4-BE49-F238E27FC236}">
                <a16:creationId xmlns:a16="http://schemas.microsoft.com/office/drawing/2014/main" id="{7DBADA79-1608-4937-B352-D3A89BBF2BB1}"/>
              </a:ext>
            </a:extLst>
          </p:cNvPr>
          <p:cNvPicPr>
            <a:picLocks noChangeAspect="1"/>
          </p:cNvPicPr>
          <p:nvPr/>
        </p:nvPicPr>
        <p:blipFill>
          <a:blip r:embed="rId2"/>
          <a:stretch>
            <a:fillRect/>
          </a:stretch>
        </p:blipFill>
        <p:spPr>
          <a:xfrm>
            <a:off x="1055332" y="1740695"/>
            <a:ext cx="7494279" cy="4572000"/>
          </a:xfrm>
          <a:prstGeom prst="rect">
            <a:avLst/>
          </a:prstGeom>
        </p:spPr>
      </p:pic>
      <p:sp>
        <p:nvSpPr>
          <p:cNvPr id="7" name="TextBox 6">
            <a:extLst>
              <a:ext uri="{FF2B5EF4-FFF2-40B4-BE49-F238E27FC236}">
                <a16:creationId xmlns:a16="http://schemas.microsoft.com/office/drawing/2014/main" id="{E734D946-EF47-4CDE-9E3C-8BD71C0FA217}"/>
              </a:ext>
            </a:extLst>
          </p:cNvPr>
          <p:cNvSpPr txBox="1"/>
          <p:nvPr/>
        </p:nvSpPr>
        <p:spPr>
          <a:xfrm>
            <a:off x="5523654" y="1098828"/>
            <a:ext cx="3025957" cy="400110"/>
          </a:xfrm>
          <a:prstGeom prst="rect">
            <a:avLst/>
          </a:prstGeom>
          <a:noFill/>
        </p:spPr>
        <p:txBody>
          <a:bodyPr wrap="none" rtlCol="0">
            <a:spAutoFit/>
          </a:bodyPr>
          <a:lstStyle/>
          <a:p>
            <a:r>
              <a:rPr lang="en-US" sz="2000" b="1" dirty="0">
                <a:latin typeface="+mj-lt"/>
                <a:ea typeface="+mj-ea"/>
                <a:cs typeface="+mj-cs"/>
              </a:rPr>
              <a:t>Payload vs. </a:t>
            </a:r>
            <a:r>
              <a:rPr lang="en-US" sz="2000" b="1" dirty="0" err="1">
                <a:latin typeface="+mj-lt"/>
                <a:ea typeface="+mj-ea"/>
                <a:cs typeface="+mj-cs"/>
              </a:rPr>
              <a:t>LaunchSite</a:t>
            </a:r>
            <a:endParaRPr lang="en-US" sz="2000" b="1" dirty="0">
              <a:latin typeface="+mj-lt"/>
              <a:ea typeface="+mj-ea"/>
              <a:cs typeface="+mj-cs"/>
            </a:endParaRPr>
          </a:p>
        </p:txBody>
      </p:sp>
    </p:spTree>
    <p:extLst>
      <p:ext uri="{BB962C8B-B14F-4D97-AF65-F5344CB8AC3E}">
        <p14:creationId xmlns:p14="http://schemas.microsoft.com/office/powerpoint/2010/main" val="3490618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4663456" cy="2031325"/>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Exploratory data analysis results</a:t>
            </a:r>
          </a:p>
          <a:p>
            <a:endParaRPr lang="en-US" sz="2400" dirty="0">
              <a:solidFill>
                <a:schemeClr val="accent1"/>
              </a:solidFill>
              <a:latin typeface="+mj-lt"/>
              <a:ea typeface="+mj-ea"/>
              <a:cs typeface="+mj-cs"/>
            </a:endParaRPr>
          </a:p>
          <a:p>
            <a:endParaRPr lang="en-US" dirty="0"/>
          </a:p>
          <a:p>
            <a:endParaRPr lang="en-US" sz="2400" dirty="0">
              <a:solidFill>
                <a:schemeClr val="accent1"/>
              </a:solidFill>
              <a:latin typeface="+mj-lt"/>
              <a:ea typeface="+mj-ea"/>
              <a:cs typeface="+mj-cs"/>
            </a:endParaRPr>
          </a:p>
          <a:p>
            <a:endParaRPr lang="en-US" dirty="0"/>
          </a:p>
        </p:txBody>
      </p:sp>
      <p:sp>
        <p:nvSpPr>
          <p:cNvPr id="6" name="TextBox 5">
            <a:extLst>
              <a:ext uri="{FF2B5EF4-FFF2-40B4-BE49-F238E27FC236}">
                <a16:creationId xmlns:a16="http://schemas.microsoft.com/office/drawing/2014/main" id="{0E6E3F6D-9B7C-4B86-A9BB-D0BA263BC04D}"/>
              </a:ext>
            </a:extLst>
          </p:cNvPr>
          <p:cNvSpPr txBox="1"/>
          <p:nvPr/>
        </p:nvSpPr>
        <p:spPr>
          <a:xfrm>
            <a:off x="5523654" y="1098828"/>
            <a:ext cx="3472554" cy="400110"/>
          </a:xfrm>
          <a:prstGeom prst="rect">
            <a:avLst/>
          </a:prstGeom>
          <a:noFill/>
        </p:spPr>
        <p:txBody>
          <a:bodyPr wrap="none" rtlCol="0">
            <a:spAutoFit/>
          </a:bodyPr>
          <a:lstStyle/>
          <a:p>
            <a:r>
              <a:rPr lang="en-US" sz="2000" b="1" dirty="0">
                <a:latin typeface="+mj-lt"/>
                <a:ea typeface="+mj-ea"/>
                <a:cs typeface="+mj-cs"/>
              </a:rPr>
              <a:t>Success Rate vs. Orbit Type</a:t>
            </a:r>
          </a:p>
        </p:txBody>
      </p:sp>
      <p:pic>
        <p:nvPicPr>
          <p:cNvPr id="2" name="Picture 1">
            <a:extLst>
              <a:ext uri="{FF2B5EF4-FFF2-40B4-BE49-F238E27FC236}">
                <a16:creationId xmlns:a16="http://schemas.microsoft.com/office/drawing/2014/main" id="{5CFA08B3-AB30-47F8-9A7C-9C38FF239B7B}"/>
              </a:ext>
            </a:extLst>
          </p:cNvPr>
          <p:cNvPicPr>
            <a:picLocks noChangeAspect="1"/>
          </p:cNvPicPr>
          <p:nvPr/>
        </p:nvPicPr>
        <p:blipFill>
          <a:blip r:embed="rId2"/>
          <a:stretch>
            <a:fillRect/>
          </a:stretch>
        </p:blipFill>
        <p:spPr>
          <a:xfrm>
            <a:off x="1987180" y="1740695"/>
            <a:ext cx="6314934" cy="4572000"/>
          </a:xfrm>
          <a:prstGeom prst="rect">
            <a:avLst/>
          </a:prstGeom>
        </p:spPr>
      </p:pic>
    </p:spTree>
    <p:extLst>
      <p:ext uri="{BB962C8B-B14F-4D97-AF65-F5344CB8AC3E}">
        <p14:creationId xmlns:p14="http://schemas.microsoft.com/office/powerpoint/2010/main" val="275614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4663456" cy="2031325"/>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Exploratory data analysis results</a:t>
            </a:r>
          </a:p>
          <a:p>
            <a:endParaRPr lang="en-US" sz="2400" dirty="0">
              <a:solidFill>
                <a:schemeClr val="accent1"/>
              </a:solidFill>
              <a:latin typeface="+mj-lt"/>
              <a:ea typeface="+mj-ea"/>
              <a:cs typeface="+mj-cs"/>
            </a:endParaRPr>
          </a:p>
          <a:p>
            <a:endParaRPr lang="en-US" dirty="0"/>
          </a:p>
          <a:p>
            <a:endParaRPr lang="en-US" sz="2400" dirty="0">
              <a:solidFill>
                <a:schemeClr val="accent1"/>
              </a:solidFill>
              <a:latin typeface="+mj-lt"/>
              <a:ea typeface="+mj-ea"/>
              <a:cs typeface="+mj-cs"/>
            </a:endParaRPr>
          </a:p>
          <a:p>
            <a:endParaRPr lang="en-US" dirty="0"/>
          </a:p>
        </p:txBody>
      </p:sp>
      <p:sp>
        <p:nvSpPr>
          <p:cNvPr id="6" name="TextBox 5">
            <a:extLst>
              <a:ext uri="{FF2B5EF4-FFF2-40B4-BE49-F238E27FC236}">
                <a16:creationId xmlns:a16="http://schemas.microsoft.com/office/drawing/2014/main" id="{C095D3EE-3D41-4203-A682-867ABA5377F1}"/>
              </a:ext>
            </a:extLst>
          </p:cNvPr>
          <p:cNvSpPr txBox="1"/>
          <p:nvPr/>
        </p:nvSpPr>
        <p:spPr>
          <a:xfrm>
            <a:off x="5523654" y="1098828"/>
            <a:ext cx="3648884" cy="400110"/>
          </a:xfrm>
          <a:prstGeom prst="rect">
            <a:avLst/>
          </a:prstGeom>
          <a:noFill/>
        </p:spPr>
        <p:txBody>
          <a:bodyPr wrap="none" rtlCol="0">
            <a:spAutoFit/>
          </a:bodyPr>
          <a:lstStyle/>
          <a:p>
            <a:r>
              <a:rPr lang="en-US" sz="2000" b="1" dirty="0">
                <a:latin typeface="+mj-lt"/>
                <a:ea typeface="+mj-ea"/>
                <a:cs typeface="+mj-cs"/>
              </a:rPr>
              <a:t>Flight Number vs. Orbit Type</a:t>
            </a:r>
          </a:p>
        </p:txBody>
      </p:sp>
      <p:pic>
        <p:nvPicPr>
          <p:cNvPr id="3" name="Picture 2">
            <a:extLst>
              <a:ext uri="{FF2B5EF4-FFF2-40B4-BE49-F238E27FC236}">
                <a16:creationId xmlns:a16="http://schemas.microsoft.com/office/drawing/2014/main" id="{F2C48634-3223-4778-9823-364651F81E6E}"/>
              </a:ext>
            </a:extLst>
          </p:cNvPr>
          <p:cNvPicPr>
            <a:picLocks noChangeAspect="1"/>
          </p:cNvPicPr>
          <p:nvPr/>
        </p:nvPicPr>
        <p:blipFill>
          <a:blip r:embed="rId2"/>
          <a:stretch>
            <a:fillRect/>
          </a:stretch>
        </p:blipFill>
        <p:spPr>
          <a:xfrm>
            <a:off x="1066146" y="1740695"/>
            <a:ext cx="7717664" cy="4572000"/>
          </a:xfrm>
          <a:prstGeom prst="rect">
            <a:avLst/>
          </a:prstGeom>
        </p:spPr>
      </p:pic>
    </p:spTree>
    <p:extLst>
      <p:ext uri="{BB962C8B-B14F-4D97-AF65-F5344CB8AC3E}">
        <p14:creationId xmlns:p14="http://schemas.microsoft.com/office/powerpoint/2010/main" val="339095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4663456" cy="2031325"/>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Exploratory data analysis results</a:t>
            </a:r>
          </a:p>
          <a:p>
            <a:endParaRPr lang="en-US" sz="2400" dirty="0">
              <a:solidFill>
                <a:schemeClr val="accent1"/>
              </a:solidFill>
              <a:latin typeface="+mj-lt"/>
              <a:ea typeface="+mj-ea"/>
              <a:cs typeface="+mj-cs"/>
            </a:endParaRPr>
          </a:p>
          <a:p>
            <a:endParaRPr lang="en-US" dirty="0"/>
          </a:p>
          <a:p>
            <a:endParaRPr lang="en-US" sz="2400" dirty="0">
              <a:solidFill>
                <a:schemeClr val="accent1"/>
              </a:solidFill>
              <a:latin typeface="+mj-lt"/>
              <a:ea typeface="+mj-ea"/>
              <a:cs typeface="+mj-cs"/>
            </a:endParaRPr>
          </a:p>
          <a:p>
            <a:endParaRPr lang="en-US" dirty="0"/>
          </a:p>
        </p:txBody>
      </p:sp>
      <p:sp>
        <p:nvSpPr>
          <p:cNvPr id="6" name="TextBox 5">
            <a:extLst>
              <a:ext uri="{FF2B5EF4-FFF2-40B4-BE49-F238E27FC236}">
                <a16:creationId xmlns:a16="http://schemas.microsoft.com/office/drawing/2014/main" id="{C095D3EE-3D41-4203-A682-867ABA5377F1}"/>
              </a:ext>
            </a:extLst>
          </p:cNvPr>
          <p:cNvSpPr txBox="1"/>
          <p:nvPr/>
        </p:nvSpPr>
        <p:spPr>
          <a:xfrm>
            <a:off x="5523654" y="1098828"/>
            <a:ext cx="2965171" cy="400110"/>
          </a:xfrm>
          <a:prstGeom prst="rect">
            <a:avLst/>
          </a:prstGeom>
          <a:noFill/>
        </p:spPr>
        <p:txBody>
          <a:bodyPr wrap="none" rtlCol="0">
            <a:spAutoFit/>
          </a:bodyPr>
          <a:lstStyle/>
          <a:p>
            <a:r>
              <a:rPr lang="en-US" sz="2000" b="1" dirty="0">
                <a:latin typeface="+mj-lt"/>
                <a:ea typeface="+mj-ea"/>
                <a:cs typeface="+mj-cs"/>
              </a:rPr>
              <a:t>Payload vs. Orbit Type</a:t>
            </a:r>
          </a:p>
        </p:txBody>
      </p:sp>
      <p:pic>
        <p:nvPicPr>
          <p:cNvPr id="2" name="Picture 1">
            <a:extLst>
              <a:ext uri="{FF2B5EF4-FFF2-40B4-BE49-F238E27FC236}">
                <a16:creationId xmlns:a16="http://schemas.microsoft.com/office/drawing/2014/main" id="{33DBE6EC-F670-4BFE-8627-07695A1B824A}"/>
              </a:ext>
            </a:extLst>
          </p:cNvPr>
          <p:cNvPicPr>
            <a:picLocks noChangeAspect="1"/>
          </p:cNvPicPr>
          <p:nvPr/>
        </p:nvPicPr>
        <p:blipFill>
          <a:blip r:embed="rId2"/>
          <a:stretch>
            <a:fillRect/>
          </a:stretch>
        </p:blipFill>
        <p:spPr>
          <a:xfrm>
            <a:off x="1117173" y="1998523"/>
            <a:ext cx="7582436" cy="4572000"/>
          </a:xfrm>
          <a:prstGeom prst="rect">
            <a:avLst/>
          </a:prstGeom>
        </p:spPr>
      </p:pic>
    </p:spTree>
    <p:extLst>
      <p:ext uri="{BB962C8B-B14F-4D97-AF65-F5344CB8AC3E}">
        <p14:creationId xmlns:p14="http://schemas.microsoft.com/office/powerpoint/2010/main" val="30682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4663456" cy="2031325"/>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Exploratory data analysis results</a:t>
            </a:r>
          </a:p>
          <a:p>
            <a:endParaRPr lang="en-US" sz="2400" dirty="0">
              <a:solidFill>
                <a:schemeClr val="accent1"/>
              </a:solidFill>
              <a:latin typeface="+mj-lt"/>
              <a:ea typeface="+mj-ea"/>
              <a:cs typeface="+mj-cs"/>
            </a:endParaRPr>
          </a:p>
          <a:p>
            <a:endParaRPr lang="en-US" dirty="0"/>
          </a:p>
          <a:p>
            <a:endParaRPr lang="en-US" sz="2400" dirty="0">
              <a:solidFill>
                <a:schemeClr val="accent1"/>
              </a:solidFill>
              <a:latin typeface="+mj-lt"/>
              <a:ea typeface="+mj-ea"/>
              <a:cs typeface="+mj-cs"/>
            </a:endParaRPr>
          </a:p>
          <a:p>
            <a:endParaRPr lang="en-US" dirty="0"/>
          </a:p>
        </p:txBody>
      </p:sp>
      <p:sp>
        <p:nvSpPr>
          <p:cNvPr id="6" name="TextBox 5">
            <a:extLst>
              <a:ext uri="{FF2B5EF4-FFF2-40B4-BE49-F238E27FC236}">
                <a16:creationId xmlns:a16="http://schemas.microsoft.com/office/drawing/2014/main" id="{C095D3EE-3D41-4203-A682-867ABA5377F1}"/>
              </a:ext>
            </a:extLst>
          </p:cNvPr>
          <p:cNvSpPr txBox="1"/>
          <p:nvPr/>
        </p:nvSpPr>
        <p:spPr>
          <a:xfrm>
            <a:off x="5523654" y="1098828"/>
            <a:ext cx="3610540" cy="400110"/>
          </a:xfrm>
          <a:prstGeom prst="rect">
            <a:avLst/>
          </a:prstGeom>
          <a:noFill/>
        </p:spPr>
        <p:txBody>
          <a:bodyPr wrap="none" rtlCol="0">
            <a:spAutoFit/>
          </a:bodyPr>
          <a:lstStyle/>
          <a:p>
            <a:r>
              <a:rPr lang="en-US" sz="2000" b="1" dirty="0">
                <a:latin typeface="+mj-lt"/>
                <a:ea typeface="+mj-ea"/>
                <a:cs typeface="+mj-cs"/>
              </a:rPr>
              <a:t>Launch Success Yearly Trend</a:t>
            </a:r>
          </a:p>
        </p:txBody>
      </p:sp>
      <p:pic>
        <p:nvPicPr>
          <p:cNvPr id="3" name="Picture 2">
            <a:extLst>
              <a:ext uri="{FF2B5EF4-FFF2-40B4-BE49-F238E27FC236}">
                <a16:creationId xmlns:a16="http://schemas.microsoft.com/office/drawing/2014/main" id="{CFAFB05A-B366-43E8-9C46-E51FAD1930DC}"/>
              </a:ext>
            </a:extLst>
          </p:cNvPr>
          <p:cNvPicPr>
            <a:picLocks noChangeAspect="1"/>
          </p:cNvPicPr>
          <p:nvPr/>
        </p:nvPicPr>
        <p:blipFill>
          <a:blip r:embed="rId2"/>
          <a:stretch>
            <a:fillRect/>
          </a:stretch>
        </p:blipFill>
        <p:spPr>
          <a:xfrm>
            <a:off x="1987180" y="1886128"/>
            <a:ext cx="6218061" cy="4572000"/>
          </a:xfrm>
          <a:prstGeom prst="rect">
            <a:avLst/>
          </a:prstGeom>
        </p:spPr>
      </p:pic>
    </p:spTree>
    <p:extLst>
      <p:ext uri="{BB962C8B-B14F-4D97-AF65-F5344CB8AC3E}">
        <p14:creationId xmlns:p14="http://schemas.microsoft.com/office/powerpoint/2010/main" val="353026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9039806" cy="3139321"/>
          </a:xfrm>
          <a:prstGeom prst="rect">
            <a:avLst/>
          </a:prstGeom>
          <a:noFill/>
        </p:spPr>
        <p:txBody>
          <a:bodyPr wrap="square" rtlCol="0">
            <a:spAutoFit/>
          </a:bodyPr>
          <a:lstStyle/>
          <a:p>
            <a:endParaRPr lang="en-US" sz="1400" dirty="0">
              <a:solidFill>
                <a:srgbClr val="000000"/>
              </a:solidFill>
              <a:latin typeface="Abadi" panose="020B0604020104020204" pitchFamily="34" charset="0"/>
            </a:endParaRPr>
          </a:p>
          <a:p>
            <a:r>
              <a:rPr lang="en-US" sz="2400" dirty="0">
                <a:solidFill>
                  <a:schemeClr val="accent1"/>
                </a:solidFill>
                <a:latin typeface="+mj-lt"/>
                <a:ea typeface="+mj-ea"/>
                <a:cs typeface="+mj-cs"/>
              </a:rPr>
              <a:t>Interactive analytics demo in screenshots</a:t>
            </a:r>
          </a:p>
          <a:p>
            <a:endParaRPr lang="en-US" sz="2400" dirty="0">
              <a:solidFill>
                <a:schemeClr val="accent1"/>
              </a:solidFill>
              <a:latin typeface="+mj-lt"/>
              <a:ea typeface="+mj-ea"/>
              <a:cs typeface="+mj-cs"/>
            </a:endParaRPr>
          </a:p>
          <a:p>
            <a:endParaRPr lang="en-US" dirty="0"/>
          </a:p>
          <a:p>
            <a:pPr marL="342900" indent="-342900">
              <a:buFont typeface="Arial" panose="020B0604020202020204" pitchFamily="34" charset="0"/>
              <a:buChar char="•"/>
            </a:pPr>
            <a:r>
              <a:rPr lang="en-US" sz="2000" dirty="0"/>
              <a:t>Most sites are near the equator, close to the coast, and far away from pieces of human infrastructure </a:t>
            </a:r>
          </a:p>
          <a:p>
            <a:endParaRPr lang="en-US" dirty="0"/>
          </a:p>
          <a:p>
            <a:endParaRPr lang="en-US" dirty="0"/>
          </a:p>
          <a:p>
            <a:endParaRPr lang="en-US" sz="2400" dirty="0">
              <a:solidFill>
                <a:schemeClr val="accent1"/>
              </a:solidFill>
              <a:latin typeface="+mj-lt"/>
              <a:ea typeface="+mj-ea"/>
              <a:cs typeface="+mj-cs"/>
            </a:endParaRPr>
          </a:p>
          <a:p>
            <a:endParaRPr lang="en-US" dirty="0"/>
          </a:p>
        </p:txBody>
      </p:sp>
    </p:spTree>
    <p:extLst>
      <p:ext uri="{BB962C8B-B14F-4D97-AF65-F5344CB8AC3E}">
        <p14:creationId xmlns:p14="http://schemas.microsoft.com/office/powerpoint/2010/main" val="304903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9039806" cy="1877437"/>
          </a:xfrm>
          <a:prstGeom prst="rect">
            <a:avLst/>
          </a:prstGeom>
          <a:noFill/>
        </p:spPr>
        <p:txBody>
          <a:bodyPr wrap="square" rtlCol="0">
            <a:spAutoFit/>
          </a:bodyPr>
          <a:lstStyle/>
          <a:p>
            <a:endParaRPr lang="en-US" sz="1400" dirty="0">
              <a:solidFill>
                <a:srgbClr val="000000"/>
              </a:solidFill>
              <a:latin typeface="Abadi" panose="020B0604020104020204" pitchFamily="34" charset="0"/>
            </a:endParaRPr>
          </a:p>
          <a:p>
            <a:r>
              <a:rPr lang="en-US" sz="2400" dirty="0">
                <a:solidFill>
                  <a:schemeClr val="accent1"/>
                </a:solidFill>
                <a:latin typeface="+mj-lt"/>
                <a:ea typeface="+mj-ea"/>
                <a:cs typeface="+mj-cs"/>
              </a:rPr>
              <a:t>Interactive analytics demo in screenshots</a:t>
            </a:r>
          </a:p>
          <a:p>
            <a:endParaRPr lang="en-US" dirty="0"/>
          </a:p>
          <a:p>
            <a:endParaRPr lang="en-US" dirty="0"/>
          </a:p>
          <a:p>
            <a:endParaRPr lang="en-US" sz="2400" dirty="0">
              <a:solidFill>
                <a:schemeClr val="accent1"/>
              </a:solidFill>
              <a:latin typeface="+mj-lt"/>
              <a:ea typeface="+mj-ea"/>
              <a:cs typeface="+mj-cs"/>
            </a:endParaRPr>
          </a:p>
          <a:p>
            <a:endParaRPr lang="en-US" dirty="0"/>
          </a:p>
        </p:txBody>
      </p:sp>
      <p:sp>
        <p:nvSpPr>
          <p:cNvPr id="2" name="TextBox 1">
            <a:extLst>
              <a:ext uri="{FF2B5EF4-FFF2-40B4-BE49-F238E27FC236}">
                <a16:creationId xmlns:a16="http://schemas.microsoft.com/office/drawing/2014/main" id="{6956B5A7-5380-4068-BD6D-D7B316909A14}"/>
              </a:ext>
            </a:extLst>
          </p:cNvPr>
          <p:cNvSpPr txBox="1"/>
          <p:nvPr/>
        </p:nvSpPr>
        <p:spPr>
          <a:xfrm>
            <a:off x="668075" y="1535503"/>
            <a:ext cx="9039805" cy="707886"/>
          </a:xfrm>
          <a:prstGeom prst="rect">
            <a:avLst/>
          </a:prstGeom>
          <a:noFill/>
        </p:spPr>
        <p:txBody>
          <a:bodyPr wrap="square" rtlCol="0">
            <a:spAutoFit/>
          </a:bodyPr>
          <a:lstStyle/>
          <a:p>
            <a:r>
              <a:rPr lang="en-US" sz="2000" dirty="0"/>
              <a:t>The launch sites are near coasts, which makes sense. It’s better to have debris potentially fall into the ocean than on land.</a:t>
            </a:r>
          </a:p>
        </p:txBody>
      </p:sp>
      <p:pic>
        <p:nvPicPr>
          <p:cNvPr id="3" name="Picture 2">
            <a:extLst>
              <a:ext uri="{FF2B5EF4-FFF2-40B4-BE49-F238E27FC236}">
                <a16:creationId xmlns:a16="http://schemas.microsoft.com/office/drawing/2014/main" id="{AB39F01F-9B4F-40B1-8CF8-6D6249FEF289}"/>
              </a:ext>
            </a:extLst>
          </p:cNvPr>
          <p:cNvPicPr>
            <a:picLocks noChangeAspect="1"/>
          </p:cNvPicPr>
          <p:nvPr/>
        </p:nvPicPr>
        <p:blipFill>
          <a:blip r:embed="rId2"/>
          <a:stretch>
            <a:fillRect/>
          </a:stretch>
        </p:blipFill>
        <p:spPr>
          <a:xfrm>
            <a:off x="677334" y="2347125"/>
            <a:ext cx="9144000" cy="4476918"/>
          </a:xfrm>
          <a:prstGeom prst="rect">
            <a:avLst/>
          </a:prstGeom>
        </p:spPr>
      </p:pic>
    </p:spTree>
    <p:extLst>
      <p:ext uri="{BB962C8B-B14F-4D97-AF65-F5344CB8AC3E}">
        <p14:creationId xmlns:p14="http://schemas.microsoft.com/office/powerpoint/2010/main" val="196465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7AF3-0008-49A7-9098-14DFCB33266D}"/>
              </a:ext>
            </a:extLst>
          </p:cNvPr>
          <p:cNvSpPr>
            <a:spLocks noGrp="1"/>
          </p:cNvSpPr>
          <p:nvPr>
            <p:ph type="title"/>
          </p:nvPr>
        </p:nvSpPr>
        <p:spPr/>
        <p:txBody>
          <a:bodyPr/>
          <a:lstStyle/>
          <a:p>
            <a:r>
              <a:rPr lang="en-US" b="1" dirty="0">
                <a:solidFill>
                  <a:schemeClr val="tx1"/>
                </a:solidFill>
              </a:rPr>
              <a:t>Outline</a:t>
            </a:r>
          </a:p>
        </p:txBody>
      </p:sp>
      <p:sp>
        <p:nvSpPr>
          <p:cNvPr id="3" name="Content Placeholder 2">
            <a:extLst>
              <a:ext uri="{FF2B5EF4-FFF2-40B4-BE49-F238E27FC236}">
                <a16:creationId xmlns:a16="http://schemas.microsoft.com/office/drawing/2014/main" id="{CD8FB45F-D00D-4BB0-BA79-EAE9B4E19CF1}"/>
              </a:ext>
            </a:extLst>
          </p:cNvPr>
          <p:cNvSpPr>
            <a:spLocks noGrp="1"/>
          </p:cNvSpPr>
          <p:nvPr>
            <p:ph idx="1"/>
          </p:nvPr>
        </p:nvSpPr>
        <p:spPr>
          <a:xfrm>
            <a:off x="677334" y="1596709"/>
            <a:ext cx="8596668" cy="3880773"/>
          </a:xfrm>
        </p:spPr>
        <p:txBody>
          <a:bodyPr>
            <a:normAutofit fontScale="92500" lnSpcReduction="10000"/>
          </a:bodyPr>
          <a:lstStyle/>
          <a:p>
            <a:pPr>
              <a:lnSpc>
                <a:spcPct val="200000"/>
              </a:lnSpc>
              <a:spcBef>
                <a:spcPct val="0"/>
              </a:spcBef>
              <a:buFont typeface="Arial" panose="020B0604020202020204" pitchFamily="34" charset="0"/>
              <a:buChar char="•"/>
            </a:pPr>
            <a:r>
              <a:rPr lang="en-US" sz="2800" dirty="0">
                <a:solidFill>
                  <a:schemeClr val="tx1"/>
                </a:solidFill>
                <a:latin typeface="+mj-lt"/>
                <a:ea typeface="+mj-ea"/>
                <a:cs typeface="+mj-cs"/>
              </a:rPr>
              <a:t>Executive Summary</a:t>
            </a:r>
          </a:p>
          <a:p>
            <a:pPr>
              <a:lnSpc>
                <a:spcPct val="200000"/>
              </a:lnSpc>
              <a:spcBef>
                <a:spcPct val="0"/>
              </a:spcBef>
              <a:buFont typeface="Arial" panose="020B0604020202020204" pitchFamily="34" charset="0"/>
              <a:buChar char="•"/>
            </a:pPr>
            <a:r>
              <a:rPr lang="en-US" sz="2800" dirty="0">
                <a:solidFill>
                  <a:schemeClr val="tx1"/>
                </a:solidFill>
                <a:latin typeface="+mj-lt"/>
                <a:ea typeface="+mj-ea"/>
                <a:cs typeface="+mj-cs"/>
              </a:rPr>
              <a:t>Introduction</a:t>
            </a:r>
          </a:p>
          <a:p>
            <a:pPr>
              <a:lnSpc>
                <a:spcPct val="200000"/>
              </a:lnSpc>
              <a:spcBef>
                <a:spcPct val="0"/>
              </a:spcBef>
              <a:buFont typeface="Arial" panose="020B0604020202020204" pitchFamily="34" charset="0"/>
              <a:buChar char="•"/>
            </a:pPr>
            <a:r>
              <a:rPr lang="en-US" sz="2800" dirty="0">
                <a:solidFill>
                  <a:schemeClr val="tx1"/>
                </a:solidFill>
                <a:latin typeface="+mj-lt"/>
                <a:ea typeface="+mj-ea"/>
                <a:cs typeface="+mj-cs"/>
              </a:rPr>
              <a:t>Methodology</a:t>
            </a:r>
          </a:p>
          <a:p>
            <a:pPr>
              <a:lnSpc>
                <a:spcPct val="200000"/>
              </a:lnSpc>
              <a:spcBef>
                <a:spcPct val="0"/>
              </a:spcBef>
              <a:buFont typeface="Arial" panose="020B0604020202020204" pitchFamily="34" charset="0"/>
              <a:buChar char="•"/>
            </a:pPr>
            <a:r>
              <a:rPr lang="en-US" sz="2800" dirty="0">
                <a:solidFill>
                  <a:schemeClr val="tx1"/>
                </a:solidFill>
                <a:latin typeface="+mj-lt"/>
                <a:ea typeface="+mj-ea"/>
                <a:cs typeface="+mj-cs"/>
              </a:rPr>
              <a:t>Results</a:t>
            </a:r>
          </a:p>
          <a:p>
            <a:pPr>
              <a:lnSpc>
                <a:spcPct val="200000"/>
              </a:lnSpc>
              <a:spcBef>
                <a:spcPct val="0"/>
              </a:spcBef>
              <a:buFont typeface="Arial" panose="020B0604020202020204" pitchFamily="34" charset="0"/>
              <a:buChar char="•"/>
            </a:pPr>
            <a:r>
              <a:rPr lang="en-US" sz="2800" dirty="0">
                <a:solidFill>
                  <a:schemeClr val="tx1"/>
                </a:solidFill>
                <a:latin typeface="+mj-lt"/>
                <a:ea typeface="+mj-ea"/>
                <a:cs typeface="+mj-cs"/>
              </a:rPr>
              <a:t>Conclusion</a:t>
            </a:r>
          </a:p>
          <a:p>
            <a:endParaRPr lang="en-US" dirty="0"/>
          </a:p>
        </p:txBody>
      </p:sp>
    </p:spTree>
    <p:extLst>
      <p:ext uri="{BB962C8B-B14F-4D97-AF65-F5344CB8AC3E}">
        <p14:creationId xmlns:p14="http://schemas.microsoft.com/office/powerpoint/2010/main" val="2509662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9039806" cy="1877437"/>
          </a:xfrm>
          <a:prstGeom prst="rect">
            <a:avLst/>
          </a:prstGeom>
          <a:noFill/>
        </p:spPr>
        <p:txBody>
          <a:bodyPr wrap="square" rtlCol="0">
            <a:spAutoFit/>
          </a:bodyPr>
          <a:lstStyle/>
          <a:p>
            <a:endParaRPr lang="en-US" sz="1400" dirty="0">
              <a:solidFill>
                <a:srgbClr val="000000"/>
              </a:solidFill>
              <a:latin typeface="Abadi" panose="020B0604020104020204" pitchFamily="34" charset="0"/>
            </a:endParaRPr>
          </a:p>
          <a:p>
            <a:r>
              <a:rPr lang="en-US" sz="2400" dirty="0">
                <a:solidFill>
                  <a:schemeClr val="accent1"/>
                </a:solidFill>
                <a:latin typeface="+mj-lt"/>
                <a:ea typeface="+mj-ea"/>
                <a:cs typeface="+mj-cs"/>
              </a:rPr>
              <a:t>Interactive analytics demo in screenshots</a:t>
            </a:r>
          </a:p>
          <a:p>
            <a:endParaRPr lang="en-US" dirty="0"/>
          </a:p>
          <a:p>
            <a:endParaRPr lang="en-US" dirty="0"/>
          </a:p>
          <a:p>
            <a:endParaRPr lang="en-US" sz="2400" dirty="0">
              <a:solidFill>
                <a:schemeClr val="accent1"/>
              </a:solidFill>
              <a:latin typeface="+mj-lt"/>
              <a:ea typeface="+mj-ea"/>
              <a:cs typeface="+mj-cs"/>
            </a:endParaRPr>
          </a:p>
          <a:p>
            <a:endParaRPr lang="en-US" dirty="0"/>
          </a:p>
        </p:txBody>
      </p:sp>
      <p:sp>
        <p:nvSpPr>
          <p:cNvPr id="2" name="TextBox 1">
            <a:extLst>
              <a:ext uri="{FF2B5EF4-FFF2-40B4-BE49-F238E27FC236}">
                <a16:creationId xmlns:a16="http://schemas.microsoft.com/office/drawing/2014/main" id="{6956B5A7-5380-4068-BD6D-D7B316909A14}"/>
              </a:ext>
            </a:extLst>
          </p:cNvPr>
          <p:cNvSpPr txBox="1"/>
          <p:nvPr/>
        </p:nvSpPr>
        <p:spPr>
          <a:xfrm>
            <a:off x="668075" y="1535503"/>
            <a:ext cx="10682096" cy="984885"/>
          </a:xfrm>
          <a:prstGeom prst="rect">
            <a:avLst/>
          </a:prstGeom>
          <a:noFill/>
        </p:spPr>
        <p:txBody>
          <a:bodyPr wrap="square" rtlCol="0">
            <a:spAutoFit/>
          </a:bodyPr>
          <a:lstStyle/>
          <a:p>
            <a:pPr marL="342900" indent="-342900">
              <a:buFont typeface="Arial" panose="020B0604020202020204" pitchFamily="34" charset="0"/>
              <a:buChar char="•"/>
            </a:pPr>
            <a:r>
              <a:rPr lang="en-US" sz="2000" dirty="0"/>
              <a:t>Green markers denote successful launches, red markers denote unsuccessful launches.</a:t>
            </a:r>
          </a:p>
          <a:p>
            <a:endParaRPr lang="en-US" dirty="0"/>
          </a:p>
          <a:p>
            <a:pPr marL="342900" indent="-342900">
              <a:buFont typeface="Arial" panose="020B0604020202020204" pitchFamily="34" charset="0"/>
              <a:buChar char="•"/>
            </a:pPr>
            <a:r>
              <a:rPr lang="en-US" sz="2000" dirty="0"/>
              <a:t>Site CCAFS </a:t>
            </a:r>
            <a:r>
              <a:rPr lang="en-US" sz="2000" dirty="0" err="1"/>
              <a:t>SLC</a:t>
            </a:r>
            <a:r>
              <a:rPr lang="en-US" sz="2000" dirty="0"/>
              <a:t>-40 has a  success rate of 3/7 (42.9%)</a:t>
            </a:r>
            <a:endParaRPr lang="en-US" sz="2800" dirty="0"/>
          </a:p>
        </p:txBody>
      </p:sp>
      <p:pic>
        <p:nvPicPr>
          <p:cNvPr id="6" name="Picture 5">
            <a:extLst>
              <a:ext uri="{FF2B5EF4-FFF2-40B4-BE49-F238E27FC236}">
                <a16:creationId xmlns:a16="http://schemas.microsoft.com/office/drawing/2014/main" id="{503192C9-1BDE-4830-84F4-2A543B07350D}"/>
              </a:ext>
            </a:extLst>
          </p:cNvPr>
          <p:cNvPicPr>
            <a:picLocks noChangeAspect="1"/>
          </p:cNvPicPr>
          <p:nvPr/>
        </p:nvPicPr>
        <p:blipFill>
          <a:blip r:embed="rId2"/>
          <a:stretch>
            <a:fillRect/>
          </a:stretch>
        </p:blipFill>
        <p:spPr>
          <a:xfrm>
            <a:off x="1198905" y="2520388"/>
            <a:ext cx="7314941" cy="4114800"/>
          </a:xfrm>
          <a:prstGeom prst="rect">
            <a:avLst/>
          </a:prstGeom>
        </p:spPr>
      </p:pic>
    </p:spTree>
    <p:extLst>
      <p:ext uri="{BB962C8B-B14F-4D97-AF65-F5344CB8AC3E}">
        <p14:creationId xmlns:p14="http://schemas.microsoft.com/office/powerpoint/2010/main" val="117423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9039806" cy="1877437"/>
          </a:xfrm>
          <a:prstGeom prst="rect">
            <a:avLst/>
          </a:prstGeom>
          <a:noFill/>
        </p:spPr>
        <p:txBody>
          <a:bodyPr wrap="square" rtlCol="0">
            <a:spAutoFit/>
          </a:bodyPr>
          <a:lstStyle/>
          <a:p>
            <a:endParaRPr lang="en-US" sz="1400" dirty="0">
              <a:solidFill>
                <a:srgbClr val="000000"/>
              </a:solidFill>
              <a:latin typeface="Abadi" panose="020B0604020104020204" pitchFamily="34" charset="0"/>
            </a:endParaRPr>
          </a:p>
          <a:p>
            <a:r>
              <a:rPr lang="en-US" sz="2400" dirty="0">
                <a:solidFill>
                  <a:schemeClr val="accent1"/>
                </a:solidFill>
                <a:latin typeface="+mj-lt"/>
                <a:ea typeface="+mj-ea"/>
                <a:cs typeface="+mj-cs"/>
              </a:rPr>
              <a:t>Interactive analytics demo in screenshots</a:t>
            </a:r>
          </a:p>
          <a:p>
            <a:endParaRPr lang="en-US" dirty="0"/>
          </a:p>
          <a:p>
            <a:endParaRPr lang="en-US" dirty="0"/>
          </a:p>
          <a:p>
            <a:endParaRPr lang="en-US" sz="2400" dirty="0">
              <a:solidFill>
                <a:schemeClr val="accent1"/>
              </a:solidFill>
              <a:latin typeface="+mj-lt"/>
              <a:ea typeface="+mj-ea"/>
              <a:cs typeface="+mj-cs"/>
            </a:endParaRPr>
          </a:p>
          <a:p>
            <a:endParaRPr lang="en-US" dirty="0"/>
          </a:p>
        </p:txBody>
      </p:sp>
      <p:sp>
        <p:nvSpPr>
          <p:cNvPr id="2" name="TextBox 1">
            <a:extLst>
              <a:ext uri="{FF2B5EF4-FFF2-40B4-BE49-F238E27FC236}">
                <a16:creationId xmlns:a16="http://schemas.microsoft.com/office/drawing/2014/main" id="{6956B5A7-5380-4068-BD6D-D7B316909A14}"/>
              </a:ext>
            </a:extLst>
          </p:cNvPr>
          <p:cNvSpPr txBox="1"/>
          <p:nvPr/>
        </p:nvSpPr>
        <p:spPr>
          <a:xfrm>
            <a:off x="668075" y="1535503"/>
            <a:ext cx="903980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86 km from nearest coastline;    </a:t>
            </a:r>
          </a:p>
          <a:p>
            <a:pPr marL="342900" indent="-342900">
              <a:buFont typeface="Arial" panose="020B0604020202020204" pitchFamily="34" charset="0"/>
              <a:buChar char="•"/>
            </a:pPr>
            <a:r>
              <a:rPr lang="en-US" sz="2000" dirty="0"/>
              <a:t>21.96 km from nearest railway</a:t>
            </a:r>
          </a:p>
          <a:p>
            <a:pPr marL="342900" indent="-342900">
              <a:buFont typeface="Arial" panose="020B0604020202020204" pitchFamily="34" charset="0"/>
              <a:buChar char="•"/>
            </a:pPr>
            <a:r>
              <a:rPr lang="en-US" sz="2000" dirty="0"/>
              <a:t>23.23 km from nearest city</a:t>
            </a:r>
          </a:p>
          <a:p>
            <a:pPr marL="342900" indent="-342900">
              <a:buFont typeface="Arial" panose="020B0604020202020204" pitchFamily="34" charset="0"/>
              <a:buChar char="•"/>
            </a:pPr>
            <a:r>
              <a:rPr lang="en-US" sz="2000" dirty="0"/>
              <a:t>26.88 km from nearest highway</a:t>
            </a:r>
          </a:p>
        </p:txBody>
      </p:sp>
      <p:pic>
        <p:nvPicPr>
          <p:cNvPr id="6" name="Picture 5">
            <a:extLst>
              <a:ext uri="{FF2B5EF4-FFF2-40B4-BE49-F238E27FC236}">
                <a16:creationId xmlns:a16="http://schemas.microsoft.com/office/drawing/2014/main" id="{95F0C8A5-CA2D-460F-8049-CAC06006F4A8}"/>
              </a:ext>
            </a:extLst>
          </p:cNvPr>
          <p:cNvPicPr>
            <a:picLocks noChangeAspect="1"/>
          </p:cNvPicPr>
          <p:nvPr/>
        </p:nvPicPr>
        <p:blipFill>
          <a:blip r:embed="rId2"/>
          <a:stretch>
            <a:fillRect/>
          </a:stretch>
        </p:blipFill>
        <p:spPr>
          <a:xfrm>
            <a:off x="677334" y="2903010"/>
            <a:ext cx="9144000" cy="3555118"/>
          </a:xfrm>
          <a:prstGeom prst="rect">
            <a:avLst/>
          </a:prstGeom>
        </p:spPr>
      </p:pic>
    </p:spTree>
    <p:extLst>
      <p:ext uri="{BB962C8B-B14F-4D97-AF65-F5344CB8AC3E}">
        <p14:creationId xmlns:p14="http://schemas.microsoft.com/office/powerpoint/2010/main" val="1360781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68074" y="799981"/>
            <a:ext cx="4589718" cy="2616101"/>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Predictive analysis results</a:t>
            </a:r>
          </a:p>
          <a:p>
            <a:endParaRPr lang="en-US" sz="2400" dirty="0">
              <a:solidFill>
                <a:schemeClr val="accent1"/>
              </a:solidFill>
              <a:latin typeface="+mj-lt"/>
              <a:ea typeface="+mj-ea"/>
              <a:cs typeface="+mj-cs"/>
            </a:endParaRPr>
          </a:p>
          <a:p>
            <a:endParaRPr lang="en-US" dirty="0"/>
          </a:p>
          <a:p>
            <a:pPr marL="342900" indent="-342900">
              <a:buFont typeface="Arial" panose="020B0604020202020204" pitchFamily="34" charset="0"/>
              <a:buChar char="•"/>
            </a:pPr>
            <a:r>
              <a:rPr lang="en-US" sz="2000" dirty="0"/>
              <a:t>All models have equal performance</a:t>
            </a:r>
          </a:p>
          <a:p>
            <a:endParaRPr lang="en-US" dirty="0"/>
          </a:p>
          <a:p>
            <a:endParaRPr lang="en-US" sz="2400" dirty="0">
              <a:solidFill>
                <a:schemeClr val="accent1"/>
              </a:solidFill>
              <a:latin typeface="+mj-lt"/>
              <a:ea typeface="+mj-ea"/>
              <a:cs typeface="+mj-cs"/>
            </a:endParaRPr>
          </a:p>
          <a:p>
            <a:endParaRPr lang="en-US" dirty="0"/>
          </a:p>
        </p:txBody>
      </p:sp>
    </p:spTree>
    <p:extLst>
      <p:ext uri="{BB962C8B-B14F-4D97-AF65-F5344CB8AC3E}">
        <p14:creationId xmlns:p14="http://schemas.microsoft.com/office/powerpoint/2010/main" val="3999234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77334" y="799981"/>
            <a:ext cx="2262158" cy="2308324"/>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Dashboard plot</a:t>
            </a:r>
          </a:p>
          <a:p>
            <a:endParaRPr lang="en-US" sz="2400" dirty="0">
              <a:solidFill>
                <a:schemeClr val="accent1"/>
              </a:solidFill>
              <a:latin typeface="+mj-lt"/>
              <a:ea typeface="+mj-ea"/>
              <a:cs typeface="+mj-cs"/>
            </a:endParaRPr>
          </a:p>
          <a:p>
            <a:endParaRPr lang="en-US" dirty="0"/>
          </a:p>
          <a:p>
            <a:endParaRPr lang="en-US" dirty="0"/>
          </a:p>
          <a:p>
            <a:endParaRPr lang="en-US" sz="2400" dirty="0">
              <a:solidFill>
                <a:schemeClr val="accent1"/>
              </a:solidFill>
              <a:latin typeface="+mj-lt"/>
              <a:ea typeface="+mj-ea"/>
              <a:cs typeface="+mj-cs"/>
            </a:endParaRPr>
          </a:p>
          <a:p>
            <a:endParaRPr lang="en-US" dirty="0"/>
          </a:p>
        </p:txBody>
      </p:sp>
      <p:pic>
        <p:nvPicPr>
          <p:cNvPr id="2" name="Picture 1">
            <a:extLst>
              <a:ext uri="{FF2B5EF4-FFF2-40B4-BE49-F238E27FC236}">
                <a16:creationId xmlns:a16="http://schemas.microsoft.com/office/drawing/2014/main" id="{C0C2EEB6-4208-43D1-A4EE-B1DDE126B3CA}"/>
              </a:ext>
            </a:extLst>
          </p:cNvPr>
          <p:cNvPicPr>
            <a:picLocks noChangeAspect="1"/>
          </p:cNvPicPr>
          <p:nvPr/>
        </p:nvPicPr>
        <p:blipFill>
          <a:blip r:embed="rId2"/>
          <a:stretch>
            <a:fillRect/>
          </a:stretch>
        </p:blipFill>
        <p:spPr>
          <a:xfrm>
            <a:off x="807042" y="2525278"/>
            <a:ext cx="8417914" cy="4114800"/>
          </a:xfrm>
          <a:prstGeom prst="rect">
            <a:avLst/>
          </a:prstGeom>
        </p:spPr>
      </p:pic>
      <p:sp>
        <p:nvSpPr>
          <p:cNvPr id="3" name="TextBox 2">
            <a:extLst>
              <a:ext uri="{FF2B5EF4-FFF2-40B4-BE49-F238E27FC236}">
                <a16:creationId xmlns:a16="http://schemas.microsoft.com/office/drawing/2014/main" id="{E6E37DDB-3E44-4DA3-B8B8-AB24B6957BDF}"/>
              </a:ext>
            </a:extLst>
          </p:cNvPr>
          <p:cNvSpPr txBox="1"/>
          <p:nvPr/>
        </p:nvSpPr>
        <p:spPr>
          <a:xfrm>
            <a:off x="677334" y="1477089"/>
            <a:ext cx="9001439" cy="954107"/>
          </a:xfrm>
          <a:prstGeom prst="rect">
            <a:avLst/>
          </a:prstGeom>
          <a:noFill/>
        </p:spPr>
        <p:txBody>
          <a:bodyPr wrap="none" rtlCol="0">
            <a:spAutoFit/>
          </a:bodyPr>
          <a:lstStyle/>
          <a:p>
            <a:endParaRPr lang="en-US" dirty="0"/>
          </a:p>
          <a:p>
            <a:r>
              <a:rPr lang="en-US" sz="2000" dirty="0" err="1"/>
              <a:t>KSC</a:t>
            </a:r>
            <a:r>
              <a:rPr lang="en-US" sz="2000" dirty="0"/>
              <a:t> </a:t>
            </a:r>
            <a:r>
              <a:rPr lang="en-US" sz="2000" dirty="0" err="1"/>
              <a:t>LC39A</a:t>
            </a:r>
            <a:r>
              <a:rPr lang="en-US" sz="2000" dirty="0"/>
              <a:t> has produced the most successful launches comparatively (~41%)</a:t>
            </a:r>
          </a:p>
          <a:p>
            <a:endParaRPr lang="en-US" dirty="0"/>
          </a:p>
        </p:txBody>
      </p:sp>
    </p:spTree>
    <p:extLst>
      <p:ext uri="{BB962C8B-B14F-4D97-AF65-F5344CB8AC3E}">
        <p14:creationId xmlns:p14="http://schemas.microsoft.com/office/powerpoint/2010/main" val="3372469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77334" y="799981"/>
            <a:ext cx="2262158" cy="2308324"/>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Dashboard plot</a:t>
            </a:r>
          </a:p>
          <a:p>
            <a:endParaRPr lang="en-US" sz="2400" dirty="0">
              <a:solidFill>
                <a:schemeClr val="accent1"/>
              </a:solidFill>
              <a:latin typeface="+mj-lt"/>
              <a:ea typeface="+mj-ea"/>
              <a:cs typeface="+mj-cs"/>
            </a:endParaRPr>
          </a:p>
          <a:p>
            <a:endParaRPr lang="en-US" dirty="0"/>
          </a:p>
          <a:p>
            <a:endParaRPr lang="en-US" dirty="0"/>
          </a:p>
          <a:p>
            <a:endParaRPr lang="en-US" sz="2400" dirty="0">
              <a:solidFill>
                <a:schemeClr val="accent1"/>
              </a:solidFill>
              <a:latin typeface="+mj-lt"/>
              <a:ea typeface="+mj-ea"/>
              <a:cs typeface="+mj-cs"/>
            </a:endParaRPr>
          </a:p>
          <a:p>
            <a:endParaRPr lang="en-US" dirty="0"/>
          </a:p>
        </p:txBody>
      </p:sp>
      <p:pic>
        <p:nvPicPr>
          <p:cNvPr id="2" name="Picture 1">
            <a:extLst>
              <a:ext uri="{FF2B5EF4-FFF2-40B4-BE49-F238E27FC236}">
                <a16:creationId xmlns:a16="http://schemas.microsoft.com/office/drawing/2014/main" id="{C0C2EEB6-4208-43D1-A4EE-B1DDE126B3CA}"/>
              </a:ext>
            </a:extLst>
          </p:cNvPr>
          <p:cNvPicPr>
            <a:picLocks noChangeAspect="1"/>
          </p:cNvPicPr>
          <p:nvPr/>
        </p:nvPicPr>
        <p:blipFill>
          <a:blip r:embed="rId2"/>
          <a:stretch>
            <a:fillRect/>
          </a:stretch>
        </p:blipFill>
        <p:spPr>
          <a:xfrm>
            <a:off x="807042" y="2525278"/>
            <a:ext cx="8417914" cy="4114800"/>
          </a:xfrm>
          <a:prstGeom prst="rect">
            <a:avLst/>
          </a:prstGeom>
        </p:spPr>
      </p:pic>
      <p:sp>
        <p:nvSpPr>
          <p:cNvPr id="3" name="TextBox 2">
            <a:extLst>
              <a:ext uri="{FF2B5EF4-FFF2-40B4-BE49-F238E27FC236}">
                <a16:creationId xmlns:a16="http://schemas.microsoft.com/office/drawing/2014/main" id="{E6E37DDB-3E44-4DA3-B8B8-AB24B6957BDF}"/>
              </a:ext>
            </a:extLst>
          </p:cNvPr>
          <p:cNvSpPr txBox="1"/>
          <p:nvPr/>
        </p:nvSpPr>
        <p:spPr>
          <a:xfrm>
            <a:off x="677334" y="1477089"/>
            <a:ext cx="9001439" cy="954107"/>
          </a:xfrm>
          <a:prstGeom prst="rect">
            <a:avLst/>
          </a:prstGeom>
          <a:noFill/>
        </p:spPr>
        <p:txBody>
          <a:bodyPr wrap="none" rtlCol="0">
            <a:spAutoFit/>
          </a:bodyPr>
          <a:lstStyle/>
          <a:p>
            <a:endParaRPr lang="en-US" dirty="0"/>
          </a:p>
          <a:p>
            <a:r>
              <a:rPr lang="en-US" sz="2000" dirty="0" err="1"/>
              <a:t>KSC</a:t>
            </a:r>
            <a:r>
              <a:rPr lang="en-US" sz="2000" dirty="0"/>
              <a:t> </a:t>
            </a:r>
            <a:r>
              <a:rPr lang="en-US" sz="2000" dirty="0" err="1"/>
              <a:t>LC39A</a:t>
            </a:r>
            <a:r>
              <a:rPr lang="en-US" sz="2000" dirty="0"/>
              <a:t> has produced the most successful launches comparatively (~41%)</a:t>
            </a:r>
          </a:p>
          <a:p>
            <a:endParaRPr lang="en-US" dirty="0"/>
          </a:p>
        </p:txBody>
      </p:sp>
    </p:spTree>
    <p:extLst>
      <p:ext uri="{BB962C8B-B14F-4D97-AF65-F5344CB8AC3E}">
        <p14:creationId xmlns:p14="http://schemas.microsoft.com/office/powerpoint/2010/main" val="2512656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77334" y="799981"/>
            <a:ext cx="2262158" cy="2308324"/>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Dashboard plot</a:t>
            </a:r>
          </a:p>
          <a:p>
            <a:endParaRPr lang="en-US" sz="2400" dirty="0">
              <a:solidFill>
                <a:schemeClr val="accent1"/>
              </a:solidFill>
              <a:latin typeface="+mj-lt"/>
              <a:ea typeface="+mj-ea"/>
              <a:cs typeface="+mj-cs"/>
            </a:endParaRPr>
          </a:p>
          <a:p>
            <a:endParaRPr lang="en-US" dirty="0"/>
          </a:p>
          <a:p>
            <a:endParaRPr lang="en-US" dirty="0"/>
          </a:p>
          <a:p>
            <a:endParaRPr lang="en-US" sz="2400" dirty="0">
              <a:solidFill>
                <a:schemeClr val="accent1"/>
              </a:solidFill>
              <a:latin typeface="+mj-lt"/>
              <a:ea typeface="+mj-ea"/>
              <a:cs typeface="+mj-cs"/>
            </a:endParaRPr>
          </a:p>
          <a:p>
            <a:endParaRPr lang="en-US" dirty="0"/>
          </a:p>
        </p:txBody>
      </p:sp>
      <p:sp>
        <p:nvSpPr>
          <p:cNvPr id="3" name="TextBox 2">
            <a:extLst>
              <a:ext uri="{FF2B5EF4-FFF2-40B4-BE49-F238E27FC236}">
                <a16:creationId xmlns:a16="http://schemas.microsoft.com/office/drawing/2014/main" id="{E6E37DDB-3E44-4DA3-B8B8-AB24B6957BDF}"/>
              </a:ext>
            </a:extLst>
          </p:cNvPr>
          <p:cNvSpPr txBox="1"/>
          <p:nvPr/>
        </p:nvSpPr>
        <p:spPr>
          <a:xfrm>
            <a:off x="677334" y="1673859"/>
            <a:ext cx="7408182" cy="646331"/>
          </a:xfrm>
          <a:prstGeom prst="rect">
            <a:avLst/>
          </a:prstGeom>
          <a:noFill/>
        </p:spPr>
        <p:txBody>
          <a:bodyPr wrap="none" rtlCol="0">
            <a:spAutoFit/>
          </a:bodyPr>
          <a:lstStyle/>
          <a:p>
            <a:pPr marL="285750" indent="-285750">
              <a:buFont typeface="Arial" panose="020B0604020202020204" pitchFamily="34" charset="0"/>
              <a:buChar char="•"/>
            </a:pPr>
            <a:r>
              <a:rPr lang="en-US" dirty="0"/>
              <a:t>Payloads between 2000 and </a:t>
            </a:r>
            <a:r>
              <a:rPr lang="en-US" dirty="0" err="1"/>
              <a:t>5000kg</a:t>
            </a:r>
            <a:r>
              <a:rPr lang="en-US" dirty="0"/>
              <a:t> have the highest success rates.</a:t>
            </a:r>
          </a:p>
          <a:p>
            <a:pPr marL="285750" indent="-285750">
              <a:buFont typeface="Arial" panose="020B0604020202020204" pitchFamily="34" charset="0"/>
              <a:buChar char="•"/>
            </a:pPr>
            <a:r>
              <a:rPr lang="en-US" dirty="0"/>
              <a:t>(1 indicates success, 0 indicates failure) </a:t>
            </a:r>
          </a:p>
        </p:txBody>
      </p:sp>
      <p:pic>
        <p:nvPicPr>
          <p:cNvPr id="7" name="Picture 6">
            <a:extLst>
              <a:ext uri="{FF2B5EF4-FFF2-40B4-BE49-F238E27FC236}">
                <a16:creationId xmlns:a16="http://schemas.microsoft.com/office/drawing/2014/main" id="{461DCFE9-D176-4D6E-B13B-43EA2148841A}"/>
              </a:ext>
            </a:extLst>
          </p:cNvPr>
          <p:cNvPicPr>
            <a:picLocks noChangeAspect="1"/>
          </p:cNvPicPr>
          <p:nvPr/>
        </p:nvPicPr>
        <p:blipFill>
          <a:blip r:embed="rId2"/>
          <a:stretch>
            <a:fillRect/>
          </a:stretch>
        </p:blipFill>
        <p:spPr>
          <a:xfrm>
            <a:off x="904999" y="2377562"/>
            <a:ext cx="7881870" cy="3437106"/>
          </a:xfrm>
          <a:prstGeom prst="rect">
            <a:avLst/>
          </a:prstGeom>
        </p:spPr>
      </p:pic>
    </p:spTree>
    <p:extLst>
      <p:ext uri="{BB962C8B-B14F-4D97-AF65-F5344CB8AC3E}">
        <p14:creationId xmlns:p14="http://schemas.microsoft.com/office/powerpoint/2010/main" val="2879998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531B1-B833-40B0-8C7B-327078D62110}"/>
              </a:ext>
            </a:extLst>
          </p:cNvPr>
          <p:cNvSpPr txBox="1"/>
          <p:nvPr/>
        </p:nvSpPr>
        <p:spPr>
          <a:xfrm>
            <a:off x="677334" y="399872"/>
            <a:ext cx="1309846" cy="800219"/>
          </a:xfrm>
          <a:prstGeom prst="rect">
            <a:avLst/>
          </a:prstGeom>
          <a:noFill/>
        </p:spPr>
        <p:txBody>
          <a:bodyPr wrap="none" rtlCol="0">
            <a:spAutoFit/>
          </a:bodyPr>
          <a:lstStyle/>
          <a:p>
            <a:r>
              <a:rPr lang="en-US" sz="2800" dirty="0">
                <a:solidFill>
                  <a:schemeClr val="accent1"/>
                </a:solidFill>
                <a:latin typeface="+mj-lt"/>
                <a:ea typeface="+mj-ea"/>
                <a:cs typeface="+mj-cs"/>
              </a:rPr>
              <a:t>Results</a:t>
            </a:r>
          </a:p>
          <a:p>
            <a:endParaRPr lang="en-US" dirty="0"/>
          </a:p>
        </p:txBody>
      </p:sp>
      <p:sp>
        <p:nvSpPr>
          <p:cNvPr id="5" name="TextBox 4">
            <a:extLst>
              <a:ext uri="{FF2B5EF4-FFF2-40B4-BE49-F238E27FC236}">
                <a16:creationId xmlns:a16="http://schemas.microsoft.com/office/drawing/2014/main" id="{92233F0B-3BED-4BAA-BA9E-CB1C11BD74B9}"/>
              </a:ext>
            </a:extLst>
          </p:cNvPr>
          <p:cNvSpPr txBox="1"/>
          <p:nvPr/>
        </p:nvSpPr>
        <p:spPr>
          <a:xfrm>
            <a:off x="677334" y="799981"/>
            <a:ext cx="3751348" cy="2308324"/>
          </a:xfrm>
          <a:prstGeom prst="rect">
            <a:avLst/>
          </a:prstGeom>
          <a:noFill/>
        </p:spPr>
        <p:txBody>
          <a:bodyPr wrap="none" rtlCol="0">
            <a:spAutoFit/>
          </a:bodyPr>
          <a:lstStyle/>
          <a:p>
            <a:endParaRPr lang="en-US" dirty="0"/>
          </a:p>
          <a:p>
            <a:r>
              <a:rPr lang="en-US" sz="2400" dirty="0">
                <a:solidFill>
                  <a:schemeClr val="accent1"/>
                </a:solidFill>
                <a:latin typeface="+mj-lt"/>
                <a:ea typeface="+mj-ea"/>
                <a:cs typeface="+mj-cs"/>
              </a:rPr>
              <a:t>Predictive analysis results</a:t>
            </a:r>
          </a:p>
          <a:p>
            <a:endParaRPr lang="en-US" sz="2400" dirty="0">
              <a:solidFill>
                <a:schemeClr val="accent1"/>
              </a:solidFill>
              <a:latin typeface="+mj-lt"/>
              <a:ea typeface="+mj-ea"/>
              <a:cs typeface="+mj-cs"/>
            </a:endParaRPr>
          </a:p>
          <a:p>
            <a:endParaRPr lang="en-US" dirty="0"/>
          </a:p>
          <a:p>
            <a:endParaRPr lang="en-US" dirty="0"/>
          </a:p>
          <a:p>
            <a:endParaRPr lang="en-US" sz="2400" dirty="0">
              <a:solidFill>
                <a:schemeClr val="accent1"/>
              </a:solidFill>
              <a:latin typeface="+mj-lt"/>
              <a:ea typeface="+mj-ea"/>
              <a:cs typeface="+mj-cs"/>
            </a:endParaRPr>
          </a:p>
          <a:p>
            <a:endParaRPr lang="en-US" dirty="0"/>
          </a:p>
        </p:txBody>
      </p:sp>
      <p:pic>
        <p:nvPicPr>
          <p:cNvPr id="2" name="Picture 1">
            <a:extLst>
              <a:ext uri="{FF2B5EF4-FFF2-40B4-BE49-F238E27FC236}">
                <a16:creationId xmlns:a16="http://schemas.microsoft.com/office/drawing/2014/main" id="{A33664AB-2F1B-40DD-8689-77E1D024AA14}"/>
              </a:ext>
            </a:extLst>
          </p:cNvPr>
          <p:cNvPicPr>
            <a:picLocks noChangeAspect="1"/>
          </p:cNvPicPr>
          <p:nvPr/>
        </p:nvPicPr>
        <p:blipFill>
          <a:blip r:embed="rId2"/>
          <a:stretch>
            <a:fillRect/>
          </a:stretch>
        </p:blipFill>
        <p:spPr>
          <a:xfrm>
            <a:off x="6096000" y="3656271"/>
            <a:ext cx="3179955" cy="2286000"/>
          </a:xfrm>
          <a:prstGeom prst="rect">
            <a:avLst/>
          </a:prstGeom>
        </p:spPr>
      </p:pic>
      <p:sp>
        <p:nvSpPr>
          <p:cNvPr id="3" name="TextBox 2">
            <a:extLst>
              <a:ext uri="{FF2B5EF4-FFF2-40B4-BE49-F238E27FC236}">
                <a16:creationId xmlns:a16="http://schemas.microsoft.com/office/drawing/2014/main" id="{4F731B1B-3822-4E3D-A63F-697034380D00}"/>
              </a:ext>
            </a:extLst>
          </p:cNvPr>
          <p:cNvSpPr txBox="1"/>
          <p:nvPr/>
        </p:nvSpPr>
        <p:spPr>
          <a:xfrm>
            <a:off x="6096000" y="2740064"/>
            <a:ext cx="3437159" cy="923330"/>
          </a:xfrm>
          <a:prstGeom prst="rect">
            <a:avLst/>
          </a:prstGeom>
          <a:noFill/>
        </p:spPr>
        <p:txBody>
          <a:bodyPr wrap="none" rtlCol="0">
            <a:spAutoFit/>
          </a:bodyPr>
          <a:lstStyle/>
          <a:p>
            <a:endParaRPr lang="en-US" dirty="0"/>
          </a:p>
          <a:p>
            <a:r>
              <a:rPr lang="en-US" dirty="0"/>
              <a:t>All models have equal accuracy</a:t>
            </a:r>
          </a:p>
          <a:p>
            <a:endParaRPr lang="en-US" dirty="0"/>
          </a:p>
        </p:txBody>
      </p:sp>
      <p:pic>
        <p:nvPicPr>
          <p:cNvPr id="6" name="Picture 5">
            <a:extLst>
              <a:ext uri="{FF2B5EF4-FFF2-40B4-BE49-F238E27FC236}">
                <a16:creationId xmlns:a16="http://schemas.microsoft.com/office/drawing/2014/main" id="{59966269-27AA-4ED9-84B0-17A4841BCC49}"/>
              </a:ext>
            </a:extLst>
          </p:cNvPr>
          <p:cNvPicPr>
            <a:picLocks noChangeAspect="1"/>
          </p:cNvPicPr>
          <p:nvPr/>
        </p:nvPicPr>
        <p:blipFill>
          <a:blip r:embed="rId3"/>
          <a:stretch>
            <a:fillRect/>
          </a:stretch>
        </p:blipFill>
        <p:spPr>
          <a:xfrm>
            <a:off x="388704" y="2288818"/>
            <a:ext cx="5048518" cy="4092102"/>
          </a:xfrm>
          <a:prstGeom prst="rect">
            <a:avLst/>
          </a:prstGeom>
        </p:spPr>
      </p:pic>
      <p:sp>
        <p:nvSpPr>
          <p:cNvPr id="7" name="TextBox 6">
            <a:extLst>
              <a:ext uri="{FF2B5EF4-FFF2-40B4-BE49-F238E27FC236}">
                <a16:creationId xmlns:a16="http://schemas.microsoft.com/office/drawing/2014/main" id="{B8B4C0BD-4A20-4B37-AD6D-9250230277F8}"/>
              </a:ext>
            </a:extLst>
          </p:cNvPr>
          <p:cNvSpPr txBox="1"/>
          <p:nvPr/>
        </p:nvSpPr>
        <p:spPr>
          <a:xfrm>
            <a:off x="677334" y="1322803"/>
            <a:ext cx="6094938" cy="1200329"/>
          </a:xfrm>
          <a:prstGeom prst="rect">
            <a:avLst/>
          </a:prstGeom>
          <a:noFill/>
        </p:spPr>
        <p:txBody>
          <a:bodyPr wrap="none" rtlCol="0">
            <a:spAutoFit/>
          </a:bodyPr>
          <a:lstStyle/>
          <a:p>
            <a:endParaRPr lang="en-US" dirty="0"/>
          </a:p>
          <a:p>
            <a:r>
              <a:rPr lang="en-US" dirty="0"/>
              <a:t>All four models had the exact same confusion matrix.</a:t>
            </a:r>
          </a:p>
          <a:p>
            <a:r>
              <a:rPr lang="en-US" dirty="0"/>
              <a:t>There were no false negative errors, only false positives.</a:t>
            </a:r>
          </a:p>
          <a:p>
            <a:endParaRPr lang="en-US" dirty="0"/>
          </a:p>
        </p:txBody>
      </p:sp>
    </p:spTree>
    <p:extLst>
      <p:ext uri="{BB962C8B-B14F-4D97-AF65-F5344CB8AC3E}">
        <p14:creationId xmlns:p14="http://schemas.microsoft.com/office/powerpoint/2010/main" val="705989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7C1F-0A06-4649-A3A4-E22FDB9DCE61}"/>
              </a:ext>
            </a:extLst>
          </p:cNvPr>
          <p:cNvSpPr>
            <a:spLocks noGrp="1"/>
          </p:cNvSpPr>
          <p:nvPr>
            <p:ph type="title"/>
          </p:nvPr>
        </p:nvSpPr>
        <p:spPr>
          <a:xfrm>
            <a:off x="677334" y="261257"/>
            <a:ext cx="8596668" cy="1320800"/>
          </a:xfrm>
        </p:spPr>
        <p:txBody>
          <a:bodyPr/>
          <a:lstStyle/>
          <a:p>
            <a:r>
              <a:rPr lang="en-US" dirty="0"/>
              <a:t>Conclusion</a:t>
            </a:r>
          </a:p>
        </p:txBody>
      </p:sp>
      <p:sp>
        <p:nvSpPr>
          <p:cNvPr id="5" name="Content Placeholder 4">
            <a:extLst>
              <a:ext uri="{FF2B5EF4-FFF2-40B4-BE49-F238E27FC236}">
                <a16:creationId xmlns:a16="http://schemas.microsoft.com/office/drawing/2014/main" id="{4841E95F-A7DD-41B9-81F9-B33B24FA1F4F}"/>
              </a:ext>
            </a:extLst>
          </p:cNvPr>
          <p:cNvSpPr>
            <a:spLocks noGrp="1"/>
          </p:cNvSpPr>
          <p:nvPr>
            <p:ph idx="1"/>
          </p:nvPr>
        </p:nvSpPr>
        <p:spPr>
          <a:xfrm>
            <a:off x="677334" y="1192192"/>
            <a:ext cx="8596668" cy="5173884"/>
          </a:xfrm>
        </p:spPr>
        <p:txBody>
          <a:bodyPr>
            <a:normAutofit/>
          </a:bodyPr>
          <a:lstStyle/>
          <a:p>
            <a:pPr>
              <a:buFont typeface="Arial" panose="020B0604020202020204" pitchFamily="34" charset="0"/>
              <a:buChar char="•"/>
            </a:pPr>
            <a:r>
              <a:rPr lang="en-US" sz="2000" b="1" dirty="0"/>
              <a:t>Exploratory data analysis results</a:t>
            </a:r>
          </a:p>
          <a:p>
            <a:pPr lvl="1">
              <a:buFont typeface="Arial" panose="020B0604020202020204" pitchFamily="34" charset="0"/>
              <a:buChar char="•"/>
            </a:pPr>
            <a:r>
              <a:rPr lang="en-US" sz="1800" dirty="0"/>
              <a:t>Launch success is steadily improving</a:t>
            </a:r>
          </a:p>
          <a:p>
            <a:pPr lvl="1">
              <a:buFont typeface="Arial" panose="020B0604020202020204" pitchFamily="34" charset="0"/>
              <a:buChar char="•"/>
            </a:pPr>
            <a:r>
              <a:rPr lang="en-US" sz="1800" dirty="0" err="1"/>
              <a:t>KSC-LC39A</a:t>
            </a:r>
            <a:r>
              <a:rPr lang="en-US" sz="1800" dirty="0"/>
              <a:t> has the highest success rate of all the sites (~77%)</a:t>
            </a:r>
          </a:p>
          <a:p>
            <a:pPr lvl="1">
              <a:buFont typeface="Arial" panose="020B0604020202020204" pitchFamily="34" charset="0"/>
              <a:buChar char="•"/>
            </a:pPr>
            <a:r>
              <a:rPr lang="en-US" sz="1800" dirty="0"/>
              <a:t>Orbits ES-</a:t>
            </a:r>
            <a:r>
              <a:rPr lang="en-US" sz="1800" dirty="0" err="1"/>
              <a:t>L1</a:t>
            </a:r>
            <a:r>
              <a:rPr lang="en-US" sz="1800" dirty="0"/>
              <a:t>, GEO, HEO, </a:t>
            </a:r>
            <a:r>
              <a:rPr lang="en-US" sz="1800" dirty="0" err="1"/>
              <a:t>SSO</a:t>
            </a:r>
            <a:r>
              <a:rPr lang="en-US" sz="1800" dirty="0"/>
              <a:t> have 100% success rate</a:t>
            </a:r>
          </a:p>
          <a:p>
            <a:pPr lvl="1">
              <a:buFont typeface="Arial" panose="020B0604020202020204" pitchFamily="34" charset="0"/>
              <a:buChar char="•"/>
            </a:pPr>
            <a:endParaRPr lang="en-US" sz="1700" dirty="0"/>
          </a:p>
          <a:p>
            <a:pPr>
              <a:buFont typeface="Arial" panose="020B0604020202020204" pitchFamily="34" charset="0"/>
              <a:buChar char="•"/>
            </a:pPr>
            <a:r>
              <a:rPr lang="en-US" sz="2000" b="1" dirty="0"/>
              <a:t>Interactive analytics demo in screenshots</a:t>
            </a:r>
          </a:p>
          <a:p>
            <a:pPr lvl="1">
              <a:buFont typeface="Arial" panose="020B0604020202020204" pitchFamily="34" charset="0"/>
              <a:buChar char="•"/>
            </a:pPr>
            <a:r>
              <a:rPr lang="en-US" sz="1800" dirty="0"/>
              <a:t>Most sites are near the equator, close to the coast, and far away from pieces of human infrastructure. </a:t>
            </a:r>
          </a:p>
          <a:p>
            <a:pPr lvl="1">
              <a:buFont typeface="Arial" panose="020B0604020202020204" pitchFamily="34" charset="0"/>
              <a:buChar char="•"/>
            </a:pPr>
            <a:r>
              <a:rPr lang="en-US" sz="1800" dirty="0"/>
              <a:t>Launches with payloads below </a:t>
            </a:r>
            <a:r>
              <a:rPr lang="en-US" sz="1800" dirty="0" err="1"/>
              <a:t>2000kg</a:t>
            </a:r>
            <a:r>
              <a:rPr lang="en-US" sz="1800" dirty="0"/>
              <a:t> and above </a:t>
            </a:r>
            <a:r>
              <a:rPr lang="en-US" sz="1800" dirty="0" err="1"/>
              <a:t>5000kg</a:t>
            </a:r>
            <a:r>
              <a:rPr lang="en-US" sz="1800" dirty="0"/>
              <a:t> have very little chance of succeeding.</a:t>
            </a:r>
          </a:p>
          <a:p>
            <a:pPr lvl="1">
              <a:buFont typeface="Arial" panose="020B0604020202020204" pitchFamily="34" charset="0"/>
              <a:buChar char="•"/>
            </a:pPr>
            <a:endParaRPr lang="en-US" sz="1700" dirty="0"/>
          </a:p>
          <a:p>
            <a:pPr>
              <a:buFont typeface="Arial" panose="020B0604020202020204" pitchFamily="34" charset="0"/>
              <a:buChar char="•"/>
            </a:pPr>
            <a:r>
              <a:rPr lang="en-US" sz="2000" b="1" dirty="0"/>
              <a:t>Predictive analysis results</a:t>
            </a:r>
          </a:p>
          <a:p>
            <a:pPr lvl="1">
              <a:buFont typeface="Arial" panose="020B0604020202020204" pitchFamily="34" charset="0"/>
              <a:buChar char="•"/>
            </a:pPr>
            <a:r>
              <a:rPr lang="en-US" sz="1800" dirty="0"/>
              <a:t>All models have equal performance</a:t>
            </a:r>
          </a:p>
          <a:p>
            <a:endParaRPr lang="en-US" dirty="0"/>
          </a:p>
          <a:p>
            <a:endParaRPr lang="en-US" dirty="0"/>
          </a:p>
        </p:txBody>
      </p:sp>
    </p:spTree>
    <p:extLst>
      <p:ext uri="{BB962C8B-B14F-4D97-AF65-F5344CB8AC3E}">
        <p14:creationId xmlns:p14="http://schemas.microsoft.com/office/powerpoint/2010/main" val="2805521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D74C-B212-473E-8C3D-66019172DA94}"/>
              </a:ext>
            </a:extLst>
          </p:cNvPr>
          <p:cNvSpPr>
            <a:spLocks noGrp="1"/>
          </p:cNvSpPr>
          <p:nvPr>
            <p:ph idx="1"/>
          </p:nvPr>
        </p:nvSpPr>
        <p:spPr>
          <a:xfrm>
            <a:off x="749906" y="2585133"/>
            <a:ext cx="8596668" cy="843867"/>
          </a:xfrm>
        </p:spPr>
        <p:txBody>
          <a:bodyPr>
            <a:normAutofit/>
          </a:bodyPr>
          <a:lstStyle/>
          <a:p>
            <a:pPr marL="0" indent="0" algn="ctr">
              <a:buNone/>
            </a:pPr>
            <a:r>
              <a:rPr lang="en-US" sz="4800" b="1" dirty="0">
                <a:solidFill>
                  <a:schemeClr val="accent1">
                    <a:lumMod val="60000"/>
                    <a:lumOff val="40000"/>
                  </a:schemeClr>
                </a:solidFill>
              </a:rPr>
              <a:t>Thank you!</a:t>
            </a:r>
          </a:p>
        </p:txBody>
      </p:sp>
    </p:spTree>
    <p:extLst>
      <p:ext uri="{BB962C8B-B14F-4D97-AF65-F5344CB8AC3E}">
        <p14:creationId xmlns:p14="http://schemas.microsoft.com/office/powerpoint/2010/main" val="241340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7C1F-0A06-4649-A3A4-E22FDB9DCE61}"/>
              </a:ext>
            </a:extLst>
          </p:cNvPr>
          <p:cNvSpPr>
            <a:spLocks noGrp="1"/>
          </p:cNvSpPr>
          <p:nvPr>
            <p:ph type="title"/>
          </p:nvPr>
        </p:nvSpPr>
        <p:spPr/>
        <p:txBody>
          <a:bodyPr/>
          <a:lstStyle/>
          <a:p>
            <a:r>
              <a:rPr lang="en-US" b="1" dirty="0">
                <a:solidFill>
                  <a:schemeClr val="tx1"/>
                </a:solidFill>
              </a:rPr>
              <a:t>Executive Summary</a:t>
            </a:r>
          </a:p>
        </p:txBody>
      </p:sp>
      <p:sp>
        <p:nvSpPr>
          <p:cNvPr id="5" name="Content Placeholder 4">
            <a:extLst>
              <a:ext uri="{FF2B5EF4-FFF2-40B4-BE49-F238E27FC236}">
                <a16:creationId xmlns:a16="http://schemas.microsoft.com/office/drawing/2014/main" id="{4841E95F-A7DD-41B9-81F9-B33B24FA1F4F}"/>
              </a:ext>
            </a:extLst>
          </p:cNvPr>
          <p:cNvSpPr>
            <a:spLocks noGrp="1"/>
          </p:cNvSpPr>
          <p:nvPr>
            <p:ph idx="1"/>
          </p:nvPr>
        </p:nvSpPr>
        <p:spPr>
          <a:xfrm>
            <a:off x="677334" y="1645920"/>
            <a:ext cx="9051882" cy="4717173"/>
          </a:xfrm>
        </p:spPr>
        <p:txBody>
          <a:bodyPr>
            <a:normAutofit fontScale="32500" lnSpcReduction="20000"/>
          </a:bodyPr>
          <a:lstStyle/>
          <a:p>
            <a:pPr>
              <a:buFont typeface="Arial" panose="020B0604020202020204" pitchFamily="34" charset="0"/>
              <a:buChar char="•"/>
            </a:pPr>
            <a:r>
              <a:rPr lang="en-US" sz="6200" dirty="0"/>
              <a:t>Summary of methodologies</a:t>
            </a:r>
          </a:p>
          <a:p>
            <a:pPr lvl="1">
              <a:buFont typeface="Arial" panose="020B0604020202020204" pitchFamily="34" charset="0"/>
              <a:buChar char="•"/>
            </a:pPr>
            <a:r>
              <a:rPr lang="en-US" sz="5000" dirty="0"/>
              <a:t>Basic data wrangling and formatting</a:t>
            </a:r>
          </a:p>
          <a:p>
            <a:pPr lvl="1">
              <a:buFont typeface="Arial" panose="020B0604020202020204" pitchFamily="34" charset="0"/>
              <a:buChar char="•"/>
            </a:pPr>
            <a:r>
              <a:rPr lang="en-US" sz="5000" dirty="0"/>
              <a:t>Web scrap launch records with </a:t>
            </a:r>
            <a:r>
              <a:rPr lang="en-US" sz="5000" dirty="0" err="1"/>
              <a:t>BeautifulSoup</a:t>
            </a:r>
            <a:endParaRPr lang="en-US" sz="5000" dirty="0"/>
          </a:p>
          <a:p>
            <a:pPr lvl="1">
              <a:buFont typeface="Arial" panose="020B0604020202020204" pitchFamily="34" charset="0"/>
              <a:buChar char="•"/>
            </a:pPr>
            <a:r>
              <a:rPr lang="en-US" sz="5000" dirty="0"/>
              <a:t>Exploratory Data Analysis</a:t>
            </a:r>
          </a:p>
          <a:p>
            <a:pPr lvl="1">
              <a:buFont typeface="Arial" panose="020B0604020202020204" pitchFamily="34" charset="0"/>
              <a:buChar char="•"/>
            </a:pPr>
            <a:r>
              <a:rPr lang="en-US" sz="5000" dirty="0"/>
              <a:t>Launch Sites locations analysis with Folium</a:t>
            </a:r>
          </a:p>
          <a:p>
            <a:pPr lvl="1">
              <a:buFont typeface="Arial" panose="020B0604020202020204" pitchFamily="34" charset="0"/>
              <a:buChar char="•"/>
            </a:pPr>
            <a:r>
              <a:rPr lang="en-US" sz="5000" dirty="0"/>
              <a:t>Machine learning Prediction</a:t>
            </a:r>
          </a:p>
          <a:p>
            <a:pPr lvl="1">
              <a:buFont typeface="Arial" panose="020B0604020202020204" pitchFamily="34" charset="0"/>
              <a:buChar char="•"/>
            </a:pPr>
            <a:endParaRPr lang="en-US" sz="5000" dirty="0"/>
          </a:p>
          <a:p>
            <a:pPr>
              <a:buFont typeface="Arial" panose="020B0604020202020204" pitchFamily="34" charset="0"/>
              <a:buChar char="•"/>
            </a:pPr>
            <a:r>
              <a:rPr lang="en-US" sz="6200" dirty="0"/>
              <a:t>Summary of methodologies</a:t>
            </a:r>
          </a:p>
          <a:p>
            <a:pPr lvl="1">
              <a:buFont typeface="Arial" panose="020B0604020202020204" pitchFamily="34" charset="0"/>
              <a:buChar char="•"/>
            </a:pPr>
            <a:r>
              <a:rPr lang="en-US" sz="5000" dirty="0"/>
              <a:t>EDA</a:t>
            </a:r>
          </a:p>
          <a:p>
            <a:pPr marL="457200" lvl="1" indent="0">
              <a:buNone/>
            </a:pPr>
            <a:r>
              <a:rPr lang="en-US" sz="5000" dirty="0"/>
              <a:t>	Launch success rate is increasing</a:t>
            </a:r>
          </a:p>
          <a:p>
            <a:pPr marL="457200" lvl="1" indent="0">
              <a:buNone/>
            </a:pPr>
            <a:r>
              <a:rPr lang="en-US" sz="5000" dirty="0"/>
              <a:t>	ES-</a:t>
            </a:r>
            <a:r>
              <a:rPr lang="en-US" sz="5000" dirty="0" err="1"/>
              <a:t>L1</a:t>
            </a:r>
            <a:r>
              <a:rPr lang="en-US" sz="5000" dirty="0"/>
              <a:t>, GEO, HEO, </a:t>
            </a:r>
            <a:r>
              <a:rPr lang="en-US" sz="5000" dirty="0" err="1"/>
              <a:t>SSO</a:t>
            </a:r>
            <a:r>
              <a:rPr lang="en-US" sz="5000" dirty="0"/>
              <a:t> are the most successful orbit types</a:t>
            </a:r>
          </a:p>
          <a:p>
            <a:pPr lvl="1">
              <a:buFont typeface="Arial" panose="020B0604020202020204" pitchFamily="34" charset="0"/>
              <a:buChar char="•"/>
            </a:pPr>
            <a:r>
              <a:rPr lang="en-US" sz="5000" dirty="0"/>
              <a:t>Data visualization: most launch sites are near the equator and close to the coast</a:t>
            </a:r>
          </a:p>
          <a:p>
            <a:pPr lvl="1">
              <a:buFont typeface="Arial" panose="020B0604020202020204" pitchFamily="34" charset="0"/>
              <a:buChar char="•"/>
            </a:pPr>
            <a:r>
              <a:rPr lang="en-US" sz="5000" dirty="0"/>
              <a:t>All models performed similarly</a:t>
            </a:r>
          </a:p>
          <a:p>
            <a:pPr lvl="1">
              <a:buFont typeface="Arial" panose="020B0604020202020204" pitchFamily="34" charset="0"/>
              <a:buChar char="•"/>
            </a:pPr>
            <a:endParaRPr lang="en-US" sz="1800"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17920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7C1F-0A06-4649-A3A4-E22FDB9DCE61}"/>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841E95F-A7DD-41B9-81F9-B33B24FA1F4F}"/>
              </a:ext>
            </a:extLst>
          </p:cNvPr>
          <p:cNvSpPr>
            <a:spLocks noGrp="1"/>
          </p:cNvSpPr>
          <p:nvPr>
            <p:ph idx="1"/>
          </p:nvPr>
        </p:nvSpPr>
        <p:spPr>
          <a:xfrm>
            <a:off x="677334" y="1488613"/>
            <a:ext cx="9143322" cy="3880773"/>
          </a:xfrm>
        </p:spPr>
        <p:txBody>
          <a:bodyPr>
            <a:normAutofit/>
          </a:bodyPr>
          <a:lstStyle/>
          <a:p>
            <a:pPr marL="0" indent="0" algn="just">
              <a:lnSpc>
                <a:spcPct val="150000"/>
              </a:lnSpc>
              <a:buNone/>
            </a:pPr>
            <a:r>
              <a:rPr lang="en-US" sz="2400" dirty="0"/>
              <a:t>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 </a:t>
            </a:r>
          </a:p>
        </p:txBody>
      </p:sp>
    </p:spTree>
    <p:extLst>
      <p:ext uri="{BB962C8B-B14F-4D97-AF65-F5344CB8AC3E}">
        <p14:creationId xmlns:p14="http://schemas.microsoft.com/office/powerpoint/2010/main" val="222140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7C1F-0A06-4649-A3A4-E22FDB9DCE61}"/>
              </a:ext>
            </a:extLst>
          </p:cNvPr>
          <p:cNvSpPr>
            <a:spLocks noGrp="1"/>
          </p:cNvSpPr>
          <p:nvPr>
            <p:ph type="title"/>
          </p:nvPr>
        </p:nvSpPr>
        <p:spPr>
          <a:xfrm>
            <a:off x="677334" y="1270000"/>
            <a:ext cx="8596668" cy="1320800"/>
          </a:xfrm>
        </p:spPr>
        <p:txBody>
          <a:bodyPr>
            <a:normAutofit/>
          </a:bodyPr>
          <a:lstStyle/>
          <a:p>
            <a:r>
              <a:rPr lang="en-US" sz="2400" dirty="0"/>
              <a:t>Data collection and data wrangling methodology</a:t>
            </a:r>
          </a:p>
        </p:txBody>
      </p:sp>
      <p:sp>
        <p:nvSpPr>
          <p:cNvPr id="5" name="Content Placeholder 4">
            <a:extLst>
              <a:ext uri="{FF2B5EF4-FFF2-40B4-BE49-F238E27FC236}">
                <a16:creationId xmlns:a16="http://schemas.microsoft.com/office/drawing/2014/main" id="{4841E95F-A7DD-41B9-81F9-B33B24FA1F4F}"/>
              </a:ext>
            </a:extLst>
          </p:cNvPr>
          <p:cNvSpPr>
            <a:spLocks noGrp="1"/>
          </p:cNvSpPr>
          <p:nvPr>
            <p:ph idx="1"/>
          </p:nvPr>
        </p:nvSpPr>
        <p:spPr>
          <a:xfrm>
            <a:off x="677334" y="1930400"/>
            <a:ext cx="9435930" cy="4614898"/>
          </a:xfrm>
        </p:spPr>
        <p:txBody>
          <a:bodyPr>
            <a:normAutofit fontScale="92500"/>
          </a:bodyPr>
          <a:lstStyle/>
          <a:p>
            <a:pPr marL="0" indent="0">
              <a:buNone/>
            </a:pPr>
            <a:r>
              <a:rPr lang="en-US" sz="2400" b="1" dirty="0"/>
              <a:t>Collect and make sure the data is in the correct format from an API. </a:t>
            </a:r>
          </a:p>
          <a:p>
            <a:pPr marL="0" indent="0">
              <a:buNone/>
            </a:pPr>
            <a:endParaRPr lang="en-US" sz="2200" dirty="0"/>
          </a:p>
          <a:p>
            <a:pPr>
              <a:buFont typeface="Arial" panose="020B0604020202020204" pitchFamily="34" charset="0"/>
              <a:buChar char="•"/>
            </a:pPr>
            <a:r>
              <a:rPr lang="en-US" sz="2200" dirty="0"/>
              <a:t>To do some basic data wrangling and forming</a:t>
            </a:r>
          </a:p>
          <a:p>
            <a:pPr lvl="1">
              <a:buFont typeface="Arial" panose="020B0604020202020204" pitchFamily="34" charset="0"/>
              <a:buChar char="•"/>
            </a:pPr>
            <a:r>
              <a:rPr lang="en-US" sz="2200" dirty="0"/>
              <a:t>Request to the SpaceX API</a:t>
            </a:r>
          </a:p>
          <a:p>
            <a:pPr lvl="1">
              <a:buFont typeface="Arial" panose="020B0604020202020204" pitchFamily="34" charset="0"/>
              <a:buChar char="•"/>
            </a:pPr>
            <a:r>
              <a:rPr lang="en-US" sz="2200" dirty="0"/>
              <a:t>Clean the requested data</a:t>
            </a:r>
          </a:p>
          <a:p>
            <a:pPr lvl="1">
              <a:buFont typeface="Arial" panose="020B0604020202020204" pitchFamily="34" charset="0"/>
              <a:buChar char="•"/>
            </a:pPr>
            <a:endParaRPr lang="en-US" sz="2200" dirty="0"/>
          </a:p>
          <a:p>
            <a:r>
              <a:rPr lang="en-US" sz="2200" dirty="0"/>
              <a:t>Export the data to a csv file for the next section:</a:t>
            </a:r>
          </a:p>
          <a:p>
            <a:pPr marL="0" indent="0">
              <a:buNone/>
            </a:pPr>
            <a:r>
              <a:rPr lang="en-US" sz="2200" dirty="0">
                <a:hlinkClick r:id="rId2"/>
              </a:rPr>
              <a:t>https://</a:t>
            </a:r>
            <a:r>
              <a:rPr lang="en-US" sz="2200" dirty="0" err="1">
                <a:hlinkClick r:id="rId2"/>
              </a:rPr>
              <a:t>github.com</a:t>
            </a:r>
            <a:r>
              <a:rPr lang="en-US" sz="2200" dirty="0">
                <a:hlinkClick r:id="rId2"/>
              </a:rPr>
              <a:t>/</a:t>
            </a:r>
            <a:r>
              <a:rPr lang="en-US" sz="2200" dirty="0" err="1">
                <a:hlinkClick r:id="rId2"/>
              </a:rPr>
              <a:t>lianpingWu</a:t>
            </a:r>
            <a:r>
              <a:rPr lang="en-US" sz="2200" dirty="0">
                <a:hlinkClick r:id="rId2"/>
              </a:rPr>
              <a:t>/IBM-data-science/blob/main/1-</a:t>
            </a:r>
            <a:r>
              <a:rPr lang="en-US" sz="2200" dirty="0" err="1">
                <a:hlinkClick r:id="rId2"/>
              </a:rPr>
              <a:t>spacex</a:t>
            </a:r>
            <a:r>
              <a:rPr lang="en-US" sz="2200" dirty="0">
                <a:hlinkClick r:id="rId2"/>
              </a:rPr>
              <a:t>-data-collection-</a:t>
            </a:r>
            <a:r>
              <a:rPr lang="en-US" sz="2200" dirty="0" err="1">
                <a:hlinkClick r:id="rId2"/>
              </a:rPr>
              <a:t>api.ipynb</a:t>
            </a:r>
            <a:endParaRPr lang="en-US" sz="2200" dirty="0"/>
          </a:p>
          <a:p>
            <a:pPr marL="0" indent="0">
              <a:buNone/>
            </a:pPr>
            <a:r>
              <a:rPr lang="en-US" sz="2200" dirty="0">
                <a:hlinkClick r:id="rId3"/>
              </a:rPr>
              <a:t>https://</a:t>
            </a:r>
            <a:r>
              <a:rPr lang="en-US" sz="2200" dirty="0" err="1">
                <a:hlinkClick r:id="rId3"/>
              </a:rPr>
              <a:t>github.com</a:t>
            </a:r>
            <a:r>
              <a:rPr lang="en-US" sz="2200" dirty="0">
                <a:hlinkClick r:id="rId3"/>
              </a:rPr>
              <a:t>/</a:t>
            </a:r>
            <a:r>
              <a:rPr lang="en-US" sz="2200" dirty="0" err="1">
                <a:hlinkClick r:id="rId3"/>
              </a:rPr>
              <a:t>lianpingWu</a:t>
            </a:r>
            <a:r>
              <a:rPr lang="en-US" sz="2200" dirty="0">
                <a:hlinkClick r:id="rId3"/>
              </a:rPr>
              <a:t>/IBM-data-science/blob/main/2-</a:t>
            </a:r>
            <a:r>
              <a:rPr lang="en-US" sz="2200" dirty="0" err="1">
                <a:hlinkClick r:id="rId3"/>
              </a:rPr>
              <a:t>webscraping.ipynb</a:t>
            </a:r>
            <a:endParaRPr lang="en-US" sz="2200" dirty="0"/>
          </a:p>
          <a:p>
            <a:pPr marL="0" indent="0">
              <a:buNone/>
            </a:pPr>
            <a:endParaRPr lang="en-US" sz="2400" dirty="0"/>
          </a:p>
          <a:p>
            <a:pPr marL="0" indent="0">
              <a:buNone/>
            </a:pPr>
            <a:endParaRPr lang="en-US" sz="2400" dirty="0"/>
          </a:p>
          <a:p>
            <a:pPr>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87EEE0A9-5B91-4D60-AEBE-0BED065591C1}"/>
              </a:ext>
            </a:extLst>
          </p:cNvPr>
          <p:cNvSpPr txBox="1"/>
          <p:nvPr/>
        </p:nvSpPr>
        <p:spPr>
          <a:xfrm>
            <a:off x="677334" y="399872"/>
            <a:ext cx="2212465" cy="800219"/>
          </a:xfrm>
          <a:prstGeom prst="rect">
            <a:avLst/>
          </a:prstGeom>
          <a:noFill/>
        </p:spPr>
        <p:txBody>
          <a:bodyPr wrap="none" rtlCol="0">
            <a:spAutoFit/>
          </a:bodyPr>
          <a:lstStyle/>
          <a:p>
            <a:r>
              <a:rPr lang="en-US" sz="2800" dirty="0">
                <a:solidFill>
                  <a:schemeClr val="accent1"/>
                </a:solidFill>
                <a:latin typeface="+mj-lt"/>
                <a:ea typeface="+mj-ea"/>
                <a:cs typeface="+mj-cs"/>
              </a:rPr>
              <a:t>Methodology</a:t>
            </a:r>
          </a:p>
          <a:p>
            <a:endParaRPr lang="en-US" dirty="0"/>
          </a:p>
        </p:txBody>
      </p:sp>
    </p:spTree>
    <p:extLst>
      <p:ext uri="{BB962C8B-B14F-4D97-AF65-F5344CB8AC3E}">
        <p14:creationId xmlns:p14="http://schemas.microsoft.com/office/powerpoint/2010/main" val="177704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7C1F-0A06-4649-A3A4-E22FDB9DCE61}"/>
              </a:ext>
            </a:extLst>
          </p:cNvPr>
          <p:cNvSpPr>
            <a:spLocks noGrp="1"/>
          </p:cNvSpPr>
          <p:nvPr>
            <p:ph type="title"/>
          </p:nvPr>
        </p:nvSpPr>
        <p:spPr>
          <a:xfrm>
            <a:off x="677334" y="1500189"/>
            <a:ext cx="8596668" cy="1320800"/>
          </a:xfrm>
        </p:spPr>
        <p:txBody>
          <a:bodyPr>
            <a:normAutofit/>
          </a:bodyPr>
          <a:lstStyle/>
          <a:p>
            <a:r>
              <a:rPr lang="en-US" sz="2400" dirty="0"/>
              <a:t>EDA and interactive visual analytics methodology</a:t>
            </a:r>
          </a:p>
        </p:txBody>
      </p:sp>
      <p:sp>
        <p:nvSpPr>
          <p:cNvPr id="5" name="Content Placeholder 4">
            <a:extLst>
              <a:ext uri="{FF2B5EF4-FFF2-40B4-BE49-F238E27FC236}">
                <a16:creationId xmlns:a16="http://schemas.microsoft.com/office/drawing/2014/main" id="{4841E95F-A7DD-41B9-81F9-B33B24FA1F4F}"/>
              </a:ext>
            </a:extLst>
          </p:cNvPr>
          <p:cNvSpPr>
            <a:spLocks noGrp="1"/>
          </p:cNvSpPr>
          <p:nvPr>
            <p:ph idx="1"/>
          </p:nvPr>
        </p:nvSpPr>
        <p:spPr/>
        <p:txBody>
          <a:bodyPr>
            <a:normAutofit/>
          </a:bodyPr>
          <a:lstStyle/>
          <a:p>
            <a:pPr marL="0" indent="0">
              <a:buNone/>
            </a:pPr>
            <a:r>
              <a:rPr lang="en-US" sz="2200" b="1" dirty="0"/>
              <a:t>Convert those outcomes into Training Labels with `1` means the booster successfully landed `0` means it was unsuccessful.</a:t>
            </a:r>
          </a:p>
          <a:p>
            <a:pPr marL="0" indent="0">
              <a:buNone/>
            </a:pPr>
            <a:endParaRPr lang="en-US" sz="2200" b="1" dirty="0"/>
          </a:p>
          <a:p>
            <a:pPr lvl="1">
              <a:buFont typeface="Arial" panose="020B0604020202020204" pitchFamily="34" charset="0"/>
              <a:buChar char="•"/>
            </a:pPr>
            <a:r>
              <a:rPr lang="en-US" sz="2200" dirty="0"/>
              <a:t>Exploratory Data Analysis</a:t>
            </a:r>
          </a:p>
          <a:p>
            <a:pPr lvl="1">
              <a:buFont typeface="Arial" panose="020B0604020202020204" pitchFamily="34" charset="0"/>
              <a:buChar char="•"/>
            </a:pPr>
            <a:r>
              <a:rPr lang="en-US" sz="2200" dirty="0"/>
              <a:t>Determine Training Labels</a:t>
            </a:r>
          </a:p>
          <a:p>
            <a:pPr lvl="1">
              <a:buFont typeface="Arial" panose="020B0604020202020204" pitchFamily="34" charset="0"/>
              <a:buChar char="•"/>
            </a:pPr>
            <a:endParaRPr lang="en-US" dirty="0"/>
          </a:p>
          <a:p>
            <a:r>
              <a:rPr lang="en-US" dirty="0"/>
              <a:t>Export the data to a csv file for the next section:</a:t>
            </a:r>
          </a:p>
          <a:p>
            <a:pPr marL="0" indent="0">
              <a:buNone/>
            </a:pPr>
            <a:r>
              <a:rPr lang="en-US" dirty="0">
                <a:hlinkClick r:id="rId2"/>
              </a:rPr>
              <a:t>https://</a:t>
            </a:r>
            <a:r>
              <a:rPr lang="en-US" dirty="0" err="1">
                <a:hlinkClick r:id="rId2"/>
              </a:rPr>
              <a:t>github.com</a:t>
            </a:r>
            <a:r>
              <a:rPr lang="en-US" dirty="0">
                <a:hlinkClick r:id="rId2"/>
              </a:rPr>
              <a:t>/</a:t>
            </a:r>
            <a:r>
              <a:rPr lang="en-US" dirty="0" err="1">
                <a:hlinkClick r:id="rId2"/>
              </a:rPr>
              <a:t>lianpingWu</a:t>
            </a:r>
            <a:r>
              <a:rPr lang="en-US" dirty="0">
                <a:hlinkClick r:id="rId2"/>
              </a:rPr>
              <a:t>/IBM-data-science/blob/main/</a:t>
            </a:r>
            <a:r>
              <a:rPr lang="en-US" dirty="0" err="1">
                <a:hlinkClick r:id="rId2"/>
              </a:rPr>
              <a:t>3-spacex-Data%20wrangling.ipynb</a:t>
            </a:r>
            <a:endParaRPr lang="en-US" dirty="0"/>
          </a:p>
          <a:p>
            <a:pPr marL="0" indent="0">
              <a:buNone/>
            </a:pPr>
            <a:endParaRPr lang="en-US" dirty="0"/>
          </a:p>
        </p:txBody>
      </p:sp>
      <p:sp>
        <p:nvSpPr>
          <p:cNvPr id="6" name="TextBox 5">
            <a:extLst>
              <a:ext uri="{FF2B5EF4-FFF2-40B4-BE49-F238E27FC236}">
                <a16:creationId xmlns:a16="http://schemas.microsoft.com/office/drawing/2014/main" id="{D680ACAD-84C0-4356-81A4-B25A93F0083D}"/>
              </a:ext>
            </a:extLst>
          </p:cNvPr>
          <p:cNvSpPr txBox="1"/>
          <p:nvPr/>
        </p:nvSpPr>
        <p:spPr>
          <a:xfrm>
            <a:off x="677334" y="399872"/>
            <a:ext cx="2212465" cy="800219"/>
          </a:xfrm>
          <a:prstGeom prst="rect">
            <a:avLst/>
          </a:prstGeom>
          <a:noFill/>
        </p:spPr>
        <p:txBody>
          <a:bodyPr wrap="none" rtlCol="0">
            <a:spAutoFit/>
          </a:bodyPr>
          <a:lstStyle/>
          <a:p>
            <a:r>
              <a:rPr lang="en-US" sz="2800" dirty="0">
                <a:solidFill>
                  <a:schemeClr val="accent1"/>
                </a:solidFill>
                <a:latin typeface="+mj-lt"/>
                <a:ea typeface="+mj-ea"/>
                <a:cs typeface="+mj-cs"/>
              </a:rPr>
              <a:t>Methodology</a:t>
            </a:r>
          </a:p>
          <a:p>
            <a:endParaRPr lang="en-US" dirty="0"/>
          </a:p>
        </p:txBody>
      </p:sp>
    </p:spTree>
    <p:extLst>
      <p:ext uri="{BB962C8B-B14F-4D97-AF65-F5344CB8AC3E}">
        <p14:creationId xmlns:p14="http://schemas.microsoft.com/office/powerpoint/2010/main" val="192512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7C1F-0A06-4649-A3A4-E22FDB9DCE61}"/>
              </a:ext>
            </a:extLst>
          </p:cNvPr>
          <p:cNvSpPr>
            <a:spLocks noGrp="1"/>
          </p:cNvSpPr>
          <p:nvPr>
            <p:ph type="title"/>
          </p:nvPr>
        </p:nvSpPr>
        <p:spPr>
          <a:xfrm>
            <a:off x="677334" y="1200091"/>
            <a:ext cx="8596668" cy="1320800"/>
          </a:xfrm>
        </p:spPr>
        <p:txBody>
          <a:bodyPr>
            <a:normAutofit/>
          </a:bodyPr>
          <a:lstStyle/>
          <a:p>
            <a:r>
              <a:rPr lang="en-US" sz="2400" dirty="0"/>
              <a:t>EDA with visualization results</a:t>
            </a:r>
          </a:p>
        </p:txBody>
      </p:sp>
      <p:sp>
        <p:nvSpPr>
          <p:cNvPr id="5" name="Content Placeholder 4">
            <a:extLst>
              <a:ext uri="{FF2B5EF4-FFF2-40B4-BE49-F238E27FC236}">
                <a16:creationId xmlns:a16="http://schemas.microsoft.com/office/drawing/2014/main" id="{4841E95F-A7DD-41B9-81F9-B33B24FA1F4F}"/>
              </a:ext>
            </a:extLst>
          </p:cNvPr>
          <p:cNvSpPr>
            <a:spLocks noGrp="1"/>
          </p:cNvSpPr>
          <p:nvPr>
            <p:ph idx="1"/>
          </p:nvPr>
        </p:nvSpPr>
        <p:spPr>
          <a:xfrm>
            <a:off x="677334" y="1981374"/>
            <a:ext cx="8596668" cy="3880773"/>
          </a:xfrm>
        </p:spPr>
        <p:txBody>
          <a:bodyPr>
            <a:normAutofit/>
          </a:bodyPr>
          <a:lstStyle/>
          <a:p>
            <a:pPr marL="0" indent="0">
              <a:buNone/>
            </a:pPr>
            <a:r>
              <a:rPr lang="en-US" sz="2000" b="1" dirty="0"/>
              <a:t>Perform Exploratory Data Analysis and Feature Engineering</a:t>
            </a:r>
          </a:p>
          <a:p>
            <a:pPr marL="0" indent="0">
              <a:buNone/>
            </a:pPr>
            <a:endParaRPr lang="en-US" sz="2000" b="1" dirty="0"/>
          </a:p>
          <a:p>
            <a:pPr lvl="1">
              <a:buFont typeface="Arial" panose="020B0604020202020204" pitchFamily="34" charset="0"/>
              <a:buChar char="•"/>
            </a:pPr>
            <a:r>
              <a:rPr lang="en-US" sz="1800" dirty="0"/>
              <a:t>Exploratory Data Analysis</a:t>
            </a:r>
          </a:p>
          <a:p>
            <a:pPr lvl="1">
              <a:buFont typeface="Arial" panose="020B0604020202020204" pitchFamily="34" charset="0"/>
              <a:buChar char="•"/>
            </a:pPr>
            <a:r>
              <a:rPr lang="en-US" sz="1800" dirty="0"/>
              <a:t>Preparing Data Feature Engineering</a:t>
            </a:r>
          </a:p>
          <a:p>
            <a:pPr lvl="1">
              <a:buFont typeface="Arial" panose="020B0604020202020204" pitchFamily="34" charset="0"/>
              <a:buChar char="•"/>
            </a:pPr>
            <a:endParaRPr lang="en-US" sz="1800" dirty="0"/>
          </a:p>
          <a:p>
            <a:r>
              <a:rPr lang="en-US" sz="2000" dirty="0"/>
              <a:t>Export the data to a csv file for the next section:</a:t>
            </a:r>
          </a:p>
          <a:p>
            <a:pPr marL="0" indent="0">
              <a:buNone/>
            </a:pPr>
            <a:r>
              <a:rPr lang="en-US" sz="2000" dirty="0">
                <a:hlinkClick r:id="rId2"/>
              </a:rPr>
              <a:t>https://</a:t>
            </a:r>
            <a:r>
              <a:rPr lang="en-US" sz="2000" dirty="0" err="1">
                <a:hlinkClick r:id="rId2"/>
              </a:rPr>
              <a:t>github.com</a:t>
            </a:r>
            <a:r>
              <a:rPr lang="en-US" sz="2000" dirty="0">
                <a:hlinkClick r:id="rId2"/>
              </a:rPr>
              <a:t>/</a:t>
            </a:r>
            <a:r>
              <a:rPr lang="en-US" sz="2000" dirty="0" err="1">
                <a:hlinkClick r:id="rId2"/>
              </a:rPr>
              <a:t>lianpingWu</a:t>
            </a:r>
            <a:r>
              <a:rPr lang="en-US" sz="2000" dirty="0">
                <a:hlinkClick r:id="rId2"/>
              </a:rPr>
              <a:t>/IBM-data-science/blob/main/5-</a:t>
            </a:r>
            <a:r>
              <a:rPr lang="en-US" sz="2000" dirty="0" err="1">
                <a:hlinkClick r:id="rId2"/>
              </a:rPr>
              <a:t>eda</a:t>
            </a:r>
            <a:r>
              <a:rPr lang="en-US" sz="2000" dirty="0">
                <a:hlinkClick r:id="rId2"/>
              </a:rPr>
              <a:t>-</a:t>
            </a:r>
            <a:r>
              <a:rPr lang="en-US" sz="2000" dirty="0" err="1">
                <a:hlinkClick r:id="rId2"/>
              </a:rPr>
              <a:t>dataviz.ipynb</a:t>
            </a:r>
            <a:endParaRPr lang="en-US" sz="2000" dirty="0"/>
          </a:p>
          <a:p>
            <a:endParaRPr lang="en-US" sz="2000" b="1" dirty="0"/>
          </a:p>
          <a:p>
            <a:pPr marL="0" indent="0">
              <a:buNone/>
            </a:pPr>
            <a:endParaRPr lang="en-US" sz="2000" dirty="0"/>
          </a:p>
          <a:p>
            <a:pPr marL="0" indent="0">
              <a:buNone/>
            </a:pPr>
            <a:endParaRPr lang="en-US" sz="2000" b="1" dirty="0"/>
          </a:p>
          <a:p>
            <a:pPr marL="457200" lvl="1" indent="0">
              <a:buNone/>
            </a:pPr>
            <a:endParaRPr lang="en-US" dirty="0"/>
          </a:p>
          <a:p>
            <a:pPr lvl="1">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0BA1C20-6E29-4D8E-B615-AF33D86B26DA}"/>
              </a:ext>
            </a:extLst>
          </p:cNvPr>
          <p:cNvSpPr txBox="1"/>
          <p:nvPr/>
        </p:nvSpPr>
        <p:spPr>
          <a:xfrm>
            <a:off x="677334" y="399872"/>
            <a:ext cx="2212465" cy="800219"/>
          </a:xfrm>
          <a:prstGeom prst="rect">
            <a:avLst/>
          </a:prstGeom>
          <a:noFill/>
        </p:spPr>
        <p:txBody>
          <a:bodyPr wrap="none" rtlCol="0">
            <a:spAutoFit/>
          </a:bodyPr>
          <a:lstStyle/>
          <a:p>
            <a:r>
              <a:rPr lang="en-US" sz="2800" dirty="0">
                <a:solidFill>
                  <a:schemeClr val="accent1"/>
                </a:solidFill>
                <a:latin typeface="+mj-lt"/>
                <a:ea typeface="+mj-ea"/>
                <a:cs typeface="+mj-cs"/>
              </a:rPr>
              <a:t>Methodology</a:t>
            </a:r>
          </a:p>
          <a:p>
            <a:endParaRPr lang="en-US" dirty="0"/>
          </a:p>
        </p:txBody>
      </p:sp>
    </p:spTree>
    <p:extLst>
      <p:ext uri="{BB962C8B-B14F-4D97-AF65-F5344CB8AC3E}">
        <p14:creationId xmlns:p14="http://schemas.microsoft.com/office/powerpoint/2010/main" val="70851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7C1F-0A06-4649-A3A4-E22FDB9DCE61}"/>
              </a:ext>
            </a:extLst>
          </p:cNvPr>
          <p:cNvSpPr>
            <a:spLocks noGrp="1"/>
          </p:cNvSpPr>
          <p:nvPr>
            <p:ph type="title"/>
          </p:nvPr>
        </p:nvSpPr>
        <p:spPr>
          <a:xfrm>
            <a:off x="677334" y="1021080"/>
            <a:ext cx="8596668" cy="1320800"/>
          </a:xfrm>
        </p:spPr>
        <p:txBody>
          <a:bodyPr>
            <a:normAutofit/>
          </a:bodyPr>
          <a:lstStyle/>
          <a:p>
            <a:r>
              <a:rPr lang="en-US" sz="2400" dirty="0"/>
              <a:t>Interactive map with Folium results</a:t>
            </a:r>
          </a:p>
        </p:txBody>
      </p:sp>
      <p:sp>
        <p:nvSpPr>
          <p:cNvPr id="5" name="Content Placeholder 4">
            <a:extLst>
              <a:ext uri="{FF2B5EF4-FFF2-40B4-BE49-F238E27FC236}">
                <a16:creationId xmlns:a16="http://schemas.microsoft.com/office/drawing/2014/main" id="{4841E95F-A7DD-41B9-81F9-B33B24FA1F4F}"/>
              </a:ext>
            </a:extLst>
          </p:cNvPr>
          <p:cNvSpPr>
            <a:spLocks noGrp="1"/>
          </p:cNvSpPr>
          <p:nvPr>
            <p:ph idx="1"/>
          </p:nvPr>
        </p:nvSpPr>
        <p:spPr>
          <a:xfrm>
            <a:off x="530352" y="1536193"/>
            <a:ext cx="9235440" cy="4505170"/>
          </a:xfrm>
        </p:spPr>
        <p:txBody>
          <a:bodyPr>
            <a:normAutofit lnSpcReduction="10000"/>
          </a:bodyPr>
          <a:lstStyle/>
          <a:p>
            <a:pPr algn="just">
              <a:buFont typeface="Arial" panose="020B0604020202020204" pitchFamily="34" charset="0"/>
              <a:buChar char="•"/>
            </a:pPr>
            <a:r>
              <a:rPr lang="en-US" sz="2000" b="1" dirty="0"/>
              <a:t>The launch success rate may depend on many factors. may also depend on the location and proximities of a launch site. Finding an optimal location for building a launch site certainly involves many factors and hopefully we could discover some of the factors by analyzing the existing launch site locations.</a:t>
            </a:r>
          </a:p>
          <a:p>
            <a:pPr marL="0" indent="0" algn="just">
              <a:buNone/>
            </a:pPr>
            <a:endParaRPr lang="en-US" sz="2000" b="1" dirty="0"/>
          </a:p>
          <a:p>
            <a:pPr algn="just">
              <a:buFont typeface="Arial" panose="020B0604020202020204" pitchFamily="34" charset="0"/>
              <a:buChar char="•"/>
            </a:pPr>
            <a:r>
              <a:rPr lang="en-US" sz="2000" dirty="0"/>
              <a:t>Mark all launch sites on a map</a:t>
            </a:r>
          </a:p>
          <a:p>
            <a:pPr algn="just">
              <a:buFont typeface="Arial" panose="020B0604020202020204" pitchFamily="34" charset="0"/>
              <a:buChar char="•"/>
            </a:pPr>
            <a:r>
              <a:rPr lang="en-US" sz="2000" dirty="0"/>
              <a:t>Mark the success/failed launches for each site on the map</a:t>
            </a:r>
          </a:p>
          <a:p>
            <a:pPr algn="just">
              <a:buFont typeface="Arial" panose="020B0604020202020204" pitchFamily="34" charset="0"/>
              <a:buChar char="•"/>
            </a:pPr>
            <a:r>
              <a:rPr lang="en-US" sz="2000" dirty="0"/>
              <a:t>Calculate the distances between a launch site to its proximities</a:t>
            </a:r>
          </a:p>
          <a:p>
            <a:pPr algn="just">
              <a:buFont typeface="Arial" panose="020B0604020202020204" pitchFamily="34" charset="0"/>
              <a:buChar char="•"/>
            </a:pPr>
            <a:endParaRPr lang="en-US" sz="2000" dirty="0"/>
          </a:p>
          <a:p>
            <a:pPr marL="0" indent="0" algn="just">
              <a:buNone/>
            </a:pPr>
            <a:r>
              <a:rPr lang="en-US" sz="2000" dirty="0"/>
              <a:t>After completed the above tasks, you should be able to find some geographical patterns about launch sites.</a:t>
            </a:r>
          </a:p>
        </p:txBody>
      </p:sp>
      <p:sp>
        <p:nvSpPr>
          <p:cNvPr id="4" name="TextBox 3">
            <a:extLst>
              <a:ext uri="{FF2B5EF4-FFF2-40B4-BE49-F238E27FC236}">
                <a16:creationId xmlns:a16="http://schemas.microsoft.com/office/drawing/2014/main" id="{0BD98A9D-AD1A-4FB7-B5B3-62668BDB080A}"/>
              </a:ext>
            </a:extLst>
          </p:cNvPr>
          <p:cNvSpPr txBox="1"/>
          <p:nvPr/>
        </p:nvSpPr>
        <p:spPr>
          <a:xfrm>
            <a:off x="677334" y="399872"/>
            <a:ext cx="2212465" cy="800219"/>
          </a:xfrm>
          <a:prstGeom prst="rect">
            <a:avLst/>
          </a:prstGeom>
          <a:noFill/>
        </p:spPr>
        <p:txBody>
          <a:bodyPr wrap="none" rtlCol="0">
            <a:spAutoFit/>
          </a:bodyPr>
          <a:lstStyle/>
          <a:p>
            <a:r>
              <a:rPr lang="en-US" sz="2800" dirty="0">
                <a:solidFill>
                  <a:schemeClr val="accent1"/>
                </a:solidFill>
                <a:latin typeface="+mj-lt"/>
                <a:ea typeface="+mj-ea"/>
                <a:cs typeface="+mj-cs"/>
              </a:rPr>
              <a:t>Methodology</a:t>
            </a:r>
          </a:p>
          <a:p>
            <a:endParaRPr lang="en-US" dirty="0"/>
          </a:p>
        </p:txBody>
      </p:sp>
    </p:spTree>
    <p:extLst>
      <p:ext uri="{BB962C8B-B14F-4D97-AF65-F5344CB8AC3E}">
        <p14:creationId xmlns:p14="http://schemas.microsoft.com/office/powerpoint/2010/main" val="326554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6A252-4C9E-415B-AD7A-DF3AC6AA5F80}"/>
              </a:ext>
            </a:extLst>
          </p:cNvPr>
          <p:cNvSpPr>
            <a:spLocks noGrp="1"/>
          </p:cNvSpPr>
          <p:nvPr>
            <p:ph idx="1"/>
          </p:nvPr>
        </p:nvSpPr>
        <p:spPr/>
        <p:txBody>
          <a:bodyPr/>
          <a:lstStyle/>
          <a:p>
            <a:pPr>
              <a:buFont typeface="Arial" panose="020B0604020202020204" pitchFamily="34" charset="0"/>
              <a:buChar char="•"/>
            </a:pPr>
            <a:r>
              <a:rPr lang="en-US" sz="2000" dirty="0"/>
              <a:t>Allow users to select specific launch sites using a dropdown</a:t>
            </a:r>
          </a:p>
          <a:p>
            <a:pPr>
              <a:buFont typeface="Arial" panose="020B0604020202020204" pitchFamily="34" charset="0"/>
              <a:buChar char="•"/>
            </a:pPr>
            <a:r>
              <a:rPr lang="en-US" sz="2000" dirty="0"/>
              <a:t>Allow users to select payload mass range using slider</a:t>
            </a:r>
          </a:p>
          <a:p>
            <a:pPr>
              <a:buFont typeface="Arial" panose="020B0604020202020204" pitchFamily="34" charset="0"/>
              <a:buChar char="•"/>
            </a:pPr>
            <a:r>
              <a:rPr lang="en-US" sz="2000" dirty="0"/>
              <a:t>Pie chart displaying ratio of successful/failed launches</a:t>
            </a:r>
          </a:p>
          <a:p>
            <a:pPr>
              <a:buFont typeface="Arial" panose="020B0604020202020204" pitchFamily="34" charset="0"/>
              <a:buChar char="•"/>
            </a:pPr>
            <a:r>
              <a:rPr lang="en-US" sz="2000" dirty="0"/>
              <a:t>Rendering scatterplot showing success rate vs. payload mass separated out by booster version</a:t>
            </a:r>
          </a:p>
        </p:txBody>
      </p:sp>
      <p:sp>
        <p:nvSpPr>
          <p:cNvPr id="4" name="TextBox 3">
            <a:extLst>
              <a:ext uri="{FF2B5EF4-FFF2-40B4-BE49-F238E27FC236}">
                <a16:creationId xmlns:a16="http://schemas.microsoft.com/office/drawing/2014/main" id="{AD9461FD-35DD-4ABE-A974-1DD0FB94AF6B}"/>
              </a:ext>
            </a:extLst>
          </p:cNvPr>
          <p:cNvSpPr txBox="1"/>
          <p:nvPr/>
        </p:nvSpPr>
        <p:spPr>
          <a:xfrm>
            <a:off x="677334" y="399872"/>
            <a:ext cx="2212465" cy="800219"/>
          </a:xfrm>
          <a:prstGeom prst="rect">
            <a:avLst/>
          </a:prstGeom>
          <a:noFill/>
        </p:spPr>
        <p:txBody>
          <a:bodyPr wrap="none" rtlCol="0">
            <a:spAutoFit/>
          </a:bodyPr>
          <a:lstStyle/>
          <a:p>
            <a:r>
              <a:rPr lang="en-US" sz="2800" dirty="0">
                <a:solidFill>
                  <a:schemeClr val="accent1"/>
                </a:solidFill>
                <a:latin typeface="+mj-lt"/>
                <a:ea typeface="+mj-ea"/>
                <a:cs typeface="+mj-cs"/>
              </a:rPr>
              <a:t>Methodology</a:t>
            </a:r>
          </a:p>
          <a:p>
            <a:endParaRPr lang="en-US" dirty="0"/>
          </a:p>
        </p:txBody>
      </p:sp>
      <p:sp>
        <p:nvSpPr>
          <p:cNvPr id="5" name="Title 1">
            <a:extLst>
              <a:ext uri="{FF2B5EF4-FFF2-40B4-BE49-F238E27FC236}">
                <a16:creationId xmlns:a16="http://schemas.microsoft.com/office/drawing/2014/main" id="{8445143B-F951-4F79-9AE6-6206C969BFA6}"/>
              </a:ext>
            </a:extLst>
          </p:cNvPr>
          <p:cNvSpPr>
            <a:spLocks noGrp="1"/>
          </p:cNvSpPr>
          <p:nvPr>
            <p:ph type="title"/>
          </p:nvPr>
        </p:nvSpPr>
        <p:spPr>
          <a:xfrm>
            <a:off x="677334" y="1021080"/>
            <a:ext cx="8596668" cy="1320800"/>
          </a:xfrm>
        </p:spPr>
        <p:txBody>
          <a:bodyPr>
            <a:normAutofit/>
          </a:bodyPr>
          <a:lstStyle/>
          <a:p>
            <a:r>
              <a:rPr lang="en-US" sz="2400" dirty="0"/>
              <a:t>Build a Dashboard with </a:t>
            </a:r>
            <a:r>
              <a:rPr lang="en-US" sz="2400" dirty="0" err="1"/>
              <a:t>Plotly</a:t>
            </a:r>
            <a:r>
              <a:rPr lang="en-US" sz="2400" dirty="0"/>
              <a:t> Dash</a:t>
            </a:r>
          </a:p>
        </p:txBody>
      </p:sp>
      <p:sp>
        <p:nvSpPr>
          <p:cNvPr id="6" name="TextBox 5">
            <a:extLst>
              <a:ext uri="{FF2B5EF4-FFF2-40B4-BE49-F238E27FC236}">
                <a16:creationId xmlns:a16="http://schemas.microsoft.com/office/drawing/2014/main" id="{3135A629-934C-47B9-9487-C1CAB616212E}"/>
              </a:ext>
            </a:extLst>
          </p:cNvPr>
          <p:cNvSpPr txBox="1"/>
          <p:nvPr/>
        </p:nvSpPr>
        <p:spPr>
          <a:xfrm>
            <a:off x="677334" y="4922520"/>
            <a:ext cx="9038885" cy="646331"/>
          </a:xfrm>
          <a:prstGeom prst="rect">
            <a:avLst/>
          </a:prstGeom>
          <a:noFill/>
        </p:spPr>
        <p:txBody>
          <a:bodyPr wrap="none" rtlCol="0">
            <a:spAutoFit/>
          </a:bodyPr>
          <a:lstStyle/>
          <a:p>
            <a:r>
              <a:rPr lang="en-US" dirty="0">
                <a:hlinkClick r:id="rId2"/>
              </a:rPr>
              <a:t>https://</a:t>
            </a:r>
            <a:r>
              <a:rPr lang="en-US" dirty="0" err="1">
                <a:hlinkClick r:id="rId2"/>
              </a:rPr>
              <a:t>github.com</a:t>
            </a:r>
            <a:r>
              <a:rPr lang="en-US" dirty="0">
                <a:hlinkClick r:id="rId2"/>
              </a:rPr>
              <a:t>/</a:t>
            </a:r>
            <a:r>
              <a:rPr lang="en-US" dirty="0" err="1">
                <a:hlinkClick r:id="rId2"/>
              </a:rPr>
              <a:t>lianpingWu</a:t>
            </a:r>
            <a:r>
              <a:rPr lang="en-US" dirty="0">
                <a:hlinkClick r:id="rId2"/>
              </a:rPr>
              <a:t>/IBM-data-science/blob/main/7-</a:t>
            </a:r>
            <a:r>
              <a:rPr lang="en-US" dirty="0" err="1">
                <a:hlinkClick r:id="rId2"/>
              </a:rPr>
              <a:t>dash_interactivity.py</a:t>
            </a:r>
            <a:endParaRPr lang="en-US" dirty="0"/>
          </a:p>
          <a:p>
            <a:endParaRPr lang="en-US" dirty="0"/>
          </a:p>
        </p:txBody>
      </p:sp>
    </p:spTree>
    <p:extLst>
      <p:ext uri="{BB962C8B-B14F-4D97-AF65-F5344CB8AC3E}">
        <p14:creationId xmlns:p14="http://schemas.microsoft.com/office/powerpoint/2010/main" val="920955653"/>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233</TotalTime>
  <Words>1014</Words>
  <Application>Microsoft Office PowerPoint</Application>
  <PresentationFormat>Widescreen</PresentationFormat>
  <Paragraphs>217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Abadi</vt:lpstr>
      <vt:lpstr>Arial</vt:lpstr>
      <vt:lpstr>Trebuchet MS</vt:lpstr>
      <vt:lpstr>Wingdings 3</vt:lpstr>
      <vt:lpstr>Facet</vt:lpstr>
      <vt:lpstr>SpaceX Falcon 9 first Landing Prediction</vt:lpstr>
      <vt:lpstr>Outline</vt:lpstr>
      <vt:lpstr>Executive Summary</vt:lpstr>
      <vt:lpstr>Introduction</vt:lpstr>
      <vt:lpstr>Data collection and data wrangling methodology</vt:lpstr>
      <vt:lpstr>EDA and interactive visual analytics methodology</vt:lpstr>
      <vt:lpstr>EDA with visualization results</vt:lpstr>
      <vt:lpstr>Interactive map with Folium results</vt:lpstr>
      <vt:lpstr>Build a Dashboard with Plotly Dash</vt:lpstr>
      <vt:lpstr>Predictive analysis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course</dc:title>
  <dc:creator>Lianping Wu</dc:creator>
  <cp:lastModifiedBy>Lianping Wu</cp:lastModifiedBy>
  <cp:revision>15</cp:revision>
  <dcterms:created xsi:type="dcterms:W3CDTF">2023-08-08T23:24:00Z</dcterms:created>
  <dcterms:modified xsi:type="dcterms:W3CDTF">2023-08-09T03:17:54Z</dcterms:modified>
</cp:coreProperties>
</file>