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저자 및 날짜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4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5" name="본문 첫 번째 줄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61DBFB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61DBFB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61DBFB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61DBFB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61DBFB"/>
                </a:solidFill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내역서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중요한 사실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인용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 - 3장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페이지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5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>
                <a:solidFill>
                  <a:srgbClr val="000000"/>
                </a:solidFill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6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및 사진 대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6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000000"/>
                </a:solidFill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6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분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, 구분점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섹션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전용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의제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의제 제목</a:t>
            </a:r>
          </a:p>
        </p:txBody>
      </p:sp>
      <p:sp>
        <p:nvSpPr>
          <p:cNvPr id="91" name="의제 부제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>
                <a:solidFill>
                  <a:srgbClr val="000000"/>
                </a:solidFill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>
                <a:solidFill>
                  <a:srgbClr val="000000"/>
                </a:solidFill>
              </a:defRPr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82C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"/>
          <p:cNvSpPr/>
          <p:nvPr/>
        </p:nvSpPr>
        <p:spPr>
          <a:xfrm>
            <a:off x="-1130144" y="1034081"/>
            <a:ext cx="28520403" cy="1270001"/>
          </a:xfrm>
          <a:prstGeom prst="rect">
            <a:avLst/>
          </a:prstGeom>
          <a:solidFill>
            <a:srgbClr val="20232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61DAFB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ibgnus96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8.tif"/><Relationship Id="rId10" Type="http://schemas.openxmlformats.org/officeDocument/2006/relationships/image" Target="../media/image9.tif"/><Relationship Id="rId11" Type="http://schemas.openxmlformats.org/officeDocument/2006/relationships/image" Target="../media/image10.tif"/><Relationship Id="rId12" Type="http://schemas.openxmlformats.org/officeDocument/2006/relationships/image" Target="../media/image11.tif"/><Relationship Id="rId13" Type="http://schemas.openxmlformats.org/officeDocument/2006/relationships/image" Target="../media/image12.tif"/><Relationship Id="rId14" Type="http://schemas.openxmlformats.org/officeDocument/2006/relationships/image" Target="../media/image13.tif"/><Relationship Id="rId15" Type="http://schemas.openxmlformats.org/officeDocument/2006/relationships/image" Target="../media/image14.tif"/><Relationship Id="rId16" Type="http://schemas.openxmlformats.org/officeDocument/2006/relationships/image" Target="../media/image15.tif"/><Relationship Id="rId17" Type="http://schemas.openxmlformats.org/officeDocument/2006/relationships/image" Target="../media/image16.tif"/><Relationship Id="rId18" Type="http://schemas.openxmlformats.org/officeDocument/2006/relationships/image" Target="../media/image17.tif"/><Relationship Id="rId19" Type="http://schemas.openxmlformats.org/officeDocument/2006/relationships/image" Target="../media/image18.tif"/><Relationship Id="rId20" Type="http://schemas.openxmlformats.org/officeDocument/2006/relationships/image" Target="../media/image19.tif"/><Relationship Id="rId21" Type="http://schemas.openxmlformats.org/officeDocument/2006/relationships/image" Target="../media/image20.tif"/><Relationship Id="rId22" Type="http://schemas.openxmlformats.org/officeDocument/2006/relationships/image" Target="../media/image21.tif"/><Relationship Id="rId23" Type="http://schemas.openxmlformats.org/officeDocument/2006/relationships/image" Target="../media/image22.tif"/><Relationship Id="rId24" Type="http://schemas.openxmlformats.org/officeDocument/2006/relationships/image" Target="../media/image23.tif"/><Relationship Id="rId25" Type="http://schemas.openxmlformats.org/officeDocument/2006/relationships/image" Target="../media/image24.tif"/><Relationship Id="rId26" Type="http://schemas.openxmlformats.org/officeDocument/2006/relationships/image" Target="../media/image25.tif"/><Relationship Id="rId27" Type="http://schemas.openxmlformats.org/officeDocument/2006/relationships/image" Target="../media/image26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7.tif"/><Relationship Id="rId4" Type="http://schemas.openxmlformats.org/officeDocument/2006/relationships/hyperlink" Target="https://insights.stackoverflow.com/survey/2020#technology-web-framework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hyperlink" Target="https://insights.stackoverflow.com/survey/2021#web-frameworks" TargetMode="External"/><Relationship Id="rId4" Type="http://schemas.openxmlformats.org/officeDocument/2006/relationships/image" Target="../media/image28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임성빈 nibgnus96@gmail.co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임성빈 </a:t>
            </a:r>
            <a:r>
              <a:rPr u="sng">
                <a:hlinkClick r:id="rId2" invalidUrl="" action="" tgtFrame="" tooltip="" history="1" highlightClick="0" endSnd="0"/>
              </a:rPr>
              <a:t>nibgnus96@gmail.com</a:t>
            </a:r>
          </a:p>
        </p:txBody>
      </p:sp>
      <p:sp>
        <p:nvSpPr>
          <p:cNvPr id="154" name="Hello React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React! </a:t>
            </a:r>
          </a:p>
        </p:txBody>
      </p:sp>
      <p:sp>
        <p:nvSpPr>
          <p:cNvPr id="155" name="React로 만드는 모던 프론트엔드 개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React로 만드는 모던 프론트엔드 개발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is Reac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React?</a:t>
            </a:r>
          </a:p>
        </p:txBody>
      </p:sp>
      <p:sp>
        <p:nvSpPr>
          <p:cNvPr id="158" name="슬라이드 부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2013 Facebook에서 부터 시작…"/>
          <p:cNvSpPr txBox="1"/>
          <p:nvPr>
            <p:ph type="body" sz="half" idx="1"/>
          </p:nvPr>
        </p:nvSpPr>
        <p:spPr>
          <a:xfrm>
            <a:off x="1206500" y="8234797"/>
            <a:ext cx="21971000" cy="4269719"/>
          </a:xfrm>
          <a:prstGeom prst="rect">
            <a:avLst/>
          </a:prstGeom>
        </p:spPr>
        <p:txBody>
          <a:bodyPr/>
          <a:lstStyle/>
          <a:p>
            <a:pPr/>
            <a:r>
              <a:t>2013 Facebook에서 부터 시작</a:t>
            </a:r>
          </a:p>
          <a:p>
            <a:pPr/>
            <a:r>
              <a:t>Learn once, use anywhere!</a:t>
            </a:r>
          </a:p>
          <a:p>
            <a:pPr/>
            <a:r>
              <a:t>FE 뿐만 아니라 Framework(Remix, Next.js)를 사용해서 풀스택 개발도 가능</a:t>
            </a:r>
          </a:p>
        </p:txBody>
      </p:sp>
      <p:pic>
        <p:nvPicPr>
          <p:cNvPr id="1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2322" y="4067078"/>
            <a:ext cx="8966201" cy="223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act를 사용하는 이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React를 사용하는 이유</a:t>
            </a:r>
          </a:p>
        </p:txBody>
      </p:sp>
      <p:sp>
        <p:nvSpPr>
          <p:cNvPr id="164" name="거대한 커뮤니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거대한 커뮤니티</a:t>
            </a:r>
          </a:p>
          <a:p>
            <a:pPr/>
            <a:r>
              <a:t>IT 기업이 선호하는 개발 스택 중 하나</a:t>
            </a:r>
          </a:p>
          <a:p>
            <a:pPr/>
            <a:r>
              <a:t>Application의 View Layer를 구조화하고 View에 집중</a:t>
            </a:r>
          </a:p>
          <a:p>
            <a:pPr/>
            <a:r>
              <a:t>간편한 Data 관리 (One-Way Binding을 통한 모듈화)</a:t>
            </a:r>
          </a:p>
          <a:p>
            <a:pPr/>
            <a:r>
              <a:t>JSX - Markup과 Logic(JavaScript) 통합</a:t>
            </a:r>
          </a:p>
          <a:p>
            <a:pPr/>
            <a:r>
              <a:t>Virtual DOM - 필요한 부분만 렌더링하여 Interactive한 UI 구성</a:t>
            </a:r>
          </a:p>
        </p:txBody>
      </p:sp>
      <p:pic>
        <p:nvPicPr>
          <p:cNvPr id="1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amework 별 적용 사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Framework 별 적용 사례</a:t>
            </a:r>
          </a:p>
        </p:txBody>
      </p:sp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443" y="3752640"/>
            <a:ext cx="1029317" cy="102931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Framework 별 적용 사례"/>
          <p:cNvSpPr txBox="1"/>
          <p:nvPr/>
        </p:nvSpPr>
        <p:spPr>
          <a:xfrm>
            <a:off x="-3241671" y="-6514073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65188">
              <a:lnSpc>
                <a:spcPct val="80000"/>
              </a:lnSpc>
              <a:defRPr b="1" spc="-164" sz="8245">
                <a:solidFill>
                  <a:srgbClr val="61DAFB"/>
                </a:solidFill>
              </a:defRPr>
            </a:lvl1pPr>
          </a:lstStyle>
          <a:p>
            <a:pPr/>
            <a:r>
              <a:t>Framework 별 적용 사례</a:t>
            </a:r>
          </a:p>
        </p:txBody>
      </p:sp>
      <p:pic>
        <p:nvPicPr>
          <p:cNvPr id="17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6642" y="3550716"/>
            <a:ext cx="1433164" cy="1433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6619" y="3514123"/>
            <a:ext cx="1572634" cy="1572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0680" y="5259934"/>
            <a:ext cx="3321773" cy="412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27923" y="5425313"/>
            <a:ext cx="1951768" cy="1097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7523" y="6150538"/>
            <a:ext cx="2353316" cy="2353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957497" y="6709338"/>
            <a:ext cx="3196261" cy="973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이미지" descr="이미지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77051" y="8981830"/>
            <a:ext cx="3589094" cy="826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130053" y="8008439"/>
            <a:ext cx="3496879" cy="89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이미지" descr="이미지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92217" y="10285834"/>
            <a:ext cx="1951768" cy="1951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이미지" descr="이미지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26774" y="9670512"/>
            <a:ext cx="41529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184830" y="9458176"/>
            <a:ext cx="2171420" cy="1951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6051" y="11876003"/>
            <a:ext cx="3196261" cy="1797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이미지" descr="이미지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626315" y="11994469"/>
            <a:ext cx="2892242" cy="412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417071" y="9419827"/>
            <a:ext cx="1873333" cy="2434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이미지" descr="이미지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417944" y="12504256"/>
            <a:ext cx="5705192" cy="1164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618833" y="4985844"/>
            <a:ext cx="3469808" cy="1951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277286" y="7002490"/>
            <a:ext cx="4152901" cy="3114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이미지" descr="이미지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856145" y="7141498"/>
            <a:ext cx="3321773" cy="606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이미지" descr="이미지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078787" y="3778226"/>
            <a:ext cx="2549901" cy="1473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1949" y="2378464"/>
            <a:ext cx="1262550" cy="1097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7461433" y="2010164"/>
            <a:ext cx="3321773" cy="1993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4629258" y="4028279"/>
            <a:ext cx="3001575" cy="973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이미지" descr="이미지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4440284" y="5436038"/>
            <a:ext cx="5091164" cy="1076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4591321" y="6946691"/>
            <a:ext cx="5932846" cy="1118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0103213" y="4341037"/>
            <a:ext cx="2171420" cy="2171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eb Framework 동향 - 20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Web Framework 동향 - 2020</a:t>
            </a:r>
          </a:p>
        </p:txBody>
      </p:sp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322285"/>
            <a:ext cx="24384000" cy="957943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tackOverflow 설문조사, https://insights.stackoverflow.com/survey/2020#technology-web-frameworks, (2020)"/>
          <p:cNvSpPr txBox="1"/>
          <p:nvPr/>
        </p:nvSpPr>
        <p:spPr>
          <a:xfrm>
            <a:off x="395260" y="12905807"/>
            <a:ext cx="1495379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StackOverflow 설문조사, </a:t>
            </a:r>
            <a:r>
              <a:rPr u="sng">
                <a:hlinkClick r:id="rId4" invalidUrl="" action="" tgtFrame="" tooltip="" history="1" highlightClick="0" endSnd="0"/>
              </a:rPr>
              <a:t>https://insights.stackoverflow.com/survey/2020#technology-web-frameworks</a:t>
            </a:r>
            <a:r>
              <a:t>, (2020)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Web Framework 동향 - 20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Web Framework 동향 - 2021</a:t>
            </a:r>
          </a:p>
        </p:txBody>
      </p:sp>
      <p:pic>
        <p:nvPicPr>
          <p:cNvPr id="20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ackOverflow 설문조사, https://insights.stackoverflow.com/survey/2021#web-frameworks, (2021)"/>
          <p:cNvSpPr txBox="1"/>
          <p:nvPr/>
        </p:nvSpPr>
        <p:spPr>
          <a:xfrm>
            <a:off x="393699" y="12903199"/>
            <a:ext cx="13327991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StackOverflow 설문조사, </a:t>
            </a:r>
            <a:r>
              <a:rPr u="sng">
                <a:hlinkClick r:id="rId3" invalidUrl="" action="" tgtFrame="" tooltip="" history="1" highlightClick="0" endSnd="0"/>
              </a:rPr>
              <a:t>https://insights.stackoverflow.com/survey/2021#web-frameworks</a:t>
            </a:r>
            <a:r>
              <a:t>, (2021)</a:t>
            </a:r>
          </a:p>
        </p:txBody>
      </p:sp>
      <p:pic>
        <p:nvPicPr>
          <p:cNvPr id="20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5567" y="2321205"/>
            <a:ext cx="15113001" cy="1026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mponent로 생각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Component로 생각하기</a:t>
            </a:r>
          </a:p>
        </p:txBody>
      </p:sp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73897" y="736703"/>
            <a:ext cx="2144469" cy="1864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twitter-react.png" descr="twitter-reac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9499" y="2578100"/>
            <a:ext cx="5546168" cy="8105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twitter-react-component.png" descr="twitter-react-compon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86124" y="2578100"/>
            <a:ext cx="5549901" cy="8111393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버튼 컴포넌트"/>
          <p:cNvSpPr txBox="1"/>
          <p:nvPr/>
        </p:nvSpPr>
        <p:spPr>
          <a:xfrm>
            <a:off x="19286489" y="4472781"/>
            <a:ext cx="1961800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버튼 컴포넌트</a:t>
            </a:r>
          </a:p>
        </p:txBody>
      </p:sp>
      <p:sp>
        <p:nvSpPr>
          <p:cNvPr id="212" name="Tab 컴포넌트"/>
          <p:cNvSpPr txBox="1"/>
          <p:nvPr/>
        </p:nvSpPr>
        <p:spPr>
          <a:xfrm>
            <a:off x="19286489" y="6614057"/>
            <a:ext cx="1961800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Tab 컴포넌트</a:t>
            </a:r>
          </a:p>
        </p:txBody>
      </p:sp>
      <p:sp>
        <p:nvSpPr>
          <p:cNvPr id="213" name="컴포넌트를 분리해 코드의 재활용성 ↑ 효율성 ↑"/>
          <p:cNvSpPr txBox="1"/>
          <p:nvPr/>
        </p:nvSpPr>
        <p:spPr>
          <a:xfrm>
            <a:off x="2911089" y="11593955"/>
            <a:ext cx="18059764" cy="86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컴포넌트를 분리해 코드의 재활용성 ↑ 효율성 ↑</a:t>
            </a:r>
          </a:p>
        </p:txBody>
      </p:sp>
      <p:sp>
        <p:nvSpPr>
          <p:cNvPr id="214" name="Tweet 컴포넌트"/>
          <p:cNvSpPr txBox="1"/>
          <p:nvPr/>
        </p:nvSpPr>
        <p:spPr>
          <a:xfrm>
            <a:off x="19320482" y="8033368"/>
            <a:ext cx="2144469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Tweet 컴포넌트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선행 지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선행 지식</a:t>
            </a:r>
          </a:p>
        </p:txBody>
      </p:sp>
      <p:sp>
        <p:nvSpPr>
          <p:cNvPr id="217" name="React를 학습하기 전에 JavaScript 기본 지식을 익히고 활용하는 단계 이후에 학습하시는 것을          권장합니다"/>
          <p:cNvSpPr txBox="1"/>
          <p:nvPr>
            <p:ph type="body" idx="21"/>
          </p:nvPr>
        </p:nvSpPr>
        <p:spPr>
          <a:xfrm>
            <a:off x="1206500" y="2474562"/>
            <a:ext cx="21971000" cy="14331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35634">
              <a:defRPr sz="4235"/>
            </a:lvl1pPr>
          </a:lstStyle>
          <a:p>
            <a:pPr/>
            <a:r>
              <a:t>React를 학습하기 전에 JavaScript 기본 지식을 익히고 활용하는 단계 이후에 학습하시는 것을          권장합니다</a:t>
            </a:r>
          </a:p>
        </p:txBody>
      </p:sp>
      <p:sp>
        <p:nvSpPr>
          <p:cNvPr id="218" name="HTML, CSS, JavaScript 기본 지식 (필수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HTML, CSS, JavaScript 기본 지식 (필수)</a:t>
            </a:r>
          </a:p>
          <a:p>
            <a:pPr/>
            <a:r>
              <a:t>ES6 이후의 최신 JavaScript 활용법</a:t>
            </a:r>
          </a:p>
          <a:p>
            <a:pPr lvl="1"/>
            <a:r>
              <a:t>Array methods (map, filter, …)</a:t>
            </a:r>
          </a:p>
          <a:p>
            <a:pPr lvl="1"/>
            <a:r>
              <a:t>async / await 비동기 처리</a:t>
            </a:r>
          </a:p>
          <a:p>
            <a:pPr/>
            <a:r>
              <a:t>Node.JS 기본 지식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