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7BC"/>
    <a:srgbClr val="0177BC"/>
    <a:srgbClr val="7A5D00"/>
    <a:srgbClr val="F5C008"/>
    <a:srgbClr val="FEC008"/>
    <a:srgbClr val="F2D89B"/>
    <a:srgbClr val="F2F2F2"/>
    <a:srgbClr val="FFF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3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3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9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8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5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0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2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6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1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7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9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7826-251B-4A88-B5F1-14358E59E07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3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9120" y="457201"/>
            <a:ext cx="3888105" cy="5629274"/>
          </a:xfrm>
          <a:prstGeom prst="rect">
            <a:avLst/>
          </a:prstGeom>
          <a:solidFill>
            <a:srgbClr val="FFFEFB"/>
          </a:solidFill>
          <a:ln w="15875" cap="sq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9114" y="626864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lianxh.cn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121" y="1131570"/>
            <a:ext cx="3844290" cy="646331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r>
              <a:rPr lang="zh-CN" altLang="en-US" sz="1200" b="1" kern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600" b="1" kern="0" spc="20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连享会课程</a:t>
            </a:r>
            <a:endParaRPr lang="zh-CN" altLang="en-US" sz="3600" b="1" kern="0" spc="2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1191" y="1917680"/>
            <a:ext cx="369222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机器学习</a:t>
            </a:r>
            <a:r>
              <a:rPr lang="en-US" altLang="zh-CN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因果推断</a:t>
            </a:r>
            <a:r>
              <a:rPr lang="en-US" altLang="zh-CN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政策优化</a:t>
            </a:r>
            <a:r>
              <a:rPr lang="en-US" altLang="zh-CN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空间计量</a:t>
            </a:r>
            <a:r>
              <a:rPr lang="en-US" altLang="zh-CN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文本分析</a:t>
            </a:r>
            <a:r>
              <a:rPr lang="en-US" altLang="zh-CN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R </a:t>
            </a:r>
            <a:r>
              <a:rPr lang="zh-CN" altLang="en-US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</a:t>
            </a:r>
            <a:r>
              <a:rPr lang="en-US" altLang="zh-CN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可视化</a:t>
            </a:r>
            <a:r>
              <a:rPr lang="en-US" altLang="zh-CN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论文精讲与复现</a:t>
            </a:r>
            <a:endParaRPr lang="zh-CN" altLang="en-US" sz="1600" dirty="0">
              <a:solidFill>
                <a:srgbClr val="7A5D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9225" y="5550038"/>
            <a:ext cx="334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/>
              <a:t>A measured step is a smart step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42" y="3035438"/>
            <a:ext cx="2609850" cy="2609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973" y="626864"/>
            <a:ext cx="4121253" cy="56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9120" y="457201"/>
            <a:ext cx="3888105" cy="4933949"/>
          </a:xfrm>
          <a:prstGeom prst="rect">
            <a:avLst/>
          </a:prstGeom>
          <a:gradFill>
            <a:gsLst>
              <a:gs pos="21000">
                <a:schemeClr val="bg1"/>
              </a:gs>
              <a:gs pos="56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19050" cap="sq" cmpd="thickThin">
            <a:solidFill>
              <a:schemeClr val="accent5">
                <a:lumMod val="50000"/>
                <a:alpha val="49000"/>
              </a:schemeClr>
            </a:solidFill>
            <a:miter lim="800000"/>
          </a:ln>
          <a:effectLst>
            <a:outerShdw blurRad="50800" dist="38100" dir="4800000" sx="101000" sy="101000" algn="tl" rotWithShape="0">
              <a:schemeClr val="accent5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121" y="957208"/>
            <a:ext cx="3844290" cy="1138773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zh-CN" altLang="en-US" sz="1200" b="1" kern="0" spc="3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600" b="1" kern="0" spc="3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Science </a:t>
            </a:r>
          </a:p>
          <a:p>
            <a:pPr algn="ctr"/>
            <a:r>
              <a:rPr lang="en-US" altLang="zh-CN" sz="3200" kern="0" spc="3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en-US" altLang="zh-CN" sz="3200" b="1" kern="0" spc="3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kern="0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3200" b="1" kern="0" spc="3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275" y="2837036"/>
            <a:ext cx="1129266" cy="111661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9120" y="457201"/>
            <a:ext cx="3888105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5070" y="5021818"/>
            <a:ext cx="3892155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84311" y="5050821"/>
            <a:ext cx="1308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www.lianxh.cn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589" y="826533"/>
            <a:ext cx="4200508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4900" y="75062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Logo-</a:t>
            </a:r>
            <a:r>
              <a:rPr lang="zh-CN" altLang="en-US" dirty="0" smtClean="0"/>
              <a:t>矩形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4053201"/>
            <a:ext cx="1943100" cy="18288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695450" y="4800600"/>
            <a:ext cx="114300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1212600" y="1417377"/>
            <a:ext cx="1080000" cy="108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spc="600" dirty="0" smtClean="0">
                <a:solidFill>
                  <a:srgbClr val="FEC008"/>
                </a:solidFill>
                <a:latin typeface="Algerian" panose="04020705040A02060702" pitchFamily="82" charset="0"/>
              </a:rPr>
              <a:t>DS</a:t>
            </a:r>
          </a:p>
          <a:p>
            <a:pPr algn="ctr">
              <a:lnSpc>
                <a:spcPts val="2300"/>
              </a:lnSpc>
            </a:pPr>
            <a:r>
              <a:rPr lang="en-US" altLang="zh-CN" sz="4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book</a:t>
            </a:r>
            <a:endParaRPr lang="zh-CN" altLang="en-US" sz="4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659" y="1788769"/>
            <a:ext cx="602032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五边形 3"/>
          <p:cNvSpPr/>
          <p:nvPr/>
        </p:nvSpPr>
        <p:spPr>
          <a:xfrm>
            <a:off x="1095375" y="828674"/>
            <a:ext cx="2962275" cy="2695575"/>
          </a:xfrm>
          <a:prstGeom prst="pentagon">
            <a:avLst/>
          </a:prstGeom>
          <a:pattFill prst="diagBrick">
            <a:fgClr>
              <a:schemeClr val="accent4"/>
            </a:fgClr>
            <a:bgClr>
              <a:schemeClr val="bg1"/>
            </a:bgClr>
          </a:pattFill>
          <a:ln w="63500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0">
                  <a:schemeClr val="accent5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5276" y="2650603"/>
            <a:ext cx="2002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spc="-150" dirty="0">
                <a:solidFill>
                  <a:schemeClr val="accent1">
                    <a:lumMod val="50000"/>
                  </a:schemeClr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Stata 101</a:t>
            </a:r>
            <a:endParaRPr lang="zh-CN" altLang="en-US" sz="2800" spc="-150" dirty="0">
              <a:solidFill>
                <a:schemeClr val="accent1">
                  <a:lumMod val="50000"/>
                </a:schemeClr>
              </a:solidFill>
              <a:latin typeface="Fira Code Medium" pitchFamily="1" charset="0"/>
              <a:ea typeface="微软雅黑" panose="020B0503020204020204" pitchFamily="34" charset="-122"/>
              <a:cs typeface="Fira Code Medium" pitchFamily="1" charset="0"/>
            </a:endParaRPr>
          </a:p>
        </p:txBody>
      </p:sp>
      <p:sp>
        <p:nvSpPr>
          <p:cNvPr id="6" name="流程图: 多文档 5"/>
          <p:cNvSpPr/>
          <p:nvPr/>
        </p:nvSpPr>
        <p:spPr>
          <a:xfrm>
            <a:off x="2096161" y="1551007"/>
            <a:ext cx="960699" cy="868102"/>
          </a:xfrm>
          <a:prstGeom prst="flowChartMultidocument">
            <a:avLst/>
          </a:prstGeom>
          <a:solidFill>
            <a:schemeClr val="accent2">
              <a:lumMod val="60000"/>
              <a:lumOff val="40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74" y="1431630"/>
            <a:ext cx="3036071" cy="27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五边形 3"/>
          <p:cNvSpPr/>
          <p:nvPr/>
        </p:nvSpPr>
        <p:spPr>
          <a:xfrm>
            <a:off x="1095375" y="828674"/>
            <a:ext cx="2962275" cy="2695575"/>
          </a:xfrm>
          <a:prstGeom prst="pentagon">
            <a:avLst/>
          </a:prstGeom>
          <a:pattFill prst="diagBrick">
            <a:fgClr>
              <a:schemeClr val="accent4"/>
            </a:fgClr>
            <a:bgClr>
              <a:schemeClr val="bg1"/>
            </a:bgClr>
          </a:pattFill>
          <a:ln w="63500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0">
                  <a:schemeClr val="accent5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5276" y="2650603"/>
            <a:ext cx="2002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spc="-150" dirty="0">
                <a:solidFill>
                  <a:schemeClr val="accent1">
                    <a:lumMod val="50000"/>
                  </a:schemeClr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Stata 101</a:t>
            </a:r>
            <a:endParaRPr lang="zh-CN" altLang="en-US" sz="2800" spc="-150" dirty="0">
              <a:solidFill>
                <a:schemeClr val="accent1">
                  <a:lumMod val="50000"/>
                </a:schemeClr>
              </a:solidFill>
              <a:latin typeface="Fira Code Medium" pitchFamily="1" charset="0"/>
              <a:ea typeface="微软雅黑" panose="020B0503020204020204" pitchFamily="34" charset="-122"/>
              <a:cs typeface="Fira Code Medium" pitchFamily="1" charset="0"/>
            </a:endParaRPr>
          </a:p>
        </p:txBody>
      </p:sp>
      <p:sp>
        <p:nvSpPr>
          <p:cNvPr id="6" name="流程图: 多文档 5"/>
          <p:cNvSpPr/>
          <p:nvPr/>
        </p:nvSpPr>
        <p:spPr>
          <a:xfrm>
            <a:off x="2096161" y="1551007"/>
            <a:ext cx="960699" cy="868102"/>
          </a:xfrm>
          <a:prstGeom prst="flowChartMultidocument">
            <a:avLst/>
          </a:prstGeom>
          <a:solidFill>
            <a:schemeClr val="accent2">
              <a:lumMod val="60000"/>
              <a:lumOff val="40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74" y="1431630"/>
            <a:ext cx="3036071" cy="27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</TotalTime>
  <Words>50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微软雅黑</vt:lpstr>
      <vt:lpstr>微软雅黑 Light</vt:lpstr>
      <vt:lpstr>Agency FB</vt:lpstr>
      <vt:lpstr>Algerian</vt:lpstr>
      <vt:lpstr>Arial</vt:lpstr>
      <vt:lpstr>Fira Code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 Lian</dc:creator>
  <cp:lastModifiedBy>YJ Lian</cp:lastModifiedBy>
  <cp:revision>153</cp:revision>
  <dcterms:created xsi:type="dcterms:W3CDTF">2025-01-27T15:53:19Z</dcterms:created>
  <dcterms:modified xsi:type="dcterms:W3CDTF">2025-05-07T15:12:44Z</dcterms:modified>
</cp:coreProperties>
</file>