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8" r:id="rId2"/>
    <p:sldId id="256" r:id="rId3"/>
    <p:sldId id="257" r:id="rId4"/>
    <p:sldId id="258" r:id="rId5"/>
    <p:sldId id="262" r:id="rId6"/>
    <p:sldId id="261" r:id="rId7"/>
    <p:sldId id="263" r:id="rId8"/>
    <p:sldId id="269" r:id="rId9"/>
    <p:sldId id="264" r:id="rId10"/>
    <p:sldId id="265" r:id="rId11"/>
    <p:sldId id="266" r:id="rId12"/>
    <p:sldId id="270" r:id="rId13"/>
    <p:sldId id="267"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wvy" initials="a" lastIdx="1" clrIdx="0">
    <p:extLst>
      <p:ext uri="{19B8F6BF-5375-455C-9EA6-DF929625EA0E}">
        <p15:presenceInfo xmlns:p15="http://schemas.microsoft.com/office/powerpoint/2012/main" userId="S::awvy@office365svip.tw::041ecab5-0139-4c3d-b69d-e7dd1184d3c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3972"/>
    <p:restoredTop sz="95814"/>
  </p:normalViewPr>
  <p:slideViewPr>
    <p:cSldViewPr snapToGrid="0" snapToObjects="1">
      <p:cViewPr varScale="1">
        <p:scale>
          <a:sx n="109" d="100"/>
          <a:sy n="109" d="100"/>
        </p:scale>
        <p:origin x="200" y="2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4-13T18:46:28.459" idx="1">
    <p:pos x="10" y="10"/>
    <p:text/>
    <p:extLst>
      <p:ext uri="{C676402C-5697-4E1C-873F-D02D1690AC5C}">
        <p15:threadingInfo xmlns:p15="http://schemas.microsoft.com/office/powerpoint/2012/main" timeZoneBias="300"/>
      </p:ext>
    </p:extLst>
  </p:cm>
</p:cmLst>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5A45E99-D01F-4A2C-8715-577A0893DEED}"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689D1410-C46F-4CD2-8F06-24AA84642CA1}">
      <dgm:prSet/>
      <dgm:spPr/>
      <dgm:t>
        <a:bodyPr/>
        <a:lstStyle/>
        <a:p>
          <a:r>
            <a:rPr kumimoji="1" lang="en-US" dirty="0"/>
            <a:t>What data analysis is  and how data analysis work</a:t>
          </a:r>
          <a:endParaRPr lang="en-US" dirty="0"/>
        </a:p>
      </dgm:t>
    </dgm:pt>
    <dgm:pt modelId="{BA29E599-F30A-45C3-A6D3-FFB6204EF413}" type="parTrans" cxnId="{CFD02235-C383-427C-8D1A-A47B5C48665E}">
      <dgm:prSet/>
      <dgm:spPr/>
      <dgm:t>
        <a:bodyPr/>
        <a:lstStyle/>
        <a:p>
          <a:endParaRPr lang="en-US"/>
        </a:p>
      </dgm:t>
    </dgm:pt>
    <dgm:pt modelId="{5637072D-5C6C-42A3-922F-5E6470F8B751}" type="sibTrans" cxnId="{CFD02235-C383-427C-8D1A-A47B5C48665E}">
      <dgm:prSet/>
      <dgm:spPr/>
      <dgm:t>
        <a:bodyPr/>
        <a:lstStyle/>
        <a:p>
          <a:endParaRPr lang="en-US"/>
        </a:p>
      </dgm:t>
    </dgm:pt>
    <dgm:pt modelId="{04C16333-43F2-464C-8977-6CE0F7A6504E}">
      <dgm:prSet/>
      <dgm:spPr/>
      <dgm:t>
        <a:bodyPr/>
        <a:lstStyle/>
        <a:p>
          <a:r>
            <a:rPr kumimoji="1" lang="en-US"/>
            <a:t>Methods to get valuable information.</a:t>
          </a:r>
          <a:endParaRPr lang="en-US"/>
        </a:p>
      </dgm:t>
    </dgm:pt>
    <dgm:pt modelId="{E8808A0B-5BA0-49F0-BFB4-6C02FF62F909}" type="parTrans" cxnId="{7BE89767-943C-4459-B6E1-34FB15796DEE}">
      <dgm:prSet/>
      <dgm:spPr/>
      <dgm:t>
        <a:bodyPr/>
        <a:lstStyle/>
        <a:p>
          <a:endParaRPr lang="en-US"/>
        </a:p>
      </dgm:t>
    </dgm:pt>
    <dgm:pt modelId="{67234A2D-5040-4D79-A96D-E81FEC542E53}" type="sibTrans" cxnId="{7BE89767-943C-4459-B6E1-34FB15796DEE}">
      <dgm:prSet/>
      <dgm:spPr/>
      <dgm:t>
        <a:bodyPr/>
        <a:lstStyle/>
        <a:p>
          <a:endParaRPr lang="en-US"/>
        </a:p>
      </dgm:t>
    </dgm:pt>
    <dgm:pt modelId="{1E4FC596-8019-4254-8C5B-3B88686DE38B}">
      <dgm:prSet/>
      <dgm:spPr/>
      <dgm:t>
        <a:bodyPr/>
        <a:lstStyle/>
        <a:p>
          <a:r>
            <a:rPr kumimoji="1" lang="en-US"/>
            <a:t>What algorithm of Singular Value Decomposition (SVD) is.</a:t>
          </a:r>
          <a:endParaRPr lang="en-US"/>
        </a:p>
      </dgm:t>
    </dgm:pt>
    <dgm:pt modelId="{667AAF20-9DCB-4286-9138-56D4208BE606}" type="parTrans" cxnId="{5BA95C94-545A-4C0E-B0D7-20B6FE162BD5}">
      <dgm:prSet/>
      <dgm:spPr/>
      <dgm:t>
        <a:bodyPr/>
        <a:lstStyle/>
        <a:p>
          <a:endParaRPr lang="en-US"/>
        </a:p>
      </dgm:t>
    </dgm:pt>
    <dgm:pt modelId="{05A4DB92-8F9C-4E0D-ACA5-52A44C2D8F66}" type="sibTrans" cxnId="{5BA95C94-545A-4C0E-B0D7-20B6FE162BD5}">
      <dgm:prSet/>
      <dgm:spPr/>
      <dgm:t>
        <a:bodyPr/>
        <a:lstStyle/>
        <a:p>
          <a:endParaRPr lang="en-US"/>
        </a:p>
      </dgm:t>
    </dgm:pt>
    <dgm:pt modelId="{86EA444E-5319-42AB-87F9-CD67A17645FE}">
      <dgm:prSet/>
      <dgm:spPr/>
      <dgm:t>
        <a:bodyPr/>
        <a:lstStyle/>
        <a:p>
          <a:r>
            <a:rPr kumimoji="1" lang="en-US" dirty="0"/>
            <a:t>What we get from matrix data  by SVD</a:t>
          </a:r>
          <a:endParaRPr lang="en-US" dirty="0"/>
        </a:p>
      </dgm:t>
    </dgm:pt>
    <dgm:pt modelId="{50687C26-5718-4B00-957C-21008942273A}" type="parTrans" cxnId="{9E0AD451-2CFB-4A94-99D1-B736C4F202BF}">
      <dgm:prSet/>
      <dgm:spPr/>
      <dgm:t>
        <a:bodyPr/>
        <a:lstStyle/>
        <a:p>
          <a:endParaRPr lang="en-US"/>
        </a:p>
      </dgm:t>
    </dgm:pt>
    <dgm:pt modelId="{BC6DAAAF-B5F3-476F-88EF-EDE03457B518}" type="sibTrans" cxnId="{9E0AD451-2CFB-4A94-99D1-B736C4F202BF}">
      <dgm:prSet/>
      <dgm:spPr/>
      <dgm:t>
        <a:bodyPr/>
        <a:lstStyle/>
        <a:p>
          <a:endParaRPr lang="en-US"/>
        </a:p>
      </dgm:t>
    </dgm:pt>
    <dgm:pt modelId="{C7136D40-1141-4BB7-98C1-5F8A7F878B20}">
      <dgm:prSet/>
      <dgm:spPr/>
      <dgm:t>
        <a:bodyPr/>
        <a:lstStyle/>
        <a:p>
          <a:r>
            <a:rPr kumimoji="1" lang="en-US" dirty="0"/>
            <a:t>Test the accuracy of this SVD.</a:t>
          </a:r>
          <a:endParaRPr lang="en-US" dirty="0"/>
        </a:p>
      </dgm:t>
    </dgm:pt>
    <dgm:pt modelId="{E09D8182-A778-4EE0-8407-11AE1F1CA0AC}" type="parTrans" cxnId="{1444B135-0A84-421A-B46B-DA1C3DFE2618}">
      <dgm:prSet/>
      <dgm:spPr/>
      <dgm:t>
        <a:bodyPr/>
        <a:lstStyle/>
        <a:p>
          <a:endParaRPr lang="en-US"/>
        </a:p>
      </dgm:t>
    </dgm:pt>
    <dgm:pt modelId="{72B354FA-A7A9-4DFE-820A-C79A92E6AB74}" type="sibTrans" cxnId="{1444B135-0A84-421A-B46B-DA1C3DFE2618}">
      <dgm:prSet/>
      <dgm:spPr/>
      <dgm:t>
        <a:bodyPr/>
        <a:lstStyle/>
        <a:p>
          <a:endParaRPr lang="en-US"/>
        </a:p>
      </dgm:t>
    </dgm:pt>
    <dgm:pt modelId="{6E2F3EB7-FC99-9048-AB45-8C8124189B3A}" type="pres">
      <dgm:prSet presAssocID="{05A45E99-D01F-4A2C-8715-577A0893DEED}" presName="linear" presStyleCnt="0">
        <dgm:presLayoutVars>
          <dgm:animLvl val="lvl"/>
          <dgm:resizeHandles val="exact"/>
        </dgm:presLayoutVars>
      </dgm:prSet>
      <dgm:spPr/>
    </dgm:pt>
    <dgm:pt modelId="{DEC629A3-6EC0-3447-829B-0CD222CFE614}" type="pres">
      <dgm:prSet presAssocID="{689D1410-C46F-4CD2-8F06-24AA84642CA1}" presName="parentText" presStyleLbl="node1" presStyleIdx="0" presStyleCnt="5">
        <dgm:presLayoutVars>
          <dgm:chMax val="0"/>
          <dgm:bulletEnabled val="1"/>
        </dgm:presLayoutVars>
      </dgm:prSet>
      <dgm:spPr/>
    </dgm:pt>
    <dgm:pt modelId="{27D7CDDC-D075-094C-AD53-811127CF8A81}" type="pres">
      <dgm:prSet presAssocID="{5637072D-5C6C-42A3-922F-5E6470F8B751}" presName="spacer" presStyleCnt="0"/>
      <dgm:spPr/>
    </dgm:pt>
    <dgm:pt modelId="{4D198483-98D2-D14E-AAAE-27471C5DE570}" type="pres">
      <dgm:prSet presAssocID="{04C16333-43F2-464C-8977-6CE0F7A6504E}" presName="parentText" presStyleLbl="node1" presStyleIdx="1" presStyleCnt="5">
        <dgm:presLayoutVars>
          <dgm:chMax val="0"/>
          <dgm:bulletEnabled val="1"/>
        </dgm:presLayoutVars>
      </dgm:prSet>
      <dgm:spPr/>
    </dgm:pt>
    <dgm:pt modelId="{D27BAC98-2977-E94F-91B7-107D768DAB07}" type="pres">
      <dgm:prSet presAssocID="{67234A2D-5040-4D79-A96D-E81FEC542E53}" presName="spacer" presStyleCnt="0"/>
      <dgm:spPr/>
    </dgm:pt>
    <dgm:pt modelId="{427F29A5-0573-494B-9E05-839FA47A6BDC}" type="pres">
      <dgm:prSet presAssocID="{1E4FC596-8019-4254-8C5B-3B88686DE38B}" presName="parentText" presStyleLbl="node1" presStyleIdx="2" presStyleCnt="5">
        <dgm:presLayoutVars>
          <dgm:chMax val="0"/>
          <dgm:bulletEnabled val="1"/>
        </dgm:presLayoutVars>
      </dgm:prSet>
      <dgm:spPr/>
    </dgm:pt>
    <dgm:pt modelId="{774F3042-D969-BB4C-8E6B-EF9488450B8E}" type="pres">
      <dgm:prSet presAssocID="{05A4DB92-8F9C-4E0D-ACA5-52A44C2D8F66}" presName="spacer" presStyleCnt="0"/>
      <dgm:spPr/>
    </dgm:pt>
    <dgm:pt modelId="{8923B5F0-430E-304D-9875-4CEA611644FB}" type="pres">
      <dgm:prSet presAssocID="{86EA444E-5319-42AB-87F9-CD67A17645FE}" presName="parentText" presStyleLbl="node1" presStyleIdx="3" presStyleCnt="5">
        <dgm:presLayoutVars>
          <dgm:chMax val="0"/>
          <dgm:bulletEnabled val="1"/>
        </dgm:presLayoutVars>
      </dgm:prSet>
      <dgm:spPr/>
    </dgm:pt>
    <dgm:pt modelId="{060AE862-DB11-4A4A-9849-D7EA1C0B960C}" type="pres">
      <dgm:prSet presAssocID="{BC6DAAAF-B5F3-476F-88EF-EDE03457B518}" presName="spacer" presStyleCnt="0"/>
      <dgm:spPr/>
    </dgm:pt>
    <dgm:pt modelId="{4D6CF1F4-E710-8E40-A3AC-125EB54F9DC3}" type="pres">
      <dgm:prSet presAssocID="{C7136D40-1141-4BB7-98C1-5F8A7F878B20}" presName="parentText" presStyleLbl="node1" presStyleIdx="4" presStyleCnt="5">
        <dgm:presLayoutVars>
          <dgm:chMax val="0"/>
          <dgm:bulletEnabled val="1"/>
        </dgm:presLayoutVars>
      </dgm:prSet>
      <dgm:spPr/>
    </dgm:pt>
  </dgm:ptLst>
  <dgm:cxnLst>
    <dgm:cxn modelId="{6D3B940B-2340-9148-866D-043DFD61914F}" type="presOf" srcId="{C7136D40-1141-4BB7-98C1-5F8A7F878B20}" destId="{4D6CF1F4-E710-8E40-A3AC-125EB54F9DC3}" srcOrd="0" destOrd="0" presId="urn:microsoft.com/office/officeart/2005/8/layout/vList2"/>
    <dgm:cxn modelId="{CFD02235-C383-427C-8D1A-A47B5C48665E}" srcId="{05A45E99-D01F-4A2C-8715-577A0893DEED}" destId="{689D1410-C46F-4CD2-8F06-24AA84642CA1}" srcOrd="0" destOrd="0" parTransId="{BA29E599-F30A-45C3-A6D3-FFB6204EF413}" sibTransId="{5637072D-5C6C-42A3-922F-5E6470F8B751}"/>
    <dgm:cxn modelId="{1444B135-0A84-421A-B46B-DA1C3DFE2618}" srcId="{05A45E99-D01F-4A2C-8715-577A0893DEED}" destId="{C7136D40-1141-4BB7-98C1-5F8A7F878B20}" srcOrd="4" destOrd="0" parTransId="{E09D8182-A778-4EE0-8407-11AE1F1CA0AC}" sibTransId="{72B354FA-A7A9-4DFE-820A-C79A92E6AB74}"/>
    <dgm:cxn modelId="{9E0AD451-2CFB-4A94-99D1-B736C4F202BF}" srcId="{05A45E99-D01F-4A2C-8715-577A0893DEED}" destId="{86EA444E-5319-42AB-87F9-CD67A17645FE}" srcOrd="3" destOrd="0" parTransId="{50687C26-5718-4B00-957C-21008942273A}" sibTransId="{BC6DAAAF-B5F3-476F-88EF-EDE03457B518}"/>
    <dgm:cxn modelId="{7BE89767-943C-4459-B6E1-34FB15796DEE}" srcId="{05A45E99-D01F-4A2C-8715-577A0893DEED}" destId="{04C16333-43F2-464C-8977-6CE0F7A6504E}" srcOrd="1" destOrd="0" parTransId="{E8808A0B-5BA0-49F0-BFB4-6C02FF62F909}" sibTransId="{67234A2D-5040-4D79-A96D-E81FEC542E53}"/>
    <dgm:cxn modelId="{DB78DA71-16FC-DD47-BF48-990BFE12E772}" type="presOf" srcId="{04C16333-43F2-464C-8977-6CE0F7A6504E}" destId="{4D198483-98D2-D14E-AAAE-27471C5DE570}" srcOrd="0" destOrd="0" presId="urn:microsoft.com/office/officeart/2005/8/layout/vList2"/>
    <dgm:cxn modelId="{7DA36872-D342-254B-A263-5C6306C65C04}" type="presOf" srcId="{05A45E99-D01F-4A2C-8715-577A0893DEED}" destId="{6E2F3EB7-FC99-9048-AB45-8C8124189B3A}" srcOrd="0" destOrd="0" presId="urn:microsoft.com/office/officeart/2005/8/layout/vList2"/>
    <dgm:cxn modelId="{17CB9279-4FD6-8A4E-9B99-C6C8A88D7826}" type="presOf" srcId="{689D1410-C46F-4CD2-8F06-24AA84642CA1}" destId="{DEC629A3-6EC0-3447-829B-0CD222CFE614}" srcOrd="0" destOrd="0" presId="urn:microsoft.com/office/officeart/2005/8/layout/vList2"/>
    <dgm:cxn modelId="{5BA95C94-545A-4C0E-B0D7-20B6FE162BD5}" srcId="{05A45E99-D01F-4A2C-8715-577A0893DEED}" destId="{1E4FC596-8019-4254-8C5B-3B88686DE38B}" srcOrd="2" destOrd="0" parTransId="{667AAF20-9DCB-4286-9138-56D4208BE606}" sibTransId="{05A4DB92-8F9C-4E0D-ACA5-52A44C2D8F66}"/>
    <dgm:cxn modelId="{FCC9B0AC-30EC-D647-B057-6E7888290483}" type="presOf" srcId="{1E4FC596-8019-4254-8C5B-3B88686DE38B}" destId="{427F29A5-0573-494B-9E05-839FA47A6BDC}" srcOrd="0" destOrd="0" presId="urn:microsoft.com/office/officeart/2005/8/layout/vList2"/>
    <dgm:cxn modelId="{EEBEF5EE-CFA0-0E40-9590-1BA3953DAE40}" type="presOf" srcId="{86EA444E-5319-42AB-87F9-CD67A17645FE}" destId="{8923B5F0-430E-304D-9875-4CEA611644FB}" srcOrd="0" destOrd="0" presId="urn:microsoft.com/office/officeart/2005/8/layout/vList2"/>
    <dgm:cxn modelId="{136FA724-B566-5245-A3FA-6DE8BAA97E01}" type="presParOf" srcId="{6E2F3EB7-FC99-9048-AB45-8C8124189B3A}" destId="{DEC629A3-6EC0-3447-829B-0CD222CFE614}" srcOrd="0" destOrd="0" presId="urn:microsoft.com/office/officeart/2005/8/layout/vList2"/>
    <dgm:cxn modelId="{E1EED1D4-D517-1148-AF84-2F1EF714E8BE}" type="presParOf" srcId="{6E2F3EB7-FC99-9048-AB45-8C8124189B3A}" destId="{27D7CDDC-D075-094C-AD53-811127CF8A81}" srcOrd="1" destOrd="0" presId="urn:microsoft.com/office/officeart/2005/8/layout/vList2"/>
    <dgm:cxn modelId="{A8499DE6-C299-CD42-AF54-F18EBC9A89E8}" type="presParOf" srcId="{6E2F3EB7-FC99-9048-AB45-8C8124189B3A}" destId="{4D198483-98D2-D14E-AAAE-27471C5DE570}" srcOrd="2" destOrd="0" presId="urn:microsoft.com/office/officeart/2005/8/layout/vList2"/>
    <dgm:cxn modelId="{8C4250EF-EAD9-BD4A-923A-7E41B6300285}" type="presParOf" srcId="{6E2F3EB7-FC99-9048-AB45-8C8124189B3A}" destId="{D27BAC98-2977-E94F-91B7-107D768DAB07}" srcOrd="3" destOrd="0" presId="urn:microsoft.com/office/officeart/2005/8/layout/vList2"/>
    <dgm:cxn modelId="{80AC3E17-BD8A-F641-B8E9-31F06095F47F}" type="presParOf" srcId="{6E2F3EB7-FC99-9048-AB45-8C8124189B3A}" destId="{427F29A5-0573-494B-9E05-839FA47A6BDC}" srcOrd="4" destOrd="0" presId="urn:microsoft.com/office/officeart/2005/8/layout/vList2"/>
    <dgm:cxn modelId="{6DBE0881-B931-3145-9834-F3A8EE6651A9}" type="presParOf" srcId="{6E2F3EB7-FC99-9048-AB45-8C8124189B3A}" destId="{774F3042-D969-BB4C-8E6B-EF9488450B8E}" srcOrd="5" destOrd="0" presId="urn:microsoft.com/office/officeart/2005/8/layout/vList2"/>
    <dgm:cxn modelId="{1C0FB288-F320-6D4B-98A1-AE3157AA189D}" type="presParOf" srcId="{6E2F3EB7-FC99-9048-AB45-8C8124189B3A}" destId="{8923B5F0-430E-304D-9875-4CEA611644FB}" srcOrd="6" destOrd="0" presId="urn:microsoft.com/office/officeart/2005/8/layout/vList2"/>
    <dgm:cxn modelId="{E6DD78A3-DB0F-5043-BBEE-2CC3FF19E68F}" type="presParOf" srcId="{6E2F3EB7-FC99-9048-AB45-8C8124189B3A}" destId="{060AE862-DB11-4A4A-9849-D7EA1C0B960C}" srcOrd="7" destOrd="0" presId="urn:microsoft.com/office/officeart/2005/8/layout/vList2"/>
    <dgm:cxn modelId="{556793DF-1192-4649-B315-EB61B2A20A03}" type="presParOf" srcId="{6E2F3EB7-FC99-9048-AB45-8C8124189B3A}" destId="{4D6CF1F4-E710-8E40-A3AC-125EB54F9DC3}"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C629A3-6EC0-3447-829B-0CD222CFE614}">
      <dsp:nvSpPr>
        <dsp:cNvPr id="0" name=""/>
        <dsp:cNvSpPr/>
      </dsp:nvSpPr>
      <dsp:spPr>
        <a:xfrm>
          <a:off x="0" y="80224"/>
          <a:ext cx="5115491" cy="90908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kumimoji="1" lang="en-US" sz="2100" kern="1200" dirty="0"/>
            <a:t>What data analysis is  and how data analysis work</a:t>
          </a:r>
          <a:endParaRPr lang="en-US" sz="2100" kern="1200" dirty="0"/>
        </a:p>
      </dsp:txBody>
      <dsp:txXfrm>
        <a:off x="44378" y="124602"/>
        <a:ext cx="5026735" cy="820333"/>
      </dsp:txXfrm>
    </dsp:sp>
    <dsp:sp modelId="{4D198483-98D2-D14E-AAAE-27471C5DE570}">
      <dsp:nvSpPr>
        <dsp:cNvPr id="0" name=""/>
        <dsp:cNvSpPr/>
      </dsp:nvSpPr>
      <dsp:spPr>
        <a:xfrm>
          <a:off x="0" y="1049794"/>
          <a:ext cx="5115491" cy="909089"/>
        </a:xfrm>
        <a:prstGeom prst="roundRect">
          <a:avLst/>
        </a:prstGeom>
        <a:solidFill>
          <a:schemeClr val="accent2">
            <a:hueOff val="-363841"/>
            <a:satOff val="-20982"/>
            <a:lumOff val="21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kumimoji="1" lang="en-US" sz="2100" kern="1200"/>
            <a:t>Methods to get valuable information.</a:t>
          </a:r>
          <a:endParaRPr lang="en-US" sz="2100" kern="1200"/>
        </a:p>
      </dsp:txBody>
      <dsp:txXfrm>
        <a:off x="44378" y="1094172"/>
        <a:ext cx="5026735" cy="820333"/>
      </dsp:txXfrm>
    </dsp:sp>
    <dsp:sp modelId="{427F29A5-0573-494B-9E05-839FA47A6BDC}">
      <dsp:nvSpPr>
        <dsp:cNvPr id="0" name=""/>
        <dsp:cNvSpPr/>
      </dsp:nvSpPr>
      <dsp:spPr>
        <a:xfrm>
          <a:off x="0" y="2019363"/>
          <a:ext cx="5115491" cy="909089"/>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kumimoji="1" lang="en-US" sz="2100" kern="1200"/>
            <a:t>What algorithm of Singular Value Decomposition (SVD) is.</a:t>
          </a:r>
          <a:endParaRPr lang="en-US" sz="2100" kern="1200"/>
        </a:p>
      </dsp:txBody>
      <dsp:txXfrm>
        <a:off x="44378" y="2063741"/>
        <a:ext cx="5026735" cy="820333"/>
      </dsp:txXfrm>
    </dsp:sp>
    <dsp:sp modelId="{8923B5F0-430E-304D-9875-4CEA611644FB}">
      <dsp:nvSpPr>
        <dsp:cNvPr id="0" name=""/>
        <dsp:cNvSpPr/>
      </dsp:nvSpPr>
      <dsp:spPr>
        <a:xfrm>
          <a:off x="0" y="2988933"/>
          <a:ext cx="5115491" cy="909089"/>
        </a:xfrm>
        <a:prstGeom prst="roundRect">
          <a:avLst/>
        </a:prstGeom>
        <a:solidFill>
          <a:schemeClr val="accent2">
            <a:hueOff val="-1091522"/>
            <a:satOff val="-62946"/>
            <a:lumOff val="6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kumimoji="1" lang="en-US" sz="2100" kern="1200" dirty="0"/>
            <a:t>What we get from matrix data  by SVD</a:t>
          </a:r>
          <a:endParaRPr lang="en-US" sz="2100" kern="1200" dirty="0"/>
        </a:p>
      </dsp:txBody>
      <dsp:txXfrm>
        <a:off x="44378" y="3033311"/>
        <a:ext cx="5026735" cy="820333"/>
      </dsp:txXfrm>
    </dsp:sp>
    <dsp:sp modelId="{4D6CF1F4-E710-8E40-A3AC-125EB54F9DC3}">
      <dsp:nvSpPr>
        <dsp:cNvPr id="0" name=""/>
        <dsp:cNvSpPr/>
      </dsp:nvSpPr>
      <dsp:spPr>
        <a:xfrm>
          <a:off x="0" y="3958504"/>
          <a:ext cx="5115491" cy="909089"/>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kumimoji="1" lang="en-US" sz="2100" kern="1200" dirty="0"/>
            <a:t>Test the accuracy of this SVD.</a:t>
          </a:r>
          <a:endParaRPr lang="en-US" sz="2100" kern="1200" dirty="0"/>
        </a:p>
      </dsp:txBody>
      <dsp:txXfrm>
        <a:off x="44378" y="4002882"/>
        <a:ext cx="5026735" cy="82033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C08090-7959-4F44-A0C0-EE37C23A2FC9}"/>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2A88FB94-DBEC-9F4C-8D57-18386498AAF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D59B1B16-A152-144B-B1AF-73C882539264}"/>
              </a:ext>
            </a:extLst>
          </p:cNvPr>
          <p:cNvSpPr>
            <a:spLocks noGrp="1"/>
          </p:cNvSpPr>
          <p:nvPr>
            <p:ph type="dt" sz="half" idx="10"/>
          </p:nvPr>
        </p:nvSpPr>
        <p:spPr/>
        <p:txBody>
          <a:bodyPr/>
          <a:lstStyle/>
          <a:p>
            <a:fld id="{BAD14277-E1CE-EA49-AFE2-7ECCCB03D8B0}" type="datetimeFigureOut">
              <a:rPr kumimoji="1" lang="zh-CN" altLang="en-US" smtClean="0"/>
              <a:t>2020/6/3</a:t>
            </a:fld>
            <a:endParaRPr kumimoji="1" lang="zh-CN" altLang="en-US"/>
          </a:p>
        </p:txBody>
      </p:sp>
      <p:sp>
        <p:nvSpPr>
          <p:cNvPr id="5" name="页脚占位符 4">
            <a:extLst>
              <a:ext uri="{FF2B5EF4-FFF2-40B4-BE49-F238E27FC236}">
                <a16:creationId xmlns:a16="http://schemas.microsoft.com/office/drawing/2014/main" id="{F9AD74C3-205C-E447-9076-C5331824BAFD}"/>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6099E98A-D52C-8E49-A566-E767E16A05AE}"/>
              </a:ext>
            </a:extLst>
          </p:cNvPr>
          <p:cNvSpPr>
            <a:spLocks noGrp="1"/>
          </p:cNvSpPr>
          <p:nvPr>
            <p:ph type="sldNum" sz="quarter" idx="12"/>
          </p:nvPr>
        </p:nvSpPr>
        <p:spPr/>
        <p:txBody>
          <a:bodyPr/>
          <a:lstStyle/>
          <a:p>
            <a:fld id="{BCF32975-3BB6-254E-920B-BC71D87F44CE}" type="slidenum">
              <a:rPr kumimoji="1" lang="zh-CN" altLang="en-US" smtClean="0"/>
              <a:t>‹#›</a:t>
            </a:fld>
            <a:endParaRPr kumimoji="1" lang="zh-CN" altLang="en-US"/>
          </a:p>
        </p:txBody>
      </p:sp>
    </p:spTree>
    <p:extLst>
      <p:ext uri="{BB962C8B-B14F-4D97-AF65-F5344CB8AC3E}">
        <p14:creationId xmlns:p14="http://schemas.microsoft.com/office/powerpoint/2010/main" val="28200239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4DF914-C7E7-824F-ABF5-E1522507E5A7}"/>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477C0924-AF99-C748-861F-C129D6A9FDE6}"/>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3F6108DF-1C3E-9B48-A513-51BB3CC2A17E}"/>
              </a:ext>
            </a:extLst>
          </p:cNvPr>
          <p:cNvSpPr>
            <a:spLocks noGrp="1"/>
          </p:cNvSpPr>
          <p:nvPr>
            <p:ph type="dt" sz="half" idx="10"/>
          </p:nvPr>
        </p:nvSpPr>
        <p:spPr/>
        <p:txBody>
          <a:bodyPr/>
          <a:lstStyle/>
          <a:p>
            <a:fld id="{BAD14277-E1CE-EA49-AFE2-7ECCCB03D8B0}" type="datetimeFigureOut">
              <a:rPr kumimoji="1" lang="zh-CN" altLang="en-US" smtClean="0"/>
              <a:t>2020/6/3</a:t>
            </a:fld>
            <a:endParaRPr kumimoji="1" lang="zh-CN" altLang="en-US"/>
          </a:p>
        </p:txBody>
      </p:sp>
      <p:sp>
        <p:nvSpPr>
          <p:cNvPr id="5" name="页脚占位符 4">
            <a:extLst>
              <a:ext uri="{FF2B5EF4-FFF2-40B4-BE49-F238E27FC236}">
                <a16:creationId xmlns:a16="http://schemas.microsoft.com/office/drawing/2014/main" id="{E8C25E65-E6D2-0240-B79A-7A635D11056B}"/>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323B876A-0C0F-F34E-8587-87FBA1B0EADA}"/>
              </a:ext>
            </a:extLst>
          </p:cNvPr>
          <p:cNvSpPr>
            <a:spLocks noGrp="1"/>
          </p:cNvSpPr>
          <p:nvPr>
            <p:ph type="sldNum" sz="quarter" idx="12"/>
          </p:nvPr>
        </p:nvSpPr>
        <p:spPr/>
        <p:txBody>
          <a:bodyPr/>
          <a:lstStyle/>
          <a:p>
            <a:fld id="{BCF32975-3BB6-254E-920B-BC71D87F44CE}" type="slidenum">
              <a:rPr kumimoji="1" lang="zh-CN" altLang="en-US" smtClean="0"/>
              <a:t>‹#›</a:t>
            </a:fld>
            <a:endParaRPr kumimoji="1" lang="zh-CN" altLang="en-US"/>
          </a:p>
        </p:txBody>
      </p:sp>
    </p:spTree>
    <p:extLst>
      <p:ext uri="{BB962C8B-B14F-4D97-AF65-F5344CB8AC3E}">
        <p14:creationId xmlns:p14="http://schemas.microsoft.com/office/powerpoint/2010/main" val="31270548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074F0DED-83E3-DB45-9C6A-E7975AA1B987}"/>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C9C27E22-47FC-AC46-8EC9-275F1CD9E730}"/>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D8552BA5-3853-8342-8931-CDD73102B065}"/>
              </a:ext>
            </a:extLst>
          </p:cNvPr>
          <p:cNvSpPr>
            <a:spLocks noGrp="1"/>
          </p:cNvSpPr>
          <p:nvPr>
            <p:ph type="dt" sz="half" idx="10"/>
          </p:nvPr>
        </p:nvSpPr>
        <p:spPr/>
        <p:txBody>
          <a:bodyPr/>
          <a:lstStyle/>
          <a:p>
            <a:fld id="{BAD14277-E1CE-EA49-AFE2-7ECCCB03D8B0}" type="datetimeFigureOut">
              <a:rPr kumimoji="1" lang="zh-CN" altLang="en-US" smtClean="0"/>
              <a:t>2020/6/3</a:t>
            </a:fld>
            <a:endParaRPr kumimoji="1" lang="zh-CN" altLang="en-US"/>
          </a:p>
        </p:txBody>
      </p:sp>
      <p:sp>
        <p:nvSpPr>
          <p:cNvPr id="5" name="页脚占位符 4">
            <a:extLst>
              <a:ext uri="{FF2B5EF4-FFF2-40B4-BE49-F238E27FC236}">
                <a16:creationId xmlns:a16="http://schemas.microsoft.com/office/drawing/2014/main" id="{BF48AE2B-040E-0743-8255-1396A2785DB4}"/>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F9E11151-D410-4546-AB1A-CF3894FDF6F1}"/>
              </a:ext>
            </a:extLst>
          </p:cNvPr>
          <p:cNvSpPr>
            <a:spLocks noGrp="1"/>
          </p:cNvSpPr>
          <p:nvPr>
            <p:ph type="sldNum" sz="quarter" idx="12"/>
          </p:nvPr>
        </p:nvSpPr>
        <p:spPr/>
        <p:txBody>
          <a:bodyPr/>
          <a:lstStyle/>
          <a:p>
            <a:fld id="{BCF32975-3BB6-254E-920B-BC71D87F44CE}" type="slidenum">
              <a:rPr kumimoji="1" lang="zh-CN" altLang="en-US" smtClean="0"/>
              <a:t>‹#›</a:t>
            </a:fld>
            <a:endParaRPr kumimoji="1" lang="zh-CN" altLang="en-US"/>
          </a:p>
        </p:txBody>
      </p:sp>
    </p:spTree>
    <p:extLst>
      <p:ext uri="{BB962C8B-B14F-4D97-AF65-F5344CB8AC3E}">
        <p14:creationId xmlns:p14="http://schemas.microsoft.com/office/powerpoint/2010/main" val="3969701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660A63-65DA-304C-9C42-AB80B5DC8F4F}"/>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AF8A9666-FFCE-4A41-99C9-E32F87EEA309}"/>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B49D41D3-5922-DA4F-A434-7E899A0D981F}"/>
              </a:ext>
            </a:extLst>
          </p:cNvPr>
          <p:cNvSpPr>
            <a:spLocks noGrp="1"/>
          </p:cNvSpPr>
          <p:nvPr>
            <p:ph type="dt" sz="half" idx="10"/>
          </p:nvPr>
        </p:nvSpPr>
        <p:spPr/>
        <p:txBody>
          <a:bodyPr/>
          <a:lstStyle/>
          <a:p>
            <a:fld id="{BAD14277-E1CE-EA49-AFE2-7ECCCB03D8B0}" type="datetimeFigureOut">
              <a:rPr kumimoji="1" lang="zh-CN" altLang="en-US" smtClean="0"/>
              <a:t>2020/6/3</a:t>
            </a:fld>
            <a:endParaRPr kumimoji="1" lang="zh-CN" altLang="en-US"/>
          </a:p>
        </p:txBody>
      </p:sp>
      <p:sp>
        <p:nvSpPr>
          <p:cNvPr id="5" name="页脚占位符 4">
            <a:extLst>
              <a:ext uri="{FF2B5EF4-FFF2-40B4-BE49-F238E27FC236}">
                <a16:creationId xmlns:a16="http://schemas.microsoft.com/office/drawing/2014/main" id="{52288158-0DDF-7247-92EC-760C1B964020}"/>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E1A0CCEB-3D9C-4348-AD37-0A8DF721CB9A}"/>
              </a:ext>
            </a:extLst>
          </p:cNvPr>
          <p:cNvSpPr>
            <a:spLocks noGrp="1"/>
          </p:cNvSpPr>
          <p:nvPr>
            <p:ph type="sldNum" sz="quarter" idx="12"/>
          </p:nvPr>
        </p:nvSpPr>
        <p:spPr/>
        <p:txBody>
          <a:bodyPr/>
          <a:lstStyle/>
          <a:p>
            <a:fld id="{BCF32975-3BB6-254E-920B-BC71D87F44CE}" type="slidenum">
              <a:rPr kumimoji="1" lang="zh-CN" altLang="en-US" smtClean="0"/>
              <a:t>‹#›</a:t>
            </a:fld>
            <a:endParaRPr kumimoji="1" lang="zh-CN" altLang="en-US"/>
          </a:p>
        </p:txBody>
      </p:sp>
    </p:spTree>
    <p:extLst>
      <p:ext uri="{BB962C8B-B14F-4D97-AF65-F5344CB8AC3E}">
        <p14:creationId xmlns:p14="http://schemas.microsoft.com/office/powerpoint/2010/main" val="18195137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B052D5-5C8F-B74F-8481-DA4102096FA4}"/>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932B62AF-2F2A-054B-AC80-C8AE3D751DA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3A9A5024-318E-3C41-9C8F-4067C7F67B3A}"/>
              </a:ext>
            </a:extLst>
          </p:cNvPr>
          <p:cNvSpPr>
            <a:spLocks noGrp="1"/>
          </p:cNvSpPr>
          <p:nvPr>
            <p:ph type="dt" sz="half" idx="10"/>
          </p:nvPr>
        </p:nvSpPr>
        <p:spPr/>
        <p:txBody>
          <a:bodyPr/>
          <a:lstStyle/>
          <a:p>
            <a:fld id="{BAD14277-E1CE-EA49-AFE2-7ECCCB03D8B0}" type="datetimeFigureOut">
              <a:rPr kumimoji="1" lang="zh-CN" altLang="en-US" smtClean="0"/>
              <a:t>2020/6/3</a:t>
            </a:fld>
            <a:endParaRPr kumimoji="1" lang="zh-CN" altLang="en-US"/>
          </a:p>
        </p:txBody>
      </p:sp>
      <p:sp>
        <p:nvSpPr>
          <p:cNvPr id="5" name="页脚占位符 4">
            <a:extLst>
              <a:ext uri="{FF2B5EF4-FFF2-40B4-BE49-F238E27FC236}">
                <a16:creationId xmlns:a16="http://schemas.microsoft.com/office/drawing/2014/main" id="{4ED7B013-D0CF-D846-BE17-5BF279FF594F}"/>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6E5031BD-8072-0A41-B0E2-83872C39240F}"/>
              </a:ext>
            </a:extLst>
          </p:cNvPr>
          <p:cNvSpPr>
            <a:spLocks noGrp="1"/>
          </p:cNvSpPr>
          <p:nvPr>
            <p:ph type="sldNum" sz="quarter" idx="12"/>
          </p:nvPr>
        </p:nvSpPr>
        <p:spPr/>
        <p:txBody>
          <a:bodyPr/>
          <a:lstStyle/>
          <a:p>
            <a:fld id="{BCF32975-3BB6-254E-920B-BC71D87F44CE}" type="slidenum">
              <a:rPr kumimoji="1" lang="zh-CN" altLang="en-US" smtClean="0"/>
              <a:t>‹#›</a:t>
            </a:fld>
            <a:endParaRPr kumimoji="1" lang="zh-CN" altLang="en-US"/>
          </a:p>
        </p:txBody>
      </p:sp>
    </p:spTree>
    <p:extLst>
      <p:ext uri="{BB962C8B-B14F-4D97-AF65-F5344CB8AC3E}">
        <p14:creationId xmlns:p14="http://schemas.microsoft.com/office/powerpoint/2010/main" val="3137900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1F1DC2-9EF2-8A4F-858A-EBA3FFA25978}"/>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7829C484-30B0-1948-A176-E1B995A6C5CF}"/>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1FFC3295-5150-044E-B44C-E642E9929DCF}"/>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DD400F08-9C98-A54D-8220-009BC84B3171}"/>
              </a:ext>
            </a:extLst>
          </p:cNvPr>
          <p:cNvSpPr>
            <a:spLocks noGrp="1"/>
          </p:cNvSpPr>
          <p:nvPr>
            <p:ph type="dt" sz="half" idx="10"/>
          </p:nvPr>
        </p:nvSpPr>
        <p:spPr/>
        <p:txBody>
          <a:bodyPr/>
          <a:lstStyle/>
          <a:p>
            <a:fld id="{BAD14277-E1CE-EA49-AFE2-7ECCCB03D8B0}" type="datetimeFigureOut">
              <a:rPr kumimoji="1" lang="zh-CN" altLang="en-US" smtClean="0"/>
              <a:t>2020/6/3</a:t>
            </a:fld>
            <a:endParaRPr kumimoji="1" lang="zh-CN" altLang="en-US"/>
          </a:p>
        </p:txBody>
      </p:sp>
      <p:sp>
        <p:nvSpPr>
          <p:cNvPr id="6" name="页脚占位符 5">
            <a:extLst>
              <a:ext uri="{FF2B5EF4-FFF2-40B4-BE49-F238E27FC236}">
                <a16:creationId xmlns:a16="http://schemas.microsoft.com/office/drawing/2014/main" id="{0B614E41-40E8-5E4F-AF96-49A5D0D5887B}"/>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E12F7B13-310A-4047-A18E-2957499152A9}"/>
              </a:ext>
            </a:extLst>
          </p:cNvPr>
          <p:cNvSpPr>
            <a:spLocks noGrp="1"/>
          </p:cNvSpPr>
          <p:nvPr>
            <p:ph type="sldNum" sz="quarter" idx="12"/>
          </p:nvPr>
        </p:nvSpPr>
        <p:spPr/>
        <p:txBody>
          <a:bodyPr/>
          <a:lstStyle/>
          <a:p>
            <a:fld id="{BCF32975-3BB6-254E-920B-BC71D87F44CE}" type="slidenum">
              <a:rPr kumimoji="1" lang="zh-CN" altLang="en-US" smtClean="0"/>
              <a:t>‹#›</a:t>
            </a:fld>
            <a:endParaRPr kumimoji="1" lang="zh-CN" altLang="en-US"/>
          </a:p>
        </p:txBody>
      </p:sp>
    </p:spTree>
    <p:extLst>
      <p:ext uri="{BB962C8B-B14F-4D97-AF65-F5344CB8AC3E}">
        <p14:creationId xmlns:p14="http://schemas.microsoft.com/office/powerpoint/2010/main" val="16445782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B888A4-63B9-2A4B-B8A9-D87DEB7177F3}"/>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63C7384D-2D5A-0947-817E-02C014C7B6D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04D1526C-77EA-A94E-9A28-CF83AD8397D4}"/>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7948BA34-3BED-FB4D-8688-32EF289AE45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7B952E00-00A9-7E4D-A1AC-2FBB06385A18}"/>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7FEE25F4-2B30-284E-BE80-5583473E1ECE}"/>
              </a:ext>
            </a:extLst>
          </p:cNvPr>
          <p:cNvSpPr>
            <a:spLocks noGrp="1"/>
          </p:cNvSpPr>
          <p:nvPr>
            <p:ph type="dt" sz="half" idx="10"/>
          </p:nvPr>
        </p:nvSpPr>
        <p:spPr/>
        <p:txBody>
          <a:bodyPr/>
          <a:lstStyle/>
          <a:p>
            <a:fld id="{BAD14277-E1CE-EA49-AFE2-7ECCCB03D8B0}" type="datetimeFigureOut">
              <a:rPr kumimoji="1" lang="zh-CN" altLang="en-US" smtClean="0"/>
              <a:t>2020/6/3</a:t>
            </a:fld>
            <a:endParaRPr kumimoji="1" lang="zh-CN" altLang="en-US"/>
          </a:p>
        </p:txBody>
      </p:sp>
      <p:sp>
        <p:nvSpPr>
          <p:cNvPr id="8" name="页脚占位符 7">
            <a:extLst>
              <a:ext uri="{FF2B5EF4-FFF2-40B4-BE49-F238E27FC236}">
                <a16:creationId xmlns:a16="http://schemas.microsoft.com/office/drawing/2014/main" id="{F2E69F21-5D8F-FB4E-A027-E5B51C30E3F7}"/>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A03DBB0F-816D-EE4E-8D5F-6A6AD9D8115F}"/>
              </a:ext>
            </a:extLst>
          </p:cNvPr>
          <p:cNvSpPr>
            <a:spLocks noGrp="1"/>
          </p:cNvSpPr>
          <p:nvPr>
            <p:ph type="sldNum" sz="quarter" idx="12"/>
          </p:nvPr>
        </p:nvSpPr>
        <p:spPr/>
        <p:txBody>
          <a:bodyPr/>
          <a:lstStyle/>
          <a:p>
            <a:fld id="{BCF32975-3BB6-254E-920B-BC71D87F44CE}" type="slidenum">
              <a:rPr kumimoji="1" lang="zh-CN" altLang="en-US" smtClean="0"/>
              <a:t>‹#›</a:t>
            </a:fld>
            <a:endParaRPr kumimoji="1" lang="zh-CN" altLang="en-US"/>
          </a:p>
        </p:txBody>
      </p:sp>
    </p:spTree>
    <p:extLst>
      <p:ext uri="{BB962C8B-B14F-4D97-AF65-F5344CB8AC3E}">
        <p14:creationId xmlns:p14="http://schemas.microsoft.com/office/powerpoint/2010/main" val="39069958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3CF981-51AB-DB4F-BDEB-CF16898D4265}"/>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E04A34A0-B0DA-694B-A081-4A3BB58D8AA3}"/>
              </a:ext>
            </a:extLst>
          </p:cNvPr>
          <p:cNvSpPr>
            <a:spLocks noGrp="1"/>
          </p:cNvSpPr>
          <p:nvPr>
            <p:ph type="dt" sz="half" idx="10"/>
          </p:nvPr>
        </p:nvSpPr>
        <p:spPr/>
        <p:txBody>
          <a:bodyPr/>
          <a:lstStyle/>
          <a:p>
            <a:fld id="{BAD14277-E1CE-EA49-AFE2-7ECCCB03D8B0}" type="datetimeFigureOut">
              <a:rPr kumimoji="1" lang="zh-CN" altLang="en-US" smtClean="0"/>
              <a:t>2020/6/3</a:t>
            </a:fld>
            <a:endParaRPr kumimoji="1" lang="zh-CN" altLang="en-US"/>
          </a:p>
        </p:txBody>
      </p:sp>
      <p:sp>
        <p:nvSpPr>
          <p:cNvPr id="4" name="页脚占位符 3">
            <a:extLst>
              <a:ext uri="{FF2B5EF4-FFF2-40B4-BE49-F238E27FC236}">
                <a16:creationId xmlns:a16="http://schemas.microsoft.com/office/drawing/2014/main" id="{8CA70630-5519-9C4B-A919-0E9658515CF5}"/>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000CFACA-1781-6A4B-915F-AD998FB7D61F}"/>
              </a:ext>
            </a:extLst>
          </p:cNvPr>
          <p:cNvSpPr>
            <a:spLocks noGrp="1"/>
          </p:cNvSpPr>
          <p:nvPr>
            <p:ph type="sldNum" sz="quarter" idx="12"/>
          </p:nvPr>
        </p:nvSpPr>
        <p:spPr/>
        <p:txBody>
          <a:bodyPr/>
          <a:lstStyle/>
          <a:p>
            <a:fld id="{BCF32975-3BB6-254E-920B-BC71D87F44CE}" type="slidenum">
              <a:rPr kumimoji="1" lang="zh-CN" altLang="en-US" smtClean="0"/>
              <a:t>‹#›</a:t>
            </a:fld>
            <a:endParaRPr kumimoji="1" lang="zh-CN" altLang="en-US"/>
          </a:p>
        </p:txBody>
      </p:sp>
    </p:spTree>
    <p:extLst>
      <p:ext uri="{BB962C8B-B14F-4D97-AF65-F5344CB8AC3E}">
        <p14:creationId xmlns:p14="http://schemas.microsoft.com/office/powerpoint/2010/main" val="697026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C69F70B-90D1-B440-8F6A-8974807730AD}"/>
              </a:ext>
            </a:extLst>
          </p:cNvPr>
          <p:cNvSpPr>
            <a:spLocks noGrp="1"/>
          </p:cNvSpPr>
          <p:nvPr>
            <p:ph type="dt" sz="half" idx="10"/>
          </p:nvPr>
        </p:nvSpPr>
        <p:spPr/>
        <p:txBody>
          <a:bodyPr/>
          <a:lstStyle/>
          <a:p>
            <a:fld id="{BAD14277-E1CE-EA49-AFE2-7ECCCB03D8B0}" type="datetimeFigureOut">
              <a:rPr kumimoji="1" lang="zh-CN" altLang="en-US" smtClean="0"/>
              <a:t>2020/6/3</a:t>
            </a:fld>
            <a:endParaRPr kumimoji="1" lang="zh-CN" altLang="en-US"/>
          </a:p>
        </p:txBody>
      </p:sp>
      <p:sp>
        <p:nvSpPr>
          <p:cNvPr id="3" name="页脚占位符 2">
            <a:extLst>
              <a:ext uri="{FF2B5EF4-FFF2-40B4-BE49-F238E27FC236}">
                <a16:creationId xmlns:a16="http://schemas.microsoft.com/office/drawing/2014/main" id="{C6056975-2DC3-EA43-9FD6-C89B67B7984A}"/>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821ADA8F-A176-E049-B412-6862C12EA66C}"/>
              </a:ext>
            </a:extLst>
          </p:cNvPr>
          <p:cNvSpPr>
            <a:spLocks noGrp="1"/>
          </p:cNvSpPr>
          <p:nvPr>
            <p:ph type="sldNum" sz="quarter" idx="12"/>
          </p:nvPr>
        </p:nvSpPr>
        <p:spPr/>
        <p:txBody>
          <a:bodyPr/>
          <a:lstStyle/>
          <a:p>
            <a:fld id="{BCF32975-3BB6-254E-920B-BC71D87F44CE}" type="slidenum">
              <a:rPr kumimoji="1" lang="zh-CN" altLang="en-US" smtClean="0"/>
              <a:t>‹#›</a:t>
            </a:fld>
            <a:endParaRPr kumimoji="1" lang="zh-CN" altLang="en-US"/>
          </a:p>
        </p:txBody>
      </p:sp>
    </p:spTree>
    <p:extLst>
      <p:ext uri="{BB962C8B-B14F-4D97-AF65-F5344CB8AC3E}">
        <p14:creationId xmlns:p14="http://schemas.microsoft.com/office/powerpoint/2010/main" val="15086253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3E36F9-312E-434C-AD20-A9F100D4DAAD}"/>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5376C558-0F1A-9B45-B8D4-422F87931C8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46F28C22-57C2-8E4F-ABE2-AA16C280D6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A8FCF202-FADD-364A-B3BC-84FD588DCD14}"/>
              </a:ext>
            </a:extLst>
          </p:cNvPr>
          <p:cNvSpPr>
            <a:spLocks noGrp="1"/>
          </p:cNvSpPr>
          <p:nvPr>
            <p:ph type="dt" sz="half" idx="10"/>
          </p:nvPr>
        </p:nvSpPr>
        <p:spPr/>
        <p:txBody>
          <a:bodyPr/>
          <a:lstStyle/>
          <a:p>
            <a:fld id="{BAD14277-E1CE-EA49-AFE2-7ECCCB03D8B0}" type="datetimeFigureOut">
              <a:rPr kumimoji="1" lang="zh-CN" altLang="en-US" smtClean="0"/>
              <a:t>2020/6/3</a:t>
            </a:fld>
            <a:endParaRPr kumimoji="1" lang="zh-CN" altLang="en-US"/>
          </a:p>
        </p:txBody>
      </p:sp>
      <p:sp>
        <p:nvSpPr>
          <p:cNvPr id="6" name="页脚占位符 5">
            <a:extLst>
              <a:ext uri="{FF2B5EF4-FFF2-40B4-BE49-F238E27FC236}">
                <a16:creationId xmlns:a16="http://schemas.microsoft.com/office/drawing/2014/main" id="{158E608B-2B5C-8046-B784-4C997D0921DB}"/>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C9AE81DA-0E1C-F240-B7B7-37DBE7CC3418}"/>
              </a:ext>
            </a:extLst>
          </p:cNvPr>
          <p:cNvSpPr>
            <a:spLocks noGrp="1"/>
          </p:cNvSpPr>
          <p:nvPr>
            <p:ph type="sldNum" sz="quarter" idx="12"/>
          </p:nvPr>
        </p:nvSpPr>
        <p:spPr/>
        <p:txBody>
          <a:bodyPr/>
          <a:lstStyle/>
          <a:p>
            <a:fld id="{BCF32975-3BB6-254E-920B-BC71D87F44CE}" type="slidenum">
              <a:rPr kumimoji="1" lang="zh-CN" altLang="en-US" smtClean="0"/>
              <a:t>‹#›</a:t>
            </a:fld>
            <a:endParaRPr kumimoji="1" lang="zh-CN" altLang="en-US"/>
          </a:p>
        </p:txBody>
      </p:sp>
    </p:spTree>
    <p:extLst>
      <p:ext uri="{BB962C8B-B14F-4D97-AF65-F5344CB8AC3E}">
        <p14:creationId xmlns:p14="http://schemas.microsoft.com/office/powerpoint/2010/main" val="33049679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8AA37F-6F41-334F-B35F-5DEF36E7786A}"/>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8DCFFFD1-19D5-0944-A884-9C15F9AC505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1E855EFD-9472-7F4D-9E03-95AC2E88DA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41765C83-739B-6142-B756-A089A92B2E74}"/>
              </a:ext>
            </a:extLst>
          </p:cNvPr>
          <p:cNvSpPr>
            <a:spLocks noGrp="1"/>
          </p:cNvSpPr>
          <p:nvPr>
            <p:ph type="dt" sz="half" idx="10"/>
          </p:nvPr>
        </p:nvSpPr>
        <p:spPr/>
        <p:txBody>
          <a:bodyPr/>
          <a:lstStyle/>
          <a:p>
            <a:fld id="{BAD14277-E1CE-EA49-AFE2-7ECCCB03D8B0}" type="datetimeFigureOut">
              <a:rPr kumimoji="1" lang="zh-CN" altLang="en-US" smtClean="0"/>
              <a:t>2020/6/3</a:t>
            </a:fld>
            <a:endParaRPr kumimoji="1" lang="zh-CN" altLang="en-US"/>
          </a:p>
        </p:txBody>
      </p:sp>
      <p:sp>
        <p:nvSpPr>
          <p:cNvPr id="6" name="页脚占位符 5">
            <a:extLst>
              <a:ext uri="{FF2B5EF4-FFF2-40B4-BE49-F238E27FC236}">
                <a16:creationId xmlns:a16="http://schemas.microsoft.com/office/drawing/2014/main" id="{CE93AB97-4283-2C43-8F2F-E04871332F11}"/>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55276C5C-E1F9-FB4E-AF49-7CCEE1BE2B7C}"/>
              </a:ext>
            </a:extLst>
          </p:cNvPr>
          <p:cNvSpPr>
            <a:spLocks noGrp="1"/>
          </p:cNvSpPr>
          <p:nvPr>
            <p:ph type="sldNum" sz="quarter" idx="12"/>
          </p:nvPr>
        </p:nvSpPr>
        <p:spPr/>
        <p:txBody>
          <a:bodyPr/>
          <a:lstStyle/>
          <a:p>
            <a:fld id="{BCF32975-3BB6-254E-920B-BC71D87F44CE}" type="slidenum">
              <a:rPr kumimoji="1" lang="zh-CN" altLang="en-US" smtClean="0"/>
              <a:t>‹#›</a:t>
            </a:fld>
            <a:endParaRPr kumimoji="1" lang="zh-CN" altLang="en-US"/>
          </a:p>
        </p:txBody>
      </p:sp>
    </p:spTree>
    <p:extLst>
      <p:ext uri="{BB962C8B-B14F-4D97-AF65-F5344CB8AC3E}">
        <p14:creationId xmlns:p14="http://schemas.microsoft.com/office/powerpoint/2010/main" val="42464958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F340CD42-CB09-CF40-AEE0-5ADD62CF582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B6430A2E-C63B-B540-8917-8AF5269D6AA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AC671637-74D1-264C-AD9C-947F256964E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D14277-E1CE-EA49-AFE2-7ECCCB03D8B0}" type="datetimeFigureOut">
              <a:rPr kumimoji="1" lang="zh-CN" altLang="en-US" smtClean="0"/>
              <a:t>2020/6/3</a:t>
            </a:fld>
            <a:endParaRPr kumimoji="1" lang="zh-CN" altLang="en-US"/>
          </a:p>
        </p:txBody>
      </p:sp>
      <p:sp>
        <p:nvSpPr>
          <p:cNvPr id="5" name="页脚占位符 4">
            <a:extLst>
              <a:ext uri="{FF2B5EF4-FFF2-40B4-BE49-F238E27FC236}">
                <a16:creationId xmlns:a16="http://schemas.microsoft.com/office/drawing/2014/main" id="{3F85DCE8-37E9-2445-A7F0-6312699701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3FD78CF8-FB44-974F-A96F-F50893A4048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F32975-3BB6-254E-920B-BC71D87F44CE}" type="slidenum">
              <a:rPr kumimoji="1" lang="zh-CN" altLang="en-US" smtClean="0"/>
              <a:t>‹#›</a:t>
            </a:fld>
            <a:endParaRPr kumimoji="1" lang="zh-CN" altLang="en-US"/>
          </a:p>
        </p:txBody>
      </p:sp>
    </p:spTree>
    <p:extLst>
      <p:ext uri="{BB962C8B-B14F-4D97-AF65-F5344CB8AC3E}">
        <p14:creationId xmlns:p14="http://schemas.microsoft.com/office/powerpoint/2010/main" val="4065301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50.png"/><Relationship Id="rId5" Type="http://schemas.openxmlformats.org/officeDocument/2006/relationships/image" Target="../media/image140.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tiff"/><Relationship Id="rId2" Type="http://schemas.openxmlformats.org/officeDocument/2006/relationships/image" Target="../media/image16.tif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60.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 name="Rectangle 18">
            <a:extLst>
              <a:ext uri="{FF2B5EF4-FFF2-40B4-BE49-F238E27FC236}">
                <a16:creationId xmlns:a16="http://schemas.microsoft.com/office/drawing/2014/main" id="{0499AD7B-99D4-4755-8966-F7BA042690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46920" cy="6858000"/>
          </a:xfrm>
          <a:prstGeom prst="rect">
            <a:avLst/>
          </a:prstGeom>
          <a:gradFill>
            <a:gsLst>
              <a:gs pos="0">
                <a:schemeClr val="accent5"/>
              </a:gs>
              <a:gs pos="25000">
                <a:schemeClr val="accent5"/>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0">
            <a:extLst>
              <a:ext uri="{FF2B5EF4-FFF2-40B4-BE49-F238E27FC236}">
                <a16:creationId xmlns:a16="http://schemas.microsoft.com/office/drawing/2014/main" id="{1A06F89A-489D-4383-94C5-42F7FF2E9A6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aphicFrame>
        <p:nvGraphicFramePr>
          <p:cNvPr id="27" name="内容占位符 2">
            <a:extLst>
              <a:ext uri="{FF2B5EF4-FFF2-40B4-BE49-F238E27FC236}">
                <a16:creationId xmlns:a16="http://schemas.microsoft.com/office/drawing/2014/main" id="{223E3D89-2C13-4574-879A-66DFF986B7B9}"/>
              </a:ext>
            </a:extLst>
          </p:cNvPr>
          <p:cNvGraphicFramePr>
            <a:graphicFrameLocks noGrp="1"/>
          </p:cNvGraphicFramePr>
          <p:nvPr>
            <p:ph idx="1"/>
            <p:extLst>
              <p:ext uri="{D42A27DB-BD31-4B8C-83A1-F6EECF244321}">
                <p14:modId xmlns:p14="http://schemas.microsoft.com/office/powerpoint/2010/main" val="1256797531"/>
              </p:ext>
            </p:extLst>
          </p:nvPr>
        </p:nvGraphicFramePr>
        <p:xfrm>
          <a:off x="6091238" y="955653"/>
          <a:ext cx="5115491" cy="49478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228159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手机屏幕截图&#10;&#10;描述已自动生成">
            <a:extLst>
              <a:ext uri="{FF2B5EF4-FFF2-40B4-BE49-F238E27FC236}">
                <a16:creationId xmlns:a16="http://schemas.microsoft.com/office/drawing/2014/main" id="{4B941E94-7179-B44A-98B1-C70DAC49D5B1}"/>
              </a:ext>
            </a:extLst>
          </p:cNvPr>
          <p:cNvPicPr>
            <a:picLocks noChangeAspect="1"/>
          </p:cNvPicPr>
          <p:nvPr/>
        </p:nvPicPr>
        <p:blipFill>
          <a:blip r:embed="rId2"/>
          <a:stretch>
            <a:fillRect/>
          </a:stretch>
        </p:blipFill>
        <p:spPr>
          <a:xfrm>
            <a:off x="313690" y="1313101"/>
            <a:ext cx="5422900" cy="2324100"/>
          </a:xfrm>
          <a:prstGeom prst="rect">
            <a:avLst/>
          </a:prstGeom>
        </p:spPr>
      </p:pic>
      <p:pic>
        <p:nvPicPr>
          <p:cNvPr id="6" name="图片 5" descr="手机屏幕截图&#10;&#10;描述已自动生成">
            <a:extLst>
              <a:ext uri="{FF2B5EF4-FFF2-40B4-BE49-F238E27FC236}">
                <a16:creationId xmlns:a16="http://schemas.microsoft.com/office/drawing/2014/main" id="{9E77717B-DF7D-A64C-9B72-FBBFA8316668}"/>
              </a:ext>
            </a:extLst>
          </p:cNvPr>
          <p:cNvPicPr/>
          <p:nvPr/>
        </p:nvPicPr>
        <p:blipFill>
          <a:blip r:embed="rId3">
            <a:extLst>
              <a:ext uri="{28A0092B-C50C-407E-A947-70E740481C1C}">
                <a14:useLocalDpi xmlns:a14="http://schemas.microsoft.com/office/drawing/2010/main" val="0"/>
              </a:ext>
            </a:extLst>
          </a:blip>
          <a:stretch>
            <a:fillRect/>
          </a:stretch>
        </p:blipFill>
        <p:spPr>
          <a:xfrm>
            <a:off x="712470" y="4528899"/>
            <a:ext cx="2984500" cy="1016000"/>
          </a:xfrm>
          <a:prstGeom prst="rect">
            <a:avLst/>
          </a:prstGeom>
        </p:spPr>
      </p:pic>
      <p:sp>
        <p:nvSpPr>
          <p:cNvPr id="7" name="文本框 6">
            <a:extLst>
              <a:ext uri="{FF2B5EF4-FFF2-40B4-BE49-F238E27FC236}">
                <a16:creationId xmlns:a16="http://schemas.microsoft.com/office/drawing/2014/main" id="{FBB0F6DD-13A8-B04B-84D8-C39FA8C3B192}"/>
              </a:ext>
            </a:extLst>
          </p:cNvPr>
          <p:cNvSpPr txBox="1"/>
          <p:nvPr/>
        </p:nvSpPr>
        <p:spPr>
          <a:xfrm>
            <a:off x="3887470" y="442936"/>
            <a:ext cx="6780530" cy="369332"/>
          </a:xfrm>
          <a:prstGeom prst="rect">
            <a:avLst/>
          </a:prstGeom>
          <a:noFill/>
        </p:spPr>
        <p:txBody>
          <a:bodyPr wrap="square" rtlCol="0">
            <a:spAutoFit/>
          </a:bodyPr>
          <a:lstStyle/>
          <a:p>
            <a:r>
              <a:rPr kumimoji="1" lang="en-US" altLang="zh-CN" b="1" dirty="0"/>
              <a:t>Get the predicted value of unrated movies for users</a:t>
            </a:r>
            <a:endParaRPr kumimoji="1" lang="zh-CN" altLang="en-US" b="1" dirty="0"/>
          </a:p>
        </p:txBody>
      </p:sp>
      <p:pic>
        <p:nvPicPr>
          <p:cNvPr id="8" name="内容占位符 3" descr="电脑屏幕的照片&#10;&#10;描述已自动生成">
            <a:extLst>
              <a:ext uri="{FF2B5EF4-FFF2-40B4-BE49-F238E27FC236}">
                <a16:creationId xmlns:a16="http://schemas.microsoft.com/office/drawing/2014/main" id="{DF8ED989-0448-2E4C-90A8-9592C5229BC3}"/>
              </a:ext>
            </a:extLst>
          </p:cNvPr>
          <p:cNvPicPr>
            <a:picLocks noGrp="1" noChangeAspect="1"/>
          </p:cNvPicPr>
          <p:nvPr>
            <p:ph idx="1"/>
          </p:nvPr>
        </p:nvPicPr>
        <p:blipFill>
          <a:blip r:embed="rId4"/>
          <a:stretch>
            <a:fillRect/>
          </a:stretch>
        </p:blipFill>
        <p:spPr>
          <a:xfrm>
            <a:off x="6440172" y="1255667"/>
            <a:ext cx="3033562" cy="2324100"/>
          </a:xfrm>
          <a:prstGeom prst="rect">
            <a:avLst/>
          </a:prstGeom>
        </p:spPr>
      </p:pic>
      <p:sp>
        <p:nvSpPr>
          <p:cNvPr id="9" name="椭圆 8">
            <a:extLst>
              <a:ext uri="{FF2B5EF4-FFF2-40B4-BE49-F238E27FC236}">
                <a16:creationId xmlns:a16="http://schemas.microsoft.com/office/drawing/2014/main" id="{092F15DB-8AA3-774C-8C82-3D5A18F6F088}"/>
              </a:ext>
            </a:extLst>
          </p:cNvPr>
          <p:cNvSpPr/>
          <p:nvPr/>
        </p:nvSpPr>
        <p:spPr>
          <a:xfrm>
            <a:off x="313690" y="1981200"/>
            <a:ext cx="5546725" cy="3048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椭圆 9">
            <a:extLst>
              <a:ext uri="{FF2B5EF4-FFF2-40B4-BE49-F238E27FC236}">
                <a16:creationId xmlns:a16="http://schemas.microsoft.com/office/drawing/2014/main" id="{AC2F67BC-1F15-CC48-ADE3-5BC8151AB97F}"/>
              </a:ext>
            </a:extLst>
          </p:cNvPr>
          <p:cNvSpPr/>
          <p:nvPr/>
        </p:nvSpPr>
        <p:spPr>
          <a:xfrm>
            <a:off x="8199120" y="1313101"/>
            <a:ext cx="701040" cy="2324100"/>
          </a:xfrm>
          <a:prstGeom prst="ellipse">
            <a:avLst/>
          </a:prstGeom>
          <a:no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ln w="0"/>
              <a:solidFill>
                <a:schemeClr val="tx1"/>
              </a:solidFill>
              <a:effectLst>
                <a:outerShdw blurRad="38100" dist="19050" dir="2700000" algn="tl" rotWithShape="0">
                  <a:schemeClr val="dk1">
                    <a:alpha val="40000"/>
                  </a:schemeClr>
                </a:outerShdw>
              </a:effectLst>
            </a:endParaRPr>
          </a:p>
        </p:txBody>
      </p:sp>
      <p:sp>
        <p:nvSpPr>
          <p:cNvPr id="11" name="椭圆 10">
            <a:extLst>
              <a:ext uri="{FF2B5EF4-FFF2-40B4-BE49-F238E27FC236}">
                <a16:creationId xmlns:a16="http://schemas.microsoft.com/office/drawing/2014/main" id="{ABF4B868-DEE6-1B45-BD3D-6CE33184C3D3}"/>
              </a:ext>
            </a:extLst>
          </p:cNvPr>
          <p:cNvSpPr/>
          <p:nvPr/>
        </p:nvSpPr>
        <p:spPr>
          <a:xfrm>
            <a:off x="8199120" y="1105406"/>
            <a:ext cx="563880" cy="244392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椭圆 11">
            <a:extLst>
              <a:ext uri="{FF2B5EF4-FFF2-40B4-BE49-F238E27FC236}">
                <a16:creationId xmlns:a16="http://schemas.microsoft.com/office/drawing/2014/main" id="{334E4EA4-6318-134F-BD90-AF1C4DCA55B7}"/>
              </a:ext>
            </a:extLst>
          </p:cNvPr>
          <p:cNvSpPr/>
          <p:nvPr/>
        </p:nvSpPr>
        <p:spPr>
          <a:xfrm>
            <a:off x="6202680" y="1859280"/>
            <a:ext cx="3764280" cy="27432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b="1">
              <a:ln w="22225">
                <a:solidFill>
                  <a:schemeClr val="accent2"/>
                </a:solidFill>
                <a:prstDash val="solid"/>
              </a:ln>
              <a:solidFill>
                <a:schemeClr val="accent2">
                  <a:lumMod val="40000"/>
                  <a:lumOff val="60000"/>
                </a:schemeClr>
              </a:solidFill>
            </a:endParaRPr>
          </a:p>
        </p:txBody>
      </p:sp>
      <p:sp>
        <p:nvSpPr>
          <p:cNvPr id="13" name="矩形 12">
            <a:extLst>
              <a:ext uri="{FF2B5EF4-FFF2-40B4-BE49-F238E27FC236}">
                <a16:creationId xmlns:a16="http://schemas.microsoft.com/office/drawing/2014/main" id="{083B5037-B13F-CB42-9B6C-B31E664E8401}"/>
              </a:ext>
            </a:extLst>
          </p:cNvPr>
          <p:cNvSpPr/>
          <p:nvPr/>
        </p:nvSpPr>
        <p:spPr>
          <a:xfrm>
            <a:off x="349418" y="500459"/>
            <a:ext cx="2001986" cy="76446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b="1" dirty="0"/>
              <a:t>Similarity between movies</a:t>
            </a:r>
            <a:endParaRPr kumimoji="1" lang="zh-CN" altLang="en-US" b="1" dirty="0"/>
          </a:p>
        </p:txBody>
      </p:sp>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7A71A23D-1B7A-AE46-AFAA-96F71E1C68B3}"/>
                  </a:ext>
                </a:extLst>
              </p:cNvPr>
              <p:cNvSpPr txBox="1"/>
              <p:nvPr/>
            </p:nvSpPr>
            <p:spPr>
              <a:xfrm>
                <a:off x="3686810" y="4806133"/>
                <a:ext cx="8219758" cy="625236"/>
              </a:xfrm>
              <a:prstGeom prst="rect">
                <a:avLst/>
              </a:prstGeom>
              <a:noFill/>
            </p:spPr>
            <p:txBody>
              <a:bodyPr wrap="square" rtlCol="0">
                <a:spAutoFit/>
              </a:bodyPr>
              <a:lstStyle/>
              <a:p>
                <a14:m>
                  <m:oMath xmlns:m="http://schemas.openxmlformats.org/officeDocument/2006/math">
                    <m:f>
                      <m:fPr>
                        <m:ctrlPr>
                          <a:rPr kumimoji="1" lang="en-US" altLang="zh-CN" sz="2000" i="1" smtClean="0">
                            <a:latin typeface="Cambria Math" panose="02040503050406030204" pitchFamily="18" charset="0"/>
                          </a:rPr>
                        </m:ctrlPr>
                      </m:fPr>
                      <m:num>
                        <m:r>
                          <m:rPr>
                            <m:nor/>
                          </m:rPr>
                          <a:rPr kumimoji="1" lang="en-US" altLang="zh-CN" sz="2000" dirty="0" smtClean="0"/>
                          <m:t>The</m:t>
                        </m:r>
                        <m:r>
                          <m:rPr>
                            <m:nor/>
                          </m:rPr>
                          <a:rPr kumimoji="1" lang="en-US" altLang="zh-CN" sz="2000" dirty="0" smtClean="0"/>
                          <m:t> </m:t>
                        </m:r>
                        <m:r>
                          <m:rPr>
                            <m:nor/>
                          </m:rPr>
                          <a:rPr kumimoji="1" lang="en-US" altLang="zh-CN" sz="2000" dirty="0" smtClean="0"/>
                          <m:t>values</m:t>
                        </m:r>
                        <m:r>
                          <m:rPr>
                            <m:nor/>
                          </m:rPr>
                          <a:rPr kumimoji="1" lang="en-US" altLang="zh-CN" sz="2000" dirty="0" smtClean="0"/>
                          <m:t> </m:t>
                        </m:r>
                        <m:r>
                          <m:rPr>
                            <m:nor/>
                          </m:rPr>
                          <a:rPr kumimoji="1" lang="en-US" altLang="zh-CN" sz="2000" dirty="0" smtClean="0"/>
                          <m:t>of</m:t>
                        </m:r>
                        <m:r>
                          <m:rPr>
                            <m:nor/>
                          </m:rPr>
                          <a:rPr kumimoji="1" lang="en-US" altLang="zh-CN" sz="2000" dirty="0" smtClean="0"/>
                          <m:t> </m:t>
                        </m:r>
                        <m:r>
                          <m:rPr>
                            <m:nor/>
                          </m:rPr>
                          <a:rPr kumimoji="1" lang="en-US" altLang="zh-CN" sz="2000" dirty="0" smtClean="0"/>
                          <m:t>rating</m:t>
                        </m:r>
                        <m:r>
                          <m:rPr>
                            <m:nor/>
                          </m:rPr>
                          <a:rPr kumimoji="1" lang="en-US" altLang="zh-CN" sz="2000" dirty="0" smtClean="0"/>
                          <m:t> </m:t>
                        </m:r>
                        <m:r>
                          <m:rPr>
                            <m:nor/>
                          </m:rPr>
                          <a:rPr kumimoji="1" lang="en-US" altLang="zh-CN" sz="2000" dirty="0" smtClean="0"/>
                          <m:t>movies</m:t>
                        </m:r>
                        <m:r>
                          <m:rPr>
                            <m:nor/>
                          </m:rPr>
                          <a:rPr kumimoji="1" lang="en-US" altLang="zh-CN" sz="2000" dirty="0" smtClean="0"/>
                          <m:t> ∗ </m:t>
                        </m:r>
                        <m:r>
                          <m:rPr>
                            <m:nor/>
                          </m:rPr>
                          <a:rPr kumimoji="1" lang="en-US" altLang="zh-CN" sz="2000" dirty="0" smtClean="0"/>
                          <m:t>The</m:t>
                        </m:r>
                        <m:r>
                          <m:rPr>
                            <m:nor/>
                          </m:rPr>
                          <a:rPr kumimoji="1" lang="en-US" altLang="zh-CN" sz="2000" dirty="0" smtClean="0"/>
                          <m:t> </m:t>
                        </m:r>
                        <m:r>
                          <m:rPr>
                            <m:nor/>
                          </m:rPr>
                          <a:rPr kumimoji="1" lang="en-US" altLang="zh-CN" sz="2000" dirty="0" smtClean="0"/>
                          <m:t>similarity</m:t>
                        </m:r>
                        <m:r>
                          <m:rPr>
                            <m:nor/>
                          </m:rPr>
                          <a:rPr kumimoji="1" lang="en-US" altLang="zh-CN" sz="2000" dirty="0" smtClean="0"/>
                          <m:t> </m:t>
                        </m:r>
                        <m:r>
                          <m:rPr>
                            <m:nor/>
                          </m:rPr>
                          <a:rPr kumimoji="1" lang="en-US" altLang="zh-CN" sz="2000" dirty="0" smtClean="0"/>
                          <m:t>of</m:t>
                        </m:r>
                        <m:r>
                          <m:rPr>
                            <m:nor/>
                          </m:rPr>
                          <a:rPr kumimoji="1" lang="en-US" altLang="zh-CN" sz="2000" dirty="0" smtClean="0"/>
                          <m:t> </m:t>
                        </m:r>
                        <m:r>
                          <m:rPr>
                            <m:nor/>
                          </m:rPr>
                          <a:rPr kumimoji="1" lang="en-US" altLang="zh-CN" sz="2000" dirty="0" smtClean="0"/>
                          <m:t>M</m:t>
                        </m:r>
                        <m:r>
                          <m:rPr>
                            <m:nor/>
                          </m:rPr>
                          <a:rPr kumimoji="1" lang="en-US" altLang="zh-CN" sz="2000" dirty="0" smtClean="0"/>
                          <m:t>2 </m:t>
                        </m:r>
                        <m:r>
                          <m:rPr>
                            <m:nor/>
                          </m:rPr>
                          <a:rPr kumimoji="1" lang="en-US" altLang="zh-CN" sz="2000" dirty="0" smtClean="0"/>
                          <m:t>with</m:t>
                        </m:r>
                        <m:r>
                          <m:rPr>
                            <m:nor/>
                          </m:rPr>
                          <a:rPr kumimoji="1" lang="en-US" altLang="zh-CN" sz="2000" dirty="0" smtClean="0"/>
                          <m:t> </m:t>
                        </m:r>
                        <m:r>
                          <m:rPr>
                            <m:nor/>
                          </m:rPr>
                          <a:rPr kumimoji="1" lang="en-US" altLang="zh-CN" sz="2000" dirty="0" smtClean="0"/>
                          <m:t>each</m:t>
                        </m:r>
                        <m:r>
                          <m:rPr>
                            <m:nor/>
                          </m:rPr>
                          <a:rPr kumimoji="1" lang="en-US" altLang="zh-CN" sz="2000" dirty="0" smtClean="0"/>
                          <m:t> </m:t>
                        </m:r>
                        <m:r>
                          <m:rPr>
                            <m:nor/>
                          </m:rPr>
                          <a:rPr kumimoji="1" lang="en-US" altLang="zh-CN" sz="2000" dirty="0" smtClean="0"/>
                          <m:t>rated</m:t>
                        </m:r>
                        <m:r>
                          <m:rPr>
                            <m:nor/>
                          </m:rPr>
                          <a:rPr kumimoji="1" lang="en-US" altLang="zh-CN" sz="2000" dirty="0" smtClean="0"/>
                          <m:t> </m:t>
                        </m:r>
                        <m:r>
                          <m:rPr>
                            <m:nor/>
                          </m:rPr>
                          <a:rPr kumimoji="1" lang="en-US" altLang="zh-CN" sz="2000" dirty="0" smtClean="0"/>
                          <m:t>movie</m:t>
                        </m:r>
                      </m:num>
                      <m:den>
                        <m:r>
                          <a:rPr kumimoji="1" lang="en-US" altLang="zh-CN" sz="2000" b="0" i="1" smtClean="0">
                            <a:latin typeface="Cambria Math" panose="02040503050406030204" pitchFamily="18" charset="0"/>
                          </a:rPr>
                          <m:t>𝑇h𝑒</m:t>
                        </m:r>
                        <m:r>
                          <a:rPr kumimoji="1" lang="en-US" altLang="zh-CN" sz="2000" b="0" i="1" smtClean="0">
                            <a:latin typeface="Cambria Math" panose="02040503050406030204" pitchFamily="18" charset="0"/>
                          </a:rPr>
                          <m:t> </m:t>
                        </m:r>
                        <m:r>
                          <a:rPr kumimoji="1" lang="en-US" altLang="zh-CN" sz="2000" b="0" i="1" smtClean="0">
                            <a:latin typeface="Cambria Math" panose="02040503050406030204" pitchFamily="18" charset="0"/>
                          </a:rPr>
                          <m:t>𝑠𝑢𝑚</m:t>
                        </m:r>
                        <m:r>
                          <a:rPr kumimoji="1" lang="en-US" altLang="zh-CN" sz="2000" b="0" i="1" smtClean="0">
                            <a:latin typeface="Cambria Math" panose="02040503050406030204" pitchFamily="18" charset="0"/>
                          </a:rPr>
                          <m:t> </m:t>
                        </m:r>
                        <m:r>
                          <a:rPr kumimoji="1" lang="en-US" altLang="zh-CN" sz="2000" b="0" i="1" smtClean="0">
                            <a:latin typeface="Cambria Math" panose="02040503050406030204" pitchFamily="18" charset="0"/>
                          </a:rPr>
                          <m:t>𝑜𝑓</m:t>
                        </m:r>
                        <m:r>
                          <a:rPr kumimoji="1" lang="en-US" altLang="zh-CN" sz="2000" b="0" i="1" smtClean="0">
                            <a:latin typeface="Cambria Math" panose="02040503050406030204" pitchFamily="18" charset="0"/>
                          </a:rPr>
                          <m:t> </m:t>
                        </m:r>
                        <m:r>
                          <a:rPr kumimoji="1" lang="en-US" altLang="zh-CN" sz="2000" b="0" i="1" smtClean="0">
                            <a:latin typeface="Cambria Math" panose="02040503050406030204" pitchFamily="18" charset="0"/>
                          </a:rPr>
                          <m:t>𝑠𝑖𝑚𝑖𝑙𝑎𝑟𝑖𝑡𝑦</m:t>
                        </m:r>
                        <m:r>
                          <a:rPr kumimoji="1" lang="en-US" altLang="zh-CN" sz="2000" b="0" i="1" smtClean="0">
                            <a:latin typeface="Cambria Math" panose="02040503050406030204" pitchFamily="18" charset="0"/>
                          </a:rPr>
                          <m:t> </m:t>
                        </m:r>
                        <m:r>
                          <a:rPr kumimoji="1" lang="en-US" altLang="zh-CN" sz="2000" b="0" i="1" smtClean="0">
                            <a:latin typeface="Cambria Math" panose="02040503050406030204" pitchFamily="18" charset="0"/>
                          </a:rPr>
                          <m:t>𝑜𝑓</m:t>
                        </m:r>
                        <m:r>
                          <a:rPr kumimoji="1" lang="en-US" altLang="zh-CN" sz="2000" b="0" i="1" smtClean="0">
                            <a:latin typeface="Cambria Math" panose="02040503050406030204" pitchFamily="18" charset="0"/>
                          </a:rPr>
                          <m:t> </m:t>
                        </m:r>
                        <m:r>
                          <a:rPr kumimoji="1" lang="en-US" altLang="zh-CN" sz="2000" b="0" i="1" smtClean="0">
                            <a:latin typeface="Cambria Math" panose="02040503050406030204" pitchFamily="18" charset="0"/>
                          </a:rPr>
                          <m:t>𝑚</m:t>
                        </m:r>
                        <m:r>
                          <a:rPr kumimoji="1" lang="en-US" altLang="zh-CN" sz="2000" b="0" i="1" smtClean="0">
                            <a:latin typeface="Cambria Math" panose="02040503050406030204" pitchFamily="18" charset="0"/>
                          </a:rPr>
                          <m:t>2 </m:t>
                        </m:r>
                        <m:r>
                          <a:rPr kumimoji="1" lang="en-US" altLang="zh-CN" sz="2000" b="0" i="1" smtClean="0">
                            <a:latin typeface="Cambria Math" panose="02040503050406030204" pitchFamily="18" charset="0"/>
                          </a:rPr>
                          <m:t>𝑤𝑖𝑡h</m:t>
                        </m:r>
                        <m:r>
                          <a:rPr kumimoji="1" lang="en-US" altLang="zh-CN" sz="2000" b="0" i="1" smtClean="0">
                            <a:latin typeface="Cambria Math" panose="02040503050406030204" pitchFamily="18" charset="0"/>
                          </a:rPr>
                          <m:t> </m:t>
                        </m:r>
                        <m:r>
                          <a:rPr kumimoji="1" lang="en-US" altLang="zh-CN" sz="2000" b="0" i="1" smtClean="0">
                            <a:latin typeface="Cambria Math" panose="02040503050406030204" pitchFamily="18" charset="0"/>
                          </a:rPr>
                          <m:t>𝑒𝑎𝑐h</m:t>
                        </m:r>
                        <m:r>
                          <a:rPr kumimoji="1" lang="en-US" altLang="zh-CN" sz="2000" b="0" i="1" smtClean="0">
                            <a:latin typeface="Cambria Math" panose="02040503050406030204" pitchFamily="18" charset="0"/>
                          </a:rPr>
                          <m:t> </m:t>
                        </m:r>
                        <m:r>
                          <a:rPr kumimoji="1" lang="en-US" altLang="zh-CN" sz="2000" b="0" i="1" smtClean="0">
                            <a:latin typeface="Cambria Math" panose="02040503050406030204" pitchFamily="18" charset="0"/>
                          </a:rPr>
                          <m:t>𝑟𝑎𝑡𝑒𝑑</m:t>
                        </m:r>
                        <m:r>
                          <a:rPr kumimoji="1" lang="en-US" altLang="zh-CN" sz="2000" b="0" i="1" smtClean="0">
                            <a:latin typeface="Cambria Math" panose="02040503050406030204" pitchFamily="18" charset="0"/>
                          </a:rPr>
                          <m:t> </m:t>
                        </m:r>
                        <m:r>
                          <a:rPr kumimoji="1" lang="en-US" altLang="zh-CN" sz="2000" b="0" i="1" smtClean="0">
                            <a:latin typeface="Cambria Math" panose="02040503050406030204" pitchFamily="18" charset="0"/>
                          </a:rPr>
                          <m:t>𝑚𝑜𝑣𝑖𝑒</m:t>
                        </m:r>
                      </m:den>
                    </m:f>
                  </m:oMath>
                </a14:m>
                <a:r>
                  <a:rPr kumimoji="1" lang="en-US" altLang="zh-CN" sz="2400" dirty="0"/>
                  <a:t>.</a:t>
                </a:r>
                <a:endParaRPr kumimoji="1" lang="zh-CN" altLang="en-US" sz="2400" dirty="0"/>
              </a:p>
            </p:txBody>
          </p:sp>
        </mc:Choice>
        <mc:Fallback xmlns="">
          <p:sp>
            <p:nvSpPr>
              <p:cNvPr id="15" name="文本框 14">
                <a:extLst>
                  <a:ext uri="{FF2B5EF4-FFF2-40B4-BE49-F238E27FC236}">
                    <a16:creationId xmlns:a16="http://schemas.microsoft.com/office/drawing/2014/main" id="{7A71A23D-1B7A-AE46-AFAA-96F71E1C68B3}"/>
                  </a:ext>
                </a:extLst>
              </p:cNvPr>
              <p:cNvSpPr txBox="1">
                <a:spLocks noRot="1" noChangeAspect="1" noMove="1" noResize="1" noEditPoints="1" noAdjustHandles="1" noChangeArrowheads="1" noChangeShapeType="1" noTextEdit="1"/>
              </p:cNvSpPr>
              <p:nvPr/>
            </p:nvSpPr>
            <p:spPr>
              <a:xfrm>
                <a:off x="3686810" y="4806133"/>
                <a:ext cx="8219758" cy="625236"/>
              </a:xfrm>
              <a:prstGeom prst="rect">
                <a:avLst/>
              </a:prstGeom>
              <a:blipFill>
                <a:blip r:embed="rId5"/>
                <a:stretch>
                  <a:fillRect b="-784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8D3AE484-0B3A-4944-923F-665730E04D6B}"/>
                  </a:ext>
                </a:extLst>
              </p:cNvPr>
              <p:cNvSpPr txBox="1"/>
              <p:nvPr/>
            </p:nvSpPr>
            <p:spPr>
              <a:xfrm>
                <a:off x="3887470" y="5741894"/>
                <a:ext cx="6560895" cy="1043812"/>
              </a:xfrm>
              <a:prstGeom prst="rect">
                <a:avLst/>
              </a:prstGeom>
              <a:noFill/>
            </p:spPr>
            <p:txBody>
              <a:bodyPr wrap="square" rtlCol="0">
                <a:spAutoFit/>
              </a:bodyPr>
              <a:lstStyle/>
              <a:p>
                <a:r>
                  <a:rPr kumimoji="1" lang="en-US" altLang="zh-CN" dirty="0"/>
                  <a:t>Rc2 = </a:t>
                </a:r>
                <a14:m>
                  <m:oMath xmlns:m="http://schemas.openxmlformats.org/officeDocument/2006/math">
                    <m:f>
                      <m:fPr>
                        <m:ctrlPr>
                          <a:rPr kumimoji="1" lang="en-US" altLang="zh-CN" i="1">
                            <a:latin typeface="Cambria Math" panose="02040503050406030204" pitchFamily="18" charset="0"/>
                          </a:rPr>
                        </m:ctrlPr>
                      </m:fPr>
                      <m:num>
                        <m:r>
                          <a:rPr kumimoji="1" lang="en-US" altLang="zh-CN" i="1">
                            <a:latin typeface="Cambria Math" panose="02040503050406030204" pitchFamily="18" charset="0"/>
                          </a:rPr>
                          <m:t>0.82∗4+0.9∗2+0.857∗3+0.97∗3</m:t>
                        </m:r>
                      </m:num>
                      <m:den>
                        <m:r>
                          <a:rPr kumimoji="1" lang="en-US" altLang="zh-CN" i="1">
                            <a:latin typeface="Cambria Math" panose="02040503050406030204" pitchFamily="18" charset="0"/>
                          </a:rPr>
                          <m:t>0.82+0.9+0.857+0.97</m:t>
                        </m:r>
                      </m:den>
                    </m:f>
                  </m:oMath>
                </a14:m>
                <a:endParaRPr kumimoji="1" lang="en-US" altLang="zh-CN" dirty="0"/>
              </a:p>
              <a:p>
                <a:r>
                  <a:rPr kumimoji="1" lang="en-US" altLang="zh-CN" dirty="0"/>
                  <a:t>      =2.977</a:t>
                </a:r>
              </a:p>
              <a:p>
                <a:endParaRPr kumimoji="1" lang="zh-CN" altLang="en-US" dirty="0"/>
              </a:p>
            </p:txBody>
          </p:sp>
        </mc:Choice>
        <mc:Fallback xmlns="">
          <p:sp>
            <p:nvSpPr>
              <p:cNvPr id="16" name="文本框 15">
                <a:extLst>
                  <a:ext uri="{FF2B5EF4-FFF2-40B4-BE49-F238E27FC236}">
                    <a16:creationId xmlns:a16="http://schemas.microsoft.com/office/drawing/2014/main" id="{8D3AE484-0B3A-4944-923F-665730E04D6B}"/>
                  </a:ext>
                </a:extLst>
              </p:cNvPr>
              <p:cNvSpPr txBox="1">
                <a:spLocks noRot="1" noChangeAspect="1" noMove="1" noResize="1" noEditPoints="1" noAdjustHandles="1" noChangeArrowheads="1" noChangeShapeType="1" noTextEdit="1"/>
              </p:cNvSpPr>
              <p:nvPr/>
            </p:nvSpPr>
            <p:spPr>
              <a:xfrm>
                <a:off x="3887470" y="5741894"/>
                <a:ext cx="6560895" cy="1043812"/>
              </a:xfrm>
              <a:prstGeom prst="rect">
                <a:avLst/>
              </a:prstGeom>
              <a:blipFill>
                <a:blip r:embed="rId6"/>
                <a:stretch>
                  <a:fillRect l="-77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091369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6E16AEE4-9C57-0744-B201-EE893C096DF2}"/>
              </a:ext>
            </a:extLst>
          </p:cNvPr>
          <p:cNvSpPr txBox="1"/>
          <p:nvPr/>
        </p:nvSpPr>
        <p:spPr>
          <a:xfrm>
            <a:off x="977146" y="2251055"/>
            <a:ext cx="9875074" cy="1754326"/>
          </a:xfrm>
          <a:prstGeom prst="rect">
            <a:avLst/>
          </a:prstGeom>
          <a:noFill/>
        </p:spPr>
        <p:txBody>
          <a:bodyPr wrap="square" rtlCol="0">
            <a:spAutoFit/>
          </a:bodyPr>
          <a:lstStyle/>
          <a:p>
            <a:pPr marL="457200" indent="-457200">
              <a:buFont typeface="+mj-lt"/>
              <a:buAutoNum type="arabicPeriod"/>
            </a:pPr>
            <a:r>
              <a:rPr lang="en-US" altLang="zh-CN" dirty="0"/>
              <a:t>Separating the data of users rating on movies into two data for train and test. For example, the proportion of them is </a:t>
            </a:r>
            <a:r>
              <a:rPr lang="en-US" altLang="zh-CN" b="1" dirty="0"/>
              <a:t>70% </a:t>
            </a:r>
            <a:r>
              <a:rPr lang="en-US" altLang="zh-CN" dirty="0"/>
              <a:t>and </a:t>
            </a:r>
            <a:r>
              <a:rPr lang="en-US" altLang="zh-CN" b="1" dirty="0"/>
              <a:t>30%. </a:t>
            </a:r>
          </a:p>
          <a:p>
            <a:pPr marL="457200" indent="-457200">
              <a:buFont typeface="+mj-lt"/>
              <a:buAutoNum type="arabicPeriod"/>
            </a:pPr>
            <a:endParaRPr lang="en-US" altLang="zh-CN" b="1" dirty="0"/>
          </a:p>
          <a:p>
            <a:pPr marL="457200" indent="-457200">
              <a:buFont typeface="+mj-lt"/>
              <a:buAutoNum type="arabicPeriod"/>
            </a:pPr>
            <a:r>
              <a:rPr lang="en-US" altLang="zh-CN" dirty="0"/>
              <a:t>Use</a:t>
            </a:r>
            <a:r>
              <a:rPr lang="en-US" altLang="zh-CN" b="1" dirty="0"/>
              <a:t> RMSE </a:t>
            </a:r>
            <a:r>
              <a:rPr lang="en-US" altLang="zh-CN" dirty="0"/>
              <a:t>and </a:t>
            </a:r>
            <a:r>
              <a:rPr lang="en-US" altLang="zh-CN" b="1" dirty="0"/>
              <a:t>MAE</a:t>
            </a:r>
            <a:r>
              <a:rPr lang="en-US" altLang="zh-CN" dirty="0"/>
              <a:t> to test the accuracy  for this.</a:t>
            </a:r>
          </a:p>
          <a:p>
            <a:pPr lvl="1"/>
            <a:r>
              <a:rPr lang="en-US" altLang="zh-CN" dirty="0"/>
              <a:t>Core : The </a:t>
            </a:r>
            <a:r>
              <a:rPr lang="en-US" altLang="zh-CN" b="1" dirty="0"/>
              <a:t>difference</a:t>
            </a:r>
            <a:r>
              <a:rPr lang="en-US" altLang="zh-CN" dirty="0"/>
              <a:t> that comparing the predicted value from 70%  train data with                         real value from the 30% data. </a:t>
            </a:r>
          </a:p>
        </p:txBody>
      </p:sp>
      <p:sp>
        <p:nvSpPr>
          <p:cNvPr id="10" name="文本框 9">
            <a:extLst>
              <a:ext uri="{FF2B5EF4-FFF2-40B4-BE49-F238E27FC236}">
                <a16:creationId xmlns:a16="http://schemas.microsoft.com/office/drawing/2014/main" id="{7355E5D5-68CB-C047-98AF-B84422FF0FA3}"/>
              </a:ext>
            </a:extLst>
          </p:cNvPr>
          <p:cNvSpPr txBox="1"/>
          <p:nvPr/>
        </p:nvSpPr>
        <p:spPr>
          <a:xfrm>
            <a:off x="1355694" y="1075877"/>
            <a:ext cx="7839635" cy="461665"/>
          </a:xfrm>
          <a:prstGeom prst="rect">
            <a:avLst/>
          </a:prstGeom>
          <a:noFill/>
        </p:spPr>
        <p:txBody>
          <a:bodyPr wrap="square" rtlCol="0">
            <a:spAutoFit/>
          </a:bodyPr>
          <a:lstStyle/>
          <a:p>
            <a:r>
              <a:rPr kumimoji="1" lang="en-US" altLang="zh-CN" sz="2400" b="1" dirty="0"/>
              <a:t>The accuracy of this SVD for analysis Data</a:t>
            </a:r>
            <a:endParaRPr kumimoji="1" lang="zh-CN" altLang="en-US" sz="2400" b="1" dirty="0"/>
          </a:p>
        </p:txBody>
      </p:sp>
    </p:spTree>
    <p:extLst>
      <p:ext uri="{BB962C8B-B14F-4D97-AF65-F5344CB8AC3E}">
        <p14:creationId xmlns:p14="http://schemas.microsoft.com/office/powerpoint/2010/main" val="3631067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D8D4AFBD-197A-7B4A-8445-8288D0D87094}"/>
              </a:ext>
            </a:extLst>
          </p:cNvPr>
          <p:cNvSpPr/>
          <p:nvPr/>
        </p:nvSpPr>
        <p:spPr>
          <a:xfrm>
            <a:off x="0" y="1952501"/>
            <a:ext cx="6096000" cy="3308598"/>
          </a:xfrm>
          <a:prstGeom prst="rect">
            <a:avLst/>
          </a:prstGeom>
        </p:spPr>
        <p:txBody>
          <a:bodyPr>
            <a:spAutoFit/>
          </a:bodyPr>
          <a:lstStyle/>
          <a:p>
            <a:pPr lvl="2"/>
            <a:r>
              <a:rPr lang="en-US" altLang="zh-CN" sz="1900" b="1" dirty="0"/>
              <a:t>RMSE</a:t>
            </a:r>
          </a:p>
          <a:p>
            <a:pPr lvl="2"/>
            <a:r>
              <a:rPr lang="en-US" altLang="zh-CN" sz="1900" dirty="0"/>
              <a:t>Root Mean Square Error, is the square root of the ratio of the square of the deviation of the observed value from the true value to the number of observations m, is the deviation between a reasonable observation and the true value</a:t>
            </a:r>
            <a:endParaRPr lang="zh-CN" altLang="zh-CN" sz="1900" dirty="0"/>
          </a:p>
          <a:p>
            <a:pPr lvl="2"/>
            <a:r>
              <a:rPr lang="en-US" altLang="zh-CN" sz="1900" b="1" dirty="0"/>
              <a:t>MAE </a:t>
            </a:r>
          </a:p>
          <a:p>
            <a:pPr lvl="2"/>
            <a:r>
              <a:rPr lang="en-US" altLang="zh-CN" sz="1900" dirty="0"/>
              <a:t>Mean Absolute Error, is the maximum absolute error, can better reflect the actual situation of the prediction error.</a:t>
            </a:r>
            <a:endParaRPr lang="zh-CN" altLang="zh-CN" sz="1900" dirty="0"/>
          </a:p>
        </p:txBody>
      </p:sp>
      <p:sp>
        <p:nvSpPr>
          <p:cNvPr id="6" name="标题 5">
            <a:extLst>
              <a:ext uri="{FF2B5EF4-FFF2-40B4-BE49-F238E27FC236}">
                <a16:creationId xmlns:a16="http://schemas.microsoft.com/office/drawing/2014/main" id="{557F34B9-E3C3-AD44-9177-D0FC3F274057}"/>
              </a:ext>
            </a:extLst>
          </p:cNvPr>
          <p:cNvSpPr>
            <a:spLocks noGrp="1"/>
          </p:cNvSpPr>
          <p:nvPr>
            <p:ph type="title"/>
          </p:nvPr>
        </p:nvSpPr>
        <p:spPr/>
        <p:txBody>
          <a:bodyPr/>
          <a:lstStyle/>
          <a:p>
            <a:r>
              <a:rPr lang="en-US" altLang="zh-CN"/>
              <a:t>Introduction of RMSE And MAE</a:t>
            </a:r>
            <a:endParaRPr lang="zh-CN" altLang="en-US" dirty="0"/>
          </a:p>
        </p:txBody>
      </p:sp>
      <p:pic>
        <p:nvPicPr>
          <p:cNvPr id="7" name="图片 6">
            <a:extLst>
              <a:ext uri="{FF2B5EF4-FFF2-40B4-BE49-F238E27FC236}">
                <a16:creationId xmlns:a16="http://schemas.microsoft.com/office/drawing/2014/main" id="{0E40F0F8-7204-DB4F-A32B-1BB522CD66D6}"/>
              </a:ext>
            </a:extLst>
          </p:cNvPr>
          <p:cNvPicPr>
            <a:picLocks noChangeAspect="1"/>
          </p:cNvPicPr>
          <p:nvPr/>
        </p:nvPicPr>
        <p:blipFill>
          <a:blip r:embed="rId2"/>
          <a:stretch>
            <a:fillRect/>
          </a:stretch>
        </p:blipFill>
        <p:spPr>
          <a:xfrm>
            <a:off x="6512751" y="1952501"/>
            <a:ext cx="3141291" cy="1740630"/>
          </a:xfrm>
          <a:prstGeom prst="rect">
            <a:avLst/>
          </a:prstGeom>
        </p:spPr>
      </p:pic>
      <p:pic>
        <p:nvPicPr>
          <p:cNvPr id="8" name="图片 7">
            <a:extLst>
              <a:ext uri="{FF2B5EF4-FFF2-40B4-BE49-F238E27FC236}">
                <a16:creationId xmlns:a16="http://schemas.microsoft.com/office/drawing/2014/main" id="{21369B22-5C73-6049-AA29-49C3F538CAA6}"/>
              </a:ext>
            </a:extLst>
          </p:cNvPr>
          <p:cNvPicPr>
            <a:picLocks noChangeAspect="1"/>
          </p:cNvPicPr>
          <p:nvPr/>
        </p:nvPicPr>
        <p:blipFill>
          <a:blip r:embed="rId3"/>
          <a:stretch>
            <a:fillRect/>
          </a:stretch>
        </p:blipFill>
        <p:spPr>
          <a:xfrm>
            <a:off x="6512751" y="4427427"/>
            <a:ext cx="4487217" cy="1200329"/>
          </a:xfrm>
          <a:prstGeom prst="rect">
            <a:avLst/>
          </a:prstGeom>
        </p:spPr>
      </p:pic>
    </p:spTree>
    <p:extLst>
      <p:ext uri="{BB962C8B-B14F-4D97-AF65-F5344CB8AC3E}">
        <p14:creationId xmlns:p14="http://schemas.microsoft.com/office/powerpoint/2010/main" val="7842169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7" name="文本框 6">
            <a:extLst>
              <a:ext uri="{FF2B5EF4-FFF2-40B4-BE49-F238E27FC236}">
                <a16:creationId xmlns:a16="http://schemas.microsoft.com/office/drawing/2014/main" id="{A96F602D-03D5-A643-925F-5DA240A3A92B}"/>
              </a:ext>
            </a:extLst>
          </p:cNvPr>
          <p:cNvSpPr txBox="1"/>
          <p:nvPr/>
        </p:nvSpPr>
        <p:spPr>
          <a:xfrm>
            <a:off x="643468" y="623392"/>
            <a:ext cx="3363974" cy="1607060"/>
          </a:xfrm>
          <a:prstGeom prst="rect">
            <a:avLst/>
          </a:prstGeom>
          <a:noFill/>
          <a:ln w="19050">
            <a:solidFill>
              <a:schemeClr val="tx1"/>
            </a:solidFill>
          </a:ln>
        </p:spPr>
        <p:txBody>
          <a:bodyPr vert="horz" wrap="square" lIns="91440" tIns="45720" rIns="91440" bIns="45720" rtlCol="0" anchor="ctr">
            <a:normAutofit lnSpcReduction="10000"/>
          </a:bodyPr>
          <a:lstStyle/>
          <a:p>
            <a:pPr algn="ctr">
              <a:lnSpc>
                <a:spcPct val="90000"/>
              </a:lnSpc>
              <a:spcBef>
                <a:spcPct val="0"/>
              </a:spcBef>
              <a:spcAft>
                <a:spcPts val="600"/>
              </a:spcAft>
            </a:pPr>
            <a:r>
              <a:rPr kumimoji="1" lang="en-US" altLang="zh-CN" sz="2800" b="1" kern="1200" dirty="0">
                <a:solidFill>
                  <a:schemeClr val="tx1"/>
                </a:solidFill>
                <a:latin typeface="+mj-lt"/>
                <a:ea typeface="+mj-ea"/>
                <a:cs typeface="+mj-cs"/>
              </a:rPr>
              <a:t>The real experiment of this </a:t>
            </a:r>
            <a:r>
              <a:rPr kumimoji="1" lang="en-US" altLang="zh-CN" sz="2800" b="1" dirty="0">
                <a:latin typeface="+mj-lt"/>
                <a:ea typeface="+mj-ea"/>
                <a:cs typeface="+mj-cs"/>
              </a:rPr>
              <a:t>two methods to test accuracy for SVD</a:t>
            </a:r>
            <a:endParaRPr kumimoji="1" lang="en-US" altLang="zh-CN" sz="2800" b="1" kern="1200" dirty="0">
              <a:solidFill>
                <a:schemeClr val="tx1"/>
              </a:solidFill>
              <a:latin typeface="+mj-lt"/>
              <a:ea typeface="+mj-ea"/>
              <a:cs typeface="+mj-cs"/>
            </a:endParaRPr>
          </a:p>
        </p:txBody>
      </p:sp>
      <p:sp>
        <p:nvSpPr>
          <p:cNvPr id="4" name="内容占位符 2">
            <a:extLst>
              <a:ext uri="{FF2B5EF4-FFF2-40B4-BE49-F238E27FC236}">
                <a16:creationId xmlns:a16="http://schemas.microsoft.com/office/drawing/2014/main" id="{CE57D54F-7CA2-504D-AE55-DB3CDA2970BD}"/>
              </a:ext>
            </a:extLst>
          </p:cNvPr>
          <p:cNvSpPr>
            <a:spLocks noGrp="1"/>
          </p:cNvSpPr>
          <p:nvPr>
            <p:ph idx="1"/>
          </p:nvPr>
        </p:nvSpPr>
        <p:spPr>
          <a:xfrm>
            <a:off x="643468" y="2638043"/>
            <a:ext cx="3363974" cy="3415623"/>
          </a:xfrm>
        </p:spPr>
        <p:txBody>
          <a:bodyPr vert="horz" lIns="91440" tIns="45720" rIns="91440" bIns="45720" rtlCol="0">
            <a:normAutofit/>
          </a:bodyPr>
          <a:lstStyle/>
          <a:p>
            <a:r>
              <a:rPr lang="en-US" altLang="zh-CN" sz="2000" dirty="0"/>
              <a:t>I get the average Values of RMSEs and MAEs are 0.8343 and 0.6636 when I take 100 users </a:t>
            </a:r>
            <a:r>
              <a:rPr lang="en-US" altLang="zh-CN" sz="2000"/>
              <a:t>and 15,448 </a:t>
            </a:r>
            <a:r>
              <a:rPr lang="en-US" altLang="zh-CN" sz="2000" dirty="0"/>
              <a:t>ratings as data and set K as 5.</a:t>
            </a:r>
          </a:p>
          <a:p>
            <a:endParaRPr kumimoji="1" lang="en-US" altLang="zh-CN" sz="2000" dirty="0"/>
          </a:p>
        </p:txBody>
      </p:sp>
      <p:pic>
        <p:nvPicPr>
          <p:cNvPr id="5" name="图片 4" descr="手机屏幕截图&#10;&#10;描述已自动生成">
            <a:extLst>
              <a:ext uri="{FF2B5EF4-FFF2-40B4-BE49-F238E27FC236}">
                <a16:creationId xmlns:a16="http://schemas.microsoft.com/office/drawing/2014/main" id="{4EFBBDD5-41B2-D34D-8FF6-27705CB40ED1}"/>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5297763" y="1059222"/>
            <a:ext cx="6250769" cy="4578688"/>
          </a:xfrm>
          <a:prstGeom prst="rect">
            <a:avLst/>
          </a:prstGeom>
        </p:spPr>
      </p:pic>
    </p:spTree>
    <p:extLst>
      <p:ext uri="{BB962C8B-B14F-4D97-AF65-F5344CB8AC3E}">
        <p14:creationId xmlns:p14="http://schemas.microsoft.com/office/powerpoint/2010/main" val="237036695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598A73-D898-8048-A571-161488510F94}"/>
              </a:ext>
            </a:extLst>
          </p:cNvPr>
          <p:cNvSpPr>
            <a:spLocks noGrp="1"/>
          </p:cNvSpPr>
          <p:nvPr>
            <p:ph type="ctrTitle"/>
          </p:nvPr>
        </p:nvSpPr>
        <p:spPr>
          <a:xfrm>
            <a:off x="1232647" y="1099503"/>
            <a:ext cx="9144000" cy="1655762"/>
          </a:xfrm>
        </p:spPr>
        <p:txBody>
          <a:bodyPr>
            <a:normAutofit fontScale="90000"/>
          </a:bodyPr>
          <a:lstStyle/>
          <a:p>
            <a:r>
              <a:rPr kumimoji="1" lang="en-US" altLang="zh-CN" dirty="0"/>
              <a:t>What is data analysis? </a:t>
            </a:r>
            <a:br>
              <a:rPr kumimoji="1" lang="en-US" altLang="zh-CN" dirty="0"/>
            </a:br>
            <a:r>
              <a:rPr kumimoji="1" lang="en-US" altLang="zh-CN" dirty="0"/>
              <a:t>and How does it work</a:t>
            </a:r>
            <a:endParaRPr kumimoji="1" lang="zh-CN" altLang="en-US" dirty="0"/>
          </a:p>
        </p:txBody>
      </p:sp>
      <p:sp>
        <p:nvSpPr>
          <p:cNvPr id="5" name="文本框 4">
            <a:extLst>
              <a:ext uri="{FF2B5EF4-FFF2-40B4-BE49-F238E27FC236}">
                <a16:creationId xmlns:a16="http://schemas.microsoft.com/office/drawing/2014/main" id="{55E62199-3FA7-1747-B2D6-5AE9C190D2A7}"/>
              </a:ext>
            </a:extLst>
          </p:cNvPr>
          <p:cNvSpPr txBox="1"/>
          <p:nvPr/>
        </p:nvSpPr>
        <p:spPr>
          <a:xfrm>
            <a:off x="1766047" y="3532954"/>
            <a:ext cx="8077200" cy="2585323"/>
          </a:xfrm>
          <a:prstGeom prst="rect">
            <a:avLst/>
          </a:prstGeom>
          <a:noFill/>
        </p:spPr>
        <p:txBody>
          <a:bodyPr wrap="square" rtlCol="0">
            <a:spAutoFit/>
          </a:bodyPr>
          <a:lstStyle/>
          <a:p>
            <a:r>
              <a:rPr kumimoji="1" lang="en-US" altLang="zh-CN" dirty="0"/>
              <a:t>Data analysis is a process of collecting, collating, processing and analyzing data purposely based on business purposes</a:t>
            </a:r>
          </a:p>
          <a:p>
            <a:endParaRPr kumimoji="1" lang="en-US" altLang="zh-CN" dirty="0"/>
          </a:p>
          <a:p>
            <a:pPr marL="342900" indent="-342900">
              <a:buFont typeface="+mj-lt"/>
              <a:buAutoNum type="arabicPeriod"/>
            </a:pPr>
            <a:r>
              <a:rPr kumimoji="1" lang="en-US" altLang="zh-CN" dirty="0"/>
              <a:t>First, refine data to  remove unimportant data and get necessary data </a:t>
            </a:r>
          </a:p>
          <a:p>
            <a:pPr marL="342900" indent="-342900">
              <a:buFont typeface="+mj-lt"/>
              <a:buAutoNum type="arabicPeriod"/>
            </a:pPr>
            <a:endParaRPr kumimoji="1" lang="en-US" altLang="zh-CN" dirty="0"/>
          </a:p>
          <a:p>
            <a:pPr marL="342900" indent="-342900">
              <a:buFont typeface="+mj-lt"/>
              <a:buAutoNum type="arabicPeriod"/>
            </a:pPr>
            <a:r>
              <a:rPr kumimoji="1" lang="en-US" altLang="zh-CN" dirty="0"/>
              <a:t>Second, get valuable and latent information from the analysis of refined data  </a:t>
            </a:r>
          </a:p>
          <a:p>
            <a:pPr marL="342900" indent="-342900">
              <a:buFont typeface="+mj-lt"/>
              <a:buAutoNum type="arabicPeriod"/>
            </a:pPr>
            <a:endParaRPr kumimoji="1" lang="en-US" altLang="zh-CN" dirty="0"/>
          </a:p>
          <a:p>
            <a:pPr marL="342900" indent="-342900">
              <a:buFont typeface="+mj-lt"/>
              <a:buAutoNum type="arabicPeriod"/>
            </a:pPr>
            <a:r>
              <a:rPr kumimoji="1" lang="en-US" altLang="zh-CN" dirty="0"/>
              <a:t>Third, give customers accurate service through valuable and latent information</a:t>
            </a:r>
            <a:endParaRPr kumimoji="1" lang="zh-CN" altLang="en-US" dirty="0"/>
          </a:p>
        </p:txBody>
      </p:sp>
    </p:spTree>
    <p:extLst>
      <p:ext uri="{BB962C8B-B14F-4D97-AF65-F5344CB8AC3E}">
        <p14:creationId xmlns:p14="http://schemas.microsoft.com/office/powerpoint/2010/main" val="18519414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标题 1">
            <a:extLst>
              <a:ext uri="{FF2B5EF4-FFF2-40B4-BE49-F238E27FC236}">
                <a16:creationId xmlns:a16="http://schemas.microsoft.com/office/drawing/2014/main" id="{2F088B23-9FEC-304A-B00C-F73B0A8D0AED}"/>
              </a:ext>
            </a:extLst>
          </p:cNvPr>
          <p:cNvSpPr>
            <a:spLocks noGrp="1"/>
          </p:cNvSpPr>
          <p:nvPr>
            <p:ph type="title"/>
          </p:nvPr>
        </p:nvSpPr>
        <p:spPr>
          <a:xfrm>
            <a:off x="640079" y="2053641"/>
            <a:ext cx="3669161" cy="2760098"/>
          </a:xfrm>
        </p:spPr>
        <p:txBody>
          <a:bodyPr>
            <a:normAutofit/>
          </a:bodyPr>
          <a:lstStyle/>
          <a:p>
            <a:r>
              <a:rPr kumimoji="1" lang="en-US" altLang="zh-CN" b="1" dirty="0">
                <a:solidFill>
                  <a:srgbClr val="FFFFFF"/>
                </a:solidFill>
              </a:rPr>
              <a:t>Experiment</a:t>
            </a:r>
            <a:r>
              <a:rPr kumimoji="1" lang="en-US" altLang="zh-CN" dirty="0">
                <a:solidFill>
                  <a:srgbClr val="FFFFFF"/>
                </a:solidFill>
              </a:rPr>
              <a:t> for data analysis</a:t>
            </a:r>
            <a:endParaRPr kumimoji="1" lang="zh-CN" altLang="en-US" dirty="0">
              <a:solidFill>
                <a:srgbClr val="FFFFFF"/>
              </a:solidFill>
            </a:endParaRPr>
          </a:p>
        </p:txBody>
      </p:sp>
      <p:sp>
        <p:nvSpPr>
          <p:cNvPr id="3" name="内容占位符 2">
            <a:extLst>
              <a:ext uri="{FF2B5EF4-FFF2-40B4-BE49-F238E27FC236}">
                <a16:creationId xmlns:a16="http://schemas.microsoft.com/office/drawing/2014/main" id="{B5BE2DEA-D7CC-4343-9509-C0035F31871B}"/>
              </a:ext>
            </a:extLst>
          </p:cNvPr>
          <p:cNvSpPr>
            <a:spLocks noGrp="1"/>
          </p:cNvSpPr>
          <p:nvPr>
            <p:ph idx="1"/>
          </p:nvPr>
        </p:nvSpPr>
        <p:spPr>
          <a:xfrm>
            <a:off x="6090574" y="801866"/>
            <a:ext cx="5306084" cy="5230634"/>
          </a:xfrm>
        </p:spPr>
        <p:txBody>
          <a:bodyPr anchor="ctr">
            <a:normAutofit/>
          </a:bodyPr>
          <a:lstStyle/>
          <a:p>
            <a:r>
              <a:rPr kumimoji="1" lang="en-US" altLang="zh-CN" sz="2200" dirty="0">
                <a:solidFill>
                  <a:srgbClr val="000000"/>
                </a:solidFill>
              </a:rPr>
              <a:t>For costumers. A man like cookies and sugared latte. who watched 80% humorous movies, 5% scared movies and 15% action movies from the history of google account. He prefer to eat food at home with friends.</a:t>
            </a:r>
          </a:p>
          <a:p>
            <a:pPr marL="0" indent="0">
              <a:buNone/>
            </a:pPr>
            <a:r>
              <a:rPr kumimoji="1" lang="en-US" altLang="zh-CN" sz="2200" dirty="0">
                <a:solidFill>
                  <a:srgbClr val="000000"/>
                </a:solidFill>
              </a:rPr>
              <a:t>For service industry</a:t>
            </a:r>
          </a:p>
          <a:p>
            <a:pPr marL="514350" indent="-514350">
              <a:buFont typeface="+mj-lt"/>
              <a:buAutoNum type="arabicPeriod"/>
            </a:pPr>
            <a:r>
              <a:rPr kumimoji="1" lang="en-US" altLang="zh-CN" sz="2200" dirty="0">
                <a:solidFill>
                  <a:srgbClr val="000000"/>
                </a:solidFill>
              </a:rPr>
              <a:t>Analyze this, we found this person has high percentage of liking sugared food and  humorous things.</a:t>
            </a:r>
          </a:p>
          <a:p>
            <a:pPr marL="514350" indent="-514350">
              <a:buFont typeface="+mj-lt"/>
              <a:buAutoNum type="arabicPeriod"/>
            </a:pPr>
            <a:r>
              <a:rPr kumimoji="1" lang="en-US" altLang="zh-CN" sz="2200" dirty="0">
                <a:solidFill>
                  <a:srgbClr val="000000"/>
                </a:solidFill>
              </a:rPr>
              <a:t> So we should provide the customer with humorous  activities and sugared food such as sugared milk.</a:t>
            </a:r>
            <a:endParaRPr lang="en-US" altLang="zh-CN" sz="2200" dirty="0">
              <a:solidFill>
                <a:srgbClr val="000000"/>
              </a:solidFill>
            </a:endParaRPr>
          </a:p>
          <a:p>
            <a:pPr marL="0" indent="0">
              <a:buNone/>
            </a:pPr>
            <a:endParaRPr kumimoji="1" lang="zh-CN" altLang="en-US" sz="2200" dirty="0">
              <a:solidFill>
                <a:srgbClr val="000000"/>
              </a:solidFill>
            </a:endParaRPr>
          </a:p>
        </p:txBody>
      </p:sp>
    </p:spTree>
    <p:extLst>
      <p:ext uri="{BB962C8B-B14F-4D97-AF65-F5344CB8AC3E}">
        <p14:creationId xmlns:p14="http://schemas.microsoft.com/office/powerpoint/2010/main" val="36320125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4A2FBD-8315-B741-A1D0-4431924A943B}"/>
              </a:ext>
            </a:extLst>
          </p:cNvPr>
          <p:cNvSpPr>
            <a:spLocks noGrp="1"/>
          </p:cNvSpPr>
          <p:nvPr>
            <p:ph type="title"/>
          </p:nvPr>
        </p:nvSpPr>
        <p:spPr/>
        <p:txBody>
          <a:bodyPr/>
          <a:lstStyle/>
          <a:p>
            <a:r>
              <a:rPr kumimoji="1" lang="en-US" altLang="zh-CN" b="1" dirty="0"/>
              <a:t>Methods</a:t>
            </a:r>
            <a:r>
              <a:rPr kumimoji="1" lang="en-US" altLang="zh-CN" dirty="0"/>
              <a:t> to get valuable information from data of matrix type</a:t>
            </a:r>
            <a:endParaRPr kumimoji="1" lang="zh-CN" altLang="en-US" dirty="0"/>
          </a:p>
        </p:txBody>
      </p:sp>
      <p:sp>
        <p:nvSpPr>
          <p:cNvPr id="3" name="内容占位符 2">
            <a:extLst>
              <a:ext uri="{FF2B5EF4-FFF2-40B4-BE49-F238E27FC236}">
                <a16:creationId xmlns:a16="http://schemas.microsoft.com/office/drawing/2014/main" id="{8282FB2E-50BE-D443-B9E7-80DCE8F44ABF}"/>
              </a:ext>
            </a:extLst>
          </p:cNvPr>
          <p:cNvSpPr>
            <a:spLocks noGrp="1"/>
          </p:cNvSpPr>
          <p:nvPr>
            <p:ph idx="1"/>
          </p:nvPr>
        </p:nvSpPr>
        <p:spPr/>
        <p:txBody>
          <a:bodyPr/>
          <a:lstStyle/>
          <a:p>
            <a:pPr marL="0" indent="0">
              <a:buNone/>
            </a:pPr>
            <a:endParaRPr kumimoji="1" lang="zh-CN" altLang="en-US" dirty="0"/>
          </a:p>
        </p:txBody>
      </p:sp>
      <p:pic>
        <p:nvPicPr>
          <p:cNvPr id="13" name="内容占位符 3" descr="电脑屏幕的照片&#10;&#10;描述已自动生成">
            <a:extLst>
              <a:ext uri="{FF2B5EF4-FFF2-40B4-BE49-F238E27FC236}">
                <a16:creationId xmlns:a16="http://schemas.microsoft.com/office/drawing/2014/main" id="{0621BA9F-ADEE-454F-BABA-7C866398C9A9}"/>
              </a:ext>
            </a:extLst>
          </p:cNvPr>
          <p:cNvPicPr>
            <a:picLocks noChangeAspect="1"/>
          </p:cNvPicPr>
          <p:nvPr/>
        </p:nvPicPr>
        <p:blipFill>
          <a:blip r:embed="rId2"/>
          <a:stretch>
            <a:fillRect/>
          </a:stretch>
        </p:blipFill>
        <p:spPr>
          <a:xfrm>
            <a:off x="1264023" y="2713395"/>
            <a:ext cx="3149600" cy="2413000"/>
          </a:xfrm>
          <a:prstGeom prst="rect">
            <a:avLst/>
          </a:prstGeom>
        </p:spPr>
      </p:pic>
      <p:sp>
        <p:nvSpPr>
          <p:cNvPr id="15" name="矩形 14">
            <a:extLst>
              <a:ext uri="{FF2B5EF4-FFF2-40B4-BE49-F238E27FC236}">
                <a16:creationId xmlns:a16="http://schemas.microsoft.com/office/drawing/2014/main" id="{BB3E7A6A-7226-9B40-9482-EB41B4BECB30}"/>
              </a:ext>
            </a:extLst>
          </p:cNvPr>
          <p:cNvSpPr/>
          <p:nvPr/>
        </p:nvSpPr>
        <p:spPr>
          <a:xfrm>
            <a:off x="838200" y="2209126"/>
            <a:ext cx="5275803" cy="369332"/>
          </a:xfrm>
          <a:prstGeom prst="rect">
            <a:avLst/>
          </a:prstGeom>
        </p:spPr>
        <p:txBody>
          <a:bodyPr wrap="none">
            <a:spAutoFit/>
          </a:bodyPr>
          <a:lstStyle/>
          <a:p>
            <a:r>
              <a:rPr kumimoji="1" lang="en-US" altLang="zh-CN" b="1" dirty="0"/>
              <a:t>This is data about four users rated for six movies</a:t>
            </a:r>
            <a:endParaRPr lang="zh-CN" altLang="en-US" dirty="0"/>
          </a:p>
        </p:txBody>
      </p:sp>
      <p:sp>
        <p:nvSpPr>
          <p:cNvPr id="4" name="文本框 3">
            <a:extLst>
              <a:ext uri="{FF2B5EF4-FFF2-40B4-BE49-F238E27FC236}">
                <a16:creationId xmlns:a16="http://schemas.microsoft.com/office/drawing/2014/main" id="{52D05099-1202-A546-B00A-B09271FE5F56}"/>
              </a:ext>
            </a:extLst>
          </p:cNvPr>
          <p:cNvSpPr txBox="1"/>
          <p:nvPr/>
        </p:nvSpPr>
        <p:spPr>
          <a:xfrm>
            <a:off x="7086600" y="1828800"/>
            <a:ext cx="4450976" cy="3970318"/>
          </a:xfrm>
          <a:prstGeom prst="rect">
            <a:avLst/>
          </a:prstGeom>
          <a:noFill/>
        </p:spPr>
        <p:txBody>
          <a:bodyPr wrap="square" rtlCol="0">
            <a:spAutoFit/>
          </a:bodyPr>
          <a:lstStyle/>
          <a:p>
            <a:r>
              <a:rPr kumimoji="1" lang="en-US" altLang="zh-CN" b="1" dirty="0"/>
              <a:t>Use Algorithm to decompose the data of type of matrix to get useful  information.</a:t>
            </a:r>
          </a:p>
          <a:p>
            <a:endParaRPr kumimoji="1" lang="en-US" altLang="zh-CN" dirty="0"/>
          </a:p>
          <a:p>
            <a:r>
              <a:rPr kumimoji="1" lang="en-US" altLang="zh-CN" dirty="0"/>
              <a:t>Some useful algorithms:</a:t>
            </a:r>
          </a:p>
          <a:p>
            <a:endParaRPr kumimoji="1" lang="en-US" altLang="zh-CN" dirty="0"/>
          </a:p>
          <a:p>
            <a:pPr marL="285750" indent="-285750">
              <a:buFont typeface="Wingdings" pitchFamily="2" charset="2"/>
              <a:buChar char="l"/>
            </a:pPr>
            <a:r>
              <a:rPr kumimoji="1" lang="en-US" altLang="zh-CN" dirty="0"/>
              <a:t>Eigenvalue decomposition for M*M matrix as 3*3</a:t>
            </a:r>
          </a:p>
          <a:p>
            <a:pPr marL="285750" indent="-285750">
              <a:buFont typeface="Wingdings" pitchFamily="2" charset="2"/>
              <a:buChar char="l"/>
            </a:pPr>
            <a:endParaRPr kumimoji="1" lang="en-US" altLang="zh-CN" dirty="0"/>
          </a:p>
          <a:p>
            <a:pPr marL="285750" indent="-285750">
              <a:buFont typeface="Wingdings" pitchFamily="2" charset="2"/>
              <a:buChar char="l"/>
            </a:pPr>
            <a:r>
              <a:rPr kumimoji="1" lang="en-US" altLang="zh-CN" dirty="0"/>
              <a:t>Singular value decomposition (SVD)for N*M as 5*7 and M*M as 3*3</a:t>
            </a:r>
          </a:p>
          <a:p>
            <a:endParaRPr kumimoji="1" lang="en-US" altLang="zh-CN" dirty="0"/>
          </a:p>
          <a:p>
            <a:endParaRPr kumimoji="1" lang="en-US" altLang="zh-CN" dirty="0"/>
          </a:p>
          <a:p>
            <a:r>
              <a:rPr kumimoji="1" lang="en-US" altLang="zh-CN" dirty="0"/>
              <a:t> </a:t>
            </a:r>
          </a:p>
          <a:p>
            <a:endParaRPr kumimoji="1" lang="en-US" altLang="zh-CN" dirty="0"/>
          </a:p>
        </p:txBody>
      </p:sp>
    </p:spTree>
    <p:extLst>
      <p:ext uri="{BB962C8B-B14F-4D97-AF65-F5344CB8AC3E}">
        <p14:creationId xmlns:p14="http://schemas.microsoft.com/office/powerpoint/2010/main" val="2004243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73F3441E-A34E-E340-A658-A75909EDD9F6}"/>
              </a:ext>
            </a:extLst>
          </p:cNvPr>
          <p:cNvSpPr txBox="1"/>
          <p:nvPr/>
        </p:nvSpPr>
        <p:spPr>
          <a:xfrm>
            <a:off x="316454" y="1686075"/>
            <a:ext cx="4040393" cy="1384995"/>
          </a:xfrm>
          <a:prstGeom prst="rect">
            <a:avLst/>
          </a:prstGeom>
          <a:noFill/>
        </p:spPr>
        <p:txBody>
          <a:bodyPr wrap="square" rtlCol="0">
            <a:spAutoFit/>
          </a:bodyPr>
          <a:lstStyle/>
          <a:p>
            <a:r>
              <a:rPr kumimoji="1" lang="en-US" altLang="zh-CN" sz="2400" b="1" dirty="0"/>
              <a:t>This is data about four users rated for six movies</a:t>
            </a:r>
            <a:r>
              <a:rPr kumimoji="1" lang="en-US" altLang="zh-CN" dirty="0"/>
              <a:t>. 6x4</a:t>
            </a:r>
          </a:p>
          <a:p>
            <a:endParaRPr kumimoji="1" lang="zh-CN" altLang="en-US" dirty="0"/>
          </a:p>
        </p:txBody>
      </p:sp>
      <p:pic>
        <p:nvPicPr>
          <p:cNvPr id="6" name="内容占位符 3" descr="电脑屏幕的照片&#10;&#10;描述已自动生成">
            <a:extLst>
              <a:ext uri="{FF2B5EF4-FFF2-40B4-BE49-F238E27FC236}">
                <a16:creationId xmlns:a16="http://schemas.microsoft.com/office/drawing/2014/main" id="{BF1790EB-3A50-BA47-BD70-4D3C6911E7FF}"/>
              </a:ext>
            </a:extLst>
          </p:cNvPr>
          <p:cNvPicPr>
            <a:picLocks noGrp="1" noChangeAspect="1"/>
          </p:cNvPicPr>
          <p:nvPr>
            <p:ph idx="1"/>
          </p:nvPr>
        </p:nvPicPr>
        <p:blipFill>
          <a:blip r:embed="rId2"/>
          <a:stretch>
            <a:fillRect/>
          </a:stretch>
        </p:blipFill>
        <p:spPr>
          <a:xfrm>
            <a:off x="635000" y="2867660"/>
            <a:ext cx="3149600" cy="2413000"/>
          </a:xfrm>
          <a:prstGeom prst="rect">
            <a:avLst/>
          </a:prstGeom>
        </p:spPr>
      </p:pic>
      <p:sp>
        <p:nvSpPr>
          <p:cNvPr id="7" name="文本框 6">
            <a:extLst>
              <a:ext uri="{FF2B5EF4-FFF2-40B4-BE49-F238E27FC236}">
                <a16:creationId xmlns:a16="http://schemas.microsoft.com/office/drawing/2014/main" id="{1528C5FB-A28C-0643-BA81-77EE0AF2A698}"/>
              </a:ext>
            </a:extLst>
          </p:cNvPr>
          <p:cNvSpPr txBox="1"/>
          <p:nvPr/>
        </p:nvSpPr>
        <p:spPr>
          <a:xfrm>
            <a:off x="5557522" y="1670686"/>
            <a:ext cx="5699760" cy="2677656"/>
          </a:xfrm>
          <a:prstGeom prst="rect">
            <a:avLst/>
          </a:prstGeom>
          <a:noFill/>
        </p:spPr>
        <p:txBody>
          <a:bodyPr wrap="square" rtlCol="0">
            <a:spAutoFit/>
          </a:bodyPr>
          <a:lstStyle/>
          <a:p>
            <a:r>
              <a:rPr kumimoji="1" lang="en-US" altLang="zh-CN" sz="2800" b="1" dirty="0"/>
              <a:t>What we get through this Data.</a:t>
            </a:r>
          </a:p>
          <a:p>
            <a:endParaRPr kumimoji="1" lang="en-US" altLang="zh-CN" sz="2800" b="1" dirty="0"/>
          </a:p>
          <a:p>
            <a:pPr marL="457200" indent="-457200">
              <a:buFont typeface="Wingdings" pitchFamily="2" charset="2"/>
              <a:buChar char="l"/>
            </a:pPr>
            <a:r>
              <a:rPr kumimoji="1" lang="en-US" altLang="zh-CN" sz="2800" b="1" dirty="0"/>
              <a:t>Similarity </a:t>
            </a:r>
            <a:r>
              <a:rPr kumimoji="1" lang="en-US" altLang="zh-CN" sz="2800" dirty="0"/>
              <a:t>of each users and each movies</a:t>
            </a:r>
          </a:p>
          <a:p>
            <a:pPr marL="457200" indent="-457200">
              <a:buFont typeface="Wingdings" pitchFamily="2" charset="2"/>
              <a:buChar char="l"/>
            </a:pPr>
            <a:r>
              <a:rPr kumimoji="1" lang="en-US" altLang="zh-CN" sz="2800" b="1" dirty="0"/>
              <a:t>Predicted Value of ratings  </a:t>
            </a:r>
            <a:r>
              <a:rPr kumimoji="1" lang="en-US" altLang="zh-CN" sz="2800" dirty="0"/>
              <a:t>of movies for users</a:t>
            </a:r>
            <a:endParaRPr kumimoji="1" lang="zh-CN" altLang="en-US" sz="2800" dirty="0"/>
          </a:p>
        </p:txBody>
      </p:sp>
      <p:sp>
        <p:nvSpPr>
          <p:cNvPr id="3" name="文本框 2">
            <a:extLst>
              <a:ext uri="{FF2B5EF4-FFF2-40B4-BE49-F238E27FC236}">
                <a16:creationId xmlns:a16="http://schemas.microsoft.com/office/drawing/2014/main" id="{7EEB7B3D-A3EB-974E-B7E0-13A75CE2A943}"/>
              </a:ext>
            </a:extLst>
          </p:cNvPr>
          <p:cNvSpPr txBox="1"/>
          <p:nvPr/>
        </p:nvSpPr>
        <p:spPr>
          <a:xfrm>
            <a:off x="2385060" y="433562"/>
            <a:ext cx="7421880" cy="1200329"/>
          </a:xfrm>
          <a:prstGeom prst="rect">
            <a:avLst/>
          </a:prstGeom>
          <a:noFill/>
        </p:spPr>
        <p:txBody>
          <a:bodyPr wrap="square" rtlCol="0">
            <a:spAutoFit/>
          </a:bodyPr>
          <a:lstStyle/>
          <a:p>
            <a:r>
              <a:rPr kumimoji="1" lang="en-US" altLang="zh-CN" sz="3600" b="1" dirty="0"/>
              <a:t>What we get through this Data.</a:t>
            </a:r>
          </a:p>
          <a:p>
            <a:endParaRPr kumimoji="1" lang="zh-CN" altLang="en-US" sz="3600" dirty="0"/>
          </a:p>
        </p:txBody>
      </p:sp>
    </p:spTree>
    <p:extLst>
      <p:ext uri="{BB962C8B-B14F-4D97-AF65-F5344CB8AC3E}">
        <p14:creationId xmlns:p14="http://schemas.microsoft.com/office/powerpoint/2010/main" val="5603561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0F2FB3-E2CC-0C43-9A22-5E1B7A1EBB57}"/>
              </a:ext>
            </a:extLst>
          </p:cNvPr>
          <p:cNvSpPr>
            <a:spLocks noGrp="1"/>
          </p:cNvSpPr>
          <p:nvPr>
            <p:ph type="title"/>
          </p:nvPr>
        </p:nvSpPr>
        <p:spPr/>
        <p:txBody>
          <a:bodyPr/>
          <a:lstStyle/>
          <a:p>
            <a:r>
              <a:rPr kumimoji="1" lang="en-US" altLang="zh-CN" dirty="0"/>
              <a:t>What is Singular value decomposition ?</a:t>
            </a:r>
            <a:endParaRPr kumimoji="1" lang="zh-CN" altLang="en-US" dirty="0"/>
          </a:p>
        </p:txBody>
      </p:sp>
      <p:sp>
        <p:nvSpPr>
          <p:cNvPr id="3" name="内容占位符 2">
            <a:extLst>
              <a:ext uri="{FF2B5EF4-FFF2-40B4-BE49-F238E27FC236}">
                <a16:creationId xmlns:a16="http://schemas.microsoft.com/office/drawing/2014/main" id="{6A8421F5-30C9-3941-BC22-704DCD2FA87A}"/>
              </a:ext>
            </a:extLst>
          </p:cNvPr>
          <p:cNvSpPr>
            <a:spLocks noGrp="1"/>
          </p:cNvSpPr>
          <p:nvPr>
            <p:ph idx="1"/>
          </p:nvPr>
        </p:nvSpPr>
        <p:spPr>
          <a:xfrm>
            <a:off x="838200" y="1690688"/>
            <a:ext cx="10515600" cy="4351338"/>
          </a:xfrm>
        </p:spPr>
        <p:txBody>
          <a:bodyPr/>
          <a:lstStyle/>
          <a:p>
            <a:r>
              <a:rPr kumimoji="1" lang="en-US" altLang="zh-CN" dirty="0"/>
              <a:t>SVD as a way of analysis data is practical and popular</a:t>
            </a:r>
            <a:r>
              <a:rPr kumimoji="1" lang="zh-CN" altLang="en-US" dirty="0"/>
              <a:t> </a:t>
            </a:r>
            <a:r>
              <a:rPr kumimoji="1" lang="en-US" altLang="zh-CN" dirty="0"/>
              <a:t>at present.</a:t>
            </a:r>
          </a:p>
          <a:p>
            <a:pPr marL="0" indent="0">
              <a:buNone/>
            </a:pPr>
            <a:endParaRPr kumimoji="1" lang="zh-CN" altLang="en-US" dirty="0"/>
          </a:p>
        </p:txBody>
      </p:sp>
      <p:pic>
        <p:nvPicPr>
          <p:cNvPr id="6" name="Picture 4">
            <a:extLst>
              <a:ext uri="{FF2B5EF4-FFF2-40B4-BE49-F238E27FC236}">
                <a16:creationId xmlns:a16="http://schemas.microsoft.com/office/drawing/2014/main" id="{E8ECD698-4E4F-8B48-B5E9-742701A9BB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4544" y="3244334"/>
            <a:ext cx="1891578" cy="641213"/>
          </a:xfrm>
          <a:prstGeom prst="rect">
            <a:avLst/>
          </a:prstGeom>
          <a:noFill/>
          <a:extLst>
            <a:ext uri="{909E8E84-426E-40DD-AFC4-6F175D3DCCD1}">
              <a14:hiddenFill xmlns:a14="http://schemas.microsoft.com/office/drawing/2010/main">
                <a:solidFill>
                  <a:srgbClr val="FFFFFF"/>
                </a:solidFill>
              </a14:hiddenFill>
            </a:ext>
          </a:extLst>
        </p:spPr>
      </p:pic>
      <p:sp>
        <p:nvSpPr>
          <p:cNvPr id="9" name="文本框 8">
            <a:extLst>
              <a:ext uri="{FF2B5EF4-FFF2-40B4-BE49-F238E27FC236}">
                <a16:creationId xmlns:a16="http://schemas.microsoft.com/office/drawing/2014/main" id="{6455DAF5-6044-014F-BDA6-568DFE77241E}"/>
              </a:ext>
            </a:extLst>
          </p:cNvPr>
          <p:cNvSpPr txBox="1"/>
          <p:nvPr/>
        </p:nvSpPr>
        <p:spPr>
          <a:xfrm>
            <a:off x="493616" y="4564998"/>
            <a:ext cx="4785472" cy="2308324"/>
          </a:xfrm>
          <a:prstGeom prst="rect">
            <a:avLst/>
          </a:prstGeom>
          <a:noFill/>
        </p:spPr>
        <p:txBody>
          <a:bodyPr wrap="square" rtlCol="0">
            <a:spAutoFit/>
          </a:bodyPr>
          <a:lstStyle/>
          <a:p>
            <a:r>
              <a:rPr kumimoji="1" lang="en-US" altLang="zh-CN" b="1" dirty="0"/>
              <a:t>A is the data of matrix </a:t>
            </a:r>
            <a:r>
              <a:rPr kumimoji="1" lang="en-US" altLang="zh-CN" b="1" dirty="0" err="1"/>
              <a:t>MxN</a:t>
            </a:r>
            <a:r>
              <a:rPr kumimoji="1" lang="en-US" altLang="zh-CN" b="1" dirty="0"/>
              <a:t> </a:t>
            </a:r>
          </a:p>
          <a:p>
            <a:endParaRPr kumimoji="1" lang="en-US" altLang="zh-CN" dirty="0"/>
          </a:p>
          <a:p>
            <a:r>
              <a:rPr kumimoji="1" lang="en-US" altLang="zh-CN" b="1" dirty="0"/>
              <a:t> U is the left singular vector </a:t>
            </a:r>
            <a:r>
              <a:rPr kumimoji="1" lang="en-US" altLang="zh-CN" dirty="0"/>
              <a:t>containing some information of</a:t>
            </a:r>
            <a:r>
              <a:rPr kumimoji="1" lang="en-US" altLang="zh-CN" b="1" dirty="0"/>
              <a:t> the A </a:t>
            </a:r>
            <a:r>
              <a:rPr kumimoji="1" lang="en-US" altLang="zh-CN" dirty="0"/>
              <a:t>that we need    </a:t>
            </a:r>
          </a:p>
          <a:p>
            <a:r>
              <a:rPr kumimoji="1" lang="en-US" altLang="zh-CN" b="1" dirty="0"/>
              <a:t>   </a:t>
            </a:r>
          </a:p>
          <a:p>
            <a:r>
              <a:rPr kumimoji="1" lang="en-US" altLang="zh-CN" b="1" dirty="0"/>
              <a:t> Vt is the right singular vector </a:t>
            </a:r>
            <a:r>
              <a:rPr kumimoji="1" lang="en-US" altLang="zh-CN" dirty="0"/>
              <a:t>containing some information of the A that we need </a:t>
            </a:r>
          </a:p>
          <a:p>
            <a:endParaRPr kumimoji="1" lang="zh-CN" altLang="en-US" dirty="0"/>
          </a:p>
        </p:txBody>
      </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3464DC16-CEB6-A440-B818-AF592BB766DD}"/>
                  </a:ext>
                </a:extLst>
              </p:cNvPr>
              <p:cNvSpPr txBox="1"/>
              <p:nvPr/>
            </p:nvSpPr>
            <p:spPr>
              <a:xfrm>
                <a:off x="5623672" y="5238732"/>
                <a:ext cx="4934487" cy="1200329"/>
              </a:xfrm>
              <a:prstGeom prst="rect">
                <a:avLst/>
              </a:prstGeom>
              <a:noFill/>
            </p:spPr>
            <p:txBody>
              <a:bodyPr wrap="square" rtlCol="0">
                <a:spAutoFit/>
              </a:bodyPr>
              <a:lstStyle>
                <a:defPPr>
                  <a:defRPr lang="zh-CN"/>
                </a:defPPr>
                <a:lvl1pPr>
                  <a:defRPr kumimoji="1"/>
                </a:lvl1pPr>
              </a:lstStyle>
              <a:p>
                <a:r>
                  <a:rPr lang="en-US" altLang="zh-CN" b="1" dirty="0"/>
                  <a:t>(</a:t>
                </a:r>
                <a14:m>
                  <m:oMath xmlns:m="http://schemas.openxmlformats.org/officeDocument/2006/math">
                    <m:nary>
                      <m:naryPr>
                        <m:chr m:val="∑"/>
                        <m:subHide m:val="on"/>
                        <m:supHide m:val="on"/>
                        <m:ctrlPr>
                          <a:rPr lang="zh-CN" altLang="en-US" b="1" i="1">
                            <a:latin typeface="Cambria Math" panose="02040503050406030204" pitchFamily="18" charset="0"/>
                          </a:rPr>
                        </m:ctrlPr>
                      </m:naryPr>
                      <m:sub/>
                      <m:sup/>
                      <m:e/>
                    </m:nary>
                  </m:oMath>
                </a14:m>
                <a:r>
                  <a:rPr lang="en-US" altLang="zh-CN" b="1" dirty="0"/>
                  <a:t>)  </a:t>
                </a:r>
                <a:r>
                  <a:rPr lang="en-US" altLang="zh-CN" dirty="0"/>
                  <a:t>is</a:t>
                </a:r>
                <a:r>
                  <a:rPr lang="en-US" altLang="zh-CN" b="1" dirty="0"/>
                  <a:t> the singular value </a:t>
                </a:r>
                <a:r>
                  <a:rPr lang="en-US" altLang="zh-CN" dirty="0"/>
                  <a:t>corresponding the value of Left and Right vector, </a:t>
                </a:r>
                <a:r>
                  <a:rPr lang="el-GR" altLang="zh-CN" b="1" dirty="0"/>
                  <a:t> </a:t>
                </a:r>
                <a:r>
                  <a:rPr lang="en-US" altLang="zh-CN" dirty="0"/>
                  <a:t>the number of value means how importance of the vectors for us</a:t>
                </a:r>
                <a:endParaRPr lang="zh-CN" altLang="en-US" dirty="0"/>
              </a:p>
            </p:txBody>
          </p:sp>
        </mc:Choice>
        <mc:Fallback xmlns="">
          <p:sp>
            <p:nvSpPr>
              <p:cNvPr id="11" name="文本框 10">
                <a:extLst>
                  <a:ext uri="{FF2B5EF4-FFF2-40B4-BE49-F238E27FC236}">
                    <a16:creationId xmlns:a16="http://schemas.microsoft.com/office/drawing/2014/main" id="{3464DC16-CEB6-A440-B818-AF592BB766DD}"/>
                  </a:ext>
                </a:extLst>
              </p:cNvPr>
              <p:cNvSpPr txBox="1">
                <a:spLocks noRot="1" noChangeAspect="1" noMove="1" noResize="1" noEditPoints="1" noAdjustHandles="1" noChangeArrowheads="1" noChangeShapeType="1" noTextEdit="1"/>
              </p:cNvSpPr>
              <p:nvPr/>
            </p:nvSpPr>
            <p:spPr>
              <a:xfrm>
                <a:off x="5623672" y="5238732"/>
                <a:ext cx="4934487" cy="1200329"/>
              </a:xfrm>
              <a:prstGeom prst="rect">
                <a:avLst/>
              </a:prstGeom>
              <a:blipFill>
                <a:blip r:embed="rId3"/>
                <a:stretch>
                  <a:fillRect l="-4884" t="-33333" b="-7292"/>
                </a:stretch>
              </a:blipFill>
            </p:spPr>
            <p:txBody>
              <a:bodyPr/>
              <a:lstStyle/>
              <a:p>
                <a:r>
                  <a:rPr lang="zh-CN" altLang="en-US">
                    <a:noFill/>
                  </a:rPr>
                  <a:t> </a:t>
                </a:r>
              </a:p>
            </p:txBody>
          </p:sp>
        </mc:Fallback>
      </mc:AlternateContent>
      <p:sp>
        <p:nvSpPr>
          <p:cNvPr id="12" name="矩形 11">
            <a:extLst>
              <a:ext uri="{FF2B5EF4-FFF2-40B4-BE49-F238E27FC236}">
                <a16:creationId xmlns:a16="http://schemas.microsoft.com/office/drawing/2014/main" id="{0FDC23E1-3E23-0F43-A86A-2731962C141D}"/>
              </a:ext>
            </a:extLst>
          </p:cNvPr>
          <p:cNvSpPr/>
          <p:nvPr/>
        </p:nvSpPr>
        <p:spPr>
          <a:xfrm>
            <a:off x="5566410" y="2694266"/>
            <a:ext cx="828675" cy="1328737"/>
          </a:xfrm>
          <a:prstGeom prst="rect">
            <a:avLst/>
          </a:prstGeom>
          <a:solidFill>
            <a:schemeClr val="accent2"/>
          </a:solidFill>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zh-CN" dirty="0" err="1">
                <a:ln w="0"/>
                <a:solidFill>
                  <a:schemeClr val="accent1"/>
                </a:solidFill>
                <a:effectLst>
                  <a:outerShdw blurRad="38100" dist="25400" dir="5400000" algn="ctr" rotWithShape="0">
                    <a:srgbClr val="6E747A">
                      <a:alpha val="43000"/>
                    </a:srgbClr>
                  </a:outerShdw>
                </a:effectLst>
              </a:rPr>
              <a:t>MxN</a:t>
            </a:r>
            <a:endParaRPr kumimoji="1" lang="zh-CN" altLang="en-US" dirty="0">
              <a:ln w="0"/>
              <a:solidFill>
                <a:schemeClr val="accent1"/>
              </a:solidFill>
              <a:effectLst>
                <a:outerShdw blurRad="38100" dist="25400" dir="5400000" algn="ctr" rotWithShape="0">
                  <a:srgbClr val="6E747A">
                    <a:alpha val="43000"/>
                  </a:srgbClr>
                </a:outerShdw>
              </a:effectLst>
            </a:endParaRPr>
          </a:p>
        </p:txBody>
      </p:sp>
      <p:sp>
        <p:nvSpPr>
          <p:cNvPr id="13" name="文本框 12">
            <a:extLst>
              <a:ext uri="{FF2B5EF4-FFF2-40B4-BE49-F238E27FC236}">
                <a16:creationId xmlns:a16="http://schemas.microsoft.com/office/drawing/2014/main" id="{6494E2C5-BFA6-E346-8A2C-ED72F42EBB1D}"/>
              </a:ext>
            </a:extLst>
          </p:cNvPr>
          <p:cNvSpPr txBox="1"/>
          <p:nvPr/>
        </p:nvSpPr>
        <p:spPr>
          <a:xfrm>
            <a:off x="6637973" y="3244334"/>
            <a:ext cx="338554" cy="369332"/>
          </a:xfrm>
          <a:prstGeom prst="rect">
            <a:avLst/>
          </a:prstGeom>
          <a:noFill/>
        </p:spPr>
        <p:txBody>
          <a:bodyPr wrap="none" rtlCol="0">
            <a:spAutoFit/>
          </a:bodyPr>
          <a:lstStyle/>
          <a:p>
            <a:r>
              <a:rPr kumimoji="1" lang="en-US" altLang="zh-CN" dirty="0"/>
              <a:t>=</a:t>
            </a:r>
            <a:endParaRPr kumimoji="1" lang="zh-CN" altLang="en-US" dirty="0"/>
          </a:p>
        </p:txBody>
      </p:sp>
      <p:sp>
        <p:nvSpPr>
          <p:cNvPr id="14" name="矩形 13">
            <a:extLst>
              <a:ext uri="{FF2B5EF4-FFF2-40B4-BE49-F238E27FC236}">
                <a16:creationId xmlns:a16="http://schemas.microsoft.com/office/drawing/2014/main" id="{F4688DB6-2062-0743-BEF9-EE6FD9646A52}"/>
              </a:ext>
            </a:extLst>
          </p:cNvPr>
          <p:cNvSpPr/>
          <p:nvPr/>
        </p:nvSpPr>
        <p:spPr>
          <a:xfrm>
            <a:off x="6976527" y="2952431"/>
            <a:ext cx="1204496" cy="1042988"/>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zh-CN" dirty="0" err="1">
                <a:ln w="0"/>
                <a:solidFill>
                  <a:schemeClr val="tx1"/>
                </a:solidFill>
                <a:effectLst>
                  <a:outerShdw blurRad="38100" dist="19050" dir="2700000" algn="tl" rotWithShape="0">
                    <a:schemeClr val="dk1">
                      <a:alpha val="40000"/>
                    </a:schemeClr>
                  </a:outerShdw>
                </a:effectLst>
              </a:rPr>
              <a:t>MxM</a:t>
            </a:r>
            <a:endParaRPr kumimoji="1" lang="zh-CN" altLang="en-US" dirty="0">
              <a:ln w="0"/>
              <a:solidFill>
                <a:schemeClr val="tx1"/>
              </a:solidFill>
              <a:effectLst>
                <a:outerShdw blurRad="38100" dist="19050" dir="2700000" algn="tl" rotWithShape="0">
                  <a:schemeClr val="dk1">
                    <a:alpha val="40000"/>
                  </a:schemeClr>
                </a:outerShdw>
              </a:effectLst>
            </a:endParaRPr>
          </a:p>
        </p:txBody>
      </p:sp>
      <p:sp>
        <p:nvSpPr>
          <p:cNvPr id="15" name="文本框 14">
            <a:extLst>
              <a:ext uri="{FF2B5EF4-FFF2-40B4-BE49-F238E27FC236}">
                <a16:creationId xmlns:a16="http://schemas.microsoft.com/office/drawing/2014/main" id="{3D56E4F1-9A53-094D-B7DA-6138EF4C8FCF}"/>
              </a:ext>
            </a:extLst>
          </p:cNvPr>
          <p:cNvSpPr txBox="1"/>
          <p:nvPr/>
        </p:nvSpPr>
        <p:spPr>
          <a:xfrm>
            <a:off x="8438198" y="3294341"/>
            <a:ext cx="285656" cy="369332"/>
          </a:xfrm>
          <a:prstGeom prst="rect">
            <a:avLst/>
          </a:prstGeom>
          <a:noFill/>
        </p:spPr>
        <p:txBody>
          <a:bodyPr wrap="none" rtlCol="0">
            <a:spAutoFit/>
          </a:bodyPr>
          <a:lstStyle/>
          <a:p>
            <a:r>
              <a:rPr kumimoji="1" lang="en-US" altLang="zh-CN" dirty="0"/>
              <a:t>x</a:t>
            </a:r>
            <a:endParaRPr kumimoji="1" lang="zh-CN" altLang="en-US" dirty="0"/>
          </a:p>
        </p:txBody>
      </p:sp>
      <p:sp>
        <p:nvSpPr>
          <p:cNvPr id="16" name="矩形 15">
            <a:extLst>
              <a:ext uri="{FF2B5EF4-FFF2-40B4-BE49-F238E27FC236}">
                <a16:creationId xmlns:a16="http://schemas.microsoft.com/office/drawing/2014/main" id="{EA86BBDB-AD60-3F42-8E32-5F923F3E423C}"/>
              </a:ext>
            </a:extLst>
          </p:cNvPr>
          <p:cNvSpPr/>
          <p:nvPr/>
        </p:nvSpPr>
        <p:spPr>
          <a:xfrm>
            <a:off x="8723854" y="2886075"/>
            <a:ext cx="728756" cy="10858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err="1"/>
              <a:t>MxN</a:t>
            </a:r>
            <a:endParaRPr kumimoji="1" lang="zh-CN" altLang="en-US" dirty="0"/>
          </a:p>
        </p:txBody>
      </p:sp>
      <p:sp>
        <p:nvSpPr>
          <p:cNvPr id="17" name="文本框 16">
            <a:extLst>
              <a:ext uri="{FF2B5EF4-FFF2-40B4-BE49-F238E27FC236}">
                <a16:creationId xmlns:a16="http://schemas.microsoft.com/office/drawing/2014/main" id="{0FBE2A96-0727-BD45-883A-4C86180D4D63}"/>
              </a:ext>
            </a:extLst>
          </p:cNvPr>
          <p:cNvSpPr txBox="1"/>
          <p:nvPr/>
        </p:nvSpPr>
        <p:spPr>
          <a:xfrm>
            <a:off x="9738267" y="3358634"/>
            <a:ext cx="213400" cy="369332"/>
          </a:xfrm>
          <a:prstGeom prst="rect">
            <a:avLst/>
          </a:prstGeom>
          <a:noFill/>
        </p:spPr>
        <p:txBody>
          <a:bodyPr wrap="square" rtlCol="0">
            <a:spAutoFit/>
          </a:bodyPr>
          <a:lstStyle/>
          <a:p>
            <a:r>
              <a:rPr kumimoji="1" lang="en-US" altLang="zh-CN" dirty="0"/>
              <a:t>x</a:t>
            </a:r>
            <a:endParaRPr kumimoji="1" lang="zh-CN" altLang="en-US" dirty="0"/>
          </a:p>
        </p:txBody>
      </p:sp>
      <p:sp>
        <p:nvSpPr>
          <p:cNvPr id="18" name="矩形 17">
            <a:extLst>
              <a:ext uri="{FF2B5EF4-FFF2-40B4-BE49-F238E27FC236}">
                <a16:creationId xmlns:a16="http://schemas.microsoft.com/office/drawing/2014/main" id="{B289F41E-18E3-6E49-9DB7-5802446FC242}"/>
              </a:ext>
            </a:extLst>
          </p:cNvPr>
          <p:cNvSpPr/>
          <p:nvPr/>
        </p:nvSpPr>
        <p:spPr>
          <a:xfrm>
            <a:off x="9995441" y="3227904"/>
            <a:ext cx="815393" cy="65615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en-US" altLang="zh-CN" dirty="0" err="1"/>
              <a:t>NxN</a:t>
            </a:r>
            <a:endParaRPr kumimoji="1" lang="zh-CN" altLang="en-US" dirty="0"/>
          </a:p>
        </p:txBody>
      </p:sp>
      <p:sp>
        <p:nvSpPr>
          <p:cNvPr id="19" name="文本框 18">
            <a:extLst>
              <a:ext uri="{FF2B5EF4-FFF2-40B4-BE49-F238E27FC236}">
                <a16:creationId xmlns:a16="http://schemas.microsoft.com/office/drawing/2014/main" id="{4FFA63A2-54BA-7740-8CF1-9A50C67B72D6}"/>
              </a:ext>
            </a:extLst>
          </p:cNvPr>
          <p:cNvSpPr txBox="1"/>
          <p:nvPr/>
        </p:nvSpPr>
        <p:spPr>
          <a:xfrm>
            <a:off x="7325121" y="4195666"/>
            <a:ext cx="585787" cy="369332"/>
          </a:xfrm>
          <a:prstGeom prst="rect">
            <a:avLst/>
          </a:prstGeom>
          <a:noFill/>
        </p:spPr>
        <p:txBody>
          <a:bodyPr wrap="square" rtlCol="0">
            <a:spAutoFit/>
          </a:bodyPr>
          <a:lstStyle/>
          <a:p>
            <a:r>
              <a:rPr kumimoji="1" lang="en-US" altLang="zh-CN" dirty="0"/>
              <a:t>U</a:t>
            </a:r>
            <a:endParaRPr kumimoji="1" lang="zh-CN" altLang="en-US" dirty="0"/>
          </a:p>
        </p:txBody>
      </p:sp>
      <p:sp>
        <p:nvSpPr>
          <p:cNvPr id="20" name="文本框 19">
            <a:extLst>
              <a:ext uri="{FF2B5EF4-FFF2-40B4-BE49-F238E27FC236}">
                <a16:creationId xmlns:a16="http://schemas.microsoft.com/office/drawing/2014/main" id="{80ECB595-5BBF-C340-97AD-826218C61E63}"/>
              </a:ext>
            </a:extLst>
          </p:cNvPr>
          <p:cNvSpPr txBox="1"/>
          <p:nvPr/>
        </p:nvSpPr>
        <p:spPr>
          <a:xfrm>
            <a:off x="10204076" y="4248388"/>
            <a:ext cx="606758" cy="369332"/>
          </a:xfrm>
          <a:prstGeom prst="rect">
            <a:avLst/>
          </a:prstGeom>
          <a:noFill/>
        </p:spPr>
        <p:txBody>
          <a:bodyPr wrap="square" rtlCol="0">
            <a:spAutoFit/>
          </a:bodyPr>
          <a:lstStyle/>
          <a:p>
            <a:r>
              <a:rPr kumimoji="1" lang="en-US" altLang="zh-CN" dirty="0"/>
              <a:t>Vt</a:t>
            </a:r>
            <a:endParaRPr kumimoji="1" lang="zh-CN" altLang="en-US" dirty="0"/>
          </a:p>
        </p:txBody>
      </p:sp>
      <p:sp>
        <p:nvSpPr>
          <p:cNvPr id="21" name="文本框 20">
            <a:extLst>
              <a:ext uri="{FF2B5EF4-FFF2-40B4-BE49-F238E27FC236}">
                <a16:creationId xmlns:a16="http://schemas.microsoft.com/office/drawing/2014/main" id="{7971420A-EF4D-D940-B3D1-06F5F314286B}"/>
              </a:ext>
            </a:extLst>
          </p:cNvPr>
          <p:cNvSpPr txBox="1"/>
          <p:nvPr/>
        </p:nvSpPr>
        <p:spPr>
          <a:xfrm>
            <a:off x="5809298" y="4195666"/>
            <a:ext cx="361333" cy="369332"/>
          </a:xfrm>
          <a:prstGeom prst="rect">
            <a:avLst/>
          </a:prstGeom>
          <a:noFill/>
        </p:spPr>
        <p:txBody>
          <a:bodyPr wrap="square" rtlCol="0">
            <a:spAutoFit/>
          </a:bodyPr>
          <a:lstStyle/>
          <a:p>
            <a:r>
              <a:rPr kumimoji="1" lang="en-US" altLang="zh-CN" dirty="0"/>
              <a:t>A</a:t>
            </a:r>
            <a:endParaRPr kumimoji="1" lang="zh-CN" altLang="en-US" dirty="0"/>
          </a:p>
        </p:txBody>
      </p:sp>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C9C1BA46-3FEE-E846-9202-B9478435505E}"/>
                  </a:ext>
                </a:extLst>
              </p:cNvPr>
              <p:cNvSpPr txBox="1"/>
              <p:nvPr/>
            </p:nvSpPr>
            <p:spPr>
              <a:xfrm>
                <a:off x="8600076" y="4148744"/>
                <a:ext cx="803233" cy="76302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nary>
                        <m:naryPr>
                          <m:chr m:val="∑"/>
                          <m:subHide m:val="on"/>
                          <m:supHide m:val="on"/>
                          <m:ctrlPr>
                            <a:rPr kumimoji="1" lang="zh-CN" altLang="en-US" i="1" smtClean="0">
                              <a:latin typeface="Cambria Math" panose="02040503050406030204" pitchFamily="18" charset="0"/>
                            </a:rPr>
                          </m:ctrlPr>
                        </m:naryPr>
                        <m:sub/>
                        <m:sup/>
                        <m:e/>
                      </m:nary>
                    </m:oMath>
                  </m:oMathPara>
                </a14:m>
                <a:endParaRPr kumimoji="1" lang="zh-CN" altLang="en-US" dirty="0"/>
              </a:p>
            </p:txBody>
          </p:sp>
        </mc:Choice>
        <mc:Fallback xmlns="">
          <p:sp>
            <p:nvSpPr>
              <p:cNvPr id="22" name="文本框 21">
                <a:extLst>
                  <a:ext uri="{FF2B5EF4-FFF2-40B4-BE49-F238E27FC236}">
                    <a16:creationId xmlns:a16="http://schemas.microsoft.com/office/drawing/2014/main" id="{C9C1BA46-3FEE-E846-9202-B9478435505E}"/>
                  </a:ext>
                </a:extLst>
              </p:cNvPr>
              <p:cNvSpPr txBox="1">
                <a:spLocks noRot="1" noChangeAspect="1" noMove="1" noResize="1" noEditPoints="1" noAdjustHandles="1" noChangeArrowheads="1" noChangeShapeType="1" noTextEdit="1"/>
              </p:cNvSpPr>
              <p:nvPr/>
            </p:nvSpPr>
            <p:spPr>
              <a:xfrm>
                <a:off x="8600076" y="4148744"/>
                <a:ext cx="803233" cy="763029"/>
              </a:xfrm>
              <a:prstGeom prst="rect">
                <a:avLst/>
              </a:prstGeom>
              <a:blipFill>
                <a:blip r:embed="rId4"/>
                <a:stretch>
                  <a:fillRect l="-90625" t="-121311" r="-23438" b="-16885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443364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图片 22" descr="图片包含 门, 游戏机, 建筑, 钟表&#10;&#10;描述已自动生成">
            <a:extLst>
              <a:ext uri="{FF2B5EF4-FFF2-40B4-BE49-F238E27FC236}">
                <a16:creationId xmlns:a16="http://schemas.microsoft.com/office/drawing/2014/main" id="{310D28F2-13CF-4544-8603-E8A98A0D5243}"/>
              </a:ext>
            </a:extLst>
          </p:cNvPr>
          <p:cNvPicPr>
            <a:picLocks noChangeAspect="1"/>
          </p:cNvPicPr>
          <p:nvPr/>
        </p:nvPicPr>
        <p:blipFill>
          <a:blip r:embed="rId2"/>
          <a:stretch>
            <a:fillRect/>
          </a:stretch>
        </p:blipFill>
        <p:spPr>
          <a:xfrm>
            <a:off x="4794529" y="1951578"/>
            <a:ext cx="3525443" cy="2605158"/>
          </a:xfrm>
          <a:prstGeom prst="rect">
            <a:avLst/>
          </a:prstGeom>
        </p:spPr>
      </p:pic>
      <p:pic>
        <p:nvPicPr>
          <p:cNvPr id="24" name="Picture 4">
            <a:extLst>
              <a:ext uri="{FF2B5EF4-FFF2-40B4-BE49-F238E27FC236}">
                <a16:creationId xmlns:a16="http://schemas.microsoft.com/office/drawing/2014/main" id="{9962E9B4-E242-BD49-9977-ED9665959A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4213" y="1164446"/>
            <a:ext cx="1498600" cy="508000"/>
          </a:xfrm>
          <a:prstGeom prst="rect">
            <a:avLst/>
          </a:prstGeom>
          <a:noFill/>
          <a:extLst>
            <a:ext uri="{909E8E84-426E-40DD-AFC4-6F175D3DCCD1}">
              <a14:hiddenFill xmlns:a14="http://schemas.microsoft.com/office/drawing/2010/main">
                <a:solidFill>
                  <a:srgbClr val="FFFFFF"/>
                </a:solidFill>
              </a14:hiddenFill>
            </a:ext>
          </a:extLst>
        </p:spPr>
      </p:pic>
      <p:sp>
        <p:nvSpPr>
          <p:cNvPr id="25" name="文本框 24">
            <a:extLst>
              <a:ext uri="{FF2B5EF4-FFF2-40B4-BE49-F238E27FC236}">
                <a16:creationId xmlns:a16="http://schemas.microsoft.com/office/drawing/2014/main" id="{3BF7AF27-E83C-F948-ACC3-1152C2AE5892}"/>
              </a:ext>
            </a:extLst>
          </p:cNvPr>
          <p:cNvSpPr txBox="1"/>
          <p:nvPr/>
        </p:nvSpPr>
        <p:spPr>
          <a:xfrm>
            <a:off x="397974" y="4859149"/>
            <a:ext cx="2864058" cy="923330"/>
          </a:xfrm>
          <a:prstGeom prst="rect">
            <a:avLst/>
          </a:prstGeom>
          <a:noFill/>
        </p:spPr>
        <p:txBody>
          <a:bodyPr wrap="square" rtlCol="0">
            <a:spAutoFit/>
          </a:bodyPr>
          <a:lstStyle/>
          <a:p>
            <a:r>
              <a:rPr kumimoji="1" lang="en-US" altLang="zh-CN" dirty="0"/>
              <a:t>Here </a:t>
            </a:r>
            <a:r>
              <a:rPr kumimoji="1" lang="en-US" altLang="zh-CN" b="1" dirty="0"/>
              <a:t>U</a:t>
            </a:r>
            <a:r>
              <a:rPr kumimoji="1" lang="en-US" altLang="zh-CN" dirty="0"/>
              <a:t> is the left singular vector about Movies</a:t>
            </a:r>
          </a:p>
          <a:p>
            <a:endParaRPr kumimoji="1" lang="zh-CN" altLang="en-US" dirty="0"/>
          </a:p>
        </p:txBody>
      </p:sp>
      <p:sp>
        <p:nvSpPr>
          <p:cNvPr id="26" name="文本框 25">
            <a:extLst>
              <a:ext uri="{FF2B5EF4-FFF2-40B4-BE49-F238E27FC236}">
                <a16:creationId xmlns:a16="http://schemas.microsoft.com/office/drawing/2014/main" id="{E8293C68-E107-4044-BCC7-3B42BC7973C6}"/>
              </a:ext>
            </a:extLst>
          </p:cNvPr>
          <p:cNvSpPr txBox="1"/>
          <p:nvPr/>
        </p:nvSpPr>
        <p:spPr>
          <a:xfrm>
            <a:off x="9507278" y="4674483"/>
            <a:ext cx="2273104" cy="923330"/>
          </a:xfrm>
          <a:prstGeom prst="rect">
            <a:avLst/>
          </a:prstGeom>
          <a:noFill/>
        </p:spPr>
        <p:txBody>
          <a:bodyPr wrap="square" rtlCol="0">
            <a:spAutoFit/>
          </a:bodyPr>
          <a:lstStyle/>
          <a:p>
            <a:r>
              <a:rPr kumimoji="1" lang="en-US" altLang="zh-CN" b="1" dirty="0"/>
              <a:t> Vt </a:t>
            </a:r>
            <a:r>
              <a:rPr kumimoji="1" lang="en-US" altLang="zh-CN" dirty="0"/>
              <a:t>is the right singular vector about users.</a:t>
            </a:r>
            <a:endParaRPr kumimoji="1" lang="zh-CN" altLang="en-US" dirty="0"/>
          </a:p>
        </p:txBody>
      </p:sp>
      <mc:AlternateContent xmlns:mc="http://schemas.openxmlformats.org/markup-compatibility/2006" xmlns:a14="http://schemas.microsoft.com/office/drawing/2010/main">
        <mc:Choice Requires="a14">
          <p:sp>
            <p:nvSpPr>
              <p:cNvPr id="27" name="文本框 26">
                <a:extLst>
                  <a:ext uri="{FF2B5EF4-FFF2-40B4-BE49-F238E27FC236}">
                    <a16:creationId xmlns:a16="http://schemas.microsoft.com/office/drawing/2014/main" id="{DD3D9139-55D9-C444-9EF8-19E8B7F1876B}"/>
                  </a:ext>
                </a:extLst>
              </p:cNvPr>
              <p:cNvSpPr txBox="1"/>
              <p:nvPr/>
            </p:nvSpPr>
            <p:spPr>
              <a:xfrm>
                <a:off x="5392462" y="5136148"/>
                <a:ext cx="2582823" cy="369332"/>
              </a:xfrm>
              <a:prstGeom prst="rect">
                <a:avLst/>
              </a:prstGeom>
              <a:noFill/>
            </p:spPr>
            <p:txBody>
              <a:bodyPr wrap="none" rtlCol="0">
                <a:spAutoFit/>
              </a:bodyPr>
              <a:lstStyle/>
              <a:p>
                <a:r>
                  <a:rPr kumimoji="1" lang="en-US" altLang="zh-CN" dirty="0"/>
                  <a:t>The singular value (</a:t>
                </a:r>
                <a14:m>
                  <m:oMath xmlns:m="http://schemas.openxmlformats.org/officeDocument/2006/math">
                    <m:nary>
                      <m:naryPr>
                        <m:chr m:val="∑"/>
                        <m:subHide m:val="on"/>
                        <m:supHide m:val="on"/>
                        <m:ctrlPr>
                          <a:rPr kumimoji="1" lang="zh-CN" altLang="en-US" i="1" smtClean="0">
                            <a:latin typeface="Cambria Math" panose="02040503050406030204" pitchFamily="18" charset="0"/>
                          </a:rPr>
                        </m:ctrlPr>
                      </m:naryPr>
                      <m:sub/>
                      <m:sup/>
                      <m:e/>
                    </m:nary>
                  </m:oMath>
                </a14:m>
                <a:r>
                  <a:rPr kumimoji="1" lang="en-US" altLang="zh-CN" dirty="0"/>
                  <a:t>)</a:t>
                </a:r>
                <a:endParaRPr kumimoji="1" lang="zh-CN" altLang="en-US" dirty="0"/>
              </a:p>
            </p:txBody>
          </p:sp>
        </mc:Choice>
        <mc:Fallback xmlns="">
          <p:sp>
            <p:nvSpPr>
              <p:cNvPr id="27" name="文本框 26">
                <a:extLst>
                  <a:ext uri="{FF2B5EF4-FFF2-40B4-BE49-F238E27FC236}">
                    <a16:creationId xmlns:a16="http://schemas.microsoft.com/office/drawing/2014/main" id="{DD3D9139-55D9-C444-9EF8-19E8B7F1876B}"/>
                  </a:ext>
                </a:extLst>
              </p:cNvPr>
              <p:cNvSpPr txBox="1">
                <a:spLocks noRot="1" noChangeAspect="1" noMove="1" noResize="1" noEditPoints="1" noAdjustHandles="1" noChangeArrowheads="1" noChangeShapeType="1" noTextEdit="1"/>
              </p:cNvSpPr>
              <p:nvPr/>
            </p:nvSpPr>
            <p:spPr>
              <a:xfrm>
                <a:off x="5392462" y="5136148"/>
                <a:ext cx="2582823" cy="369332"/>
              </a:xfrm>
              <a:prstGeom prst="rect">
                <a:avLst/>
              </a:prstGeom>
              <a:blipFill>
                <a:blip r:embed="rId4"/>
                <a:stretch>
                  <a:fillRect l="-1961" t="-103226" r="-980" b="-158065"/>
                </a:stretch>
              </a:blipFill>
            </p:spPr>
            <p:txBody>
              <a:bodyPr/>
              <a:lstStyle/>
              <a:p>
                <a:r>
                  <a:rPr lang="zh-CN" altLang="en-US">
                    <a:noFill/>
                  </a:rPr>
                  <a:t> </a:t>
                </a:r>
              </a:p>
            </p:txBody>
          </p:sp>
        </mc:Fallback>
      </mc:AlternateContent>
      <p:pic>
        <p:nvPicPr>
          <p:cNvPr id="28" name="图片 27" descr="手机屏幕截图&#10;&#10;描述已自动生成">
            <a:extLst>
              <a:ext uri="{FF2B5EF4-FFF2-40B4-BE49-F238E27FC236}">
                <a16:creationId xmlns:a16="http://schemas.microsoft.com/office/drawing/2014/main" id="{CA9EB49A-2C92-D441-AF27-E9D35E7C7E18}"/>
              </a:ext>
            </a:extLst>
          </p:cNvPr>
          <p:cNvPicPr>
            <a:picLocks noChangeAspect="1"/>
          </p:cNvPicPr>
          <p:nvPr/>
        </p:nvPicPr>
        <p:blipFill>
          <a:blip r:embed="rId5"/>
          <a:stretch>
            <a:fillRect/>
          </a:stretch>
        </p:blipFill>
        <p:spPr>
          <a:xfrm>
            <a:off x="8573227" y="2377857"/>
            <a:ext cx="3525443" cy="1752600"/>
          </a:xfrm>
          <a:prstGeom prst="rect">
            <a:avLst/>
          </a:prstGeom>
        </p:spPr>
      </p:pic>
      <p:pic>
        <p:nvPicPr>
          <p:cNvPr id="29" name="图片 28" descr="手机屏幕截图&#10;&#10;描述已自动生成">
            <a:extLst>
              <a:ext uri="{FF2B5EF4-FFF2-40B4-BE49-F238E27FC236}">
                <a16:creationId xmlns:a16="http://schemas.microsoft.com/office/drawing/2014/main" id="{7F600B04-5EF1-FD41-84DC-A742B9B19BE1}"/>
              </a:ext>
            </a:extLst>
          </p:cNvPr>
          <p:cNvPicPr>
            <a:picLocks noChangeAspect="1"/>
          </p:cNvPicPr>
          <p:nvPr/>
        </p:nvPicPr>
        <p:blipFill>
          <a:blip r:embed="rId6"/>
          <a:stretch>
            <a:fillRect/>
          </a:stretch>
        </p:blipFill>
        <p:spPr>
          <a:xfrm>
            <a:off x="93330" y="2219913"/>
            <a:ext cx="4541274" cy="2336800"/>
          </a:xfrm>
          <a:prstGeom prst="rect">
            <a:avLst/>
          </a:prstGeom>
        </p:spPr>
      </p:pic>
      <p:sp>
        <p:nvSpPr>
          <p:cNvPr id="30" name="文本框 29">
            <a:extLst>
              <a:ext uri="{FF2B5EF4-FFF2-40B4-BE49-F238E27FC236}">
                <a16:creationId xmlns:a16="http://schemas.microsoft.com/office/drawing/2014/main" id="{3B6068C7-3FA5-6E4B-9250-156A1957068C}"/>
              </a:ext>
            </a:extLst>
          </p:cNvPr>
          <p:cNvSpPr txBox="1"/>
          <p:nvPr/>
        </p:nvSpPr>
        <p:spPr>
          <a:xfrm>
            <a:off x="3849887" y="693812"/>
            <a:ext cx="4470085" cy="523220"/>
          </a:xfrm>
          <a:prstGeom prst="rect">
            <a:avLst/>
          </a:prstGeom>
          <a:noFill/>
        </p:spPr>
        <p:txBody>
          <a:bodyPr wrap="square" rtlCol="0">
            <a:spAutoFit/>
          </a:bodyPr>
          <a:lstStyle/>
          <a:p>
            <a:r>
              <a:rPr kumimoji="1" lang="en-US" altLang="zh-CN" sz="2800" b="1" dirty="0"/>
              <a:t>A is decomposed  by SVD</a:t>
            </a:r>
            <a:endParaRPr kumimoji="1" lang="zh-CN" altLang="en-US" sz="2800" b="1" dirty="0"/>
          </a:p>
        </p:txBody>
      </p:sp>
      <p:sp>
        <p:nvSpPr>
          <p:cNvPr id="31" name="椭圆 30">
            <a:extLst>
              <a:ext uri="{FF2B5EF4-FFF2-40B4-BE49-F238E27FC236}">
                <a16:creationId xmlns:a16="http://schemas.microsoft.com/office/drawing/2014/main" id="{CFF2168D-A86A-1140-B028-A703A5A5FA69}"/>
              </a:ext>
            </a:extLst>
          </p:cNvPr>
          <p:cNvSpPr/>
          <p:nvPr/>
        </p:nvSpPr>
        <p:spPr>
          <a:xfrm>
            <a:off x="5392462" y="2219913"/>
            <a:ext cx="1724618" cy="1010967"/>
          </a:xfrm>
          <a:prstGeom prst="ellips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2" name="椭圆 31">
            <a:extLst>
              <a:ext uri="{FF2B5EF4-FFF2-40B4-BE49-F238E27FC236}">
                <a16:creationId xmlns:a16="http://schemas.microsoft.com/office/drawing/2014/main" id="{F2A5B69A-CFCC-724D-8F98-4C2B7607B6D9}"/>
              </a:ext>
            </a:extLst>
          </p:cNvPr>
          <p:cNvSpPr/>
          <p:nvPr/>
        </p:nvSpPr>
        <p:spPr>
          <a:xfrm>
            <a:off x="-109809" y="2013396"/>
            <a:ext cx="2153446" cy="27229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34" name="图片 33" descr="图片包含 门, 游戏机, 建筑, 钟表&#10;&#10;描述已自动生成">
            <a:extLst>
              <a:ext uri="{FF2B5EF4-FFF2-40B4-BE49-F238E27FC236}">
                <a16:creationId xmlns:a16="http://schemas.microsoft.com/office/drawing/2014/main" id="{E5AC940F-A515-5B42-9099-1E7027DDBDCE}"/>
              </a:ext>
            </a:extLst>
          </p:cNvPr>
          <p:cNvPicPr>
            <a:picLocks noChangeAspect="1"/>
          </p:cNvPicPr>
          <p:nvPr/>
        </p:nvPicPr>
        <p:blipFill>
          <a:blip r:embed="rId2"/>
          <a:stretch>
            <a:fillRect/>
          </a:stretch>
        </p:blipFill>
        <p:spPr>
          <a:xfrm>
            <a:off x="4794529" y="1951578"/>
            <a:ext cx="3525443" cy="2605158"/>
          </a:xfrm>
          <a:prstGeom prst="rect">
            <a:avLst/>
          </a:prstGeom>
        </p:spPr>
      </p:pic>
      <p:sp>
        <p:nvSpPr>
          <p:cNvPr id="36" name="文本框 35">
            <a:extLst>
              <a:ext uri="{FF2B5EF4-FFF2-40B4-BE49-F238E27FC236}">
                <a16:creationId xmlns:a16="http://schemas.microsoft.com/office/drawing/2014/main" id="{FB2D12B3-F613-F44F-9254-E30CD21CDA5D}"/>
              </a:ext>
            </a:extLst>
          </p:cNvPr>
          <p:cNvSpPr txBox="1"/>
          <p:nvPr/>
        </p:nvSpPr>
        <p:spPr>
          <a:xfrm>
            <a:off x="397974" y="4859149"/>
            <a:ext cx="2864058" cy="923330"/>
          </a:xfrm>
          <a:prstGeom prst="rect">
            <a:avLst/>
          </a:prstGeom>
          <a:noFill/>
        </p:spPr>
        <p:txBody>
          <a:bodyPr wrap="square" rtlCol="0">
            <a:spAutoFit/>
          </a:bodyPr>
          <a:lstStyle/>
          <a:p>
            <a:r>
              <a:rPr kumimoji="1" lang="en-US" altLang="zh-CN" dirty="0"/>
              <a:t>Here </a:t>
            </a:r>
            <a:r>
              <a:rPr kumimoji="1" lang="en-US" altLang="zh-CN" b="1" dirty="0"/>
              <a:t>U</a:t>
            </a:r>
            <a:r>
              <a:rPr kumimoji="1" lang="en-US" altLang="zh-CN" dirty="0"/>
              <a:t> is the left singular vector about Movies</a:t>
            </a:r>
          </a:p>
          <a:p>
            <a:endParaRPr kumimoji="1" lang="zh-CN" altLang="en-US" dirty="0"/>
          </a:p>
        </p:txBody>
      </p:sp>
      <p:sp>
        <p:nvSpPr>
          <p:cNvPr id="37" name="文本框 36">
            <a:extLst>
              <a:ext uri="{FF2B5EF4-FFF2-40B4-BE49-F238E27FC236}">
                <a16:creationId xmlns:a16="http://schemas.microsoft.com/office/drawing/2014/main" id="{1FC412DC-DA8A-EA40-BF19-F215E6566D2F}"/>
              </a:ext>
            </a:extLst>
          </p:cNvPr>
          <p:cNvSpPr txBox="1"/>
          <p:nvPr/>
        </p:nvSpPr>
        <p:spPr>
          <a:xfrm>
            <a:off x="9507278" y="4674483"/>
            <a:ext cx="2273104" cy="923330"/>
          </a:xfrm>
          <a:prstGeom prst="rect">
            <a:avLst/>
          </a:prstGeom>
          <a:noFill/>
        </p:spPr>
        <p:txBody>
          <a:bodyPr wrap="square" rtlCol="0">
            <a:spAutoFit/>
          </a:bodyPr>
          <a:lstStyle/>
          <a:p>
            <a:r>
              <a:rPr kumimoji="1" lang="en-US" altLang="zh-CN" b="1" dirty="0"/>
              <a:t> Vt </a:t>
            </a:r>
            <a:r>
              <a:rPr kumimoji="1" lang="en-US" altLang="zh-CN" dirty="0"/>
              <a:t>is the right singular vector about users.</a:t>
            </a:r>
            <a:endParaRPr kumimoji="1" lang="zh-CN" altLang="en-US" dirty="0"/>
          </a:p>
        </p:txBody>
      </p:sp>
      <mc:AlternateContent xmlns:mc="http://schemas.openxmlformats.org/markup-compatibility/2006" xmlns:a14="http://schemas.microsoft.com/office/drawing/2010/main">
        <mc:Choice Requires="a14">
          <p:sp>
            <p:nvSpPr>
              <p:cNvPr id="38" name="文本框 37">
                <a:extLst>
                  <a:ext uri="{FF2B5EF4-FFF2-40B4-BE49-F238E27FC236}">
                    <a16:creationId xmlns:a16="http://schemas.microsoft.com/office/drawing/2014/main" id="{51D1F222-345E-3E45-96A7-FB1C77636188}"/>
                  </a:ext>
                </a:extLst>
              </p:cNvPr>
              <p:cNvSpPr txBox="1"/>
              <p:nvPr/>
            </p:nvSpPr>
            <p:spPr>
              <a:xfrm>
                <a:off x="5392462" y="5136148"/>
                <a:ext cx="2582823" cy="369332"/>
              </a:xfrm>
              <a:prstGeom prst="rect">
                <a:avLst/>
              </a:prstGeom>
              <a:noFill/>
            </p:spPr>
            <p:txBody>
              <a:bodyPr wrap="none" rtlCol="0">
                <a:spAutoFit/>
              </a:bodyPr>
              <a:lstStyle/>
              <a:p>
                <a:r>
                  <a:rPr kumimoji="1" lang="en-US" altLang="zh-CN" dirty="0"/>
                  <a:t>The singular value (</a:t>
                </a:r>
                <a14:m>
                  <m:oMath xmlns:m="http://schemas.openxmlformats.org/officeDocument/2006/math">
                    <m:nary>
                      <m:naryPr>
                        <m:chr m:val="∑"/>
                        <m:subHide m:val="on"/>
                        <m:supHide m:val="on"/>
                        <m:ctrlPr>
                          <a:rPr kumimoji="1" lang="zh-CN" altLang="en-US" i="1" smtClean="0">
                            <a:latin typeface="Cambria Math" panose="02040503050406030204" pitchFamily="18" charset="0"/>
                          </a:rPr>
                        </m:ctrlPr>
                      </m:naryPr>
                      <m:sub/>
                      <m:sup/>
                      <m:e/>
                    </m:nary>
                  </m:oMath>
                </a14:m>
                <a:r>
                  <a:rPr kumimoji="1" lang="en-US" altLang="zh-CN" dirty="0"/>
                  <a:t>)</a:t>
                </a:r>
                <a:endParaRPr kumimoji="1" lang="zh-CN" altLang="en-US" dirty="0"/>
              </a:p>
            </p:txBody>
          </p:sp>
        </mc:Choice>
        <mc:Fallback xmlns="">
          <p:sp>
            <p:nvSpPr>
              <p:cNvPr id="38" name="文本框 37">
                <a:extLst>
                  <a:ext uri="{FF2B5EF4-FFF2-40B4-BE49-F238E27FC236}">
                    <a16:creationId xmlns:a16="http://schemas.microsoft.com/office/drawing/2014/main" id="{51D1F222-345E-3E45-96A7-FB1C77636188}"/>
                  </a:ext>
                </a:extLst>
              </p:cNvPr>
              <p:cNvSpPr txBox="1">
                <a:spLocks noRot="1" noChangeAspect="1" noMove="1" noResize="1" noEditPoints="1" noAdjustHandles="1" noChangeArrowheads="1" noChangeShapeType="1" noTextEdit="1"/>
              </p:cNvSpPr>
              <p:nvPr/>
            </p:nvSpPr>
            <p:spPr>
              <a:xfrm>
                <a:off x="5392462" y="5136148"/>
                <a:ext cx="2582823" cy="369332"/>
              </a:xfrm>
              <a:prstGeom prst="rect">
                <a:avLst/>
              </a:prstGeom>
              <a:blipFill>
                <a:blip r:embed="rId4"/>
                <a:stretch>
                  <a:fillRect l="-1961" t="-103226" r="-980" b="-158065"/>
                </a:stretch>
              </a:blipFill>
            </p:spPr>
            <p:txBody>
              <a:bodyPr/>
              <a:lstStyle/>
              <a:p>
                <a:r>
                  <a:rPr lang="zh-CN" altLang="en-US">
                    <a:noFill/>
                  </a:rPr>
                  <a:t> </a:t>
                </a:r>
              </a:p>
            </p:txBody>
          </p:sp>
        </mc:Fallback>
      </mc:AlternateContent>
      <p:pic>
        <p:nvPicPr>
          <p:cNvPr id="39" name="图片 38" descr="手机屏幕截图&#10;&#10;描述已自动生成">
            <a:extLst>
              <a:ext uri="{FF2B5EF4-FFF2-40B4-BE49-F238E27FC236}">
                <a16:creationId xmlns:a16="http://schemas.microsoft.com/office/drawing/2014/main" id="{22F55834-06D5-4D4B-B487-DE4912F151C3}"/>
              </a:ext>
            </a:extLst>
          </p:cNvPr>
          <p:cNvPicPr>
            <a:picLocks noChangeAspect="1"/>
          </p:cNvPicPr>
          <p:nvPr/>
        </p:nvPicPr>
        <p:blipFill>
          <a:blip r:embed="rId5"/>
          <a:stretch>
            <a:fillRect/>
          </a:stretch>
        </p:blipFill>
        <p:spPr>
          <a:xfrm>
            <a:off x="8573227" y="2377857"/>
            <a:ext cx="3525443" cy="1752600"/>
          </a:xfrm>
          <a:prstGeom prst="rect">
            <a:avLst/>
          </a:prstGeom>
        </p:spPr>
      </p:pic>
      <p:pic>
        <p:nvPicPr>
          <p:cNvPr id="40" name="图片 39" descr="手机屏幕截图&#10;&#10;描述已自动生成">
            <a:extLst>
              <a:ext uri="{FF2B5EF4-FFF2-40B4-BE49-F238E27FC236}">
                <a16:creationId xmlns:a16="http://schemas.microsoft.com/office/drawing/2014/main" id="{40E58C86-7FB1-F348-939E-5E6B8AA89899}"/>
              </a:ext>
            </a:extLst>
          </p:cNvPr>
          <p:cNvPicPr>
            <a:picLocks noChangeAspect="1"/>
          </p:cNvPicPr>
          <p:nvPr/>
        </p:nvPicPr>
        <p:blipFill>
          <a:blip r:embed="rId6"/>
          <a:stretch>
            <a:fillRect/>
          </a:stretch>
        </p:blipFill>
        <p:spPr>
          <a:xfrm>
            <a:off x="93330" y="2219913"/>
            <a:ext cx="4541274" cy="2336800"/>
          </a:xfrm>
          <a:prstGeom prst="rect">
            <a:avLst/>
          </a:prstGeom>
        </p:spPr>
      </p:pic>
      <p:sp>
        <p:nvSpPr>
          <p:cNvPr id="41" name="文本框 40">
            <a:extLst>
              <a:ext uri="{FF2B5EF4-FFF2-40B4-BE49-F238E27FC236}">
                <a16:creationId xmlns:a16="http://schemas.microsoft.com/office/drawing/2014/main" id="{A569298E-BF7C-6445-9C72-9BC24D7E1CC3}"/>
              </a:ext>
            </a:extLst>
          </p:cNvPr>
          <p:cNvSpPr txBox="1"/>
          <p:nvPr/>
        </p:nvSpPr>
        <p:spPr>
          <a:xfrm>
            <a:off x="3849887" y="693812"/>
            <a:ext cx="4470085" cy="523220"/>
          </a:xfrm>
          <a:prstGeom prst="rect">
            <a:avLst/>
          </a:prstGeom>
          <a:noFill/>
        </p:spPr>
        <p:txBody>
          <a:bodyPr wrap="square" rtlCol="0">
            <a:spAutoFit/>
          </a:bodyPr>
          <a:lstStyle/>
          <a:p>
            <a:r>
              <a:rPr kumimoji="1" lang="en-US" altLang="zh-CN" sz="2800" b="1" dirty="0"/>
              <a:t>A is decomposed  by SVD</a:t>
            </a:r>
            <a:endParaRPr kumimoji="1" lang="zh-CN" altLang="en-US" sz="2800" b="1" dirty="0"/>
          </a:p>
        </p:txBody>
      </p:sp>
      <p:sp>
        <p:nvSpPr>
          <p:cNvPr id="42" name="椭圆 41">
            <a:extLst>
              <a:ext uri="{FF2B5EF4-FFF2-40B4-BE49-F238E27FC236}">
                <a16:creationId xmlns:a16="http://schemas.microsoft.com/office/drawing/2014/main" id="{E9395989-B436-BF40-AED0-8B238C8E1F6B}"/>
              </a:ext>
            </a:extLst>
          </p:cNvPr>
          <p:cNvSpPr/>
          <p:nvPr/>
        </p:nvSpPr>
        <p:spPr>
          <a:xfrm>
            <a:off x="5392462" y="2219913"/>
            <a:ext cx="1724618" cy="1010967"/>
          </a:xfrm>
          <a:prstGeom prst="ellips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3" name="椭圆 42">
            <a:extLst>
              <a:ext uri="{FF2B5EF4-FFF2-40B4-BE49-F238E27FC236}">
                <a16:creationId xmlns:a16="http://schemas.microsoft.com/office/drawing/2014/main" id="{3573FB37-D04D-F546-9550-FF34FD37EFD7}"/>
              </a:ext>
            </a:extLst>
          </p:cNvPr>
          <p:cNvSpPr/>
          <p:nvPr/>
        </p:nvSpPr>
        <p:spPr>
          <a:xfrm>
            <a:off x="-109809" y="2013396"/>
            <a:ext cx="2153446" cy="27229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5" name="椭圆 44">
            <a:extLst>
              <a:ext uri="{FF2B5EF4-FFF2-40B4-BE49-F238E27FC236}">
                <a16:creationId xmlns:a16="http://schemas.microsoft.com/office/drawing/2014/main" id="{0C5ABF32-8A29-0B49-BB19-4C2DED09FD76}"/>
              </a:ext>
            </a:extLst>
          </p:cNvPr>
          <p:cNvSpPr/>
          <p:nvPr/>
        </p:nvSpPr>
        <p:spPr>
          <a:xfrm>
            <a:off x="8573227" y="2377857"/>
            <a:ext cx="3618773" cy="1188303"/>
          </a:xfrm>
          <a:prstGeom prst="ellipse">
            <a:avLst/>
          </a:prstGeom>
          <a:no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6" name="文本框 45">
            <a:extLst>
              <a:ext uri="{FF2B5EF4-FFF2-40B4-BE49-F238E27FC236}">
                <a16:creationId xmlns:a16="http://schemas.microsoft.com/office/drawing/2014/main" id="{751D6EA6-098E-AF4D-BF63-895740F15539}"/>
              </a:ext>
            </a:extLst>
          </p:cNvPr>
          <p:cNvSpPr txBox="1"/>
          <p:nvPr/>
        </p:nvSpPr>
        <p:spPr>
          <a:xfrm>
            <a:off x="8788380" y="509146"/>
            <a:ext cx="3112267" cy="369332"/>
          </a:xfrm>
          <a:prstGeom prst="rect">
            <a:avLst/>
          </a:prstGeom>
          <a:noFill/>
        </p:spPr>
        <p:txBody>
          <a:bodyPr wrap="square" rtlCol="0">
            <a:spAutoFit/>
          </a:bodyPr>
          <a:lstStyle/>
          <a:p>
            <a:r>
              <a:rPr kumimoji="1" lang="en-US" altLang="zh-CN" dirty="0"/>
              <a:t>Refine and analysis data</a:t>
            </a:r>
            <a:endParaRPr kumimoji="1" lang="zh-CN" altLang="en-US" dirty="0"/>
          </a:p>
        </p:txBody>
      </p:sp>
      <p:sp>
        <p:nvSpPr>
          <p:cNvPr id="2" name="文本框 1">
            <a:extLst>
              <a:ext uri="{FF2B5EF4-FFF2-40B4-BE49-F238E27FC236}">
                <a16:creationId xmlns:a16="http://schemas.microsoft.com/office/drawing/2014/main" id="{1822FCAE-B0B9-554B-AF46-8F6A67BC333B}"/>
              </a:ext>
            </a:extLst>
          </p:cNvPr>
          <p:cNvSpPr txBox="1"/>
          <p:nvPr/>
        </p:nvSpPr>
        <p:spPr>
          <a:xfrm>
            <a:off x="2712824" y="1250728"/>
            <a:ext cx="2274125" cy="369332"/>
          </a:xfrm>
          <a:prstGeom prst="rect">
            <a:avLst/>
          </a:prstGeom>
          <a:noFill/>
        </p:spPr>
        <p:txBody>
          <a:bodyPr wrap="square" rtlCol="0">
            <a:spAutoFit/>
          </a:bodyPr>
          <a:lstStyle/>
          <a:p>
            <a:r>
              <a:rPr kumimoji="1" lang="en-US" altLang="zh-CN" dirty="0"/>
              <a:t>6x4 = 6x6. 4x6 . 4x4  </a:t>
            </a:r>
            <a:endParaRPr kumimoji="1" lang="zh-CN" altLang="en-US" dirty="0"/>
          </a:p>
        </p:txBody>
      </p:sp>
      <p:pic>
        <p:nvPicPr>
          <p:cNvPr id="5" name="图片 4" descr="手机屏幕截图&#10;&#10;描述已自动生成">
            <a:extLst>
              <a:ext uri="{FF2B5EF4-FFF2-40B4-BE49-F238E27FC236}">
                <a16:creationId xmlns:a16="http://schemas.microsoft.com/office/drawing/2014/main" id="{7C607DCB-B317-DA40-B242-81DBA4B02AFE}"/>
              </a:ext>
            </a:extLst>
          </p:cNvPr>
          <p:cNvPicPr>
            <a:picLocks noChangeAspect="1"/>
          </p:cNvPicPr>
          <p:nvPr/>
        </p:nvPicPr>
        <p:blipFill>
          <a:blip r:embed="rId7"/>
          <a:stretch>
            <a:fillRect/>
          </a:stretch>
        </p:blipFill>
        <p:spPr>
          <a:xfrm>
            <a:off x="8698181" y="1006455"/>
            <a:ext cx="2495637" cy="665991"/>
          </a:xfrm>
          <a:prstGeom prst="rect">
            <a:avLst/>
          </a:prstGeom>
        </p:spPr>
      </p:pic>
      <p:sp>
        <p:nvSpPr>
          <p:cNvPr id="6" name="文本框 5">
            <a:extLst>
              <a:ext uri="{FF2B5EF4-FFF2-40B4-BE49-F238E27FC236}">
                <a16:creationId xmlns:a16="http://schemas.microsoft.com/office/drawing/2014/main" id="{56FB189C-CF11-D444-B091-F7CAB22451A0}"/>
              </a:ext>
            </a:extLst>
          </p:cNvPr>
          <p:cNvSpPr txBox="1"/>
          <p:nvPr/>
        </p:nvSpPr>
        <p:spPr>
          <a:xfrm>
            <a:off x="9113391" y="1672446"/>
            <a:ext cx="2170060" cy="369332"/>
          </a:xfrm>
          <a:prstGeom prst="rect">
            <a:avLst/>
          </a:prstGeom>
          <a:noFill/>
        </p:spPr>
        <p:txBody>
          <a:bodyPr wrap="square" rtlCol="0">
            <a:spAutoFit/>
          </a:bodyPr>
          <a:lstStyle/>
          <a:p>
            <a:r>
              <a:rPr kumimoji="1" lang="en-US" altLang="zh-CN" dirty="0"/>
              <a:t>6x4 = 6x2. 2x2. 2x4</a:t>
            </a:r>
            <a:endParaRPr kumimoji="1" lang="zh-CN" altLang="en-US" dirty="0"/>
          </a:p>
        </p:txBody>
      </p:sp>
    </p:spTree>
    <p:extLst>
      <p:ext uri="{BB962C8B-B14F-4D97-AF65-F5344CB8AC3E}">
        <p14:creationId xmlns:p14="http://schemas.microsoft.com/office/powerpoint/2010/main" val="31503370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女人戴着帽子&#10;&#10;描述已自动生成">
            <a:extLst>
              <a:ext uri="{FF2B5EF4-FFF2-40B4-BE49-F238E27FC236}">
                <a16:creationId xmlns:a16="http://schemas.microsoft.com/office/drawing/2014/main" id="{F21E6D8E-D13E-E54A-87D6-ADA3D45059C3}"/>
              </a:ext>
            </a:extLst>
          </p:cNvPr>
          <p:cNvPicPr>
            <a:picLocks noChangeAspect="1"/>
          </p:cNvPicPr>
          <p:nvPr/>
        </p:nvPicPr>
        <p:blipFill>
          <a:blip r:embed="rId2"/>
          <a:stretch>
            <a:fillRect/>
          </a:stretch>
        </p:blipFill>
        <p:spPr>
          <a:xfrm>
            <a:off x="855503" y="1447489"/>
            <a:ext cx="3220551" cy="3236736"/>
          </a:xfrm>
          <a:prstGeom prst="rect">
            <a:avLst/>
          </a:prstGeom>
        </p:spPr>
      </p:pic>
      <p:pic>
        <p:nvPicPr>
          <p:cNvPr id="5" name="图片 4" descr="女人戴着帽子&#10;&#10;描述已自动生成">
            <a:extLst>
              <a:ext uri="{FF2B5EF4-FFF2-40B4-BE49-F238E27FC236}">
                <a16:creationId xmlns:a16="http://schemas.microsoft.com/office/drawing/2014/main" id="{1914A955-6BA7-6445-93BA-C046111B2956}"/>
              </a:ext>
            </a:extLst>
          </p:cNvPr>
          <p:cNvPicPr>
            <a:picLocks noChangeAspect="1"/>
          </p:cNvPicPr>
          <p:nvPr/>
        </p:nvPicPr>
        <p:blipFill>
          <a:blip r:embed="rId3"/>
          <a:stretch>
            <a:fillRect/>
          </a:stretch>
        </p:blipFill>
        <p:spPr>
          <a:xfrm>
            <a:off x="5935319" y="1447489"/>
            <a:ext cx="3212461" cy="3236736"/>
          </a:xfrm>
          <a:prstGeom prst="rect">
            <a:avLst/>
          </a:prstGeom>
        </p:spPr>
      </p:pic>
      <p:sp>
        <p:nvSpPr>
          <p:cNvPr id="6" name="文本框 5">
            <a:extLst>
              <a:ext uri="{FF2B5EF4-FFF2-40B4-BE49-F238E27FC236}">
                <a16:creationId xmlns:a16="http://schemas.microsoft.com/office/drawing/2014/main" id="{34D59D67-A13E-3E4E-9FC0-AE1D2F4A2F4E}"/>
              </a:ext>
            </a:extLst>
          </p:cNvPr>
          <p:cNvSpPr txBox="1"/>
          <p:nvPr/>
        </p:nvSpPr>
        <p:spPr>
          <a:xfrm>
            <a:off x="937549" y="717630"/>
            <a:ext cx="8112666" cy="369332"/>
          </a:xfrm>
          <a:prstGeom prst="rect">
            <a:avLst/>
          </a:prstGeom>
          <a:noFill/>
        </p:spPr>
        <p:txBody>
          <a:bodyPr wrap="square" rtlCol="0">
            <a:spAutoFit/>
          </a:bodyPr>
          <a:lstStyle/>
          <a:p>
            <a:r>
              <a:rPr kumimoji="1" lang="en-US" altLang="zh-CN" dirty="0"/>
              <a:t>Examples for necessary information. </a:t>
            </a:r>
            <a:r>
              <a:rPr kumimoji="1" lang="zh-CN" altLang="en-US" dirty="0"/>
              <a:t> </a:t>
            </a:r>
            <a:r>
              <a:rPr kumimoji="1" lang="en-US" altLang="zh-CN" dirty="0"/>
              <a:t>How this woman looks like?</a:t>
            </a:r>
            <a:endParaRPr kumimoji="1" lang="zh-CN" altLang="en-US" dirty="0"/>
          </a:p>
        </p:txBody>
      </p:sp>
    </p:spTree>
    <p:extLst>
      <p:ext uri="{BB962C8B-B14F-4D97-AF65-F5344CB8AC3E}">
        <p14:creationId xmlns:p14="http://schemas.microsoft.com/office/powerpoint/2010/main" val="19409740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descr="手机屏幕截图&#10;&#10;描述已自动生成">
            <a:extLst>
              <a:ext uri="{FF2B5EF4-FFF2-40B4-BE49-F238E27FC236}">
                <a16:creationId xmlns:a16="http://schemas.microsoft.com/office/drawing/2014/main" id="{A4A4D5D8-0280-CA4D-9290-5929DB699DF0}"/>
              </a:ext>
            </a:extLst>
          </p:cNvPr>
          <p:cNvPicPr>
            <a:picLocks noChangeAspect="1"/>
          </p:cNvPicPr>
          <p:nvPr/>
        </p:nvPicPr>
        <p:blipFill>
          <a:blip r:embed="rId2"/>
          <a:stretch>
            <a:fillRect/>
          </a:stretch>
        </p:blipFill>
        <p:spPr>
          <a:xfrm>
            <a:off x="7551438" y="1518282"/>
            <a:ext cx="3810000" cy="1041400"/>
          </a:xfrm>
          <a:prstGeom prst="rect">
            <a:avLst/>
          </a:prstGeom>
        </p:spPr>
      </p:pic>
      <p:sp>
        <p:nvSpPr>
          <p:cNvPr id="14" name="椭圆 13">
            <a:extLst>
              <a:ext uri="{FF2B5EF4-FFF2-40B4-BE49-F238E27FC236}">
                <a16:creationId xmlns:a16="http://schemas.microsoft.com/office/drawing/2014/main" id="{F99595A9-1274-6F4F-8C99-F4DEE338D258}"/>
              </a:ext>
            </a:extLst>
          </p:cNvPr>
          <p:cNvSpPr/>
          <p:nvPr/>
        </p:nvSpPr>
        <p:spPr>
          <a:xfrm>
            <a:off x="7513346" y="1518282"/>
            <a:ext cx="434337" cy="1041400"/>
          </a:xfrm>
          <a:prstGeom prst="ellipse">
            <a:avLst/>
          </a:prstGeom>
          <a:noFill/>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ln w="0"/>
              <a:solidFill>
                <a:schemeClr val="tx1"/>
              </a:solidFill>
              <a:effectLst>
                <a:outerShdw blurRad="38100" dist="19050" dir="2700000" algn="tl" rotWithShape="0">
                  <a:schemeClr val="dk1">
                    <a:alpha val="40000"/>
                  </a:schemeClr>
                </a:outerShdw>
              </a:effectLst>
            </a:endParaRPr>
          </a:p>
        </p:txBody>
      </p:sp>
      <p:sp>
        <p:nvSpPr>
          <p:cNvPr id="15" name="文本框 14">
            <a:extLst>
              <a:ext uri="{FF2B5EF4-FFF2-40B4-BE49-F238E27FC236}">
                <a16:creationId xmlns:a16="http://schemas.microsoft.com/office/drawing/2014/main" id="{CD3825D8-6D82-2340-8F3E-CB31A9FEBB9C}"/>
              </a:ext>
            </a:extLst>
          </p:cNvPr>
          <p:cNvSpPr txBox="1"/>
          <p:nvPr/>
        </p:nvSpPr>
        <p:spPr>
          <a:xfrm>
            <a:off x="6604576" y="1799229"/>
            <a:ext cx="926857" cy="369332"/>
          </a:xfrm>
          <a:prstGeom prst="rect">
            <a:avLst/>
          </a:prstGeom>
          <a:noFill/>
        </p:spPr>
        <p:txBody>
          <a:bodyPr wrap="none" rtlCol="0">
            <a:spAutoFit/>
          </a:bodyPr>
          <a:lstStyle/>
          <a:p>
            <a:r>
              <a:rPr kumimoji="1" lang="en-US" altLang="zh-CN"/>
              <a:t>Feature</a:t>
            </a:r>
            <a:endParaRPr kumimoji="1" lang="zh-CN" altLang="en-US" dirty="0"/>
          </a:p>
        </p:txBody>
      </p:sp>
      <p:sp>
        <p:nvSpPr>
          <p:cNvPr id="16" name="文本框 15">
            <a:extLst>
              <a:ext uri="{FF2B5EF4-FFF2-40B4-BE49-F238E27FC236}">
                <a16:creationId xmlns:a16="http://schemas.microsoft.com/office/drawing/2014/main" id="{ABEBE088-7908-154D-8334-C4D45D604A8A}"/>
              </a:ext>
            </a:extLst>
          </p:cNvPr>
          <p:cNvSpPr txBox="1"/>
          <p:nvPr/>
        </p:nvSpPr>
        <p:spPr>
          <a:xfrm>
            <a:off x="6557891" y="2098889"/>
            <a:ext cx="926857" cy="369332"/>
          </a:xfrm>
          <a:prstGeom prst="rect">
            <a:avLst/>
          </a:prstGeom>
          <a:noFill/>
        </p:spPr>
        <p:txBody>
          <a:bodyPr wrap="none" rtlCol="0">
            <a:spAutoFit/>
          </a:bodyPr>
          <a:lstStyle/>
          <a:p>
            <a:r>
              <a:rPr kumimoji="1" lang="en-US" altLang="zh-CN"/>
              <a:t>Feature</a:t>
            </a:r>
            <a:endParaRPr kumimoji="1" lang="zh-CN" altLang="en-US" dirty="0"/>
          </a:p>
        </p:txBody>
      </p:sp>
      <p:pic>
        <p:nvPicPr>
          <p:cNvPr id="21" name="图片 20" descr="图片包含 游戏机&#10;&#10;描述已自动生成">
            <a:extLst>
              <a:ext uri="{FF2B5EF4-FFF2-40B4-BE49-F238E27FC236}">
                <a16:creationId xmlns:a16="http://schemas.microsoft.com/office/drawing/2014/main" id="{7BF08737-0AE0-FE46-A817-BF9C5BF2DC59}"/>
              </a:ext>
            </a:extLst>
          </p:cNvPr>
          <p:cNvPicPr>
            <a:picLocks noChangeAspect="1"/>
          </p:cNvPicPr>
          <p:nvPr/>
        </p:nvPicPr>
        <p:blipFill>
          <a:blip r:embed="rId3"/>
          <a:stretch>
            <a:fillRect/>
          </a:stretch>
        </p:blipFill>
        <p:spPr>
          <a:xfrm>
            <a:off x="6215868" y="2996873"/>
            <a:ext cx="5715000" cy="3276600"/>
          </a:xfrm>
          <a:prstGeom prst="rect">
            <a:avLst/>
          </a:prstGeom>
        </p:spPr>
      </p:pic>
      <p:pic>
        <p:nvPicPr>
          <p:cNvPr id="22" name="图片 1" descr="图片包含 游戏机, 物体, 钟表, 画&#10;&#10;描述已自动生成">
            <a:extLst>
              <a:ext uri="{FF2B5EF4-FFF2-40B4-BE49-F238E27FC236}">
                <a16:creationId xmlns:a16="http://schemas.microsoft.com/office/drawing/2014/main" id="{72450862-5256-C244-B07B-3BCA2E02BA7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6670" y="3355604"/>
            <a:ext cx="2239963" cy="796925"/>
          </a:xfrm>
          <a:prstGeom prst="rect">
            <a:avLst/>
          </a:prstGeom>
          <a:noFill/>
          <a:extLst>
            <a:ext uri="{909E8E84-426E-40DD-AFC4-6F175D3DCCD1}">
              <a14:hiddenFill xmlns:a14="http://schemas.microsoft.com/office/drawing/2010/main">
                <a:solidFill>
                  <a:srgbClr val="FFFFFF"/>
                </a:solidFill>
              </a14:hiddenFill>
            </a:ext>
          </a:extLst>
        </p:spPr>
      </p:pic>
      <p:cxnSp>
        <p:nvCxnSpPr>
          <p:cNvPr id="23" name="直线箭头连接符 22">
            <a:extLst>
              <a:ext uri="{FF2B5EF4-FFF2-40B4-BE49-F238E27FC236}">
                <a16:creationId xmlns:a16="http://schemas.microsoft.com/office/drawing/2014/main" id="{FB8B7CD1-A897-D44F-9BD3-5119A8A028F3}"/>
              </a:ext>
            </a:extLst>
          </p:cNvPr>
          <p:cNvCxnSpPr>
            <a:cxnSpLocks/>
          </p:cNvCxnSpPr>
          <p:nvPr/>
        </p:nvCxnSpPr>
        <p:spPr>
          <a:xfrm flipH="1" flipV="1">
            <a:off x="6934088" y="3248905"/>
            <a:ext cx="3916680" cy="9036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直线箭头连接符 23">
            <a:extLst>
              <a:ext uri="{FF2B5EF4-FFF2-40B4-BE49-F238E27FC236}">
                <a16:creationId xmlns:a16="http://schemas.microsoft.com/office/drawing/2014/main" id="{4AE88BCA-36DD-9242-8FCA-51B7AFC9D8EF}"/>
              </a:ext>
            </a:extLst>
          </p:cNvPr>
          <p:cNvCxnSpPr/>
          <p:nvPr/>
        </p:nvCxnSpPr>
        <p:spPr>
          <a:xfrm flipH="1">
            <a:off x="7427960" y="4191065"/>
            <a:ext cx="3422808" cy="4441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弧 24">
            <a:extLst>
              <a:ext uri="{FF2B5EF4-FFF2-40B4-BE49-F238E27FC236}">
                <a16:creationId xmlns:a16="http://schemas.microsoft.com/office/drawing/2014/main" id="{70FBBB69-69D5-E948-9F73-265F1F879661}"/>
              </a:ext>
            </a:extLst>
          </p:cNvPr>
          <p:cNvSpPr/>
          <p:nvPr/>
        </p:nvSpPr>
        <p:spPr>
          <a:xfrm rot="12761938">
            <a:off x="9076153" y="3632788"/>
            <a:ext cx="563880" cy="609933"/>
          </a:xfrm>
          <a:prstGeom prst="arc">
            <a:avLst>
              <a:gd name="adj1" fmla="val 14309713"/>
              <a:gd name="adj2"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26" name="文本框 25">
            <a:extLst>
              <a:ext uri="{FF2B5EF4-FFF2-40B4-BE49-F238E27FC236}">
                <a16:creationId xmlns:a16="http://schemas.microsoft.com/office/drawing/2014/main" id="{9BD31810-C895-434F-B14D-E1A808411C1A}"/>
              </a:ext>
            </a:extLst>
          </p:cNvPr>
          <p:cNvSpPr txBox="1"/>
          <p:nvPr/>
        </p:nvSpPr>
        <p:spPr>
          <a:xfrm>
            <a:off x="8630606" y="3808908"/>
            <a:ext cx="349776" cy="461665"/>
          </a:xfrm>
          <a:prstGeom prst="rect">
            <a:avLst/>
          </a:prstGeom>
          <a:noFill/>
        </p:spPr>
        <p:txBody>
          <a:bodyPr wrap="none" rtlCol="0">
            <a:spAutoFit/>
          </a:bodyPr>
          <a:lstStyle/>
          <a:p>
            <a:r>
              <a:rPr kumimoji="1" lang="en-US" altLang="zh-CN" sz="2400" b="1" dirty="0"/>
              <a:t>⌀</a:t>
            </a:r>
            <a:endParaRPr kumimoji="1" lang="zh-CN" altLang="en-US" sz="2400" dirty="0"/>
          </a:p>
        </p:txBody>
      </p:sp>
      <p:sp>
        <p:nvSpPr>
          <p:cNvPr id="28" name="文本框 27">
            <a:extLst>
              <a:ext uri="{FF2B5EF4-FFF2-40B4-BE49-F238E27FC236}">
                <a16:creationId xmlns:a16="http://schemas.microsoft.com/office/drawing/2014/main" id="{A847D54D-39EE-FA4F-A350-557043F25590}"/>
              </a:ext>
            </a:extLst>
          </p:cNvPr>
          <p:cNvSpPr txBox="1"/>
          <p:nvPr/>
        </p:nvSpPr>
        <p:spPr>
          <a:xfrm>
            <a:off x="986670" y="672247"/>
            <a:ext cx="7430612" cy="369332"/>
          </a:xfrm>
          <a:prstGeom prst="rect">
            <a:avLst/>
          </a:prstGeom>
          <a:noFill/>
        </p:spPr>
        <p:txBody>
          <a:bodyPr wrap="square" rtlCol="0">
            <a:spAutoFit/>
          </a:bodyPr>
          <a:lstStyle/>
          <a:p>
            <a:r>
              <a:rPr kumimoji="1" lang="en-US" altLang="zh-CN" dirty="0"/>
              <a:t>To get Similarity for each users, by</a:t>
            </a:r>
            <a:r>
              <a:rPr kumimoji="1" lang="zh-CN" altLang="en-US" dirty="0"/>
              <a:t> </a:t>
            </a:r>
            <a:r>
              <a:rPr kumimoji="1" lang="en-US" altLang="zh-CN" dirty="0"/>
              <a:t>using features from data analysis</a:t>
            </a:r>
            <a:endParaRPr kumimoji="1" lang="zh-CN" altLang="en-US" dirty="0"/>
          </a:p>
        </p:txBody>
      </p:sp>
      <p:sp>
        <p:nvSpPr>
          <p:cNvPr id="29" name="文本框 28">
            <a:extLst>
              <a:ext uri="{FF2B5EF4-FFF2-40B4-BE49-F238E27FC236}">
                <a16:creationId xmlns:a16="http://schemas.microsoft.com/office/drawing/2014/main" id="{1A9A7B36-DFD7-A24D-8DA0-578CFB37B418}"/>
              </a:ext>
            </a:extLst>
          </p:cNvPr>
          <p:cNvSpPr txBox="1"/>
          <p:nvPr/>
        </p:nvSpPr>
        <p:spPr>
          <a:xfrm>
            <a:off x="879672" y="4635173"/>
            <a:ext cx="4693922" cy="923330"/>
          </a:xfrm>
          <a:prstGeom prst="rect">
            <a:avLst/>
          </a:prstGeom>
          <a:noFill/>
        </p:spPr>
        <p:txBody>
          <a:bodyPr wrap="square" rtlCol="0">
            <a:spAutoFit/>
          </a:bodyPr>
          <a:lstStyle/>
          <a:p>
            <a:r>
              <a:rPr kumimoji="1" lang="en-US" altLang="zh-CN" b="1" dirty="0"/>
              <a:t>0 row represents the x-coordinate of users</a:t>
            </a:r>
          </a:p>
          <a:p>
            <a:endParaRPr kumimoji="1" lang="en-US" altLang="zh-CN" b="1" dirty="0"/>
          </a:p>
          <a:p>
            <a:r>
              <a:rPr kumimoji="1" lang="en-US" altLang="zh-CN" b="1" dirty="0"/>
              <a:t> 1 row represents the y-coordinate of users</a:t>
            </a:r>
            <a:endParaRPr kumimoji="1" lang="zh-CN" altLang="en-US" b="1" dirty="0"/>
          </a:p>
        </p:txBody>
      </p:sp>
      <p:sp>
        <p:nvSpPr>
          <p:cNvPr id="30" name="文本框 29">
            <a:extLst>
              <a:ext uri="{FF2B5EF4-FFF2-40B4-BE49-F238E27FC236}">
                <a16:creationId xmlns:a16="http://schemas.microsoft.com/office/drawing/2014/main" id="{F27407A2-0BD2-A84A-9D6A-78A28A603DFB}"/>
              </a:ext>
            </a:extLst>
          </p:cNvPr>
          <p:cNvSpPr txBox="1"/>
          <p:nvPr/>
        </p:nvSpPr>
        <p:spPr>
          <a:xfrm>
            <a:off x="231385" y="2603332"/>
            <a:ext cx="4972050" cy="461665"/>
          </a:xfrm>
          <a:prstGeom prst="rect">
            <a:avLst/>
          </a:prstGeom>
          <a:noFill/>
        </p:spPr>
        <p:txBody>
          <a:bodyPr wrap="square" rtlCol="0">
            <a:spAutoFit/>
          </a:bodyPr>
          <a:lstStyle/>
          <a:p>
            <a:r>
              <a:rPr lang="en-US" altLang="zh-CN" sz="2400" b="1" dirty="0">
                <a:latin typeface="DengXian" panose="02010600030101010101" pitchFamily="2" charset="-122"/>
                <a:ea typeface="DengXian" panose="02010600030101010101" pitchFamily="2" charset="-122"/>
                <a:cs typeface="Times New Roman" panose="02020603050405020304" pitchFamily="18" charset="0"/>
              </a:rPr>
              <a:t>         </a:t>
            </a:r>
            <a:r>
              <a:rPr lang="zh-CN" altLang="zh-CN" sz="2400" b="1" dirty="0">
                <a:latin typeface="DengXian" panose="02010600030101010101" pitchFamily="2" charset="-122"/>
                <a:ea typeface="DengXian" panose="02010600030101010101" pitchFamily="2" charset="-122"/>
                <a:cs typeface="Times New Roman" panose="02020603050405020304" pitchFamily="18" charset="0"/>
              </a:rPr>
              <a:t>Cosine similarity</a:t>
            </a:r>
            <a:endParaRPr lang="en-US" altLang="zh-CN" sz="2400" b="1" dirty="0">
              <a:latin typeface="DengXian" panose="02010600030101010101" pitchFamily="2" charset="-122"/>
              <a:ea typeface="DengXia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97968458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236</TotalTime>
  <Words>728</Words>
  <Application>Microsoft Macintosh PowerPoint</Application>
  <PresentationFormat>宽屏</PresentationFormat>
  <Paragraphs>92</Paragraphs>
  <Slides>13</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13</vt:i4>
      </vt:variant>
    </vt:vector>
  </HeadingPairs>
  <TitlesOfParts>
    <vt:vector size="20" baseType="lpstr">
      <vt:lpstr>等线</vt:lpstr>
      <vt:lpstr>等线</vt:lpstr>
      <vt:lpstr>等线 Light</vt:lpstr>
      <vt:lpstr>Arial</vt:lpstr>
      <vt:lpstr>Cambria Math</vt:lpstr>
      <vt:lpstr>Wingdings</vt:lpstr>
      <vt:lpstr>Office 主题​​</vt:lpstr>
      <vt:lpstr>PowerPoint 演示文稿</vt:lpstr>
      <vt:lpstr>What is data analysis?  and How does it work</vt:lpstr>
      <vt:lpstr>Experiment for data analysis</vt:lpstr>
      <vt:lpstr>Methods to get valuable information from data of matrix type</vt:lpstr>
      <vt:lpstr>PowerPoint 演示文稿</vt:lpstr>
      <vt:lpstr>What is Singular value decomposition ?</vt:lpstr>
      <vt:lpstr>PowerPoint 演示文稿</vt:lpstr>
      <vt:lpstr>PowerPoint 演示文稿</vt:lpstr>
      <vt:lpstr>PowerPoint 演示文稿</vt:lpstr>
      <vt:lpstr>PowerPoint 演示文稿</vt:lpstr>
      <vt:lpstr>PowerPoint 演示文稿</vt:lpstr>
      <vt:lpstr>Introduction of RMSE And MAE</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awvy</dc:creator>
  <cp:lastModifiedBy>awvy</cp:lastModifiedBy>
  <cp:revision>17</cp:revision>
  <dcterms:created xsi:type="dcterms:W3CDTF">2020-04-19T00:57:56Z</dcterms:created>
  <dcterms:modified xsi:type="dcterms:W3CDTF">2020-06-04T01:24:49Z</dcterms:modified>
</cp:coreProperties>
</file>