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66" r:id="rId2"/>
    <p:sldId id="256" r:id="rId3"/>
    <p:sldId id="257" r:id="rId4"/>
    <p:sldId id="26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73375-6E5F-4676-BC62-AA294FC3EF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95DAF374-9ACD-457D-BB5A-06C2184CF27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/>
            <a:t>什么是数据分析</a:t>
          </a:r>
          <a:endParaRPr lang="en-US"/>
        </a:p>
      </dgm:t>
    </dgm:pt>
    <dgm:pt modelId="{8D52B20F-6F83-4118-A1D8-B31DA76EBCD1}" type="parTrans" cxnId="{88D2A07F-574B-4AAD-B493-CFAA0D8772E7}">
      <dgm:prSet/>
      <dgm:spPr/>
      <dgm:t>
        <a:bodyPr/>
        <a:lstStyle/>
        <a:p>
          <a:endParaRPr lang="en-US"/>
        </a:p>
      </dgm:t>
    </dgm:pt>
    <dgm:pt modelId="{14F034DD-6940-4D91-B388-AA343DA8C58C}" type="sibTrans" cxnId="{88D2A07F-574B-4AAD-B493-CFAA0D8772E7}">
      <dgm:prSet/>
      <dgm:spPr/>
      <dgm:t>
        <a:bodyPr/>
        <a:lstStyle/>
        <a:p>
          <a:endParaRPr lang="en-US"/>
        </a:p>
      </dgm:t>
    </dgm:pt>
    <dgm:pt modelId="{46A7DE00-E96B-4A36-9EB8-D64CA3776D5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/>
            <a:t>数据分析算法在推荐系统中的应用过程。</a:t>
          </a:r>
          <a:endParaRPr lang="en-US"/>
        </a:p>
      </dgm:t>
    </dgm:pt>
    <dgm:pt modelId="{979D3C97-C9AB-4073-9C77-6418144AA82F}" type="parTrans" cxnId="{397F1817-FED3-4B16-9EEE-1CF347673295}">
      <dgm:prSet/>
      <dgm:spPr/>
      <dgm:t>
        <a:bodyPr/>
        <a:lstStyle/>
        <a:p>
          <a:endParaRPr lang="en-US"/>
        </a:p>
      </dgm:t>
    </dgm:pt>
    <dgm:pt modelId="{095032E8-87AA-4EA6-BEF2-FBED73920E41}" type="sibTrans" cxnId="{397F1817-FED3-4B16-9EEE-1CF347673295}">
      <dgm:prSet/>
      <dgm:spPr/>
      <dgm:t>
        <a:bodyPr/>
        <a:lstStyle/>
        <a:p>
          <a:endParaRPr lang="en-US"/>
        </a:p>
      </dgm:t>
    </dgm:pt>
    <dgm:pt modelId="{E73E278E-746C-4151-9804-52CD2260D1C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/>
            <a:t>实际推荐系统的展示</a:t>
          </a:r>
          <a:endParaRPr lang="en-US"/>
        </a:p>
      </dgm:t>
    </dgm:pt>
    <dgm:pt modelId="{32573217-6BAE-495B-A6DF-C093E58AA1B7}" type="parTrans" cxnId="{B88D9180-8DB9-4323-AB4C-2AF16E970940}">
      <dgm:prSet/>
      <dgm:spPr/>
      <dgm:t>
        <a:bodyPr/>
        <a:lstStyle/>
        <a:p>
          <a:endParaRPr lang="en-US"/>
        </a:p>
      </dgm:t>
    </dgm:pt>
    <dgm:pt modelId="{3C4BB100-6ACB-4B4F-8CF0-BDA2BD19123D}" type="sibTrans" cxnId="{B88D9180-8DB9-4323-AB4C-2AF16E970940}">
      <dgm:prSet/>
      <dgm:spPr/>
      <dgm:t>
        <a:bodyPr/>
        <a:lstStyle/>
        <a:p>
          <a:endParaRPr lang="en-US"/>
        </a:p>
      </dgm:t>
    </dgm:pt>
    <dgm:pt modelId="{1B7911F9-F8CB-4F42-851E-610E38616679}" type="pres">
      <dgm:prSet presAssocID="{1C273375-6E5F-4676-BC62-AA294FC3EFB6}" presName="root" presStyleCnt="0">
        <dgm:presLayoutVars>
          <dgm:dir/>
          <dgm:resizeHandles val="exact"/>
        </dgm:presLayoutVars>
      </dgm:prSet>
      <dgm:spPr/>
    </dgm:pt>
    <dgm:pt modelId="{D687DA17-A84E-4EFA-BBC6-8A5386E9C179}" type="pres">
      <dgm:prSet presAssocID="{95DAF374-9ACD-457D-BB5A-06C2184CF277}" presName="compNode" presStyleCnt="0"/>
      <dgm:spPr/>
    </dgm:pt>
    <dgm:pt modelId="{879B3939-0EC0-492E-8756-E1BEC6CB6D94}" type="pres">
      <dgm:prSet presAssocID="{95DAF374-9ACD-457D-BB5A-06C2184CF277}" presName="bgRect" presStyleLbl="bgShp" presStyleIdx="0" presStyleCnt="3"/>
      <dgm:spPr/>
    </dgm:pt>
    <dgm:pt modelId="{68B22FCB-51CE-43C3-A89C-0078FAE47FC9}" type="pres">
      <dgm:prSet presAssocID="{95DAF374-9ACD-457D-BB5A-06C2184CF2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7E95F7-24AE-4167-B926-84A68E28DDEE}" type="pres">
      <dgm:prSet presAssocID="{95DAF374-9ACD-457D-BB5A-06C2184CF277}" presName="spaceRect" presStyleCnt="0"/>
      <dgm:spPr/>
    </dgm:pt>
    <dgm:pt modelId="{C22913E5-7CE3-4FAF-8436-322848A849D3}" type="pres">
      <dgm:prSet presAssocID="{95DAF374-9ACD-457D-BB5A-06C2184CF277}" presName="parTx" presStyleLbl="revTx" presStyleIdx="0" presStyleCnt="3">
        <dgm:presLayoutVars>
          <dgm:chMax val="0"/>
          <dgm:chPref val="0"/>
        </dgm:presLayoutVars>
      </dgm:prSet>
      <dgm:spPr/>
    </dgm:pt>
    <dgm:pt modelId="{BE051116-5D9C-4BA0-978E-A4BF9B4FE45E}" type="pres">
      <dgm:prSet presAssocID="{14F034DD-6940-4D91-B388-AA343DA8C58C}" presName="sibTrans" presStyleCnt="0"/>
      <dgm:spPr/>
    </dgm:pt>
    <dgm:pt modelId="{A846A5B7-487C-44C2-B326-8E5C2FAF9E68}" type="pres">
      <dgm:prSet presAssocID="{46A7DE00-E96B-4A36-9EB8-D64CA3776D53}" presName="compNode" presStyleCnt="0"/>
      <dgm:spPr/>
    </dgm:pt>
    <dgm:pt modelId="{2AFCB9B6-80DC-4A67-9628-2E0B4863E825}" type="pres">
      <dgm:prSet presAssocID="{46A7DE00-E96B-4A36-9EB8-D64CA3776D53}" presName="bgRect" presStyleLbl="bgShp" presStyleIdx="1" presStyleCnt="3"/>
      <dgm:spPr/>
    </dgm:pt>
    <dgm:pt modelId="{4017C8F8-6A34-4518-A2D9-6F92A311527E}" type="pres">
      <dgm:prSet presAssocID="{46A7DE00-E96B-4A36-9EB8-D64CA3776D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71826DE-6240-46A8-8D48-49CB0E25AAA5}" type="pres">
      <dgm:prSet presAssocID="{46A7DE00-E96B-4A36-9EB8-D64CA3776D53}" presName="spaceRect" presStyleCnt="0"/>
      <dgm:spPr/>
    </dgm:pt>
    <dgm:pt modelId="{44724662-CF55-41EB-B728-679D3061D356}" type="pres">
      <dgm:prSet presAssocID="{46A7DE00-E96B-4A36-9EB8-D64CA3776D53}" presName="parTx" presStyleLbl="revTx" presStyleIdx="1" presStyleCnt="3">
        <dgm:presLayoutVars>
          <dgm:chMax val="0"/>
          <dgm:chPref val="0"/>
        </dgm:presLayoutVars>
      </dgm:prSet>
      <dgm:spPr/>
    </dgm:pt>
    <dgm:pt modelId="{829502AA-B707-4534-8EFC-94A58484B59F}" type="pres">
      <dgm:prSet presAssocID="{095032E8-87AA-4EA6-BEF2-FBED73920E41}" presName="sibTrans" presStyleCnt="0"/>
      <dgm:spPr/>
    </dgm:pt>
    <dgm:pt modelId="{B99BD591-5714-467E-A2FE-69D50FD21CDC}" type="pres">
      <dgm:prSet presAssocID="{E73E278E-746C-4151-9804-52CD2260D1C7}" presName="compNode" presStyleCnt="0"/>
      <dgm:spPr/>
    </dgm:pt>
    <dgm:pt modelId="{706AB25D-26C3-4469-983A-8A49342E0FEA}" type="pres">
      <dgm:prSet presAssocID="{E73E278E-746C-4151-9804-52CD2260D1C7}" presName="bgRect" presStyleLbl="bgShp" presStyleIdx="2" presStyleCnt="3"/>
      <dgm:spPr/>
    </dgm:pt>
    <dgm:pt modelId="{C4B417EA-DF77-4670-A597-83B59DAC9DF7}" type="pres">
      <dgm:prSet presAssocID="{E73E278E-746C-4151-9804-52CD2260D1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B8F88D-8EFB-4CBF-AB7E-FD828B7FFF83}" type="pres">
      <dgm:prSet presAssocID="{E73E278E-746C-4151-9804-52CD2260D1C7}" presName="spaceRect" presStyleCnt="0"/>
      <dgm:spPr/>
    </dgm:pt>
    <dgm:pt modelId="{8385EEE1-E4E8-40DC-8B98-346DB94073F9}" type="pres">
      <dgm:prSet presAssocID="{E73E278E-746C-4151-9804-52CD2260D1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7F1817-FED3-4B16-9EEE-1CF347673295}" srcId="{1C273375-6E5F-4676-BC62-AA294FC3EFB6}" destId="{46A7DE00-E96B-4A36-9EB8-D64CA3776D53}" srcOrd="1" destOrd="0" parTransId="{979D3C97-C9AB-4073-9C77-6418144AA82F}" sibTransId="{095032E8-87AA-4EA6-BEF2-FBED73920E41}"/>
    <dgm:cxn modelId="{88D2A07F-574B-4AAD-B493-CFAA0D8772E7}" srcId="{1C273375-6E5F-4676-BC62-AA294FC3EFB6}" destId="{95DAF374-9ACD-457D-BB5A-06C2184CF277}" srcOrd="0" destOrd="0" parTransId="{8D52B20F-6F83-4118-A1D8-B31DA76EBCD1}" sibTransId="{14F034DD-6940-4D91-B388-AA343DA8C58C}"/>
    <dgm:cxn modelId="{B88D9180-8DB9-4323-AB4C-2AF16E970940}" srcId="{1C273375-6E5F-4676-BC62-AA294FC3EFB6}" destId="{E73E278E-746C-4151-9804-52CD2260D1C7}" srcOrd="2" destOrd="0" parTransId="{32573217-6BAE-495B-A6DF-C093E58AA1B7}" sibTransId="{3C4BB100-6ACB-4B4F-8CF0-BDA2BD19123D}"/>
    <dgm:cxn modelId="{A76DE7A9-A759-4A47-9DED-C9DCED18259A}" type="presOf" srcId="{46A7DE00-E96B-4A36-9EB8-D64CA3776D53}" destId="{44724662-CF55-41EB-B728-679D3061D356}" srcOrd="0" destOrd="0" presId="urn:microsoft.com/office/officeart/2018/2/layout/IconVerticalSolidList"/>
    <dgm:cxn modelId="{4EDF3CC1-DF4F-4772-AA2B-E99B5AEFCC6B}" type="presOf" srcId="{1C273375-6E5F-4676-BC62-AA294FC3EFB6}" destId="{1B7911F9-F8CB-4F42-851E-610E38616679}" srcOrd="0" destOrd="0" presId="urn:microsoft.com/office/officeart/2018/2/layout/IconVerticalSolidList"/>
    <dgm:cxn modelId="{255452C2-A9A8-46C9-BB45-F367164C8876}" type="presOf" srcId="{95DAF374-9ACD-457D-BB5A-06C2184CF277}" destId="{C22913E5-7CE3-4FAF-8436-322848A849D3}" srcOrd="0" destOrd="0" presId="urn:microsoft.com/office/officeart/2018/2/layout/IconVerticalSolidList"/>
    <dgm:cxn modelId="{99FB09CD-A903-489A-A821-20E00DE3250A}" type="presOf" srcId="{E73E278E-746C-4151-9804-52CD2260D1C7}" destId="{8385EEE1-E4E8-40DC-8B98-346DB94073F9}" srcOrd="0" destOrd="0" presId="urn:microsoft.com/office/officeart/2018/2/layout/IconVerticalSolidList"/>
    <dgm:cxn modelId="{C8F12DA0-9161-416C-BE2A-A66E237F49F4}" type="presParOf" srcId="{1B7911F9-F8CB-4F42-851E-610E38616679}" destId="{D687DA17-A84E-4EFA-BBC6-8A5386E9C179}" srcOrd="0" destOrd="0" presId="urn:microsoft.com/office/officeart/2018/2/layout/IconVerticalSolidList"/>
    <dgm:cxn modelId="{AF49737E-F186-44A7-B482-A31539968C6F}" type="presParOf" srcId="{D687DA17-A84E-4EFA-BBC6-8A5386E9C179}" destId="{879B3939-0EC0-492E-8756-E1BEC6CB6D94}" srcOrd="0" destOrd="0" presId="urn:microsoft.com/office/officeart/2018/2/layout/IconVerticalSolidList"/>
    <dgm:cxn modelId="{E02B2BAB-32DE-4D6E-B771-872DB96C2519}" type="presParOf" srcId="{D687DA17-A84E-4EFA-BBC6-8A5386E9C179}" destId="{68B22FCB-51CE-43C3-A89C-0078FAE47FC9}" srcOrd="1" destOrd="0" presId="urn:microsoft.com/office/officeart/2018/2/layout/IconVerticalSolidList"/>
    <dgm:cxn modelId="{8354949F-805E-45DE-AFE4-BDB486712114}" type="presParOf" srcId="{D687DA17-A84E-4EFA-BBC6-8A5386E9C179}" destId="{8C7E95F7-24AE-4167-B926-84A68E28DDEE}" srcOrd="2" destOrd="0" presId="urn:microsoft.com/office/officeart/2018/2/layout/IconVerticalSolidList"/>
    <dgm:cxn modelId="{94D30B78-59C5-4861-BE30-DDFB3AEF3BB9}" type="presParOf" srcId="{D687DA17-A84E-4EFA-BBC6-8A5386E9C179}" destId="{C22913E5-7CE3-4FAF-8436-322848A849D3}" srcOrd="3" destOrd="0" presId="urn:microsoft.com/office/officeart/2018/2/layout/IconVerticalSolidList"/>
    <dgm:cxn modelId="{5F7BE6C1-1413-4F55-804C-C27AFCCB2A64}" type="presParOf" srcId="{1B7911F9-F8CB-4F42-851E-610E38616679}" destId="{BE051116-5D9C-4BA0-978E-A4BF9B4FE45E}" srcOrd="1" destOrd="0" presId="urn:microsoft.com/office/officeart/2018/2/layout/IconVerticalSolidList"/>
    <dgm:cxn modelId="{5509BBEB-9D34-4AE9-B018-2D70EA308E48}" type="presParOf" srcId="{1B7911F9-F8CB-4F42-851E-610E38616679}" destId="{A846A5B7-487C-44C2-B326-8E5C2FAF9E68}" srcOrd="2" destOrd="0" presId="urn:microsoft.com/office/officeart/2018/2/layout/IconVerticalSolidList"/>
    <dgm:cxn modelId="{DF4AC021-835C-4F87-A4F0-3E6977013207}" type="presParOf" srcId="{A846A5B7-487C-44C2-B326-8E5C2FAF9E68}" destId="{2AFCB9B6-80DC-4A67-9628-2E0B4863E825}" srcOrd="0" destOrd="0" presId="urn:microsoft.com/office/officeart/2018/2/layout/IconVerticalSolidList"/>
    <dgm:cxn modelId="{9EE51007-F139-44EE-B917-F34CE59164B8}" type="presParOf" srcId="{A846A5B7-487C-44C2-B326-8E5C2FAF9E68}" destId="{4017C8F8-6A34-4518-A2D9-6F92A311527E}" srcOrd="1" destOrd="0" presId="urn:microsoft.com/office/officeart/2018/2/layout/IconVerticalSolidList"/>
    <dgm:cxn modelId="{17FCC779-383C-4B41-A97E-0301C870D2DB}" type="presParOf" srcId="{A846A5B7-487C-44C2-B326-8E5C2FAF9E68}" destId="{971826DE-6240-46A8-8D48-49CB0E25AAA5}" srcOrd="2" destOrd="0" presId="urn:microsoft.com/office/officeart/2018/2/layout/IconVerticalSolidList"/>
    <dgm:cxn modelId="{FE01661A-69CD-46DE-AB59-7EE37F9A865B}" type="presParOf" srcId="{A846A5B7-487C-44C2-B326-8E5C2FAF9E68}" destId="{44724662-CF55-41EB-B728-679D3061D356}" srcOrd="3" destOrd="0" presId="urn:microsoft.com/office/officeart/2018/2/layout/IconVerticalSolidList"/>
    <dgm:cxn modelId="{FE9FA950-22F2-43A3-ADE3-9BE233BA7195}" type="presParOf" srcId="{1B7911F9-F8CB-4F42-851E-610E38616679}" destId="{829502AA-B707-4534-8EFC-94A58484B59F}" srcOrd="3" destOrd="0" presId="urn:microsoft.com/office/officeart/2018/2/layout/IconVerticalSolidList"/>
    <dgm:cxn modelId="{37239E4D-F747-47A0-A361-EFD302B9C6EE}" type="presParOf" srcId="{1B7911F9-F8CB-4F42-851E-610E38616679}" destId="{B99BD591-5714-467E-A2FE-69D50FD21CDC}" srcOrd="4" destOrd="0" presId="urn:microsoft.com/office/officeart/2018/2/layout/IconVerticalSolidList"/>
    <dgm:cxn modelId="{6A26946B-9644-4AB0-BE09-DF1A91CA7C2F}" type="presParOf" srcId="{B99BD591-5714-467E-A2FE-69D50FD21CDC}" destId="{706AB25D-26C3-4469-983A-8A49342E0FEA}" srcOrd="0" destOrd="0" presId="urn:microsoft.com/office/officeart/2018/2/layout/IconVerticalSolidList"/>
    <dgm:cxn modelId="{1954998C-8BA1-411F-B922-B0D1EC91E64D}" type="presParOf" srcId="{B99BD591-5714-467E-A2FE-69D50FD21CDC}" destId="{C4B417EA-DF77-4670-A597-83B59DAC9DF7}" srcOrd="1" destOrd="0" presId="urn:microsoft.com/office/officeart/2018/2/layout/IconVerticalSolidList"/>
    <dgm:cxn modelId="{4FB56492-F311-417E-8390-16A987B1AB69}" type="presParOf" srcId="{B99BD591-5714-467E-A2FE-69D50FD21CDC}" destId="{8DB8F88D-8EFB-4CBF-AB7E-FD828B7FFF83}" srcOrd="2" destOrd="0" presId="urn:microsoft.com/office/officeart/2018/2/layout/IconVerticalSolidList"/>
    <dgm:cxn modelId="{CCCAEE7E-9A62-48C9-B921-E095708D1B1E}" type="presParOf" srcId="{B99BD591-5714-467E-A2FE-69D50FD21CDC}" destId="{8385EEE1-E4E8-40DC-8B98-346DB94073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6267F6-DBB8-4F57-A696-D79948CC38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00D98C-30AB-4A3A-9A79-557273D51DA3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 一个男人喜欢饼干和加糖的拿铁咖啡。</a:t>
          </a:r>
          <a:r>
            <a:rPr kumimoji="1" lang="zh-CN" altLang="en-US" dirty="0"/>
            <a:t>他的</a:t>
          </a:r>
          <a:r>
            <a:rPr kumimoji="1" lang="en-US" dirty="0"/>
            <a:t>Google</a:t>
          </a:r>
          <a:r>
            <a:rPr kumimoji="1" lang="zh-CN" dirty="0"/>
            <a:t>帐户的历史</a:t>
          </a:r>
          <a:r>
            <a:rPr kumimoji="1" lang="zh-CN" altLang="en-US" dirty="0"/>
            <a:t>记录</a:t>
          </a:r>
          <a:r>
            <a:rPr kumimoji="1" lang="zh-CN" dirty="0"/>
            <a:t>中</a:t>
          </a:r>
          <a:r>
            <a:rPr kumimoji="1" lang="zh-CN" altLang="en-US" dirty="0"/>
            <a:t>显示，他</a:t>
          </a:r>
          <a:r>
            <a:rPr kumimoji="1" lang="zh-CN" dirty="0"/>
            <a:t>观看了</a:t>
          </a:r>
          <a:r>
            <a:rPr kumimoji="1" lang="en-US" dirty="0"/>
            <a:t>80</a:t>
          </a:r>
          <a:r>
            <a:rPr kumimoji="1" lang="zh-CN" dirty="0"/>
            <a:t>％的幽默电影，</a:t>
          </a:r>
          <a:r>
            <a:rPr kumimoji="1" lang="en-US" dirty="0"/>
            <a:t>5</a:t>
          </a:r>
          <a:r>
            <a:rPr kumimoji="1" lang="zh-CN" dirty="0"/>
            <a:t>％的恐怖电影和</a:t>
          </a:r>
          <a:r>
            <a:rPr kumimoji="1" lang="en-US" dirty="0"/>
            <a:t>15</a:t>
          </a:r>
          <a:r>
            <a:rPr kumimoji="1" lang="zh-CN" dirty="0"/>
            <a:t>％的动作电影</a:t>
          </a:r>
          <a:endParaRPr lang="en-US" dirty="0"/>
        </a:p>
      </dgm:t>
    </dgm:pt>
    <dgm:pt modelId="{FD39D62D-EF9D-400F-A648-B5829F1F68FD}" type="parTrans" cxnId="{A440329E-2152-4604-9E9D-D321AA610421}">
      <dgm:prSet/>
      <dgm:spPr/>
      <dgm:t>
        <a:bodyPr/>
        <a:lstStyle/>
        <a:p>
          <a:endParaRPr lang="en-US"/>
        </a:p>
      </dgm:t>
    </dgm:pt>
    <dgm:pt modelId="{85B01CEE-48E0-4BB7-A49E-05808F72022A}" type="sibTrans" cxnId="{A440329E-2152-4604-9E9D-D321AA6104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EA3260-5E1C-499E-88BA-D4CB088CD1C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因此，我们应该为客户提供幽默的活动</a:t>
          </a:r>
          <a:r>
            <a:rPr kumimoji="1" lang="zh-CN" altLang="en-US" dirty="0"/>
            <a:t>例如幽默的话剧</a:t>
          </a:r>
          <a:r>
            <a:rPr kumimoji="1" lang="zh-CN" dirty="0"/>
            <a:t>和含糖食品，例如含糖牛奶。</a:t>
          </a:r>
          <a:endParaRPr lang="en-US" dirty="0"/>
        </a:p>
      </dgm:t>
    </dgm:pt>
    <dgm:pt modelId="{1B07D356-F470-4D0A-902A-C07F16460933}" type="parTrans" cxnId="{56D4EB10-32C8-40A1-817B-B7E90537A37D}">
      <dgm:prSet/>
      <dgm:spPr/>
      <dgm:t>
        <a:bodyPr/>
        <a:lstStyle/>
        <a:p>
          <a:endParaRPr lang="en-US"/>
        </a:p>
      </dgm:t>
    </dgm:pt>
    <dgm:pt modelId="{29F241C7-2C2A-4AEB-A76E-EE7063D46BB2}" type="sibTrans" cxnId="{56D4EB10-32C8-40A1-817B-B7E90537A37D}">
      <dgm:prSet/>
      <dgm:spPr/>
      <dgm:t>
        <a:bodyPr/>
        <a:lstStyle/>
        <a:p>
          <a:endParaRPr lang="en-US"/>
        </a:p>
      </dgm:t>
    </dgm:pt>
    <dgm:pt modelId="{31311DB3-3C5E-344D-846F-FA47547770BA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zh-CN" dirty="0"/>
            <a:t>。对此进行分析，我们发现这个人</a:t>
          </a:r>
          <a:r>
            <a:rPr kumimoji="1" lang="zh-CN" altLang="en-US" dirty="0"/>
            <a:t>倾向并</a:t>
          </a:r>
          <a:r>
            <a:rPr kumimoji="1" lang="zh-CN" dirty="0"/>
            <a:t>喜欢糖食和幽默的事物的</a:t>
          </a:r>
          <a:endParaRPr lang="en-US" dirty="0"/>
        </a:p>
      </dgm:t>
    </dgm:pt>
    <dgm:pt modelId="{00CB8290-5EF4-8947-8B53-CB2123C598F4}" type="parTrans" cxnId="{A850474F-4903-304C-97FB-ED403429F5F8}">
      <dgm:prSet/>
      <dgm:spPr/>
      <dgm:t>
        <a:bodyPr/>
        <a:lstStyle/>
        <a:p>
          <a:endParaRPr lang="zh-CN" altLang="en-US"/>
        </a:p>
      </dgm:t>
    </dgm:pt>
    <dgm:pt modelId="{62D9B040-1FA1-0542-8AEF-E18562228E8D}" type="sibTrans" cxnId="{A850474F-4903-304C-97FB-ED403429F5F8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FFDBB715-17F3-4EED-8B93-DE965854C37C}" type="pres">
      <dgm:prSet presAssocID="{206267F6-DBB8-4F57-A696-D79948CC3865}" presName="root" presStyleCnt="0">
        <dgm:presLayoutVars>
          <dgm:dir/>
          <dgm:resizeHandles val="exact"/>
        </dgm:presLayoutVars>
      </dgm:prSet>
      <dgm:spPr/>
    </dgm:pt>
    <dgm:pt modelId="{E69BED04-88A5-4FAA-AD0D-320480AB0F0C}" type="pres">
      <dgm:prSet presAssocID="{206267F6-DBB8-4F57-A696-D79948CC3865}" presName="container" presStyleCnt="0">
        <dgm:presLayoutVars>
          <dgm:dir/>
          <dgm:resizeHandles val="exact"/>
        </dgm:presLayoutVars>
      </dgm:prSet>
      <dgm:spPr/>
    </dgm:pt>
    <dgm:pt modelId="{F3D2BB92-DF6D-4FF5-B786-AEB6486BAD93}" type="pres">
      <dgm:prSet presAssocID="{CB00D98C-30AB-4A3A-9A79-557273D51DA3}" presName="compNode" presStyleCnt="0"/>
      <dgm:spPr/>
    </dgm:pt>
    <dgm:pt modelId="{0732106C-2BB7-4983-9C10-6E9583FB833A}" type="pres">
      <dgm:prSet presAssocID="{CB00D98C-30AB-4A3A-9A79-557273D51DA3}" presName="iconBgRect" presStyleLbl="bgShp" presStyleIdx="0" presStyleCnt="3"/>
      <dgm:spPr/>
    </dgm:pt>
    <dgm:pt modelId="{F40DD16D-C4BF-4745-91B6-BC91003FE6BD}" type="pres">
      <dgm:prSet presAssocID="{CB00D98C-30AB-4A3A-9A79-557273D51D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"/>
        </a:ext>
      </dgm:extLst>
    </dgm:pt>
    <dgm:pt modelId="{F7C232CD-406F-496D-8D29-DB9199A22815}" type="pres">
      <dgm:prSet presAssocID="{CB00D98C-30AB-4A3A-9A79-557273D51DA3}" presName="spaceRect" presStyleCnt="0"/>
      <dgm:spPr/>
    </dgm:pt>
    <dgm:pt modelId="{CB0EA486-1CB5-4A32-9620-8C26FB52B559}" type="pres">
      <dgm:prSet presAssocID="{CB00D98C-30AB-4A3A-9A79-557273D51DA3}" presName="textRect" presStyleLbl="revTx" presStyleIdx="0" presStyleCnt="3">
        <dgm:presLayoutVars>
          <dgm:chMax val="1"/>
          <dgm:chPref val="1"/>
        </dgm:presLayoutVars>
      </dgm:prSet>
      <dgm:spPr/>
    </dgm:pt>
    <dgm:pt modelId="{86D5C278-F361-4B4D-BEA4-1C50AFE0DC0E}" type="pres">
      <dgm:prSet presAssocID="{85B01CEE-48E0-4BB7-A49E-05808F72022A}" presName="sibTrans" presStyleLbl="sibTrans2D1" presStyleIdx="0" presStyleCnt="0"/>
      <dgm:spPr/>
    </dgm:pt>
    <dgm:pt modelId="{5D953035-0252-C341-8EB0-9B183250F703}" type="pres">
      <dgm:prSet presAssocID="{31311DB3-3C5E-344D-846F-FA47547770BA}" presName="compNode" presStyleCnt="0"/>
      <dgm:spPr/>
    </dgm:pt>
    <dgm:pt modelId="{0B232D82-8245-C24B-85C9-FB672DF2FC46}" type="pres">
      <dgm:prSet presAssocID="{31311DB3-3C5E-344D-846F-FA47547770BA}" presName="iconBgRect" presStyleLbl="bgShp" presStyleIdx="1" presStyleCnt="3"/>
      <dgm:spPr/>
    </dgm:pt>
    <dgm:pt modelId="{42D1C3FF-5EB4-9A43-98AE-3565E6622A13}" type="pres">
      <dgm:prSet presAssocID="{31311DB3-3C5E-344D-846F-FA47547770BA}" presName="iconRect" presStyleLbl="node1" presStyleIdx="1" presStyleCnt="3"/>
      <dgm:spPr/>
    </dgm:pt>
    <dgm:pt modelId="{FD9D0B2E-4651-CB4A-BC0C-D3A2D49009F5}" type="pres">
      <dgm:prSet presAssocID="{31311DB3-3C5E-344D-846F-FA47547770BA}" presName="spaceRect" presStyleCnt="0"/>
      <dgm:spPr/>
    </dgm:pt>
    <dgm:pt modelId="{DBA9D07E-03C3-DB45-9A9B-940FD4B868FE}" type="pres">
      <dgm:prSet presAssocID="{31311DB3-3C5E-344D-846F-FA47547770BA}" presName="textRect" presStyleLbl="revTx" presStyleIdx="1" presStyleCnt="3">
        <dgm:presLayoutVars>
          <dgm:chMax val="1"/>
          <dgm:chPref val="1"/>
        </dgm:presLayoutVars>
      </dgm:prSet>
      <dgm:spPr/>
    </dgm:pt>
    <dgm:pt modelId="{7DBAA116-7BC9-CE43-B689-29C47C1D4E0A}" type="pres">
      <dgm:prSet presAssocID="{62D9B040-1FA1-0542-8AEF-E18562228E8D}" presName="sibTrans" presStyleLbl="sibTrans2D1" presStyleIdx="0" presStyleCnt="0"/>
      <dgm:spPr/>
    </dgm:pt>
    <dgm:pt modelId="{466977FE-86EA-49BE-8B33-AE006BA1E508}" type="pres">
      <dgm:prSet presAssocID="{20EA3260-5E1C-499E-88BA-D4CB088CD1C7}" presName="compNode" presStyleCnt="0"/>
      <dgm:spPr/>
    </dgm:pt>
    <dgm:pt modelId="{1E44BA15-40A8-4FB4-8EF8-E57A34AB711C}" type="pres">
      <dgm:prSet presAssocID="{20EA3260-5E1C-499E-88BA-D4CB088CD1C7}" presName="iconBgRect" presStyleLbl="bgShp" presStyleIdx="2" presStyleCnt="3"/>
      <dgm:spPr/>
    </dgm:pt>
    <dgm:pt modelId="{BBBF2DAB-6C04-4E9E-8F6B-1A554478C270}" type="pres">
      <dgm:prSet presAssocID="{20EA3260-5E1C-499E-88BA-D4CB088CD1C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 Cane"/>
        </a:ext>
      </dgm:extLst>
    </dgm:pt>
    <dgm:pt modelId="{188786E7-EE67-4E95-A0A1-52951F94A8DC}" type="pres">
      <dgm:prSet presAssocID="{20EA3260-5E1C-499E-88BA-D4CB088CD1C7}" presName="spaceRect" presStyleCnt="0"/>
      <dgm:spPr/>
    </dgm:pt>
    <dgm:pt modelId="{DAF19182-F5F3-4C3E-A86A-FA88195EB66B}" type="pres">
      <dgm:prSet presAssocID="{20EA3260-5E1C-499E-88BA-D4CB088CD1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D4EB10-32C8-40A1-817B-B7E90537A37D}" srcId="{206267F6-DBB8-4F57-A696-D79948CC3865}" destId="{20EA3260-5E1C-499E-88BA-D4CB088CD1C7}" srcOrd="2" destOrd="0" parTransId="{1B07D356-F470-4D0A-902A-C07F16460933}" sibTransId="{29F241C7-2C2A-4AEB-A76E-EE7063D46BB2}"/>
    <dgm:cxn modelId="{E51ED837-0AB1-4E48-843B-F3AEFD673CFA}" type="presOf" srcId="{CB00D98C-30AB-4A3A-9A79-557273D51DA3}" destId="{CB0EA486-1CB5-4A32-9620-8C26FB52B559}" srcOrd="0" destOrd="0" presId="urn:microsoft.com/office/officeart/2018/2/layout/IconCircleList"/>
    <dgm:cxn modelId="{A850474F-4903-304C-97FB-ED403429F5F8}" srcId="{206267F6-DBB8-4F57-A696-D79948CC3865}" destId="{31311DB3-3C5E-344D-846F-FA47547770BA}" srcOrd="1" destOrd="0" parTransId="{00CB8290-5EF4-8947-8B53-CB2123C598F4}" sibTransId="{62D9B040-1FA1-0542-8AEF-E18562228E8D}"/>
    <dgm:cxn modelId="{F0F9806E-9A9B-B248-8979-0FBF66683F15}" type="presOf" srcId="{31311DB3-3C5E-344D-846F-FA47547770BA}" destId="{DBA9D07E-03C3-DB45-9A9B-940FD4B868FE}" srcOrd="0" destOrd="0" presId="urn:microsoft.com/office/officeart/2018/2/layout/IconCircleList"/>
    <dgm:cxn modelId="{DF2D7C93-D7CA-42EE-BBA4-2935B747DD88}" type="presOf" srcId="{206267F6-DBB8-4F57-A696-D79948CC3865}" destId="{FFDBB715-17F3-4EED-8B93-DE965854C37C}" srcOrd="0" destOrd="0" presId="urn:microsoft.com/office/officeart/2018/2/layout/IconCircleList"/>
    <dgm:cxn modelId="{A440329E-2152-4604-9E9D-D321AA610421}" srcId="{206267F6-DBB8-4F57-A696-D79948CC3865}" destId="{CB00D98C-30AB-4A3A-9A79-557273D51DA3}" srcOrd="0" destOrd="0" parTransId="{FD39D62D-EF9D-400F-A648-B5829F1F68FD}" sibTransId="{85B01CEE-48E0-4BB7-A49E-05808F72022A}"/>
    <dgm:cxn modelId="{5ECBB6A4-1438-483A-BCA2-0CB78885B2D0}" type="presOf" srcId="{20EA3260-5E1C-499E-88BA-D4CB088CD1C7}" destId="{DAF19182-F5F3-4C3E-A86A-FA88195EB66B}" srcOrd="0" destOrd="0" presId="urn:microsoft.com/office/officeart/2018/2/layout/IconCircleList"/>
    <dgm:cxn modelId="{32700AD3-67CC-1A4F-A1B3-B799BA2A0832}" type="presOf" srcId="{62D9B040-1FA1-0542-8AEF-E18562228E8D}" destId="{7DBAA116-7BC9-CE43-B689-29C47C1D4E0A}" srcOrd="0" destOrd="0" presId="urn:microsoft.com/office/officeart/2018/2/layout/IconCircleList"/>
    <dgm:cxn modelId="{28180BE2-1F29-417A-B9C8-7A5015C658B5}" type="presOf" srcId="{85B01CEE-48E0-4BB7-A49E-05808F72022A}" destId="{86D5C278-F361-4B4D-BEA4-1C50AFE0DC0E}" srcOrd="0" destOrd="0" presId="urn:microsoft.com/office/officeart/2018/2/layout/IconCircleList"/>
    <dgm:cxn modelId="{28B05920-26E9-445B-AF7A-868CC207179F}" type="presParOf" srcId="{FFDBB715-17F3-4EED-8B93-DE965854C37C}" destId="{E69BED04-88A5-4FAA-AD0D-320480AB0F0C}" srcOrd="0" destOrd="0" presId="urn:microsoft.com/office/officeart/2018/2/layout/IconCircleList"/>
    <dgm:cxn modelId="{FEC8D92F-C1B6-47B4-9C5C-9AB25C3D5C7A}" type="presParOf" srcId="{E69BED04-88A5-4FAA-AD0D-320480AB0F0C}" destId="{F3D2BB92-DF6D-4FF5-B786-AEB6486BAD93}" srcOrd="0" destOrd="0" presId="urn:microsoft.com/office/officeart/2018/2/layout/IconCircleList"/>
    <dgm:cxn modelId="{5B201008-3BAA-4E6E-AD8E-B18D00AB6A8A}" type="presParOf" srcId="{F3D2BB92-DF6D-4FF5-B786-AEB6486BAD93}" destId="{0732106C-2BB7-4983-9C10-6E9583FB833A}" srcOrd="0" destOrd="0" presId="urn:microsoft.com/office/officeart/2018/2/layout/IconCircleList"/>
    <dgm:cxn modelId="{E832862E-535F-431E-8B72-CF8F50CF090A}" type="presParOf" srcId="{F3D2BB92-DF6D-4FF5-B786-AEB6486BAD93}" destId="{F40DD16D-C4BF-4745-91B6-BC91003FE6BD}" srcOrd="1" destOrd="0" presId="urn:microsoft.com/office/officeart/2018/2/layout/IconCircleList"/>
    <dgm:cxn modelId="{43266A40-F893-4081-889C-62686B14934B}" type="presParOf" srcId="{F3D2BB92-DF6D-4FF5-B786-AEB6486BAD93}" destId="{F7C232CD-406F-496D-8D29-DB9199A22815}" srcOrd="2" destOrd="0" presId="urn:microsoft.com/office/officeart/2018/2/layout/IconCircleList"/>
    <dgm:cxn modelId="{AED6563A-4E00-407D-A2DE-66B7885F66C8}" type="presParOf" srcId="{F3D2BB92-DF6D-4FF5-B786-AEB6486BAD93}" destId="{CB0EA486-1CB5-4A32-9620-8C26FB52B559}" srcOrd="3" destOrd="0" presId="urn:microsoft.com/office/officeart/2018/2/layout/IconCircleList"/>
    <dgm:cxn modelId="{977C0944-EDA5-494F-A94D-4ABAB9670D0A}" type="presParOf" srcId="{E69BED04-88A5-4FAA-AD0D-320480AB0F0C}" destId="{86D5C278-F361-4B4D-BEA4-1C50AFE0DC0E}" srcOrd="1" destOrd="0" presId="urn:microsoft.com/office/officeart/2018/2/layout/IconCircleList"/>
    <dgm:cxn modelId="{164A7B59-88E0-E149-B80A-924C112EFDCE}" type="presParOf" srcId="{E69BED04-88A5-4FAA-AD0D-320480AB0F0C}" destId="{5D953035-0252-C341-8EB0-9B183250F703}" srcOrd="2" destOrd="0" presId="urn:microsoft.com/office/officeart/2018/2/layout/IconCircleList"/>
    <dgm:cxn modelId="{35133F46-EB02-8542-9074-DF896029194F}" type="presParOf" srcId="{5D953035-0252-C341-8EB0-9B183250F703}" destId="{0B232D82-8245-C24B-85C9-FB672DF2FC46}" srcOrd="0" destOrd="0" presId="urn:microsoft.com/office/officeart/2018/2/layout/IconCircleList"/>
    <dgm:cxn modelId="{0C0FC9B1-42DD-3847-A80B-1973DA89A546}" type="presParOf" srcId="{5D953035-0252-C341-8EB0-9B183250F703}" destId="{42D1C3FF-5EB4-9A43-98AE-3565E6622A13}" srcOrd="1" destOrd="0" presId="urn:microsoft.com/office/officeart/2018/2/layout/IconCircleList"/>
    <dgm:cxn modelId="{3DA2F97E-6294-A842-95E1-88F965B934A0}" type="presParOf" srcId="{5D953035-0252-C341-8EB0-9B183250F703}" destId="{FD9D0B2E-4651-CB4A-BC0C-D3A2D49009F5}" srcOrd="2" destOrd="0" presId="urn:microsoft.com/office/officeart/2018/2/layout/IconCircleList"/>
    <dgm:cxn modelId="{02ECA71E-0501-224F-A8BD-1A3EC6E0E8D7}" type="presParOf" srcId="{5D953035-0252-C341-8EB0-9B183250F703}" destId="{DBA9D07E-03C3-DB45-9A9B-940FD4B868FE}" srcOrd="3" destOrd="0" presId="urn:microsoft.com/office/officeart/2018/2/layout/IconCircleList"/>
    <dgm:cxn modelId="{61437136-309C-B046-A86A-7623EEBD3A86}" type="presParOf" srcId="{E69BED04-88A5-4FAA-AD0D-320480AB0F0C}" destId="{7DBAA116-7BC9-CE43-B689-29C47C1D4E0A}" srcOrd="3" destOrd="0" presId="urn:microsoft.com/office/officeart/2018/2/layout/IconCircleList"/>
    <dgm:cxn modelId="{53FAD6BE-BA89-4E27-9DE9-7D17DABD2000}" type="presParOf" srcId="{E69BED04-88A5-4FAA-AD0D-320480AB0F0C}" destId="{466977FE-86EA-49BE-8B33-AE006BA1E508}" srcOrd="4" destOrd="0" presId="urn:microsoft.com/office/officeart/2018/2/layout/IconCircleList"/>
    <dgm:cxn modelId="{A630E5BA-A518-47DC-A78D-D591065331FF}" type="presParOf" srcId="{466977FE-86EA-49BE-8B33-AE006BA1E508}" destId="{1E44BA15-40A8-4FB4-8EF8-E57A34AB711C}" srcOrd="0" destOrd="0" presId="urn:microsoft.com/office/officeart/2018/2/layout/IconCircleList"/>
    <dgm:cxn modelId="{4581BDF3-F408-45CC-932F-94466B734801}" type="presParOf" srcId="{466977FE-86EA-49BE-8B33-AE006BA1E508}" destId="{BBBF2DAB-6C04-4E9E-8F6B-1A554478C270}" srcOrd="1" destOrd="0" presId="urn:microsoft.com/office/officeart/2018/2/layout/IconCircleList"/>
    <dgm:cxn modelId="{B3A03A24-2377-43F7-9115-17885C42E200}" type="presParOf" srcId="{466977FE-86EA-49BE-8B33-AE006BA1E508}" destId="{188786E7-EE67-4E95-A0A1-52951F94A8DC}" srcOrd="2" destOrd="0" presId="urn:microsoft.com/office/officeart/2018/2/layout/IconCircleList"/>
    <dgm:cxn modelId="{8DA03A37-B91C-436E-984A-A12DA367AB54}" type="presParOf" srcId="{466977FE-86EA-49BE-8B33-AE006BA1E508}" destId="{DAF19182-F5F3-4C3E-A86A-FA88195EB6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3939-0EC0-492E-8756-E1BEC6CB6D94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22FCB-51CE-43C3-A89C-0078FAE47FC9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913E5-7CE3-4FAF-8436-322848A849D3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什么是数据分析</a:t>
          </a:r>
          <a:endParaRPr lang="en-US" sz="2500" kern="1200"/>
        </a:p>
      </dsp:txBody>
      <dsp:txXfrm>
        <a:off x="1834628" y="678"/>
        <a:ext cx="4469100" cy="1588423"/>
      </dsp:txXfrm>
    </dsp:sp>
    <dsp:sp modelId="{2AFCB9B6-80DC-4A67-9628-2E0B4863E825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7C8F8-6A34-4518-A2D9-6F92A311527E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24662-CF55-41EB-B728-679D3061D35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数据分析算法在推荐系统中的应用过程。</a:t>
          </a:r>
          <a:endParaRPr lang="en-US" sz="2500" kern="1200"/>
        </a:p>
      </dsp:txBody>
      <dsp:txXfrm>
        <a:off x="1834628" y="1986207"/>
        <a:ext cx="4469100" cy="1588423"/>
      </dsp:txXfrm>
    </dsp:sp>
    <dsp:sp modelId="{706AB25D-26C3-4469-983A-8A49342E0FEA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417EA-DF77-4670-A597-83B59DAC9DF7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5EEE1-E4E8-40DC-8B98-346DB94073F9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500" kern="1200"/>
            <a:t>实际推荐系统的展示</a:t>
          </a:r>
          <a:endParaRPr lang="en-US" sz="2500" kern="1200"/>
        </a:p>
      </dsp:txBody>
      <dsp:txXfrm>
        <a:off x="1834628" y="3971736"/>
        <a:ext cx="4469100" cy="1588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106C-2BB7-4983-9C10-6E9583FB833A}">
      <dsp:nvSpPr>
        <dsp:cNvPr id="0" name=""/>
        <dsp:cNvSpPr/>
      </dsp:nvSpPr>
      <dsp:spPr>
        <a:xfrm>
          <a:off x="46040" y="1769005"/>
          <a:ext cx="822345" cy="822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DD16D-C4BF-4745-91B6-BC91003FE6BD}">
      <dsp:nvSpPr>
        <dsp:cNvPr id="0" name=""/>
        <dsp:cNvSpPr/>
      </dsp:nvSpPr>
      <dsp:spPr>
        <a:xfrm>
          <a:off x="218733" y="1941697"/>
          <a:ext cx="476960" cy="476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A486-1CB5-4A32-9620-8C26FB52B559}">
      <dsp:nvSpPr>
        <dsp:cNvPr id="0" name=""/>
        <dsp:cNvSpPr/>
      </dsp:nvSpPr>
      <dsp:spPr>
        <a:xfrm>
          <a:off x="1044603" y="1769005"/>
          <a:ext cx="1938386" cy="82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100" kern="1200" dirty="0"/>
            <a:t> 一个男人喜欢饼干和加糖的拿铁咖啡。</a:t>
          </a:r>
          <a:r>
            <a:rPr kumimoji="1" lang="zh-CN" altLang="en-US" sz="1100" kern="1200" dirty="0"/>
            <a:t>他的</a:t>
          </a:r>
          <a:r>
            <a:rPr kumimoji="1" lang="en-US" sz="1100" kern="1200" dirty="0"/>
            <a:t>Google</a:t>
          </a:r>
          <a:r>
            <a:rPr kumimoji="1" lang="zh-CN" sz="1100" kern="1200" dirty="0"/>
            <a:t>帐户的历史</a:t>
          </a:r>
          <a:r>
            <a:rPr kumimoji="1" lang="zh-CN" altLang="en-US" sz="1100" kern="1200" dirty="0"/>
            <a:t>记录</a:t>
          </a:r>
          <a:r>
            <a:rPr kumimoji="1" lang="zh-CN" sz="1100" kern="1200" dirty="0"/>
            <a:t>中</a:t>
          </a:r>
          <a:r>
            <a:rPr kumimoji="1" lang="zh-CN" altLang="en-US" sz="1100" kern="1200" dirty="0"/>
            <a:t>显示，他</a:t>
          </a:r>
          <a:r>
            <a:rPr kumimoji="1" lang="zh-CN" sz="1100" kern="1200" dirty="0"/>
            <a:t>观看了</a:t>
          </a:r>
          <a:r>
            <a:rPr kumimoji="1" lang="en-US" sz="1100" kern="1200" dirty="0"/>
            <a:t>80</a:t>
          </a:r>
          <a:r>
            <a:rPr kumimoji="1" lang="zh-CN" sz="1100" kern="1200" dirty="0"/>
            <a:t>％的幽默电影，</a:t>
          </a:r>
          <a:r>
            <a:rPr kumimoji="1" lang="en-US" sz="1100" kern="1200" dirty="0"/>
            <a:t>5</a:t>
          </a:r>
          <a:r>
            <a:rPr kumimoji="1" lang="zh-CN" sz="1100" kern="1200" dirty="0"/>
            <a:t>％的恐怖电影和</a:t>
          </a:r>
          <a:r>
            <a:rPr kumimoji="1" lang="en-US" sz="1100" kern="1200" dirty="0"/>
            <a:t>15</a:t>
          </a:r>
          <a:r>
            <a:rPr kumimoji="1" lang="zh-CN" sz="1100" kern="1200" dirty="0"/>
            <a:t>％的动作电影</a:t>
          </a:r>
          <a:endParaRPr lang="en-US" sz="1100" kern="1200" dirty="0"/>
        </a:p>
      </dsp:txBody>
      <dsp:txXfrm>
        <a:off x="1044603" y="1769005"/>
        <a:ext cx="1938386" cy="822345"/>
      </dsp:txXfrm>
    </dsp:sp>
    <dsp:sp modelId="{0B232D82-8245-C24B-85C9-FB672DF2FC46}">
      <dsp:nvSpPr>
        <dsp:cNvPr id="0" name=""/>
        <dsp:cNvSpPr/>
      </dsp:nvSpPr>
      <dsp:spPr>
        <a:xfrm>
          <a:off x="3320739" y="1769005"/>
          <a:ext cx="822345" cy="8223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C3FF-5EB4-9A43-98AE-3565E6622A13}">
      <dsp:nvSpPr>
        <dsp:cNvPr id="0" name=""/>
        <dsp:cNvSpPr/>
      </dsp:nvSpPr>
      <dsp:spPr>
        <a:xfrm>
          <a:off x="3493431" y="1941697"/>
          <a:ext cx="476960" cy="47696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9D07E-03C3-DB45-9A9B-940FD4B868FE}">
      <dsp:nvSpPr>
        <dsp:cNvPr id="0" name=""/>
        <dsp:cNvSpPr/>
      </dsp:nvSpPr>
      <dsp:spPr>
        <a:xfrm>
          <a:off x="4319301" y="1769005"/>
          <a:ext cx="1938386" cy="82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100" kern="1200" dirty="0"/>
            <a:t>。对此进行分析，我们发现这个人</a:t>
          </a:r>
          <a:r>
            <a:rPr kumimoji="1" lang="zh-CN" altLang="en-US" sz="1100" kern="1200" dirty="0"/>
            <a:t>倾向并</a:t>
          </a:r>
          <a:r>
            <a:rPr kumimoji="1" lang="zh-CN" sz="1100" kern="1200" dirty="0"/>
            <a:t>喜欢糖食和幽默的事物的</a:t>
          </a:r>
          <a:endParaRPr lang="en-US" sz="1100" kern="1200" dirty="0"/>
        </a:p>
      </dsp:txBody>
      <dsp:txXfrm>
        <a:off x="4319301" y="1769005"/>
        <a:ext cx="1938386" cy="822345"/>
      </dsp:txXfrm>
    </dsp:sp>
    <dsp:sp modelId="{1E44BA15-40A8-4FB4-8EF8-E57A34AB711C}">
      <dsp:nvSpPr>
        <dsp:cNvPr id="0" name=""/>
        <dsp:cNvSpPr/>
      </dsp:nvSpPr>
      <dsp:spPr>
        <a:xfrm>
          <a:off x="46040" y="2969488"/>
          <a:ext cx="822345" cy="8223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F2DAB-6C04-4E9E-8F6B-1A554478C270}">
      <dsp:nvSpPr>
        <dsp:cNvPr id="0" name=""/>
        <dsp:cNvSpPr/>
      </dsp:nvSpPr>
      <dsp:spPr>
        <a:xfrm>
          <a:off x="218733" y="3142180"/>
          <a:ext cx="476960" cy="476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19182-F5F3-4C3E-A86A-FA88195EB66B}">
      <dsp:nvSpPr>
        <dsp:cNvPr id="0" name=""/>
        <dsp:cNvSpPr/>
      </dsp:nvSpPr>
      <dsp:spPr>
        <a:xfrm>
          <a:off x="1044603" y="2969488"/>
          <a:ext cx="1938386" cy="822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100" kern="1200" dirty="0"/>
            <a:t>因此，我们应该为客户提供幽默的活动</a:t>
          </a:r>
          <a:r>
            <a:rPr kumimoji="1" lang="zh-CN" altLang="en-US" sz="1100" kern="1200" dirty="0"/>
            <a:t>例如幽默的话剧</a:t>
          </a:r>
          <a:r>
            <a:rPr kumimoji="1" lang="zh-CN" sz="1100" kern="1200" dirty="0"/>
            <a:t>和含糖食品，例如含糖牛奶。</a:t>
          </a:r>
          <a:endParaRPr lang="en-US" sz="1100" kern="1200" dirty="0"/>
        </a:p>
      </dsp:txBody>
      <dsp:txXfrm>
        <a:off x="1044603" y="2969488"/>
        <a:ext cx="1938386" cy="822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34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80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2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3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19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1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3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88341B-FAA8-2E43-9BAC-4C933764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今日主题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79D07316-E8E4-4E63-94C0-2295F8385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54186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45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3A92EEB-C86C-7F4B-8A0E-DCD3CE39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313101"/>
            <a:ext cx="5422900" cy="2324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3252DF-0F59-8E46-8D4B-E647F1EFAF70}"/>
              </a:ext>
            </a:extLst>
          </p:cNvPr>
          <p:cNvSpPr txBox="1"/>
          <p:nvPr/>
        </p:nvSpPr>
        <p:spPr>
          <a:xfrm>
            <a:off x="3887470" y="442936"/>
            <a:ext cx="678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Get the predicted value of unrated movies for users</a:t>
            </a:r>
            <a:endParaRPr kumimoji="1" lang="zh-CN" altLang="en-US" b="1" dirty="0"/>
          </a:p>
        </p:txBody>
      </p:sp>
      <p:pic>
        <p:nvPicPr>
          <p:cNvPr id="7" name="内容占位符 3" descr="电脑屏幕的照片&#10;&#10;描述已自动生成">
            <a:extLst>
              <a:ext uri="{FF2B5EF4-FFF2-40B4-BE49-F238E27FC236}">
                <a16:creationId xmlns:a16="http://schemas.microsoft.com/office/drawing/2014/main" id="{2B36930D-64DB-8042-88D3-3D45523B1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172" y="1255667"/>
            <a:ext cx="3033562" cy="23241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7B7B8878-611C-8F47-B3CA-CD5B816C4450}"/>
              </a:ext>
            </a:extLst>
          </p:cNvPr>
          <p:cNvSpPr/>
          <p:nvPr/>
        </p:nvSpPr>
        <p:spPr>
          <a:xfrm>
            <a:off x="313690" y="1981200"/>
            <a:ext cx="5546725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65BC231-0D62-5341-9760-FE28ED13FFC0}"/>
              </a:ext>
            </a:extLst>
          </p:cNvPr>
          <p:cNvSpPr/>
          <p:nvPr/>
        </p:nvSpPr>
        <p:spPr>
          <a:xfrm>
            <a:off x="8199120" y="1313101"/>
            <a:ext cx="701040" cy="2324100"/>
          </a:xfrm>
          <a:prstGeom prst="ellipse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81001EB-41C5-8445-8BF4-E3E6DC5AC5FB}"/>
              </a:ext>
            </a:extLst>
          </p:cNvPr>
          <p:cNvSpPr/>
          <p:nvPr/>
        </p:nvSpPr>
        <p:spPr>
          <a:xfrm>
            <a:off x="8199120" y="1105406"/>
            <a:ext cx="563880" cy="2443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486CA2-237A-D940-ABAE-F3ED28ADD2B6}"/>
              </a:ext>
            </a:extLst>
          </p:cNvPr>
          <p:cNvSpPr/>
          <p:nvPr/>
        </p:nvSpPr>
        <p:spPr>
          <a:xfrm>
            <a:off x="6202680" y="1859280"/>
            <a:ext cx="3764280" cy="27432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F86195-BFEA-8540-A22E-1FCB43427FFE}"/>
              </a:ext>
            </a:extLst>
          </p:cNvPr>
          <p:cNvSpPr/>
          <p:nvPr/>
        </p:nvSpPr>
        <p:spPr>
          <a:xfrm>
            <a:off x="349418" y="500459"/>
            <a:ext cx="2001986" cy="764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Similarity between movies</a:t>
            </a:r>
            <a:endParaRPr kumimoji="1" lang="zh-CN" altLang="en-US" b="1" dirty="0"/>
          </a:p>
        </p:txBody>
      </p:sp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CD52EFD8-EA56-324C-8289-EB01798362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4528899"/>
            <a:ext cx="2984500" cy="10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B934C7-1CEF-D94D-BA8D-5CEE444E3F5D}"/>
                  </a:ext>
                </a:extLst>
              </p:cNvPr>
              <p:cNvSpPr txBox="1"/>
              <p:nvPr/>
            </p:nvSpPr>
            <p:spPr>
              <a:xfrm>
                <a:off x="3686810" y="4806133"/>
                <a:ext cx="8219758" cy="7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用户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对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电影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评分</m:t>
                          </m:r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相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对应的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相似度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值</m:t>
                          </m:r>
                        </m:num>
                        <m:den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相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对应的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相似度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值</m:t>
                          </m:r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kumimoji="1" lang="zh-CN" altLang="en-US" sz="2000" i="1" smtClean="0">
                              <a:latin typeface="Cambria Math" panose="02040503050406030204" pitchFamily="18" charset="0"/>
                            </a:rPr>
                            <m:t>和</m:t>
                          </m:r>
                        </m:den>
                      </m:f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B934C7-1CEF-D94D-BA8D-5CEE444E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810" y="4806133"/>
                <a:ext cx="8219758" cy="740459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51D9CA-8FA0-6A4A-96C9-40477B019B76}"/>
                  </a:ext>
                </a:extLst>
              </p:cNvPr>
              <p:cNvSpPr txBox="1"/>
              <p:nvPr/>
            </p:nvSpPr>
            <p:spPr>
              <a:xfrm>
                <a:off x="3887470" y="5893158"/>
                <a:ext cx="6560895" cy="104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Rc2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0.82∗4+0.9∗2+0.857∗3+0.97∗3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0.82+0.9+0.857+0.97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     =2.977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B51D9CA-8FA0-6A4A-96C9-40477B01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70" y="5893158"/>
                <a:ext cx="6560895" cy="1043812"/>
              </a:xfrm>
              <a:prstGeom prst="rect">
                <a:avLst/>
              </a:prstGeom>
              <a:blipFill>
                <a:blip r:embed="rId6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9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DC90C9-7375-4965-AA1E-65EF2552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29A6924-D08B-45DD-8219-D130D09C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2356" y="683791"/>
            <a:ext cx="2987899" cy="2987899"/>
          </a:xfrm>
          <a:prstGeom prst="arc">
            <a:avLst>
              <a:gd name="adj1" fmla="val 16200000"/>
              <a:gd name="adj2" fmla="val 2120553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A76D45-3ABD-724C-BF2A-A5662BD8A772}"/>
              </a:ext>
            </a:extLst>
          </p:cNvPr>
          <p:cNvSpPr/>
          <p:nvPr/>
        </p:nvSpPr>
        <p:spPr>
          <a:xfrm>
            <a:off x="555148" y="643467"/>
            <a:ext cx="4635114" cy="2866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of RMSE And MAE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3BD0E1-204F-D940-AAF3-CDA3729F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47" y="1397491"/>
            <a:ext cx="2628241" cy="1456341"/>
          </a:xfrm>
          <a:custGeom>
            <a:avLst/>
            <a:gdLst/>
            <a:ahLst/>
            <a:cxnLst/>
            <a:rect l="l" t="t" r="r" b="b"/>
            <a:pathLst>
              <a:path w="4048125" h="4048125">
                <a:moveTo>
                  <a:pt x="65094" y="0"/>
                </a:moveTo>
                <a:lnTo>
                  <a:pt x="3983031" y="0"/>
                </a:lnTo>
                <a:cubicBezTo>
                  <a:pt x="4018981" y="0"/>
                  <a:pt x="4048125" y="29144"/>
                  <a:pt x="4048125" y="65094"/>
                </a:cubicBezTo>
                <a:lnTo>
                  <a:pt x="4048125" y="3983031"/>
                </a:lnTo>
                <a:cubicBezTo>
                  <a:pt x="4048125" y="4018981"/>
                  <a:pt x="4018981" y="4048125"/>
                  <a:pt x="3983031" y="4048125"/>
                </a:cubicBezTo>
                <a:lnTo>
                  <a:pt x="65094" y="4048125"/>
                </a:lnTo>
                <a:cubicBezTo>
                  <a:pt x="29144" y="4048125"/>
                  <a:pt x="0" y="4018981"/>
                  <a:pt x="0" y="3983031"/>
                </a:cubicBezTo>
                <a:lnTo>
                  <a:pt x="0" y="65094"/>
                </a:lnTo>
                <a:cubicBezTo>
                  <a:pt x="0" y="29144"/>
                  <a:pt x="29144" y="0"/>
                  <a:pt x="65094" y="0"/>
                </a:cubicBez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8DE83AE-C7A1-4B59-BEAD-E07C52775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5917" y="2387841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0AB56-1C73-492F-9E03-DF7B546AF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7462" y="3174804"/>
            <a:ext cx="784976" cy="78497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AE0D5E-CB54-6046-9297-0D6FB52A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30" y="3091726"/>
            <a:ext cx="3542872" cy="947718"/>
          </a:xfrm>
          <a:custGeom>
            <a:avLst/>
            <a:gdLst/>
            <a:ahLst/>
            <a:cxnLst/>
            <a:rect l="l" t="t" r="r" b="b"/>
            <a:pathLst>
              <a:path w="4048125" h="4048125">
                <a:moveTo>
                  <a:pt x="65094" y="0"/>
                </a:moveTo>
                <a:lnTo>
                  <a:pt x="3983031" y="0"/>
                </a:lnTo>
                <a:cubicBezTo>
                  <a:pt x="4018981" y="0"/>
                  <a:pt x="4048125" y="29144"/>
                  <a:pt x="4048125" y="65094"/>
                </a:cubicBezTo>
                <a:lnTo>
                  <a:pt x="4048125" y="3983031"/>
                </a:lnTo>
                <a:cubicBezTo>
                  <a:pt x="4048125" y="4018981"/>
                  <a:pt x="4018981" y="4048125"/>
                  <a:pt x="3983031" y="4048125"/>
                </a:cubicBezTo>
                <a:lnTo>
                  <a:pt x="65094" y="4048125"/>
                </a:lnTo>
                <a:cubicBezTo>
                  <a:pt x="29144" y="4048125"/>
                  <a:pt x="0" y="4018981"/>
                  <a:pt x="0" y="3983031"/>
                </a:cubicBezTo>
                <a:lnTo>
                  <a:pt x="0" y="65094"/>
                </a:lnTo>
                <a:cubicBezTo>
                  <a:pt x="0" y="29144"/>
                  <a:pt x="29144" y="0"/>
                  <a:pt x="65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664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28019-BAE7-6341-8F91-BAD6C935B7BB}"/>
              </a:ext>
            </a:extLst>
          </p:cNvPr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real experiment of this </a:t>
            </a:r>
            <a:r>
              <a:rPr kumimoji="1" lang="en-US" altLang="zh-CN" sz="2800" b="1" dirty="0">
                <a:latin typeface="+mj-lt"/>
                <a:ea typeface="+mj-ea"/>
                <a:cs typeface="+mj-cs"/>
              </a:rPr>
              <a:t>two methods to test accuracy for SVD</a:t>
            </a:r>
            <a:endParaRPr kumimoji="1" lang="en-US" altLang="zh-CN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C04F662-C85F-E848-A67E-BA2E60A7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/>
              <a:t>I get the average Values of RMSEs and MAEs are 0.8343 and 0.6636 when I take 100 users </a:t>
            </a:r>
            <a:r>
              <a:rPr lang="en-US" altLang="zh-CN" sz="2000"/>
              <a:t>and 15,448 </a:t>
            </a:r>
            <a:r>
              <a:rPr lang="en-US" altLang="zh-CN" sz="2000" dirty="0"/>
              <a:t>ratings as data and set K as 5.</a:t>
            </a:r>
          </a:p>
          <a:p>
            <a:endParaRPr kumimoji="1" lang="en-US" altLang="zh-CN" sz="2000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1A8DE4A8-2601-3947-A990-F051F2D2D8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59222"/>
            <a:ext cx="6250769" cy="45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9284A-723F-469F-B6F8-A836A2D76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6" r="28723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8A0FA7-E789-1D4E-904F-C3D513BFE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什么是数据分析？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A45B2-8B8A-DF4D-8EE1-8C6E0FE5A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数据分析是根据业务目的，有目的地收集，整理，处理和分析数据的过程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首先，优化数据以删除和整理一些问题的数据，并获取整洁的数据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其次，通过数据分析获得有价值的潜在信息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kumimoji="1" lang="en-US" altLang="zh-CN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第三，通过有价值的潜在信息为客户提供准确的服务</a:t>
            </a:r>
          </a:p>
        </p:txBody>
      </p:sp>
    </p:spTree>
    <p:extLst>
      <p:ext uri="{BB962C8B-B14F-4D97-AF65-F5344CB8AC3E}">
        <p14:creationId xmlns:p14="http://schemas.microsoft.com/office/powerpoint/2010/main" val="338961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15A8A5-4837-3447-A530-D7DD3B6B74F2}"/>
              </a:ext>
            </a:extLst>
          </p:cNvPr>
          <p:cNvSpPr txBox="1"/>
          <p:nvPr/>
        </p:nvSpPr>
        <p:spPr>
          <a:xfrm>
            <a:off x="4652010" y="857250"/>
            <a:ext cx="304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dirty="0"/>
              <a:t>实验分析小例子</a:t>
            </a:r>
            <a:endParaRPr kumimoji="1" lang="zh-CN" altLang="en-US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448D696C-AD03-4CB0-A104-C41DFA115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81007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0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82596C-ED1A-5D42-84F3-51804759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矩阵型数据展示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内容占位符 3" descr="电脑屏幕的照片&#10;&#10;描述已自动生成">
            <a:extLst>
              <a:ext uri="{FF2B5EF4-FFF2-40B4-BE49-F238E27FC236}">
                <a16:creationId xmlns:a16="http://schemas.microsoft.com/office/drawing/2014/main" id="{11557377-39DA-2747-A140-FFB4DDD83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243" y="1348166"/>
            <a:ext cx="4939504" cy="377872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05AD-E42F-1B47-B6FC-AFFA889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什么是奇异值分解法（</a:t>
            </a:r>
            <a:r>
              <a:rPr kumimoji="1" lang="en-US" altLang="zh-CN" dirty="0"/>
              <a:t>SVD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E21A0-E8AD-5943-AF69-E8F80111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D92F2A8-F147-F140-8579-66C3BCD7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44" y="3244334"/>
            <a:ext cx="1891578" cy="64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95762A-2EE5-864C-8B82-E7D737632FF8}"/>
              </a:ext>
            </a:extLst>
          </p:cNvPr>
          <p:cNvSpPr/>
          <p:nvPr/>
        </p:nvSpPr>
        <p:spPr>
          <a:xfrm>
            <a:off x="5564238" y="2643188"/>
            <a:ext cx="828675" cy="13287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MxN</a:t>
            </a:r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8443F2-7170-9F42-A4A4-E1B074B5D218}"/>
              </a:ext>
            </a:extLst>
          </p:cNvPr>
          <p:cNvSpPr txBox="1"/>
          <p:nvPr/>
        </p:nvSpPr>
        <p:spPr>
          <a:xfrm>
            <a:off x="663797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E0C38B-6201-B443-9DE1-336A09C5C35D}"/>
              </a:ext>
            </a:extLst>
          </p:cNvPr>
          <p:cNvSpPr/>
          <p:nvPr/>
        </p:nvSpPr>
        <p:spPr>
          <a:xfrm>
            <a:off x="6976527" y="2952431"/>
            <a:ext cx="1204496" cy="1042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MxM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C74CB-2D98-F147-90A2-0406902477E5}"/>
              </a:ext>
            </a:extLst>
          </p:cNvPr>
          <p:cNvSpPr txBox="1"/>
          <p:nvPr/>
        </p:nvSpPr>
        <p:spPr>
          <a:xfrm>
            <a:off x="8438198" y="329434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E0222D-F851-2D43-9ED1-75397D114D1B}"/>
              </a:ext>
            </a:extLst>
          </p:cNvPr>
          <p:cNvSpPr/>
          <p:nvPr/>
        </p:nvSpPr>
        <p:spPr>
          <a:xfrm>
            <a:off x="8723854" y="2886075"/>
            <a:ext cx="728756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MxN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80A654-6B31-F249-9B0F-A9533C795572}"/>
              </a:ext>
            </a:extLst>
          </p:cNvPr>
          <p:cNvSpPr txBox="1"/>
          <p:nvPr/>
        </p:nvSpPr>
        <p:spPr>
          <a:xfrm>
            <a:off x="9738267" y="3358634"/>
            <a:ext cx="2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8F79D4-6AB8-7B4E-ADE1-E07AE5E7B2E1}"/>
              </a:ext>
            </a:extLst>
          </p:cNvPr>
          <p:cNvSpPr/>
          <p:nvPr/>
        </p:nvSpPr>
        <p:spPr>
          <a:xfrm>
            <a:off x="9995441" y="3227904"/>
            <a:ext cx="815393" cy="6561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NxN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10BF11-0609-7C4A-B07C-62088BD0F3E1}"/>
              </a:ext>
            </a:extLst>
          </p:cNvPr>
          <p:cNvSpPr txBox="1"/>
          <p:nvPr/>
        </p:nvSpPr>
        <p:spPr>
          <a:xfrm>
            <a:off x="7325121" y="4195666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7416B7-6BAA-6E47-A080-AED1D8DB7ACE}"/>
              </a:ext>
            </a:extLst>
          </p:cNvPr>
          <p:cNvSpPr txBox="1"/>
          <p:nvPr/>
        </p:nvSpPr>
        <p:spPr>
          <a:xfrm>
            <a:off x="10204076" y="4248388"/>
            <a:ext cx="60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Vt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5DFE98-1D5B-DD48-A8B0-DA9C2A11B3F0}"/>
              </a:ext>
            </a:extLst>
          </p:cNvPr>
          <p:cNvSpPr txBox="1"/>
          <p:nvPr/>
        </p:nvSpPr>
        <p:spPr>
          <a:xfrm>
            <a:off x="5809298" y="4195666"/>
            <a:ext cx="3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BECC72-55A1-D144-9D1C-2181D1081A91}"/>
                  </a:ext>
                </a:extLst>
              </p:cNvPr>
              <p:cNvSpPr txBox="1"/>
              <p:nvPr/>
            </p:nvSpPr>
            <p:spPr>
              <a:xfrm>
                <a:off x="8600076" y="4148744"/>
                <a:ext cx="803233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BECC72-55A1-D144-9D1C-2181D108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076" y="4148744"/>
                <a:ext cx="803233" cy="763029"/>
              </a:xfrm>
              <a:prstGeom prst="rect">
                <a:avLst/>
              </a:prstGeom>
              <a:blipFill>
                <a:blip r:embed="rId3"/>
                <a:stretch>
                  <a:fillRect l="-90625" t="-121311" r="-23438" b="-16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2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EF0B-42F6-A14F-AC63-2B6A82C4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SVD</a:t>
            </a:r>
            <a:r>
              <a:rPr kumimoji="1" lang="zh-CN" altLang="en-US" dirty="0"/>
              <a:t>，从矩阵类型数据中获取有价值信息的方法过程</a:t>
            </a:r>
          </a:p>
        </p:txBody>
      </p:sp>
      <p:pic>
        <p:nvPicPr>
          <p:cNvPr id="4" name="内容占位符 3" descr="电脑屏幕的照片&#10;&#10;描述已自动生成">
            <a:extLst>
              <a:ext uri="{FF2B5EF4-FFF2-40B4-BE49-F238E27FC236}">
                <a16:creationId xmlns:a16="http://schemas.microsoft.com/office/drawing/2014/main" id="{9867658B-9AB1-9D4D-963F-52F0EE182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950" y="1920081"/>
            <a:ext cx="3149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门, 游戏机, 建筑, 钟表&#10;&#10;描述已自动生成">
            <a:extLst>
              <a:ext uri="{FF2B5EF4-FFF2-40B4-BE49-F238E27FC236}">
                <a16:creationId xmlns:a16="http://schemas.microsoft.com/office/drawing/2014/main" id="{7C5456EF-414F-5543-A684-8AEBD7AB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29" y="1951578"/>
            <a:ext cx="3525443" cy="260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B9BC2-4C4E-E94C-9BC7-1B48C2CF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3" y="1164446"/>
            <a:ext cx="14986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9A6B28-A7F3-924E-91F6-2A2B79927F1E}"/>
              </a:ext>
            </a:extLst>
          </p:cNvPr>
          <p:cNvSpPr txBox="1"/>
          <p:nvPr/>
        </p:nvSpPr>
        <p:spPr>
          <a:xfrm>
            <a:off x="397974" y="4859149"/>
            <a:ext cx="286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Here </a:t>
            </a:r>
            <a:r>
              <a:rPr kumimoji="1" lang="en-US" altLang="zh-CN" b="1" dirty="0"/>
              <a:t>U</a:t>
            </a:r>
            <a:r>
              <a:rPr kumimoji="1" lang="en-US" altLang="zh-CN" dirty="0"/>
              <a:t> is the left singular vector about Movies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C65B8-1BBD-A34B-A3A9-AD191C37AA1C}"/>
              </a:ext>
            </a:extLst>
          </p:cNvPr>
          <p:cNvSpPr txBox="1"/>
          <p:nvPr/>
        </p:nvSpPr>
        <p:spPr>
          <a:xfrm>
            <a:off x="9507278" y="4674483"/>
            <a:ext cx="227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 Vt </a:t>
            </a:r>
            <a:r>
              <a:rPr kumimoji="1" lang="en-US" altLang="zh-CN" dirty="0"/>
              <a:t>is the right singular vector about users.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C68B34-B80E-8E4B-B630-92C8CE7B6F68}"/>
                  </a:ext>
                </a:extLst>
              </p:cNvPr>
              <p:cNvSpPr txBox="1"/>
              <p:nvPr/>
            </p:nvSpPr>
            <p:spPr>
              <a:xfrm>
                <a:off x="5392462" y="5136148"/>
                <a:ext cx="2582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The singular value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C68B34-B80E-8E4B-B630-92C8CE7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62" y="5136148"/>
                <a:ext cx="2582823" cy="369332"/>
              </a:xfrm>
              <a:prstGeom prst="rect">
                <a:avLst/>
              </a:prstGeom>
              <a:blipFill>
                <a:blip r:embed="rId4"/>
                <a:stretch>
                  <a:fillRect l="-1961" t="-103226" r="-5392" b="-1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937589D0-6B3A-5344-B808-4AC3F25F4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0" y="2219913"/>
            <a:ext cx="4541274" cy="2336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BE59E9-4D34-7C49-B224-45DA862BD144}"/>
              </a:ext>
            </a:extLst>
          </p:cNvPr>
          <p:cNvSpPr txBox="1"/>
          <p:nvPr/>
        </p:nvSpPr>
        <p:spPr>
          <a:xfrm>
            <a:off x="3849887" y="693812"/>
            <a:ext cx="447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A is decomposed  by SVD</a:t>
            </a:r>
            <a:endParaRPr kumimoji="1" lang="zh-CN" altLang="en-US" sz="28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834F2FB-A572-3943-8F02-D3AD65FB6206}"/>
              </a:ext>
            </a:extLst>
          </p:cNvPr>
          <p:cNvSpPr/>
          <p:nvPr/>
        </p:nvSpPr>
        <p:spPr>
          <a:xfrm>
            <a:off x="5392462" y="2219913"/>
            <a:ext cx="1724618" cy="101096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8C0CE3-9E2D-9A41-9A43-4446478A9F40}"/>
              </a:ext>
            </a:extLst>
          </p:cNvPr>
          <p:cNvSpPr/>
          <p:nvPr/>
        </p:nvSpPr>
        <p:spPr>
          <a:xfrm>
            <a:off x="-109809" y="2013396"/>
            <a:ext cx="2153446" cy="27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 descr="图片包含 门, 游戏机, 建筑, 钟表&#10;&#10;描述已自动生成">
            <a:extLst>
              <a:ext uri="{FF2B5EF4-FFF2-40B4-BE49-F238E27FC236}">
                <a16:creationId xmlns:a16="http://schemas.microsoft.com/office/drawing/2014/main" id="{2057600C-081F-A94A-9C37-97647355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29" y="1951578"/>
            <a:ext cx="3525443" cy="26051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576C1B-BBCF-8B4A-868C-2756157DC684}"/>
              </a:ext>
            </a:extLst>
          </p:cNvPr>
          <p:cNvSpPr txBox="1"/>
          <p:nvPr/>
        </p:nvSpPr>
        <p:spPr>
          <a:xfrm>
            <a:off x="397974" y="4859149"/>
            <a:ext cx="286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Here </a:t>
            </a:r>
            <a:r>
              <a:rPr kumimoji="1" lang="en-US" altLang="zh-CN" b="1" dirty="0"/>
              <a:t>U</a:t>
            </a:r>
            <a:r>
              <a:rPr kumimoji="1" lang="en-US" altLang="zh-CN" dirty="0"/>
              <a:t> is the left singular vector about Movies</a:t>
            </a:r>
          </a:p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4D7D3F-6191-1241-987A-83D8D82C527B}"/>
              </a:ext>
            </a:extLst>
          </p:cNvPr>
          <p:cNvSpPr txBox="1"/>
          <p:nvPr/>
        </p:nvSpPr>
        <p:spPr>
          <a:xfrm>
            <a:off x="9507278" y="4674483"/>
            <a:ext cx="227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 Vt </a:t>
            </a:r>
            <a:r>
              <a:rPr kumimoji="1" lang="en-US" altLang="zh-CN" dirty="0"/>
              <a:t>is the right singular vector about users.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ECC2E7-69B1-8E4D-B687-691C2A1A1009}"/>
                  </a:ext>
                </a:extLst>
              </p:cNvPr>
              <p:cNvSpPr txBox="1"/>
              <p:nvPr/>
            </p:nvSpPr>
            <p:spPr>
              <a:xfrm>
                <a:off x="5392462" y="5136148"/>
                <a:ext cx="2582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The singular value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ECC2E7-69B1-8E4D-B687-691C2A1A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62" y="5136148"/>
                <a:ext cx="2582823" cy="369332"/>
              </a:xfrm>
              <a:prstGeom prst="rect">
                <a:avLst/>
              </a:prstGeom>
              <a:blipFill>
                <a:blip r:embed="rId4"/>
                <a:stretch>
                  <a:fillRect l="-1961" t="-103226" r="-5392" b="-1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AD7488BA-65A2-4643-B0F2-B847B1A13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0" y="2219913"/>
            <a:ext cx="4541274" cy="23368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B9D63D1-B084-CA4D-B8C0-2AD7F5E33FAC}"/>
              </a:ext>
            </a:extLst>
          </p:cNvPr>
          <p:cNvSpPr txBox="1"/>
          <p:nvPr/>
        </p:nvSpPr>
        <p:spPr>
          <a:xfrm>
            <a:off x="3849887" y="693812"/>
            <a:ext cx="4470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A is decomposed  by SVD</a:t>
            </a:r>
            <a:endParaRPr kumimoji="1"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9170FB-1317-2746-AFD9-0F8BD8D03347}"/>
              </a:ext>
            </a:extLst>
          </p:cNvPr>
          <p:cNvSpPr/>
          <p:nvPr/>
        </p:nvSpPr>
        <p:spPr>
          <a:xfrm>
            <a:off x="5392462" y="2219913"/>
            <a:ext cx="1724618" cy="101096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61629C-B19B-BD4D-9D37-854A70EDB1FE}"/>
              </a:ext>
            </a:extLst>
          </p:cNvPr>
          <p:cNvSpPr/>
          <p:nvPr/>
        </p:nvSpPr>
        <p:spPr>
          <a:xfrm>
            <a:off x="-109809" y="2013396"/>
            <a:ext cx="2153446" cy="2722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890B33-108A-514D-8913-35D7D1A0316B}"/>
              </a:ext>
            </a:extLst>
          </p:cNvPr>
          <p:cNvSpPr txBox="1"/>
          <p:nvPr/>
        </p:nvSpPr>
        <p:spPr>
          <a:xfrm>
            <a:off x="8788380" y="509146"/>
            <a:ext cx="31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Refine and analysis data</a:t>
            </a:r>
            <a:endParaRPr kumimoji="1" lang="zh-CN" altLang="en-US" dirty="0"/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D9233135-681B-1544-A465-266FAE28F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27" y="2377857"/>
            <a:ext cx="3525443" cy="1752600"/>
          </a:xfrm>
          <a:prstGeom prst="rect">
            <a:avLst/>
          </a:prstGeom>
        </p:spPr>
      </p:pic>
      <p:pic>
        <p:nvPicPr>
          <p:cNvPr id="25" name="图片 24" descr="手机屏幕截图&#10;&#10;描述已自动生成">
            <a:extLst>
              <a:ext uri="{FF2B5EF4-FFF2-40B4-BE49-F238E27FC236}">
                <a16:creationId xmlns:a16="http://schemas.microsoft.com/office/drawing/2014/main" id="{E38562CF-F4E7-CA40-8EED-110F2B53C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27" y="2377857"/>
            <a:ext cx="3525443" cy="1752600"/>
          </a:xfrm>
          <a:prstGeom prst="rect">
            <a:avLst/>
          </a:prstGeom>
        </p:spPr>
      </p:pic>
      <p:sp>
        <p:nvSpPr>
          <p:cNvPr id="26" name="椭圆 25">
            <a:extLst>
              <a:ext uri="{FF2B5EF4-FFF2-40B4-BE49-F238E27FC236}">
                <a16:creationId xmlns:a16="http://schemas.microsoft.com/office/drawing/2014/main" id="{D9B013B1-FEDE-F042-825C-1E2C229E2751}"/>
              </a:ext>
            </a:extLst>
          </p:cNvPr>
          <p:cNvSpPr/>
          <p:nvPr/>
        </p:nvSpPr>
        <p:spPr>
          <a:xfrm>
            <a:off x="8573227" y="2377857"/>
            <a:ext cx="3618773" cy="118830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女人戴着帽子&#10;&#10;描述已自动生成">
            <a:extLst>
              <a:ext uri="{FF2B5EF4-FFF2-40B4-BE49-F238E27FC236}">
                <a16:creationId xmlns:a16="http://schemas.microsoft.com/office/drawing/2014/main" id="{313D300D-1949-0248-B782-B2D115B9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03" y="1447489"/>
            <a:ext cx="3220551" cy="3236736"/>
          </a:xfrm>
          <a:prstGeom prst="rect">
            <a:avLst/>
          </a:prstGeom>
        </p:spPr>
      </p:pic>
      <p:pic>
        <p:nvPicPr>
          <p:cNvPr id="5" name="图片 4" descr="女人戴着帽子&#10;&#10;描述已自动生成">
            <a:extLst>
              <a:ext uri="{FF2B5EF4-FFF2-40B4-BE49-F238E27FC236}">
                <a16:creationId xmlns:a16="http://schemas.microsoft.com/office/drawing/2014/main" id="{1A36E57F-E1B5-364D-9B32-2CCAF766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19" y="1447489"/>
            <a:ext cx="3212461" cy="3236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993998-EB1B-5E40-AD01-413A6BF3F209}"/>
              </a:ext>
            </a:extLst>
          </p:cNvPr>
          <p:cNvSpPr txBox="1"/>
          <p:nvPr/>
        </p:nvSpPr>
        <p:spPr>
          <a:xfrm>
            <a:off x="937549" y="717630"/>
            <a:ext cx="575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Examples for necessary information.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75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0E1FC8F-5535-AA44-95FD-F09C3883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438" y="1518282"/>
            <a:ext cx="3810000" cy="10414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1DD820E-EFA8-0946-B5DA-69A657013C7D}"/>
              </a:ext>
            </a:extLst>
          </p:cNvPr>
          <p:cNvSpPr/>
          <p:nvPr/>
        </p:nvSpPr>
        <p:spPr>
          <a:xfrm>
            <a:off x="7513346" y="1518282"/>
            <a:ext cx="434337" cy="10414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A32853-6727-BD49-BE51-D121972CDCA9}"/>
              </a:ext>
            </a:extLst>
          </p:cNvPr>
          <p:cNvSpPr txBox="1"/>
          <p:nvPr/>
        </p:nvSpPr>
        <p:spPr>
          <a:xfrm>
            <a:off x="6604576" y="179922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Feature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4D6FDB-6766-FE43-A50F-02EA52080E60}"/>
              </a:ext>
            </a:extLst>
          </p:cNvPr>
          <p:cNvSpPr txBox="1"/>
          <p:nvPr/>
        </p:nvSpPr>
        <p:spPr>
          <a:xfrm>
            <a:off x="6557891" y="20988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Feature</a:t>
            </a:r>
            <a:endParaRPr kumimoji="1" lang="zh-CN" altLang="en-US" dirty="0"/>
          </a:p>
        </p:txBody>
      </p:sp>
      <p:pic>
        <p:nvPicPr>
          <p:cNvPr id="8" name="图片 7" descr="图片包含 游戏机&#10;&#10;描述已自动生成">
            <a:extLst>
              <a:ext uri="{FF2B5EF4-FFF2-40B4-BE49-F238E27FC236}">
                <a16:creationId xmlns:a16="http://schemas.microsoft.com/office/drawing/2014/main" id="{CB9933EC-5BE7-5142-973B-30CE9C9A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8" y="2996873"/>
            <a:ext cx="5715000" cy="3276600"/>
          </a:xfrm>
          <a:prstGeom prst="rect">
            <a:avLst/>
          </a:prstGeom>
        </p:spPr>
      </p:pic>
      <p:pic>
        <p:nvPicPr>
          <p:cNvPr id="9" name="图片 1" descr="图片包含 游戏机, 物体, 钟表, 画&#10;&#10;描述已自动生成">
            <a:extLst>
              <a:ext uri="{FF2B5EF4-FFF2-40B4-BE49-F238E27FC236}">
                <a16:creationId xmlns:a16="http://schemas.microsoft.com/office/drawing/2014/main" id="{266EB014-54A5-544B-8175-17CA3C72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70" y="3355604"/>
            <a:ext cx="223996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E50D66E-20BA-A745-8868-29F7130D7356}"/>
              </a:ext>
            </a:extLst>
          </p:cNvPr>
          <p:cNvCxnSpPr>
            <a:cxnSpLocks/>
          </p:cNvCxnSpPr>
          <p:nvPr/>
        </p:nvCxnSpPr>
        <p:spPr>
          <a:xfrm flipH="1" flipV="1">
            <a:off x="6934088" y="3248905"/>
            <a:ext cx="3916680" cy="9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FF2121B-429E-BB4D-A07B-5749F74BBD20}"/>
              </a:ext>
            </a:extLst>
          </p:cNvPr>
          <p:cNvCxnSpPr/>
          <p:nvPr/>
        </p:nvCxnSpPr>
        <p:spPr>
          <a:xfrm flipH="1">
            <a:off x="7427960" y="4191065"/>
            <a:ext cx="3422808" cy="4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弧 11">
            <a:extLst>
              <a:ext uri="{FF2B5EF4-FFF2-40B4-BE49-F238E27FC236}">
                <a16:creationId xmlns:a16="http://schemas.microsoft.com/office/drawing/2014/main" id="{B33A6E13-6DE3-AF4F-B5F9-C6A2AC28A1F0}"/>
              </a:ext>
            </a:extLst>
          </p:cNvPr>
          <p:cNvSpPr/>
          <p:nvPr/>
        </p:nvSpPr>
        <p:spPr>
          <a:xfrm rot="12761938">
            <a:off x="9076153" y="3632788"/>
            <a:ext cx="563880" cy="609933"/>
          </a:xfrm>
          <a:prstGeom prst="arc">
            <a:avLst>
              <a:gd name="adj1" fmla="val 1430971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AAA512-EDC3-A843-A974-16DE69F834FB}"/>
              </a:ext>
            </a:extLst>
          </p:cNvPr>
          <p:cNvSpPr txBox="1"/>
          <p:nvPr/>
        </p:nvSpPr>
        <p:spPr>
          <a:xfrm>
            <a:off x="8630606" y="3808908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⌀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A6386D-564C-9348-86FB-F1DF83AA45B9}"/>
              </a:ext>
            </a:extLst>
          </p:cNvPr>
          <p:cNvSpPr txBox="1"/>
          <p:nvPr/>
        </p:nvSpPr>
        <p:spPr>
          <a:xfrm>
            <a:off x="986670" y="672247"/>
            <a:ext cx="74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get Similarity of each users, use features from data analysis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49D2A5-C066-444C-8B6B-D1448ECEEE8B}"/>
              </a:ext>
            </a:extLst>
          </p:cNvPr>
          <p:cNvSpPr txBox="1"/>
          <p:nvPr/>
        </p:nvSpPr>
        <p:spPr>
          <a:xfrm>
            <a:off x="879672" y="4635173"/>
            <a:ext cx="469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0 row represents the x-coordinate of users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 1 row represents the y-coordinate of users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8182290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36AEC0"/>
      </a:accent1>
      <a:accent2>
        <a:srgbClr val="27B58C"/>
      </a:accent2>
      <a:accent3>
        <a:srgbClr val="33B65A"/>
      </a:accent3>
      <a:accent4>
        <a:srgbClr val="39B928"/>
      </a:accent4>
      <a:accent5>
        <a:srgbClr val="76B131"/>
      </a:accent5>
      <a:accent6>
        <a:srgbClr val="A2A924"/>
      </a:accent6>
      <a:hlink>
        <a:srgbClr val="539030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382</Words>
  <Application>Microsoft Macintosh PowerPoint</Application>
  <PresentationFormat>宽屏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Cambria Math</vt:lpstr>
      <vt:lpstr>Tw Cen MT</vt:lpstr>
      <vt:lpstr>ShapesVTI</vt:lpstr>
      <vt:lpstr>今日主题</vt:lpstr>
      <vt:lpstr>什么是数据分析？</vt:lpstr>
      <vt:lpstr>PowerPoint 演示文稿</vt:lpstr>
      <vt:lpstr>矩阵型数据展示</vt:lpstr>
      <vt:lpstr>什么是奇异值分解法（SVD）</vt:lpstr>
      <vt:lpstr>用SVD，从矩阵类型数据中获取有价值信息的方法过程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今日主题</dc:title>
  <dc:creator>awvy</dc:creator>
  <cp:lastModifiedBy>awvy</cp:lastModifiedBy>
  <cp:revision>3</cp:revision>
  <dcterms:created xsi:type="dcterms:W3CDTF">2020-05-28T03:02:08Z</dcterms:created>
  <dcterms:modified xsi:type="dcterms:W3CDTF">2020-05-28T05:48:29Z</dcterms:modified>
</cp:coreProperties>
</file>