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56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61" r:id="rId33"/>
    <p:sldId id="262" r:id="rId34"/>
    <p:sldId id="291" r:id="rId35"/>
    <p:sldId id="290" r:id="rId36"/>
    <p:sldId id="293" r:id="rId37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iko Tegtmeyer" initials="H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098D3-5D28-48CE-BC5E-3711C645AF21}" type="datetimeFigureOut">
              <a:rPr lang="en-US" smtClean="0"/>
              <a:t>9/29/2017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AD-4015-410D-B1D8-EDCF1164E90F}" type="slidenum">
              <a:rPr lang="en-SG" smtClean="0"/>
              <a:t>‹Nr.›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2B99-7AF7-462C-95DE-8E3D3D8442A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52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BED860F-0640-447D-8FEF-4CEAF3982C89}" type="slidenum">
              <a:rPr lang="de-DE"/>
              <a:pPr/>
              <a:t>13</a:t>
            </a:fld>
            <a:endParaRPr lang="de-DE"/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70D520E-6422-477C-81D2-D848A8A53465}" type="slidenum">
              <a:rPr lang="de-DE"/>
              <a:pPr/>
              <a:t>14</a:t>
            </a:fld>
            <a:endParaRPr lang="de-DE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542E7E6-B2E2-439D-8B41-878B53E2A984}" type="slidenum">
              <a:rPr lang="de-DE"/>
              <a:pPr/>
              <a:t>15</a:t>
            </a:fld>
            <a:endParaRPr lang="de-DE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8B5E5CB-7DD6-4A9A-9932-7A63CC338870}" type="slidenum">
              <a:rPr lang="de-DE"/>
              <a:pPr/>
              <a:t>16</a:t>
            </a:fld>
            <a:endParaRPr lang="de-DE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CF80A93-6535-4A16-B196-CF284A04E2D0}" type="slidenum">
              <a:rPr lang="de-DE"/>
              <a:pPr/>
              <a:t>17</a:t>
            </a:fld>
            <a:endParaRPr lang="de-DE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0E68C0C-7726-4B40-8793-ED2DEDE52CC5}" type="slidenum">
              <a:rPr lang="de-DE"/>
              <a:pPr/>
              <a:t>18</a:t>
            </a:fld>
            <a:endParaRPr lang="de-DE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66AB3D8-6E2E-4D64-93B7-8A384508F2B3}" type="slidenum">
              <a:rPr lang="de-DE"/>
              <a:pPr/>
              <a:t>19</a:t>
            </a:fld>
            <a:endParaRPr lang="de-DE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D1C7932-C56A-4B4E-85C2-BD39E9AF78AE}" type="slidenum">
              <a:rPr lang="de-DE"/>
              <a:pPr/>
              <a:t>20</a:t>
            </a:fld>
            <a:endParaRPr lang="de-DE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6604F1C-FFDB-4CDD-AE48-6011253757E1}" type="slidenum">
              <a:rPr lang="de-DE"/>
              <a:pPr/>
              <a:t>21</a:t>
            </a:fld>
            <a:endParaRPr lang="de-DE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B81B09-B69F-49AE-94D0-FF5DCF014316}" type="slidenum">
              <a:rPr lang="de-DE"/>
              <a:pPr/>
              <a:t>22</a:t>
            </a:fld>
            <a:endParaRPr lang="de-DE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453ADE-F3A7-4101-9915-1B0870E64C5A}" type="slidenum">
              <a:rPr lang="de-DE"/>
              <a:pPr/>
              <a:t>5</a:t>
            </a:fld>
            <a:endParaRPr lang="de-DE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D437A4C-AD1B-4DB1-9BE9-B6170F0E4F7B}" type="slidenum">
              <a:rPr lang="de-DE"/>
              <a:pPr/>
              <a:t>23</a:t>
            </a:fld>
            <a:endParaRPr lang="de-DE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8B0B11F-64BF-403A-B896-ED0FD316A7AB}" type="slidenum">
              <a:rPr lang="de-DE"/>
              <a:pPr/>
              <a:t>24</a:t>
            </a:fld>
            <a:endParaRPr lang="de-DE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08DB501-0B6A-4627-90AC-D619C9DB83C9}" type="slidenum">
              <a:rPr lang="de-DE"/>
              <a:pPr/>
              <a:t>25</a:t>
            </a:fld>
            <a:endParaRPr lang="de-DE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B22E04B-9E15-459C-A2C6-43613D7655F6}" type="slidenum">
              <a:rPr lang="de-DE"/>
              <a:pPr/>
              <a:t>26</a:t>
            </a:fld>
            <a:endParaRPr lang="de-DE"/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1B2225-6BF3-48EF-98AB-634A6A14D276}" type="slidenum">
              <a:rPr lang="de-DE"/>
              <a:pPr/>
              <a:t>27</a:t>
            </a:fld>
            <a:endParaRPr lang="de-DE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3883151" y="8685092"/>
            <a:ext cx="2971582" cy="4574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AE86829-32AE-41D8-B27B-3BD0BBA2B920}" type="slidenum">
              <a:rPr lang="de-DE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endParaRPr lang="de-D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F6D21AC-69C7-43DF-8F9E-9C50833C0301}" type="slidenum">
              <a:rPr lang="de-DE"/>
              <a:pPr/>
              <a:t>28</a:t>
            </a:fld>
            <a:endParaRPr lang="de-DE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67B902C-0015-4AFB-B825-F3176F645BC8}" type="slidenum">
              <a:rPr lang="de-DE"/>
              <a:pPr/>
              <a:t>29</a:t>
            </a:fld>
            <a:endParaRPr lang="de-DE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A529F0-7654-479A-8409-F85B30E5FE57}" type="slidenum">
              <a:rPr lang="de-DE"/>
              <a:pPr/>
              <a:t>31</a:t>
            </a:fld>
            <a:endParaRPr lang="de-DE"/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776A-7871-4924-BE47-5EAE58AC483C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3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37E4C28-D846-45DA-8C8C-239F16EDF7E3}" type="slidenum">
              <a:rPr lang="de-DE"/>
              <a:pPr/>
              <a:t>6</a:t>
            </a:fld>
            <a:endParaRPr lang="de-DE"/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59C093B-1172-45C4-B9F8-69EACAB8FD11}" type="slidenum">
              <a:rPr lang="de-DE"/>
              <a:pPr/>
              <a:t>7</a:t>
            </a:fld>
            <a:endParaRPr lang="de-DE"/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436B186-938F-44F7-899A-438D72128264}" type="slidenum">
              <a:rPr lang="de-DE"/>
              <a:pPr/>
              <a:t>8</a:t>
            </a:fld>
            <a:endParaRPr lang="de-DE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0F97DB-6A6D-4BDD-80F3-B19C4389D5DB}" type="slidenum">
              <a:rPr lang="de-DE"/>
              <a:pPr/>
              <a:t>9</a:t>
            </a:fld>
            <a:endParaRPr lang="de-DE"/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3959B6-2189-49D5-A9AF-D2BB79DDCD81}" type="slidenum">
              <a:rPr lang="de-DE"/>
              <a:pPr/>
              <a:t>10</a:t>
            </a:fld>
            <a:endParaRPr lang="de-DE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3AA5E3D-ABC3-497D-917E-FAB10B88BB9B}" type="slidenum">
              <a:rPr lang="de-DE"/>
              <a:pPr/>
              <a:t>11</a:t>
            </a:fld>
            <a:endParaRPr lang="de-DE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2A0DEB4-766A-4EB7-B0FD-07BD42D99205}" type="slidenum">
              <a:rPr lang="de-DE"/>
              <a:pPr/>
              <a:t>12</a:t>
            </a:fld>
            <a:endParaRPr lang="de-DE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127" y="4344032"/>
            <a:ext cx="5484113" cy="4113834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3D90E-B198-4A92-B0E1-284E841C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657EFB-8AB2-43A9-ACF0-3A1AEB1E3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EF9FD-A5D2-4821-8183-97681C833A28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284CE-5463-477F-98B8-DC2D5A8E953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D5225-E45C-43E1-8F66-4843D20D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4516A9-7548-41BF-8747-B6D71887C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82E6B-6B91-4CBD-8848-A961314F299D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4EC8A-6C4D-4E8C-93A8-13058D1694B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DAE965-9ED0-4F8F-946B-81DB75063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786E12-3813-40CC-A2FD-99195772F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4B513-6B71-44AF-BDE8-D9625965261D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68B6D-8E44-4646-ABB5-AC26227B34D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ED1C24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239349" y="6436620"/>
            <a:ext cx="816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30828A-A8BE-48EA-BCA0-FB3EB802796C}" type="slidenum">
              <a:rPr lang="en-GB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pPr/>
              <a:t>‹Nr.›</a:t>
            </a:fld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GB" sz="1200" b="1" dirty="0">
                <a:solidFill>
                  <a:srgbClr val="ED1C24"/>
                </a:solidFill>
                <a:latin typeface="Gill Sans MT" pitchFamily="34" charset="0"/>
              </a:rPr>
              <a:t>|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World Leading Real Estate, Asset &amp; Facilities Management Software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6453337"/>
            <a:ext cx="2400000" cy="2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1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204855" y="6365875"/>
            <a:ext cx="5751756" cy="247650"/>
          </a:xfr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DE" dirty="0"/>
              <a:t>© FaMe Facilities Management Software GmbH</a:t>
            </a:r>
          </a:p>
        </p:txBody>
      </p:sp>
      <p:sp>
        <p:nvSpPr>
          <p:cNvPr id="8" name="Tit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2" y="58741"/>
            <a:ext cx="11360149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das Titelformat zu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ED1C24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239349" y="6436620"/>
            <a:ext cx="816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30828A-A8BE-48EA-BCA0-FB3EB802796C}" type="slidenum">
              <a:rPr lang="en-GB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pPr/>
              <a:t>‹Nr.›</a:t>
            </a:fld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GB" sz="1200" b="1" dirty="0">
                <a:solidFill>
                  <a:srgbClr val="ED1C24"/>
                </a:solidFill>
                <a:latin typeface="Gill Sans MT" pitchFamily="34" charset="0"/>
              </a:rPr>
              <a:t>|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World Leading Real Estate, Asset &amp; Facilities Management Software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6453337"/>
            <a:ext cx="2400000" cy="2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1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18A79-6BFD-4D24-9769-765EBE8A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90F0D-7D8B-479F-A45B-52094F07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879C0-7EE9-4F98-AD3A-54F05B33AF7E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37DDA-1806-42DD-BC6C-0B906C60E10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05F1-1FCA-46AF-8F38-62496818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FFE38E-1493-44B2-8F73-1C23A5FF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F0208D-65D7-4B92-997E-F1CCAD04A9C0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78ED3-FC89-4EAE-BEA5-25385131E9E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F5037-4D13-42FD-8A5D-454C9D7D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1B42F-D29D-45FA-926C-60605C240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57B56D-009D-42B2-B765-459DDBA0F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77E5D4-19DD-437A-881C-F2508CC29197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F6F6F-2EA8-4A62-8EF1-1886D613D4F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25953-7F14-4916-9DB5-DAFA2311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C8FC81-40E9-4862-AF8F-3D9A633F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1CDC52-AA47-421A-AEAD-1EA24D9E4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4F7D0D-9663-432A-8CEE-A7853715A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B80E9-C734-4D06-8DE9-1BB501378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100DF-01C5-4ABC-A56B-BB1868166F40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4A5B8-9922-4C22-B27C-AEEE70AF18B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76BB3-CCC5-4BCC-9788-63880F67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06515D-5976-434E-8789-8A2CFE2030FE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943E6-76C7-442B-A7A6-98FE844BD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8C3F6E-E090-46E9-9F08-B2A0C4F69911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44711-1B7E-4B33-B7FA-CA7D6EC674D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4E74A-1444-4772-8746-6E0B6EFE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36B7B-CE93-4EC1-8FD6-4A29888D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2F64AC-0445-46B1-9B0C-787520F5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E461FF-9CAC-45A2-B487-5811BCBAF69B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8C1C9-5821-4775-8D11-0059C40CE28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31982-2D0B-4A49-95BE-C3F23FA3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A11E13-1AD8-4B1B-9B1D-2E69EBA54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6DAE48-4E2D-4E81-954D-9C247A541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6B614-AC40-4676-88B1-714D8B929BDB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7567D-603F-4585-9A55-49E34D5E777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6199F-6B49-42B3-B74E-37F490567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F3FA428-1A0D-48B1-84CC-7071CAE3F64A}" type="datetimeFigureOut">
              <a:rPr lang="de-DE"/>
              <a:pPr/>
              <a:t>29.09.2017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266AB-14C0-424C-AE93-F1CA29740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B4DCD-C8DA-4A36-8128-DD8056420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E3FAF43-782A-48E2-B84F-8123AC9A6025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728284" y="5406190"/>
            <a:ext cx="416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latin typeface="Calibri" pitchFamily="34" charset="0"/>
              </a:rPr>
              <a:t>Eddy Tan</a:t>
            </a:r>
          </a:p>
          <a:p>
            <a:pPr algn="r"/>
            <a:r>
              <a:rPr lang="en-GB" sz="1400" i="1" dirty="0">
                <a:latin typeface="Calibri" pitchFamily="34" charset="0"/>
              </a:rPr>
              <a:t>VP, novaCitynets </a:t>
            </a:r>
          </a:p>
          <a:p>
            <a:pPr algn="r"/>
            <a:r>
              <a:rPr lang="en-GB" sz="1400" i="1" dirty="0">
                <a:latin typeface="Calibri" pitchFamily="34" charset="0"/>
              </a:rPr>
              <a:t>Head, VDC &amp; FM Div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2971" y="3465096"/>
            <a:ext cx="4817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ea"/>
                <a:ea typeface="+mj-ea"/>
              </a:rPr>
              <a:t>重庆机场</a:t>
            </a:r>
            <a:r>
              <a:rPr lang="en-US" altLang="zh-CN" sz="3600" b="1" dirty="0">
                <a:latin typeface="+mj-ea"/>
                <a:ea typeface="+mj-ea"/>
              </a:rPr>
              <a:t>3</a:t>
            </a:r>
            <a:r>
              <a:rPr lang="zh-CN" altLang="en-US" sz="3600" b="1" dirty="0">
                <a:latin typeface="+mj-ea"/>
                <a:ea typeface="+mj-ea"/>
              </a:rPr>
              <a:t>号航站楼</a:t>
            </a:r>
            <a:endParaRPr lang="en-SG" altLang="zh-CN" sz="3600" b="1" dirty="0">
              <a:latin typeface="+mj-ea"/>
              <a:ea typeface="+mj-ea"/>
            </a:endParaRPr>
          </a:p>
          <a:p>
            <a:pPr algn="r"/>
            <a:r>
              <a:rPr lang="zh-CN" altLang="en-SG" sz="3600" b="1" dirty="0">
                <a:latin typeface="+mj-ea"/>
              </a:rPr>
              <a:t>荣腾</a:t>
            </a:r>
            <a:r>
              <a:rPr lang="zh-CN" altLang="en-US" sz="3600" b="1" dirty="0">
                <a:latin typeface="+mj-ea"/>
                <a:ea typeface="+mj-ea"/>
              </a:rPr>
              <a:t>清洁管理解决方案</a:t>
            </a:r>
            <a:endParaRPr lang="en-US" altLang="ko-KR" sz="3600" b="1" dirty="0">
              <a:latin typeface="Calibri" pitchFamily="34" charset="0"/>
              <a:ea typeface="맑은 고딕" pitchFamily="50" charset="-127"/>
            </a:endParaRPr>
          </a:p>
        </p:txBody>
      </p:sp>
      <p:pic>
        <p:nvPicPr>
          <p:cNvPr id="4" name="Picture 3" descr="singapore skylin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24000"/>
            <a:ext cx="12192000" cy="1828800"/>
          </a:xfrm>
          <a:prstGeom prst="rect">
            <a:avLst/>
          </a:prstGeom>
        </p:spPr>
      </p:pic>
      <p:pic>
        <p:nvPicPr>
          <p:cNvPr id="19558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1727" y="264696"/>
            <a:ext cx="2508251" cy="73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1" y="256149"/>
            <a:ext cx="1143019" cy="8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069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2589" y="1677571"/>
            <a:ext cx="8257117" cy="3967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981200" y="346827"/>
            <a:ext cx="6669505" cy="760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订购日期</a:t>
            </a:r>
            <a:endParaRPr lang="de-DE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B2EDC15-CDE7-473B-A425-7CCFF57025AE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163" y="1953546"/>
            <a:ext cx="8955616" cy="3470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219200" y="431048"/>
            <a:ext cx="9705474" cy="904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dirty="0">
                <a:solidFill>
                  <a:srgbClr val="000000"/>
                </a:solidFill>
              </a:rPr>
              <a:t>打印活动日期 </a:t>
            </a:r>
            <a:r>
              <a:rPr lang="de-DE" sz="4400" dirty="0">
                <a:solidFill>
                  <a:srgbClr val="000000"/>
                </a:solidFill>
              </a:rPr>
              <a:t>Print Dates Activities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473BA8-49A1-4D93-A4EF-FB506849277F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3267" y="1628775"/>
            <a:ext cx="8265584" cy="4046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596190" y="298702"/>
            <a:ext cx="9328484" cy="8683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</a:rPr>
              <a:t>关键绩效指标</a:t>
            </a:r>
            <a:r>
              <a:rPr lang="en-SG" altLang="zh-CN" sz="4000" dirty="0">
                <a:solidFill>
                  <a:srgbClr val="000000"/>
                </a:solidFill>
              </a:rPr>
              <a:t>(KPI)</a:t>
            </a:r>
            <a:r>
              <a:rPr lang="zh-CN" altLang="en-US" sz="4000" dirty="0">
                <a:solidFill>
                  <a:srgbClr val="000000"/>
                </a:solidFill>
              </a:rPr>
              <a:t>合约</a:t>
            </a:r>
            <a:endParaRPr lang="de-AT" sz="4000" dirty="0">
              <a:solidFill>
                <a:srgbClr val="000000"/>
              </a:solidFill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897717" y="1800225"/>
            <a:ext cx="12192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45134DD-D1B4-459A-9AA9-ECF8BE3F2571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367589" y="623554"/>
            <a:ext cx="10972800" cy="832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输入可能的清洁故障或问题</a:t>
            </a:r>
            <a:endParaRPr lang="de-DE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276476"/>
            <a:ext cx="9882717" cy="2047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391D240-EEB2-4D3D-8AC6-A88D0D77E758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042737" y="419017"/>
            <a:ext cx="10972800" cy="880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dirty="0">
                <a:solidFill>
                  <a:srgbClr val="000000"/>
                </a:solidFill>
              </a:rPr>
              <a:t>将故障链接到活动 </a:t>
            </a:r>
            <a:r>
              <a:rPr lang="de-DE" sz="4400" dirty="0">
                <a:solidFill>
                  <a:srgbClr val="000000"/>
                </a:solidFill>
              </a:rPr>
              <a:t>Link Faults to Activity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7534" y="1916113"/>
            <a:ext cx="9831917" cy="300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775885" y="5157788"/>
            <a:ext cx="9120716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</a:rPr>
              <a:t>Possible Cleaning Faults to Cleaning Task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2050269-1466-46C0-B137-9ED33699C2AA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451810" y="515269"/>
            <a:ext cx="9039727" cy="8202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dirty="0">
                <a:solidFill>
                  <a:srgbClr val="000000"/>
                </a:solidFill>
              </a:rPr>
              <a:t>故障容忍度 </a:t>
            </a:r>
            <a:r>
              <a:rPr lang="de-AT" sz="4400" dirty="0">
                <a:solidFill>
                  <a:srgbClr val="000000"/>
                </a:solidFill>
              </a:rPr>
              <a:t>Fault Tolerance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349501"/>
            <a:ext cx="9840384" cy="176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775885" y="5157789"/>
            <a:ext cx="9120716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</a:rPr>
              <a:t>Fault tolerance in relationship to Room area and Quality Level</a:t>
            </a:r>
          </a:p>
          <a:p>
            <a:pPr marL="341313" indent="-341313">
              <a:buClr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</a:rPr>
              <a:t>Default 3 Quality Levels 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A60E50B-D841-453A-8537-7B66AC6C6294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219200" y="515269"/>
            <a:ext cx="10972800" cy="7119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dirty="0">
                <a:solidFill>
                  <a:srgbClr val="000000"/>
                </a:solidFill>
              </a:rPr>
              <a:t>级别和批量大小 </a:t>
            </a:r>
            <a:r>
              <a:rPr lang="de-DE" sz="4400" dirty="0">
                <a:solidFill>
                  <a:srgbClr val="000000"/>
                </a:solidFill>
              </a:rPr>
              <a:t>Levels and Batch Size 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2785" y="1844676"/>
            <a:ext cx="9908116" cy="866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295400" y="2781300"/>
            <a:ext cx="912071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</a:rPr>
              <a:t>Cleaning Level 1 simply Level 2 normal Level 3 “stronger”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488018" y="5013325"/>
            <a:ext cx="9120716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dirty="0">
                <a:solidFill>
                  <a:srgbClr val="000000"/>
                </a:solidFill>
              </a:rPr>
              <a:t>Sample Size to = numbers of Rooms</a:t>
            </a:r>
          </a:p>
          <a:p>
            <a:pPr marL="341313" indent="-341313"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dirty="0">
                <a:solidFill>
                  <a:srgbClr val="000000"/>
                </a:solidFill>
              </a:rPr>
              <a:t>Sample Size = numbers of Rooms must be checked</a:t>
            </a:r>
          </a:p>
        </p:txBody>
      </p:sp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0151" y="3429000"/>
            <a:ext cx="9840383" cy="1200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262C350-CFA8-42C2-B386-D6B46A510FED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/>
        </p:nvSpPr>
        <p:spPr bwMode="auto">
          <a:xfrm>
            <a:off x="1042737" y="214480"/>
            <a:ext cx="10972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准备清洁质量</a:t>
            </a:r>
            <a:endParaRPr lang="de-AT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227" y="1673894"/>
            <a:ext cx="9831917" cy="394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21A4785-6DAC-4B9F-A96E-2CE14B60DE36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1544053" y="298702"/>
            <a:ext cx="8129336" cy="89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清洁质量检查</a:t>
            </a:r>
            <a:endParaRPr lang="de-AT" sz="4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6367" y="1844675"/>
            <a:ext cx="7586133" cy="3460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390651" y="1341438"/>
            <a:ext cx="9120716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</a:rPr>
              <a:t>Login PARKER FAME28876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390651" y="5589588"/>
            <a:ext cx="9120716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选择合同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8976E3D-4A5D-40AF-8539-88554D8D4834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3451" y="1243014"/>
            <a:ext cx="7785100" cy="437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219200" y="178385"/>
            <a:ext cx="10972800" cy="8202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检查任务</a:t>
            </a:r>
            <a:endParaRPr lang="de-AT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390651" y="5589588"/>
            <a:ext cx="9120716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</a:rPr>
              <a:t>Choose Inspection Task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CC0C915-35DA-43B2-8CE9-B688443158D4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7538" y="1366838"/>
            <a:ext cx="1677987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Grafik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3830638"/>
            <a:ext cx="27368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Grafik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4825" y="21828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Grafik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0" y="862013"/>
            <a:ext cx="2859088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Grafik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3963" y="1504950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Grafik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83000" y="2847975"/>
            <a:ext cx="28590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Grafik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4775" y="33464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Grafik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83000" y="4845050"/>
            <a:ext cx="2859088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Grafik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8775" y="57451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Grafik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2288" y="4489450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Grafik 2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15125" y="408305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Grafik 2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4825" y="1668463"/>
            <a:ext cx="1709738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569F487-C98E-4DEC-BD10-5139DDF00220}"/>
              </a:ext>
            </a:extLst>
          </p:cNvPr>
          <p:cNvCxnSpPr>
            <a:cxnSpLocks/>
            <a:endCxn id="0" idx="1"/>
          </p:cNvCxnSpPr>
          <p:nvPr/>
        </p:nvCxnSpPr>
        <p:spPr>
          <a:xfrm>
            <a:off x="5337175" y="1631950"/>
            <a:ext cx="1517650" cy="892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C9495F6-35CB-4129-83CF-8C7804F28B1D}"/>
              </a:ext>
            </a:extLst>
          </p:cNvPr>
          <p:cNvCxnSpPr>
            <a:cxnSpLocks/>
            <a:endCxn id="0" idx="1"/>
          </p:cNvCxnSpPr>
          <p:nvPr/>
        </p:nvCxnSpPr>
        <p:spPr>
          <a:xfrm>
            <a:off x="3565525" y="2381250"/>
            <a:ext cx="3289300" cy="1428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5BD9B89-BD4E-40EC-B1DE-47DEADD06C83}"/>
              </a:ext>
            </a:extLst>
          </p:cNvPr>
          <p:cNvCxnSpPr>
            <a:cxnSpLocks/>
            <a:endCxn id="0" idx="1"/>
          </p:cNvCxnSpPr>
          <p:nvPr/>
        </p:nvCxnSpPr>
        <p:spPr>
          <a:xfrm flipV="1">
            <a:off x="5489575" y="2524125"/>
            <a:ext cx="1365250" cy="9747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414673F-FEF7-4057-BC2C-7417504FCDF8}"/>
              </a:ext>
            </a:extLst>
          </p:cNvPr>
          <p:cNvCxnSpPr>
            <a:cxnSpLocks/>
            <a:endCxn id="0" idx="1"/>
          </p:cNvCxnSpPr>
          <p:nvPr/>
        </p:nvCxnSpPr>
        <p:spPr>
          <a:xfrm flipV="1">
            <a:off x="3232150" y="2524125"/>
            <a:ext cx="3622675" cy="17462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2F39BB5-C367-4FC4-9C2C-C2933E23465C}"/>
              </a:ext>
            </a:extLst>
          </p:cNvPr>
          <p:cNvCxnSpPr>
            <a:cxnSpLocks/>
            <a:endCxn id="0" idx="1"/>
          </p:cNvCxnSpPr>
          <p:nvPr/>
        </p:nvCxnSpPr>
        <p:spPr>
          <a:xfrm flipV="1">
            <a:off x="5599113" y="2524125"/>
            <a:ext cx="1255712" cy="32210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A9A2A4F-F5D9-4D08-8F89-059662A80F19}"/>
              </a:ext>
            </a:extLst>
          </p:cNvPr>
          <p:cNvCxnSpPr>
            <a:cxnSpLocks/>
            <a:endCxn id="0" idx="1"/>
          </p:cNvCxnSpPr>
          <p:nvPr/>
        </p:nvCxnSpPr>
        <p:spPr>
          <a:xfrm>
            <a:off x="3529013" y="2533650"/>
            <a:ext cx="3186112" cy="23114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7A95098-AC8B-4862-90CB-934D841EFAE6}"/>
              </a:ext>
            </a:extLst>
          </p:cNvPr>
          <p:cNvCxnSpPr>
            <a:cxnSpLocks/>
            <a:endCxn id="0" idx="1"/>
          </p:cNvCxnSpPr>
          <p:nvPr/>
        </p:nvCxnSpPr>
        <p:spPr>
          <a:xfrm flipV="1">
            <a:off x="5743575" y="4845050"/>
            <a:ext cx="971550" cy="105251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Lochstreifen 42">
            <a:extLst>
              <a:ext uri="{FF2B5EF4-FFF2-40B4-BE49-F238E27FC236}">
                <a16:creationId xmlns:a16="http://schemas.microsoft.com/office/drawing/2014/main" id="{A341962F-4EC8-4422-B64B-8FE02F6F37E9}"/>
              </a:ext>
            </a:extLst>
          </p:cNvPr>
          <p:cNvSpPr/>
          <p:nvPr/>
        </p:nvSpPr>
        <p:spPr>
          <a:xfrm>
            <a:off x="9032875" y="1833563"/>
            <a:ext cx="2032000" cy="149225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工作报告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计划完成 </a:t>
            </a:r>
            <a:endParaRPr lang="de-DE" dirty="0"/>
          </a:p>
        </p:txBody>
      </p:sp>
      <p:sp>
        <p:nvSpPr>
          <p:cNvPr id="44" name="Flussdiagramm: Lochstreifen 43">
            <a:extLst>
              <a:ext uri="{FF2B5EF4-FFF2-40B4-BE49-F238E27FC236}">
                <a16:creationId xmlns:a16="http://schemas.microsoft.com/office/drawing/2014/main" id="{AC122A8B-95F3-402F-AF12-532656F501D2}"/>
              </a:ext>
            </a:extLst>
          </p:cNvPr>
          <p:cNvSpPr/>
          <p:nvPr/>
        </p:nvSpPr>
        <p:spPr>
          <a:xfrm>
            <a:off x="9032875" y="4225925"/>
            <a:ext cx="2032000" cy="149225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检查报告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计划完成</a:t>
            </a:r>
            <a:endParaRPr lang="de-DE" dirty="0"/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B1B4C323-DC1B-47BA-90BE-E4E771443954}"/>
              </a:ext>
            </a:extLst>
          </p:cNvPr>
          <p:cNvCxnSpPr>
            <a:cxnSpLocks/>
          </p:cNvCxnSpPr>
          <p:nvPr/>
        </p:nvCxnSpPr>
        <p:spPr>
          <a:xfrm>
            <a:off x="8218488" y="2590800"/>
            <a:ext cx="81438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0B595C2-4985-447C-B4C6-13FA86C301C5}"/>
              </a:ext>
            </a:extLst>
          </p:cNvPr>
          <p:cNvCxnSpPr>
            <a:cxnSpLocks/>
          </p:cNvCxnSpPr>
          <p:nvPr/>
        </p:nvCxnSpPr>
        <p:spPr>
          <a:xfrm>
            <a:off x="8258175" y="5110163"/>
            <a:ext cx="8143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feld 47"/>
          <p:cNvSpPr txBox="1">
            <a:spLocks noChangeArrowheads="1"/>
          </p:cNvSpPr>
          <p:nvPr/>
        </p:nvSpPr>
        <p:spPr bwMode="auto">
          <a:xfrm>
            <a:off x="884989" y="257677"/>
            <a:ext cx="4916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err="1"/>
              <a:t>FaMe</a:t>
            </a:r>
            <a:r>
              <a:rPr lang="zh-CN" altLang="en-US" sz="2400" b="1" dirty="0"/>
              <a:t>清洁工作负荷和质量管理模块</a:t>
            </a:r>
            <a:endParaRPr lang="de-DE" sz="2400" b="1" dirty="0"/>
          </a:p>
        </p:txBody>
      </p:sp>
      <p:sp>
        <p:nvSpPr>
          <p:cNvPr id="2074" name="Textfeld 48"/>
          <p:cNvSpPr txBox="1">
            <a:spLocks noChangeArrowheads="1"/>
          </p:cNvSpPr>
          <p:nvPr/>
        </p:nvSpPr>
        <p:spPr bwMode="auto">
          <a:xfrm>
            <a:off x="6992938" y="128111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清洁工人</a:t>
            </a:r>
            <a:endParaRPr lang="de-DE" dirty="0"/>
          </a:p>
        </p:txBody>
      </p:sp>
      <p:sp>
        <p:nvSpPr>
          <p:cNvPr id="2075" name="Textfeld 49"/>
          <p:cNvSpPr txBox="1">
            <a:spLocks noChangeArrowheads="1"/>
          </p:cNvSpPr>
          <p:nvPr/>
        </p:nvSpPr>
        <p:spPr bwMode="auto">
          <a:xfrm>
            <a:off x="7045242" y="3778668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监工</a:t>
            </a:r>
            <a:endParaRPr lang="de-DE" dirty="0"/>
          </a:p>
        </p:txBody>
      </p:sp>
      <p:sp>
        <p:nvSpPr>
          <p:cNvPr id="2076" name="Textfeld 50"/>
          <p:cNvSpPr txBox="1">
            <a:spLocks noChangeArrowheads="1"/>
          </p:cNvSpPr>
          <p:nvPr/>
        </p:nvSpPr>
        <p:spPr bwMode="auto">
          <a:xfrm>
            <a:off x="1017588" y="1919288"/>
            <a:ext cx="6463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dirty="0"/>
              <a:t>NFC</a:t>
            </a:r>
          </a:p>
          <a:p>
            <a:pPr eaLnBrk="1" hangingPunct="1"/>
            <a:r>
              <a:rPr lang="de-DE" dirty="0"/>
              <a:t>RFID</a:t>
            </a:r>
          </a:p>
          <a:p>
            <a:pPr eaLnBrk="1" hangingPunct="1"/>
            <a:r>
              <a:rPr lang="zh-CN" altLang="en-US" dirty="0"/>
              <a:t>标签</a:t>
            </a:r>
            <a:endParaRPr lang="de-DE" dirty="0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6CCC13A-50B3-4AB8-84F6-5C734F399043}"/>
              </a:ext>
            </a:extLst>
          </p:cNvPr>
          <p:cNvCxnSpPr>
            <a:cxnSpLocks/>
            <a:stCxn id="2076" idx="3"/>
          </p:cNvCxnSpPr>
          <p:nvPr/>
        </p:nvCxnSpPr>
        <p:spPr>
          <a:xfrm>
            <a:off x="1663919" y="2380953"/>
            <a:ext cx="1357094" cy="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Textfeld 54"/>
          <p:cNvSpPr txBox="1">
            <a:spLocks noChangeArrowheads="1"/>
          </p:cNvSpPr>
          <p:nvPr/>
        </p:nvSpPr>
        <p:spPr bwMode="auto">
          <a:xfrm>
            <a:off x="8847054" y="3324225"/>
            <a:ext cx="25588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 err="1"/>
              <a:t>FaMe</a:t>
            </a:r>
            <a:r>
              <a:rPr lang="zh-CN" altLang="en-US" dirty="0"/>
              <a:t>用智能手机自动</a:t>
            </a:r>
            <a:endParaRPr lang="en-US" altLang="zh-CN" dirty="0"/>
          </a:p>
          <a:p>
            <a:pPr eaLnBrk="1" hangingPunct="1"/>
            <a:r>
              <a:rPr lang="zh-CN" altLang="en-US" dirty="0"/>
              <a:t>工作审计与跟踪</a:t>
            </a:r>
          </a:p>
          <a:p>
            <a:pPr eaLnBrk="1" hangingPunct="1"/>
            <a:r>
              <a:rPr lang="zh-CN" altLang="en-US" dirty="0"/>
              <a:t>报告时间和地点</a:t>
            </a:r>
            <a:endParaRPr lang="de-DE" dirty="0"/>
          </a:p>
        </p:txBody>
      </p:sp>
      <p:pic>
        <p:nvPicPr>
          <p:cNvPr id="2079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289925" y="1308100"/>
            <a:ext cx="485775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80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258175" y="5305425"/>
            <a:ext cx="485775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9609F63-A449-4853-BE0F-85535F63019F}"/>
              </a:ext>
            </a:extLst>
          </p:cNvPr>
          <p:cNvSpPr txBox="1"/>
          <p:nvPr/>
        </p:nvSpPr>
        <p:spPr>
          <a:xfrm>
            <a:off x="7895537" y="62527"/>
            <a:ext cx="3817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Increase</a:t>
            </a:r>
            <a:r>
              <a:rPr lang="de-DE" dirty="0"/>
              <a:t> Quality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 </a:t>
            </a:r>
          </a:p>
          <a:p>
            <a:r>
              <a:rPr lang="de-DE" dirty="0" err="1"/>
              <a:t>Cleaning</a:t>
            </a:r>
            <a:r>
              <a:rPr lang="de-DE" dirty="0"/>
              <a:t> on </a:t>
            </a:r>
            <a:r>
              <a:rPr lang="de-DE" dirty="0" err="1"/>
              <a:t>demand</a:t>
            </a:r>
            <a:endParaRPr lang="de-DE" dirty="0"/>
          </a:p>
          <a:p>
            <a:r>
              <a:rPr lang="de-DE" dirty="0" err="1"/>
              <a:t>Staff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–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staff</a:t>
            </a:r>
            <a:endParaRPr lang="de-DE" dirty="0"/>
          </a:p>
          <a:p>
            <a:r>
              <a:rPr lang="de-DE" dirty="0"/>
              <a:t>Report </a:t>
            </a:r>
            <a:r>
              <a:rPr lang="de-DE" dirty="0" err="1"/>
              <a:t>detail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Airport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352550"/>
            <a:ext cx="7774517" cy="415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363579" y="214479"/>
            <a:ext cx="10972800" cy="78414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房间检查</a:t>
            </a:r>
            <a:endParaRPr lang="de-AT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390651" y="5589588"/>
            <a:ext cx="9120716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>
                <a:solidFill>
                  <a:srgbClr val="000000"/>
                </a:solidFill>
              </a:rPr>
              <a:t>Choose first Room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5B34C7C-4D01-4741-954A-F3A3032802EB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0" y="1412875"/>
            <a:ext cx="8130117" cy="4560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704473" y="238544"/>
            <a:ext cx="6849979" cy="928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房间检查</a:t>
            </a:r>
            <a:endParaRPr lang="de-AT" sz="4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488018" y="6021388"/>
            <a:ext cx="9120716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房间概述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A06DEC2-5134-48BA-9C4F-A871FE565325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8518" y="1412875"/>
            <a:ext cx="921596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584158" y="190417"/>
            <a:ext cx="6344653" cy="880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检查结果</a:t>
            </a:r>
            <a:endParaRPr lang="de-AT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7EAAC4-9DB2-4C7E-973B-573BFE549F66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918" y="1557338"/>
            <a:ext cx="6752167" cy="3135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862264" y="310734"/>
            <a:ext cx="10972800" cy="8803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dirty="0">
                <a:solidFill>
                  <a:srgbClr val="000000"/>
                </a:solidFill>
              </a:rPr>
              <a:t>自助服务</a:t>
            </a:r>
            <a:endParaRPr lang="de-AT" sz="4400" dirty="0">
              <a:solidFill>
                <a:srgbClr val="000000"/>
              </a:solidFill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1" y="4292601"/>
            <a:ext cx="4734983" cy="2092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5A2F95E-DA3F-49CB-AE7A-D6BDD4B61E92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6952" y="1435100"/>
            <a:ext cx="7116233" cy="290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018673" y="262606"/>
            <a:ext cx="10972800" cy="8803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工作准备（二级）</a:t>
            </a:r>
            <a:endParaRPr lang="de-AT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5218" y="3068638"/>
            <a:ext cx="7531100" cy="1852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8608484" y="1700214"/>
            <a:ext cx="2033227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Measure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Status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Supervisor (Project)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=BOND</a:t>
            </a: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 flipH="1">
            <a:off x="4552951" y="1916114"/>
            <a:ext cx="4040716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>
            <a:off x="7533218" y="2133600"/>
            <a:ext cx="1060449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H="1">
            <a:off x="6978650" y="2500314"/>
            <a:ext cx="1598083" cy="7842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pic>
        <p:nvPicPr>
          <p:cNvPr id="3072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94051" y="5246688"/>
            <a:ext cx="7552267" cy="419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8153401" y="5651500"/>
            <a:ext cx="1288792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Link to Shift</a:t>
            </a: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H="1" flipV="1">
            <a:off x="6978651" y="5454650"/>
            <a:ext cx="1005416" cy="395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88B98B3-732B-49CB-B7CA-61DFBB3EB9C6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1018672" y="298701"/>
            <a:ext cx="10972800" cy="856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选项：</a:t>
            </a:r>
            <a:r>
              <a:rPr lang="en-US" altLang="zh-CN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KPI</a:t>
            </a: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升级</a:t>
            </a:r>
            <a:endParaRPr lang="de-AT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6952" y="1435100"/>
            <a:ext cx="7116233" cy="290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149726"/>
            <a:ext cx="9982200" cy="145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0869A67-2FC1-4C0D-85C6-E189DEBF3CB6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1433" y="1668463"/>
            <a:ext cx="7969251" cy="812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1434" y="2773363"/>
            <a:ext cx="8013700" cy="26146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671610" y="345155"/>
            <a:ext cx="5414990" cy="8580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每日</a:t>
            </a:r>
            <a:r>
              <a:rPr lang="zh-CN" altLang="en-US" sz="4000" dirty="0">
                <a:latin typeface="SimSun" pitchFamily="2" charset="-122"/>
                <a:ea typeface="SimSun" pitchFamily="2" charset="-122"/>
              </a:rPr>
              <a:t>轮班</a:t>
            </a: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规划</a:t>
            </a:r>
            <a:endParaRPr lang="de-AT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0229851" y="1243013"/>
            <a:ext cx="1090661" cy="2864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Login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BOND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Shift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Staff Shift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Available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Staff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 flipH="1" flipV="1">
            <a:off x="4557184" y="2073276"/>
            <a:ext cx="5636683" cy="1936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5712884" y="2770189"/>
            <a:ext cx="4512733" cy="11636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H="1">
            <a:off x="9743018" y="3498850"/>
            <a:ext cx="450849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B9D3236-DB34-4186-B39D-1DAF3E27F213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52" y="4006851"/>
            <a:ext cx="6989233" cy="19907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52" y="1643064"/>
            <a:ext cx="6989233" cy="9556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52752" y="2921001"/>
            <a:ext cx="6989233" cy="7159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973779" y="309062"/>
            <a:ext cx="10972800" cy="8820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工作准备规划</a:t>
            </a:r>
            <a:endParaRPr lang="de-AT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0257367" y="1211264"/>
            <a:ext cx="859187" cy="92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Level2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Link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to Shift</a:t>
            </a:r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H="1">
            <a:off x="5926667" y="1509713"/>
            <a:ext cx="4326467" cy="315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10259484" y="2516188"/>
            <a:ext cx="78108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Level2</a:t>
            </a: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 flipH="1">
            <a:off x="5969000" y="2867026"/>
            <a:ext cx="4284133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10242552" y="3322638"/>
            <a:ext cx="1232751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Available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Staff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Level2 Task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Rooms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 flipH="1">
            <a:off x="5971117" y="3636964"/>
            <a:ext cx="4282016" cy="12525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>
            <a:off x="8629651" y="4370389"/>
            <a:ext cx="1623483" cy="733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2010834" y="4006850"/>
            <a:ext cx="2766484" cy="7254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pic>
        <p:nvPicPr>
          <p:cNvPr id="33806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3601" y="2146300"/>
            <a:ext cx="1223433" cy="2147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833967" y="4383089"/>
            <a:ext cx="1619652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设备发给员工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10342368" y="2788904"/>
            <a:ext cx="78108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dirty="0">
                <a:solidFill>
                  <a:srgbClr val="000000"/>
                </a:solidFill>
              </a:rPr>
              <a:t>Level2</a:t>
            </a:r>
          </a:p>
        </p:txBody>
      </p:sp>
      <p:sp>
        <p:nvSpPr>
          <p:cNvPr id="33809" name="Text Box 16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5F92509-FE9E-4FD3-B088-10A07DA4EED6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Arrowheads="1"/>
          </p:cNvSpPr>
          <p:nvPr/>
        </p:nvSpPr>
        <p:spPr bwMode="auto">
          <a:xfrm>
            <a:off x="1219200" y="405314"/>
            <a:ext cx="6890084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员工预订设备</a:t>
            </a:r>
            <a:endParaRPr lang="de-AT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AT" sz="2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自动化</a:t>
            </a:r>
            <a:r>
              <a:rPr lang="de-AT" sz="2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)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6051" y="3101975"/>
            <a:ext cx="7230533" cy="195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83234" y="1778000"/>
            <a:ext cx="1223433" cy="2147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4821" name="Line 4"/>
          <p:cNvSpPr>
            <a:spLocks noChangeShapeType="1"/>
          </p:cNvSpPr>
          <p:nvPr/>
        </p:nvSpPr>
        <p:spPr bwMode="auto">
          <a:xfrm flipH="1">
            <a:off x="4923367" y="2601913"/>
            <a:ext cx="4684184" cy="5000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9000067" y="4178301"/>
            <a:ext cx="1205371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Equipment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to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Staff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Date/Time</a:t>
            </a: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 flipH="1" flipV="1">
            <a:off x="4889501" y="4541839"/>
            <a:ext cx="4102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 flipV="1">
            <a:off x="9516534" y="2600325"/>
            <a:ext cx="88900" cy="14795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3275C47-C386-406A-984B-ED2E3F89F1F2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951" y="1884363"/>
            <a:ext cx="7346949" cy="1854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058001" y="321092"/>
            <a:ext cx="10588568" cy="10986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工作分析</a:t>
            </a:r>
            <a:r>
              <a:rPr lang="en-SG" altLang="zh-CN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(</a:t>
            </a: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员工时间）</a:t>
            </a:r>
            <a:endParaRPr lang="en-SG" altLang="zh-CN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8684684" y="1412875"/>
            <a:ext cx="1797585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员工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时间</a:t>
            </a:r>
            <a:endParaRPr lang="de-DE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设备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房间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控制点（选项）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H="1">
            <a:off x="3693585" y="1700213"/>
            <a:ext cx="4974167" cy="5000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 flipH="1">
            <a:off x="7533217" y="1884363"/>
            <a:ext cx="1168400" cy="5000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H="1">
            <a:off x="8081433" y="2805114"/>
            <a:ext cx="58631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pic>
        <p:nvPicPr>
          <p:cNvPr id="3584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83985" y="4005264"/>
            <a:ext cx="1223433" cy="2147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35849" name="AutoShape 8"/>
          <p:cNvCxnSpPr>
            <a:cxnSpLocks noChangeShapeType="1"/>
            <a:stCxn id="0" idx="0"/>
          </p:cNvCxnSpPr>
          <p:nvPr/>
        </p:nvCxnSpPr>
        <p:spPr bwMode="auto">
          <a:xfrm flipH="1" flipV="1">
            <a:off x="3693585" y="2565401"/>
            <a:ext cx="2116" cy="14398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pic>
        <p:nvPicPr>
          <p:cNvPr id="35850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0434" y="4106864"/>
            <a:ext cx="1335617" cy="1944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35851" name="AutoShape 10"/>
          <p:cNvCxnSpPr>
            <a:cxnSpLocks noChangeShapeType="1"/>
          </p:cNvCxnSpPr>
          <p:nvPr/>
        </p:nvCxnSpPr>
        <p:spPr bwMode="auto">
          <a:xfrm flipH="1" flipV="1">
            <a:off x="4078818" y="2565400"/>
            <a:ext cx="1758949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2DB2A78-37F2-48E8-BD6F-C79065E9E8A0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29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Grafik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413" y="2092325"/>
            <a:ext cx="165735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Grafik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1763" y="3997325"/>
            <a:ext cx="1579562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Grafik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6263" y="4165600"/>
            <a:ext cx="1071562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Grafik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24263" y="2286000"/>
            <a:ext cx="1709737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E1F8E65-E40E-4A50-813E-F46F9C17CBAD}"/>
              </a:ext>
            </a:extLst>
          </p:cNvPr>
          <p:cNvCxnSpPr>
            <a:cxnSpLocks/>
          </p:cNvCxnSpPr>
          <p:nvPr/>
        </p:nvCxnSpPr>
        <p:spPr>
          <a:xfrm>
            <a:off x="6380163" y="1438275"/>
            <a:ext cx="0" cy="10810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Grafik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6550" y="1438275"/>
            <a:ext cx="13223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Grafik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0713" y="1438275"/>
            <a:ext cx="1330325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Grafik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02813" y="1450975"/>
            <a:ext cx="1330325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Grafik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61175" y="2955925"/>
            <a:ext cx="1311275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Grafik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67700" y="2955925"/>
            <a:ext cx="130968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Grafik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77400" y="2955925"/>
            <a:ext cx="1311275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Grafik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61175" y="4551363"/>
            <a:ext cx="9731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Grafik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4800" y="4551363"/>
            <a:ext cx="9731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Grafik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88425" y="4521200"/>
            <a:ext cx="97155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Grafik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52050" y="4521200"/>
            <a:ext cx="97155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9" name="Textfeld 19"/>
          <p:cNvSpPr txBox="1">
            <a:spLocks noChangeArrowheads="1"/>
          </p:cNvSpPr>
          <p:nvPr/>
        </p:nvSpPr>
        <p:spPr bwMode="auto">
          <a:xfrm>
            <a:off x="7839661" y="870451"/>
            <a:ext cx="2196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仓库</a:t>
            </a:r>
            <a:r>
              <a:rPr lang="en-US" altLang="zh-CN" sz="2400" b="1" dirty="0">
                <a:latin typeface="SimSun" pitchFamily="2" charset="-122"/>
                <a:ea typeface="SimSun" pitchFamily="2" charset="-122"/>
              </a:rPr>
              <a:t>+</a:t>
            </a:r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设备管理</a:t>
            </a:r>
            <a:endParaRPr lang="de-DE" sz="2400" b="1" dirty="0">
              <a:latin typeface="SimSun" pitchFamily="2" charset="-122"/>
              <a:ea typeface="SimSun" pitchFamily="2" charset="-122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EC02CD7-41B9-4D87-807C-3020D9EE397D}"/>
              </a:ext>
            </a:extLst>
          </p:cNvPr>
          <p:cNvCxnSpPr>
            <a:cxnSpLocks/>
          </p:cNvCxnSpPr>
          <p:nvPr/>
        </p:nvCxnSpPr>
        <p:spPr>
          <a:xfrm>
            <a:off x="5878513" y="3049588"/>
            <a:ext cx="955675" cy="0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1" name="Textfeld 25"/>
          <p:cNvSpPr txBox="1">
            <a:spLocks noChangeArrowheads="1"/>
          </p:cNvSpPr>
          <p:nvPr/>
        </p:nvSpPr>
        <p:spPr bwMode="auto">
          <a:xfrm>
            <a:off x="3049003" y="1387809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清洁团队</a:t>
            </a:r>
            <a:endParaRPr lang="de-DE" sz="2400" b="1" dirty="0"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3092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16500" y="2620963"/>
            <a:ext cx="485775" cy="113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93" name="Textfeld 29"/>
          <p:cNvSpPr txBox="1">
            <a:spLocks noChangeArrowheads="1"/>
          </p:cNvSpPr>
          <p:nvPr/>
        </p:nvSpPr>
        <p:spPr bwMode="auto">
          <a:xfrm>
            <a:off x="1244933" y="272632"/>
            <a:ext cx="3177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 err="1"/>
              <a:t>FaMe</a:t>
            </a:r>
            <a:r>
              <a:rPr lang="zh-CN" altLang="en-US" sz="2800" b="1" dirty="0"/>
              <a:t>仓库管理模块</a:t>
            </a:r>
            <a:endParaRPr lang="de-DE" sz="2800" b="1" dirty="0"/>
          </a:p>
        </p:txBody>
      </p:sp>
      <p:sp>
        <p:nvSpPr>
          <p:cNvPr id="3094" name="Textfeld 30"/>
          <p:cNvSpPr txBox="1">
            <a:spLocks noChangeArrowheads="1"/>
          </p:cNvSpPr>
          <p:nvPr/>
        </p:nvSpPr>
        <p:spPr bwMode="auto">
          <a:xfrm>
            <a:off x="6161088" y="2582776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入</a:t>
            </a:r>
            <a:endParaRPr lang="de-DE" sz="24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3095" name="Textfeld 31"/>
          <p:cNvSpPr txBox="1">
            <a:spLocks noChangeArrowheads="1"/>
          </p:cNvSpPr>
          <p:nvPr/>
        </p:nvSpPr>
        <p:spPr bwMode="auto">
          <a:xfrm>
            <a:off x="6133684" y="3121025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出</a:t>
            </a:r>
            <a:endParaRPr lang="de-DE" sz="2400" b="1" dirty="0">
              <a:latin typeface="SimSun" pitchFamily="2" charset="-122"/>
              <a:ea typeface="SimSun" pitchFamily="2" charset="-122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90C8438-7329-4E95-B040-EA5984DF2DC3}"/>
              </a:ext>
            </a:extLst>
          </p:cNvPr>
          <p:cNvCxnSpPr>
            <a:cxnSpLocks/>
          </p:cNvCxnSpPr>
          <p:nvPr/>
        </p:nvCxnSpPr>
        <p:spPr>
          <a:xfrm>
            <a:off x="6380163" y="3540125"/>
            <a:ext cx="0" cy="10826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FBE429B-5522-418A-91DC-EBA969F36908}"/>
              </a:ext>
            </a:extLst>
          </p:cNvPr>
          <p:cNvCxnSpPr>
            <a:cxnSpLocks/>
          </p:cNvCxnSpPr>
          <p:nvPr/>
        </p:nvCxnSpPr>
        <p:spPr>
          <a:xfrm>
            <a:off x="5878513" y="5033963"/>
            <a:ext cx="95567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8" name="Textfeld 35"/>
          <p:cNvSpPr txBox="1">
            <a:spLocks noChangeArrowheads="1"/>
          </p:cNvSpPr>
          <p:nvPr/>
        </p:nvSpPr>
        <p:spPr bwMode="auto">
          <a:xfrm>
            <a:off x="6161088" y="4591215"/>
            <a:ext cx="494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出</a:t>
            </a:r>
            <a:endParaRPr lang="de-DE" sz="2400" b="1" dirty="0">
              <a:latin typeface="SimSun" pitchFamily="2" charset="-122"/>
              <a:ea typeface="SimSun" pitchFamily="2" charset="-122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2888278-D5EF-4055-BD56-80E10EBD239F}"/>
              </a:ext>
            </a:extLst>
          </p:cNvPr>
          <p:cNvCxnSpPr>
            <a:cxnSpLocks/>
          </p:cNvCxnSpPr>
          <p:nvPr/>
        </p:nvCxnSpPr>
        <p:spPr>
          <a:xfrm>
            <a:off x="6380163" y="5275263"/>
            <a:ext cx="0" cy="10810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884B3E2-2C7C-4F06-9701-EA094919420B}"/>
              </a:ext>
            </a:extLst>
          </p:cNvPr>
          <p:cNvSpPr txBox="1"/>
          <p:nvPr/>
        </p:nvSpPr>
        <p:spPr>
          <a:xfrm>
            <a:off x="387079" y="640348"/>
            <a:ext cx="6529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Detail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cleaning</a:t>
            </a:r>
            <a:r>
              <a:rPr lang="de-DE" dirty="0"/>
              <a:t> </a:t>
            </a:r>
            <a:r>
              <a:rPr lang="de-DE" dirty="0" err="1"/>
              <a:t>suplliers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purpose</a:t>
            </a:r>
            <a:endParaRPr lang="de-DE" dirty="0"/>
          </a:p>
          <a:p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cleaning</a:t>
            </a:r>
            <a:r>
              <a:rPr lang="de-DE" dirty="0"/>
              <a:t> </a:t>
            </a:r>
            <a:r>
              <a:rPr lang="de-DE" dirty="0" err="1"/>
              <a:t>supplies</a:t>
            </a:r>
            <a:r>
              <a:rPr lang="de-DE" dirty="0"/>
              <a:t> –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/>
              <a:t>Right </a:t>
            </a:r>
            <a:r>
              <a:rPr lang="de-DE" dirty="0" err="1"/>
              <a:t>cleaning</a:t>
            </a:r>
            <a:r>
              <a:rPr lang="de-DE" dirty="0"/>
              <a:t> supplier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lifetime</a:t>
            </a:r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8517" y="1989139"/>
            <a:ext cx="9218083" cy="334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584269" y="477754"/>
            <a:ext cx="6476889" cy="7374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dirty="0">
                <a:solidFill>
                  <a:srgbClr val="000000"/>
                </a:solidFill>
              </a:rPr>
              <a:t>清洁区域</a:t>
            </a:r>
            <a:endParaRPr lang="de-AT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5218" y="1484313"/>
            <a:ext cx="5858933" cy="428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994611" y="298701"/>
            <a:ext cx="10972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清洁目录报告</a:t>
            </a:r>
            <a:endParaRPr lang="de-AT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AC32826-23D4-477E-BE3A-281107FC0BE8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31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ChangeArrowheads="1"/>
          </p:cNvSpPr>
          <p:nvPr/>
        </p:nvSpPr>
        <p:spPr bwMode="auto">
          <a:xfrm>
            <a:off x="1026585" y="1484313"/>
            <a:ext cx="10602383" cy="46604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95780" tIns="47890" rIns="95780" bIns="47890">
            <a:spAutoFit/>
          </a:bodyPr>
          <a:lstStyle/>
          <a:p>
            <a:endParaRPr lang="de-DE" altLang="de-DE" sz="2400">
              <a:latin typeface="Times New Roman" pitchFamily="16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22421" y="389189"/>
            <a:ext cx="10515600" cy="1102728"/>
          </a:xfrm>
        </p:spPr>
        <p:txBody>
          <a:bodyPr lIns="95780" tIns="47890" rIns="95780" bIns="47890"/>
          <a:lstStyle/>
          <a:p>
            <a:r>
              <a:rPr lang="en-US" altLang="zh-CN" sz="4000" dirty="0" err="1">
                <a:latin typeface="SimSun" pitchFamily="2" charset="-122"/>
                <a:ea typeface="SimSun" pitchFamily="2" charset="-122"/>
              </a:rPr>
              <a:t>FaMe</a:t>
            </a:r>
            <a:r>
              <a:rPr lang="zh-CN" altLang="en-US" sz="4000" dirty="0">
                <a:latin typeface="SimSun" pitchFamily="2" charset="-122"/>
                <a:ea typeface="SimSun" pitchFamily="2" charset="-122"/>
              </a:rPr>
              <a:t>设备管理模块</a:t>
            </a:r>
            <a:endParaRPr lang="de-AT" altLang="de-DE" sz="4000" i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94106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23211" y="2337886"/>
            <a:ext cx="9431867" cy="3774155"/>
          </a:xfrm>
        </p:spPr>
        <p:txBody>
          <a:bodyPr lIns="95780" tIns="47890" rIns="95780" bIns="47890"/>
          <a:lstStyle/>
          <a:p>
            <a:pPr marL="287338" indent="-287338" defTabSz="957263">
              <a:spcBef>
                <a:spcPct val="80000"/>
              </a:spcBef>
            </a:pPr>
            <a:r>
              <a:rPr lang="zh-CN" altLang="en-US" sz="2600" dirty="0"/>
              <a:t>设备</a:t>
            </a:r>
            <a:r>
              <a:rPr lang="en-US" altLang="zh-CN" sz="2600" dirty="0"/>
              <a:t>/</a:t>
            </a:r>
            <a:r>
              <a:rPr lang="zh-CN" altLang="en-US" sz="2600" dirty="0"/>
              <a:t>用品管理 </a:t>
            </a:r>
            <a:r>
              <a:rPr lang="de-AT" altLang="de-DE" sz="2600" dirty="0"/>
              <a:t>Equipments/items Management</a:t>
            </a:r>
          </a:p>
          <a:p>
            <a:pPr marL="287338" indent="-287338" defTabSz="957263">
              <a:spcBef>
                <a:spcPct val="80000"/>
              </a:spcBef>
            </a:pPr>
            <a:r>
              <a:rPr lang="zh-CN" altLang="en-US" sz="2600" dirty="0"/>
              <a:t>设备</a:t>
            </a:r>
            <a:r>
              <a:rPr lang="en-US" altLang="zh-CN" sz="2600" dirty="0"/>
              <a:t>/</a:t>
            </a:r>
            <a:r>
              <a:rPr lang="zh-CN" altLang="en-US" sz="2600" dirty="0"/>
              <a:t>零件进货，出货，手头 </a:t>
            </a:r>
            <a:r>
              <a:rPr lang="de-AT" altLang="de-DE" sz="2600" dirty="0"/>
              <a:t>Equipments/Parts Incoming, Outgoing, on Hand</a:t>
            </a:r>
          </a:p>
          <a:p>
            <a:pPr marL="287338" indent="-287338" defTabSz="957263">
              <a:spcBef>
                <a:spcPct val="80000"/>
              </a:spcBef>
            </a:pPr>
            <a:r>
              <a:rPr lang="zh-CN" altLang="en-US" sz="2600" dirty="0"/>
              <a:t>设备</a:t>
            </a:r>
            <a:r>
              <a:rPr lang="en-US" altLang="zh-CN" sz="2600" dirty="0"/>
              <a:t>/</a:t>
            </a:r>
            <a:r>
              <a:rPr lang="zh-CN" altLang="en-US" sz="2600" dirty="0"/>
              <a:t>零件订单 </a:t>
            </a:r>
            <a:r>
              <a:rPr lang="de-AT" altLang="de-DE" sz="2600" dirty="0"/>
              <a:t>Equipments/Parts Order</a:t>
            </a:r>
          </a:p>
          <a:p>
            <a:pPr marL="287338" indent="-287338" defTabSz="957263">
              <a:spcBef>
                <a:spcPct val="80000"/>
              </a:spcBef>
            </a:pPr>
            <a:r>
              <a:rPr lang="zh-CN" altLang="en-US" sz="2600" dirty="0"/>
              <a:t>级别</a:t>
            </a:r>
            <a:r>
              <a:rPr lang="en-US" altLang="zh-CN" sz="2600" dirty="0"/>
              <a:t>2 </a:t>
            </a:r>
            <a:r>
              <a:rPr lang="zh-CN" altLang="en-US" sz="2600" dirty="0"/>
              <a:t>的设备</a:t>
            </a:r>
            <a:r>
              <a:rPr lang="en-US" altLang="zh-CN" sz="2600" dirty="0"/>
              <a:t>/</a:t>
            </a:r>
            <a:r>
              <a:rPr lang="zh-CN" altLang="en-US" sz="2600" dirty="0"/>
              <a:t>部件请求 </a:t>
            </a:r>
            <a:r>
              <a:rPr lang="de-AT" altLang="de-DE" sz="2600" dirty="0"/>
              <a:t>Equipments/Part Request by Level2</a:t>
            </a:r>
          </a:p>
          <a:p>
            <a:pPr marL="287338" indent="-287338" defTabSz="957263">
              <a:spcBef>
                <a:spcPct val="80000"/>
              </a:spcBef>
            </a:pPr>
            <a:r>
              <a:rPr lang="zh-CN" altLang="en-US" sz="2600" dirty="0"/>
              <a:t>设备</a:t>
            </a:r>
            <a:r>
              <a:rPr lang="en-US" altLang="zh-CN" sz="2600" dirty="0"/>
              <a:t>/</a:t>
            </a:r>
            <a:r>
              <a:rPr lang="zh-CN" altLang="en-US" sz="2600" dirty="0"/>
              <a:t>部件管理级别</a:t>
            </a:r>
            <a:r>
              <a:rPr lang="en-US" altLang="zh-CN" sz="2600" dirty="0"/>
              <a:t>2 </a:t>
            </a:r>
            <a:r>
              <a:rPr lang="de-AT" altLang="de-DE" sz="2600" dirty="0"/>
              <a:t>Equipments/Parts Management Level2</a:t>
            </a:r>
          </a:p>
        </p:txBody>
      </p:sp>
      <p:sp>
        <p:nvSpPr>
          <p:cNvPr id="3077" name="Foliennummernplatzhalt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0B88A4-2E45-44AA-B1B6-FE6A04B9F101}" type="slidenum">
              <a:rPr lang="en-US" altLang="de-DE"/>
              <a:pPr/>
              <a:t>32</a:t>
            </a:fld>
            <a:endParaRPr lang="en-US" alt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4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8" grpId="0" animBg="1"/>
      <p:bldP spid="941060" grpId="0" build="p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0" y="3644901"/>
            <a:ext cx="595206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0" y="1414463"/>
            <a:ext cx="5954184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417" y="3644901"/>
            <a:ext cx="1684867" cy="174466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4433" y="0"/>
            <a:ext cx="10972800" cy="1143000"/>
          </a:xfrm>
        </p:spPr>
        <p:txBody>
          <a:bodyPr lIns="95780" tIns="47890" rIns="95780" bIns="47890"/>
          <a:lstStyle/>
          <a:p>
            <a:pPr eaLnBrk="1" hangingPunct="1"/>
            <a:r>
              <a:rPr lang="zh-CN" altLang="en-US" dirty="0"/>
              <a:t>创建设备或清洁用品</a:t>
            </a:r>
            <a:endParaRPr lang="de-AT" altLang="de-DE" dirty="0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624417" y="3068638"/>
            <a:ext cx="5905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altLang="de-DE"/>
              <a:t>Tree</a:t>
            </a:r>
            <a:endParaRPr lang="en-US" altLang="de-DE"/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auto">
          <a:xfrm>
            <a:off x="8208433" y="908051"/>
            <a:ext cx="242893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altLang="de-DE"/>
              <a:t>Order Time</a:t>
            </a:r>
          </a:p>
          <a:p>
            <a:r>
              <a:rPr lang="de-DE" altLang="de-DE"/>
              <a:t>Min. Number Storage </a:t>
            </a:r>
          </a:p>
          <a:p>
            <a:r>
              <a:rPr lang="de-DE" altLang="de-DE"/>
              <a:t>Max. Number Storage</a:t>
            </a:r>
          </a:p>
          <a:p>
            <a:r>
              <a:rPr lang="de-DE" altLang="de-DE"/>
              <a:t>Delivery Time</a:t>
            </a:r>
          </a:p>
          <a:p>
            <a:r>
              <a:rPr lang="de-DE" altLang="de-DE"/>
              <a:t>Flag automatically</a:t>
            </a:r>
          </a:p>
          <a:p>
            <a:r>
              <a:rPr lang="de-DE" altLang="de-DE"/>
              <a:t>ordering if min. number</a:t>
            </a:r>
          </a:p>
          <a:p>
            <a:r>
              <a:rPr lang="de-DE" altLang="de-DE"/>
              <a:t>on stock</a:t>
            </a:r>
          </a:p>
          <a:p>
            <a:r>
              <a:rPr lang="de-DE" altLang="de-DE"/>
              <a:t>Article</a:t>
            </a:r>
          </a:p>
          <a:p>
            <a:r>
              <a:rPr lang="de-DE" altLang="de-DE"/>
              <a:t>Store Location</a:t>
            </a:r>
            <a:endParaRPr lang="en-US" altLang="de-DE"/>
          </a:p>
        </p:txBody>
      </p:sp>
      <p:sp>
        <p:nvSpPr>
          <p:cNvPr id="4104" name="Line 20"/>
          <p:cNvSpPr>
            <a:spLocks noChangeShapeType="1"/>
          </p:cNvSpPr>
          <p:nvPr/>
        </p:nvSpPr>
        <p:spPr bwMode="auto">
          <a:xfrm>
            <a:off x="1007533" y="3429001"/>
            <a:ext cx="287867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05" name="Text Box 27"/>
          <p:cNvSpPr txBox="1">
            <a:spLocks noChangeArrowheads="1"/>
          </p:cNvSpPr>
          <p:nvPr/>
        </p:nvSpPr>
        <p:spPr bwMode="auto">
          <a:xfrm>
            <a:off x="8208433" y="3644900"/>
            <a:ext cx="213263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altLang="de-DE"/>
              <a:t>Manufacturer</a:t>
            </a:r>
          </a:p>
          <a:p>
            <a:endParaRPr lang="de-DE" altLang="de-DE"/>
          </a:p>
          <a:p>
            <a:r>
              <a:rPr lang="de-DE" altLang="de-DE"/>
              <a:t>Project / Cost Center</a:t>
            </a:r>
          </a:p>
          <a:p>
            <a:endParaRPr lang="de-DE" altLang="de-DE"/>
          </a:p>
          <a:p>
            <a:endParaRPr lang="de-DE" altLang="de-DE"/>
          </a:p>
          <a:p>
            <a:r>
              <a:rPr lang="de-DE" altLang="de-DE"/>
              <a:t>Reference Bookings</a:t>
            </a:r>
          </a:p>
          <a:p>
            <a:r>
              <a:rPr lang="de-DE" altLang="de-DE"/>
              <a:t>Supplier</a:t>
            </a:r>
          </a:p>
          <a:p>
            <a:endParaRPr lang="de-DE" altLang="de-DE"/>
          </a:p>
          <a:p>
            <a:endParaRPr lang="de-DE" altLang="de-DE"/>
          </a:p>
          <a:p>
            <a:r>
              <a:rPr lang="de-DE" altLang="de-DE"/>
              <a:t>Documents</a:t>
            </a:r>
            <a:endParaRPr lang="en-US" altLang="de-DE"/>
          </a:p>
        </p:txBody>
      </p:sp>
      <p:sp>
        <p:nvSpPr>
          <p:cNvPr id="4106" name="Line 29"/>
          <p:cNvSpPr>
            <a:spLocks noChangeShapeType="1"/>
          </p:cNvSpPr>
          <p:nvPr/>
        </p:nvSpPr>
        <p:spPr bwMode="auto">
          <a:xfrm flipH="1">
            <a:off x="7152217" y="1125539"/>
            <a:ext cx="1056216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07" name="Line 30"/>
          <p:cNvSpPr>
            <a:spLocks noChangeShapeType="1"/>
          </p:cNvSpPr>
          <p:nvPr/>
        </p:nvSpPr>
        <p:spPr bwMode="auto">
          <a:xfrm flipH="1">
            <a:off x="7823201" y="2205038"/>
            <a:ext cx="38523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08" name="Line 33"/>
          <p:cNvSpPr>
            <a:spLocks noChangeShapeType="1"/>
          </p:cNvSpPr>
          <p:nvPr/>
        </p:nvSpPr>
        <p:spPr bwMode="auto">
          <a:xfrm flipH="1">
            <a:off x="5808134" y="3860801"/>
            <a:ext cx="2495551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09" name="Line 35"/>
          <p:cNvSpPr>
            <a:spLocks noChangeShapeType="1"/>
          </p:cNvSpPr>
          <p:nvPr/>
        </p:nvSpPr>
        <p:spPr bwMode="auto">
          <a:xfrm flipH="1" flipV="1">
            <a:off x="7727951" y="2997200"/>
            <a:ext cx="575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10" name="Line 39"/>
          <p:cNvSpPr>
            <a:spLocks noChangeShapeType="1"/>
          </p:cNvSpPr>
          <p:nvPr/>
        </p:nvSpPr>
        <p:spPr bwMode="auto">
          <a:xfrm flipH="1">
            <a:off x="4559300" y="5229226"/>
            <a:ext cx="3649133" cy="836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11" name="Text Box 43"/>
          <p:cNvSpPr txBox="1">
            <a:spLocks noChangeArrowheads="1"/>
          </p:cNvSpPr>
          <p:nvPr/>
        </p:nvSpPr>
        <p:spPr bwMode="auto">
          <a:xfrm>
            <a:off x="867464" y="1844675"/>
            <a:ext cx="12026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de-DE" altLang="de-DE"/>
              <a:t>Dashboard</a:t>
            </a:r>
          </a:p>
          <a:p>
            <a:pPr algn="r"/>
            <a:r>
              <a:rPr lang="de-DE" altLang="de-DE"/>
              <a:t>Display</a:t>
            </a:r>
          </a:p>
        </p:txBody>
      </p:sp>
      <p:sp>
        <p:nvSpPr>
          <p:cNvPr id="4112" name="Line 44"/>
          <p:cNvSpPr>
            <a:spLocks noChangeShapeType="1"/>
          </p:cNvSpPr>
          <p:nvPr/>
        </p:nvSpPr>
        <p:spPr bwMode="auto">
          <a:xfrm flipH="1" flipV="1">
            <a:off x="1968500" y="2205039"/>
            <a:ext cx="1534584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13" name="Text Box 45"/>
          <p:cNvSpPr txBox="1">
            <a:spLocks noChangeArrowheads="1"/>
          </p:cNvSpPr>
          <p:nvPr/>
        </p:nvSpPr>
        <p:spPr bwMode="auto">
          <a:xfrm>
            <a:off x="1" y="2636838"/>
            <a:ext cx="2063751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de-DE" altLang="de-DE"/>
              <a:t>Tools In/Out</a:t>
            </a:r>
          </a:p>
        </p:txBody>
      </p:sp>
      <p:sp>
        <p:nvSpPr>
          <p:cNvPr id="4114" name="Line 46"/>
          <p:cNvSpPr>
            <a:spLocks noChangeShapeType="1"/>
          </p:cNvSpPr>
          <p:nvPr/>
        </p:nvSpPr>
        <p:spPr bwMode="auto">
          <a:xfrm flipH="1">
            <a:off x="1968500" y="2492376"/>
            <a:ext cx="1534584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15" name="Text Box 47"/>
          <p:cNvSpPr txBox="1">
            <a:spLocks noChangeArrowheads="1"/>
          </p:cNvSpPr>
          <p:nvPr/>
        </p:nvSpPr>
        <p:spPr bwMode="auto">
          <a:xfrm>
            <a:off x="805443" y="1412876"/>
            <a:ext cx="12138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de-DE" altLang="de-DE"/>
              <a:t>Min. Order</a:t>
            </a:r>
          </a:p>
        </p:txBody>
      </p:sp>
      <p:sp>
        <p:nvSpPr>
          <p:cNvPr id="4116" name="Line 48"/>
          <p:cNvSpPr>
            <a:spLocks noChangeShapeType="1"/>
          </p:cNvSpPr>
          <p:nvPr/>
        </p:nvSpPr>
        <p:spPr bwMode="auto">
          <a:xfrm flipH="1" flipV="1">
            <a:off x="1871134" y="1628775"/>
            <a:ext cx="105621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17" name="Text Box 49"/>
          <p:cNvSpPr txBox="1">
            <a:spLocks noChangeArrowheads="1"/>
          </p:cNvSpPr>
          <p:nvPr/>
        </p:nvSpPr>
        <p:spPr bwMode="auto">
          <a:xfrm>
            <a:off x="1641632" y="981076"/>
            <a:ext cx="15312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de-DE" altLang="de-DE"/>
              <a:t>Spare Part No.</a:t>
            </a:r>
          </a:p>
        </p:txBody>
      </p:sp>
      <p:sp>
        <p:nvSpPr>
          <p:cNvPr id="4118" name="Text Box 50"/>
          <p:cNvSpPr txBox="1">
            <a:spLocks noChangeArrowheads="1"/>
          </p:cNvSpPr>
          <p:nvPr/>
        </p:nvSpPr>
        <p:spPr bwMode="auto">
          <a:xfrm>
            <a:off x="4975933" y="981076"/>
            <a:ext cx="12576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de-DE" altLang="de-DE"/>
              <a:t>Description</a:t>
            </a:r>
          </a:p>
        </p:txBody>
      </p:sp>
      <p:sp>
        <p:nvSpPr>
          <p:cNvPr id="4119" name="Line 51"/>
          <p:cNvSpPr>
            <a:spLocks noChangeShapeType="1"/>
          </p:cNvSpPr>
          <p:nvPr/>
        </p:nvSpPr>
        <p:spPr bwMode="auto">
          <a:xfrm flipH="1" flipV="1">
            <a:off x="3119967" y="1196975"/>
            <a:ext cx="768351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20" name="Line 52"/>
          <p:cNvSpPr>
            <a:spLocks noChangeShapeType="1"/>
          </p:cNvSpPr>
          <p:nvPr/>
        </p:nvSpPr>
        <p:spPr bwMode="auto">
          <a:xfrm flipH="1" flipV="1">
            <a:off x="6191251" y="1196975"/>
            <a:ext cx="768349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21" name="Line 53"/>
          <p:cNvSpPr>
            <a:spLocks noChangeShapeType="1"/>
          </p:cNvSpPr>
          <p:nvPr/>
        </p:nvSpPr>
        <p:spPr bwMode="auto">
          <a:xfrm flipH="1">
            <a:off x="7152217" y="1412875"/>
            <a:ext cx="1056216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22" name="Line 54"/>
          <p:cNvSpPr>
            <a:spLocks noChangeShapeType="1"/>
          </p:cNvSpPr>
          <p:nvPr/>
        </p:nvSpPr>
        <p:spPr bwMode="auto">
          <a:xfrm flipH="1">
            <a:off x="7152217" y="1628776"/>
            <a:ext cx="1056216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23" name="Line 55"/>
          <p:cNvSpPr>
            <a:spLocks noChangeShapeType="1"/>
          </p:cNvSpPr>
          <p:nvPr/>
        </p:nvSpPr>
        <p:spPr bwMode="auto">
          <a:xfrm flipH="1">
            <a:off x="7247467" y="1989138"/>
            <a:ext cx="96096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24" name="Line 56"/>
          <p:cNvSpPr>
            <a:spLocks noChangeShapeType="1"/>
          </p:cNvSpPr>
          <p:nvPr/>
        </p:nvSpPr>
        <p:spPr bwMode="auto">
          <a:xfrm flipH="1">
            <a:off x="5422900" y="3284538"/>
            <a:ext cx="2880784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25" name="Line 57"/>
          <p:cNvSpPr>
            <a:spLocks noChangeShapeType="1"/>
          </p:cNvSpPr>
          <p:nvPr/>
        </p:nvSpPr>
        <p:spPr bwMode="auto">
          <a:xfrm flipH="1">
            <a:off x="5712884" y="4365626"/>
            <a:ext cx="2495549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26" name="Line 58"/>
          <p:cNvSpPr>
            <a:spLocks noChangeShapeType="1"/>
          </p:cNvSpPr>
          <p:nvPr/>
        </p:nvSpPr>
        <p:spPr bwMode="auto">
          <a:xfrm flipH="1">
            <a:off x="6864351" y="5516564"/>
            <a:ext cx="134408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27" name="Line 59"/>
          <p:cNvSpPr>
            <a:spLocks noChangeShapeType="1"/>
          </p:cNvSpPr>
          <p:nvPr/>
        </p:nvSpPr>
        <p:spPr bwMode="auto">
          <a:xfrm flipH="1" flipV="1">
            <a:off x="4847167" y="6165850"/>
            <a:ext cx="336126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28" name="Foliennummernplatzhalt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3051BC-025C-48CB-81E3-A984B4BD7953}" type="slidenum">
              <a:rPr lang="en-US" altLang="de-DE"/>
              <a:pPr/>
              <a:t>33</a:t>
            </a:fld>
            <a:endParaRPr lang="en-US" altLang="de-DE"/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 noChangeArrowheads="1"/>
          </p:cNvSpPr>
          <p:nvPr>
            <p:ph type="title"/>
          </p:nvPr>
        </p:nvSpPr>
        <p:spPr>
          <a:xfrm>
            <a:off x="1475873" y="280904"/>
            <a:ext cx="8534401" cy="585369"/>
          </a:xfrm>
        </p:spPr>
        <p:txBody>
          <a:bodyPr/>
          <a:lstStyle/>
          <a:p>
            <a:r>
              <a:rPr lang="zh-CN" altLang="en-US" sz="4000" dirty="0"/>
              <a:t>设备</a:t>
            </a:r>
            <a:r>
              <a:rPr lang="zh-CN" altLang="en-US" sz="4000" dirty="0">
                <a:latin typeface="SimSun" pitchFamily="2" charset="-122"/>
                <a:ea typeface="SimSun" pitchFamily="2" charset="-122"/>
                <a:cs typeface="Arial" charset="0"/>
              </a:rPr>
              <a:t>跟踪应用程序 </a:t>
            </a:r>
            <a:r>
              <a:rPr lang="en-US" altLang="zh-CN" sz="4000" dirty="0">
                <a:latin typeface="SimSun" pitchFamily="2" charset="-122"/>
                <a:ea typeface="SimSun" pitchFamily="2" charset="-122"/>
                <a:cs typeface="Arial" charset="0"/>
              </a:rPr>
              <a:t>- </a:t>
            </a:r>
            <a:r>
              <a:rPr lang="zh-CN" altLang="en-US" sz="4000" dirty="0">
                <a:latin typeface="SimSun" pitchFamily="2" charset="-122"/>
                <a:ea typeface="SimSun" pitchFamily="2" charset="-122"/>
                <a:cs typeface="Arial" charset="0"/>
              </a:rPr>
              <a:t>库存</a:t>
            </a:r>
            <a:r>
              <a:rPr lang="en-US" altLang="zh-CN" sz="4000" dirty="0">
                <a:latin typeface="SimSun" pitchFamily="2" charset="-122"/>
                <a:ea typeface="SimSun" pitchFamily="2" charset="-122"/>
                <a:cs typeface="Arial" charset="0"/>
              </a:rPr>
              <a:t>APP</a:t>
            </a:r>
            <a:endParaRPr lang="de-DE" altLang="de-DE" sz="4000" dirty="0">
              <a:latin typeface="SimSun" pitchFamily="2" charset="-122"/>
              <a:ea typeface="SimSun" pitchFamily="2" charset="-122"/>
              <a:cs typeface="Arial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59661E-4470-421C-B5EF-D071FE5650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836856" y="6356350"/>
            <a:ext cx="2743200" cy="365125"/>
          </a:xfrm>
        </p:spPr>
        <p:txBody>
          <a:bodyPr/>
          <a:lstStyle/>
          <a:p>
            <a:r>
              <a:rPr lang="de-DE"/>
              <a:t>© FaMe Facilities Management Software GmbH</a:t>
            </a:r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E239A5-E4C0-4346-82FA-1439A5CFE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037256" y="6356350"/>
            <a:ext cx="4114800" cy="365125"/>
          </a:xfrm>
        </p:spPr>
        <p:txBody>
          <a:bodyPr/>
          <a:lstStyle/>
          <a:p>
            <a:fld id="{B196310F-40CD-4BE4-9089-7366BEBFBFB1}" type="slidenum">
              <a:rPr lang="de-AT"/>
              <a:pPr/>
              <a:t>34</a:t>
            </a:fld>
            <a:endParaRPr lang="de-AT"/>
          </a:p>
        </p:txBody>
      </p:sp>
      <p:pic>
        <p:nvPicPr>
          <p:cNvPr id="8197" name="Grafik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6407" y="1289051"/>
            <a:ext cx="2262716" cy="409151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9" name="Grafik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1890" y="1282701"/>
            <a:ext cx="2283884" cy="409575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200" name="Grafik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6207" y="1282700"/>
            <a:ext cx="2302933" cy="409786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 Box 25">
            <a:extLst>
              <a:ext uri="{FF2B5EF4-FFF2-40B4-BE49-F238E27FC236}">
                <a16:creationId xmlns:a16="http://schemas.microsoft.com/office/drawing/2014/main" id="{4115E4E9-C0B5-48F9-8810-1319B6FD7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241" y="5401734"/>
            <a:ext cx="874183" cy="37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de-DE" altLang="de-DE" sz="1600" dirty="0">
                <a:latin typeface="+mn-lt"/>
              </a:rPr>
              <a:t>Login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29D5E5D6-5ED3-4715-9C6C-3091BD1D9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774" y="5378451"/>
            <a:ext cx="2542116" cy="86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  <a:defRPr/>
            </a:pPr>
            <a:r>
              <a:rPr lang="de-DE" altLang="de-DE" sz="1600" dirty="0" err="1">
                <a:latin typeface="+mn-lt"/>
              </a:rPr>
              <a:t>Choose</a:t>
            </a:r>
            <a:r>
              <a:rPr lang="de-DE" altLang="de-DE" sz="1600" dirty="0">
                <a:latin typeface="+mn-lt"/>
              </a:rPr>
              <a:t> Folder Settings</a:t>
            </a:r>
          </a:p>
          <a:p>
            <a:pPr marL="0" indent="0" algn="ctr" eaLnBrk="1" hangingPunct="1">
              <a:spcBef>
                <a:spcPct val="0"/>
              </a:spcBef>
              <a:buNone/>
              <a:defRPr/>
            </a:pPr>
            <a:r>
              <a:rPr lang="de-DE" altLang="de-DE" sz="1600" dirty="0">
                <a:latin typeface="+mn-lt"/>
              </a:rPr>
              <a:t>Option: External Reading </a:t>
            </a:r>
            <a:r>
              <a:rPr lang="de-DE" altLang="de-DE" sz="1600" dirty="0" err="1">
                <a:latin typeface="+mn-lt"/>
              </a:rPr>
              <a:t>unit</a:t>
            </a:r>
            <a:r>
              <a:rPr lang="de-DE" altLang="de-DE" sz="1600" dirty="0">
                <a:latin typeface="+mn-lt"/>
              </a:rPr>
              <a:t> (RFID, Barcode 1/2D)</a:t>
            </a:r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id="{44F021D4-3C2F-4C01-9FB3-BDDF3BEAB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173" y="5355167"/>
            <a:ext cx="2715683" cy="86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  <a:defRPr/>
            </a:pPr>
            <a:r>
              <a:rPr lang="de-DE" altLang="de-DE" sz="1600" dirty="0" err="1">
                <a:latin typeface="+mn-lt"/>
              </a:rPr>
              <a:t>Choose</a:t>
            </a:r>
            <a:r>
              <a:rPr lang="de-DE" altLang="de-DE" sz="1600" dirty="0">
                <a:latin typeface="+mn-lt"/>
              </a:rPr>
              <a:t> </a:t>
            </a:r>
            <a:r>
              <a:rPr lang="de-DE" altLang="de-DE" sz="1600" dirty="0" err="1">
                <a:latin typeface="+mn-lt"/>
              </a:rPr>
              <a:t>project</a:t>
            </a:r>
            <a:r>
              <a:rPr lang="de-DE" altLang="de-DE" sz="1600" dirty="0">
                <a:latin typeface="+mn-lt"/>
              </a:rPr>
              <a:t> </a:t>
            </a:r>
            <a:r>
              <a:rPr lang="de-DE" altLang="de-DE" sz="1600" dirty="0" err="1">
                <a:latin typeface="+mn-lt"/>
              </a:rPr>
              <a:t>from</a:t>
            </a:r>
            <a:r>
              <a:rPr lang="de-DE" altLang="de-DE" sz="1600" dirty="0">
                <a:latin typeface="+mn-lt"/>
              </a:rPr>
              <a:t> </a:t>
            </a:r>
            <a:r>
              <a:rPr lang="de-DE" altLang="de-DE" sz="1600" dirty="0" err="1">
                <a:latin typeface="+mn-lt"/>
              </a:rPr>
              <a:t>picklist</a:t>
            </a:r>
            <a:endParaRPr lang="de-DE" altLang="de-DE" sz="1600" dirty="0">
              <a:latin typeface="+mn-lt"/>
            </a:endParaRPr>
          </a:p>
          <a:p>
            <a:pPr marL="0" indent="0" algn="ctr" eaLnBrk="1" hangingPunct="1">
              <a:spcBef>
                <a:spcPct val="0"/>
              </a:spcBef>
              <a:buNone/>
              <a:defRPr/>
            </a:pPr>
            <a:r>
              <a:rPr lang="de-DE" altLang="de-DE" sz="1600" dirty="0">
                <a:latin typeface="+mn-lt"/>
              </a:rPr>
              <a:t>App </a:t>
            </a:r>
            <a:r>
              <a:rPr lang="de-DE" altLang="de-DE" sz="1600" dirty="0" err="1">
                <a:latin typeface="+mn-lt"/>
              </a:rPr>
              <a:t>automatically</a:t>
            </a:r>
            <a:r>
              <a:rPr lang="de-DE" altLang="de-DE" sz="1600" dirty="0">
                <a:latin typeface="+mn-lt"/>
              </a:rPr>
              <a:t> </a:t>
            </a:r>
            <a:r>
              <a:rPr lang="de-DE" altLang="de-DE" sz="1600" dirty="0" err="1">
                <a:latin typeface="+mn-lt"/>
              </a:rPr>
              <a:t>switch</a:t>
            </a:r>
            <a:r>
              <a:rPr lang="de-DE" altLang="de-DE" sz="1600" dirty="0">
                <a:latin typeface="+mn-lt"/>
              </a:rPr>
              <a:t> </a:t>
            </a:r>
            <a:r>
              <a:rPr lang="de-DE" altLang="de-DE" sz="1600" dirty="0" err="1">
                <a:latin typeface="+mn-lt"/>
              </a:rPr>
              <a:t>to</a:t>
            </a:r>
            <a:r>
              <a:rPr lang="de-DE" altLang="de-DE" sz="1600" dirty="0">
                <a:latin typeface="+mn-lt"/>
              </a:rPr>
              <a:t> INVENTORY </a:t>
            </a:r>
            <a:r>
              <a:rPr lang="de-DE" altLang="de-DE" sz="1600" dirty="0" err="1">
                <a:latin typeface="+mn-lt"/>
              </a:rPr>
              <a:t>mode</a:t>
            </a:r>
            <a:endParaRPr lang="de-DE" altLang="de-DE" sz="1600" dirty="0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7315200" cy="474660"/>
          </a:xfrm>
        </p:spPr>
        <p:txBody>
          <a:bodyPr/>
          <a:lstStyle/>
          <a:p>
            <a:r>
              <a:rPr lang="zh-CN" altLang="en-US" sz="2800" dirty="0">
                <a:latin typeface="SimSun" pitchFamily="2" charset="-122"/>
                <a:ea typeface="SimSun" pitchFamily="2" charset="-122"/>
              </a:rPr>
              <a:t>综合运行报告</a:t>
            </a:r>
            <a:endParaRPr lang="de-DE" sz="2800" b="1" dirty="0"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26" y="1371601"/>
            <a:ext cx="6859789" cy="4495800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3"/>
    </mc:Choice>
    <mc:Fallback xmlns="">
      <p:transition spd="slow" advTm="595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-1" y="0"/>
            <a:ext cx="12192001" cy="6858000"/>
            <a:chOff x="-1" y="0"/>
            <a:chExt cx="9144001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1196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312018"/>
              <a:ext cx="9144000" cy="5545982"/>
            </a:xfrm>
            <a:prstGeom prst="rect">
              <a:avLst/>
            </a:prstGeom>
            <a:solidFill>
              <a:srgbClr val="D3D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6" r="12694"/>
            <a:stretch/>
          </p:blipFill>
          <p:spPr>
            <a:xfrm>
              <a:off x="-1" y="1541571"/>
              <a:ext cx="9144001" cy="28632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604000" y="4404805"/>
              <a:ext cx="540000" cy="224321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-1" y="1809904"/>
              <a:ext cx="3678374" cy="232656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284" y="2140274"/>
              <a:ext cx="2213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SimSun" pitchFamily="2" charset="-122"/>
                  <a:ea typeface="SimSun" pitchFamily="2" charset="-122"/>
                </a:rPr>
                <a:t>谢谢</a:t>
              </a:r>
              <a:endParaRPr lang="en-GB" sz="4800" dirty="0">
                <a:solidFill>
                  <a:schemeClr val="bg1"/>
                </a:solidFill>
                <a:latin typeface="SimSun" pitchFamily="2" charset="-122"/>
                <a:ea typeface="SimSun" pitchFamily="2" charset="-122"/>
              </a:endParaRPr>
            </a:p>
          </p:txBody>
        </p:sp>
      </p:grpSp>
      <p:pic>
        <p:nvPicPr>
          <p:cNvPr id="13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1" y="256149"/>
            <a:ext cx="1143019" cy="8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feld 3"/>
          <p:cNvSpPr txBox="1">
            <a:spLocks noChangeArrowheads="1"/>
          </p:cNvSpPr>
          <p:nvPr/>
        </p:nvSpPr>
        <p:spPr bwMode="auto">
          <a:xfrm>
            <a:off x="1414713" y="311567"/>
            <a:ext cx="50624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2800" b="1" dirty="0">
                <a:latin typeface="SimSun" pitchFamily="2" charset="-122"/>
                <a:ea typeface="SimSun" pitchFamily="2" charset="-122"/>
              </a:rPr>
              <a:t>FaMe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员工管理与名单规划模块</a:t>
            </a:r>
            <a:endParaRPr lang="de-DE" sz="2800" b="1" dirty="0"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4099" name="Grafik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250" y="3348038"/>
            <a:ext cx="103505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Grafik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2750" y="1924050"/>
            <a:ext cx="118268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Grafik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15438" y="1924050"/>
            <a:ext cx="1182687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Grafik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2238" y="1924050"/>
            <a:ext cx="1182687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Grafik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0850" y="3295650"/>
            <a:ext cx="118268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Grafik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3538" y="3295650"/>
            <a:ext cx="1182687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Grafik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20338" y="3295650"/>
            <a:ext cx="1182687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Grafik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0850" y="4703763"/>
            <a:ext cx="1182688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Grafik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3538" y="4703763"/>
            <a:ext cx="1182687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Grafik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20338" y="4703763"/>
            <a:ext cx="1182687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Grafik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9300" y="1924050"/>
            <a:ext cx="118268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Grafik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1988" y="1924050"/>
            <a:ext cx="1182687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Grafik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7900" y="3273425"/>
            <a:ext cx="118268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Grafik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0588" y="3273425"/>
            <a:ext cx="1182687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3" name="Grafik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7388" y="3273425"/>
            <a:ext cx="1182687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4" name="Grafik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2363" y="3273425"/>
            <a:ext cx="1182687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5" name="Grafik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7388" y="4643438"/>
            <a:ext cx="1182687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6" name="Textfeld 21"/>
          <p:cNvSpPr txBox="1">
            <a:spLocks noChangeArrowheads="1"/>
          </p:cNvSpPr>
          <p:nvPr/>
        </p:nvSpPr>
        <p:spPr bwMode="auto">
          <a:xfrm>
            <a:off x="9066213" y="1441450"/>
            <a:ext cx="13388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工作人员 </a:t>
            </a:r>
            <a:endParaRPr lang="de-DE" sz="20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117" name="Textfeld 22"/>
          <p:cNvSpPr txBox="1">
            <a:spLocks noChangeArrowheads="1"/>
          </p:cNvSpPr>
          <p:nvPr/>
        </p:nvSpPr>
        <p:spPr bwMode="auto">
          <a:xfrm>
            <a:off x="5578475" y="2116138"/>
            <a:ext cx="8322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团队 </a:t>
            </a:r>
            <a:r>
              <a:rPr lang="de-DE" dirty="0"/>
              <a:t>1</a:t>
            </a:r>
          </a:p>
          <a:p>
            <a:pPr eaLnBrk="1" hangingPunct="1"/>
            <a:r>
              <a:rPr lang="zh-CN" altLang="en-US" dirty="0"/>
              <a:t>轮班 </a:t>
            </a:r>
            <a:r>
              <a:rPr lang="de-DE" dirty="0"/>
              <a:t>A</a:t>
            </a:r>
          </a:p>
          <a:p>
            <a:pPr eaLnBrk="1" hangingPunct="1"/>
            <a:r>
              <a:rPr lang="zh-CN" altLang="en-US" dirty="0"/>
              <a:t>网格 </a:t>
            </a:r>
            <a:r>
              <a:rPr lang="de-DE" dirty="0"/>
              <a:t>A</a:t>
            </a:r>
          </a:p>
        </p:txBody>
      </p:sp>
      <p:sp>
        <p:nvSpPr>
          <p:cNvPr id="4118" name="Textfeld 23"/>
          <p:cNvSpPr txBox="1">
            <a:spLocks noChangeArrowheads="1"/>
          </p:cNvSpPr>
          <p:nvPr/>
        </p:nvSpPr>
        <p:spPr bwMode="auto">
          <a:xfrm>
            <a:off x="2536825" y="1441450"/>
            <a:ext cx="121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latin typeface="SimSun" pitchFamily="2" charset="-122"/>
                <a:ea typeface="SimSun" pitchFamily="2" charset="-122"/>
              </a:rPr>
              <a:t>名单规划</a:t>
            </a:r>
            <a:endParaRPr lang="de-DE" sz="2000" dirty="0"/>
          </a:p>
        </p:txBody>
      </p:sp>
      <p:sp>
        <p:nvSpPr>
          <p:cNvPr id="4119" name="Textfeld 24"/>
          <p:cNvSpPr txBox="1">
            <a:spLocks noChangeArrowheads="1"/>
          </p:cNvSpPr>
          <p:nvPr/>
        </p:nvSpPr>
        <p:spPr bwMode="auto">
          <a:xfrm>
            <a:off x="5570538" y="3486150"/>
            <a:ext cx="8322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团队 </a:t>
            </a:r>
            <a:r>
              <a:rPr lang="de-DE" dirty="0"/>
              <a:t>2</a:t>
            </a:r>
          </a:p>
          <a:p>
            <a:pPr eaLnBrk="1" hangingPunct="1"/>
            <a:r>
              <a:rPr lang="zh-CN" altLang="en-US" dirty="0"/>
              <a:t>轮班</a:t>
            </a:r>
            <a:r>
              <a:rPr lang="de-DE" dirty="0"/>
              <a:t> A</a:t>
            </a:r>
          </a:p>
          <a:p>
            <a:pPr eaLnBrk="1" hangingPunct="1"/>
            <a:r>
              <a:rPr lang="zh-CN" altLang="en-US" dirty="0"/>
              <a:t>网格</a:t>
            </a:r>
            <a:r>
              <a:rPr lang="de-DE" dirty="0"/>
              <a:t> B</a:t>
            </a:r>
          </a:p>
        </p:txBody>
      </p:sp>
      <p:sp>
        <p:nvSpPr>
          <p:cNvPr id="4120" name="Textfeld 25"/>
          <p:cNvSpPr txBox="1">
            <a:spLocks noChangeArrowheads="1"/>
          </p:cNvSpPr>
          <p:nvPr/>
        </p:nvSpPr>
        <p:spPr bwMode="auto">
          <a:xfrm>
            <a:off x="5570538" y="4822825"/>
            <a:ext cx="82426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团队</a:t>
            </a:r>
            <a:r>
              <a:rPr lang="de-DE" dirty="0"/>
              <a:t>1</a:t>
            </a:r>
          </a:p>
          <a:p>
            <a:pPr eaLnBrk="1" hangingPunct="1"/>
            <a:r>
              <a:rPr lang="zh-CN" altLang="en-US" dirty="0"/>
              <a:t>轮班 </a:t>
            </a:r>
            <a:r>
              <a:rPr lang="de-DE" dirty="0"/>
              <a:t>B</a:t>
            </a:r>
          </a:p>
          <a:p>
            <a:pPr eaLnBrk="1" hangingPunct="1"/>
            <a:r>
              <a:rPr lang="zh-CN" altLang="en-US" dirty="0"/>
              <a:t>网格</a:t>
            </a:r>
            <a:r>
              <a:rPr lang="de-DE" dirty="0"/>
              <a:t>A</a:t>
            </a:r>
          </a:p>
        </p:txBody>
      </p:sp>
      <p:pic>
        <p:nvPicPr>
          <p:cNvPr id="412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0488" y="1973263"/>
            <a:ext cx="485775" cy="113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12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3319463"/>
            <a:ext cx="485775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1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7788" y="4749800"/>
            <a:ext cx="485775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7DE3AB25-1773-4394-AA5A-93247233830C}"/>
              </a:ext>
            </a:extLst>
          </p:cNvPr>
          <p:cNvSpPr txBox="1"/>
          <p:nvPr/>
        </p:nvSpPr>
        <p:spPr>
          <a:xfrm>
            <a:off x="410973" y="5511710"/>
            <a:ext cx="7793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staff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same </a:t>
            </a:r>
            <a:r>
              <a:rPr lang="de-DE" dirty="0" err="1"/>
              <a:t>task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work</a:t>
            </a:r>
            <a:r>
              <a:rPr lang="de-DE" dirty="0"/>
              <a:t>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do at </a:t>
            </a:r>
            <a:r>
              <a:rPr lang="de-DE" dirty="0" err="1"/>
              <a:t>which</a:t>
            </a:r>
            <a:r>
              <a:rPr lang="de-DE" dirty="0"/>
              <a:t> time. </a:t>
            </a:r>
            <a:r>
              <a:rPr lang="de-DE" dirty="0" err="1"/>
              <a:t>Complains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staff</a:t>
            </a:r>
            <a:r>
              <a:rPr lang="de-DE" dirty="0"/>
              <a:t>/</a:t>
            </a:r>
            <a:r>
              <a:rPr lang="de-DE" dirty="0" err="1"/>
              <a:t>team</a:t>
            </a:r>
            <a:endParaRPr lang="de-DE" dirty="0"/>
          </a:p>
          <a:p>
            <a:r>
              <a:rPr lang="de-DE" dirty="0" err="1"/>
              <a:t>Staff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/ </a:t>
            </a:r>
            <a:r>
              <a:rPr lang="de-DE" dirty="0" err="1"/>
              <a:t>rating</a:t>
            </a:r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at </a:t>
            </a:r>
            <a:r>
              <a:rPr lang="de-DE" dirty="0" err="1"/>
              <a:t>airports</a:t>
            </a:r>
            <a:r>
              <a:rPr lang="de-DE" dirty="0"/>
              <a:t>.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staff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acces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at </a:t>
            </a:r>
            <a:r>
              <a:rPr lang="de-DE" dirty="0" err="1"/>
              <a:t>airport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086743" y="1552073"/>
            <a:ext cx="9765742" cy="3681664"/>
          </a:xfrm>
          <a:prstGeom prst="rect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219200" y="238543"/>
            <a:ext cx="10972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AT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FaMe</a:t>
            </a:r>
            <a:r>
              <a:rPr lang="zh-CN" altLang="en-US" sz="4000" b="1" dirty="0">
                <a:latin typeface="SimSun" pitchFamily="2" charset="-122"/>
                <a:ea typeface="SimSun" pitchFamily="2" charset="-122"/>
              </a:rPr>
              <a:t>清洁和质量管理模块</a:t>
            </a:r>
            <a:endParaRPr lang="de-DE" sz="40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752600" y="1700213"/>
            <a:ext cx="9431867" cy="3689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760" tIns="47880" rIns="95760" bIns="47880"/>
          <a:lstStyle/>
          <a:p>
            <a:pPr marL="285750" indent="-285750">
              <a:lnSpc>
                <a:spcPct val="90000"/>
              </a:lnSpc>
              <a:spcBef>
                <a:spcPts val="2100"/>
              </a:spcBef>
              <a:buFont typeface="Arial" charset="0"/>
              <a:buChar char="•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zh-CN" altLang="en-US" sz="2100" dirty="0">
                <a:solidFill>
                  <a:srgbClr val="000000"/>
                </a:solidFill>
              </a:rPr>
              <a:t>创建清洁目录</a:t>
            </a:r>
          </a:p>
          <a:p>
            <a:pPr marL="285750" indent="-285750">
              <a:lnSpc>
                <a:spcPct val="90000"/>
              </a:lnSpc>
              <a:spcBef>
                <a:spcPts val="2100"/>
              </a:spcBef>
              <a:buFont typeface="Arial" charset="0"/>
              <a:buChar char="•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zh-CN" altLang="en-US" sz="2100" dirty="0">
                <a:solidFill>
                  <a:srgbClr val="000000"/>
                </a:solidFill>
              </a:rPr>
              <a:t>创建范围</a:t>
            </a:r>
          </a:p>
          <a:p>
            <a:pPr marL="285750" indent="-285750">
              <a:lnSpc>
                <a:spcPct val="90000"/>
              </a:lnSpc>
              <a:spcBef>
                <a:spcPts val="2100"/>
              </a:spcBef>
              <a:buFont typeface="Arial" charset="0"/>
              <a:buChar char="•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zh-CN" altLang="en-US" sz="2100" dirty="0">
                <a:solidFill>
                  <a:srgbClr val="000000"/>
                </a:solidFill>
              </a:rPr>
              <a:t>创建清洁订单</a:t>
            </a:r>
          </a:p>
          <a:p>
            <a:pPr marL="285750" indent="-285750">
              <a:lnSpc>
                <a:spcPct val="90000"/>
              </a:lnSpc>
              <a:spcBef>
                <a:spcPts val="2100"/>
              </a:spcBef>
              <a:buFont typeface="Arial" charset="0"/>
              <a:buChar char="•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zh-CN" altLang="en-US" sz="2100" dirty="0">
                <a:solidFill>
                  <a:srgbClr val="000000"/>
                </a:solidFill>
              </a:rPr>
              <a:t>创建清洁日期</a:t>
            </a:r>
          </a:p>
          <a:p>
            <a:pPr marL="285750" indent="-285750">
              <a:lnSpc>
                <a:spcPct val="90000"/>
              </a:lnSpc>
              <a:spcBef>
                <a:spcPts val="2100"/>
              </a:spcBef>
              <a:buFont typeface="Arial" charset="0"/>
              <a:buChar char="•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zh-CN" altLang="en-US" sz="2100" dirty="0">
                <a:solidFill>
                  <a:srgbClr val="000000"/>
                </a:solidFill>
              </a:rPr>
              <a:t>创建</a:t>
            </a:r>
            <a:r>
              <a:rPr lang="en-US" altLang="zh-CN" sz="2100" dirty="0">
                <a:solidFill>
                  <a:srgbClr val="000000"/>
                </a:solidFill>
              </a:rPr>
              <a:t>KPI</a:t>
            </a:r>
          </a:p>
          <a:p>
            <a:pPr marL="285750" indent="-285750">
              <a:lnSpc>
                <a:spcPct val="90000"/>
              </a:lnSpc>
              <a:spcBef>
                <a:spcPts val="2100"/>
              </a:spcBef>
              <a:buFont typeface="Arial" charset="0"/>
              <a:buChar char="•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en-US" altLang="zh-CN" sz="2100" dirty="0">
                <a:solidFill>
                  <a:srgbClr val="000000"/>
                </a:solidFill>
              </a:rPr>
              <a:t>KPI</a:t>
            </a:r>
            <a:r>
              <a:rPr lang="zh-CN" altLang="en-US" sz="2100" dirty="0">
                <a:solidFill>
                  <a:srgbClr val="000000"/>
                </a:solidFill>
              </a:rPr>
              <a:t>控制</a:t>
            </a:r>
            <a:endParaRPr lang="de-AT" sz="2100" dirty="0">
              <a:solidFill>
                <a:srgbClr val="000000"/>
              </a:solidFill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DE1CCEB-6281-4125-84B5-CEC0EE0C16F9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1" y="1773238"/>
            <a:ext cx="2120900" cy="4552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656347" y="286670"/>
            <a:ext cx="6922168" cy="78414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清洁功能</a:t>
            </a:r>
            <a:endParaRPr lang="de-DE" sz="40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193368" y="1700213"/>
            <a:ext cx="1421456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FF0000"/>
                </a:solidFill>
              </a:rPr>
              <a:t>Catalog Tasks</a:t>
            </a: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 flipH="1">
            <a:off x="3500967" y="1916114"/>
            <a:ext cx="2597151" cy="18002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675967" y="2060575"/>
            <a:ext cx="317270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Activity Text „to do“ Description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675967" y="2347913"/>
            <a:ext cx="2275536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Complete Activity Text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6582833" y="3860800"/>
            <a:ext cx="3091272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Catalog Collection one or more</a:t>
            </a: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 flipH="1">
            <a:off x="3500967" y="3789364"/>
            <a:ext cx="2597151" cy="10064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6195484" y="2708275"/>
            <a:ext cx="324637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FF0000"/>
                </a:solidFill>
              </a:rPr>
              <a:t>Scope</a:t>
            </a:r>
            <a:r>
              <a:rPr lang="de-DE">
                <a:solidFill>
                  <a:srgbClr val="000000"/>
                </a:solidFill>
              </a:rPr>
              <a:t> Link Objects and Activities</a:t>
            </a: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 flipH="1">
            <a:off x="3693584" y="3140075"/>
            <a:ext cx="2402416" cy="129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6483351" y="3067050"/>
            <a:ext cx="2056566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Objects Equipments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6195484" y="4292600"/>
            <a:ext cx="158925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FF0000"/>
                </a:solidFill>
              </a:rPr>
              <a:t>Cleaning Order</a:t>
            </a: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 flipH="1">
            <a:off x="4174067" y="4581526"/>
            <a:ext cx="2019300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6580718" y="4652963"/>
            <a:ext cx="318072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Activities Maintenance Contract</a:t>
            </a:r>
          </a:p>
        </p:txBody>
      </p:sp>
      <p:sp>
        <p:nvSpPr>
          <p:cNvPr id="4112" name="Text Box 15"/>
          <p:cNvSpPr txBox="1">
            <a:spLocks noChangeArrowheads="1"/>
          </p:cNvSpPr>
          <p:nvPr/>
        </p:nvSpPr>
        <p:spPr bwMode="auto">
          <a:xfrm>
            <a:off x="6580717" y="5013325"/>
            <a:ext cx="303645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Objects Maintenance Contract</a:t>
            </a:r>
          </a:p>
        </p:txBody>
      </p:sp>
      <p:sp>
        <p:nvSpPr>
          <p:cNvPr id="4113" name="Text Box 16"/>
          <p:cNvSpPr txBox="1">
            <a:spLocks noChangeArrowheads="1"/>
          </p:cNvSpPr>
          <p:nvPr/>
        </p:nvSpPr>
        <p:spPr bwMode="auto">
          <a:xfrm>
            <a:off x="6195484" y="5373688"/>
            <a:ext cx="157335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FF0000"/>
                </a:solidFill>
              </a:rPr>
              <a:t>Cleaning Dates</a:t>
            </a:r>
          </a:p>
        </p:txBody>
      </p:sp>
      <p:sp>
        <p:nvSpPr>
          <p:cNvPr id="4114" name="Text Box 17"/>
          <p:cNvSpPr txBox="1">
            <a:spLocks noChangeArrowheads="1"/>
          </p:cNvSpPr>
          <p:nvPr/>
        </p:nvSpPr>
        <p:spPr bwMode="auto">
          <a:xfrm>
            <a:off x="6483352" y="5734050"/>
            <a:ext cx="185657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Activities at Dates</a:t>
            </a: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auto">
          <a:xfrm>
            <a:off x="6483352" y="6094413"/>
            <a:ext cx="171230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000000"/>
                </a:solidFill>
              </a:rPr>
              <a:t>Objects at Dates</a:t>
            </a:r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 flipH="1" flipV="1">
            <a:off x="4076700" y="5514975"/>
            <a:ext cx="2116667" cy="147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4117" name="Text Box 20"/>
          <p:cNvSpPr txBox="1">
            <a:spLocks noChangeArrowheads="1"/>
          </p:cNvSpPr>
          <p:nvPr/>
        </p:nvSpPr>
        <p:spPr bwMode="auto">
          <a:xfrm>
            <a:off x="1877262" y="1292559"/>
            <a:ext cx="133592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维护功能表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118" name="Text Box 21"/>
          <p:cNvSpPr txBox="1">
            <a:spLocks noChangeArrowheads="1"/>
          </p:cNvSpPr>
          <p:nvPr/>
        </p:nvSpPr>
        <p:spPr bwMode="auto">
          <a:xfrm>
            <a:off x="6127751" y="3500438"/>
            <a:ext cx="87425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>
                <a:solidFill>
                  <a:srgbClr val="FF0000"/>
                </a:solidFill>
              </a:rPr>
              <a:t>Section</a:t>
            </a:r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8AA6AF2-A5A9-4751-8EB2-D63B2A457E7D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B26334C-FB70-494E-BE54-A7B3C16BA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15" y="1773238"/>
            <a:ext cx="2076081" cy="45529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1" y="1557339"/>
            <a:ext cx="7586133" cy="3614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161674" y="334796"/>
            <a:ext cx="6837948" cy="6758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订购清洁</a:t>
            </a:r>
            <a:r>
              <a:rPr lang="zh-CN" altLang="en-US" sz="44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de-DE" sz="3200" dirty="0">
                <a:solidFill>
                  <a:srgbClr val="000000"/>
                </a:solidFill>
                <a:latin typeface="+mn-lt"/>
                <a:ea typeface="SimSun" pitchFamily="2" charset="-122"/>
              </a:rPr>
              <a:t>Order Cleaning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1" y="5229226"/>
            <a:ext cx="7584016" cy="855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9169401" y="3429000"/>
            <a:ext cx="1824567" cy="368300"/>
          </a:xfrm>
          <a:prstGeom prst="rect">
            <a:avLst/>
          </a:prstGeom>
          <a:solidFill>
            <a:srgbClr val="BBE0E3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1313"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公司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9647767" y="2276475"/>
            <a:ext cx="1824567" cy="368300"/>
          </a:xfrm>
          <a:prstGeom prst="rect">
            <a:avLst/>
          </a:prstGeom>
          <a:solidFill>
            <a:srgbClr val="BBE0E3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1313"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订购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 flipH="1" flipV="1">
            <a:off x="8877300" y="1914525"/>
            <a:ext cx="772584" cy="508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9359901" y="2852738"/>
            <a:ext cx="1824567" cy="368300"/>
          </a:xfrm>
          <a:prstGeom prst="rect">
            <a:avLst/>
          </a:prstGeom>
          <a:solidFill>
            <a:srgbClr val="BBE0E3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1313"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部分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 flipH="1" flipV="1">
            <a:off x="5998634" y="1843089"/>
            <a:ext cx="3268133" cy="12271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H="1">
            <a:off x="6477000" y="3644901"/>
            <a:ext cx="2694517" cy="720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8E5597D-97ED-4481-A221-CF3A667CD189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11C09B6-447C-45DF-8172-F1E4563F4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3" y="1010653"/>
            <a:ext cx="6593250" cy="40971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9E13D30-EAEF-4FA7-A16A-C17247C7B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67" y="5187041"/>
            <a:ext cx="6576316" cy="10786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8517" y="1665455"/>
            <a:ext cx="7874000" cy="3802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692442" y="238543"/>
            <a:ext cx="8522369" cy="880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订购活动</a:t>
            </a:r>
            <a:r>
              <a:rPr lang="de-DE" sz="3200" dirty="0">
                <a:solidFill>
                  <a:srgbClr val="000000"/>
                </a:solidFill>
              </a:rPr>
              <a:t>Order Activities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4734" y="2673517"/>
            <a:ext cx="7524751" cy="283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678518" y="5949950"/>
            <a:ext cx="844973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清洁间隔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6CD532E-C3A1-4A55-A8A3-0D463A81F362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1740568" y="455112"/>
            <a:ext cx="8582527" cy="8202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dirty="0">
                <a:solidFill>
                  <a:srgbClr val="000000"/>
                </a:solidFill>
              </a:rPr>
              <a:t>订单活动总概览</a:t>
            </a:r>
            <a:endParaRPr lang="de-DE" sz="4400" dirty="0">
              <a:solidFill>
                <a:srgbClr val="000000"/>
              </a:solidFill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133" y="1628775"/>
            <a:ext cx="7874000" cy="3570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1BDD28D-D910-45CE-A480-42A5CEEE2D5F}" type="slidenum">
              <a:rPr lang="en-US" sz="14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Office PowerPoint</Application>
  <PresentationFormat>Breitbild</PresentationFormat>
  <Paragraphs>245</Paragraphs>
  <Slides>36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6" baseType="lpstr">
      <vt:lpstr>等线</vt:lpstr>
      <vt:lpstr>等线 Light</vt:lpstr>
      <vt:lpstr>맑은 고딕</vt:lpstr>
      <vt:lpstr>SimSun</vt:lpstr>
      <vt:lpstr>Arial</vt:lpstr>
      <vt:lpstr>Calibri</vt:lpstr>
      <vt:lpstr>Calibri Light</vt:lpstr>
      <vt:lpstr>Gill Sans MT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FaMe设备管理模块</vt:lpstr>
      <vt:lpstr>创建设备或清洁用品</vt:lpstr>
      <vt:lpstr>设备跟踪应用程序 - 库存APP</vt:lpstr>
      <vt:lpstr>综合运行报告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Heiko Tegtmeyer</dc:creator>
  <cp:lastModifiedBy>Heiko Tegtmeyer</cp:lastModifiedBy>
  <cp:revision>14</cp:revision>
  <dcterms:created xsi:type="dcterms:W3CDTF">2017-08-02T09:03:26Z</dcterms:created>
  <dcterms:modified xsi:type="dcterms:W3CDTF">2017-09-29T05:05:10Z</dcterms:modified>
</cp:coreProperties>
</file>