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8" r:id="rId11"/>
    <p:sldId id="265"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34"/>
    <p:restoredTop sz="94675"/>
  </p:normalViewPr>
  <p:slideViewPr>
    <p:cSldViewPr snapToGrid="0" snapToObjects="1">
      <p:cViewPr>
        <p:scale>
          <a:sx n="78" d="100"/>
          <a:sy n="78" d="100"/>
        </p:scale>
        <p:origin x="288"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F5930-29D6-414A-BD97-8F7E3818C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00CE293-4486-7A41-8320-B108FF30B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6CF46F2-352B-9D4E-AF4D-B0979F613B95}"/>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4CF63C02-A90E-6C4F-B487-F990FAA97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B0AE09-ECD7-7140-AEC1-CB390B860A7C}"/>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139235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BAEB2-F372-3042-87D7-771FAEF39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F1116E9-9F4E-A449-A60E-CBBB5AA96B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C1DA40-D1F2-5B49-B7F3-F6C6ECE7ADFF}"/>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95C7BDDD-924E-9046-BF1C-E774DA8EE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7D91E0-49F8-1A43-9175-C0B0DDA27B58}"/>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387486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FECD35D-A423-4C45-BE8D-47BF3A695F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227343E-C06B-7B40-A95F-8A242312AD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9A882E-A0BE-6D4E-9609-482B962848F2}"/>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BCC5A9EA-B8FF-2A4C-BE75-25C23E6BD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26D3A4-F3BD-5A4F-8E47-7301E7826774}"/>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29153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9F899D-B211-0C4A-AFA8-44BEA2D4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BE924F5-3521-A043-A370-94969D7B99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52E210-ED39-B341-8D7B-F060503EF0A0}"/>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DD05E53A-2025-4447-8B0C-6F5E2F094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049618-3AAF-CA4F-9D8C-A303EF58383B}"/>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375971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DCEED-2B2B-0C49-8E89-2F8853D28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414911-88A4-D840-82AF-4CE77A128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96389E4-ADC4-3942-9F03-E622BB450CD1}"/>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A7EC6AAD-2FDC-7044-86D6-173794EC7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1B5BF4-BEA8-B44D-A700-D4F522ACB559}"/>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98725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A7B02-9307-C542-A393-C7D2F7486B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3458D3D-D61E-FD42-985A-C163F9DF52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058069B-75A5-4D49-BCDE-1E578F6357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1F0B1DC-1CB0-B743-96FD-DED97AE5A2E4}"/>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6" name="Footer Placeholder 5">
            <a:extLst>
              <a:ext uri="{FF2B5EF4-FFF2-40B4-BE49-F238E27FC236}">
                <a16:creationId xmlns:a16="http://schemas.microsoft.com/office/drawing/2014/main" xmlns="" id="{CCC2A657-4D07-524B-8582-00CD11921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EA24FC-4D03-D149-BE6E-E6202CFEB1F8}"/>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416836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AC4EE-637C-0145-89EC-90000E53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BDC6002-3FAD-FE4B-A1BF-83DF6D699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350822F-37F1-D34F-B4BE-7ADCF18C83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C3E8C79-D359-9E4E-913F-CBE44CE89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37070DA-9663-0544-B955-B37458AC99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C68E2B1-EE3F-3D4F-B794-553F580B486C}"/>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8" name="Footer Placeholder 7">
            <a:extLst>
              <a:ext uri="{FF2B5EF4-FFF2-40B4-BE49-F238E27FC236}">
                <a16:creationId xmlns:a16="http://schemas.microsoft.com/office/drawing/2014/main" xmlns="" id="{C87A2ACB-43F7-074D-821D-0117B4229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35C86E0-9E4C-704E-A508-A600450A06C7}"/>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25021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C04C4-62F9-844A-A7D8-14E19DE70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907F34E-949F-4645-95E4-4B692DF92D10}"/>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4" name="Footer Placeholder 3">
            <a:extLst>
              <a:ext uri="{FF2B5EF4-FFF2-40B4-BE49-F238E27FC236}">
                <a16:creationId xmlns:a16="http://schemas.microsoft.com/office/drawing/2014/main" xmlns="" id="{79D7BB1A-1D0D-8B49-9DF4-6DD3761D65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5FBAD3E-F093-084A-B09F-23E40AB1A3B2}"/>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249818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50E354-35D6-0445-8C51-506CD3E039C8}"/>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3" name="Footer Placeholder 2">
            <a:extLst>
              <a:ext uri="{FF2B5EF4-FFF2-40B4-BE49-F238E27FC236}">
                <a16:creationId xmlns:a16="http://schemas.microsoft.com/office/drawing/2014/main" xmlns="" id="{31360051-1B9B-4F49-8F87-BFB5BB1C83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FAA0A5-B756-BE4E-B4C0-9E873AD6C630}"/>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157020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CBE36-6D5B-6C44-A4F2-22FD494B6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30BC6D9-0003-FA48-B96B-0646E8098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02ADC87-3E0B-4043-80E8-79C479659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4D0BC2A-3A0D-224A-8BD6-D1E877F1BF46}"/>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6" name="Footer Placeholder 5">
            <a:extLst>
              <a:ext uri="{FF2B5EF4-FFF2-40B4-BE49-F238E27FC236}">
                <a16:creationId xmlns:a16="http://schemas.microsoft.com/office/drawing/2014/main" xmlns="" id="{58378D1F-0CD1-2749-AF56-586F89389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F8BDFF-CF25-FC4C-B006-165C0BE9813A}"/>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380885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437AD-BFDE-774C-81BA-66FDFCB33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02B5333-8392-5D49-B6EE-F2FFD2EB6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9EE41B6-BA31-9944-BDE2-07A20F9DF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57E578E-85AE-C244-B277-026840014EFD}"/>
              </a:ext>
            </a:extLst>
          </p:cNvPr>
          <p:cNvSpPr>
            <a:spLocks noGrp="1"/>
          </p:cNvSpPr>
          <p:nvPr>
            <p:ph type="dt" sz="half" idx="10"/>
          </p:nvPr>
        </p:nvSpPr>
        <p:spPr/>
        <p:txBody>
          <a:bodyPr/>
          <a:lstStyle/>
          <a:p>
            <a:fld id="{6B7A35DA-E4FA-F344-BD38-1B79209DEC54}" type="datetimeFigureOut">
              <a:rPr lang="en-US" smtClean="0"/>
              <a:t>3/23/18</a:t>
            </a:fld>
            <a:endParaRPr lang="en-US"/>
          </a:p>
        </p:txBody>
      </p:sp>
      <p:sp>
        <p:nvSpPr>
          <p:cNvPr id="6" name="Footer Placeholder 5">
            <a:extLst>
              <a:ext uri="{FF2B5EF4-FFF2-40B4-BE49-F238E27FC236}">
                <a16:creationId xmlns:a16="http://schemas.microsoft.com/office/drawing/2014/main" xmlns="" id="{A25B8056-3EC3-BB44-8080-ADB6640E4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E449706-A8BB-D040-9DFB-7FD8A56FD9DD}"/>
              </a:ext>
            </a:extLst>
          </p:cNvPr>
          <p:cNvSpPr>
            <a:spLocks noGrp="1"/>
          </p:cNvSpPr>
          <p:nvPr>
            <p:ph type="sldNum" sz="quarter" idx="12"/>
          </p:nvPr>
        </p:nvSpPr>
        <p:spPr/>
        <p:txBody>
          <a:bodyPr/>
          <a:lstStyle/>
          <a:p>
            <a:fld id="{2F4C3179-358B-E844-BF16-D5B9937D0521}" type="slidenum">
              <a:rPr lang="en-US" smtClean="0"/>
              <a:t>‹#›</a:t>
            </a:fld>
            <a:endParaRPr lang="en-US"/>
          </a:p>
        </p:txBody>
      </p:sp>
    </p:spTree>
    <p:extLst>
      <p:ext uri="{BB962C8B-B14F-4D97-AF65-F5344CB8AC3E}">
        <p14:creationId xmlns:p14="http://schemas.microsoft.com/office/powerpoint/2010/main" val="39195157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6BE149-11FF-8E4B-B5F7-A9AE87D55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6A758F1-7D49-7B43-B311-DF0C36E20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BA9B6B9-C21C-A44C-90DC-9BF781C8E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A35DA-E4FA-F344-BD38-1B79209DEC54}" type="datetimeFigureOut">
              <a:rPr lang="en-US" smtClean="0"/>
              <a:t>3/23/18</a:t>
            </a:fld>
            <a:endParaRPr lang="en-US"/>
          </a:p>
        </p:txBody>
      </p:sp>
      <p:sp>
        <p:nvSpPr>
          <p:cNvPr id="5" name="Footer Placeholder 4">
            <a:extLst>
              <a:ext uri="{FF2B5EF4-FFF2-40B4-BE49-F238E27FC236}">
                <a16:creationId xmlns:a16="http://schemas.microsoft.com/office/drawing/2014/main" xmlns="" id="{65478A3D-5723-A444-8FAC-AADA01C45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F48625F-A924-D842-ADAF-6A8289398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C3179-358B-E844-BF16-D5B9937D0521}" type="slidenum">
              <a:rPr lang="en-US" smtClean="0"/>
              <a:t>‹#›</a:t>
            </a:fld>
            <a:endParaRPr lang="en-US"/>
          </a:p>
        </p:txBody>
      </p:sp>
    </p:spTree>
    <p:extLst>
      <p:ext uri="{BB962C8B-B14F-4D97-AF65-F5344CB8AC3E}">
        <p14:creationId xmlns:p14="http://schemas.microsoft.com/office/powerpoint/2010/main" val="188690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60C99-CFE2-4140-975B-E378683DFA8B}"/>
              </a:ext>
            </a:extLst>
          </p:cNvPr>
          <p:cNvSpPr>
            <a:spLocks noGrp="1"/>
          </p:cNvSpPr>
          <p:nvPr>
            <p:ph type="ctrTitle"/>
          </p:nvPr>
        </p:nvSpPr>
        <p:spPr/>
        <p:txBody>
          <a:bodyPr/>
          <a:lstStyle/>
          <a:p>
            <a:r>
              <a:rPr lang="zh-CN" altLang="en-US" dirty="0"/>
              <a:t>机场航站楼清洁管理</a:t>
            </a:r>
            <a:endParaRPr lang="en-US" dirty="0"/>
          </a:p>
        </p:txBody>
      </p:sp>
      <p:sp>
        <p:nvSpPr>
          <p:cNvPr id="3" name="Subtitle 2">
            <a:extLst>
              <a:ext uri="{FF2B5EF4-FFF2-40B4-BE49-F238E27FC236}">
                <a16:creationId xmlns:a16="http://schemas.microsoft.com/office/drawing/2014/main" xmlns="" id="{B6FCE01C-ACAE-934E-B34E-0434D38672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647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14E09-2827-4943-8132-19C63DE07748}"/>
              </a:ext>
            </a:extLst>
          </p:cNvPr>
          <p:cNvSpPr>
            <a:spLocks noGrp="1"/>
          </p:cNvSpPr>
          <p:nvPr>
            <p:ph type="title"/>
          </p:nvPr>
        </p:nvSpPr>
        <p:spPr/>
        <p:txBody>
          <a:bodyPr/>
          <a:lstStyle/>
          <a:p>
            <a:r>
              <a:rPr lang="zh-CN" altLang="en-US" dirty="0"/>
              <a:t>高效实时</a:t>
            </a:r>
            <a:r>
              <a:rPr lang="zh-CN" altLang="en-US" dirty="0" smtClean="0"/>
              <a:t>的</a:t>
            </a:r>
            <a:r>
              <a:rPr lang="zh-CN" altLang="en-US" dirty="0" smtClean="0"/>
              <a:t>库存</a:t>
            </a:r>
            <a:r>
              <a:rPr lang="zh-CN" altLang="en-US" dirty="0" smtClean="0"/>
              <a:t>管理</a:t>
            </a:r>
            <a:endParaRPr lang="en-US" dirty="0"/>
          </a:p>
        </p:txBody>
      </p:sp>
      <p:sp>
        <p:nvSpPr>
          <p:cNvPr id="8" name="Rectangle 7">
            <a:extLst>
              <a:ext uri="{FF2B5EF4-FFF2-40B4-BE49-F238E27FC236}">
                <a16:creationId xmlns:a16="http://schemas.microsoft.com/office/drawing/2014/main" xmlns="" id="{C070DE9F-D420-AB4B-BC84-A31B79241206}"/>
              </a:ext>
            </a:extLst>
          </p:cNvPr>
          <p:cNvSpPr/>
          <p:nvPr/>
        </p:nvSpPr>
        <p:spPr>
          <a:xfrm>
            <a:off x="838200" y="1897342"/>
            <a:ext cx="5974976" cy="18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xmlns="" id="{3D6118F9-C816-014A-97A3-EECF1A76D703}"/>
              </a:ext>
            </a:extLst>
          </p:cNvPr>
          <p:cNvSpPr/>
          <p:nvPr/>
        </p:nvSpPr>
        <p:spPr>
          <a:xfrm>
            <a:off x="1344703" y="2241175"/>
            <a:ext cx="986118" cy="119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采购入库</a:t>
            </a:r>
            <a:r>
              <a:rPr lang="zh-CN" altLang="en-US" dirty="0" smtClean="0"/>
              <a:t>流程</a:t>
            </a:r>
            <a:endParaRPr lang="en-US" dirty="0"/>
          </a:p>
        </p:txBody>
      </p:sp>
      <p:sp>
        <p:nvSpPr>
          <p:cNvPr id="5" name="Rounded Rectangle 4">
            <a:extLst>
              <a:ext uri="{FF2B5EF4-FFF2-40B4-BE49-F238E27FC236}">
                <a16:creationId xmlns:a16="http://schemas.microsoft.com/office/drawing/2014/main" xmlns="" id="{6805655A-AE86-3A49-856F-F721785ACA9E}"/>
              </a:ext>
            </a:extLst>
          </p:cNvPr>
          <p:cNvSpPr/>
          <p:nvPr/>
        </p:nvSpPr>
        <p:spPr>
          <a:xfrm>
            <a:off x="2662514" y="2241175"/>
            <a:ext cx="986118" cy="12012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出库使用流程</a:t>
            </a:r>
            <a:endParaRPr lang="en-US" dirty="0"/>
          </a:p>
        </p:txBody>
      </p:sp>
      <p:sp>
        <p:nvSpPr>
          <p:cNvPr id="6" name="Rounded Rectangle 5">
            <a:extLst>
              <a:ext uri="{FF2B5EF4-FFF2-40B4-BE49-F238E27FC236}">
                <a16:creationId xmlns:a16="http://schemas.microsoft.com/office/drawing/2014/main" xmlns="" id="{7E2A614F-731C-6D41-80BF-85E04C7621F3}"/>
              </a:ext>
            </a:extLst>
          </p:cNvPr>
          <p:cNvSpPr/>
          <p:nvPr/>
        </p:nvSpPr>
        <p:spPr>
          <a:xfrm>
            <a:off x="3980325" y="2241175"/>
            <a:ext cx="986118" cy="12012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库存盘点</a:t>
            </a:r>
            <a:r>
              <a:rPr lang="zh-CN" altLang="en-US" dirty="0" smtClean="0"/>
              <a:t>流程</a:t>
            </a:r>
            <a:endParaRPr lang="en-US" dirty="0"/>
          </a:p>
        </p:txBody>
      </p:sp>
      <p:sp>
        <p:nvSpPr>
          <p:cNvPr id="7" name="Rounded Rectangle 6">
            <a:extLst>
              <a:ext uri="{FF2B5EF4-FFF2-40B4-BE49-F238E27FC236}">
                <a16:creationId xmlns:a16="http://schemas.microsoft.com/office/drawing/2014/main" xmlns="" id="{A3C80E9C-3619-2F48-B638-524C85B6E768}"/>
              </a:ext>
            </a:extLst>
          </p:cNvPr>
          <p:cNvSpPr/>
          <p:nvPr/>
        </p:nvSpPr>
        <p:spPr>
          <a:xfrm>
            <a:off x="5298136" y="2241175"/>
            <a:ext cx="986118" cy="12012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a:t>
            </a:r>
            <a:endParaRPr lang="en-US" dirty="0"/>
          </a:p>
        </p:txBody>
      </p:sp>
      <p:sp>
        <p:nvSpPr>
          <p:cNvPr id="9" name="TextBox 8">
            <a:extLst>
              <a:ext uri="{FF2B5EF4-FFF2-40B4-BE49-F238E27FC236}">
                <a16:creationId xmlns:a16="http://schemas.microsoft.com/office/drawing/2014/main" xmlns="" id="{A271057A-8F80-5C46-912D-1BB87EFB960B}"/>
              </a:ext>
            </a:extLst>
          </p:cNvPr>
          <p:cNvSpPr txBox="1"/>
          <p:nvPr/>
        </p:nvSpPr>
        <p:spPr>
          <a:xfrm>
            <a:off x="2738716" y="1703245"/>
            <a:ext cx="2154876" cy="369332"/>
          </a:xfrm>
          <a:prstGeom prst="rect">
            <a:avLst/>
          </a:prstGeom>
          <a:solidFill>
            <a:schemeClr val="bg1"/>
          </a:solidFill>
          <a:ln>
            <a:solidFill>
              <a:schemeClr val="accent6"/>
            </a:solidFill>
          </a:ln>
        </p:spPr>
        <p:txBody>
          <a:bodyPr wrap="square" rtlCol="0">
            <a:spAutoFit/>
          </a:bodyPr>
          <a:lstStyle/>
          <a:p>
            <a:r>
              <a:rPr lang="zh-CN" altLang="en-US" smtClean="0"/>
              <a:t>库存管理</a:t>
            </a:r>
            <a:r>
              <a:rPr lang="zh-CN" altLang="en-US" smtClean="0"/>
              <a:t>相关</a:t>
            </a:r>
            <a:r>
              <a:rPr lang="zh-CN" altLang="en-US" dirty="0"/>
              <a:t>流程</a:t>
            </a:r>
            <a:endParaRPr lang="en-US" dirty="0"/>
          </a:p>
        </p:txBody>
      </p:sp>
      <p:sp>
        <p:nvSpPr>
          <p:cNvPr id="11" name="Rounded Rectangle 10">
            <a:extLst>
              <a:ext uri="{FF2B5EF4-FFF2-40B4-BE49-F238E27FC236}">
                <a16:creationId xmlns:a16="http://schemas.microsoft.com/office/drawing/2014/main" xmlns="" id="{7B37FFE7-2A60-1746-B1A2-C5889772EA68}"/>
              </a:ext>
            </a:extLst>
          </p:cNvPr>
          <p:cNvSpPr/>
          <p:nvPr/>
        </p:nvSpPr>
        <p:spPr>
          <a:xfrm>
            <a:off x="2599756" y="4055081"/>
            <a:ext cx="2635622" cy="4631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库存管理</a:t>
            </a:r>
            <a:r>
              <a:rPr lang="zh-CN" altLang="en-US" dirty="0" smtClean="0"/>
              <a:t>报告</a:t>
            </a:r>
            <a:endParaRPr lang="en-US" dirty="0"/>
          </a:p>
        </p:txBody>
      </p:sp>
      <p:sp>
        <p:nvSpPr>
          <p:cNvPr id="12" name="Rounded Rectangle 11">
            <a:extLst>
              <a:ext uri="{FF2B5EF4-FFF2-40B4-BE49-F238E27FC236}">
                <a16:creationId xmlns:a16="http://schemas.microsoft.com/office/drawing/2014/main" xmlns="" id="{1D1B3A9E-B292-D044-964F-BB1BE0BD08BE}"/>
              </a:ext>
            </a:extLst>
          </p:cNvPr>
          <p:cNvSpPr/>
          <p:nvPr/>
        </p:nvSpPr>
        <p:spPr>
          <a:xfrm>
            <a:off x="1097051" y="4948516"/>
            <a:ext cx="1062318" cy="1228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库管工作</a:t>
            </a:r>
            <a:r>
              <a:rPr lang="zh-CN" altLang="en-US" dirty="0" smtClean="0"/>
              <a:t>人员</a:t>
            </a:r>
            <a:endParaRPr lang="en-US" dirty="0"/>
          </a:p>
        </p:txBody>
      </p:sp>
      <p:sp>
        <p:nvSpPr>
          <p:cNvPr id="13" name="Rounded Rectangle 12">
            <a:extLst>
              <a:ext uri="{FF2B5EF4-FFF2-40B4-BE49-F238E27FC236}">
                <a16:creationId xmlns:a16="http://schemas.microsoft.com/office/drawing/2014/main" xmlns="" id="{612D3AF9-1475-BA48-AC17-79C7B70A1F91}"/>
              </a:ext>
            </a:extLst>
          </p:cNvPr>
          <p:cNvSpPr/>
          <p:nvPr/>
        </p:nvSpPr>
        <p:spPr>
          <a:xfrm>
            <a:off x="2774572" y="4948516"/>
            <a:ext cx="1062318" cy="1228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库存使用人员</a:t>
            </a:r>
            <a:endParaRPr lang="en-US" dirty="0"/>
          </a:p>
        </p:txBody>
      </p:sp>
      <p:sp>
        <p:nvSpPr>
          <p:cNvPr id="14" name="Rounded Rectangle 13">
            <a:extLst>
              <a:ext uri="{FF2B5EF4-FFF2-40B4-BE49-F238E27FC236}">
                <a16:creationId xmlns:a16="http://schemas.microsoft.com/office/drawing/2014/main" xmlns="" id="{0ADBF92F-0FD3-094C-8018-F881E55FFE17}"/>
              </a:ext>
            </a:extLst>
          </p:cNvPr>
          <p:cNvSpPr/>
          <p:nvPr/>
        </p:nvSpPr>
        <p:spPr>
          <a:xfrm>
            <a:off x="4322111" y="4948515"/>
            <a:ext cx="1062318" cy="1228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库存</a:t>
            </a:r>
            <a:r>
              <a:rPr lang="zh-CN" altLang="en-US" dirty="0" smtClean="0"/>
              <a:t>主管</a:t>
            </a:r>
            <a:r>
              <a:rPr lang="zh-CN" altLang="en-US" dirty="0"/>
              <a:t>领导</a:t>
            </a:r>
            <a:endParaRPr lang="en-US" dirty="0"/>
          </a:p>
        </p:txBody>
      </p:sp>
      <p:sp>
        <p:nvSpPr>
          <p:cNvPr id="15" name="Rounded Rectangle 14">
            <a:extLst>
              <a:ext uri="{FF2B5EF4-FFF2-40B4-BE49-F238E27FC236}">
                <a16:creationId xmlns:a16="http://schemas.microsoft.com/office/drawing/2014/main" xmlns="" id="{8FB6A855-E36B-1D4D-8F9C-A1A29C4B2772}"/>
              </a:ext>
            </a:extLst>
          </p:cNvPr>
          <p:cNvSpPr/>
          <p:nvPr/>
        </p:nvSpPr>
        <p:spPr>
          <a:xfrm>
            <a:off x="5905501" y="4948516"/>
            <a:ext cx="1062318" cy="1228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a:t>
            </a:r>
            <a:endParaRPr lang="en-US" dirty="0"/>
          </a:p>
        </p:txBody>
      </p:sp>
      <p:cxnSp>
        <p:nvCxnSpPr>
          <p:cNvPr id="17" name="Straight Arrow Connector 16">
            <a:extLst>
              <a:ext uri="{FF2B5EF4-FFF2-40B4-BE49-F238E27FC236}">
                <a16:creationId xmlns:a16="http://schemas.microsoft.com/office/drawing/2014/main" xmlns="" id="{84E9BAB3-4879-A940-BA94-F98A4D8E95BB}"/>
              </a:ext>
            </a:extLst>
          </p:cNvPr>
          <p:cNvCxnSpPr>
            <a:endCxn id="11" idx="0"/>
          </p:cNvCxnSpPr>
          <p:nvPr/>
        </p:nvCxnSpPr>
        <p:spPr>
          <a:xfrm>
            <a:off x="1837762" y="3442446"/>
            <a:ext cx="2079805"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4D62DF54-6EBD-6F4F-966B-104B9CBC95BA}"/>
              </a:ext>
            </a:extLst>
          </p:cNvPr>
          <p:cNvCxnSpPr>
            <a:stCxn id="5" idx="2"/>
            <a:endCxn id="11" idx="0"/>
          </p:cNvCxnSpPr>
          <p:nvPr/>
        </p:nvCxnSpPr>
        <p:spPr>
          <a:xfrm>
            <a:off x="3155573" y="3442446"/>
            <a:ext cx="761994"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297078ED-D519-C640-87AA-440470BF436F}"/>
              </a:ext>
            </a:extLst>
          </p:cNvPr>
          <p:cNvCxnSpPr>
            <a:stCxn id="6" idx="2"/>
            <a:endCxn id="11" idx="0"/>
          </p:cNvCxnSpPr>
          <p:nvPr/>
        </p:nvCxnSpPr>
        <p:spPr>
          <a:xfrm flipH="1">
            <a:off x="3917567" y="3442446"/>
            <a:ext cx="555817"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A85EE357-29CC-5F41-8181-380D066D9575}"/>
              </a:ext>
            </a:extLst>
          </p:cNvPr>
          <p:cNvCxnSpPr>
            <a:stCxn id="7" idx="2"/>
            <a:endCxn id="11" idx="0"/>
          </p:cNvCxnSpPr>
          <p:nvPr/>
        </p:nvCxnSpPr>
        <p:spPr>
          <a:xfrm flipH="1">
            <a:off x="3917567" y="3442446"/>
            <a:ext cx="1873628"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A1CC9122-2143-4F4D-A76D-DBE46B88FD4C}"/>
              </a:ext>
            </a:extLst>
          </p:cNvPr>
          <p:cNvCxnSpPr>
            <a:cxnSpLocks/>
            <a:stCxn id="11" idx="2"/>
            <a:endCxn id="12" idx="0"/>
          </p:cNvCxnSpPr>
          <p:nvPr/>
        </p:nvCxnSpPr>
        <p:spPr>
          <a:xfrm flipH="1">
            <a:off x="1628210" y="4518211"/>
            <a:ext cx="2289357"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84D904C6-F782-5744-8D86-FE4844F2BF30}"/>
              </a:ext>
            </a:extLst>
          </p:cNvPr>
          <p:cNvCxnSpPr>
            <a:cxnSpLocks/>
            <a:stCxn id="11" idx="2"/>
            <a:endCxn id="13" idx="0"/>
          </p:cNvCxnSpPr>
          <p:nvPr/>
        </p:nvCxnSpPr>
        <p:spPr>
          <a:xfrm flipH="1">
            <a:off x="3305731" y="4518211"/>
            <a:ext cx="611836"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169EB5CA-D95D-A049-A526-4E8FABE1A164}"/>
              </a:ext>
            </a:extLst>
          </p:cNvPr>
          <p:cNvCxnSpPr>
            <a:cxnSpLocks/>
            <a:stCxn id="11" idx="2"/>
            <a:endCxn id="14" idx="0"/>
          </p:cNvCxnSpPr>
          <p:nvPr/>
        </p:nvCxnSpPr>
        <p:spPr>
          <a:xfrm>
            <a:off x="3917567" y="4518211"/>
            <a:ext cx="935703" cy="43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ADE5CCE1-0ABB-CA41-A8E4-E99D55977F71}"/>
              </a:ext>
            </a:extLst>
          </p:cNvPr>
          <p:cNvCxnSpPr>
            <a:cxnSpLocks/>
            <a:stCxn id="11" idx="2"/>
            <a:endCxn id="15" idx="0"/>
          </p:cNvCxnSpPr>
          <p:nvPr/>
        </p:nvCxnSpPr>
        <p:spPr>
          <a:xfrm>
            <a:off x="3917567" y="4518211"/>
            <a:ext cx="2519093"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A8517EE-D922-574D-BC5B-318D41CE53E8}"/>
              </a:ext>
            </a:extLst>
          </p:cNvPr>
          <p:cNvSpPr txBox="1"/>
          <p:nvPr/>
        </p:nvSpPr>
        <p:spPr>
          <a:xfrm>
            <a:off x="7217720" y="1897342"/>
            <a:ext cx="4275033" cy="4401205"/>
          </a:xfrm>
          <a:prstGeom prst="rect">
            <a:avLst/>
          </a:prstGeom>
          <a:noFill/>
        </p:spPr>
        <p:txBody>
          <a:bodyPr wrap="square" rtlCol="0">
            <a:spAutoFit/>
          </a:bodyPr>
          <a:lstStyle/>
          <a:p>
            <a:pPr marL="514350" indent="-514350">
              <a:buFont typeface="+mj-lt"/>
              <a:buAutoNum type="arabicPeriod"/>
            </a:pPr>
            <a:r>
              <a:rPr lang="zh-CN" altLang="en-US" sz="2000" dirty="0" smtClean="0"/>
              <a:t>库存</a:t>
            </a:r>
            <a:r>
              <a:rPr lang="zh-CN" altLang="en-US" sz="2000" dirty="0" smtClean="0"/>
              <a:t>管理</a:t>
            </a:r>
            <a:r>
              <a:rPr lang="zh-CN" altLang="en-US" sz="2000" dirty="0"/>
              <a:t>包含多个相关流程</a:t>
            </a:r>
            <a:r>
              <a:rPr lang="zh-CN" altLang="en-US" sz="2000" dirty="0" smtClean="0"/>
              <a:t>，采购入库流程可以和总公司采购流程连接，所有流程都可以在</a:t>
            </a:r>
            <a:r>
              <a:rPr lang="en-US" altLang="zh-CN" sz="2000" dirty="0" smtClean="0"/>
              <a:t>ERP</a:t>
            </a:r>
            <a:r>
              <a:rPr lang="zh-CN" altLang="en-US" sz="2000" dirty="0" smtClean="0"/>
              <a:t>平台上一致完成。</a:t>
            </a:r>
            <a:endParaRPr lang="en-SG" altLang="zh-CN" sz="2000" dirty="0"/>
          </a:p>
          <a:p>
            <a:pPr marL="514350" indent="-514350">
              <a:buFont typeface="+mj-lt"/>
              <a:buAutoNum type="arabicPeriod"/>
            </a:pPr>
            <a:r>
              <a:rPr lang="zh-CN" altLang="en-US" sz="2000" dirty="0"/>
              <a:t>所有流程相关操作都会更新数据，并</a:t>
            </a:r>
            <a:r>
              <a:rPr lang="zh-CN" altLang="en-US" sz="2000" dirty="0" smtClean="0"/>
              <a:t>产生多个实时报告，</a:t>
            </a:r>
            <a:r>
              <a:rPr lang="zh-CN" altLang="en-US" sz="2000" dirty="0"/>
              <a:t>分发到相关的管理</a:t>
            </a:r>
            <a:r>
              <a:rPr lang="zh-CN" altLang="en-US" sz="2000" dirty="0" smtClean="0"/>
              <a:t>人员手机</a:t>
            </a:r>
            <a:r>
              <a:rPr lang="en-US" altLang="zh-CN" sz="2000" dirty="0" smtClean="0"/>
              <a:t>APP</a:t>
            </a:r>
            <a:r>
              <a:rPr lang="zh-CN" altLang="en-US" sz="2000" dirty="0" smtClean="0"/>
              <a:t>中。</a:t>
            </a:r>
            <a:endParaRPr lang="en-US" altLang="zh-CN" sz="2000" dirty="0" smtClean="0"/>
          </a:p>
          <a:p>
            <a:pPr marL="514350" indent="-514350">
              <a:buFont typeface="+mj-lt"/>
              <a:buAutoNum type="arabicPeriod"/>
            </a:pPr>
            <a:r>
              <a:rPr lang="zh-CN" altLang="en-US" sz="2000" dirty="0" smtClean="0"/>
              <a:t>库存报告包括库存动态存量报告，库存动态使用报告，库存采购报告等等，这些报告中会大量采用大数据分析技术进行分析和预测，从而可以大幅度的减少库存量，提升设备和材料的使用效率。</a:t>
            </a:r>
            <a:endParaRPr lang="en-US" sz="2000" dirty="0"/>
          </a:p>
          <a:p>
            <a:endParaRPr lang="en-US" sz="2000" dirty="0"/>
          </a:p>
        </p:txBody>
      </p:sp>
    </p:spTree>
    <p:extLst>
      <p:ext uri="{BB962C8B-B14F-4D97-AF65-F5344CB8AC3E}">
        <p14:creationId xmlns:p14="http://schemas.microsoft.com/office/powerpoint/2010/main" val="29015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666A-0F71-A44C-B263-6CA774C12C65}"/>
              </a:ext>
            </a:extLst>
          </p:cNvPr>
          <p:cNvSpPr>
            <a:spLocks noGrp="1"/>
          </p:cNvSpPr>
          <p:nvPr>
            <p:ph type="title"/>
          </p:nvPr>
        </p:nvSpPr>
        <p:spPr/>
        <p:txBody>
          <a:bodyPr/>
          <a:lstStyle/>
          <a:p>
            <a:r>
              <a:rPr lang="zh-CN" altLang="en-US" dirty="0" smtClean="0"/>
              <a:t>高效</a:t>
            </a:r>
            <a:r>
              <a:rPr lang="zh-CN" altLang="en-US" dirty="0" smtClean="0"/>
              <a:t>实时</a:t>
            </a:r>
            <a:r>
              <a:rPr lang="zh-CN" altLang="en-US" dirty="0"/>
              <a:t>的故障管理</a:t>
            </a:r>
            <a:endParaRPr lang="en-US" dirty="0"/>
          </a:p>
        </p:txBody>
      </p:sp>
      <p:sp>
        <p:nvSpPr>
          <p:cNvPr id="3" name="Content Placeholder 2">
            <a:extLst>
              <a:ext uri="{FF2B5EF4-FFF2-40B4-BE49-F238E27FC236}">
                <a16:creationId xmlns:a16="http://schemas.microsoft.com/office/drawing/2014/main" xmlns="" id="{60C26B96-8763-2A44-9F89-1772297AE73B}"/>
              </a:ext>
            </a:extLst>
          </p:cNvPr>
          <p:cNvSpPr>
            <a:spLocks noGrp="1"/>
          </p:cNvSpPr>
          <p:nvPr>
            <p:ph idx="1"/>
          </p:nvPr>
        </p:nvSpPr>
        <p:spPr>
          <a:xfrm>
            <a:off x="7265266" y="1533033"/>
            <a:ext cx="4088534" cy="4643930"/>
          </a:xfrm>
        </p:spPr>
        <p:txBody>
          <a:bodyPr>
            <a:noAutofit/>
          </a:bodyPr>
          <a:lstStyle/>
          <a:p>
            <a:pPr marL="514350" indent="-514350">
              <a:buFont typeface="+mj-lt"/>
              <a:buAutoNum type="arabicPeriod"/>
            </a:pPr>
            <a:r>
              <a:rPr lang="zh-CN" altLang="en-US" sz="1700" dirty="0" smtClean="0"/>
              <a:t>故障管理基本上通过一个流程实现，流程的执行可能包括外部维修人员，但都会在一致的手机</a:t>
            </a:r>
            <a:r>
              <a:rPr lang="en-US" altLang="zh-CN" sz="1700" dirty="0" smtClean="0"/>
              <a:t>APP</a:t>
            </a:r>
            <a:r>
              <a:rPr lang="zh-CN" altLang="en-US" sz="1700" dirty="0" smtClean="0"/>
              <a:t>中实现实时管理。</a:t>
            </a:r>
            <a:endParaRPr lang="en-US" altLang="zh-CN" sz="1700" dirty="0" smtClean="0"/>
          </a:p>
          <a:p>
            <a:pPr marL="514350" indent="-514350">
              <a:buFont typeface="+mj-lt"/>
              <a:buAutoNum type="arabicPeriod"/>
            </a:pPr>
            <a:r>
              <a:rPr lang="zh-CN" altLang="en-US" sz="1700" dirty="0" smtClean="0"/>
              <a:t>流程的每个步骤都会产生相应数据，这些数据最后会用来形成多种实时报告，并分发给不同职务的人进行管理和监控。在故障报告中还将包括多个大数据分析报告，用于统计故障发生率和对故障发生进行可能性预测，从而更好提升管理，减少故障发生。</a:t>
            </a:r>
            <a:endParaRPr lang="en-US" altLang="zh-CN" sz="1700" dirty="0" smtClean="0"/>
          </a:p>
          <a:p>
            <a:pPr marL="514350" indent="-514350">
              <a:buFont typeface="+mj-lt"/>
              <a:buAutoNum type="arabicPeriod"/>
            </a:pPr>
            <a:r>
              <a:rPr lang="zh-CN" altLang="en-US" sz="1700" dirty="0" smtClean="0"/>
              <a:t>设备的监控可以是人，但更多情况是通过监控设备完成，更多</a:t>
            </a:r>
            <a:r>
              <a:rPr lang="en-US" altLang="zh-CN" sz="1700" dirty="0" smtClean="0"/>
              <a:t>Ai</a:t>
            </a:r>
            <a:r>
              <a:rPr lang="zh-CN" altLang="en-US" sz="1700" dirty="0" smtClean="0"/>
              <a:t>技术在监控步骤中将会逐步增加，监控数据也将会进入实时报告中，</a:t>
            </a:r>
            <a:r>
              <a:rPr lang="en-US" altLang="zh-CN" sz="1700" dirty="0" smtClean="0"/>
              <a:t>AI</a:t>
            </a:r>
            <a:r>
              <a:rPr lang="zh-CN" altLang="en-US" sz="1700" dirty="0" smtClean="0"/>
              <a:t>技术的引入将会极大提升监控效率，缩短故障发现和排除时间。</a:t>
            </a:r>
            <a:endParaRPr lang="en-US" sz="1700" dirty="0"/>
          </a:p>
        </p:txBody>
      </p:sp>
      <p:sp>
        <p:nvSpPr>
          <p:cNvPr id="4" name="Rectangle 3"/>
          <p:cNvSpPr/>
          <p:nvPr/>
        </p:nvSpPr>
        <p:spPr>
          <a:xfrm>
            <a:off x="838200" y="1533033"/>
            <a:ext cx="5841569" cy="1783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1213945" y="1825625"/>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设备监控</a:t>
            </a:r>
            <a:endParaRPr lang="en-US" dirty="0"/>
          </a:p>
        </p:txBody>
      </p:sp>
      <p:sp>
        <p:nvSpPr>
          <p:cNvPr id="6" name="Rounded Rectangle 5"/>
          <p:cNvSpPr/>
          <p:nvPr/>
        </p:nvSpPr>
        <p:spPr>
          <a:xfrm>
            <a:off x="2483068" y="1825625"/>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mtClean="0"/>
              <a:t>报告故障</a:t>
            </a:r>
            <a:endParaRPr lang="en-US" dirty="0"/>
          </a:p>
        </p:txBody>
      </p:sp>
      <p:sp>
        <p:nvSpPr>
          <p:cNvPr id="7" name="Rounded Rectangle 6"/>
          <p:cNvSpPr/>
          <p:nvPr/>
        </p:nvSpPr>
        <p:spPr>
          <a:xfrm>
            <a:off x="3783721" y="1825624"/>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指派任务</a:t>
            </a:r>
            <a:endParaRPr lang="en-US" dirty="0"/>
          </a:p>
        </p:txBody>
      </p:sp>
      <p:sp>
        <p:nvSpPr>
          <p:cNvPr id="8" name="Rounded Rectangle 7"/>
          <p:cNvSpPr/>
          <p:nvPr/>
        </p:nvSpPr>
        <p:spPr>
          <a:xfrm>
            <a:off x="5176338" y="1825623"/>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解决故障</a:t>
            </a:r>
            <a:endParaRPr lang="en-US" dirty="0"/>
          </a:p>
        </p:txBody>
      </p:sp>
      <p:sp>
        <p:nvSpPr>
          <p:cNvPr id="9" name="Rounded Rectangle 8"/>
          <p:cNvSpPr/>
          <p:nvPr/>
        </p:nvSpPr>
        <p:spPr>
          <a:xfrm>
            <a:off x="1864467" y="3637085"/>
            <a:ext cx="3497546" cy="635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实时故障报告</a:t>
            </a:r>
            <a:endParaRPr lang="en-US" dirty="0"/>
          </a:p>
        </p:txBody>
      </p:sp>
      <p:sp>
        <p:nvSpPr>
          <p:cNvPr id="10" name="Rounded Rectangle 9"/>
          <p:cNvSpPr/>
          <p:nvPr/>
        </p:nvSpPr>
        <p:spPr>
          <a:xfrm>
            <a:off x="1213945"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设备管理人员</a:t>
            </a:r>
            <a:endParaRPr lang="en-US" dirty="0"/>
          </a:p>
        </p:txBody>
      </p:sp>
      <p:sp>
        <p:nvSpPr>
          <p:cNvPr id="11" name="Rounded Rectangle 10"/>
          <p:cNvSpPr/>
          <p:nvPr/>
        </p:nvSpPr>
        <p:spPr>
          <a:xfrm>
            <a:off x="2519943"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设备维修人员</a:t>
            </a:r>
            <a:endParaRPr lang="en-US" dirty="0"/>
          </a:p>
        </p:txBody>
      </p:sp>
      <p:sp>
        <p:nvSpPr>
          <p:cNvPr id="12" name="Rounded Rectangle 11"/>
          <p:cNvSpPr/>
          <p:nvPr/>
        </p:nvSpPr>
        <p:spPr>
          <a:xfrm>
            <a:off x="3783721"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mtClean="0"/>
              <a:t>相关主管领导</a:t>
            </a:r>
            <a:endParaRPr lang="en-US" dirty="0"/>
          </a:p>
        </p:txBody>
      </p:sp>
      <p:sp>
        <p:nvSpPr>
          <p:cNvPr id="13" name="Rounded Rectangle 12"/>
          <p:cNvSpPr/>
          <p:nvPr/>
        </p:nvSpPr>
        <p:spPr>
          <a:xfrm>
            <a:off x="5098848"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mtClean="0"/>
              <a:t>相关主管领导</a:t>
            </a:r>
            <a:endParaRPr lang="en-US" dirty="0"/>
          </a:p>
        </p:txBody>
      </p:sp>
      <p:cxnSp>
        <p:nvCxnSpPr>
          <p:cNvPr id="15" name="Straight Arrow Connector 14"/>
          <p:cNvCxnSpPr/>
          <p:nvPr/>
        </p:nvCxnSpPr>
        <p:spPr>
          <a:xfrm>
            <a:off x="2175641" y="2481820"/>
            <a:ext cx="344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68846" y="2424835"/>
            <a:ext cx="335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a:off x="4745417" y="2410534"/>
            <a:ext cx="4309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9" idx="0"/>
          </p:cNvCxnSpPr>
          <p:nvPr/>
        </p:nvCxnSpPr>
        <p:spPr>
          <a:xfrm>
            <a:off x="1694793" y="2995448"/>
            <a:ext cx="1918447" cy="64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0"/>
          </p:cNvCxnSpPr>
          <p:nvPr/>
        </p:nvCxnSpPr>
        <p:spPr>
          <a:xfrm>
            <a:off x="2963916" y="2995446"/>
            <a:ext cx="649324" cy="64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flipH="1">
            <a:off x="3613240" y="2995446"/>
            <a:ext cx="651329" cy="64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9" idx="0"/>
          </p:cNvCxnSpPr>
          <p:nvPr/>
        </p:nvCxnSpPr>
        <p:spPr>
          <a:xfrm flipH="1">
            <a:off x="3613240" y="2995445"/>
            <a:ext cx="2043946" cy="64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10" idx="0"/>
          </p:cNvCxnSpPr>
          <p:nvPr/>
        </p:nvCxnSpPr>
        <p:spPr>
          <a:xfrm flipH="1">
            <a:off x="1694793" y="4272515"/>
            <a:ext cx="1918447"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1" idx="0"/>
          </p:cNvCxnSpPr>
          <p:nvPr/>
        </p:nvCxnSpPr>
        <p:spPr>
          <a:xfrm flipH="1">
            <a:off x="3000791" y="4272515"/>
            <a:ext cx="612449"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2" idx="0"/>
          </p:cNvCxnSpPr>
          <p:nvPr/>
        </p:nvCxnSpPr>
        <p:spPr>
          <a:xfrm>
            <a:off x="3613240" y="4272515"/>
            <a:ext cx="651329"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2"/>
            <a:endCxn id="13" idx="0"/>
          </p:cNvCxnSpPr>
          <p:nvPr/>
        </p:nvCxnSpPr>
        <p:spPr>
          <a:xfrm>
            <a:off x="3613240" y="4272515"/>
            <a:ext cx="1966456"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18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C666A-0F71-A44C-B263-6CA774C12C65}"/>
              </a:ext>
            </a:extLst>
          </p:cNvPr>
          <p:cNvSpPr>
            <a:spLocks noGrp="1"/>
          </p:cNvSpPr>
          <p:nvPr>
            <p:ph type="title"/>
          </p:nvPr>
        </p:nvSpPr>
        <p:spPr/>
        <p:txBody>
          <a:bodyPr/>
          <a:lstStyle/>
          <a:p>
            <a:r>
              <a:rPr lang="zh-CN" altLang="en-US" dirty="0" smtClean="0"/>
              <a:t>员工绩效管理</a:t>
            </a:r>
            <a:endParaRPr lang="en-US" dirty="0"/>
          </a:p>
        </p:txBody>
      </p:sp>
      <p:sp>
        <p:nvSpPr>
          <p:cNvPr id="3" name="Content Placeholder 2">
            <a:extLst>
              <a:ext uri="{FF2B5EF4-FFF2-40B4-BE49-F238E27FC236}">
                <a16:creationId xmlns:a16="http://schemas.microsoft.com/office/drawing/2014/main" xmlns="" id="{60C26B96-8763-2A44-9F89-1772297AE73B}"/>
              </a:ext>
            </a:extLst>
          </p:cNvPr>
          <p:cNvSpPr>
            <a:spLocks noGrp="1"/>
          </p:cNvSpPr>
          <p:nvPr>
            <p:ph idx="1"/>
          </p:nvPr>
        </p:nvSpPr>
        <p:spPr>
          <a:xfrm>
            <a:off x="7265266" y="1533033"/>
            <a:ext cx="4088534" cy="4643930"/>
          </a:xfrm>
        </p:spPr>
        <p:txBody>
          <a:bodyPr>
            <a:noAutofit/>
          </a:bodyPr>
          <a:lstStyle/>
          <a:p>
            <a:pPr marL="514350" indent="-514350">
              <a:buFont typeface="+mj-lt"/>
              <a:buAutoNum type="arabicPeriod"/>
            </a:pPr>
            <a:r>
              <a:rPr lang="zh-CN" altLang="en-US" sz="1700" dirty="0" smtClean="0"/>
              <a:t>员工绩效管理主要包括</a:t>
            </a:r>
            <a:r>
              <a:rPr lang="en-US" altLang="zh-CN" sz="1700" dirty="0" smtClean="0"/>
              <a:t>3</a:t>
            </a:r>
            <a:r>
              <a:rPr lang="zh-CN" altLang="en-US" sz="1700" dirty="0" smtClean="0"/>
              <a:t>个操作，指标管理一般由系统管理员完成，而添加指标数据则主要由主管领导或者系统在员工工作任务中进行动态添加，比如员工出勤率，员工达标率等等。</a:t>
            </a:r>
            <a:endParaRPr lang="en-US" altLang="zh-CN" sz="1700" dirty="0" smtClean="0"/>
          </a:p>
          <a:p>
            <a:pPr marL="514350" indent="-514350">
              <a:buFont typeface="+mj-lt"/>
              <a:buAutoNum type="arabicPeriod"/>
            </a:pPr>
            <a:r>
              <a:rPr lang="zh-CN" altLang="en-US" sz="1700" dirty="0" smtClean="0"/>
              <a:t>根据动态的指标数据以及权重调整，会产生实施的报告，比如出勤率报告，任务达标率报告等等，这些报告根据不同角色分发给相关人员，人事管理可以用来人事管理，领导可以用来对员工进行有效管理。</a:t>
            </a:r>
            <a:endParaRPr lang="en-US" sz="1700" dirty="0"/>
          </a:p>
        </p:txBody>
      </p:sp>
      <p:sp>
        <p:nvSpPr>
          <p:cNvPr id="4" name="Rectangle 3"/>
          <p:cNvSpPr/>
          <p:nvPr/>
        </p:nvSpPr>
        <p:spPr>
          <a:xfrm>
            <a:off x="838200" y="1533033"/>
            <a:ext cx="5841569" cy="1783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1213945" y="1825625"/>
            <a:ext cx="1507335"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添加</a:t>
            </a:r>
            <a:r>
              <a:rPr lang="en-US" altLang="zh-CN" dirty="0" smtClean="0"/>
              <a:t>/</a:t>
            </a:r>
            <a:r>
              <a:rPr lang="zh-CN" altLang="en-US" dirty="0" smtClean="0"/>
              <a:t>修改评定指标</a:t>
            </a:r>
            <a:endParaRPr lang="en-US" dirty="0"/>
          </a:p>
        </p:txBody>
      </p:sp>
      <p:sp>
        <p:nvSpPr>
          <p:cNvPr id="7" name="Rounded Rectangle 6"/>
          <p:cNvSpPr/>
          <p:nvPr/>
        </p:nvSpPr>
        <p:spPr>
          <a:xfrm>
            <a:off x="3083396" y="1860112"/>
            <a:ext cx="1371587" cy="11353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添加修改指标数据</a:t>
            </a:r>
            <a:endParaRPr lang="en-US" dirty="0"/>
          </a:p>
        </p:txBody>
      </p:sp>
      <p:sp>
        <p:nvSpPr>
          <p:cNvPr id="8" name="Rounded Rectangle 7"/>
          <p:cNvSpPr/>
          <p:nvPr/>
        </p:nvSpPr>
        <p:spPr>
          <a:xfrm>
            <a:off x="4864906" y="1825623"/>
            <a:ext cx="1328790"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调整评定指标权重</a:t>
            </a:r>
            <a:endParaRPr lang="en-US" dirty="0"/>
          </a:p>
        </p:txBody>
      </p:sp>
      <p:sp>
        <p:nvSpPr>
          <p:cNvPr id="9" name="Rounded Rectangle 8"/>
          <p:cNvSpPr/>
          <p:nvPr/>
        </p:nvSpPr>
        <p:spPr>
          <a:xfrm>
            <a:off x="1864467" y="3637085"/>
            <a:ext cx="3497546" cy="635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员工绩效报告</a:t>
            </a:r>
            <a:endParaRPr lang="en-US" dirty="0"/>
          </a:p>
        </p:txBody>
      </p:sp>
      <p:sp>
        <p:nvSpPr>
          <p:cNvPr id="10" name="Rounded Rectangle 9"/>
          <p:cNvSpPr/>
          <p:nvPr/>
        </p:nvSpPr>
        <p:spPr>
          <a:xfrm>
            <a:off x="1213945"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员工自己查看</a:t>
            </a:r>
            <a:endParaRPr lang="en-US" dirty="0"/>
          </a:p>
        </p:txBody>
      </p:sp>
      <p:sp>
        <p:nvSpPr>
          <p:cNvPr id="11" name="Rounded Rectangle 10"/>
          <p:cNvSpPr/>
          <p:nvPr/>
        </p:nvSpPr>
        <p:spPr>
          <a:xfrm>
            <a:off x="2519943"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人事管理使用</a:t>
            </a:r>
            <a:endParaRPr lang="en-US" dirty="0"/>
          </a:p>
        </p:txBody>
      </p:sp>
      <p:sp>
        <p:nvSpPr>
          <p:cNvPr id="12" name="Rounded Rectangle 11"/>
          <p:cNvSpPr/>
          <p:nvPr/>
        </p:nvSpPr>
        <p:spPr>
          <a:xfrm>
            <a:off x="3783721"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相关主管查看</a:t>
            </a:r>
            <a:endParaRPr lang="en-US" dirty="0"/>
          </a:p>
        </p:txBody>
      </p:sp>
      <p:sp>
        <p:nvSpPr>
          <p:cNvPr id="13" name="Rounded Rectangle 12"/>
          <p:cNvSpPr/>
          <p:nvPr/>
        </p:nvSpPr>
        <p:spPr>
          <a:xfrm>
            <a:off x="5098848" y="4685951"/>
            <a:ext cx="961696" cy="11698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mr-IN" altLang="zh-CN" dirty="0" smtClean="0"/>
              <a:t>…</a:t>
            </a:r>
            <a:r>
              <a:rPr lang="en-US" altLang="zh-CN" dirty="0" smtClean="0"/>
              <a:t>.</a:t>
            </a:r>
            <a:endParaRPr lang="en-US" dirty="0"/>
          </a:p>
        </p:txBody>
      </p:sp>
      <p:cxnSp>
        <p:nvCxnSpPr>
          <p:cNvPr id="23" name="Straight Arrow Connector 22"/>
          <p:cNvCxnSpPr>
            <a:stCxn id="5" idx="2"/>
            <a:endCxn id="9" idx="0"/>
          </p:cNvCxnSpPr>
          <p:nvPr/>
        </p:nvCxnSpPr>
        <p:spPr>
          <a:xfrm>
            <a:off x="1967613" y="2995448"/>
            <a:ext cx="1645627" cy="64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9" idx="0"/>
          </p:cNvCxnSpPr>
          <p:nvPr/>
        </p:nvCxnSpPr>
        <p:spPr>
          <a:xfrm flipH="1">
            <a:off x="3613240" y="2995445"/>
            <a:ext cx="155950" cy="64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9" idx="0"/>
          </p:cNvCxnSpPr>
          <p:nvPr/>
        </p:nvCxnSpPr>
        <p:spPr>
          <a:xfrm flipH="1">
            <a:off x="3613240" y="2995445"/>
            <a:ext cx="2043946" cy="64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10" idx="0"/>
          </p:cNvCxnSpPr>
          <p:nvPr/>
        </p:nvCxnSpPr>
        <p:spPr>
          <a:xfrm flipH="1">
            <a:off x="1694793" y="4272515"/>
            <a:ext cx="1918447"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1" idx="0"/>
          </p:cNvCxnSpPr>
          <p:nvPr/>
        </p:nvCxnSpPr>
        <p:spPr>
          <a:xfrm flipH="1">
            <a:off x="3000791" y="4272515"/>
            <a:ext cx="612449"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2"/>
            <a:endCxn id="12" idx="0"/>
          </p:cNvCxnSpPr>
          <p:nvPr/>
        </p:nvCxnSpPr>
        <p:spPr>
          <a:xfrm>
            <a:off x="3613240" y="4272515"/>
            <a:ext cx="651329"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2"/>
            <a:endCxn id="13" idx="0"/>
          </p:cNvCxnSpPr>
          <p:nvPr/>
        </p:nvCxnSpPr>
        <p:spPr>
          <a:xfrm>
            <a:off x="3613240" y="4272515"/>
            <a:ext cx="1966456" cy="4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30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大数据分析的使用</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380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Ai</a:t>
            </a:r>
            <a:r>
              <a:rPr lang="zh-CN" altLang="en-US" smtClean="0"/>
              <a:t>技术的</a:t>
            </a:r>
            <a:r>
              <a:rPr lang="zh-CN" altLang="en-US" dirty="0" smtClean="0"/>
              <a:t>使用</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39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区块链技术的使用</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045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03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732EF-2AE7-3644-A63A-1EF217801012}"/>
              </a:ext>
            </a:extLst>
          </p:cNvPr>
          <p:cNvSpPr>
            <a:spLocks noGrp="1"/>
          </p:cNvSpPr>
          <p:nvPr>
            <p:ph type="title"/>
          </p:nvPr>
        </p:nvSpPr>
        <p:spPr/>
        <p:txBody>
          <a:bodyPr/>
          <a:lstStyle/>
          <a:p>
            <a:r>
              <a:rPr lang="zh-CN" altLang="en-US" dirty="0"/>
              <a:t>公司简介</a:t>
            </a:r>
            <a:endParaRPr lang="en-US" dirty="0"/>
          </a:p>
        </p:txBody>
      </p:sp>
      <p:sp>
        <p:nvSpPr>
          <p:cNvPr id="3" name="Content Placeholder 2">
            <a:extLst>
              <a:ext uri="{FF2B5EF4-FFF2-40B4-BE49-F238E27FC236}">
                <a16:creationId xmlns:a16="http://schemas.microsoft.com/office/drawing/2014/main" xmlns="" id="{B63C6239-7552-6945-95C3-4C68A43554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554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EC564-92E8-804F-B9EF-F24EDDA53C3A}"/>
              </a:ext>
            </a:extLst>
          </p:cNvPr>
          <p:cNvSpPr>
            <a:spLocks noGrp="1"/>
          </p:cNvSpPr>
          <p:nvPr>
            <p:ph type="title"/>
          </p:nvPr>
        </p:nvSpPr>
        <p:spPr/>
        <p:txBody>
          <a:bodyPr/>
          <a:lstStyle/>
          <a:p>
            <a:r>
              <a:rPr lang="zh-CN" altLang="en-US" dirty="0"/>
              <a:t>基于分布式</a:t>
            </a:r>
            <a:r>
              <a:rPr lang="en-US" altLang="zh-CN" dirty="0"/>
              <a:t>ERP</a:t>
            </a:r>
            <a:r>
              <a:rPr lang="zh-CN" altLang="en-US" dirty="0"/>
              <a:t>平台实现业态管理圈</a:t>
            </a:r>
            <a:endParaRPr lang="en-US" dirty="0"/>
          </a:p>
        </p:txBody>
      </p:sp>
      <p:sp>
        <p:nvSpPr>
          <p:cNvPr id="3" name="Content Placeholder 2">
            <a:extLst>
              <a:ext uri="{FF2B5EF4-FFF2-40B4-BE49-F238E27FC236}">
                <a16:creationId xmlns:a16="http://schemas.microsoft.com/office/drawing/2014/main" xmlns="" id="{72275091-E887-9248-99A5-C2993B90703B}"/>
              </a:ext>
            </a:extLst>
          </p:cNvPr>
          <p:cNvSpPr>
            <a:spLocks noGrp="1"/>
          </p:cNvSpPr>
          <p:nvPr>
            <p:ph idx="1"/>
          </p:nvPr>
        </p:nvSpPr>
        <p:spPr/>
        <p:txBody>
          <a:bodyPr/>
          <a:lstStyle/>
          <a:p>
            <a:r>
              <a:rPr lang="zh-CN" altLang="en-US" dirty="0"/>
              <a:t>分布式</a:t>
            </a:r>
            <a:r>
              <a:rPr lang="en-US" altLang="zh-CN" dirty="0"/>
              <a:t>ERP</a:t>
            </a:r>
            <a:r>
              <a:rPr lang="zh-CN" altLang="en-US" dirty="0"/>
              <a:t>平台是机构实现高效灵活</a:t>
            </a:r>
            <a:r>
              <a:rPr lang="en-US" altLang="zh-CN" dirty="0"/>
              <a:t>ERP</a:t>
            </a:r>
            <a:r>
              <a:rPr lang="zh-CN" altLang="en-US" dirty="0"/>
              <a:t>功能的企业云平台，也是实现机构互联和构建机构管理生态圈的最佳企业云平台。</a:t>
            </a:r>
            <a:endParaRPr lang="en-SG" altLang="zh-CN" dirty="0"/>
          </a:p>
          <a:p>
            <a:pPr marL="0" indent="0">
              <a:buNone/>
            </a:pPr>
            <a:endParaRPr lang="en-US" dirty="0"/>
          </a:p>
        </p:txBody>
      </p:sp>
      <p:grpSp>
        <p:nvGrpSpPr>
          <p:cNvPr id="23" name="Group 22">
            <a:extLst>
              <a:ext uri="{FF2B5EF4-FFF2-40B4-BE49-F238E27FC236}">
                <a16:creationId xmlns:a16="http://schemas.microsoft.com/office/drawing/2014/main" xmlns="" id="{199976BC-C6E6-034F-90AC-1222AE21C078}"/>
              </a:ext>
            </a:extLst>
          </p:cNvPr>
          <p:cNvGrpSpPr/>
          <p:nvPr/>
        </p:nvGrpSpPr>
        <p:grpSpPr>
          <a:xfrm>
            <a:off x="1236345" y="3104531"/>
            <a:ext cx="4347210" cy="2852729"/>
            <a:chOff x="1236345" y="3104531"/>
            <a:chExt cx="4347210" cy="2852729"/>
          </a:xfrm>
        </p:grpSpPr>
        <p:grpSp>
          <p:nvGrpSpPr>
            <p:cNvPr id="4" name="Group 3">
              <a:extLst>
                <a:ext uri="{FF2B5EF4-FFF2-40B4-BE49-F238E27FC236}">
                  <a16:creationId xmlns:a16="http://schemas.microsoft.com/office/drawing/2014/main" xmlns="" id="{EB1144EF-F85F-4B44-A7C9-5276DE48455F}"/>
                </a:ext>
              </a:extLst>
            </p:cNvPr>
            <p:cNvGrpSpPr/>
            <p:nvPr/>
          </p:nvGrpSpPr>
          <p:grpSpPr>
            <a:xfrm>
              <a:off x="1236345" y="3104531"/>
              <a:ext cx="4347210" cy="2335514"/>
              <a:chOff x="0" y="-121939"/>
              <a:chExt cx="4347210" cy="2315229"/>
            </a:xfrm>
          </p:grpSpPr>
          <p:sp>
            <p:nvSpPr>
              <p:cNvPr id="5" name="Rounded Rectangle 4">
                <a:extLst>
                  <a:ext uri="{FF2B5EF4-FFF2-40B4-BE49-F238E27FC236}">
                    <a16:creationId xmlns:a16="http://schemas.microsoft.com/office/drawing/2014/main" xmlns="" id="{C76F0F18-81A9-164E-B796-4427D96D85F5}"/>
                  </a:ext>
                </a:extLst>
              </p:cNvPr>
              <p:cNvSpPr/>
              <p:nvPr/>
            </p:nvSpPr>
            <p:spPr>
              <a:xfrm>
                <a:off x="0" y="133350"/>
                <a:ext cx="2747010" cy="2059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61">
                <a:extLst>
                  <a:ext uri="{FF2B5EF4-FFF2-40B4-BE49-F238E27FC236}">
                    <a16:creationId xmlns:a16="http://schemas.microsoft.com/office/drawing/2014/main" xmlns="" id="{EC17FB0D-5E38-1849-9F37-28A92D14532C}"/>
                  </a:ext>
                </a:extLst>
              </p:cNvPr>
              <p:cNvSpPr txBox="1"/>
              <p:nvPr/>
            </p:nvSpPr>
            <p:spPr>
              <a:xfrm>
                <a:off x="466725" y="31409"/>
                <a:ext cx="1946910" cy="299132"/>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altLang="zh-CN" sz="1100" dirty="0">
                    <a:ea typeface="DengXian" panose="02010600030101010101" pitchFamily="2" charset="-122"/>
                    <a:cs typeface="Times New Roman" panose="02020603050405020304" pitchFamily="18" charset="0"/>
                  </a:rPr>
                  <a:t>XXX</a:t>
                </a:r>
                <a:r>
                  <a:rPr lang="zh-CN" sz="1100" dirty="0">
                    <a:effectLst/>
                    <a:ea typeface="DengXian" panose="02010600030101010101" pitchFamily="2" charset="-122"/>
                    <a:cs typeface="Times New Roman" panose="02020603050405020304" pitchFamily="18" charset="0"/>
                  </a:rPr>
                  <a:t>机场航站楼管理中心</a:t>
                </a:r>
                <a:endParaRPr lang="en-SG" sz="1100" dirty="0">
                  <a:effectLst/>
                  <a:ea typeface="DengXian" panose="02010600030101010101" pitchFamily="2" charset="-122"/>
                  <a:cs typeface="Times New Roman" panose="02020603050405020304" pitchFamily="18" charset="0"/>
                </a:endParaRPr>
              </a:p>
            </p:txBody>
          </p:sp>
          <p:sp>
            <p:nvSpPr>
              <p:cNvPr id="7" name="Rounded Rectangle 6">
                <a:extLst>
                  <a:ext uri="{FF2B5EF4-FFF2-40B4-BE49-F238E27FC236}">
                    <a16:creationId xmlns:a16="http://schemas.microsoft.com/office/drawing/2014/main" xmlns="" id="{8C0DAC62-B206-D94F-BF98-CB3927493CA1}"/>
                  </a:ext>
                </a:extLst>
              </p:cNvPr>
              <p:cNvSpPr/>
              <p:nvPr/>
            </p:nvSpPr>
            <p:spPr>
              <a:xfrm>
                <a:off x="457200" y="476250"/>
                <a:ext cx="1032510" cy="3429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中心办公室</a:t>
                </a:r>
                <a:endParaRPr lang="en-SG" sz="1100">
                  <a:effectLst/>
                  <a:ea typeface="DengXian" panose="02010600030101010101" pitchFamily="2" charset="-122"/>
                  <a:cs typeface="Times New Roman" panose="02020603050405020304" pitchFamily="18" charset="0"/>
                </a:endParaRPr>
              </a:p>
            </p:txBody>
          </p:sp>
          <p:sp>
            <p:nvSpPr>
              <p:cNvPr id="8" name="Rounded Rectangle 7">
                <a:extLst>
                  <a:ext uri="{FF2B5EF4-FFF2-40B4-BE49-F238E27FC236}">
                    <a16:creationId xmlns:a16="http://schemas.microsoft.com/office/drawing/2014/main" xmlns="" id="{42C4819C-0999-BD4C-8341-8978CA5E9ADD}"/>
                  </a:ext>
                </a:extLst>
              </p:cNvPr>
              <p:cNvSpPr/>
              <p:nvPr/>
            </p:nvSpPr>
            <p:spPr>
              <a:xfrm>
                <a:off x="114300" y="1047750"/>
                <a:ext cx="1032510" cy="3429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保洁团队</a:t>
                </a:r>
                <a:r>
                  <a:rPr lang="en-SG" sz="1100">
                    <a:effectLst/>
                    <a:ea typeface="DengXian" panose="02010600030101010101" pitchFamily="2" charset="-122"/>
                    <a:cs typeface="Times New Roman" panose="02020603050405020304" pitchFamily="18" charset="0"/>
                  </a:rPr>
                  <a:t>1</a:t>
                </a:r>
              </a:p>
            </p:txBody>
          </p:sp>
          <p:sp>
            <p:nvSpPr>
              <p:cNvPr id="9" name="Rounded Rectangle 8">
                <a:extLst>
                  <a:ext uri="{FF2B5EF4-FFF2-40B4-BE49-F238E27FC236}">
                    <a16:creationId xmlns:a16="http://schemas.microsoft.com/office/drawing/2014/main" xmlns="" id="{99744EB6-1CED-2746-AE05-57FED82CF6C5}"/>
                  </a:ext>
                </a:extLst>
              </p:cNvPr>
              <p:cNvSpPr/>
              <p:nvPr/>
            </p:nvSpPr>
            <p:spPr>
              <a:xfrm>
                <a:off x="1609725" y="1047750"/>
                <a:ext cx="1032510" cy="3429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保洁团队</a:t>
                </a:r>
                <a:r>
                  <a:rPr lang="en-SG" sz="1100">
                    <a:effectLst/>
                    <a:ea typeface="DengXian" panose="02010600030101010101" pitchFamily="2" charset="-122"/>
                    <a:cs typeface="Times New Roman" panose="02020603050405020304" pitchFamily="18" charset="0"/>
                  </a:rPr>
                  <a:t>2</a:t>
                </a:r>
              </a:p>
            </p:txBody>
          </p:sp>
          <p:cxnSp>
            <p:nvCxnSpPr>
              <p:cNvPr id="10" name="Straight Arrow Connector 9">
                <a:extLst>
                  <a:ext uri="{FF2B5EF4-FFF2-40B4-BE49-F238E27FC236}">
                    <a16:creationId xmlns:a16="http://schemas.microsoft.com/office/drawing/2014/main" xmlns="" id="{3C7C6A0F-A6E8-FE45-8D08-C1AD6722C9C0}"/>
                  </a:ext>
                </a:extLst>
              </p:cNvPr>
              <p:cNvCxnSpPr/>
              <p:nvPr/>
            </p:nvCxnSpPr>
            <p:spPr>
              <a:xfrm flipH="1">
                <a:off x="571500" y="819150"/>
                <a:ext cx="45720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xmlns="" id="{4A360743-6847-3D48-89C2-7B756E9B6531}"/>
                  </a:ext>
                </a:extLst>
              </p:cNvPr>
              <p:cNvCxnSpPr/>
              <p:nvPr/>
            </p:nvCxnSpPr>
            <p:spPr>
              <a:xfrm>
                <a:off x="1028700" y="819150"/>
                <a:ext cx="1032510" cy="2311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ounded Rectangle 11">
                <a:extLst>
                  <a:ext uri="{FF2B5EF4-FFF2-40B4-BE49-F238E27FC236}">
                    <a16:creationId xmlns:a16="http://schemas.microsoft.com/office/drawing/2014/main" xmlns="" id="{7A074FDC-1C95-4E41-862D-90EDC2DEED63}"/>
                  </a:ext>
                </a:extLst>
              </p:cNvPr>
              <p:cNvSpPr/>
              <p:nvPr/>
            </p:nvSpPr>
            <p:spPr>
              <a:xfrm>
                <a:off x="800100" y="1504950"/>
                <a:ext cx="1032510" cy="3429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SG" sz="1100">
                    <a:effectLst/>
                    <a:ea typeface="DengXian" panose="02010600030101010101" pitchFamily="2" charset="-122"/>
                    <a:cs typeface="Times New Roman" panose="02020603050405020304" pitchFamily="18" charset="0"/>
                  </a:rPr>
                  <a:t>…..</a:t>
                </a:r>
              </a:p>
            </p:txBody>
          </p:sp>
          <p:cxnSp>
            <p:nvCxnSpPr>
              <p:cNvPr id="13" name="Straight Arrow Connector 12">
                <a:extLst>
                  <a:ext uri="{FF2B5EF4-FFF2-40B4-BE49-F238E27FC236}">
                    <a16:creationId xmlns:a16="http://schemas.microsoft.com/office/drawing/2014/main" xmlns="" id="{180E9863-8158-3947-97FF-346B22CD252B}"/>
                  </a:ext>
                </a:extLst>
              </p:cNvPr>
              <p:cNvCxnSpPr/>
              <p:nvPr/>
            </p:nvCxnSpPr>
            <p:spPr>
              <a:xfrm>
                <a:off x="1028700" y="819150"/>
                <a:ext cx="45720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ounded Rectangle 13">
                <a:extLst>
                  <a:ext uri="{FF2B5EF4-FFF2-40B4-BE49-F238E27FC236}">
                    <a16:creationId xmlns:a16="http://schemas.microsoft.com/office/drawing/2014/main" xmlns="" id="{A9B83E9E-D659-A749-8E37-90BBC64BABEE}"/>
                  </a:ext>
                </a:extLst>
              </p:cNvPr>
              <p:cNvSpPr/>
              <p:nvPr/>
            </p:nvSpPr>
            <p:spPr>
              <a:xfrm>
                <a:off x="3192780" y="-121939"/>
                <a:ext cx="1146810" cy="802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altLang="zh-CN" sz="1100" dirty="0">
                    <a:ea typeface="DengXian" panose="02010600030101010101" pitchFamily="2" charset="-122"/>
                    <a:cs typeface="Times New Roman" panose="02020603050405020304" pitchFamily="18" charset="0"/>
                  </a:rPr>
                  <a:t>XXX</a:t>
                </a:r>
                <a:r>
                  <a:rPr lang="zh-CN" sz="1100" dirty="0">
                    <a:effectLst/>
                    <a:ea typeface="DengXian" panose="02010600030101010101" pitchFamily="2" charset="-122"/>
                    <a:cs typeface="Times New Roman" panose="02020603050405020304" pitchFamily="18" charset="0"/>
                  </a:rPr>
                  <a:t>总公司</a:t>
                </a:r>
                <a:endParaRPr lang="en-SG" sz="1100" dirty="0">
                  <a:effectLst/>
                  <a:ea typeface="DengXian" panose="02010600030101010101" pitchFamily="2" charset="-122"/>
                  <a:cs typeface="Times New Roman" panose="02020603050405020304" pitchFamily="18" charset="0"/>
                </a:endParaRPr>
              </a:p>
            </p:txBody>
          </p:sp>
          <p:sp>
            <p:nvSpPr>
              <p:cNvPr id="15" name="Rounded Rectangle 14">
                <a:extLst>
                  <a:ext uri="{FF2B5EF4-FFF2-40B4-BE49-F238E27FC236}">
                    <a16:creationId xmlns:a16="http://schemas.microsoft.com/office/drawing/2014/main" xmlns="" id="{A1DB7C6C-1317-754F-98BF-F6AEB3B6038C}"/>
                  </a:ext>
                </a:extLst>
              </p:cNvPr>
              <p:cNvSpPr/>
              <p:nvPr/>
            </p:nvSpPr>
            <p:spPr>
              <a:xfrm>
                <a:off x="3200400" y="828848"/>
                <a:ext cx="1146810" cy="802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dirty="0">
                    <a:effectLst/>
                    <a:ea typeface="DengXian" panose="02010600030101010101" pitchFamily="2" charset="-122"/>
                    <a:cs typeface="Times New Roman" panose="02020603050405020304" pitchFamily="18" charset="0"/>
                  </a:rPr>
                  <a:t>机场航站楼</a:t>
                </a:r>
                <a:endParaRPr lang="en-SG" sz="1100" dirty="0">
                  <a:effectLst/>
                  <a:ea typeface="DengXian" panose="02010600030101010101" pitchFamily="2" charset="-122"/>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A4F34CB8-C96B-5C42-A43F-452F8E861028}"/>
                  </a:ext>
                </a:extLst>
              </p:cNvPr>
              <p:cNvCxnSpPr/>
              <p:nvPr/>
            </p:nvCxnSpPr>
            <p:spPr>
              <a:xfrm flipV="1">
                <a:off x="2735580" y="295066"/>
                <a:ext cx="457200" cy="685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EE0E174-84AE-1243-88B4-48E7F88A3C1D}"/>
                  </a:ext>
                </a:extLst>
              </p:cNvPr>
              <p:cNvCxnSpPr>
                <a:cxnSpLocks/>
              </p:cNvCxnSpPr>
              <p:nvPr/>
            </p:nvCxnSpPr>
            <p:spPr>
              <a:xfrm>
                <a:off x="2743200" y="1047750"/>
                <a:ext cx="575310" cy="342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0" name="Rounded Rectangle 19">
              <a:extLst>
                <a:ext uri="{FF2B5EF4-FFF2-40B4-BE49-F238E27FC236}">
                  <a16:creationId xmlns:a16="http://schemas.microsoft.com/office/drawing/2014/main" xmlns="" id="{BE225D2A-4082-3549-ACAC-A3D9D0A65275}"/>
                </a:ext>
              </a:extLst>
            </p:cNvPr>
            <p:cNvSpPr/>
            <p:nvPr/>
          </p:nvSpPr>
          <p:spPr>
            <a:xfrm>
              <a:off x="4429125" y="5147588"/>
              <a:ext cx="1146810" cy="809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altLang="en-US" sz="1100" dirty="0">
                  <a:effectLst/>
                  <a:ea typeface="DengXian" panose="02010600030101010101" pitchFamily="2" charset="-122"/>
                  <a:cs typeface="Times New Roman" panose="02020603050405020304" pitchFamily="18" charset="0"/>
                </a:rPr>
                <a:t>更多机构构建的管理链条</a:t>
              </a:r>
              <a:endParaRPr lang="en-SG" sz="1100" dirty="0">
                <a:effectLst/>
                <a:ea typeface="DengXian" panose="02010600030101010101" pitchFamily="2" charset="-122"/>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xmlns="" id="{A1B6CC28-A72E-9F49-B6AB-205450AE5272}"/>
                </a:ext>
              </a:extLst>
            </p:cNvPr>
            <p:cNvCxnSpPr>
              <a:cxnSpLocks/>
            </p:cNvCxnSpPr>
            <p:nvPr/>
          </p:nvCxnSpPr>
          <p:spPr>
            <a:xfrm>
              <a:off x="3878580" y="5302224"/>
              <a:ext cx="575310" cy="3459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xmlns="" id="{A028441E-2C03-6340-BAB0-518BA246174D}"/>
              </a:ext>
            </a:extLst>
          </p:cNvPr>
          <p:cNvSpPr txBox="1"/>
          <p:nvPr/>
        </p:nvSpPr>
        <p:spPr>
          <a:xfrm>
            <a:off x="7240905" y="3107697"/>
            <a:ext cx="3349127"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zh-CN" altLang="en-US" dirty="0"/>
              <a:t>航站楼管理中心，总公司等都可以构建自己的完整的，量身定做的</a:t>
            </a:r>
            <a:r>
              <a:rPr lang="en-US" altLang="zh-CN" dirty="0"/>
              <a:t>ERP</a:t>
            </a:r>
            <a:r>
              <a:rPr lang="zh-CN" altLang="en-US" dirty="0"/>
              <a:t>系统</a:t>
            </a:r>
            <a:endParaRPr lang="en-SG" altLang="zh-CN" dirty="0"/>
          </a:p>
          <a:p>
            <a:pPr marL="342900" indent="-342900">
              <a:buFont typeface="+mj-lt"/>
              <a:buAutoNum type="arabicPeriod"/>
            </a:pPr>
            <a:r>
              <a:rPr lang="zh-CN" altLang="en-US" dirty="0"/>
              <a:t>各自的</a:t>
            </a:r>
            <a:r>
              <a:rPr lang="en-US" altLang="zh-CN" dirty="0"/>
              <a:t>ERP</a:t>
            </a:r>
            <a:r>
              <a:rPr lang="zh-CN" altLang="en-US" dirty="0"/>
              <a:t>系统可以借助分布式</a:t>
            </a:r>
            <a:r>
              <a:rPr lang="en-US" altLang="zh-CN" dirty="0"/>
              <a:t>ERP</a:t>
            </a:r>
            <a:r>
              <a:rPr lang="zh-CN" altLang="en-US" dirty="0"/>
              <a:t>平台模型进行充分的，可控制，可管理的功能和信息的互通互联。</a:t>
            </a:r>
            <a:endParaRPr lang="en-SG" altLang="zh-CN" dirty="0"/>
          </a:p>
          <a:p>
            <a:pPr marL="342900" indent="-342900">
              <a:buFont typeface="+mj-lt"/>
              <a:buAutoNum type="arabicPeriod"/>
            </a:pPr>
            <a:r>
              <a:rPr lang="zh-CN" altLang="en-US" dirty="0"/>
              <a:t>每个机构都可以借助充分的互通互联模型，构建以自己为核心的管理业态圈，完成整个管理链条的构建。</a:t>
            </a:r>
            <a:endParaRPr lang="en-US" dirty="0"/>
          </a:p>
        </p:txBody>
      </p:sp>
      <p:sp>
        <p:nvSpPr>
          <p:cNvPr id="25" name="Striped Right Arrow 24">
            <a:extLst>
              <a:ext uri="{FF2B5EF4-FFF2-40B4-BE49-F238E27FC236}">
                <a16:creationId xmlns:a16="http://schemas.microsoft.com/office/drawing/2014/main" xmlns="" id="{F04EB754-DE14-D944-ACAC-39BDF2CC94B9}"/>
              </a:ext>
            </a:extLst>
          </p:cNvPr>
          <p:cNvSpPr/>
          <p:nvPr/>
        </p:nvSpPr>
        <p:spPr>
          <a:xfrm>
            <a:off x="5804535" y="3953053"/>
            <a:ext cx="1360170" cy="677319"/>
          </a:xfrm>
          <a:prstGeom prst="strip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900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A147C-866B-2F43-8D48-B5928AEAD2E8}"/>
              </a:ext>
            </a:extLst>
          </p:cNvPr>
          <p:cNvSpPr>
            <a:spLocks noGrp="1"/>
          </p:cNvSpPr>
          <p:nvPr>
            <p:ph type="title"/>
          </p:nvPr>
        </p:nvSpPr>
        <p:spPr/>
        <p:txBody>
          <a:bodyPr/>
          <a:lstStyle/>
          <a:p>
            <a:r>
              <a:rPr lang="zh-CN" altLang="en-US" dirty="0"/>
              <a:t>机场航站楼的机构互联管理</a:t>
            </a:r>
            <a:endParaRPr lang="en-US" dirty="0"/>
          </a:p>
        </p:txBody>
      </p:sp>
      <p:pic>
        <p:nvPicPr>
          <p:cNvPr id="4" name="Content Placeholder 3">
            <a:extLst>
              <a:ext uri="{FF2B5EF4-FFF2-40B4-BE49-F238E27FC236}">
                <a16:creationId xmlns:a16="http://schemas.microsoft.com/office/drawing/2014/main" xmlns="" id="{7C16C86A-6B9F-ED49-9205-538836A250C6}"/>
              </a:ext>
            </a:extLst>
          </p:cNvPr>
          <p:cNvPicPr>
            <a:picLocks noGrp="1" noChangeAspect="1"/>
          </p:cNvPicPr>
          <p:nvPr>
            <p:ph idx="1"/>
          </p:nvPr>
        </p:nvPicPr>
        <p:blipFill>
          <a:blip r:embed="rId2"/>
          <a:stretch>
            <a:fillRect/>
          </a:stretch>
        </p:blipFill>
        <p:spPr>
          <a:xfrm>
            <a:off x="864035" y="1690688"/>
            <a:ext cx="5231965" cy="4351338"/>
          </a:xfrm>
          <a:prstGeom prst="rect">
            <a:avLst/>
          </a:prstGeom>
        </p:spPr>
      </p:pic>
      <p:sp>
        <p:nvSpPr>
          <p:cNvPr id="5" name="Rounded Rectangle 4">
            <a:extLst>
              <a:ext uri="{FF2B5EF4-FFF2-40B4-BE49-F238E27FC236}">
                <a16:creationId xmlns:a16="http://schemas.microsoft.com/office/drawing/2014/main" xmlns="" id="{2BA9F748-D421-6B41-947A-38C567FDF02F}"/>
              </a:ext>
            </a:extLst>
          </p:cNvPr>
          <p:cNvSpPr/>
          <p:nvPr/>
        </p:nvSpPr>
        <p:spPr>
          <a:xfrm>
            <a:off x="6553200" y="1690688"/>
            <a:ext cx="1158240" cy="2043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这里显示手机界面</a:t>
            </a:r>
            <a:endParaRPr lang="en-US" sz="1400" dirty="0"/>
          </a:p>
        </p:txBody>
      </p:sp>
      <p:sp>
        <p:nvSpPr>
          <p:cNvPr id="6" name="Rounded Rectangle 5">
            <a:extLst>
              <a:ext uri="{FF2B5EF4-FFF2-40B4-BE49-F238E27FC236}">
                <a16:creationId xmlns:a16="http://schemas.microsoft.com/office/drawing/2014/main" xmlns="" id="{D3979B32-C785-EE4F-A423-540CF1CE72FB}"/>
              </a:ext>
            </a:extLst>
          </p:cNvPr>
          <p:cNvSpPr/>
          <p:nvPr/>
        </p:nvSpPr>
        <p:spPr>
          <a:xfrm>
            <a:off x="6553200" y="4056828"/>
            <a:ext cx="1178805" cy="2005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这里显示手机界面</a:t>
            </a:r>
            <a:endParaRPr lang="en-US" sz="1600" dirty="0"/>
          </a:p>
        </p:txBody>
      </p:sp>
      <p:cxnSp>
        <p:nvCxnSpPr>
          <p:cNvPr id="8" name="Straight Arrow Connector 7">
            <a:extLst>
              <a:ext uri="{FF2B5EF4-FFF2-40B4-BE49-F238E27FC236}">
                <a16:creationId xmlns:a16="http://schemas.microsoft.com/office/drawing/2014/main" xmlns="" id="{1E7D316A-5ACA-B94B-A9ED-C461D95F6476}"/>
              </a:ext>
            </a:extLst>
          </p:cNvPr>
          <p:cNvCxnSpPr/>
          <p:nvPr/>
        </p:nvCxnSpPr>
        <p:spPr>
          <a:xfrm flipV="1">
            <a:off x="4494882" y="2467778"/>
            <a:ext cx="2058318" cy="815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8252430F-BBF8-8948-B70B-262149E012BD}"/>
              </a:ext>
            </a:extLst>
          </p:cNvPr>
          <p:cNvCxnSpPr>
            <a:cxnSpLocks/>
          </p:cNvCxnSpPr>
          <p:nvPr/>
        </p:nvCxnSpPr>
        <p:spPr>
          <a:xfrm>
            <a:off x="4472848" y="3338111"/>
            <a:ext cx="2080352" cy="185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B5D5A2FF-18A9-4945-8D17-51B77569AF39}"/>
              </a:ext>
            </a:extLst>
          </p:cNvPr>
          <p:cNvSpPr txBox="1"/>
          <p:nvPr/>
        </p:nvSpPr>
        <p:spPr>
          <a:xfrm>
            <a:off x="8328752" y="1690688"/>
            <a:ext cx="3272009" cy="5355312"/>
          </a:xfrm>
          <a:prstGeom prst="rect">
            <a:avLst/>
          </a:prstGeom>
          <a:noFill/>
        </p:spPr>
        <p:txBody>
          <a:bodyPr wrap="square" rtlCol="0">
            <a:spAutoFit/>
          </a:bodyPr>
          <a:lstStyle/>
          <a:p>
            <a:pPr marL="342900" indent="-342900">
              <a:buFont typeface="+mj-lt"/>
              <a:buAutoNum type="arabicPeriod"/>
            </a:pPr>
            <a:r>
              <a:rPr lang="zh-CN" altLang="en-US" dirty="0"/>
              <a:t>管理中心可以添加自己的关联机构，形成跨机构管理链条，比如还可以添加设备供应商为关联机构，从而实现设备的更优化管理（同理，总公司也可以添加自己的关联机构形成自己的业态管理生态圈）</a:t>
            </a:r>
            <a:endParaRPr lang="en-SG" altLang="zh-CN" dirty="0"/>
          </a:p>
          <a:p>
            <a:pPr marL="342900" indent="-342900">
              <a:buFont typeface="+mj-lt"/>
              <a:buAutoNum type="arabicPeriod"/>
            </a:pPr>
            <a:r>
              <a:rPr lang="zh-CN" altLang="en-US" dirty="0"/>
              <a:t>在机构管理人员设置了关联机构以及设置了关联功能之后，机构的各个人员就可以执行必要的关联功能，从而实现与机构的功能互联。比如管理中心员工可能直接和总公司的人事系统连接，参与总公司的人事管理，这样就实现了总公司对管理中心的人事管理。</a:t>
            </a:r>
            <a:endParaRPr lang="en-SG" altLang="zh-CN" dirty="0"/>
          </a:p>
          <a:p>
            <a:pPr marL="342900" indent="-342900">
              <a:buFont typeface="+mj-lt"/>
              <a:buAutoNum type="arabicPeriod"/>
            </a:pPr>
            <a:endParaRPr lang="en-US" dirty="0"/>
          </a:p>
        </p:txBody>
      </p:sp>
    </p:spTree>
    <p:extLst>
      <p:ext uri="{BB962C8B-B14F-4D97-AF65-F5344CB8AC3E}">
        <p14:creationId xmlns:p14="http://schemas.microsoft.com/office/powerpoint/2010/main" val="89307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EC245-6D14-6541-B5B4-8D2381C2BA68}"/>
              </a:ext>
            </a:extLst>
          </p:cNvPr>
          <p:cNvSpPr>
            <a:spLocks noGrp="1"/>
          </p:cNvSpPr>
          <p:nvPr>
            <p:ph type="title"/>
          </p:nvPr>
        </p:nvSpPr>
        <p:spPr/>
        <p:txBody>
          <a:bodyPr/>
          <a:lstStyle/>
          <a:p>
            <a:r>
              <a:rPr lang="zh-CN" altLang="en-US" dirty="0"/>
              <a:t>实现高扩展性的易于定制的</a:t>
            </a:r>
            <a:r>
              <a:rPr lang="en-US" altLang="zh-CN" dirty="0"/>
              <a:t>ERP</a:t>
            </a:r>
            <a:r>
              <a:rPr lang="zh-CN" altLang="en-US" dirty="0"/>
              <a:t>系统</a:t>
            </a:r>
            <a:endParaRPr lang="en-US" dirty="0"/>
          </a:p>
        </p:txBody>
      </p:sp>
      <p:sp>
        <p:nvSpPr>
          <p:cNvPr id="3" name="Content Placeholder 2">
            <a:extLst>
              <a:ext uri="{FF2B5EF4-FFF2-40B4-BE49-F238E27FC236}">
                <a16:creationId xmlns:a16="http://schemas.microsoft.com/office/drawing/2014/main" xmlns="" id="{181BB17E-5EF8-AD4E-98B9-B4294B6F7FE2}"/>
              </a:ext>
            </a:extLst>
          </p:cNvPr>
          <p:cNvSpPr>
            <a:spLocks noGrp="1"/>
          </p:cNvSpPr>
          <p:nvPr>
            <p:ph idx="1"/>
          </p:nvPr>
        </p:nvSpPr>
        <p:spPr>
          <a:xfrm>
            <a:off x="7352025" y="1690688"/>
            <a:ext cx="4360283" cy="4486275"/>
          </a:xfrm>
        </p:spPr>
        <p:style>
          <a:lnRef idx="2">
            <a:schemeClr val="dk1"/>
          </a:lnRef>
          <a:fillRef idx="1">
            <a:schemeClr val="lt1"/>
          </a:fillRef>
          <a:effectRef idx="0">
            <a:schemeClr val="dk1"/>
          </a:effectRef>
          <a:fontRef idx="minor">
            <a:schemeClr val="dk1"/>
          </a:fontRef>
        </p:style>
        <p:txBody>
          <a:bodyPr>
            <a:normAutofit/>
          </a:bodyPr>
          <a:lstStyle/>
          <a:p>
            <a:pPr marL="514350" indent="-514350">
              <a:buFont typeface="+mj-lt"/>
              <a:buAutoNum type="arabicPeriod"/>
            </a:pPr>
            <a:r>
              <a:rPr lang="zh-CN" altLang="en-US" sz="2000" dirty="0"/>
              <a:t>每个机构都有自己的应用商店（</a:t>
            </a:r>
            <a:r>
              <a:rPr lang="en-US" altLang="zh-CN" sz="2000" dirty="0"/>
              <a:t>App</a:t>
            </a:r>
            <a:r>
              <a:rPr lang="zh-CN" altLang="en-US" sz="2000" dirty="0"/>
              <a:t> </a:t>
            </a:r>
            <a:r>
              <a:rPr lang="en-US" altLang="zh-CN" sz="2000" dirty="0"/>
              <a:t>Store)</a:t>
            </a:r>
            <a:r>
              <a:rPr lang="zh-CN" altLang="en-US" sz="2000" dirty="0"/>
              <a:t>，都可以定制和安装所需的</a:t>
            </a:r>
            <a:r>
              <a:rPr lang="en-US" altLang="zh-CN" sz="2000" dirty="0"/>
              <a:t>ERP</a:t>
            </a:r>
            <a:r>
              <a:rPr lang="zh-CN" altLang="en-US" sz="2000" dirty="0"/>
              <a:t>功能（</a:t>
            </a:r>
            <a:r>
              <a:rPr lang="en-US" altLang="zh-CN" sz="2000" dirty="0"/>
              <a:t>App</a:t>
            </a:r>
            <a:r>
              <a:rPr lang="zh-CN" altLang="en-US" sz="2000" dirty="0"/>
              <a:t>）</a:t>
            </a:r>
            <a:endParaRPr lang="en-US" altLang="zh-CN" sz="2000" dirty="0"/>
          </a:p>
          <a:p>
            <a:pPr marL="514350" indent="-514350">
              <a:buFont typeface="+mj-lt"/>
              <a:buAutoNum type="arabicPeriod"/>
            </a:pPr>
            <a:r>
              <a:rPr lang="zh-CN" altLang="en-US" sz="2000" dirty="0"/>
              <a:t>基于统一管理的原则，一般来说总公司会定制开发所需要的</a:t>
            </a:r>
            <a:r>
              <a:rPr lang="en-US" altLang="zh-CN" sz="2000" dirty="0"/>
              <a:t>ERP</a:t>
            </a:r>
            <a:r>
              <a:rPr lang="zh-CN" altLang="en-US" sz="2000" dirty="0"/>
              <a:t>功能，然后安装到各个机构使用，这样可以实现一致性和独特性的最佳统一，并有利于实现功能互联和提升管理效能。</a:t>
            </a:r>
            <a:endParaRPr lang="en-SG" altLang="zh-CN" sz="2000" dirty="0"/>
          </a:p>
          <a:p>
            <a:pPr marL="514350" indent="-514350">
              <a:buFont typeface="+mj-lt"/>
              <a:buAutoNum type="arabicPeriod"/>
            </a:pPr>
            <a:r>
              <a:rPr lang="zh-CN" altLang="en-US" sz="2000" dirty="0"/>
              <a:t>应用商店里面的管理功能都是模块化的，可拆卸的软件系统，在安装的时候和机构的角色系统进行匹配，所以机构可以很容易的对</a:t>
            </a:r>
            <a:r>
              <a:rPr lang="en-US" altLang="zh-CN" sz="2000" dirty="0"/>
              <a:t>ERP</a:t>
            </a:r>
            <a:r>
              <a:rPr lang="zh-CN" altLang="en-US" sz="2000" dirty="0"/>
              <a:t>功能进行扩展，拆卸以及更改。</a:t>
            </a:r>
            <a:endParaRPr lang="en-SG" altLang="zh-CN" sz="2000" dirty="0"/>
          </a:p>
          <a:p>
            <a:pPr marL="514350" indent="-514350">
              <a:buFont typeface="+mj-lt"/>
              <a:buAutoNum type="arabicPeriod"/>
            </a:pPr>
            <a:endParaRPr lang="en-US" sz="2000" dirty="0"/>
          </a:p>
        </p:txBody>
      </p:sp>
      <p:sp>
        <p:nvSpPr>
          <p:cNvPr id="19" name="TextBox 18">
            <a:extLst>
              <a:ext uri="{FF2B5EF4-FFF2-40B4-BE49-F238E27FC236}">
                <a16:creationId xmlns:a16="http://schemas.microsoft.com/office/drawing/2014/main" xmlns="" id="{5259C3DE-1F58-4243-AAAC-21C540FD4E8B}"/>
              </a:ext>
            </a:extLst>
          </p:cNvPr>
          <p:cNvSpPr txBox="1"/>
          <p:nvPr/>
        </p:nvSpPr>
        <p:spPr>
          <a:xfrm>
            <a:off x="3844887" y="3007604"/>
            <a:ext cx="649073" cy="369332"/>
          </a:xfrm>
          <a:prstGeom prst="rect">
            <a:avLst/>
          </a:prstGeom>
          <a:noFill/>
        </p:spPr>
        <p:txBody>
          <a:bodyPr wrap="square" rtlCol="0">
            <a:spAutoFit/>
          </a:bodyPr>
          <a:lstStyle/>
          <a:p>
            <a:r>
              <a:rPr lang="zh-CN" altLang="en-US" dirty="0"/>
              <a:t>安装</a:t>
            </a:r>
            <a:endParaRPr lang="en-US" dirty="0"/>
          </a:p>
        </p:txBody>
      </p:sp>
      <p:grpSp>
        <p:nvGrpSpPr>
          <p:cNvPr id="33" name="Group 32">
            <a:extLst>
              <a:ext uri="{FF2B5EF4-FFF2-40B4-BE49-F238E27FC236}">
                <a16:creationId xmlns:a16="http://schemas.microsoft.com/office/drawing/2014/main" xmlns="" id="{8135EC9F-1F8B-024C-9E64-F0F0F1312332}"/>
              </a:ext>
            </a:extLst>
          </p:cNvPr>
          <p:cNvGrpSpPr/>
          <p:nvPr/>
        </p:nvGrpSpPr>
        <p:grpSpPr>
          <a:xfrm>
            <a:off x="1275761" y="1787069"/>
            <a:ext cx="5717756" cy="4388863"/>
            <a:chOff x="1266937" y="1682475"/>
            <a:chExt cx="5717756" cy="4388863"/>
          </a:xfrm>
        </p:grpSpPr>
        <p:grpSp>
          <p:nvGrpSpPr>
            <p:cNvPr id="32" name="Group 31">
              <a:extLst>
                <a:ext uri="{FF2B5EF4-FFF2-40B4-BE49-F238E27FC236}">
                  <a16:creationId xmlns:a16="http://schemas.microsoft.com/office/drawing/2014/main" xmlns="" id="{267AEF7A-F21C-584C-B62F-6E0680C2FB9D}"/>
                </a:ext>
              </a:extLst>
            </p:cNvPr>
            <p:cNvGrpSpPr/>
            <p:nvPr/>
          </p:nvGrpSpPr>
          <p:grpSpPr>
            <a:xfrm>
              <a:off x="1266937" y="2233689"/>
              <a:ext cx="2423711" cy="3671352"/>
              <a:chOff x="1266937" y="2233689"/>
              <a:chExt cx="2423711" cy="3671352"/>
            </a:xfrm>
          </p:grpSpPr>
          <p:sp>
            <p:nvSpPr>
              <p:cNvPr id="4" name="Rounded Rectangle 3">
                <a:extLst>
                  <a:ext uri="{FF2B5EF4-FFF2-40B4-BE49-F238E27FC236}">
                    <a16:creationId xmlns:a16="http://schemas.microsoft.com/office/drawing/2014/main" xmlns="" id="{C77CA0F2-81F2-0045-8349-8EE18B6D1640}"/>
                  </a:ext>
                </a:extLst>
              </p:cNvPr>
              <p:cNvSpPr/>
              <p:nvPr/>
            </p:nvSpPr>
            <p:spPr>
              <a:xfrm>
                <a:off x="1266937" y="2387577"/>
                <a:ext cx="2423711" cy="3517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xmlns="" id="{D7121F9E-6CF9-A04D-94EC-AB301CA11884}"/>
                  </a:ext>
                </a:extLst>
              </p:cNvPr>
              <p:cNvGrpSpPr/>
              <p:nvPr/>
            </p:nvGrpSpPr>
            <p:grpSpPr>
              <a:xfrm>
                <a:off x="1498294" y="2233689"/>
                <a:ext cx="1983036" cy="3395929"/>
                <a:chOff x="1498294" y="2233689"/>
                <a:chExt cx="1983036" cy="3395929"/>
              </a:xfrm>
            </p:grpSpPr>
            <p:sp>
              <p:nvSpPr>
                <p:cNvPr id="5" name="TextBox 4">
                  <a:extLst>
                    <a:ext uri="{FF2B5EF4-FFF2-40B4-BE49-F238E27FC236}">
                      <a16:creationId xmlns:a16="http://schemas.microsoft.com/office/drawing/2014/main" xmlns="" id="{BB2C45C4-2470-734C-868C-6CB7E6E41D13}"/>
                    </a:ext>
                  </a:extLst>
                </p:cNvPr>
                <p:cNvSpPr txBox="1"/>
                <p:nvPr/>
              </p:nvSpPr>
              <p:spPr>
                <a:xfrm>
                  <a:off x="1773714" y="2233689"/>
                  <a:ext cx="1410159"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1400" dirty="0"/>
                    <a:t>XXX</a:t>
                  </a:r>
                  <a:r>
                    <a:rPr lang="zh-CN" altLang="en-US" sz="1400" dirty="0"/>
                    <a:t>总公司</a:t>
                  </a:r>
                  <a:endParaRPr lang="en-US" sz="1400" dirty="0"/>
                </a:p>
              </p:txBody>
            </p:sp>
            <p:sp>
              <p:nvSpPr>
                <p:cNvPr id="6" name="Rounded Rectangle 5">
                  <a:extLst>
                    <a:ext uri="{FF2B5EF4-FFF2-40B4-BE49-F238E27FC236}">
                      <a16:creationId xmlns:a16="http://schemas.microsoft.com/office/drawing/2014/main" xmlns="" id="{FBF124C1-D380-4346-B004-FA6626AA7747}"/>
                    </a:ext>
                  </a:extLst>
                </p:cNvPr>
                <p:cNvSpPr/>
                <p:nvPr/>
              </p:nvSpPr>
              <p:spPr>
                <a:xfrm>
                  <a:off x="1498294" y="2864385"/>
                  <a:ext cx="1983036" cy="27652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xmlns="" id="{39C5E098-0C9B-0846-B78C-DA8F371E4303}"/>
                    </a:ext>
                  </a:extLst>
                </p:cNvPr>
                <p:cNvSpPr txBox="1"/>
                <p:nvPr/>
              </p:nvSpPr>
              <p:spPr>
                <a:xfrm>
                  <a:off x="1861851" y="2676403"/>
                  <a:ext cx="118982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App</a:t>
                  </a:r>
                  <a:r>
                    <a:rPr lang="zh-CN" altLang="en-US" dirty="0"/>
                    <a:t> </a:t>
                  </a:r>
                  <a:r>
                    <a:rPr lang="en-US" altLang="zh-CN" dirty="0"/>
                    <a:t>Store</a:t>
                  </a:r>
                  <a:endParaRPr lang="en-US" dirty="0"/>
                </a:p>
              </p:txBody>
            </p:sp>
            <p:sp>
              <p:nvSpPr>
                <p:cNvPr id="8" name="Rounded Rectangle 7">
                  <a:extLst>
                    <a:ext uri="{FF2B5EF4-FFF2-40B4-BE49-F238E27FC236}">
                      <a16:creationId xmlns:a16="http://schemas.microsoft.com/office/drawing/2014/main" xmlns="" id="{B8F91D8B-43A5-5547-A334-41EB75C1C56A}"/>
                    </a:ext>
                  </a:extLst>
                </p:cNvPr>
                <p:cNvSpPr/>
                <p:nvPr/>
              </p:nvSpPr>
              <p:spPr>
                <a:xfrm>
                  <a:off x="1773714" y="3283027"/>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保洁系统</a:t>
                  </a:r>
                  <a:endParaRPr lang="en-US" dirty="0"/>
                </a:p>
              </p:txBody>
            </p:sp>
            <p:sp>
              <p:nvSpPr>
                <p:cNvPr id="9" name="Rounded Rectangle 8">
                  <a:extLst>
                    <a:ext uri="{FF2B5EF4-FFF2-40B4-BE49-F238E27FC236}">
                      <a16:creationId xmlns:a16="http://schemas.microsoft.com/office/drawing/2014/main" xmlns="" id="{44C8E5DE-B756-FA47-B888-D24F5AD0BC1D}"/>
                    </a:ext>
                  </a:extLst>
                </p:cNvPr>
                <p:cNvSpPr/>
                <p:nvPr/>
              </p:nvSpPr>
              <p:spPr>
                <a:xfrm>
                  <a:off x="1784732" y="3837301"/>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物业管理</a:t>
                  </a:r>
                  <a:endParaRPr lang="en-US" dirty="0"/>
                </a:p>
              </p:txBody>
            </p:sp>
            <p:sp>
              <p:nvSpPr>
                <p:cNvPr id="10" name="Rounded Rectangle 9">
                  <a:extLst>
                    <a:ext uri="{FF2B5EF4-FFF2-40B4-BE49-F238E27FC236}">
                      <a16:creationId xmlns:a16="http://schemas.microsoft.com/office/drawing/2014/main" xmlns="" id="{66255C3B-7275-6144-8346-EE7EB5565D34}"/>
                    </a:ext>
                  </a:extLst>
                </p:cNvPr>
                <p:cNvSpPr/>
                <p:nvPr/>
              </p:nvSpPr>
              <p:spPr>
                <a:xfrm>
                  <a:off x="1784732" y="4393746"/>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采购管理</a:t>
                  </a:r>
                  <a:endParaRPr lang="en-US" dirty="0"/>
                </a:p>
              </p:txBody>
            </p:sp>
            <p:sp>
              <p:nvSpPr>
                <p:cNvPr id="11" name="Rounded Rectangle 10">
                  <a:extLst>
                    <a:ext uri="{FF2B5EF4-FFF2-40B4-BE49-F238E27FC236}">
                      <a16:creationId xmlns:a16="http://schemas.microsoft.com/office/drawing/2014/main" xmlns="" id="{DD20B1BE-F6F7-9346-B664-92B459946642}"/>
                    </a:ext>
                  </a:extLst>
                </p:cNvPr>
                <p:cNvSpPr/>
                <p:nvPr/>
              </p:nvSpPr>
              <p:spPr>
                <a:xfrm>
                  <a:off x="1784731" y="4979625"/>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更多</a:t>
                  </a:r>
                  <a:r>
                    <a:rPr lang="en-US" altLang="zh-CN" dirty="0"/>
                    <a:t>…</a:t>
                  </a:r>
                  <a:endParaRPr lang="en-US" dirty="0"/>
                </a:p>
              </p:txBody>
            </p:sp>
          </p:grpSp>
        </p:grpSp>
        <p:grpSp>
          <p:nvGrpSpPr>
            <p:cNvPr id="20" name="Group 19">
              <a:extLst>
                <a:ext uri="{FF2B5EF4-FFF2-40B4-BE49-F238E27FC236}">
                  <a16:creationId xmlns:a16="http://schemas.microsoft.com/office/drawing/2014/main" xmlns="" id="{535E058C-0F03-7541-818A-916ADE70F344}"/>
                </a:ext>
              </a:extLst>
            </p:cNvPr>
            <p:cNvGrpSpPr/>
            <p:nvPr/>
          </p:nvGrpSpPr>
          <p:grpSpPr>
            <a:xfrm>
              <a:off x="4626160" y="1682475"/>
              <a:ext cx="2358533" cy="1995099"/>
              <a:chOff x="4626160" y="1682475"/>
              <a:chExt cx="2358533" cy="1995099"/>
            </a:xfrm>
          </p:grpSpPr>
          <p:sp>
            <p:nvSpPr>
              <p:cNvPr id="12" name="Rounded Rectangle 11">
                <a:extLst>
                  <a:ext uri="{FF2B5EF4-FFF2-40B4-BE49-F238E27FC236}">
                    <a16:creationId xmlns:a16="http://schemas.microsoft.com/office/drawing/2014/main" xmlns="" id="{28C52C53-64A9-8549-A2F2-EB137BD06D56}"/>
                  </a:ext>
                </a:extLst>
              </p:cNvPr>
              <p:cNvSpPr/>
              <p:nvPr/>
            </p:nvSpPr>
            <p:spPr>
              <a:xfrm>
                <a:off x="4626160" y="1833140"/>
                <a:ext cx="2358533" cy="1844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B56C6E3F-1CD9-DA44-A171-9C9DBAD7C37F}"/>
                  </a:ext>
                </a:extLst>
              </p:cNvPr>
              <p:cNvSpPr txBox="1"/>
              <p:nvPr/>
            </p:nvSpPr>
            <p:spPr>
              <a:xfrm>
                <a:off x="4984670" y="1682475"/>
                <a:ext cx="153731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1400" dirty="0"/>
                  <a:t>航站楼管理中心</a:t>
                </a:r>
                <a:endParaRPr lang="en-US" sz="1400" dirty="0"/>
              </a:p>
            </p:txBody>
          </p:sp>
          <p:sp>
            <p:nvSpPr>
              <p:cNvPr id="14" name="Rounded Rectangle 13">
                <a:extLst>
                  <a:ext uri="{FF2B5EF4-FFF2-40B4-BE49-F238E27FC236}">
                    <a16:creationId xmlns:a16="http://schemas.microsoft.com/office/drawing/2014/main" xmlns="" id="{6F946C34-74B2-D04B-AE17-0AEC2A39E542}"/>
                  </a:ext>
                </a:extLst>
              </p:cNvPr>
              <p:cNvSpPr/>
              <p:nvPr/>
            </p:nvSpPr>
            <p:spPr>
              <a:xfrm>
                <a:off x="4923618" y="2347323"/>
                <a:ext cx="1630496" cy="10679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xmlns="" id="{904DD0C7-2354-D346-8703-482BBFA0840A}"/>
                  </a:ext>
                </a:extLst>
              </p:cNvPr>
              <p:cNvSpPr txBox="1"/>
              <p:nvPr/>
            </p:nvSpPr>
            <p:spPr>
              <a:xfrm>
                <a:off x="5132936" y="2135104"/>
                <a:ext cx="116457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App</a:t>
                </a:r>
                <a:r>
                  <a:rPr lang="zh-CN" altLang="en-US" dirty="0"/>
                  <a:t> </a:t>
                </a:r>
                <a:r>
                  <a:rPr lang="en-US" altLang="zh-CN" dirty="0"/>
                  <a:t>store</a:t>
                </a:r>
                <a:endParaRPr lang="en-US" dirty="0"/>
              </a:p>
            </p:txBody>
          </p:sp>
          <p:sp>
            <p:nvSpPr>
              <p:cNvPr id="16" name="Rounded Rectangle 15">
                <a:extLst>
                  <a:ext uri="{FF2B5EF4-FFF2-40B4-BE49-F238E27FC236}">
                    <a16:creationId xmlns:a16="http://schemas.microsoft.com/office/drawing/2014/main" xmlns="" id="{5FC698F7-C210-3041-B4A0-1103B8E08C9C}"/>
                  </a:ext>
                </a:extLst>
              </p:cNvPr>
              <p:cNvSpPr/>
              <p:nvPr/>
            </p:nvSpPr>
            <p:spPr>
              <a:xfrm>
                <a:off x="5045263" y="2649921"/>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保洁系统</a:t>
                </a:r>
                <a:endParaRPr lang="en-US" dirty="0"/>
              </a:p>
            </p:txBody>
          </p:sp>
        </p:grpSp>
        <p:grpSp>
          <p:nvGrpSpPr>
            <p:cNvPr id="21" name="Group 20">
              <a:extLst>
                <a:ext uri="{FF2B5EF4-FFF2-40B4-BE49-F238E27FC236}">
                  <a16:creationId xmlns:a16="http://schemas.microsoft.com/office/drawing/2014/main" xmlns="" id="{AE423ECD-B4FF-6149-99E1-81EFAC5C9D24}"/>
                </a:ext>
              </a:extLst>
            </p:cNvPr>
            <p:cNvGrpSpPr/>
            <p:nvPr/>
          </p:nvGrpSpPr>
          <p:grpSpPr>
            <a:xfrm>
              <a:off x="4591042" y="4008079"/>
              <a:ext cx="2248364" cy="2063259"/>
              <a:chOff x="4626161" y="1682475"/>
              <a:chExt cx="2248364" cy="2063259"/>
            </a:xfrm>
          </p:grpSpPr>
          <p:sp>
            <p:nvSpPr>
              <p:cNvPr id="22" name="Rounded Rectangle 21">
                <a:extLst>
                  <a:ext uri="{FF2B5EF4-FFF2-40B4-BE49-F238E27FC236}">
                    <a16:creationId xmlns:a16="http://schemas.microsoft.com/office/drawing/2014/main" xmlns="" id="{758412B5-F8B9-D64F-BD2B-2BEA287EC676}"/>
                  </a:ext>
                </a:extLst>
              </p:cNvPr>
              <p:cNvSpPr/>
              <p:nvPr/>
            </p:nvSpPr>
            <p:spPr>
              <a:xfrm>
                <a:off x="4626161" y="1833139"/>
                <a:ext cx="2248364" cy="191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872C2D8B-2C82-D44C-A48E-470378D8F9D6}"/>
                  </a:ext>
                </a:extLst>
              </p:cNvPr>
              <p:cNvSpPr txBox="1"/>
              <p:nvPr/>
            </p:nvSpPr>
            <p:spPr>
              <a:xfrm>
                <a:off x="4984670" y="1682475"/>
                <a:ext cx="1537316"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1400" dirty="0"/>
                  <a:t>其他管理机构</a:t>
                </a:r>
                <a:endParaRPr lang="en-US" sz="1400" dirty="0"/>
              </a:p>
            </p:txBody>
          </p:sp>
          <p:sp>
            <p:nvSpPr>
              <p:cNvPr id="24" name="Rounded Rectangle 23">
                <a:extLst>
                  <a:ext uri="{FF2B5EF4-FFF2-40B4-BE49-F238E27FC236}">
                    <a16:creationId xmlns:a16="http://schemas.microsoft.com/office/drawing/2014/main" xmlns="" id="{A126A578-FF90-B144-95F3-98B29E2C9F2C}"/>
                  </a:ext>
                </a:extLst>
              </p:cNvPr>
              <p:cNvSpPr/>
              <p:nvPr/>
            </p:nvSpPr>
            <p:spPr>
              <a:xfrm>
                <a:off x="4923618" y="2347323"/>
                <a:ext cx="1630496" cy="10679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xmlns="" id="{36ACC31C-6838-634F-9F7F-92447724FDC7}"/>
                  </a:ext>
                </a:extLst>
              </p:cNvPr>
              <p:cNvSpPr txBox="1"/>
              <p:nvPr/>
            </p:nvSpPr>
            <p:spPr>
              <a:xfrm>
                <a:off x="5132936" y="2135104"/>
                <a:ext cx="1164577"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App</a:t>
                </a:r>
                <a:r>
                  <a:rPr lang="zh-CN" altLang="en-US" dirty="0"/>
                  <a:t> </a:t>
                </a:r>
                <a:r>
                  <a:rPr lang="en-US" altLang="zh-CN" dirty="0"/>
                  <a:t>store</a:t>
                </a:r>
                <a:endParaRPr lang="en-US" dirty="0"/>
              </a:p>
            </p:txBody>
          </p:sp>
          <p:sp>
            <p:nvSpPr>
              <p:cNvPr id="26" name="Rounded Rectangle 25">
                <a:extLst>
                  <a:ext uri="{FF2B5EF4-FFF2-40B4-BE49-F238E27FC236}">
                    <a16:creationId xmlns:a16="http://schemas.microsoft.com/office/drawing/2014/main" xmlns="" id="{AC856F75-7B17-6546-98D7-4C5A4D224032}"/>
                  </a:ext>
                </a:extLst>
              </p:cNvPr>
              <p:cNvSpPr/>
              <p:nvPr/>
            </p:nvSpPr>
            <p:spPr>
              <a:xfrm>
                <a:off x="5045263" y="2649921"/>
                <a:ext cx="1410159" cy="4627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其他系统</a:t>
                </a:r>
                <a:endParaRPr lang="en-US" dirty="0"/>
              </a:p>
            </p:txBody>
          </p:sp>
        </p:grpSp>
      </p:grpSp>
      <p:cxnSp>
        <p:nvCxnSpPr>
          <p:cNvPr id="28" name="Straight Arrow Connector 27">
            <a:extLst>
              <a:ext uri="{FF2B5EF4-FFF2-40B4-BE49-F238E27FC236}">
                <a16:creationId xmlns:a16="http://schemas.microsoft.com/office/drawing/2014/main" xmlns="" id="{3CF5831D-2C0D-D446-A679-C615605CA7B7}"/>
              </a:ext>
            </a:extLst>
          </p:cNvPr>
          <p:cNvCxnSpPr>
            <a:cxnSpLocks/>
          </p:cNvCxnSpPr>
          <p:nvPr/>
        </p:nvCxnSpPr>
        <p:spPr>
          <a:xfrm>
            <a:off x="3368573" y="4275866"/>
            <a:ext cx="1705084" cy="95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C4EF66A2-2995-764D-9B76-C53749C505DF}"/>
              </a:ext>
            </a:extLst>
          </p:cNvPr>
          <p:cNvSpPr txBox="1"/>
          <p:nvPr/>
        </p:nvSpPr>
        <p:spPr>
          <a:xfrm>
            <a:off x="3811474" y="4542274"/>
            <a:ext cx="646331" cy="369332"/>
          </a:xfrm>
          <a:prstGeom prst="rect">
            <a:avLst/>
          </a:prstGeom>
          <a:noFill/>
        </p:spPr>
        <p:txBody>
          <a:bodyPr wrap="none" rtlCol="0">
            <a:spAutoFit/>
          </a:bodyPr>
          <a:lstStyle/>
          <a:p>
            <a:r>
              <a:rPr lang="zh-CN" altLang="en-US" dirty="0"/>
              <a:t>安装</a:t>
            </a:r>
            <a:endParaRPr lang="en-US" dirty="0"/>
          </a:p>
        </p:txBody>
      </p:sp>
      <p:cxnSp>
        <p:nvCxnSpPr>
          <p:cNvPr id="18" name="Straight Arrow Connector 17">
            <a:extLst>
              <a:ext uri="{FF2B5EF4-FFF2-40B4-BE49-F238E27FC236}">
                <a16:creationId xmlns:a16="http://schemas.microsoft.com/office/drawing/2014/main" xmlns="" id="{182933C9-58E9-CA4E-960B-17856071E23A}"/>
              </a:ext>
            </a:extLst>
          </p:cNvPr>
          <p:cNvCxnSpPr>
            <a:endCxn id="16" idx="1"/>
          </p:cNvCxnSpPr>
          <p:nvPr/>
        </p:nvCxnSpPr>
        <p:spPr>
          <a:xfrm flipV="1">
            <a:off x="3060496" y="2985869"/>
            <a:ext cx="1993591" cy="63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65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5537E-DF85-3E4D-BEE3-C0C192B61181}"/>
              </a:ext>
            </a:extLst>
          </p:cNvPr>
          <p:cNvSpPr>
            <a:spLocks noGrp="1"/>
          </p:cNvSpPr>
          <p:nvPr>
            <p:ph type="title"/>
          </p:nvPr>
        </p:nvSpPr>
        <p:spPr/>
        <p:txBody>
          <a:bodyPr/>
          <a:lstStyle/>
          <a:p>
            <a:r>
              <a:rPr lang="zh-CN" altLang="en-US" dirty="0"/>
              <a:t>简洁高效的流程化无菜单管理</a:t>
            </a:r>
            <a:endParaRPr lang="en-US" dirty="0"/>
          </a:p>
        </p:txBody>
      </p:sp>
      <p:sp>
        <p:nvSpPr>
          <p:cNvPr id="3" name="Content Placeholder 2">
            <a:extLst>
              <a:ext uri="{FF2B5EF4-FFF2-40B4-BE49-F238E27FC236}">
                <a16:creationId xmlns:a16="http://schemas.microsoft.com/office/drawing/2014/main" xmlns="" id="{0485AAEA-8144-1043-81D6-79A34A4584A3}"/>
              </a:ext>
            </a:extLst>
          </p:cNvPr>
          <p:cNvSpPr>
            <a:spLocks noGrp="1"/>
          </p:cNvSpPr>
          <p:nvPr>
            <p:ph idx="1"/>
          </p:nvPr>
        </p:nvSpPr>
        <p:spPr>
          <a:xfrm>
            <a:off x="7436386" y="1825625"/>
            <a:ext cx="3917414" cy="4351338"/>
          </a:xfrm>
        </p:spPr>
        <p:txBody>
          <a:bodyPr>
            <a:normAutofit fontScale="92500" lnSpcReduction="10000"/>
          </a:bodyPr>
          <a:lstStyle/>
          <a:p>
            <a:pPr marL="342900" indent="-342900">
              <a:buFont typeface="+mj-lt"/>
              <a:buAutoNum type="arabicPeriod"/>
            </a:pPr>
            <a:r>
              <a:rPr lang="zh-CN" altLang="en-US" sz="1800" dirty="0"/>
              <a:t>联业分布式</a:t>
            </a:r>
            <a:r>
              <a:rPr lang="en-US" altLang="zh-CN" sz="1800" dirty="0"/>
              <a:t>ERP</a:t>
            </a:r>
            <a:r>
              <a:rPr lang="zh-CN" altLang="en-US" sz="1800" dirty="0"/>
              <a:t>平台采用流程化模式实现机构管理功能。</a:t>
            </a:r>
            <a:endParaRPr lang="en-SG" altLang="zh-CN" sz="1800" dirty="0"/>
          </a:p>
          <a:p>
            <a:pPr marL="342900" indent="-342900">
              <a:buFont typeface="+mj-lt"/>
              <a:buAutoNum type="arabicPeriod"/>
            </a:pPr>
            <a:r>
              <a:rPr lang="zh-CN" altLang="en-US" sz="1800" dirty="0"/>
              <a:t>一个任务流程可能包括：任务的制定（管理人员执行）</a:t>
            </a:r>
            <a:r>
              <a:rPr lang="en-US" altLang="zh-CN" sz="1800" dirty="0"/>
              <a:t>-&gt;</a:t>
            </a:r>
            <a:r>
              <a:rPr lang="zh-CN" altLang="en-US" sz="1800" dirty="0"/>
              <a:t>任务分派（管理人员执行）</a:t>
            </a:r>
            <a:r>
              <a:rPr lang="en-US" altLang="zh-CN" sz="1800" dirty="0"/>
              <a:t>-&gt;</a:t>
            </a:r>
            <a:r>
              <a:rPr lang="zh-CN" altLang="en-US" sz="1800" dirty="0"/>
              <a:t>任务执行（清洁人员执行）</a:t>
            </a:r>
            <a:r>
              <a:rPr lang="en-US" altLang="zh-CN" sz="1800" dirty="0"/>
              <a:t>-&gt;</a:t>
            </a:r>
            <a:r>
              <a:rPr lang="zh-CN" altLang="en-US" sz="1800" dirty="0"/>
              <a:t>任务验收（验收人员执行）， 不同角色人员只需要顺着流程关注自己的工作内容，执行自己功能，这有助于将机构复杂的管理处理成简洁高效的可执行任务，极大简化管理模型的实现和操作。</a:t>
            </a:r>
            <a:endParaRPr lang="en-SG" altLang="zh-CN" sz="1800" dirty="0"/>
          </a:p>
          <a:p>
            <a:pPr marL="342900" indent="-342900">
              <a:buFont typeface="+mj-lt"/>
              <a:buAutoNum type="arabicPeriod"/>
            </a:pPr>
            <a:r>
              <a:rPr lang="zh-CN" altLang="en-US" sz="1800" dirty="0"/>
              <a:t>联业云分布式</a:t>
            </a:r>
            <a:r>
              <a:rPr lang="en-US" altLang="zh-CN" sz="1800" dirty="0"/>
              <a:t>ERP</a:t>
            </a:r>
            <a:r>
              <a:rPr lang="zh-CN" altLang="en-US" sz="1800" dirty="0"/>
              <a:t>平台采用流程化和无菜单模型，每个角色人员可以执行的工作都会列在操作列表中（有手机方式和网页方式操作列表），流程启动后，用户可执行的相关操作会自动进入用户操作列表使用户可以执行，用户可以用标签方式而不是菜单方式发现和管理用户操作。</a:t>
            </a:r>
            <a:endParaRPr lang="en-SG" altLang="zh-CN" sz="1800" dirty="0"/>
          </a:p>
          <a:p>
            <a:pPr marL="342900" indent="-342900">
              <a:buFont typeface="+mj-lt"/>
              <a:buAutoNum type="arabicPeriod"/>
            </a:pPr>
            <a:endParaRPr lang="en-SG" altLang="zh-CN" sz="1800" dirty="0"/>
          </a:p>
          <a:p>
            <a:pPr marL="342900" indent="-342900">
              <a:buFont typeface="+mj-lt"/>
              <a:buAutoNum type="arabicPeriod"/>
            </a:pPr>
            <a:endParaRPr lang="en-SG" altLang="zh-CN" sz="1800" dirty="0"/>
          </a:p>
          <a:p>
            <a:pPr marL="342900" indent="-342900">
              <a:buFont typeface="+mj-lt"/>
              <a:buAutoNum type="arabicPeriod"/>
            </a:pPr>
            <a:endParaRPr lang="en-US" sz="1800" dirty="0"/>
          </a:p>
        </p:txBody>
      </p:sp>
      <p:pic>
        <p:nvPicPr>
          <p:cNvPr id="5" name="Picture 4">
            <a:extLst>
              <a:ext uri="{FF2B5EF4-FFF2-40B4-BE49-F238E27FC236}">
                <a16:creationId xmlns:a16="http://schemas.microsoft.com/office/drawing/2014/main" xmlns="" id="{259D6339-9899-0040-BBF9-2CFC0EC7ED4D}"/>
              </a:ext>
            </a:extLst>
          </p:cNvPr>
          <p:cNvPicPr>
            <a:picLocks noChangeAspect="1"/>
          </p:cNvPicPr>
          <p:nvPr/>
        </p:nvPicPr>
        <p:blipFill>
          <a:blip r:embed="rId2"/>
          <a:stretch>
            <a:fillRect/>
          </a:stretch>
        </p:blipFill>
        <p:spPr>
          <a:xfrm>
            <a:off x="1766570" y="1825625"/>
            <a:ext cx="5393690" cy="2087880"/>
          </a:xfrm>
          <a:prstGeom prst="rect">
            <a:avLst/>
          </a:prstGeom>
        </p:spPr>
      </p:pic>
      <p:cxnSp>
        <p:nvCxnSpPr>
          <p:cNvPr id="7" name="Straight Arrow Connector 6">
            <a:extLst>
              <a:ext uri="{FF2B5EF4-FFF2-40B4-BE49-F238E27FC236}">
                <a16:creationId xmlns:a16="http://schemas.microsoft.com/office/drawing/2014/main" xmlns="" id="{CAB8C2C0-AD6F-DF41-A778-72F75E27DE73}"/>
              </a:ext>
            </a:extLst>
          </p:cNvPr>
          <p:cNvCxnSpPr>
            <a:cxnSpLocks/>
          </p:cNvCxnSpPr>
          <p:nvPr/>
        </p:nvCxnSpPr>
        <p:spPr>
          <a:xfrm flipV="1">
            <a:off x="2023242" y="2545080"/>
            <a:ext cx="140838" cy="9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C9E49DF1-18A7-8849-A4B7-809374175D0E}"/>
              </a:ext>
            </a:extLst>
          </p:cNvPr>
          <p:cNvSpPr txBox="1"/>
          <p:nvPr/>
        </p:nvSpPr>
        <p:spPr>
          <a:xfrm>
            <a:off x="1033001" y="3448470"/>
            <a:ext cx="2262158" cy="369332"/>
          </a:xfrm>
          <a:prstGeom prst="rect">
            <a:avLst/>
          </a:prstGeom>
          <a:noFill/>
          <a:ln>
            <a:solidFill>
              <a:schemeClr val="accent2">
                <a:lumMod val="75000"/>
              </a:schemeClr>
            </a:solidFill>
          </a:ln>
        </p:spPr>
        <p:txBody>
          <a:bodyPr wrap="none" rtlCol="0">
            <a:spAutoFit/>
          </a:bodyPr>
          <a:lstStyle/>
          <a:p>
            <a:r>
              <a:rPr lang="zh-CN" altLang="en-US" dirty="0"/>
              <a:t>用标签，无菜单管理</a:t>
            </a:r>
            <a:endParaRPr lang="en-US" dirty="0"/>
          </a:p>
        </p:txBody>
      </p:sp>
      <p:cxnSp>
        <p:nvCxnSpPr>
          <p:cNvPr id="11" name="Straight Arrow Connector 10">
            <a:extLst>
              <a:ext uri="{FF2B5EF4-FFF2-40B4-BE49-F238E27FC236}">
                <a16:creationId xmlns:a16="http://schemas.microsoft.com/office/drawing/2014/main" xmlns="" id="{F882ABB7-CED0-9A4E-8D93-BFEE308AAEF6}"/>
              </a:ext>
            </a:extLst>
          </p:cNvPr>
          <p:cNvCxnSpPr>
            <a:cxnSpLocks/>
          </p:cNvCxnSpPr>
          <p:nvPr/>
        </p:nvCxnSpPr>
        <p:spPr>
          <a:xfrm flipV="1">
            <a:off x="2987040" y="2072640"/>
            <a:ext cx="1204912" cy="79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0E7E2CAA-47A6-584F-8403-C89A7A838091}"/>
              </a:ext>
            </a:extLst>
          </p:cNvPr>
          <p:cNvCxnSpPr>
            <a:cxnSpLocks/>
          </p:cNvCxnSpPr>
          <p:nvPr/>
        </p:nvCxnSpPr>
        <p:spPr>
          <a:xfrm flipH="1">
            <a:off x="5821680" y="1916679"/>
            <a:ext cx="73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05F566A1-B87C-AA4B-9A63-10C86AE710E8}"/>
              </a:ext>
            </a:extLst>
          </p:cNvPr>
          <p:cNvSpPr txBox="1"/>
          <p:nvPr/>
        </p:nvSpPr>
        <p:spPr>
          <a:xfrm>
            <a:off x="3322320" y="1690688"/>
            <a:ext cx="2499360" cy="369332"/>
          </a:xfrm>
          <a:prstGeom prst="rect">
            <a:avLst/>
          </a:prstGeom>
          <a:solidFill>
            <a:schemeClr val="bg1"/>
          </a:solidFill>
          <a:ln>
            <a:solidFill>
              <a:srgbClr val="C00000"/>
            </a:solidFill>
          </a:ln>
        </p:spPr>
        <p:txBody>
          <a:bodyPr wrap="square" rtlCol="0">
            <a:spAutoFit/>
          </a:bodyPr>
          <a:lstStyle/>
          <a:p>
            <a:r>
              <a:rPr lang="zh-CN" altLang="en-US" dirty="0"/>
              <a:t>根据角色显示不同操作</a:t>
            </a:r>
            <a:endParaRPr lang="en-US" dirty="0"/>
          </a:p>
        </p:txBody>
      </p:sp>
      <p:grpSp>
        <p:nvGrpSpPr>
          <p:cNvPr id="19" name="Group 18">
            <a:extLst>
              <a:ext uri="{FF2B5EF4-FFF2-40B4-BE49-F238E27FC236}">
                <a16:creationId xmlns:a16="http://schemas.microsoft.com/office/drawing/2014/main" xmlns="" id="{A409378B-9F9E-544F-87DC-228C8615968C}"/>
              </a:ext>
            </a:extLst>
          </p:cNvPr>
          <p:cNvGrpSpPr/>
          <p:nvPr/>
        </p:nvGrpSpPr>
        <p:grpSpPr>
          <a:xfrm>
            <a:off x="1581894" y="4160520"/>
            <a:ext cx="4757945" cy="2050929"/>
            <a:chOff x="0" y="0"/>
            <a:chExt cx="5536504" cy="3544865"/>
          </a:xfrm>
        </p:grpSpPr>
        <p:sp>
          <p:nvSpPr>
            <p:cNvPr id="20" name="Rounded Rectangle 19">
              <a:extLst>
                <a:ext uri="{FF2B5EF4-FFF2-40B4-BE49-F238E27FC236}">
                  <a16:creationId xmlns:a16="http://schemas.microsoft.com/office/drawing/2014/main" xmlns="" id="{727610C7-0138-AB44-B3BA-A2BC2ED1F7E3}"/>
                </a:ext>
              </a:extLst>
            </p:cNvPr>
            <p:cNvSpPr/>
            <p:nvPr/>
          </p:nvSpPr>
          <p:spPr>
            <a:xfrm>
              <a:off x="0" y="137786"/>
              <a:ext cx="5536504" cy="340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ounded Rectangle 20">
              <a:extLst>
                <a:ext uri="{FF2B5EF4-FFF2-40B4-BE49-F238E27FC236}">
                  <a16:creationId xmlns:a16="http://schemas.microsoft.com/office/drawing/2014/main" xmlns="" id="{F0B15B10-BFFB-554A-8D44-14A4C42546B4}"/>
                </a:ext>
              </a:extLst>
            </p:cNvPr>
            <p:cNvSpPr/>
            <p:nvPr/>
          </p:nvSpPr>
          <p:spPr>
            <a:xfrm>
              <a:off x="513567" y="851770"/>
              <a:ext cx="4321175" cy="1352811"/>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3">
              <a:extLst>
                <a:ext uri="{FF2B5EF4-FFF2-40B4-BE49-F238E27FC236}">
                  <a16:creationId xmlns:a16="http://schemas.microsoft.com/office/drawing/2014/main" xmlns="" id="{6532DDC7-868E-BE49-A95A-7FC511DED764}"/>
                </a:ext>
              </a:extLst>
            </p:cNvPr>
            <p:cNvSpPr txBox="1"/>
            <p:nvPr/>
          </p:nvSpPr>
          <p:spPr>
            <a:xfrm>
              <a:off x="2016690" y="0"/>
              <a:ext cx="1653436" cy="42560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altLang="zh-CN" sz="1100" dirty="0">
                  <a:effectLst/>
                  <a:latin typeface="Calibri" panose="020F0502020204030204" pitchFamily="34" charset="0"/>
                  <a:ea typeface="DengXian" panose="02010600030101010101" pitchFamily="2" charset="-122"/>
                  <a:cs typeface="Times New Roman" panose="02020603050405020304" pitchFamily="18" charset="0"/>
                </a:rPr>
                <a:t>XXX</a:t>
              </a:r>
              <a:r>
                <a:rPr lang="zh-CN" sz="1100" dirty="0">
                  <a:effectLst/>
                  <a:latin typeface="Calibri" panose="020F0502020204030204" pitchFamily="34" charset="0"/>
                  <a:ea typeface="DengXian" panose="02010600030101010101" pitchFamily="2" charset="-122"/>
                  <a:cs typeface="Times New Roman" panose="02020603050405020304" pitchFamily="18" charset="0"/>
                </a:rPr>
                <a:t>航站楼</a:t>
              </a:r>
              <a:r>
                <a:rPr lang="zh-CN" altLang="en-US" sz="1100" dirty="0">
                  <a:effectLst/>
                  <a:latin typeface="Calibri" panose="020F0502020204030204" pitchFamily="34" charset="0"/>
                  <a:ea typeface="DengXian" panose="02010600030101010101" pitchFamily="2" charset="-122"/>
                  <a:cs typeface="Times New Roman" panose="02020603050405020304" pitchFamily="18" charset="0"/>
                </a:rPr>
                <a:t>管理中心</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3" name="Text Box 4">
              <a:extLst>
                <a:ext uri="{FF2B5EF4-FFF2-40B4-BE49-F238E27FC236}">
                  <a16:creationId xmlns:a16="http://schemas.microsoft.com/office/drawing/2014/main" xmlns="" id="{5108EACA-F7D3-CF4D-B7C0-5E765E27A57E}"/>
                </a:ext>
              </a:extLst>
            </p:cNvPr>
            <p:cNvSpPr txBox="1"/>
            <p:nvPr/>
          </p:nvSpPr>
          <p:spPr>
            <a:xfrm>
              <a:off x="2101217" y="563390"/>
              <a:ext cx="1145874" cy="40111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zh-CN" sz="1100" dirty="0">
                  <a:effectLst/>
                  <a:latin typeface="Calibri" panose="020F0502020204030204" pitchFamily="34" charset="0"/>
                  <a:ea typeface="DengXian" panose="02010600030101010101" pitchFamily="2" charset="-122"/>
                  <a:cs typeface="Times New Roman" panose="02020603050405020304" pitchFamily="18" charset="0"/>
                </a:rPr>
                <a:t>清洁任务</a:t>
              </a:r>
              <a:r>
                <a:rPr lang="en-SG" sz="1100" dirty="0">
                  <a:effectLst/>
                  <a:latin typeface="Calibri" panose="020F0502020204030204" pitchFamily="34" charset="0"/>
                  <a:ea typeface="DengXian" panose="02010600030101010101" pitchFamily="2" charset="-122"/>
                  <a:cs typeface="Times New Roman" panose="02020603050405020304" pitchFamily="18" charset="0"/>
                </a:rPr>
                <a:t>1</a:t>
              </a:r>
            </a:p>
          </p:txBody>
        </p:sp>
        <p:sp>
          <p:nvSpPr>
            <p:cNvPr id="24" name="Rounded Rectangle 23">
              <a:extLst>
                <a:ext uri="{FF2B5EF4-FFF2-40B4-BE49-F238E27FC236}">
                  <a16:creationId xmlns:a16="http://schemas.microsoft.com/office/drawing/2014/main" xmlns="" id="{56FB8969-47C1-074B-9335-D9D17FB530D0}"/>
                </a:ext>
              </a:extLst>
            </p:cNvPr>
            <p:cNvSpPr/>
            <p:nvPr/>
          </p:nvSpPr>
          <p:spPr>
            <a:xfrm>
              <a:off x="776613" y="1127342"/>
              <a:ext cx="1014095" cy="350729"/>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任务启动</a:t>
              </a:r>
              <a:endParaRPr lang="en-SG" sz="1100">
                <a:effectLst/>
                <a:ea typeface="DengXian" panose="02010600030101010101" pitchFamily="2" charset="-122"/>
                <a:cs typeface="Times New Roman" panose="02020603050405020304" pitchFamily="18" charset="0"/>
              </a:endParaRPr>
            </a:p>
          </p:txBody>
        </p:sp>
        <p:sp>
          <p:nvSpPr>
            <p:cNvPr id="25" name="Rounded Rectangle 24">
              <a:extLst>
                <a:ext uri="{FF2B5EF4-FFF2-40B4-BE49-F238E27FC236}">
                  <a16:creationId xmlns:a16="http://schemas.microsoft.com/office/drawing/2014/main" xmlns="" id="{70B2E471-0473-EB4D-A207-DF091DEA05DE}"/>
                </a:ext>
              </a:extLst>
            </p:cNvPr>
            <p:cNvSpPr/>
            <p:nvPr/>
          </p:nvSpPr>
          <p:spPr>
            <a:xfrm>
              <a:off x="2029216" y="1127342"/>
              <a:ext cx="1014095" cy="350729"/>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步骤</a:t>
              </a:r>
              <a:r>
                <a:rPr lang="en-SG" sz="1100">
                  <a:effectLst/>
                  <a:ea typeface="DengXian" panose="02010600030101010101" pitchFamily="2" charset="-122"/>
                  <a:cs typeface="Times New Roman" panose="02020603050405020304" pitchFamily="18" charset="0"/>
                </a:rPr>
                <a:t>1</a:t>
              </a:r>
            </a:p>
          </p:txBody>
        </p:sp>
        <p:sp>
          <p:nvSpPr>
            <p:cNvPr id="26" name="Rounded Rectangle 25">
              <a:extLst>
                <a:ext uri="{FF2B5EF4-FFF2-40B4-BE49-F238E27FC236}">
                  <a16:creationId xmlns:a16="http://schemas.microsoft.com/office/drawing/2014/main" xmlns="" id="{36D597C0-C54F-0C46-9A4E-CA1168C80D9F}"/>
                </a:ext>
              </a:extLst>
            </p:cNvPr>
            <p:cNvSpPr/>
            <p:nvPr/>
          </p:nvSpPr>
          <p:spPr>
            <a:xfrm>
              <a:off x="3181610" y="1127342"/>
              <a:ext cx="488516" cy="350729"/>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SG" sz="1100">
                  <a:effectLst/>
                  <a:ea typeface="DengXian" panose="02010600030101010101" pitchFamily="2" charset="-122"/>
                  <a:cs typeface="Times New Roman" panose="02020603050405020304" pitchFamily="18" charset="0"/>
                </a:rPr>
                <a:t>…</a:t>
              </a:r>
            </a:p>
          </p:txBody>
        </p:sp>
        <p:sp>
          <p:nvSpPr>
            <p:cNvPr id="27" name="Rounded Rectangle 26">
              <a:extLst>
                <a:ext uri="{FF2B5EF4-FFF2-40B4-BE49-F238E27FC236}">
                  <a16:creationId xmlns:a16="http://schemas.microsoft.com/office/drawing/2014/main" xmlns="" id="{C71675C1-B954-0F43-A8B9-08AFD6625C49}"/>
                </a:ext>
              </a:extLst>
            </p:cNvPr>
            <p:cNvSpPr/>
            <p:nvPr/>
          </p:nvSpPr>
          <p:spPr>
            <a:xfrm>
              <a:off x="3757808" y="1127342"/>
              <a:ext cx="914400" cy="350729"/>
            </a:xfrm>
            <a:prstGeom prst="round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zh-CN" sz="1100">
                  <a:effectLst/>
                  <a:ea typeface="DengXian" panose="02010600030101010101" pitchFamily="2" charset="-122"/>
                  <a:cs typeface="Times New Roman" panose="02020603050405020304" pitchFamily="18" charset="0"/>
                </a:rPr>
                <a:t>验收结束</a:t>
              </a:r>
              <a:endParaRPr lang="en-SG" sz="1100">
                <a:effectLst/>
                <a:ea typeface="DengXian" panose="02010600030101010101" pitchFamily="2" charset="-122"/>
                <a:cs typeface="Times New Roman" panose="02020603050405020304" pitchFamily="18" charset="0"/>
              </a:endParaRPr>
            </a:p>
          </p:txBody>
        </p:sp>
        <p:cxnSp>
          <p:nvCxnSpPr>
            <p:cNvPr id="28" name="Curved Connector 27">
              <a:extLst>
                <a:ext uri="{FF2B5EF4-FFF2-40B4-BE49-F238E27FC236}">
                  <a16:creationId xmlns:a16="http://schemas.microsoft.com/office/drawing/2014/main" xmlns="" id="{8D702881-226F-2148-BBAB-303255296A9C}"/>
                </a:ext>
              </a:extLst>
            </p:cNvPr>
            <p:cNvCxnSpPr/>
            <p:nvPr/>
          </p:nvCxnSpPr>
          <p:spPr>
            <a:xfrm>
              <a:off x="1277654" y="1478071"/>
              <a:ext cx="739036" cy="23812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E126AD8E-BA49-9647-8381-1BD23D7729E9}"/>
                </a:ext>
              </a:extLst>
            </p:cNvPr>
            <p:cNvSpPr/>
            <p:nvPr/>
          </p:nvSpPr>
          <p:spPr>
            <a:xfrm>
              <a:off x="1866378" y="1640909"/>
              <a:ext cx="2216785" cy="4258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dirty="0">
                  <a:effectLst/>
                  <a:ea typeface="DengXian" panose="02010600030101010101" pitchFamily="2" charset="-122"/>
                  <a:cs typeface="Times New Roman" panose="02020603050405020304" pitchFamily="18" charset="0"/>
                </a:rPr>
                <a:t>信息交互</a:t>
              </a:r>
              <a:endParaRPr lang="en-SG" sz="1100" dirty="0">
                <a:effectLst/>
                <a:ea typeface="DengXian" panose="02010600030101010101" pitchFamily="2" charset="-122"/>
                <a:cs typeface="Times New Roman" panose="02020603050405020304" pitchFamily="18" charset="0"/>
              </a:endParaRPr>
            </a:p>
          </p:txBody>
        </p:sp>
        <p:sp>
          <p:nvSpPr>
            <p:cNvPr id="30" name="Rounded Rectangle 29">
              <a:extLst>
                <a:ext uri="{FF2B5EF4-FFF2-40B4-BE49-F238E27FC236}">
                  <a16:creationId xmlns:a16="http://schemas.microsoft.com/office/drawing/2014/main" xmlns="" id="{01D11AC5-E2C8-734A-8555-2F3DEB6805A1}"/>
                </a:ext>
              </a:extLst>
            </p:cNvPr>
            <p:cNvSpPr/>
            <p:nvPr/>
          </p:nvSpPr>
          <p:spPr>
            <a:xfrm>
              <a:off x="576197" y="2480153"/>
              <a:ext cx="4321175" cy="726509"/>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zh-CN" sz="1100">
                  <a:effectLst/>
                  <a:ea typeface="DengXian" panose="02010600030101010101" pitchFamily="2" charset="-122"/>
                  <a:cs typeface="Times New Roman" panose="02020603050405020304" pitchFamily="18" charset="0"/>
                </a:rPr>
                <a:t>。。。。。。</a:t>
              </a:r>
              <a:endParaRPr lang="en-SG" sz="1100">
                <a:effectLst/>
                <a:ea typeface="DengXian" panose="02010600030101010101" pitchFamily="2" charset="-122"/>
                <a:cs typeface="Times New Roman" panose="02020603050405020304" pitchFamily="18" charset="0"/>
              </a:endParaRPr>
            </a:p>
          </p:txBody>
        </p:sp>
        <p:cxnSp>
          <p:nvCxnSpPr>
            <p:cNvPr id="31" name="Curved Connector 30">
              <a:extLst>
                <a:ext uri="{FF2B5EF4-FFF2-40B4-BE49-F238E27FC236}">
                  <a16:creationId xmlns:a16="http://schemas.microsoft.com/office/drawing/2014/main" xmlns="" id="{FC375A6F-14F7-7C4D-956B-1F6166D4E699}"/>
                </a:ext>
              </a:extLst>
            </p:cNvPr>
            <p:cNvCxnSpPr/>
            <p:nvPr/>
          </p:nvCxnSpPr>
          <p:spPr>
            <a:xfrm>
              <a:off x="2567835" y="1478071"/>
              <a:ext cx="475476" cy="16304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5FBE9F6-58E2-D645-B0DE-CFD77BC1F9CB}"/>
                </a:ext>
              </a:extLst>
            </p:cNvPr>
            <p:cNvCxnSpPr/>
            <p:nvPr/>
          </p:nvCxnSpPr>
          <p:spPr>
            <a:xfrm flipH="1">
              <a:off x="3269293" y="1478071"/>
              <a:ext cx="150112" cy="16304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xmlns="" id="{853E7F69-71C5-154C-ACB0-D1F33D07882A}"/>
                </a:ext>
              </a:extLst>
            </p:cNvPr>
            <p:cNvCxnSpPr/>
            <p:nvPr/>
          </p:nvCxnSpPr>
          <p:spPr>
            <a:xfrm flipH="1">
              <a:off x="3670126" y="1478071"/>
              <a:ext cx="576398" cy="16256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 Box 15">
              <a:extLst>
                <a:ext uri="{FF2B5EF4-FFF2-40B4-BE49-F238E27FC236}">
                  <a16:creationId xmlns:a16="http://schemas.microsoft.com/office/drawing/2014/main" xmlns="" id="{E40822C8-2BB5-6F49-A883-13409814F1C3}"/>
                </a:ext>
              </a:extLst>
            </p:cNvPr>
            <p:cNvSpPr txBox="1"/>
            <p:nvPr/>
          </p:nvSpPr>
          <p:spPr>
            <a:xfrm>
              <a:off x="1553227" y="2329842"/>
              <a:ext cx="2329841" cy="4381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zh-CN" sz="1100">
                  <a:effectLst/>
                  <a:latin typeface="Calibri" panose="020F0502020204030204" pitchFamily="34" charset="0"/>
                  <a:ea typeface="DengXian" panose="02010600030101010101" pitchFamily="2" charset="-122"/>
                  <a:cs typeface="Times New Roman" panose="02020603050405020304" pitchFamily="18" charset="0"/>
                </a:rPr>
                <a:t>更多清洁任务</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31139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47B7A-52DF-784F-AA3A-7100F5E1F468}"/>
              </a:ext>
            </a:extLst>
          </p:cNvPr>
          <p:cNvSpPr>
            <a:spLocks noGrp="1"/>
          </p:cNvSpPr>
          <p:nvPr>
            <p:ph type="title"/>
          </p:nvPr>
        </p:nvSpPr>
        <p:spPr/>
        <p:txBody>
          <a:bodyPr/>
          <a:lstStyle/>
          <a:p>
            <a:r>
              <a:rPr lang="zh-CN" altLang="en-US" dirty="0"/>
              <a:t>高效简洁的工作安排</a:t>
            </a:r>
            <a:endParaRPr lang="en-US" dirty="0"/>
          </a:p>
        </p:txBody>
      </p:sp>
      <p:sp>
        <p:nvSpPr>
          <p:cNvPr id="3" name="Content Placeholder 2">
            <a:extLst>
              <a:ext uri="{FF2B5EF4-FFF2-40B4-BE49-F238E27FC236}">
                <a16:creationId xmlns:a16="http://schemas.microsoft.com/office/drawing/2014/main" xmlns="" id="{A6E4E052-B706-A541-9581-718C7014EC12}"/>
              </a:ext>
            </a:extLst>
          </p:cNvPr>
          <p:cNvSpPr>
            <a:spLocks noGrp="1"/>
          </p:cNvSpPr>
          <p:nvPr>
            <p:ph idx="1"/>
          </p:nvPr>
        </p:nvSpPr>
        <p:spPr>
          <a:xfrm>
            <a:off x="7485917" y="1611868"/>
            <a:ext cx="4093502" cy="4881563"/>
          </a:xfrm>
        </p:spPr>
        <p:txBody>
          <a:bodyPr>
            <a:normAutofit fontScale="92500" lnSpcReduction="10000"/>
          </a:bodyPr>
          <a:lstStyle/>
          <a:p>
            <a:pPr marL="514350" indent="-514350">
              <a:buFont typeface="+mj-lt"/>
              <a:buAutoNum type="arabicPeriod"/>
            </a:pPr>
            <a:r>
              <a:rPr lang="zh-CN" altLang="en-US" sz="2000" dirty="0"/>
              <a:t>这里引入的工作安排模型主要是派单接单</a:t>
            </a:r>
            <a:r>
              <a:rPr lang="zh-CN" altLang="en-US" sz="2000" dirty="0" smtClean="0"/>
              <a:t>模型</a:t>
            </a:r>
            <a:r>
              <a:rPr lang="zh-CN" altLang="en-US" sz="2000" dirty="0" smtClean="0"/>
              <a:t>，这种模型具有最佳的工作安排的灵活性和高效性</a:t>
            </a:r>
            <a:endParaRPr lang="en-SG" altLang="zh-CN" sz="2000" dirty="0"/>
          </a:p>
          <a:p>
            <a:pPr marL="514350" indent="-514350">
              <a:buFont typeface="+mj-lt"/>
              <a:buAutoNum type="arabicPeriod"/>
            </a:pPr>
            <a:r>
              <a:rPr lang="zh-CN" altLang="en-US" sz="2000" dirty="0"/>
              <a:t>任务安排人员首先会根据工作性质制定工作任务（如清洁任务，维修任务等），并制定任务的时间地点等要求，然后把任务分派到某个团队或者某个人，大部分情况下会分派到团队。</a:t>
            </a:r>
            <a:endParaRPr lang="en-SG" altLang="zh-CN" sz="2000" dirty="0"/>
          </a:p>
          <a:p>
            <a:pPr marL="514350" indent="-514350">
              <a:buFont typeface="+mj-lt"/>
              <a:buAutoNum type="arabicPeriod"/>
            </a:pPr>
            <a:r>
              <a:rPr lang="zh-CN" altLang="en-US" sz="2000" dirty="0"/>
              <a:t>任务执行人员会安装平台的</a:t>
            </a:r>
            <a:r>
              <a:rPr lang="en-US" altLang="zh-CN" sz="2000" dirty="0"/>
              <a:t>APP</a:t>
            </a:r>
            <a:r>
              <a:rPr lang="zh-CN" altLang="en-US" sz="2000" dirty="0"/>
              <a:t>，进入自己帐号后，可以随时看见接单的任务，然后选择最合适的任务接单并且去执行，执行的情况会随时反馈到相关管理人员的手机应用中。</a:t>
            </a:r>
            <a:endParaRPr lang="en-SG" altLang="zh-CN" sz="2000" dirty="0"/>
          </a:p>
          <a:p>
            <a:pPr marL="514350" indent="-514350">
              <a:buFont typeface="+mj-lt"/>
              <a:buAutoNum type="arabicPeriod"/>
            </a:pPr>
            <a:r>
              <a:rPr lang="zh-CN" altLang="en-US" sz="2000" dirty="0"/>
              <a:t>大数据处理和</a:t>
            </a:r>
            <a:r>
              <a:rPr lang="en-US" altLang="zh-CN" sz="2000" dirty="0"/>
              <a:t>AI</a:t>
            </a:r>
            <a:r>
              <a:rPr lang="zh-CN" altLang="en-US" sz="2000" dirty="0"/>
              <a:t>功能将会充分使用在工作安排中，比如根据最佳路径指定清洁人员完成清洁工作等等。</a:t>
            </a:r>
            <a:endParaRPr lang="en-SG" altLang="zh-CN" sz="2000" dirty="0"/>
          </a:p>
          <a:p>
            <a:pPr marL="514350" indent="-514350">
              <a:buFont typeface="+mj-lt"/>
              <a:buAutoNum type="arabicPeriod"/>
            </a:pPr>
            <a:endParaRPr lang="en-SG" altLang="zh-CN" sz="2000" dirty="0"/>
          </a:p>
          <a:p>
            <a:pPr marL="514350" indent="-514350">
              <a:buFont typeface="+mj-lt"/>
              <a:buAutoNum type="arabicPeriod"/>
            </a:pPr>
            <a:endParaRPr lang="en-US" sz="2000" dirty="0"/>
          </a:p>
        </p:txBody>
      </p:sp>
      <p:pic>
        <p:nvPicPr>
          <p:cNvPr id="5" name="Picture 4">
            <a:extLst>
              <a:ext uri="{FF2B5EF4-FFF2-40B4-BE49-F238E27FC236}">
                <a16:creationId xmlns:a16="http://schemas.microsoft.com/office/drawing/2014/main" xmlns="" id="{CA621EE4-EA41-1A4A-864E-0D95E4CD1C58}"/>
              </a:ext>
            </a:extLst>
          </p:cNvPr>
          <p:cNvPicPr>
            <a:picLocks noChangeAspect="1"/>
          </p:cNvPicPr>
          <p:nvPr/>
        </p:nvPicPr>
        <p:blipFill>
          <a:blip r:embed="rId2"/>
          <a:stretch>
            <a:fillRect/>
          </a:stretch>
        </p:blipFill>
        <p:spPr>
          <a:xfrm>
            <a:off x="838200" y="1868170"/>
            <a:ext cx="3996941" cy="2688590"/>
          </a:xfrm>
          <a:prstGeom prst="rect">
            <a:avLst/>
          </a:prstGeom>
        </p:spPr>
      </p:pic>
      <p:sp>
        <p:nvSpPr>
          <p:cNvPr id="6" name="Rounded Rectangle 5">
            <a:extLst>
              <a:ext uri="{FF2B5EF4-FFF2-40B4-BE49-F238E27FC236}">
                <a16:creationId xmlns:a16="http://schemas.microsoft.com/office/drawing/2014/main" xmlns="" id="{2D036EAB-4121-9543-B3A4-ADCF4D0CAA1F}"/>
              </a:ext>
            </a:extLst>
          </p:cNvPr>
          <p:cNvSpPr/>
          <p:nvPr/>
        </p:nvSpPr>
        <p:spPr>
          <a:xfrm>
            <a:off x="5623560" y="1825625"/>
            <a:ext cx="1386840" cy="2883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清洁或者维修人员的手机界面可以接单和反馈执行情况</a:t>
            </a:r>
            <a:endParaRPr lang="en-US" dirty="0"/>
          </a:p>
        </p:txBody>
      </p:sp>
      <p:cxnSp>
        <p:nvCxnSpPr>
          <p:cNvPr id="8" name="Straight Arrow Connector 7">
            <a:extLst>
              <a:ext uri="{FF2B5EF4-FFF2-40B4-BE49-F238E27FC236}">
                <a16:creationId xmlns:a16="http://schemas.microsoft.com/office/drawing/2014/main" xmlns="" id="{86460C0A-CD69-6442-BEAB-6952D6D842F6}"/>
              </a:ext>
            </a:extLst>
          </p:cNvPr>
          <p:cNvCxnSpPr>
            <a:cxnSpLocks/>
          </p:cNvCxnSpPr>
          <p:nvPr/>
        </p:nvCxnSpPr>
        <p:spPr>
          <a:xfrm>
            <a:off x="3635566" y="1981200"/>
            <a:ext cx="0" cy="7467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xmlns="" id="{A3A0651F-7B93-A544-82E2-3B2AC33CF441}"/>
              </a:ext>
            </a:extLst>
          </p:cNvPr>
          <p:cNvSpPr txBox="1"/>
          <p:nvPr/>
        </p:nvSpPr>
        <p:spPr>
          <a:xfrm>
            <a:off x="3081568" y="1611868"/>
            <a:ext cx="1107996" cy="369332"/>
          </a:xfrm>
          <a:prstGeom prst="rect">
            <a:avLst/>
          </a:prstGeom>
          <a:noFill/>
          <a:ln>
            <a:solidFill>
              <a:schemeClr val="accent1"/>
            </a:solidFill>
          </a:ln>
        </p:spPr>
        <p:txBody>
          <a:bodyPr wrap="none" rtlCol="0">
            <a:spAutoFit/>
          </a:bodyPr>
          <a:lstStyle/>
          <a:p>
            <a:r>
              <a:rPr lang="zh-CN" altLang="en-US" dirty="0"/>
              <a:t>分派工作</a:t>
            </a:r>
            <a:endParaRPr lang="en-US" dirty="0"/>
          </a:p>
        </p:txBody>
      </p:sp>
      <p:cxnSp>
        <p:nvCxnSpPr>
          <p:cNvPr id="11" name="Straight Arrow Connector 10">
            <a:extLst>
              <a:ext uri="{FF2B5EF4-FFF2-40B4-BE49-F238E27FC236}">
                <a16:creationId xmlns:a16="http://schemas.microsoft.com/office/drawing/2014/main" xmlns="" id="{9D2D7594-0BA8-484A-85A6-2E0184D578A6}"/>
              </a:ext>
            </a:extLst>
          </p:cNvPr>
          <p:cNvCxnSpPr/>
          <p:nvPr/>
        </p:nvCxnSpPr>
        <p:spPr>
          <a:xfrm flipV="1">
            <a:off x="6309635" y="4109292"/>
            <a:ext cx="0" cy="17406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xmlns="" id="{380F86C7-7519-DF40-9D06-5BB876485B2B}"/>
              </a:ext>
            </a:extLst>
          </p:cNvPr>
          <p:cNvSpPr txBox="1"/>
          <p:nvPr/>
        </p:nvSpPr>
        <p:spPr>
          <a:xfrm>
            <a:off x="5532686" y="5849957"/>
            <a:ext cx="1800493" cy="369332"/>
          </a:xfrm>
          <a:prstGeom prst="rect">
            <a:avLst/>
          </a:prstGeom>
          <a:noFill/>
          <a:ln>
            <a:solidFill>
              <a:schemeClr val="accent1"/>
            </a:solidFill>
          </a:ln>
        </p:spPr>
        <p:txBody>
          <a:bodyPr wrap="none" rtlCol="0">
            <a:spAutoFit/>
          </a:bodyPr>
          <a:lstStyle/>
          <a:p>
            <a:r>
              <a:rPr lang="zh-CN" altLang="en-US" dirty="0"/>
              <a:t>接工作（接单）</a:t>
            </a:r>
            <a:endParaRPr lang="en-US" dirty="0"/>
          </a:p>
        </p:txBody>
      </p:sp>
      <p:sp>
        <p:nvSpPr>
          <p:cNvPr id="15" name="Rounded Rectangle 14">
            <a:extLst>
              <a:ext uri="{FF2B5EF4-FFF2-40B4-BE49-F238E27FC236}">
                <a16:creationId xmlns:a16="http://schemas.microsoft.com/office/drawing/2014/main" xmlns="" id="{DE21E969-560B-7340-BEA5-F4D2ED6E4DAC}"/>
              </a:ext>
            </a:extLst>
          </p:cNvPr>
          <p:cNvSpPr/>
          <p:nvPr/>
        </p:nvSpPr>
        <p:spPr>
          <a:xfrm>
            <a:off x="3081568" y="4221480"/>
            <a:ext cx="1302336" cy="252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管理人员的手机应用可以实时了解任务执行情况并进行调整</a:t>
            </a:r>
            <a:endParaRPr lang="en-US" dirty="0"/>
          </a:p>
        </p:txBody>
      </p:sp>
      <p:cxnSp>
        <p:nvCxnSpPr>
          <p:cNvPr id="17" name="Straight Arrow Connector 16">
            <a:extLst>
              <a:ext uri="{FF2B5EF4-FFF2-40B4-BE49-F238E27FC236}">
                <a16:creationId xmlns:a16="http://schemas.microsoft.com/office/drawing/2014/main" xmlns="" id="{1E451EF3-D8AE-8C4B-A17E-C230E6E7EDFB}"/>
              </a:ext>
            </a:extLst>
          </p:cNvPr>
          <p:cNvCxnSpPr/>
          <p:nvPr/>
        </p:nvCxnSpPr>
        <p:spPr>
          <a:xfrm flipV="1">
            <a:off x="4572000" y="2910840"/>
            <a:ext cx="1051560" cy="19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C07CD65-4102-D942-846D-74D4FE13AA16}"/>
              </a:ext>
            </a:extLst>
          </p:cNvPr>
          <p:cNvCxnSpPr>
            <a:cxnSpLocks/>
          </p:cNvCxnSpPr>
          <p:nvPr/>
        </p:nvCxnSpPr>
        <p:spPr>
          <a:xfrm flipH="1">
            <a:off x="3635566" y="3108960"/>
            <a:ext cx="964451" cy="11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0AFAA780-EBEC-574E-BD1F-21C3E8198356}"/>
              </a:ext>
            </a:extLst>
          </p:cNvPr>
          <p:cNvCxnSpPr>
            <a:endCxn id="15" idx="1"/>
          </p:cNvCxnSpPr>
          <p:nvPr/>
        </p:nvCxnSpPr>
        <p:spPr>
          <a:xfrm flipV="1">
            <a:off x="2087880" y="5486400"/>
            <a:ext cx="993688"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058DBA3-F9EF-9D49-861E-EA97DD24598F}"/>
              </a:ext>
            </a:extLst>
          </p:cNvPr>
          <p:cNvSpPr txBox="1"/>
          <p:nvPr/>
        </p:nvSpPr>
        <p:spPr>
          <a:xfrm>
            <a:off x="979884" y="5316974"/>
            <a:ext cx="1107996" cy="369332"/>
          </a:xfrm>
          <a:prstGeom prst="rect">
            <a:avLst/>
          </a:prstGeom>
          <a:noFill/>
          <a:ln>
            <a:solidFill>
              <a:schemeClr val="accent1"/>
            </a:solidFill>
          </a:ln>
        </p:spPr>
        <p:txBody>
          <a:bodyPr wrap="none" rtlCol="0">
            <a:spAutoFit/>
          </a:bodyPr>
          <a:lstStyle/>
          <a:p>
            <a:r>
              <a:rPr lang="zh-CN" altLang="en-US" dirty="0"/>
              <a:t>监督调整</a:t>
            </a:r>
            <a:endParaRPr lang="en-US" dirty="0"/>
          </a:p>
        </p:txBody>
      </p:sp>
    </p:spTree>
    <p:extLst>
      <p:ext uri="{BB962C8B-B14F-4D97-AF65-F5344CB8AC3E}">
        <p14:creationId xmlns:p14="http://schemas.microsoft.com/office/powerpoint/2010/main" val="149507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06132-A900-EA44-9A7A-06E428AD5B73}"/>
              </a:ext>
            </a:extLst>
          </p:cNvPr>
          <p:cNvSpPr>
            <a:spLocks noGrp="1"/>
          </p:cNvSpPr>
          <p:nvPr>
            <p:ph type="title"/>
          </p:nvPr>
        </p:nvSpPr>
        <p:spPr/>
        <p:txBody>
          <a:bodyPr/>
          <a:lstStyle/>
          <a:p>
            <a:r>
              <a:rPr lang="zh-CN" altLang="en-US" dirty="0"/>
              <a:t>高效实时的质量管理</a:t>
            </a:r>
            <a:endParaRPr lang="en-US" dirty="0"/>
          </a:p>
        </p:txBody>
      </p:sp>
      <p:sp>
        <p:nvSpPr>
          <p:cNvPr id="4" name="Rectangle 3">
            <a:extLst>
              <a:ext uri="{FF2B5EF4-FFF2-40B4-BE49-F238E27FC236}">
                <a16:creationId xmlns:a16="http://schemas.microsoft.com/office/drawing/2014/main" xmlns="" id="{09F8BE12-5F45-B64C-90AC-6F8AF6809A40}"/>
              </a:ext>
            </a:extLst>
          </p:cNvPr>
          <p:cNvSpPr/>
          <p:nvPr/>
        </p:nvSpPr>
        <p:spPr>
          <a:xfrm>
            <a:off x="838200" y="1825625"/>
            <a:ext cx="5706035" cy="1634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xmlns="" id="{AD651CFD-BB9D-B346-925B-44D2F44CBAAC}"/>
              </a:ext>
            </a:extLst>
          </p:cNvPr>
          <p:cNvSpPr txBox="1"/>
          <p:nvPr/>
        </p:nvSpPr>
        <p:spPr>
          <a:xfrm>
            <a:off x="2994211" y="1670514"/>
            <a:ext cx="1111623" cy="369332"/>
          </a:xfrm>
          <a:prstGeom prst="rect">
            <a:avLst/>
          </a:prstGeom>
          <a:solidFill>
            <a:schemeClr val="bg1"/>
          </a:solidFill>
          <a:ln>
            <a:solidFill>
              <a:schemeClr val="accent6"/>
            </a:solidFill>
          </a:ln>
        </p:spPr>
        <p:txBody>
          <a:bodyPr wrap="square" rtlCol="0">
            <a:spAutoFit/>
          </a:bodyPr>
          <a:lstStyle/>
          <a:p>
            <a:r>
              <a:rPr lang="zh-CN" altLang="en-US" dirty="0"/>
              <a:t>业务流程</a:t>
            </a:r>
            <a:endParaRPr lang="en-US" dirty="0"/>
          </a:p>
        </p:txBody>
      </p:sp>
      <p:sp>
        <p:nvSpPr>
          <p:cNvPr id="6" name="Rounded Rectangle 5">
            <a:extLst>
              <a:ext uri="{FF2B5EF4-FFF2-40B4-BE49-F238E27FC236}">
                <a16:creationId xmlns:a16="http://schemas.microsoft.com/office/drawing/2014/main" xmlns="" id="{FB318BBE-D5B5-4C4D-83F2-CFC504BB7FCC}"/>
              </a:ext>
            </a:extLst>
          </p:cNvPr>
          <p:cNvSpPr/>
          <p:nvPr/>
        </p:nvSpPr>
        <p:spPr>
          <a:xfrm>
            <a:off x="1147481" y="2187389"/>
            <a:ext cx="1075766"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制定质量指标</a:t>
            </a:r>
            <a:endParaRPr lang="en-US" dirty="0"/>
          </a:p>
        </p:txBody>
      </p:sp>
      <p:sp>
        <p:nvSpPr>
          <p:cNvPr id="7" name="Rounded Rectangle 6">
            <a:extLst>
              <a:ext uri="{FF2B5EF4-FFF2-40B4-BE49-F238E27FC236}">
                <a16:creationId xmlns:a16="http://schemas.microsoft.com/office/drawing/2014/main" xmlns="" id="{BCDFB873-7BE3-5142-A60A-A3BA8FE11EE8}"/>
              </a:ext>
            </a:extLst>
          </p:cNvPr>
          <p:cNvSpPr/>
          <p:nvPr/>
        </p:nvSpPr>
        <p:spPr>
          <a:xfrm>
            <a:off x="2841810" y="2187389"/>
            <a:ext cx="1075766"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执行相关任务</a:t>
            </a:r>
            <a:endParaRPr lang="en-US" dirty="0"/>
          </a:p>
        </p:txBody>
      </p:sp>
      <p:sp>
        <p:nvSpPr>
          <p:cNvPr id="8" name="Rounded Rectangle 7">
            <a:extLst>
              <a:ext uri="{FF2B5EF4-FFF2-40B4-BE49-F238E27FC236}">
                <a16:creationId xmlns:a16="http://schemas.microsoft.com/office/drawing/2014/main" xmlns="" id="{53A8C50E-8543-1046-8231-42CF7772A442}"/>
              </a:ext>
            </a:extLst>
          </p:cNvPr>
          <p:cNvSpPr/>
          <p:nvPr/>
        </p:nvSpPr>
        <p:spPr>
          <a:xfrm>
            <a:off x="4462180" y="2170773"/>
            <a:ext cx="1075766"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检查评定质量</a:t>
            </a:r>
            <a:endParaRPr lang="en-US" dirty="0"/>
          </a:p>
        </p:txBody>
      </p:sp>
      <p:sp>
        <p:nvSpPr>
          <p:cNvPr id="9" name="Rounded Rectangle 8">
            <a:extLst>
              <a:ext uri="{FF2B5EF4-FFF2-40B4-BE49-F238E27FC236}">
                <a16:creationId xmlns:a16="http://schemas.microsoft.com/office/drawing/2014/main" xmlns="" id="{2E9220FF-9ED2-444B-9ED6-5E545210C757}"/>
              </a:ext>
            </a:extLst>
          </p:cNvPr>
          <p:cNvSpPr/>
          <p:nvPr/>
        </p:nvSpPr>
        <p:spPr>
          <a:xfrm>
            <a:off x="1732428" y="3645091"/>
            <a:ext cx="3299011" cy="6992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实时的质量报告</a:t>
            </a:r>
            <a:endParaRPr lang="en-US" dirty="0"/>
          </a:p>
        </p:txBody>
      </p:sp>
      <p:pic>
        <p:nvPicPr>
          <p:cNvPr id="12" name="Picture 11">
            <a:extLst>
              <a:ext uri="{FF2B5EF4-FFF2-40B4-BE49-F238E27FC236}">
                <a16:creationId xmlns:a16="http://schemas.microsoft.com/office/drawing/2014/main" xmlns="" id="{5028CCCC-817C-1249-86D4-52EC516D2655}"/>
              </a:ext>
            </a:extLst>
          </p:cNvPr>
          <p:cNvPicPr>
            <a:picLocks noChangeAspect="1"/>
          </p:cNvPicPr>
          <p:nvPr/>
        </p:nvPicPr>
        <p:blipFill>
          <a:blip r:embed="rId2"/>
          <a:stretch>
            <a:fillRect/>
          </a:stretch>
        </p:blipFill>
        <p:spPr>
          <a:xfrm>
            <a:off x="6925228" y="1682194"/>
            <a:ext cx="3706913" cy="2808900"/>
          </a:xfrm>
          <a:prstGeom prst="rect">
            <a:avLst/>
          </a:prstGeom>
        </p:spPr>
      </p:pic>
      <p:sp>
        <p:nvSpPr>
          <p:cNvPr id="13" name="Rounded Rectangle 12">
            <a:extLst>
              <a:ext uri="{FF2B5EF4-FFF2-40B4-BE49-F238E27FC236}">
                <a16:creationId xmlns:a16="http://schemas.microsoft.com/office/drawing/2014/main" xmlns="" id="{BCCCCA31-2376-B24E-9D54-B626627610A9}"/>
              </a:ext>
            </a:extLst>
          </p:cNvPr>
          <p:cNvSpPr/>
          <p:nvPr/>
        </p:nvSpPr>
        <p:spPr>
          <a:xfrm>
            <a:off x="838200" y="4912659"/>
            <a:ext cx="914400" cy="1057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执行人员</a:t>
            </a:r>
            <a:endParaRPr lang="en-US" dirty="0"/>
          </a:p>
        </p:txBody>
      </p:sp>
      <p:sp>
        <p:nvSpPr>
          <p:cNvPr id="14" name="Rounded Rectangle 13">
            <a:extLst>
              <a:ext uri="{FF2B5EF4-FFF2-40B4-BE49-F238E27FC236}">
                <a16:creationId xmlns:a16="http://schemas.microsoft.com/office/drawing/2014/main" xmlns="" id="{1914D5E7-D50C-2444-A836-BDF66FDD3759}"/>
              </a:ext>
            </a:extLst>
          </p:cNvPr>
          <p:cNvSpPr/>
          <p:nvPr/>
        </p:nvSpPr>
        <p:spPr>
          <a:xfrm>
            <a:off x="2124627" y="4912658"/>
            <a:ext cx="914400" cy="1057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管理人员</a:t>
            </a:r>
            <a:endParaRPr lang="en-US" dirty="0"/>
          </a:p>
        </p:txBody>
      </p:sp>
      <p:sp>
        <p:nvSpPr>
          <p:cNvPr id="15" name="Rounded Rectangle 14">
            <a:extLst>
              <a:ext uri="{FF2B5EF4-FFF2-40B4-BE49-F238E27FC236}">
                <a16:creationId xmlns:a16="http://schemas.microsoft.com/office/drawing/2014/main" xmlns="" id="{55930162-31CB-0047-81B4-E92AC20851F2}"/>
              </a:ext>
            </a:extLst>
          </p:cNvPr>
          <p:cNvSpPr/>
          <p:nvPr/>
        </p:nvSpPr>
        <p:spPr>
          <a:xfrm>
            <a:off x="3442448" y="4912658"/>
            <a:ext cx="914400" cy="1057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执行主管</a:t>
            </a:r>
            <a:endParaRPr lang="en-US" dirty="0"/>
          </a:p>
        </p:txBody>
      </p:sp>
      <p:sp>
        <p:nvSpPr>
          <p:cNvPr id="16" name="Rounded Rectangle 15">
            <a:extLst>
              <a:ext uri="{FF2B5EF4-FFF2-40B4-BE49-F238E27FC236}">
                <a16:creationId xmlns:a16="http://schemas.microsoft.com/office/drawing/2014/main" xmlns="" id="{F9811FC9-AA37-524F-8FB1-3C2A3DD533FB}"/>
              </a:ext>
            </a:extLst>
          </p:cNvPr>
          <p:cNvSpPr/>
          <p:nvPr/>
        </p:nvSpPr>
        <p:spPr>
          <a:xfrm>
            <a:off x="4791628" y="4912657"/>
            <a:ext cx="914400" cy="1057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en-US" dirty="0"/>
          </a:p>
        </p:txBody>
      </p:sp>
      <p:sp>
        <p:nvSpPr>
          <p:cNvPr id="17" name="TextBox 16">
            <a:extLst>
              <a:ext uri="{FF2B5EF4-FFF2-40B4-BE49-F238E27FC236}">
                <a16:creationId xmlns:a16="http://schemas.microsoft.com/office/drawing/2014/main" xmlns="" id="{4FD25761-7BD5-2049-A86E-AA5AFCE6BAE2}"/>
              </a:ext>
            </a:extLst>
          </p:cNvPr>
          <p:cNvSpPr txBox="1"/>
          <p:nvPr/>
        </p:nvSpPr>
        <p:spPr>
          <a:xfrm>
            <a:off x="6925228" y="4733367"/>
            <a:ext cx="3706913" cy="1754326"/>
          </a:xfrm>
          <a:prstGeom prst="rect">
            <a:avLst/>
          </a:prstGeom>
          <a:noFill/>
          <a:ln>
            <a:solidFill>
              <a:schemeClr val="bg2">
                <a:lumMod val="90000"/>
              </a:schemeClr>
            </a:solidFill>
          </a:ln>
        </p:spPr>
        <p:txBody>
          <a:bodyPr wrap="square" rtlCol="0">
            <a:spAutoFit/>
          </a:bodyPr>
          <a:lstStyle/>
          <a:p>
            <a:pPr marL="342900" indent="-342900">
              <a:buFont typeface="+mj-lt"/>
              <a:buAutoNum type="arabicPeriod"/>
            </a:pPr>
            <a:r>
              <a:rPr lang="zh-CN" altLang="en-US" dirty="0"/>
              <a:t>业务流程各个阶段都将更新质量数据，数据将产生实时报告</a:t>
            </a:r>
            <a:endParaRPr lang="en-SG" altLang="zh-CN" dirty="0"/>
          </a:p>
          <a:p>
            <a:pPr marL="342900" indent="-342900">
              <a:buFont typeface="+mj-lt"/>
              <a:buAutoNum type="arabicPeriod"/>
            </a:pPr>
            <a:r>
              <a:rPr lang="zh-CN" altLang="en-US" dirty="0"/>
              <a:t>质量报告会有多种，比如场地的质量报告，并且会呈现给多个参与人员（不同角色人员报告内容会相应变化）</a:t>
            </a:r>
            <a:endParaRPr lang="en-US" dirty="0"/>
          </a:p>
        </p:txBody>
      </p:sp>
      <p:cxnSp>
        <p:nvCxnSpPr>
          <p:cNvPr id="19" name="Straight Arrow Connector 18">
            <a:extLst>
              <a:ext uri="{FF2B5EF4-FFF2-40B4-BE49-F238E27FC236}">
                <a16:creationId xmlns:a16="http://schemas.microsoft.com/office/drawing/2014/main" xmlns="" id="{0C9DB27B-8E00-0240-BEF7-50B6F32B05BF}"/>
              </a:ext>
            </a:extLst>
          </p:cNvPr>
          <p:cNvCxnSpPr>
            <a:stCxn id="6" idx="2"/>
            <a:endCxn id="9" idx="0"/>
          </p:cNvCxnSpPr>
          <p:nvPr/>
        </p:nvCxnSpPr>
        <p:spPr>
          <a:xfrm>
            <a:off x="1685364" y="3227295"/>
            <a:ext cx="1696570" cy="41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2D24A70D-58CC-6B41-848A-B10000C3C37D}"/>
              </a:ext>
            </a:extLst>
          </p:cNvPr>
          <p:cNvCxnSpPr>
            <a:stCxn id="7" idx="2"/>
            <a:endCxn id="9" idx="0"/>
          </p:cNvCxnSpPr>
          <p:nvPr/>
        </p:nvCxnSpPr>
        <p:spPr>
          <a:xfrm>
            <a:off x="3379693" y="3227295"/>
            <a:ext cx="2241" cy="41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52255540-AFBC-8B47-AF71-767E5C01C33C}"/>
              </a:ext>
            </a:extLst>
          </p:cNvPr>
          <p:cNvCxnSpPr>
            <a:stCxn id="8" idx="2"/>
            <a:endCxn id="9" idx="0"/>
          </p:cNvCxnSpPr>
          <p:nvPr/>
        </p:nvCxnSpPr>
        <p:spPr>
          <a:xfrm flipH="1">
            <a:off x="3381934" y="3210679"/>
            <a:ext cx="1618129" cy="43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41D79DED-C717-F64C-A62A-E97E7787965D}"/>
              </a:ext>
            </a:extLst>
          </p:cNvPr>
          <p:cNvCxnSpPr>
            <a:stCxn id="9" idx="2"/>
            <a:endCxn id="13" idx="0"/>
          </p:cNvCxnSpPr>
          <p:nvPr/>
        </p:nvCxnSpPr>
        <p:spPr>
          <a:xfrm flipH="1">
            <a:off x="1295400" y="4344338"/>
            <a:ext cx="2086534" cy="5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6D320FB8-59A8-154B-83D6-B62CD15D5B3D}"/>
              </a:ext>
            </a:extLst>
          </p:cNvPr>
          <p:cNvCxnSpPr>
            <a:stCxn id="9" idx="2"/>
            <a:endCxn id="14" idx="0"/>
          </p:cNvCxnSpPr>
          <p:nvPr/>
        </p:nvCxnSpPr>
        <p:spPr>
          <a:xfrm flipH="1">
            <a:off x="2581827" y="4344338"/>
            <a:ext cx="800107" cy="56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4A02F75E-B0F4-314B-9BCF-222E4B2F0810}"/>
              </a:ext>
            </a:extLst>
          </p:cNvPr>
          <p:cNvCxnSpPr>
            <a:stCxn id="9" idx="2"/>
            <a:endCxn id="15" idx="0"/>
          </p:cNvCxnSpPr>
          <p:nvPr/>
        </p:nvCxnSpPr>
        <p:spPr>
          <a:xfrm>
            <a:off x="3381934" y="4344338"/>
            <a:ext cx="517714" cy="56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18CCA520-E3B2-BD42-854B-AF476202C241}"/>
              </a:ext>
            </a:extLst>
          </p:cNvPr>
          <p:cNvCxnSpPr>
            <a:stCxn id="9" idx="2"/>
            <a:endCxn id="16" idx="0"/>
          </p:cNvCxnSpPr>
          <p:nvPr/>
        </p:nvCxnSpPr>
        <p:spPr>
          <a:xfrm>
            <a:off x="3381934" y="4344338"/>
            <a:ext cx="1866894" cy="56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4CEDCB98-8671-A84E-9846-2FDD36E6A622}"/>
              </a:ext>
            </a:extLst>
          </p:cNvPr>
          <p:cNvCxnSpPr>
            <a:endCxn id="12" idx="1"/>
          </p:cNvCxnSpPr>
          <p:nvPr/>
        </p:nvCxnSpPr>
        <p:spPr>
          <a:xfrm flipV="1">
            <a:off x="5031439" y="3086644"/>
            <a:ext cx="1893789" cy="9169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xmlns="" id="{B4A20022-C0F8-F944-8C21-3DEEE06E8977}"/>
              </a:ext>
            </a:extLst>
          </p:cNvPr>
          <p:cNvSpPr txBox="1"/>
          <p:nvPr/>
        </p:nvSpPr>
        <p:spPr>
          <a:xfrm>
            <a:off x="5339880" y="3640599"/>
            <a:ext cx="1569660" cy="369332"/>
          </a:xfrm>
          <a:prstGeom prst="rect">
            <a:avLst/>
          </a:prstGeom>
          <a:noFill/>
          <a:ln>
            <a:solidFill>
              <a:schemeClr val="accent1"/>
            </a:solidFill>
          </a:ln>
        </p:spPr>
        <p:txBody>
          <a:bodyPr wrap="none" rtlCol="0">
            <a:spAutoFit/>
          </a:bodyPr>
          <a:lstStyle/>
          <a:p>
            <a:r>
              <a:rPr lang="zh-CN" altLang="en-US" dirty="0"/>
              <a:t>场地清洁报告</a:t>
            </a:r>
            <a:endParaRPr lang="en-US" dirty="0"/>
          </a:p>
        </p:txBody>
      </p:sp>
      <p:cxnSp>
        <p:nvCxnSpPr>
          <p:cNvPr id="20" name="Straight Arrow Connector 19">
            <a:extLst>
              <a:ext uri="{FF2B5EF4-FFF2-40B4-BE49-F238E27FC236}">
                <a16:creationId xmlns:a16="http://schemas.microsoft.com/office/drawing/2014/main" xmlns="" id="{BAB90CC2-37E2-FB4C-A1AC-57AC399D11AA}"/>
              </a:ext>
            </a:extLst>
          </p:cNvPr>
          <p:cNvCxnSpPr/>
          <p:nvPr/>
        </p:nvCxnSpPr>
        <p:spPr>
          <a:xfrm>
            <a:off x="2223247" y="2689412"/>
            <a:ext cx="618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3EA5D570-DC7B-454A-BDC9-EC5B7D922B8B}"/>
              </a:ext>
            </a:extLst>
          </p:cNvPr>
          <p:cNvCxnSpPr>
            <a:stCxn id="7" idx="3"/>
            <a:endCxn id="8" idx="1"/>
          </p:cNvCxnSpPr>
          <p:nvPr/>
        </p:nvCxnSpPr>
        <p:spPr>
          <a:xfrm flipV="1">
            <a:off x="3917576" y="2690726"/>
            <a:ext cx="544604" cy="1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7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14E09-2827-4943-8132-19C63DE07748}"/>
              </a:ext>
            </a:extLst>
          </p:cNvPr>
          <p:cNvSpPr>
            <a:spLocks noGrp="1"/>
          </p:cNvSpPr>
          <p:nvPr>
            <p:ph type="title"/>
          </p:nvPr>
        </p:nvSpPr>
        <p:spPr/>
        <p:txBody>
          <a:bodyPr/>
          <a:lstStyle/>
          <a:p>
            <a:r>
              <a:rPr lang="zh-CN" altLang="en-US" dirty="0"/>
              <a:t>高效实时的设备管理</a:t>
            </a:r>
            <a:endParaRPr lang="en-US" dirty="0"/>
          </a:p>
        </p:txBody>
      </p:sp>
      <p:sp>
        <p:nvSpPr>
          <p:cNvPr id="8" name="Rectangle 7">
            <a:extLst>
              <a:ext uri="{FF2B5EF4-FFF2-40B4-BE49-F238E27FC236}">
                <a16:creationId xmlns:a16="http://schemas.microsoft.com/office/drawing/2014/main" xmlns="" id="{C070DE9F-D420-AB4B-BC84-A31B79241206}"/>
              </a:ext>
            </a:extLst>
          </p:cNvPr>
          <p:cNvSpPr/>
          <p:nvPr/>
        </p:nvSpPr>
        <p:spPr>
          <a:xfrm>
            <a:off x="838200" y="1897342"/>
            <a:ext cx="5974976" cy="18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xmlns="" id="{3D6118F9-C816-014A-97A3-EECF1A76D703}"/>
              </a:ext>
            </a:extLst>
          </p:cNvPr>
          <p:cNvSpPr/>
          <p:nvPr/>
        </p:nvSpPr>
        <p:spPr>
          <a:xfrm>
            <a:off x="1344703" y="2241175"/>
            <a:ext cx="986118" cy="120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设备入库流程</a:t>
            </a:r>
            <a:endParaRPr lang="en-US" dirty="0"/>
          </a:p>
        </p:txBody>
      </p:sp>
      <p:sp>
        <p:nvSpPr>
          <p:cNvPr id="5" name="Rounded Rectangle 4">
            <a:extLst>
              <a:ext uri="{FF2B5EF4-FFF2-40B4-BE49-F238E27FC236}">
                <a16:creationId xmlns:a16="http://schemas.microsoft.com/office/drawing/2014/main" xmlns="" id="{6805655A-AE86-3A49-856F-F721785ACA9E}"/>
              </a:ext>
            </a:extLst>
          </p:cNvPr>
          <p:cNvSpPr/>
          <p:nvPr/>
        </p:nvSpPr>
        <p:spPr>
          <a:xfrm>
            <a:off x="2662514" y="2241175"/>
            <a:ext cx="986118" cy="120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设备领用流程</a:t>
            </a:r>
            <a:endParaRPr lang="en-US" dirty="0"/>
          </a:p>
        </p:txBody>
      </p:sp>
      <p:sp>
        <p:nvSpPr>
          <p:cNvPr id="6" name="Rounded Rectangle 5">
            <a:extLst>
              <a:ext uri="{FF2B5EF4-FFF2-40B4-BE49-F238E27FC236}">
                <a16:creationId xmlns:a16="http://schemas.microsoft.com/office/drawing/2014/main" xmlns="" id="{7E2A614F-731C-6D41-80BF-85E04C7621F3}"/>
              </a:ext>
            </a:extLst>
          </p:cNvPr>
          <p:cNvSpPr/>
          <p:nvPr/>
        </p:nvSpPr>
        <p:spPr>
          <a:xfrm>
            <a:off x="3980325" y="2241175"/>
            <a:ext cx="986118" cy="120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设备维修流程</a:t>
            </a:r>
            <a:endParaRPr lang="en-US" dirty="0"/>
          </a:p>
        </p:txBody>
      </p:sp>
      <p:sp>
        <p:nvSpPr>
          <p:cNvPr id="7" name="Rounded Rectangle 6">
            <a:extLst>
              <a:ext uri="{FF2B5EF4-FFF2-40B4-BE49-F238E27FC236}">
                <a16:creationId xmlns:a16="http://schemas.microsoft.com/office/drawing/2014/main" xmlns="" id="{A3C80E9C-3619-2F48-B638-524C85B6E768}"/>
              </a:ext>
            </a:extLst>
          </p:cNvPr>
          <p:cNvSpPr/>
          <p:nvPr/>
        </p:nvSpPr>
        <p:spPr>
          <a:xfrm>
            <a:off x="5298136" y="2241175"/>
            <a:ext cx="986118" cy="120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en-US" dirty="0"/>
          </a:p>
        </p:txBody>
      </p:sp>
      <p:sp>
        <p:nvSpPr>
          <p:cNvPr id="9" name="TextBox 8">
            <a:extLst>
              <a:ext uri="{FF2B5EF4-FFF2-40B4-BE49-F238E27FC236}">
                <a16:creationId xmlns:a16="http://schemas.microsoft.com/office/drawing/2014/main" xmlns="" id="{A271057A-8F80-5C46-912D-1BB87EFB960B}"/>
              </a:ext>
            </a:extLst>
          </p:cNvPr>
          <p:cNvSpPr txBox="1"/>
          <p:nvPr/>
        </p:nvSpPr>
        <p:spPr>
          <a:xfrm>
            <a:off x="2738716" y="1703245"/>
            <a:ext cx="1604684" cy="369332"/>
          </a:xfrm>
          <a:prstGeom prst="rect">
            <a:avLst/>
          </a:prstGeom>
          <a:solidFill>
            <a:schemeClr val="bg1"/>
          </a:solidFill>
          <a:ln>
            <a:solidFill>
              <a:schemeClr val="accent6"/>
            </a:solidFill>
          </a:ln>
        </p:spPr>
        <p:txBody>
          <a:bodyPr wrap="square" rtlCol="0">
            <a:spAutoFit/>
          </a:bodyPr>
          <a:lstStyle/>
          <a:p>
            <a:r>
              <a:rPr lang="zh-CN" altLang="en-US" dirty="0"/>
              <a:t>设备相关流程</a:t>
            </a:r>
            <a:endParaRPr lang="en-US" dirty="0"/>
          </a:p>
        </p:txBody>
      </p:sp>
      <p:sp>
        <p:nvSpPr>
          <p:cNvPr id="11" name="Rounded Rectangle 10">
            <a:extLst>
              <a:ext uri="{FF2B5EF4-FFF2-40B4-BE49-F238E27FC236}">
                <a16:creationId xmlns:a16="http://schemas.microsoft.com/office/drawing/2014/main" xmlns="" id="{7B37FFE7-2A60-1746-B1A2-C5889772EA68}"/>
              </a:ext>
            </a:extLst>
          </p:cNvPr>
          <p:cNvSpPr/>
          <p:nvPr/>
        </p:nvSpPr>
        <p:spPr>
          <a:xfrm>
            <a:off x="2599756" y="4055081"/>
            <a:ext cx="2635622" cy="4631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设备状况报告</a:t>
            </a:r>
            <a:endParaRPr lang="en-US" dirty="0"/>
          </a:p>
        </p:txBody>
      </p:sp>
      <p:sp>
        <p:nvSpPr>
          <p:cNvPr id="12" name="Rounded Rectangle 11">
            <a:extLst>
              <a:ext uri="{FF2B5EF4-FFF2-40B4-BE49-F238E27FC236}">
                <a16:creationId xmlns:a16="http://schemas.microsoft.com/office/drawing/2014/main" xmlns="" id="{1D1B3A9E-B292-D044-964F-BB1BE0BD08BE}"/>
              </a:ext>
            </a:extLst>
          </p:cNvPr>
          <p:cNvSpPr/>
          <p:nvPr/>
        </p:nvSpPr>
        <p:spPr>
          <a:xfrm>
            <a:off x="1097051" y="4948516"/>
            <a:ext cx="1062318" cy="1228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设备管理人员</a:t>
            </a:r>
            <a:endParaRPr lang="en-US" dirty="0"/>
          </a:p>
        </p:txBody>
      </p:sp>
      <p:sp>
        <p:nvSpPr>
          <p:cNvPr id="13" name="Rounded Rectangle 12">
            <a:extLst>
              <a:ext uri="{FF2B5EF4-FFF2-40B4-BE49-F238E27FC236}">
                <a16:creationId xmlns:a16="http://schemas.microsoft.com/office/drawing/2014/main" xmlns="" id="{612D3AF9-1475-BA48-AC17-79C7B70A1F91}"/>
              </a:ext>
            </a:extLst>
          </p:cNvPr>
          <p:cNvSpPr/>
          <p:nvPr/>
        </p:nvSpPr>
        <p:spPr>
          <a:xfrm>
            <a:off x="2774572" y="4948516"/>
            <a:ext cx="1062318" cy="1228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设备维修人员</a:t>
            </a:r>
            <a:endParaRPr lang="en-US" dirty="0"/>
          </a:p>
        </p:txBody>
      </p:sp>
      <p:sp>
        <p:nvSpPr>
          <p:cNvPr id="14" name="Rounded Rectangle 13">
            <a:extLst>
              <a:ext uri="{FF2B5EF4-FFF2-40B4-BE49-F238E27FC236}">
                <a16:creationId xmlns:a16="http://schemas.microsoft.com/office/drawing/2014/main" xmlns="" id="{0ADBF92F-0FD3-094C-8018-F881E55FFE17}"/>
              </a:ext>
            </a:extLst>
          </p:cNvPr>
          <p:cNvSpPr/>
          <p:nvPr/>
        </p:nvSpPr>
        <p:spPr>
          <a:xfrm>
            <a:off x="4322111" y="4948515"/>
            <a:ext cx="1062318" cy="1228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设备主管领导</a:t>
            </a:r>
            <a:endParaRPr lang="en-US" dirty="0"/>
          </a:p>
        </p:txBody>
      </p:sp>
      <p:sp>
        <p:nvSpPr>
          <p:cNvPr id="15" name="Rounded Rectangle 14">
            <a:extLst>
              <a:ext uri="{FF2B5EF4-FFF2-40B4-BE49-F238E27FC236}">
                <a16:creationId xmlns:a16="http://schemas.microsoft.com/office/drawing/2014/main" xmlns="" id="{8FB6A855-E36B-1D4D-8F9C-A1A29C4B2772}"/>
              </a:ext>
            </a:extLst>
          </p:cNvPr>
          <p:cNvSpPr/>
          <p:nvPr/>
        </p:nvSpPr>
        <p:spPr>
          <a:xfrm>
            <a:off x="5905501" y="4948516"/>
            <a:ext cx="1062318" cy="1228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en-US" dirty="0"/>
          </a:p>
        </p:txBody>
      </p:sp>
      <p:cxnSp>
        <p:nvCxnSpPr>
          <p:cNvPr id="17" name="Straight Arrow Connector 16">
            <a:extLst>
              <a:ext uri="{FF2B5EF4-FFF2-40B4-BE49-F238E27FC236}">
                <a16:creationId xmlns:a16="http://schemas.microsoft.com/office/drawing/2014/main" xmlns="" id="{84E9BAB3-4879-A940-BA94-F98A4D8E95BB}"/>
              </a:ext>
            </a:extLst>
          </p:cNvPr>
          <p:cNvCxnSpPr>
            <a:endCxn id="11" idx="0"/>
          </p:cNvCxnSpPr>
          <p:nvPr/>
        </p:nvCxnSpPr>
        <p:spPr>
          <a:xfrm>
            <a:off x="1837762" y="3442446"/>
            <a:ext cx="2079805"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4D62DF54-6EBD-6F4F-966B-104B9CBC95BA}"/>
              </a:ext>
            </a:extLst>
          </p:cNvPr>
          <p:cNvCxnSpPr>
            <a:stCxn id="5" idx="2"/>
            <a:endCxn id="11" idx="0"/>
          </p:cNvCxnSpPr>
          <p:nvPr/>
        </p:nvCxnSpPr>
        <p:spPr>
          <a:xfrm>
            <a:off x="3155573" y="3442446"/>
            <a:ext cx="761994"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297078ED-D519-C640-87AA-440470BF436F}"/>
              </a:ext>
            </a:extLst>
          </p:cNvPr>
          <p:cNvCxnSpPr>
            <a:stCxn id="6" idx="2"/>
            <a:endCxn id="11" idx="0"/>
          </p:cNvCxnSpPr>
          <p:nvPr/>
        </p:nvCxnSpPr>
        <p:spPr>
          <a:xfrm flipH="1">
            <a:off x="3917567" y="3442446"/>
            <a:ext cx="555817"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A85EE357-29CC-5F41-8181-380D066D9575}"/>
              </a:ext>
            </a:extLst>
          </p:cNvPr>
          <p:cNvCxnSpPr>
            <a:stCxn id="7" idx="2"/>
            <a:endCxn id="11" idx="0"/>
          </p:cNvCxnSpPr>
          <p:nvPr/>
        </p:nvCxnSpPr>
        <p:spPr>
          <a:xfrm flipH="1">
            <a:off x="3917567" y="3442446"/>
            <a:ext cx="1873628" cy="61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A1CC9122-2143-4F4D-A76D-DBE46B88FD4C}"/>
              </a:ext>
            </a:extLst>
          </p:cNvPr>
          <p:cNvCxnSpPr>
            <a:cxnSpLocks/>
            <a:stCxn id="11" idx="2"/>
            <a:endCxn id="12" idx="0"/>
          </p:cNvCxnSpPr>
          <p:nvPr/>
        </p:nvCxnSpPr>
        <p:spPr>
          <a:xfrm flipH="1">
            <a:off x="1628210" y="4518211"/>
            <a:ext cx="2289357"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84D904C6-F782-5744-8D86-FE4844F2BF30}"/>
              </a:ext>
            </a:extLst>
          </p:cNvPr>
          <p:cNvCxnSpPr>
            <a:cxnSpLocks/>
            <a:stCxn id="11" idx="2"/>
            <a:endCxn id="13" idx="0"/>
          </p:cNvCxnSpPr>
          <p:nvPr/>
        </p:nvCxnSpPr>
        <p:spPr>
          <a:xfrm flipH="1">
            <a:off x="3305731" y="4518211"/>
            <a:ext cx="611836"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169EB5CA-D95D-A049-A526-4E8FABE1A164}"/>
              </a:ext>
            </a:extLst>
          </p:cNvPr>
          <p:cNvCxnSpPr>
            <a:cxnSpLocks/>
            <a:stCxn id="11" idx="2"/>
            <a:endCxn id="14" idx="0"/>
          </p:cNvCxnSpPr>
          <p:nvPr/>
        </p:nvCxnSpPr>
        <p:spPr>
          <a:xfrm>
            <a:off x="3917567" y="4518211"/>
            <a:ext cx="935703" cy="43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ADE5CCE1-0ABB-CA41-A8E4-E99D55977F71}"/>
              </a:ext>
            </a:extLst>
          </p:cNvPr>
          <p:cNvCxnSpPr>
            <a:cxnSpLocks/>
            <a:stCxn id="11" idx="2"/>
            <a:endCxn id="15" idx="0"/>
          </p:cNvCxnSpPr>
          <p:nvPr/>
        </p:nvCxnSpPr>
        <p:spPr>
          <a:xfrm>
            <a:off x="3917567" y="4518211"/>
            <a:ext cx="2519093" cy="43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A8517EE-D922-574D-BC5B-318D41CE53E8}"/>
              </a:ext>
            </a:extLst>
          </p:cNvPr>
          <p:cNvSpPr txBox="1"/>
          <p:nvPr/>
        </p:nvSpPr>
        <p:spPr>
          <a:xfrm>
            <a:off x="7217720" y="1897342"/>
            <a:ext cx="4275033" cy="4708981"/>
          </a:xfrm>
          <a:prstGeom prst="rect">
            <a:avLst/>
          </a:prstGeom>
          <a:noFill/>
        </p:spPr>
        <p:txBody>
          <a:bodyPr wrap="square" rtlCol="0">
            <a:spAutoFit/>
          </a:bodyPr>
          <a:lstStyle/>
          <a:p>
            <a:pPr marL="514350" indent="-514350">
              <a:buFont typeface="+mj-lt"/>
              <a:buAutoNum type="arabicPeriod"/>
            </a:pPr>
            <a:r>
              <a:rPr lang="zh-CN" altLang="en-US" sz="2000" dirty="0"/>
              <a:t>设备管理包含多个相关流程，某些流程有可能包含机构外的相关人员的参与（比如维修人员可能来自机构外），所有流程在联业云分布式</a:t>
            </a:r>
            <a:r>
              <a:rPr lang="en-US" altLang="zh-CN" sz="2000" dirty="0"/>
              <a:t>ERP</a:t>
            </a:r>
            <a:r>
              <a:rPr lang="zh-CN" altLang="en-US" sz="2000" dirty="0"/>
              <a:t>平台上都能很好的工作。</a:t>
            </a:r>
            <a:endParaRPr lang="en-SG" altLang="zh-CN" sz="2000" dirty="0"/>
          </a:p>
          <a:p>
            <a:pPr marL="514350" indent="-514350">
              <a:buFont typeface="+mj-lt"/>
              <a:buAutoNum type="arabicPeriod"/>
            </a:pPr>
            <a:r>
              <a:rPr lang="zh-CN" altLang="en-US" sz="2000" dirty="0"/>
              <a:t>所有流程相关操作都会更新数据，并产生实时的设备报告，分发到相关的管理人员系统中（通常是手机</a:t>
            </a:r>
            <a:r>
              <a:rPr lang="en-US" altLang="zh-CN" sz="2000" dirty="0"/>
              <a:t>APP</a:t>
            </a:r>
            <a:r>
              <a:rPr lang="zh-CN" altLang="en-US" sz="2000" dirty="0"/>
              <a:t>）</a:t>
            </a:r>
            <a:endParaRPr lang="en-SG" altLang="zh-CN" sz="2000" dirty="0"/>
          </a:p>
          <a:p>
            <a:pPr marL="514350" indent="-514350">
              <a:buFont typeface="+mj-lt"/>
              <a:buAutoNum type="arabicPeriod"/>
            </a:pPr>
            <a:r>
              <a:rPr lang="zh-CN" altLang="en-US" sz="2000" dirty="0"/>
              <a:t>除了在业务操作中输入的数据，通过监控设备产生的数据也会进入设备报告中，从而实现设备的高效的监控。</a:t>
            </a:r>
            <a:endParaRPr lang="en-US" sz="2000" dirty="0"/>
          </a:p>
          <a:p>
            <a:endParaRPr lang="en-US" sz="2000" dirty="0"/>
          </a:p>
        </p:txBody>
      </p:sp>
    </p:spTree>
    <p:extLst>
      <p:ext uri="{BB962C8B-B14F-4D97-AF65-F5344CB8AC3E}">
        <p14:creationId xmlns:p14="http://schemas.microsoft.com/office/powerpoint/2010/main" val="121095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1509</Words>
  <Application>Microsoft Macintosh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Calibri Light</vt:lpstr>
      <vt:lpstr>DengXian</vt:lpstr>
      <vt:lpstr>Mangal</vt:lpstr>
      <vt:lpstr>Times New Roman</vt:lpstr>
      <vt:lpstr>等线</vt:lpstr>
      <vt:lpstr>等线 Light</vt:lpstr>
      <vt:lpstr>Arial</vt:lpstr>
      <vt:lpstr>Office Theme</vt:lpstr>
      <vt:lpstr>机场航站楼清洁管理</vt:lpstr>
      <vt:lpstr>公司简介</vt:lpstr>
      <vt:lpstr>基于分布式ERP平台实现业态管理圈</vt:lpstr>
      <vt:lpstr>机场航站楼的机构互联管理</vt:lpstr>
      <vt:lpstr>实现高扩展性的易于定制的ERP系统</vt:lpstr>
      <vt:lpstr>简洁高效的流程化无菜单管理</vt:lpstr>
      <vt:lpstr>高效简洁的工作安排</vt:lpstr>
      <vt:lpstr>高效实时的质量管理</vt:lpstr>
      <vt:lpstr>高效实时的设备管理</vt:lpstr>
      <vt:lpstr>高效实时的库存管理</vt:lpstr>
      <vt:lpstr>高效实时的故障管理</vt:lpstr>
      <vt:lpstr>员工绩效管理</vt:lpstr>
      <vt:lpstr>大数据分析的使用</vt:lpstr>
      <vt:lpstr>Ai技术的使用</vt:lpstr>
      <vt:lpstr>区块链技术的使用</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机场航站楼清洁管理</dc:title>
  <dc:creator>Wang, Jian Feng</dc:creator>
  <cp:lastModifiedBy>Jianfeng Wang</cp:lastModifiedBy>
  <cp:revision>128</cp:revision>
  <dcterms:created xsi:type="dcterms:W3CDTF">2018-03-20T03:02:28Z</dcterms:created>
  <dcterms:modified xsi:type="dcterms:W3CDTF">2018-03-24T01:32:31Z</dcterms:modified>
</cp:coreProperties>
</file>