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63" r:id="rId3"/>
    <p:sldId id="276" r:id="rId4"/>
    <p:sldId id="300" r:id="rId5"/>
    <p:sldId id="299" r:id="rId6"/>
    <p:sldId id="312" r:id="rId7"/>
    <p:sldId id="318" r:id="rId8"/>
    <p:sldId id="313" r:id="rId9"/>
    <p:sldId id="314" r:id="rId10"/>
    <p:sldId id="298" r:id="rId11"/>
    <p:sldId id="292" r:id="rId12"/>
    <p:sldId id="295" r:id="rId13"/>
    <p:sldId id="296" r:id="rId14"/>
    <p:sldId id="332" r:id="rId15"/>
    <p:sldId id="315" r:id="rId16"/>
    <p:sldId id="316" r:id="rId17"/>
    <p:sldId id="317" r:id="rId18"/>
    <p:sldId id="286" r:id="rId19"/>
    <p:sldId id="331" r:id="rId21"/>
    <p:sldId id="266" r:id="rId22"/>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116" y="-84"/>
      </p:cViewPr>
      <p:guideLst>
        <p:guide orient="horz" pos="180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7E409-1C07-4CC2-BF42-5CE6013CD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65CB48-E4B1-45DE-8A52-2D391BA51C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Arial" panose="020B0604020202020204" pitchFamily="34" charset="0"/>
              </a:rPr>
              <a:t>问名字、专业和大几？</a:t>
            </a:r>
            <a:endParaRPr lang="zh-CN" altLang="zh-CN" dirty="0" smtClean="0">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8F65CB48-E4B1-45DE-8A52-2D391BA51C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10" name="图片 9" descr="pp内容页.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b="8370"/>
          <a:stretch>
            <a:fillRect/>
          </a:stretch>
        </p:blipFill>
        <p:spPr bwMode="auto">
          <a:xfrm>
            <a:off x="0" y="4"/>
            <a:ext cx="9144000" cy="523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3"/>
          <p:cNvPicPr/>
          <p:nvPr userDrawn="1"/>
        </p:nvPicPr>
        <p:blipFill>
          <a:blip r:embed="rId3" cstate="print"/>
          <a:srcRect t="90086"/>
          <a:stretch>
            <a:fillRect/>
          </a:stretch>
        </p:blipFill>
        <p:spPr>
          <a:xfrm>
            <a:off x="-477" y="5161756"/>
            <a:ext cx="9144968" cy="569883"/>
          </a:xfrm>
          <a:prstGeom prst="rect">
            <a:avLst/>
          </a:prstGeom>
        </p:spPr>
      </p:pic>
      <p:pic>
        <p:nvPicPr>
          <p:cNvPr id="12" name="图片 11" descr="6"/>
          <p:cNvPicPr/>
          <p:nvPr userDrawn="1"/>
        </p:nvPicPr>
        <p:blipFill>
          <a:blip r:embed="rId4" cstate="print"/>
          <a:srcRect l="38976" t="91016" r="38189"/>
          <a:stretch>
            <a:fillRect/>
          </a:stretch>
        </p:blipFill>
        <p:spPr>
          <a:xfrm>
            <a:off x="6804248" y="265212"/>
            <a:ext cx="2088232" cy="51639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7638" y="387684"/>
            <a:ext cx="4988859" cy="4930459"/>
          </a:xfrm>
          <a:prstGeom prst="rect">
            <a:avLst/>
          </a:prstGeom>
        </p:spPr>
      </p:pic>
      <p:sp>
        <p:nvSpPr>
          <p:cNvPr id="4" name="文本框 9"/>
          <p:cNvSpPr txBox="1"/>
          <p:nvPr userDrawn="1"/>
        </p:nvSpPr>
        <p:spPr>
          <a:xfrm>
            <a:off x="3275856" y="4568260"/>
            <a:ext cx="3771900" cy="577081"/>
          </a:xfrm>
          <a:prstGeom prst="rect">
            <a:avLst/>
          </a:prstGeom>
          <a:noFill/>
        </p:spPr>
        <p:txBody>
          <a:bodyPr>
            <a:spAutoFit/>
          </a:bodyPr>
          <a:lstStyle/>
          <a:p>
            <a:pPr>
              <a:lnSpc>
                <a:spcPct val="150000"/>
              </a:lnSpc>
              <a:buFont typeface="Arial" panose="020B0604020202020204" pitchFamily="34" charset="0"/>
              <a:buNone/>
              <a:defRPr/>
            </a:pPr>
            <a:r>
              <a:rPr lang="zh-CN" altLang="en-US" sz="1050" dirty="0" smtClean="0">
                <a:solidFill>
                  <a:schemeClr val="tx1">
                    <a:lumMod val="95000"/>
                    <a:lumOff val="5000"/>
                  </a:schemeClr>
                </a:solidFill>
                <a:latin typeface="微软雅黑" panose="020B0503020204020204" pitchFamily="34" charset="-122"/>
                <a:ea typeface="微软雅黑" panose="020B0503020204020204" pitchFamily="34" charset="-122"/>
              </a:rPr>
              <a:t>扫描大树或关注（微信号：</a:t>
            </a:r>
            <a:r>
              <a:rPr lang="en-US" altLang="zh-CN" sz="1050" dirty="0" smtClean="0">
                <a:solidFill>
                  <a:schemeClr val="tx1">
                    <a:lumMod val="95000"/>
                    <a:lumOff val="5000"/>
                  </a:schemeClr>
                </a:solidFill>
                <a:latin typeface="微软雅黑" panose="020B0503020204020204" pitchFamily="34" charset="-122"/>
                <a:ea typeface="微软雅黑" panose="020B0503020204020204" pitchFamily="34" charset="-122"/>
              </a:rPr>
              <a:t>farsight2013</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05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第一时间获取更多华清远见课程信息。</a:t>
            </a:r>
            <a:endPar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文本框 2"/>
          <p:cNvSpPr txBox="1"/>
          <p:nvPr userDrawn="1"/>
        </p:nvSpPr>
        <p:spPr>
          <a:xfrm>
            <a:off x="-756592" y="2353444"/>
            <a:ext cx="5553075" cy="400110"/>
          </a:xfrm>
          <a:prstGeom prst="rect">
            <a:avLst/>
          </a:prstGeom>
          <a:noFill/>
        </p:spPr>
        <p:txBody>
          <a:bodyPr>
            <a:spAutoFit/>
          </a:bodyPr>
          <a:lstStyle/>
          <a:p>
            <a:pPr>
              <a:buFont typeface="Arial" panose="020B0604020202020204" pitchFamily="34" charset="0"/>
              <a:buNone/>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jpeg"/><Relationship Id="rId7" Type="http://schemas.openxmlformats.org/officeDocument/2006/relationships/image" Target="../media/image2.jpeg"/><Relationship Id="rId6"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pic>
        <p:nvPicPr>
          <p:cNvPr id="2" name="图片 1" descr="pp内容页.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b="8370"/>
          <a:stretch>
            <a:fillRect/>
          </a:stretch>
        </p:blipFill>
        <p:spPr bwMode="auto">
          <a:xfrm>
            <a:off x="0" y="4"/>
            <a:ext cx="9144000" cy="523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3"/>
          <p:cNvPicPr/>
          <p:nvPr userDrawn="1"/>
        </p:nvPicPr>
        <p:blipFill>
          <a:blip r:embed="rId7" cstate="print"/>
          <a:srcRect t="90086"/>
          <a:stretch>
            <a:fillRect/>
          </a:stretch>
        </p:blipFill>
        <p:spPr>
          <a:xfrm>
            <a:off x="-477" y="5161756"/>
            <a:ext cx="9144968" cy="569883"/>
          </a:xfrm>
          <a:prstGeom prst="rect">
            <a:avLst/>
          </a:prstGeom>
        </p:spPr>
      </p:pic>
      <p:pic>
        <p:nvPicPr>
          <p:cNvPr id="4" name="图片 3" descr="6"/>
          <p:cNvPicPr/>
          <p:nvPr userDrawn="1"/>
        </p:nvPicPr>
        <p:blipFill>
          <a:blip r:embed="rId8" cstate="print"/>
          <a:srcRect l="38976" t="91016" r="38189"/>
          <a:stretch>
            <a:fillRect/>
          </a:stretch>
        </p:blipFill>
        <p:spPr>
          <a:xfrm>
            <a:off x="6804248" y="265212"/>
            <a:ext cx="2088232" cy="5163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1"/>
          <p:cNvPicPr/>
          <p:nvPr/>
        </p:nvPicPr>
        <p:blipFill>
          <a:blip r:embed="rId1" cstate="print"/>
          <a:stretch>
            <a:fillRect/>
          </a:stretch>
        </p:blipFill>
        <p:spPr>
          <a:xfrm>
            <a:off x="-1112" y="106"/>
            <a:ext cx="9144968" cy="5748043"/>
          </a:xfrm>
          <a:prstGeom prst="rect">
            <a:avLst/>
          </a:prstGeom>
        </p:spPr>
      </p:pic>
      <p:sp>
        <p:nvSpPr>
          <p:cNvPr id="6" name="标题 4"/>
          <p:cNvSpPr txBox="1"/>
          <p:nvPr/>
        </p:nvSpPr>
        <p:spPr>
          <a:xfrm>
            <a:off x="398780" y="1807210"/>
            <a:ext cx="5960745" cy="889000"/>
          </a:xfrm>
          <a:ln>
            <a:noFill/>
          </a:ln>
        </p:spPr>
        <p:txBody>
          <a:bodyPr/>
          <a:lstStyle>
            <a:lvl1pPr algn="ctr">
              <a:defRPr sz="4200">
                <a:solidFill>
                  <a:schemeClr val="bg1"/>
                </a:solidFill>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1" lang="en-US" altLang="zh-CN" sz="4200" b="0" i="0" u="none" strike="noStrike" kern="1200" cap="none" spc="0" normalizeH="0" baseline="0" noProof="0" dirty="0" err="1" smtClean="0">
                <a:ln>
                  <a:noFill/>
                </a:ln>
                <a:solidFill>
                  <a:schemeClr val="bg1"/>
                </a:solidFill>
                <a:effectLst/>
                <a:uLnTx/>
                <a:uFillTx/>
                <a:latin typeface="+mj-ea"/>
                <a:ea typeface="+mj-ea"/>
                <a:cs typeface="+mj-ea"/>
              </a:rPr>
              <a:t>2017</a:t>
            </a:r>
            <a:r>
              <a:rPr kumimoji="1" lang="zh-CN" altLang="en-US" sz="4200" b="0" i="0" u="none" strike="noStrike" kern="1200" cap="none" spc="0" normalizeH="0" baseline="0" noProof="0" dirty="0" err="1" smtClean="0">
                <a:ln>
                  <a:noFill/>
                </a:ln>
                <a:solidFill>
                  <a:schemeClr val="bg1"/>
                </a:solidFill>
                <a:effectLst/>
                <a:uLnTx/>
                <a:uFillTx/>
                <a:latin typeface="+mj-ea"/>
                <a:ea typeface="+mj-ea"/>
                <a:cs typeface="+mj-ea"/>
              </a:rPr>
              <a:t>软件工程三班</a:t>
            </a:r>
            <a:r>
              <a:rPr kumimoji="1" lang="en-US" altLang="zh-CN" sz="4200" b="0" i="0" u="none" strike="noStrike" kern="1200" cap="none" spc="0" normalizeH="0" baseline="0" noProof="0" dirty="0" err="1" smtClean="0">
                <a:ln>
                  <a:noFill/>
                </a:ln>
                <a:solidFill>
                  <a:schemeClr val="bg1"/>
                </a:solidFill>
                <a:effectLst/>
                <a:uLnTx/>
                <a:uFillTx/>
                <a:latin typeface="+mj-ea"/>
                <a:ea typeface="+mj-ea"/>
                <a:cs typeface="+mj-ea"/>
              </a:rPr>
              <a:t>3</a:t>
            </a:r>
            <a:r>
              <a:rPr kumimoji="1" lang="zh-CN" altLang="en-US" sz="4200" b="0" i="0" u="none" strike="noStrike" kern="1200" cap="none" spc="0" normalizeH="0" baseline="0" noProof="0" dirty="0" err="1" smtClean="0">
                <a:ln>
                  <a:noFill/>
                </a:ln>
                <a:solidFill>
                  <a:schemeClr val="bg1"/>
                </a:solidFill>
                <a:effectLst/>
                <a:uLnTx/>
                <a:uFillTx/>
                <a:latin typeface="+mj-ea"/>
                <a:ea typeface="+mj-ea"/>
                <a:cs typeface="+mj-ea"/>
              </a:rPr>
              <a:t>组</a:t>
            </a:r>
            <a:endParaRPr kumimoji="1" lang="zh-CN" altLang="en-US" sz="4200" b="0" i="0" u="none" strike="noStrike" kern="1200" cap="none" spc="0" normalizeH="0" baseline="0" noProof="0" dirty="0" err="1" smtClean="0">
              <a:ln>
                <a:noFill/>
              </a:ln>
              <a:solidFill>
                <a:schemeClr val="bg1"/>
              </a:solidFill>
              <a:effectLst/>
              <a:uLnTx/>
              <a:uFillTx/>
              <a:latin typeface="+mj-ea"/>
              <a:ea typeface="+mj-ea"/>
              <a:cs typeface="+mj-ea"/>
            </a:endParaRPr>
          </a:p>
        </p:txBody>
      </p:sp>
      <p:sp>
        <p:nvSpPr>
          <p:cNvPr id="7" name="文本占位符 28"/>
          <p:cNvSpPr txBox="1"/>
          <p:nvPr/>
        </p:nvSpPr>
        <p:spPr>
          <a:xfrm>
            <a:off x="6026225" y="4291698"/>
            <a:ext cx="2880494" cy="800183"/>
          </a:xfrm>
          <a:prstGeom prst="rect">
            <a:avLst/>
          </a:prstGeom>
        </p:spPr>
        <p:txBody>
          <a:bodyPr lIns="71323" tIns="35662" rIns="71323" bIns="35662"/>
          <a:lstStyle>
            <a:lvl1pPr algn="ctr">
              <a:lnSpc>
                <a:spcPct val="150000"/>
              </a:lnSpc>
              <a:spcBef>
                <a:spcPts val="0"/>
              </a:spcBef>
              <a:buNone/>
              <a:defRPr lang="zh-CN" altLang="en-US" sz="2200" kern="1200" dirty="0" smtClean="0">
                <a:solidFill>
                  <a:schemeClr val="bg1"/>
                </a:solidFill>
                <a:latin typeface="微软雅黑" panose="020B0503020204020204" pitchFamily="34" charset="-122"/>
                <a:ea typeface="微软雅黑" panose="020B0503020204020204" pitchFamily="34" charset="-122"/>
                <a:cs typeface="+mn-cs"/>
              </a:defRPr>
            </a:lvl1pPr>
          </a:lstStyle>
          <a:p>
            <a:pPr marL="342900" marR="0" lvl="0" indent="-342900" algn="ctr"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华文行楷" panose="02010800040101010101" charset="-122"/>
                <a:ea typeface="华文行楷" panose="02010800040101010101" charset="-122"/>
                <a:cs typeface="华文行楷" panose="02010800040101010101" charset="-122"/>
              </a:rPr>
              <a:t>演</a:t>
            </a:r>
            <a:r>
              <a:rPr kumimoji="0" lang="zh-CN" altLang="en-US" sz="2200" i="0" u="none" strike="noStrike" kern="1200" cap="none" spc="0" normalizeH="0" baseline="0" noProof="0" dirty="0">
                <a:ln>
                  <a:noFill/>
                </a:ln>
                <a:solidFill>
                  <a:schemeClr val="tx1"/>
                </a:solidFill>
                <a:effectLst/>
                <a:uLnTx/>
                <a:uFillTx/>
                <a:latin typeface="华文行楷" panose="02010800040101010101" charset="-122"/>
                <a:ea typeface="华文行楷" panose="02010800040101010101" charset="-122"/>
                <a:cs typeface="华文行楷" panose="02010800040101010101" charset="-122"/>
              </a:rPr>
              <a:t>讲人</a:t>
            </a:r>
            <a:r>
              <a:rPr kumimoji="0" lang="en-US" altLang="zh-CN" sz="2200" i="0" u="none" strike="noStrike" kern="1200" cap="none" spc="0" normalizeH="0" baseline="0" noProof="0" dirty="0">
                <a:ln>
                  <a:noFill/>
                </a:ln>
                <a:solidFill>
                  <a:schemeClr val="tx1"/>
                </a:solidFill>
                <a:effectLst/>
                <a:uLnTx/>
                <a:uFillTx/>
                <a:latin typeface="华文行楷" panose="02010800040101010101" charset="-122"/>
                <a:ea typeface="华文行楷" panose="02010800040101010101" charset="-122"/>
                <a:cs typeface="华文行楷" panose="02010800040101010101" charset="-122"/>
              </a:rPr>
              <a:t>:</a:t>
            </a:r>
            <a:r>
              <a:rPr kumimoji="0" lang="zh-CN" altLang="en-US" sz="2200" i="0" u="none" strike="noStrike" kern="1200" cap="none" spc="0" normalizeH="0" baseline="0" noProof="0" dirty="0">
                <a:ln>
                  <a:noFill/>
                </a:ln>
                <a:solidFill>
                  <a:schemeClr val="tx1"/>
                </a:solidFill>
                <a:effectLst/>
                <a:uLnTx/>
                <a:uFillTx/>
                <a:latin typeface="华文行楷" panose="02010800040101010101" charset="-122"/>
                <a:ea typeface="华文行楷" panose="02010800040101010101" charset="-122"/>
                <a:cs typeface="华文行楷" panose="02010800040101010101" charset="-122"/>
              </a:rPr>
              <a:t>古宗亮</a:t>
            </a:r>
            <a:endParaRPr kumimoji="0" lang="zh-CN" altLang="en-US" sz="2200" i="0" u="none" strike="noStrike" kern="1200" cap="none" spc="0" normalizeH="0" baseline="0" noProof="0" dirty="0">
              <a:ln>
                <a:noFill/>
              </a:ln>
              <a:solidFill>
                <a:schemeClr val="tx1"/>
              </a:solidFill>
              <a:effectLst/>
              <a:uLnTx/>
              <a:uFillTx/>
              <a:latin typeface="华文行楷" panose="02010800040101010101" charset="-122"/>
              <a:ea typeface="华文行楷" panose="02010800040101010101" charset="-122"/>
              <a:cs typeface="华文行楷" panose="02010800040101010101" charset="-122"/>
            </a:endParaRPr>
          </a:p>
        </p:txBody>
      </p:sp>
      <p:sp>
        <p:nvSpPr>
          <p:cNvPr id="8" name="文本框 12"/>
          <p:cNvSpPr txBox="1"/>
          <p:nvPr/>
        </p:nvSpPr>
        <p:spPr>
          <a:xfrm>
            <a:off x="984931" y="2871199"/>
            <a:ext cx="1416751" cy="88900"/>
          </a:xfrm>
          <a:prstGeom prst="rect">
            <a:avLst/>
          </a:prstGeom>
          <a:noFill/>
        </p:spPr>
        <p:txBody>
          <a:bodyPr wrap="square" lIns="71323" tIns="35662" rIns="71323" bIns="35662" rtlCol="0">
            <a:spAutoFit/>
          </a:bodyPr>
          <a:lstStyle/>
          <a:p>
            <a:endParaRPr lang="zh-CN" altLang="en-US" sz="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40673" y="316900"/>
            <a:ext cx="6192838" cy="419100"/>
          </a:xfrm>
          <a:prstGeom prst="rect">
            <a:avLst/>
          </a:prstGeom>
          <a:noFill/>
          <a:ln>
            <a:miter lim="800000"/>
          </a:ln>
        </p:spPr>
        <p:txBody>
          <a:bodyPr lIns="91258" tIns="45625" rIns="91258" bIns="45625"/>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团队分工</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成员分工</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005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p>
            <a:pPr algn="ctr"/>
            <a:endParaRPr lang="zh-CN" altLang="en-US" sz="100" dirty="0"/>
          </a:p>
        </p:txBody>
      </p:sp>
      <p:sp>
        <p:nvSpPr>
          <p:cNvPr id="2" name="文本框 1"/>
          <p:cNvSpPr txBox="1"/>
          <p:nvPr/>
        </p:nvSpPr>
        <p:spPr>
          <a:xfrm>
            <a:off x="598805" y="1193165"/>
            <a:ext cx="5424805" cy="1101725"/>
          </a:xfrm>
          <a:prstGeom prst="rect">
            <a:avLst/>
          </a:prstGeom>
          <a:noFill/>
        </p:spPr>
        <p:txBody>
          <a:bodyPr wrap="square" rtlCol="0">
            <a:spAutoFit/>
          </a:bodyPr>
          <a:p>
            <a:r>
              <a:rPr lang="zh-CN" altLang="en-US" sz="2400">
                <a:solidFill>
                  <a:schemeClr val="accent1"/>
                </a:solidFill>
                <a:effectLst>
                  <a:outerShdw blurRad="38100" dist="25400" dir="5400000" algn="ctr" rotWithShape="0">
                    <a:srgbClr val="6E747A">
                      <a:alpha val="43000"/>
                    </a:srgbClr>
                  </a:outerShdw>
                </a:effectLst>
              </a:rPr>
              <a:t>小组成员：</a:t>
            </a:r>
            <a:endParaRPr lang="zh-CN" altLang="en-US" sz="2400">
              <a:solidFill>
                <a:schemeClr val="accent1"/>
              </a:solidFill>
              <a:effectLst>
                <a:outerShdw blurRad="38100" dist="25400" dir="5400000" algn="ctr" rotWithShape="0">
                  <a:srgbClr val="6E747A">
                    <a:alpha val="43000"/>
                  </a:srgbClr>
                </a:outerShdw>
              </a:effectLst>
            </a:endParaRPr>
          </a:p>
          <a:p>
            <a:pPr indent="457200" fontAlgn="auto">
              <a:lnSpc>
                <a:spcPts val="2500"/>
              </a:lnSpc>
              <a:extLst>
                <a:ext uri="{35155182-B16C-46BC-9424-99874614C6A1}">
                  <wpsdc:indentchars xmlns:wpsdc="http://www.wps.cn/officeDocument/2017/drawingmlCustomData" val="200" checksum="59296752"/>
                </a:ext>
              </a:extLst>
            </a:pPr>
            <a:r>
              <a:rPr lang="zh-CN" altLang="en-US">
                <a:solidFill>
                  <a:schemeClr val="accent2">
                    <a:lumMod val="75000"/>
                  </a:schemeClr>
                </a:solidFill>
              </a:rPr>
              <a:t>组长：古宗亮</a:t>
            </a:r>
            <a:endParaRPr lang="zh-CN" altLang="en-US">
              <a:solidFill>
                <a:schemeClr val="accent2">
                  <a:lumMod val="75000"/>
                </a:schemeClr>
              </a:solidFill>
            </a:endParaRPr>
          </a:p>
          <a:p>
            <a:pPr indent="457200" fontAlgn="auto">
              <a:lnSpc>
                <a:spcPts val="2500"/>
              </a:lnSpc>
              <a:extLst>
                <a:ext uri="{35155182-B16C-46BC-9424-99874614C6A1}">
                  <wpsdc:indentchars xmlns:wpsdc="http://www.wps.cn/officeDocument/2017/drawingmlCustomData" val="200" checksum="59296752"/>
                </a:ext>
              </a:extLst>
            </a:pPr>
            <a:r>
              <a:rPr lang="zh-CN" altLang="en-US">
                <a:solidFill>
                  <a:schemeClr val="accent2">
                    <a:lumMod val="75000"/>
                  </a:schemeClr>
                </a:solidFill>
              </a:rPr>
              <a:t>组员：游奔、胡坤、文号、王超伟、牛得帅</a:t>
            </a:r>
            <a:endParaRPr lang="zh-CN" altLang="en-US">
              <a:solidFill>
                <a:schemeClr val="accent2">
                  <a:lumMod val="75000"/>
                </a:schemeClr>
              </a:solidFill>
            </a:endParaRPr>
          </a:p>
        </p:txBody>
      </p:sp>
      <p:sp>
        <p:nvSpPr>
          <p:cNvPr id="5" name="文本框 4"/>
          <p:cNvSpPr txBox="1"/>
          <p:nvPr/>
        </p:nvSpPr>
        <p:spPr>
          <a:xfrm>
            <a:off x="691515" y="2562860"/>
            <a:ext cx="5890260" cy="2661285"/>
          </a:xfrm>
          <a:prstGeom prst="rect">
            <a:avLst/>
          </a:prstGeom>
          <a:noFill/>
        </p:spPr>
        <p:txBody>
          <a:bodyPr wrap="square" rtlCol="0">
            <a:spAutoFit/>
          </a:bodyPr>
          <a:p>
            <a:r>
              <a:rPr lang="zh-CN" altLang="en-US" sz="2400">
                <a:solidFill>
                  <a:schemeClr val="accent1"/>
                </a:solidFill>
                <a:effectLst>
                  <a:outerShdw blurRad="38100" dist="25400" dir="5400000" algn="ctr" rotWithShape="0">
                    <a:srgbClr val="6E747A">
                      <a:alpha val="43000"/>
                    </a:srgbClr>
                  </a:outerShdw>
                </a:effectLst>
              </a:rPr>
              <a:t>小组分工：</a:t>
            </a:r>
            <a:endParaRPr lang="zh-CN" altLang="en-US" sz="2400">
              <a:solidFill>
                <a:schemeClr val="accent1"/>
              </a:solidFill>
              <a:effectLst>
                <a:outerShdw blurRad="38100" dist="25400" dir="5400000" algn="ctr" rotWithShape="0">
                  <a:srgbClr val="6E747A">
                    <a:alpha val="43000"/>
                  </a:srgbClr>
                </a:outerShdw>
              </a:effectLst>
            </a:endParaRPr>
          </a:p>
          <a:p>
            <a:pPr indent="457200" fontAlgn="auto">
              <a:lnSpc>
                <a:spcPts val="2500"/>
              </a:lnSpc>
              <a:extLst>
                <a:ext uri="{35155182-B16C-46BC-9424-99874614C6A1}">
                  <wpsdc:indentchars xmlns:wpsdc="http://www.wps.cn/officeDocument/2017/drawingmlCustomData" val="200" checksum="59296752"/>
                </a:ext>
              </a:extLst>
            </a:pPr>
            <a:r>
              <a:rPr lang="zh-CN" altLang="en-US"/>
              <a:t>古宗亮：</a:t>
            </a:r>
            <a:r>
              <a:rPr lang="en-US" altLang="zh-CN"/>
              <a:t>PPT</a:t>
            </a:r>
            <a:r>
              <a:rPr lang="zh-CN" altLang="en-US"/>
              <a:t>汇总</a:t>
            </a:r>
            <a:endParaRPr lang="zh-CN" altLang="en-US"/>
          </a:p>
          <a:p>
            <a:pPr indent="457200" fontAlgn="auto">
              <a:lnSpc>
                <a:spcPts val="2500"/>
              </a:lnSpc>
              <a:extLst>
                <a:ext uri="{35155182-B16C-46BC-9424-99874614C6A1}">
                  <wpsdc:indentchars xmlns:wpsdc="http://www.wps.cn/officeDocument/2017/drawingmlCustomData" val="200" checksum="59296752"/>
                </a:ext>
              </a:extLst>
            </a:pPr>
            <a:r>
              <a:rPr lang="zh-CN" altLang="en-US">
                <a:sym typeface="+mn-ea"/>
              </a:rPr>
              <a:t>王超伟：制作</a:t>
            </a:r>
            <a:r>
              <a:rPr lang="en-US" altLang="zh-CN">
                <a:sym typeface="+mn-ea"/>
              </a:rPr>
              <a:t>PPT</a:t>
            </a:r>
            <a:endParaRPr lang="zh-CN" altLang="en-US"/>
          </a:p>
          <a:p>
            <a:pPr indent="457200" fontAlgn="auto">
              <a:lnSpc>
                <a:spcPts val="2500"/>
              </a:lnSpc>
              <a:extLst>
                <a:ext uri="{35155182-B16C-46BC-9424-99874614C6A1}">
                  <wpsdc:indentchars xmlns:wpsdc="http://www.wps.cn/officeDocument/2017/drawingmlCustomData" val="200" checksum="59296752"/>
                </a:ext>
              </a:extLst>
            </a:pPr>
            <a:r>
              <a:rPr lang="zh-CN" altLang="en-US"/>
              <a:t>胡    坤：坦克大战</a:t>
            </a:r>
            <a:r>
              <a:rPr lang="zh-CN" altLang="en-US"/>
              <a:t>系统框图</a:t>
            </a:r>
            <a:endParaRPr lang="zh-CN" altLang="en-US"/>
          </a:p>
          <a:p>
            <a:pPr indent="457200" fontAlgn="auto">
              <a:lnSpc>
                <a:spcPts val="2500"/>
              </a:lnSpc>
              <a:extLst>
                <a:ext uri="{35155182-B16C-46BC-9424-99874614C6A1}">
                  <wpsdc:indentchars xmlns:wpsdc="http://www.wps.cn/officeDocument/2017/drawingmlCustomData" val="200" checksum="59296752"/>
                </a:ext>
              </a:extLst>
            </a:pPr>
            <a:r>
              <a:rPr lang="zh-CN" altLang="en-US">
                <a:sym typeface="+mn-ea"/>
              </a:rPr>
              <a:t>游    奔：数据描述</a:t>
            </a:r>
            <a:endParaRPr lang="zh-CN" altLang="en-US"/>
          </a:p>
          <a:p>
            <a:pPr indent="457200" fontAlgn="auto">
              <a:lnSpc>
                <a:spcPts val="2500"/>
              </a:lnSpc>
              <a:extLst>
                <a:ext uri="{35155182-B16C-46BC-9424-99874614C6A1}">
                  <wpsdc:indentchars xmlns:wpsdc="http://www.wps.cn/officeDocument/2017/drawingmlCustomData" val="200" checksum="59296752"/>
                </a:ext>
              </a:extLst>
            </a:pPr>
            <a:r>
              <a:rPr lang="zh-CN" altLang="en-US"/>
              <a:t>文    号：</a:t>
            </a:r>
            <a:r>
              <a:rPr lang="en-US" altLang="zh-CN"/>
              <a:t>QQ</a:t>
            </a:r>
            <a:r>
              <a:rPr lang="zh-CN" altLang="en-US"/>
              <a:t>项目背景</a:t>
            </a:r>
            <a:endParaRPr lang="zh-CN" altLang="en-US"/>
          </a:p>
          <a:p>
            <a:pPr indent="457200" fontAlgn="auto">
              <a:lnSpc>
                <a:spcPts val="2500"/>
              </a:lnSpc>
              <a:extLst>
                <a:ext uri="{35155182-B16C-46BC-9424-99874614C6A1}">
                  <wpsdc:indentchars xmlns:wpsdc="http://www.wps.cn/officeDocument/2017/drawingmlCustomData" val="200" checksum="59296752"/>
                </a:ext>
              </a:extLst>
            </a:pPr>
            <a:r>
              <a:rPr lang="zh-CN" altLang="en-US"/>
              <a:t>牛得帅：实践感想</a:t>
            </a:r>
            <a:endParaRPr lang="en-US" altLang="zh-CN"/>
          </a:p>
          <a:p>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46388" y="351825"/>
            <a:ext cx="6192838" cy="419100"/>
          </a:xfrm>
          <a:prstGeom prst="rect">
            <a:avLst/>
          </a:prstGeom>
          <a:noFill/>
          <a:ln>
            <a:miter lim="800000"/>
          </a:ln>
        </p:spPr>
        <p:txBody>
          <a:bodyPr lIns="91258" tIns="45625" rIns="91258" bIns="45625"/>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设计说明</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1</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功能描述</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坦克大战</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005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sp>
        <p:nvSpPr>
          <p:cNvPr id="2" name="文本框 1"/>
          <p:cNvSpPr txBox="1"/>
          <p:nvPr/>
        </p:nvSpPr>
        <p:spPr>
          <a:xfrm>
            <a:off x="487045" y="1243330"/>
            <a:ext cx="7802245" cy="2907665"/>
          </a:xfrm>
          <a:prstGeom prst="rect">
            <a:avLst/>
          </a:prstGeom>
          <a:noFill/>
        </p:spPr>
        <p:txBody>
          <a:bodyPr wrap="square" rtlCol="0">
            <a:spAutoFit/>
          </a:bodyPr>
          <a:p>
            <a:r>
              <a:rPr lang="zh-CN" altLang="en-US" sz="2000"/>
              <a:t>坦克大战项目主要分为以下几个功能模块：</a:t>
            </a:r>
            <a:endParaRPr lang="zh-CN" altLang="en-US" sz="2000"/>
          </a:p>
          <a:p>
            <a:endParaRPr lang="zh-CN" altLang="en-US" sz="2000"/>
          </a:p>
          <a:p>
            <a:endParaRPr lang="zh-CN" altLang="en-US"/>
          </a:p>
          <a:p>
            <a:pPr indent="457200" fontAlgn="auto">
              <a:lnSpc>
                <a:spcPts val="2500"/>
              </a:lnSpc>
              <a:extLst>
                <a:ext uri="{35155182-B16C-46BC-9424-99874614C6A1}">
                  <wpsdc:indentchars xmlns:wpsdc="http://www.wps.cn/officeDocument/2017/drawingmlCustomData" val="200" checksum="59296752"/>
                </a:ext>
              </a:extLst>
            </a:pPr>
            <a:r>
              <a:rPr lang="zh-CN" altLang="en-US"/>
              <a:t>①</a:t>
            </a:r>
            <a:r>
              <a:rPr lang="zh-CN" altLang="en-US"/>
              <a:t>界面设计模块：对游戏窗体进行布局以规划；</a:t>
            </a:r>
            <a:endParaRPr lang="zh-CN" altLang="en-US"/>
          </a:p>
          <a:p>
            <a:pPr indent="457200" fontAlgn="auto">
              <a:lnSpc>
                <a:spcPts val="2500"/>
              </a:lnSpc>
              <a:extLst>
                <a:ext uri="{35155182-B16C-46BC-9424-99874614C6A1}">
                  <wpsdc:indentchars xmlns:wpsdc="http://www.wps.cn/officeDocument/2017/drawingmlCustomData" val="200" checksum="59296752"/>
                </a:ext>
              </a:extLst>
            </a:pPr>
            <a:r>
              <a:rPr lang="zh-CN" altLang="en-US"/>
              <a:t>②</a:t>
            </a:r>
            <a:r>
              <a:rPr lang="zh-CN" altLang="en-US"/>
              <a:t>随机生成（墙体 坦克）模块：在每一局的开始在地图的随机位置生成我方敌方坦克；</a:t>
            </a:r>
            <a:endParaRPr lang="zh-CN" altLang="en-US"/>
          </a:p>
          <a:p>
            <a:pPr indent="457200" fontAlgn="auto">
              <a:lnSpc>
                <a:spcPts val="2500"/>
              </a:lnSpc>
              <a:extLst>
                <a:ext uri="{35155182-B16C-46BC-9424-99874614C6A1}">
                  <wpsdc:indentchars xmlns:wpsdc="http://www.wps.cn/officeDocument/2017/drawingmlCustomData" val="200" checksum="59296752"/>
                </a:ext>
              </a:extLst>
            </a:pPr>
            <a:r>
              <a:rPr lang="zh-CN" altLang="en-US"/>
              <a:t>③</a:t>
            </a:r>
            <a:r>
              <a:rPr lang="zh-CN" altLang="en-US"/>
              <a:t>坦克的控制模块：通过键盘实现我方坦克的移动，攻击，复活等功能；</a:t>
            </a:r>
            <a:endParaRPr lang="zh-CN" altLang="en-US"/>
          </a:p>
          <a:p>
            <a:pPr indent="457200" fontAlgn="auto">
              <a:lnSpc>
                <a:spcPts val="2500"/>
              </a:lnSpc>
              <a:extLst>
                <a:ext uri="{35155182-B16C-46BC-9424-99874614C6A1}">
                  <wpsdc:indentchars xmlns:wpsdc="http://www.wps.cn/officeDocument/2017/drawingmlCustomData" val="200" checksum="59296752"/>
                </a:ext>
              </a:extLst>
            </a:pPr>
            <a:r>
              <a:rPr lang="zh-CN" altLang="en-US"/>
              <a:t>④敌方坦克以及BOSS飞机的UI模块 ：编写一个简单的</a:t>
            </a:r>
            <a:r>
              <a:rPr lang="en-US" altLang="zh-CN"/>
              <a:t>A</a:t>
            </a:r>
            <a:r>
              <a:rPr lang="zh-CN" altLang="en-US"/>
              <a:t>I来对敌方坦克以及飞机BOSS的行动轨迹进行一定的描述。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lstStyle/>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设计说明</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1</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接口说明</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坦克大战</a:t>
            </a:r>
            <a:endPar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005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sp>
        <p:nvSpPr>
          <p:cNvPr id="2" name="文本框 1"/>
          <p:cNvSpPr txBox="1"/>
          <p:nvPr/>
        </p:nvSpPr>
        <p:spPr>
          <a:xfrm>
            <a:off x="481965" y="1042035"/>
            <a:ext cx="6438900" cy="3271520"/>
          </a:xfrm>
          <a:prstGeom prst="rect">
            <a:avLst/>
          </a:prstGeom>
          <a:noFill/>
        </p:spPr>
        <p:txBody>
          <a:bodyPr wrap="square" rtlCol="0">
            <a:spAutoFit/>
          </a:bodyPr>
          <a:p>
            <a:r>
              <a:rPr sz="2000">
                <a:latin typeface="+mj-ea"/>
                <a:ea typeface="+mj-ea"/>
                <a:cs typeface="+mj-ea"/>
              </a:rPr>
              <a:t>List接口：</a:t>
            </a:r>
            <a:endParaRPr sz="2000">
              <a:latin typeface="+mj-ea"/>
              <a:ea typeface="+mj-ea"/>
              <a:cs typeface="+mj-ea"/>
            </a:endParaRPr>
          </a:p>
          <a:p>
            <a:pPr indent="457200" fontAlgn="auto">
              <a:lnSpc>
                <a:spcPts val="2500"/>
              </a:lnSpc>
              <a:extLst>
                <a:ext uri="{35155182-B16C-46BC-9424-99874614C6A1}">
                  <wpsdc:indentchars xmlns:wpsdc="http://www.wps.cn/officeDocument/2017/drawingmlCustomData" val="200" checksum="59296752"/>
                </a:ext>
              </a:extLst>
            </a:pPr>
            <a:r>
              <a:t>java.util.ArrayList集合数据存储的结构是数组结构</a:t>
            </a:r>
            <a:r>
              <a:rPr lang="zh-CN"/>
              <a:t>，</a:t>
            </a:r>
            <a:r>
              <a:rPr>
                <a:sym typeface="+mn-ea"/>
              </a:rPr>
              <a:t>遍历和向后追加效率</a:t>
            </a:r>
            <a:r>
              <a:rPr lang="zh-CN">
                <a:sym typeface="+mn-ea"/>
              </a:rPr>
              <a:t>高</a:t>
            </a:r>
            <a:r>
              <a:t>，由于</a:t>
            </a:r>
            <a:r>
              <a:rPr lang="zh-CN"/>
              <a:t>坦克大战项目</a:t>
            </a:r>
            <a:r>
              <a:t>开发中</a:t>
            </a:r>
            <a:r>
              <a:rPr lang="zh-CN"/>
              <a:t>需要频繁的</a:t>
            </a:r>
            <a:r>
              <a:t>查询数据</a:t>
            </a:r>
            <a:r>
              <a:rPr lang="zh-CN"/>
              <a:t>和</a:t>
            </a:r>
            <a:r>
              <a:t>遍历数据，所以</a:t>
            </a:r>
            <a:r>
              <a:rPr lang="zh-CN"/>
              <a:t>采用</a:t>
            </a:r>
            <a:r>
              <a:t>ArrayList。</a:t>
            </a:r>
          </a:p>
          <a:p>
            <a:pPr indent="457200" algn="l">
              <a:lnSpc>
                <a:spcPts val="2500"/>
              </a:lnSpc>
              <a:buClrTx/>
              <a:buSzTx/>
              <a:buNone/>
              <a:extLst>
                <a:ext uri="{35155182-B16C-46BC-9424-99874614C6A1}">
                  <wpsdc:indentchars xmlns:wpsdc="http://www.wps.cn/officeDocument/2017/drawingmlCustomData" val="200" checksum="59296752"/>
                </a:ext>
              </a:extLst>
            </a:pPr>
          </a:p>
          <a:p>
            <a:pPr algn="l">
              <a:buClrTx/>
              <a:buSzTx/>
              <a:buFontTx/>
            </a:pPr>
            <a:r>
              <a:rPr sz="2000">
                <a:latin typeface="+mj-ea"/>
                <a:ea typeface="+mj-ea"/>
                <a:cs typeface="+mj-ea"/>
              </a:rPr>
              <a:t>Runnable接口</a:t>
            </a:r>
            <a:endParaRPr sz="2000">
              <a:latin typeface="+mj-ea"/>
              <a:ea typeface="+mj-ea"/>
              <a:cs typeface="+mj-ea"/>
            </a:endParaRPr>
          </a:p>
          <a:p>
            <a:pPr indent="457200" fontAlgn="auto">
              <a:lnSpc>
                <a:spcPts val="2500"/>
              </a:lnSpc>
              <a:extLst>
                <a:ext uri="{35155182-B16C-46BC-9424-99874614C6A1}">
                  <wpsdc:indentchars xmlns:wpsdc="http://www.wps.cn/officeDocument/2017/drawingmlCustomData" val="200" checksum="59296752"/>
                </a:ext>
              </a:extLst>
            </a:pPr>
            <a:r>
              <a:rPr>
                <a:sym typeface="+mn-ea"/>
              </a:rPr>
              <a:t>Runnable接口</a:t>
            </a:r>
            <a:r>
              <a:t>应由任何类实现，其实例将由线程执行。该类必须定义一个无参数的方法，称为run 。void run()当实现接口的对象Runnable被用来创建一个线程，启动线程使对象的run在独立执行的线程中调用的方法。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81305" y="985520"/>
            <a:ext cx="4290695" cy="3669030"/>
          </a:xfrm>
          <a:prstGeom prst="rect">
            <a:avLst/>
          </a:prstGeom>
        </p:spPr>
        <p:txBody>
          <a:bodyPr wrap="square">
            <a:spAutoFit/>
          </a:bodyPr>
          <a:p>
            <a:pPr marL="400050" lvl="1">
              <a:lnSpc>
                <a:spcPct val="125000"/>
              </a:lnSpc>
            </a:pPr>
            <a:endParaRPr lang="en-US" altLang="zh-CN" dirty="0">
              <a:solidFill>
                <a:prstClr val="black"/>
              </a:solidFill>
            </a:endParaRPr>
          </a:p>
          <a:p>
            <a:pPr marL="0" lvl="1" fontAlgn="auto">
              <a:lnSpc>
                <a:spcPct val="125000"/>
              </a:lnSpc>
            </a:pPr>
            <a:r>
              <a:rPr lang="en-US" altLang="zh-CN" dirty="0">
                <a:solidFill>
                  <a:prstClr val="black"/>
                </a:solidFill>
                <a:latin typeface="+mn-ea"/>
              </a:rPr>
              <a:t>·</a:t>
            </a:r>
            <a:r>
              <a:rPr lang="zh-CN" altLang="zh-CN" dirty="0"/>
              <a:t>坦克的坐标、大小和速度及图片都</a:t>
            </a:r>
            <a:endParaRPr lang="en-US" altLang="zh-CN" dirty="0"/>
          </a:p>
          <a:p>
            <a:pPr marL="0" lvl="1" fontAlgn="auto">
              <a:lnSpc>
                <a:spcPct val="125000"/>
              </a:lnSpc>
            </a:pPr>
            <a:r>
              <a:rPr lang="en-US" altLang="zh-CN" dirty="0">
                <a:solidFill>
                  <a:prstClr val="black"/>
                </a:solidFill>
                <a:latin typeface="+mn-ea"/>
              </a:rPr>
              <a:t>  </a:t>
            </a:r>
            <a:r>
              <a:rPr lang="zh-CN" altLang="en-US" dirty="0">
                <a:solidFill>
                  <a:prstClr val="black"/>
                </a:solidFill>
                <a:latin typeface="+mn-ea"/>
              </a:rPr>
              <a:t>参数化</a:t>
            </a:r>
            <a:endParaRPr lang="en-US" altLang="zh-CN" dirty="0">
              <a:solidFill>
                <a:prstClr val="black"/>
              </a:solidFill>
              <a:latin typeface="+mn-ea"/>
            </a:endParaRPr>
          </a:p>
          <a:p>
            <a:pPr marL="0" lvl="1" fontAlgn="auto">
              <a:lnSpc>
                <a:spcPct val="125000"/>
              </a:lnSpc>
            </a:pPr>
            <a:endParaRPr lang="en-US" altLang="zh-CN" dirty="0">
              <a:solidFill>
                <a:prstClr val="black"/>
              </a:solidFill>
              <a:latin typeface="+mn-ea"/>
            </a:endParaRPr>
          </a:p>
          <a:p>
            <a:pPr marL="0" lvl="1" fontAlgn="auto">
              <a:lnSpc>
                <a:spcPct val="125000"/>
              </a:lnSpc>
            </a:pPr>
            <a:r>
              <a:rPr lang="en-US" altLang="zh-CN" dirty="0">
                <a:solidFill>
                  <a:prstClr val="black"/>
                </a:solidFill>
                <a:latin typeface="+mn-ea"/>
              </a:rPr>
              <a:t>·</a:t>
            </a:r>
            <a:r>
              <a:rPr lang="zh-CN" altLang="en-US" dirty="0">
                <a:solidFill>
                  <a:prstClr val="black"/>
                </a:solidFill>
                <a:latin typeface="+mn-ea"/>
              </a:rPr>
              <a:t>变量存放坦克血量、复活的次数</a:t>
            </a:r>
            <a:endParaRPr lang="en-US" altLang="zh-CN" dirty="0">
              <a:solidFill>
                <a:prstClr val="black"/>
              </a:solidFill>
              <a:latin typeface="+mn-ea"/>
            </a:endParaRPr>
          </a:p>
          <a:p>
            <a:pPr marL="0" lvl="1" fontAlgn="auto">
              <a:lnSpc>
                <a:spcPct val="125000"/>
              </a:lnSpc>
            </a:pPr>
            <a:endParaRPr lang="en-US" altLang="zh-CN" dirty="0">
              <a:solidFill>
                <a:prstClr val="black"/>
              </a:solidFill>
              <a:latin typeface="+mn-ea"/>
            </a:endParaRPr>
          </a:p>
          <a:p>
            <a:pPr marL="0" lvl="1" fontAlgn="auto">
              <a:lnSpc>
                <a:spcPct val="125000"/>
              </a:lnSpc>
            </a:pPr>
            <a:r>
              <a:rPr lang="en-US" altLang="zh-CN" dirty="0">
                <a:solidFill>
                  <a:prstClr val="black"/>
                </a:solidFill>
                <a:latin typeface="+mn-ea"/>
              </a:rPr>
              <a:t>·</a:t>
            </a:r>
            <a:r>
              <a:rPr lang="zh-CN" altLang="en-US" dirty="0">
                <a:solidFill>
                  <a:prstClr val="black"/>
                </a:solidFill>
                <a:latin typeface="+mn-ea"/>
              </a:rPr>
              <a:t>定义四个方向按钮</a:t>
            </a:r>
            <a:endParaRPr lang="en-US" altLang="zh-CN" dirty="0">
              <a:solidFill>
                <a:prstClr val="black"/>
              </a:solidFill>
              <a:latin typeface="+mn-ea"/>
            </a:endParaRPr>
          </a:p>
          <a:p>
            <a:pPr marL="0" lvl="1" fontAlgn="auto">
              <a:lnSpc>
                <a:spcPct val="125000"/>
              </a:lnSpc>
            </a:pPr>
            <a:endParaRPr lang="en-US" altLang="zh-CN" dirty="0">
              <a:solidFill>
                <a:prstClr val="black"/>
              </a:solidFill>
              <a:latin typeface="+mn-ea"/>
            </a:endParaRPr>
          </a:p>
          <a:p>
            <a:pPr marL="0" lvl="1" fontAlgn="auto">
              <a:lnSpc>
                <a:spcPct val="125000"/>
              </a:lnSpc>
            </a:pPr>
            <a:r>
              <a:rPr lang="en-US" altLang="zh-CN" dirty="0">
                <a:solidFill>
                  <a:prstClr val="black"/>
                </a:solidFill>
                <a:latin typeface="+mn-ea"/>
              </a:rPr>
              <a:t>·</a:t>
            </a:r>
            <a:r>
              <a:rPr lang="zh-CN" altLang="en-US" dirty="0">
                <a:solidFill>
                  <a:prstClr val="black"/>
                </a:solidFill>
                <a:latin typeface="+mn-ea"/>
              </a:rPr>
              <a:t>通过枚举实现坦克的移动</a:t>
            </a:r>
            <a:endParaRPr lang="en-US" altLang="zh-CN" dirty="0">
              <a:solidFill>
                <a:prstClr val="black"/>
              </a:solidFill>
              <a:latin typeface="+mn-ea"/>
            </a:endParaRPr>
          </a:p>
          <a:p>
            <a:pPr marL="400050" lvl="1">
              <a:lnSpc>
                <a:spcPct val="125000"/>
              </a:lnSpc>
            </a:pPr>
            <a:endParaRPr lang="en-US" altLang="zh-CN" sz="2400" dirty="0">
              <a:solidFill>
                <a:prstClr val="black"/>
              </a:solidFill>
            </a:endParaRPr>
          </a:p>
        </p:txBody>
      </p:sp>
      <p:sp>
        <p:nvSpPr>
          <p:cNvPr id="3"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设计说明</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1----</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数据描述</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坦克大战</a:t>
            </a:r>
            <a:endPar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pic>
        <p:nvPicPr>
          <p:cNvPr id="6" name="图片 5"/>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4571871" y="834347"/>
            <a:ext cx="2895080" cy="439597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矩形 3"/>
          <p:cNvSpPr/>
          <p:nvPr/>
        </p:nvSpPr>
        <p:spPr>
          <a:xfrm>
            <a:off x="43005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p>
            <a:pPr algn="ctr"/>
            <a:endParaRPr lang="zh-CN" altLang="en-US" sz="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46388" y="351825"/>
            <a:ext cx="6192838" cy="419100"/>
          </a:xfrm>
          <a:prstGeom prst="rect">
            <a:avLst/>
          </a:prstGeom>
          <a:noFill/>
          <a:ln>
            <a:miter lim="800000"/>
          </a:ln>
        </p:spPr>
        <p:txBody>
          <a:bodyPr lIns="91258" tIns="45625" rIns="91258" bIns="45625"/>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设计说明</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2</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功能描述</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----QQ</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聊天</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005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sp>
        <p:nvSpPr>
          <p:cNvPr id="5" name="文本框 4"/>
          <p:cNvSpPr txBox="1"/>
          <p:nvPr/>
        </p:nvSpPr>
        <p:spPr>
          <a:xfrm>
            <a:off x="704850" y="1405890"/>
            <a:ext cx="6844030" cy="2950845"/>
          </a:xfrm>
          <a:prstGeom prst="rect">
            <a:avLst/>
          </a:prstGeom>
          <a:noFill/>
        </p:spPr>
        <p:txBody>
          <a:bodyPr wrap="square" rtlCol="0" anchor="t">
            <a:spAutoFit/>
          </a:bodyPr>
          <a:p>
            <a:pPr algn="l"/>
            <a:r>
              <a:rPr lang="zh-CN" altLang="en-US" sz="2000">
                <a:sym typeface="+mn-ea"/>
              </a:rPr>
              <a:t>服务端：</a:t>
            </a:r>
            <a:endParaRPr lang="zh-CN" altLang="en-US" sz="2000">
              <a:sym typeface="+mn-ea"/>
            </a:endParaRPr>
          </a:p>
          <a:p>
            <a:pPr indent="457200" algn="l" fontAlgn="auto">
              <a:lnSpc>
                <a:spcPts val="2500"/>
              </a:lnSpc>
              <a:extLst>
                <a:ext uri="{35155182-B16C-46BC-9424-99874614C6A1}">
                  <wpsdc:indentchars xmlns:wpsdc="http://www.wps.cn/officeDocument/2017/drawingmlCustomData" val="200" checksum="59296752"/>
                </a:ext>
              </a:extLst>
            </a:pPr>
            <a:r>
              <a:rPr lang="zh-CN" altLang="en-US">
                <a:sym typeface="+mn-ea"/>
              </a:rPr>
              <a:t>响应登录功能：监听客户端登录请求，核对账户和密码。</a:t>
            </a:r>
            <a:endParaRPr lang="zh-CN" altLang="en-US"/>
          </a:p>
          <a:p>
            <a:pPr indent="457200" algn="l" fontAlgn="auto">
              <a:lnSpc>
                <a:spcPts val="2500"/>
              </a:lnSpc>
              <a:extLst>
                <a:ext uri="{35155182-B16C-46BC-9424-99874614C6A1}">
                  <wpsdc:indentchars xmlns:wpsdc="http://www.wps.cn/officeDocument/2017/drawingmlCustomData" val="200" checksum="59296752"/>
                </a:ext>
              </a:extLst>
            </a:pPr>
            <a:r>
              <a:rPr lang="zh-CN" altLang="en-US">
                <a:sym typeface="+mn-ea"/>
              </a:rPr>
              <a:t>转发功能：转发客户端在线用户的交互信</a:t>
            </a:r>
            <a:r>
              <a:rPr lang="zh-CN" altLang="en-US">
                <a:sym typeface="+mn-ea"/>
              </a:rPr>
              <a:t>息。</a:t>
            </a:r>
            <a:endParaRPr lang="zh-CN" altLang="en-US">
              <a:sym typeface="+mn-ea"/>
            </a:endParaRPr>
          </a:p>
          <a:p>
            <a:pPr indent="457200" algn="l" fontAlgn="auto">
              <a:lnSpc>
                <a:spcPts val="2500"/>
              </a:lnSpc>
              <a:extLst>
                <a:ext uri="{35155182-B16C-46BC-9424-99874614C6A1}">
                  <wpsdc:indentchars xmlns:wpsdc="http://www.wps.cn/officeDocument/2017/drawingmlCustomData" val="200" checksum="59296752"/>
                </a:ext>
              </a:extLst>
            </a:pPr>
            <a:endParaRPr lang="zh-CN" altLang="en-US"/>
          </a:p>
          <a:p>
            <a:pPr algn="l">
              <a:buClrTx/>
              <a:buSzTx/>
              <a:buFontTx/>
            </a:pPr>
            <a:r>
              <a:rPr lang="zh-CN" altLang="en-US" sz="2000">
                <a:sym typeface="+mn-ea"/>
              </a:rPr>
              <a:t>客户端：</a:t>
            </a:r>
            <a:endParaRPr lang="zh-CN" altLang="en-US" sz="2000">
              <a:sym typeface="+mn-ea"/>
            </a:endParaRPr>
          </a:p>
          <a:p>
            <a:pPr indent="457200" algn="l">
              <a:lnSpc>
                <a:spcPts val="2500"/>
              </a:lnSpc>
              <a:buClrTx/>
              <a:buSzTx/>
              <a:buNone/>
              <a:extLst>
                <a:ext uri="{35155182-B16C-46BC-9424-99874614C6A1}">
                  <wpsdc:indentchars xmlns:wpsdc="http://www.wps.cn/officeDocument/2017/drawingmlCustomData" val="200" checksum="59296752"/>
                </a:ext>
              </a:extLst>
            </a:pPr>
            <a:r>
              <a:rPr lang="zh-CN" altLang="en-US">
                <a:sym typeface="+mn-ea"/>
              </a:rPr>
              <a:t>登录功能：账号密码正确匹配后可进入聊天界面；</a:t>
            </a:r>
            <a:endParaRPr lang="zh-CN" altLang="en-US">
              <a:sym typeface="+mn-ea"/>
            </a:endParaRPr>
          </a:p>
          <a:p>
            <a:pPr indent="457200" algn="l">
              <a:lnSpc>
                <a:spcPts val="2500"/>
              </a:lnSpc>
              <a:buClrTx/>
              <a:buSzTx/>
              <a:buNone/>
              <a:extLst>
                <a:ext uri="{35155182-B16C-46BC-9424-99874614C6A1}">
                  <wpsdc:indentchars xmlns:wpsdc="http://www.wps.cn/officeDocument/2017/drawingmlCustomData" val="200" checksum="59296752"/>
                </a:ext>
              </a:extLst>
            </a:pPr>
            <a:r>
              <a:rPr lang="zh-CN" altLang="en-US">
                <a:sym typeface="+mn-ea"/>
              </a:rPr>
              <a:t>聊天功能：</a:t>
            </a:r>
            <a:r>
              <a:rPr lang="zh-CN" altLang="en-US">
                <a:sym typeface="+mn-ea"/>
              </a:rPr>
              <a:t>双击好友列表的好友头像，可进入文本</a:t>
            </a:r>
            <a:r>
              <a:rPr lang="zh-CN" altLang="en-US">
                <a:sym typeface="+mn-ea"/>
              </a:rPr>
              <a:t>聊天界面，进行在线聊天。</a:t>
            </a:r>
            <a:endParaRPr lang="zh-CN" altLang="en-US">
              <a:sym typeface="+mn-ea"/>
            </a:endParaRPr>
          </a:p>
          <a:p>
            <a:pPr indent="457200" algn="l">
              <a:lnSpc>
                <a:spcPts val="2500"/>
              </a:lnSpc>
              <a:buClrTx/>
              <a:buSzTx/>
              <a:buNone/>
              <a:extLst>
                <a:ext uri="{35155182-B16C-46BC-9424-99874614C6A1}">
                  <wpsdc:indentchars xmlns:wpsdc="http://www.wps.cn/officeDocument/2017/drawingmlCustomData" val="200" checksum="59296752"/>
                </a:ext>
              </a:extLst>
            </a:pPr>
            <a:r>
              <a:rPr lang="zh-CN" altLang="en-US"/>
              <a:t>退出功能</a:t>
            </a:r>
            <a:r>
              <a:rPr lang="zh-CN" altLang="en-US"/>
              <a:t>：点击关闭按钮后下线。</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lstStyle/>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设计说明</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2</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接口说明</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----QQ</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聊天</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005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sp>
        <p:nvSpPr>
          <p:cNvPr id="2" name="文本框 1"/>
          <p:cNvSpPr txBox="1"/>
          <p:nvPr/>
        </p:nvSpPr>
        <p:spPr>
          <a:xfrm>
            <a:off x="429895" y="906780"/>
            <a:ext cx="8484870" cy="4466590"/>
          </a:xfrm>
          <a:prstGeom prst="rect">
            <a:avLst/>
          </a:prstGeom>
          <a:noFill/>
        </p:spPr>
        <p:txBody>
          <a:bodyPr wrap="square" rtlCol="0" anchor="t">
            <a:spAutoFit/>
          </a:bodyPr>
          <a:p>
            <a:r>
              <a:rPr lang="zh-CN" altLang="en-US" sz="2000">
                <a:latin typeface="+mj-ea"/>
                <a:ea typeface="+mj-ea"/>
                <a:cs typeface="+mj-ea"/>
              </a:rPr>
              <a:t>序列化接口（Serializable）</a:t>
            </a:r>
            <a:endParaRPr lang="zh-CN" altLang="en-US" sz="2000">
              <a:latin typeface="+mj-ea"/>
              <a:ea typeface="+mj-ea"/>
              <a:cs typeface="+mj-ea"/>
            </a:endParaRPr>
          </a:p>
          <a:p>
            <a:endParaRPr lang="zh-CN" altLang="en-US" sz="2000">
              <a:latin typeface="+mj-ea"/>
              <a:ea typeface="+mj-ea"/>
              <a:cs typeface="+mj-ea"/>
            </a:endParaRPr>
          </a:p>
          <a:p>
            <a:pPr indent="457200" fontAlgn="auto">
              <a:lnSpc>
                <a:spcPts val="2500"/>
              </a:lnSpc>
              <a:extLst>
                <a:ext uri="{35155182-B16C-46BC-9424-99874614C6A1}">
                  <wpsdc:indentchars xmlns:wpsdc="http://www.wps.cn/officeDocument/2017/drawingmlCustomData" val="200" checksum="59296752"/>
                </a:ext>
              </a:extLst>
            </a:pPr>
            <a:r>
              <a:rPr lang="zh-CN" altLang="en-US">
                <a:sym typeface="+mn-ea"/>
              </a:rPr>
              <a:t>序列化就是将一个对象的状态（各个属性量）保存起来，然后在适当的时候再获得。序列化分为两大部分：序列化和反序列化。序列化是这个过程的第一部分，将数据分解成字节流，以便存储在文件中或在网络上传输。反序列化就是打开字节流并重构对象。对象序列化不仅要将基本数据类型转换成字节表示，有时还要恢复数据。恢复数据要求有恢复数据的对象实例。</a:t>
            </a:r>
            <a:endParaRPr lang="zh-CN" altLang="en-US"/>
          </a:p>
          <a:p>
            <a:pPr indent="457200" algn="l">
              <a:lnSpc>
                <a:spcPts val="2500"/>
              </a:lnSpc>
              <a:buClrTx/>
              <a:buSzTx/>
              <a:buFontTx/>
              <a:extLst>
                <a:ext uri="{35155182-B16C-46BC-9424-99874614C6A1}">
                  <wpsdc:indentchars xmlns:wpsdc="http://www.wps.cn/officeDocument/2017/drawingmlCustomData" val="200" checksum="59296752"/>
                </a:ext>
              </a:extLst>
            </a:pPr>
            <a:r>
              <a:rPr lang="zh-CN" altLang="en-US"/>
              <a:t>类的序列化由实现java.io.Serializable接口的类启用。不实现此接口的类将不会使任何状态序列化或反序列化。可序列化类的所有子类型都是可序列化的。序列化接口没有方法或字段，仅用于标识可串行化的语义。当遍历图形时，可能会遇到不支持Serializable接口的对象。在这种情况下，将抛出NotSerializableException，并将标识不可序列化对象的类。</a:t>
            </a:r>
            <a:endParaRPr lang="zh-CN" altLang="en-US"/>
          </a:p>
          <a:p>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lstStyle/>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设计说明</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2</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数据描述</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----QQ</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聊天</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005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sp>
        <p:nvSpPr>
          <p:cNvPr id="2" name="矩形 1"/>
          <p:cNvSpPr/>
          <p:nvPr/>
        </p:nvSpPr>
        <p:spPr>
          <a:xfrm>
            <a:off x="539552" y="985292"/>
            <a:ext cx="3528392" cy="4015105"/>
          </a:xfrm>
          <a:prstGeom prst="rect">
            <a:avLst/>
          </a:prstGeom>
        </p:spPr>
        <p:txBody>
          <a:bodyPr wrap="square">
            <a:spAutoFit/>
          </a:bodyPr>
          <a:p>
            <a:pPr marL="400050" lvl="1">
              <a:lnSpc>
                <a:spcPct val="125000"/>
              </a:lnSpc>
            </a:pPr>
            <a:endParaRPr lang="en-US" altLang="zh-CN" dirty="0">
              <a:solidFill>
                <a:prstClr val="black"/>
              </a:solidFill>
            </a:endParaRPr>
          </a:p>
          <a:p>
            <a:pPr marL="0" lvl="1">
              <a:lnSpc>
                <a:spcPct val="125000"/>
              </a:lnSpc>
            </a:pPr>
            <a:r>
              <a:rPr lang="en-US" altLang="zh-CN" dirty="0">
                <a:solidFill>
                  <a:prstClr val="black"/>
                </a:solidFill>
                <a:latin typeface="+mn-ea"/>
              </a:rPr>
              <a:t>·</a:t>
            </a:r>
            <a:r>
              <a:rPr lang="zh-CN" altLang="en-US" dirty="0">
                <a:solidFill>
                  <a:prstClr val="black"/>
                </a:solidFill>
                <a:latin typeface="+mn-ea"/>
              </a:rPr>
              <a:t>抽象出的</a:t>
            </a:r>
            <a:r>
              <a:rPr lang="en-US" altLang="zh-CN" dirty="0">
                <a:solidFill>
                  <a:prstClr val="black"/>
                </a:solidFill>
                <a:latin typeface="+mn-ea"/>
              </a:rPr>
              <a:t>User</a:t>
            </a:r>
            <a:r>
              <a:rPr lang="zh-CN" altLang="en-US" dirty="0">
                <a:solidFill>
                  <a:prstClr val="black"/>
                </a:solidFill>
                <a:latin typeface="+mn-ea"/>
              </a:rPr>
              <a:t>类</a:t>
            </a:r>
            <a:endParaRPr lang="en-US" altLang="zh-CN" dirty="0">
              <a:solidFill>
                <a:prstClr val="black"/>
              </a:solidFill>
              <a:latin typeface="+mn-ea"/>
            </a:endParaRPr>
          </a:p>
          <a:p>
            <a:pPr marL="0" lvl="1">
              <a:lnSpc>
                <a:spcPct val="125000"/>
              </a:lnSpc>
            </a:pPr>
            <a:endParaRPr lang="en-US" altLang="zh-CN" dirty="0">
              <a:solidFill>
                <a:prstClr val="black"/>
              </a:solidFill>
              <a:latin typeface="+mn-ea"/>
            </a:endParaRPr>
          </a:p>
          <a:p>
            <a:pPr marL="0" lvl="1">
              <a:lnSpc>
                <a:spcPct val="125000"/>
              </a:lnSpc>
            </a:pPr>
            <a:r>
              <a:rPr lang="en-US" altLang="zh-CN" dirty="0">
                <a:solidFill>
                  <a:prstClr val="black"/>
                </a:solidFill>
                <a:latin typeface="+mn-ea"/>
              </a:rPr>
              <a:t>·</a:t>
            </a:r>
            <a:r>
              <a:rPr lang="zh-CN" altLang="en-US" dirty="0">
                <a:solidFill>
                  <a:prstClr val="black"/>
                </a:solidFill>
                <a:latin typeface="+mn-ea"/>
              </a:rPr>
              <a:t>序列化</a:t>
            </a:r>
            <a:r>
              <a:rPr lang="en-US" altLang="zh-CN" dirty="0">
                <a:solidFill>
                  <a:prstClr val="black"/>
                </a:solidFill>
                <a:latin typeface="+mn-ea"/>
              </a:rPr>
              <a:t>ID</a:t>
            </a:r>
            <a:endParaRPr lang="en-US" altLang="zh-CN" dirty="0">
              <a:solidFill>
                <a:prstClr val="black"/>
              </a:solidFill>
              <a:latin typeface="+mn-ea"/>
            </a:endParaRPr>
          </a:p>
          <a:p>
            <a:pPr marL="0" lvl="1">
              <a:lnSpc>
                <a:spcPct val="125000"/>
              </a:lnSpc>
            </a:pPr>
            <a:endParaRPr lang="en-US" altLang="zh-CN" dirty="0">
              <a:solidFill>
                <a:prstClr val="black"/>
              </a:solidFill>
              <a:latin typeface="+mn-ea"/>
            </a:endParaRPr>
          </a:p>
          <a:p>
            <a:pPr marL="0" lvl="1">
              <a:lnSpc>
                <a:spcPct val="125000"/>
              </a:lnSpc>
            </a:pPr>
            <a:r>
              <a:rPr lang="en-US" altLang="zh-CN" dirty="0">
                <a:solidFill>
                  <a:prstClr val="black"/>
                </a:solidFill>
                <a:latin typeface="+mn-ea"/>
              </a:rPr>
              <a:t>·</a:t>
            </a:r>
            <a:r>
              <a:rPr lang="zh-CN" altLang="en-US" dirty="0">
                <a:solidFill>
                  <a:prstClr val="black"/>
                </a:solidFill>
                <a:latin typeface="+mn-ea"/>
              </a:rPr>
              <a:t>用户的账号和密码</a:t>
            </a:r>
            <a:endParaRPr lang="en-US" altLang="zh-CN" dirty="0">
              <a:solidFill>
                <a:prstClr val="black"/>
              </a:solidFill>
              <a:latin typeface="+mn-ea"/>
            </a:endParaRPr>
          </a:p>
          <a:p>
            <a:pPr marL="0" lvl="1">
              <a:lnSpc>
                <a:spcPct val="125000"/>
              </a:lnSpc>
            </a:pPr>
            <a:endParaRPr lang="en-US" altLang="zh-CN" dirty="0">
              <a:solidFill>
                <a:prstClr val="black"/>
              </a:solidFill>
              <a:latin typeface="+mn-ea"/>
            </a:endParaRPr>
          </a:p>
          <a:p>
            <a:pPr marL="0" lvl="1">
              <a:lnSpc>
                <a:spcPct val="125000"/>
              </a:lnSpc>
            </a:pPr>
            <a:r>
              <a:rPr lang="en-US" altLang="zh-CN" dirty="0">
                <a:solidFill>
                  <a:prstClr val="black"/>
                </a:solidFill>
                <a:latin typeface="+mn-ea"/>
              </a:rPr>
              <a:t>·</a:t>
            </a:r>
            <a:r>
              <a:rPr lang="zh-CN" altLang="en-US" dirty="0">
                <a:solidFill>
                  <a:prstClr val="black"/>
                </a:solidFill>
                <a:latin typeface="+mn-ea"/>
              </a:rPr>
              <a:t>类体的超类构造方法</a:t>
            </a:r>
            <a:endParaRPr lang="en-US" altLang="zh-CN" dirty="0">
              <a:solidFill>
                <a:prstClr val="black"/>
              </a:solidFill>
              <a:latin typeface="+mn-ea"/>
            </a:endParaRPr>
          </a:p>
          <a:p>
            <a:pPr marL="0" lvl="1">
              <a:lnSpc>
                <a:spcPct val="125000"/>
              </a:lnSpc>
            </a:pPr>
            <a:endParaRPr lang="en-US" altLang="zh-CN" dirty="0">
              <a:solidFill>
                <a:prstClr val="black"/>
              </a:solidFill>
              <a:latin typeface="+mn-ea"/>
            </a:endParaRPr>
          </a:p>
          <a:p>
            <a:pPr marL="0" lvl="1">
              <a:lnSpc>
                <a:spcPct val="125000"/>
              </a:lnSpc>
            </a:pPr>
            <a:r>
              <a:rPr lang="en-US" altLang="zh-CN" dirty="0">
                <a:solidFill>
                  <a:prstClr val="black"/>
                </a:solidFill>
                <a:latin typeface="+mn-ea"/>
              </a:rPr>
              <a:t>·get</a:t>
            </a:r>
            <a:r>
              <a:rPr lang="zh-CN" altLang="en-US" dirty="0">
                <a:solidFill>
                  <a:prstClr val="black"/>
                </a:solidFill>
                <a:latin typeface="+mn-ea"/>
              </a:rPr>
              <a:t>、</a:t>
            </a:r>
            <a:r>
              <a:rPr lang="en-US" altLang="zh-CN" dirty="0">
                <a:solidFill>
                  <a:prstClr val="black"/>
                </a:solidFill>
                <a:latin typeface="+mn-ea"/>
              </a:rPr>
              <a:t>set</a:t>
            </a:r>
            <a:r>
              <a:rPr lang="zh-CN" altLang="en-US" dirty="0">
                <a:solidFill>
                  <a:prstClr val="black"/>
                </a:solidFill>
                <a:latin typeface="+mn-ea"/>
              </a:rPr>
              <a:t>方法</a:t>
            </a:r>
            <a:endParaRPr lang="en-US" altLang="zh-CN" dirty="0">
              <a:solidFill>
                <a:prstClr val="black"/>
              </a:solidFill>
              <a:latin typeface="+mn-ea"/>
            </a:endParaRPr>
          </a:p>
          <a:p>
            <a:pPr marL="400050" lvl="1">
              <a:lnSpc>
                <a:spcPct val="125000"/>
              </a:lnSpc>
            </a:pPr>
            <a:endParaRPr lang="en-US" altLang="zh-CN" sz="2400" dirty="0">
              <a:solidFill>
                <a:prstClr val="black"/>
              </a:solidFill>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74135" y="882015"/>
            <a:ext cx="4855210" cy="432181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noChangeArrowheads="1"/>
          </p:cNvSpPr>
          <p:nvPr/>
        </p:nvSpPr>
        <p:spPr bwMode="auto">
          <a:xfrm>
            <a:off x="540038" y="387385"/>
            <a:ext cx="6192838" cy="419100"/>
          </a:xfrm>
          <a:prstGeom prst="rect">
            <a:avLst/>
          </a:prstGeom>
          <a:noFill/>
          <a:ln>
            <a:miter lim="800000"/>
          </a:ln>
        </p:spPr>
        <p:txBody>
          <a:bodyPr lIns="91258" tIns="45625" rIns="91258" bIns="45625"/>
          <a:lstStyle/>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项目总结</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767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sp>
        <p:nvSpPr>
          <p:cNvPr id="7" name="矩形 6"/>
          <p:cNvSpPr/>
          <p:nvPr/>
        </p:nvSpPr>
        <p:spPr>
          <a:xfrm>
            <a:off x="539750" y="1216025"/>
            <a:ext cx="6899275" cy="3130550"/>
          </a:xfrm>
          <a:prstGeom prst="rect">
            <a:avLst/>
          </a:prstGeom>
        </p:spPr>
        <p:txBody>
          <a:bodyPr wrap="square">
            <a:spAutoFit/>
          </a:bodyPr>
          <a:lstStyle/>
          <a:p>
            <a:pPr marL="581025" lvl="1" indent="-180975">
              <a:lnSpc>
                <a:spcPct val="125000"/>
              </a:lnSpc>
              <a:buFont typeface="Arial" panose="020B0604020202020204" pitchFamily="34" charset="0"/>
              <a:buChar char="–"/>
            </a:pPr>
            <a:r>
              <a:rPr lang="zh-CN" altLang="en-US" sz="2000" dirty="0" smtClean="0">
                <a:solidFill>
                  <a:prstClr val="black"/>
                </a:solidFill>
              </a:rPr>
              <a:t>设计经验小结</a:t>
            </a:r>
            <a:endParaRPr lang="zh-CN" altLang="en-US" sz="2000" dirty="0" smtClean="0">
              <a:solidFill>
                <a:prstClr val="black"/>
              </a:solidFill>
            </a:endParaRPr>
          </a:p>
          <a:p>
            <a:pPr marL="400050" lvl="1" indent="457200" fontAlgn="auto">
              <a:lnSpc>
                <a:spcPts val="2500"/>
              </a:lnSpc>
              <a:buFont typeface="Arial" panose="020B0604020202020204" pitchFamily="34" charset="0"/>
              <a:buNone/>
              <a:extLst>
                <a:ext uri="{35155182-B16C-46BC-9424-99874614C6A1}">
                  <wpsdc:indentchars xmlns:wpsdc="http://www.wps.cn/officeDocument/2017/drawingmlCustomData" val="200" checksum="59296752"/>
                </a:ext>
              </a:extLst>
            </a:pPr>
            <a:r>
              <a:rPr lang="zh-CN" altLang="en-US" dirty="0" smtClean="0">
                <a:solidFill>
                  <a:prstClr val="black"/>
                </a:solidFill>
                <a:latin typeface="+mn-ea"/>
                <a:cs typeface="+mn-ea"/>
              </a:rPr>
              <a:t>项目设计采用迭代式开发，在扩充程序功能时能有的放矢，此外在开发过程中，由于代码量的增加，遇到难以解决的</a:t>
            </a:r>
            <a:r>
              <a:rPr lang="en-US" altLang="zh-CN" dirty="0" smtClean="0">
                <a:solidFill>
                  <a:prstClr val="black"/>
                </a:solidFill>
                <a:latin typeface="+mn-ea"/>
                <a:cs typeface="+mn-ea"/>
              </a:rPr>
              <a:t>bug</a:t>
            </a:r>
            <a:r>
              <a:rPr lang="zh-CN" altLang="en-US" dirty="0" smtClean="0">
                <a:solidFill>
                  <a:prstClr val="black"/>
                </a:solidFill>
                <a:latin typeface="+mn-ea"/>
                <a:cs typeface="+mn-ea"/>
              </a:rPr>
              <a:t>时可以很方便的回退到上一个版本，重新思考。</a:t>
            </a:r>
            <a:endParaRPr lang="zh-CN" altLang="en-US" dirty="0" smtClean="0">
              <a:solidFill>
                <a:prstClr val="black"/>
              </a:solidFill>
              <a:latin typeface="+mn-ea"/>
              <a:cs typeface="+mn-ea"/>
            </a:endParaRPr>
          </a:p>
          <a:p>
            <a:pPr marL="400050" lvl="1" indent="457200" fontAlgn="auto">
              <a:lnSpc>
                <a:spcPts val="2500"/>
              </a:lnSpc>
              <a:buFont typeface="Arial" panose="020B0604020202020204" pitchFamily="34" charset="0"/>
              <a:buNone/>
              <a:extLst>
                <a:ext uri="{35155182-B16C-46BC-9424-99874614C6A1}">
                  <wpsdc:indentchars xmlns:wpsdc="http://www.wps.cn/officeDocument/2017/drawingmlCustomData" val="200" checksum="59296752"/>
                </a:ext>
              </a:extLst>
            </a:pPr>
            <a:endParaRPr lang="zh-CN" altLang="en-US" dirty="0" smtClean="0">
              <a:solidFill>
                <a:prstClr val="black"/>
              </a:solidFill>
              <a:latin typeface="+mn-ea"/>
              <a:cs typeface="+mn-ea"/>
            </a:endParaRPr>
          </a:p>
          <a:p>
            <a:pPr marL="581025" lvl="1" indent="-180975">
              <a:lnSpc>
                <a:spcPct val="125000"/>
              </a:lnSpc>
              <a:buFont typeface="Arial" panose="020B0604020202020204" pitchFamily="34" charset="0"/>
              <a:buChar char="–"/>
            </a:pPr>
            <a:r>
              <a:rPr lang="zh-CN" altLang="en-US" sz="2000" dirty="0" smtClean="0">
                <a:solidFill>
                  <a:prstClr val="black"/>
                </a:solidFill>
              </a:rPr>
              <a:t>调试经验小结</a:t>
            </a:r>
            <a:endParaRPr lang="zh-CN" altLang="en-US" sz="2000" dirty="0" smtClean="0">
              <a:solidFill>
                <a:prstClr val="black"/>
              </a:solidFill>
            </a:endParaRPr>
          </a:p>
          <a:p>
            <a:pPr marL="400050" lvl="1" indent="457200" algn="l">
              <a:lnSpc>
                <a:spcPts val="2500"/>
              </a:lnSpc>
              <a:buClrTx/>
              <a:buSzTx/>
              <a:buFont typeface="Arial" panose="020B0604020202020204" pitchFamily="34" charset="0"/>
              <a:buNone/>
              <a:extLst>
                <a:ext uri="{35155182-B16C-46BC-9424-99874614C6A1}">
                  <wpsdc:indentchars xmlns:wpsdc="http://www.wps.cn/officeDocument/2017/drawingmlCustomData" val="200" checksum="59296752"/>
                </a:ext>
              </a:extLst>
            </a:pPr>
            <a:r>
              <a:rPr lang="zh-CN" altLang="en-US" dirty="0" smtClean="0">
                <a:solidFill>
                  <a:prstClr val="black"/>
                </a:solidFill>
                <a:latin typeface="+mn-ea"/>
                <a:cs typeface="+mn-ea"/>
              </a:rPr>
              <a:t>在处理非运行时异常时，可以通过在控制台打印信息，来查找异常发生的原因。</a:t>
            </a:r>
            <a:endParaRPr lang="zh-CN" altLang="en-US" dirty="0" smtClean="0">
              <a:solidFill>
                <a:prstClr val="black"/>
              </a:solidFill>
              <a:latin typeface="+mn-ea"/>
              <a:cs typeface="+mn-ea"/>
            </a:endParaRPr>
          </a:p>
          <a:p>
            <a:pPr marL="400050" lvl="1" indent="0">
              <a:lnSpc>
                <a:spcPct val="125000"/>
              </a:lnSpc>
              <a:buFont typeface="Arial" panose="020B0604020202020204" pitchFamily="34" charset="0"/>
              <a:buNone/>
            </a:pPr>
            <a:endParaRPr lang="zh-CN" altLang="en-US" dirty="0" smtClean="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539750" y="868680"/>
            <a:ext cx="6426835" cy="4284980"/>
          </a:xfrm>
          <a:prstGeom prst="rect">
            <a:avLst/>
          </a:prstGeom>
          <a:noFill/>
        </p:spPr>
        <p:txBody>
          <a:bodyPr wrap="square" rtlCol="0" anchor="t">
            <a:spAutoFit/>
          </a:bodyPr>
          <a:p>
            <a:pPr marL="581025" lvl="1" indent="-180975">
              <a:lnSpc>
                <a:spcPct val="125000"/>
              </a:lnSpc>
              <a:buFont typeface="Arial" panose="020B0604020202020204" pitchFamily="34" charset="0"/>
              <a:buChar char="–"/>
            </a:pPr>
            <a:r>
              <a:rPr lang="zh-CN" altLang="en-US" sz="2000" dirty="0" smtClean="0">
                <a:solidFill>
                  <a:prstClr val="black"/>
                </a:solidFill>
                <a:sym typeface="+mn-ea"/>
              </a:rPr>
              <a:t>项目实践感想</a:t>
            </a:r>
            <a:endParaRPr lang="zh-CN" altLang="en-US" sz="2000" dirty="0" smtClean="0">
              <a:solidFill>
                <a:prstClr val="black"/>
              </a:solidFill>
            </a:endParaRPr>
          </a:p>
          <a:p>
            <a:pPr marL="400050" lvl="1" indent="0">
              <a:lnSpc>
                <a:spcPct val="125000"/>
              </a:lnSpc>
              <a:buFont typeface="Arial" panose="020B0604020202020204" pitchFamily="34" charset="0"/>
              <a:buNone/>
            </a:pPr>
            <a:r>
              <a:rPr lang="zh-CN" altLang="en-US" dirty="0" smtClean="0">
                <a:solidFill>
                  <a:prstClr val="black"/>
                </a:solidFill>
                <a:sym typeface="+mn-ea"/>
              </a:rPr>
              <a:t>        一个项目的实现离不开背后的千百次</a:t>
            </a:r>
            <a:r>
              <a:rPr lang="en-US" altLang="zh-CN" dirty="0" smtClean="0">
                <a:solidFill>
                  <a:prstClr val="black"/>
                </a:solidFill>
                <a:sym typeface="+mn-ea"/>
              </a:rPr>
              <a:t>bug</a:t>
            </a:r>
            <a:r>
              <a:rPr lang="zh-CN" altLang="en-US" dirty="0" smtClean="0">
                <a:solidFill>
                  <a:prstClr val="black"/>
                </a:solidFill>
                <a:sym typeface="+mn-ea"/>
              </a:rPr>
              <a:t>，一个小小的坦克大战便进行了</a:t>
            </a:r>
            <a:r>
              <a:rPr lang="en-US" altLang="zh-CN" dirty="0" smtClean="0">
                <a:solidFill>
                  <a:prstClr val="black"/>
                </a:solidFill>
                <a:sym typeface="+mn-ea"/>
              </a:rPr>
              <a:t>25</a:t>
            </a:r>
            <a:r>
              <a:rPr lang="zh-CN" altLang="en-US" dirty="0" smtClean="0">
                <a:solidFill>
                  <a:prstClr val="black"/>
                </a:solidFill>
                <a:sym typeface="+mn-ea"/>
              </a:rPr>
              <a:t>个版本，从刚开始简单的制作图形界面，到后面的实现了整个游戏，每一步都走的磕磕绊绊</a:t>
            </a:r>
            <a:r>
              <a:rPr lang="en-US" altLang="zh-CN" dirty="0" smtClean="0">
                <a:solidFill>
                  <a:prstClr val="black"/>
                </a:solidFill>
                <a:sym typeface="+mn-ea"/>
              </a:rPr>
              <a:t>——</a:t>
            </a:r>
            <a:r>
              <a:rPr lang="zh-CN" altLang="en-US" dirty="0" smtClean="0">
                <a:solidFill>
                  <a:prstClr val="black"/>
                </a:solidFill>
                <a:sym typeface="+mn-ea"/>
              </a:rPr>
              <a:t>靠着问同学，问老师，看视频一步步做过来，再到现在实现了类</a:t>
            </a:r>
            <a:r>
              <a:rPr lang="en-US" altLang="zh-CN" dirty="0" smtClean="0">
                <a:solidFill>
                  <a:prstClr val="black"/>
                </a:solidFill>
                <a:sym typeface="+mn-ea"/>
              </a:rPr>
              <a:t>qq</a:t>
            </a:r>
            <a:r>
              <a:rPr lang="zh-CN" altLang="en-US" dirty="0" smtClean="0">
                <a:solidFill>
                  <a:prstClr val="black"/>
                </a:solidFill>
                <a:sym typeface="+mn-ea"/>
              </a:rPr>
              <a:t>通讯系统，由一小步慢慢的作到了最后，这个项目才最终成型。期间，我们也有过很多问题，代码一看就会，一做就错，解决了一个问题后,还要去究根问底去找到问题产生的起因,以防下次遇到类似的问题再次出错</a:t>
            </a:r>
            <a:endParaRPr lang="zh-CN" altLang="en-US" dirty="0" smtClean="0">
              <a:solidFill>
                <a:prstClr val="black"/>
              </a:solidFill>
            </a:endParaRPr>
          </a:p>
          <a:p>
            <a:pPr marL="400050" lvl="1" indent="0">
              <a:lnSpc>
                <a:spcPct val="125000"/>
              </a:lnSpc>
              <a:buFont typeface="Arial" panose="020B0604020202020204" pitchFamily="34" charset="0"/>
              <a:buNone/>
            </a:pPr>
            <a:r>
              <a:rPr lang="zh-CN" altLang="en-US" dirty="0" smtClean="0">
                <a:solidFill>
                  <a:prstClr val="black"/>
                </a:solidFill>
                <a:sym typeface="+mn-ea"/>
              </a:rPr>
              <a:t>         不过，每一个问题都是一次机遇，让我们更好的看清自己，熟悉了那些生疏的操作。就这样，最终做了出来。千言万语一句话，多看不如多练。</a:t>
            </a:r>
            <a:endParaRPr lang="zh-CN" altLang="en-US"/>
          </a:p>
        </p:txBody>
      </p:sp>
      <p:sp>
        <p:nvSpPr>
          <p:cNvPr id="5" name="文本占位符 2"/>
          <p:cNvSpPr txBox="1">
            <a:spLocks noChangeArrowheads="1"/>
          </p:cNvSpPr>
          <p:nvPr/>
        </p:nvSpPr>
        <p:spPr bwMode="auto">
          <a:xfrm>
            <a:off x="540038" y="387385"/>
            <a:ext cx="6192838" cy="419100"/>
          </a:xfrm>
          <a:prstGeom prst="rect">
            <a:avLst/>
          </a:prstGeom>
          <a:noFill/>
          <a:ln>
            <a:miter lim="800000"/>
          </a:ln>
        </p:spPr>
        <p:txBody>
          <a:bodyPr lIns="91258" tIns="45625" rIns="91258" bIns="45625"/>
          <a:lstStyle/>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项目总结</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6" name="矩形 5"/>
          <p:cNvSpPr/>
          <p:nvPr/>
        </p:nvSpPr>
        <p:spPr>
          <a:xfrm>
            <a:off x="43767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p>
            <a:pPr algn="ctr"/>
            <a:endParaRPr lang="zh-CN" altLang="en-US" sz="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4"/>
          <p:cNvSpPr txBox="1"/>
          <p:nvPr/>
        </p:nvSpPr>
        <p:spPr>
          <a:xfrm>
            <a:off x="971600" y="2777491"/>
            <a:ext cx="2592288" cy="1760196"/>
          </a:xfrm>
          <a:prstGeom prst="rect">
            <a:avLst/>
          </a:prstGeom>
        </p:spPr>
        <p:txBody>
          <a:bodyPr anchor="ctr">
            <a:norm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课程顾问：聂</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老师</a:t>
            </a:r>
            <a:endParaRPr kumimoji="1"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sz="2000" b="0" i="0" u="none" strike="noStrike" kern="1200" cap="none" spc="0" normalizeH="0" baseline="0" noProof="0" dirty="0" smtClean="0">
                <a:ln>
                  <a:noFill/>
                </a:ln>
                <a:solidFill>
                  <a:schemeClr val="tx1"/>
                </a:solidFill>
                <a:effectLst/>
                <a:uLnTx/>
                <a:uFillTx/>
                <a:latin typeface="+mn-lt"/>
                <a:ea typeface="+mn-ea"/>
                <a:cs typeface="+mn-cs"/>
              </a:rPr>
              <a:t>TEL</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1" lang="en-US" altLang="zh-CN" sz="2000" b="0" i="0" u="none" strike="noStrike" kern="1200" cap="none" spc="0" normalizeH="0" baseline="0" noProof="0" dirty="0" smtClean="0">
                <a:ln>
                  <a:noFill/>
                </a:ln>
                <a:solidFill>
                  <a:schemeClr val="tx1"/>
                </a:solidFill>
                <a:effectLst/>
                <a:uLnTx/>
                <a:uFillTx/>
                <a:latin typeface="+mn-lt"/>
                <a:ea typeface="+mn-ea"/>
                <a:cs typeface="+mn-cs"/>
              </a:rPr>
              <a:t>152xxxxxxxx</a:t>
            </a:r>
            <a:endParaRPr kumimoji="1"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sz="2000" b="0" i="0" u="none" strike="noStrike" kern="1200" cap="none" spc="0" normalizeH="0" baseline="0" noProof="0" dirty="0" smtClean="0">
                <a:ln>
                  <a:noFill/>
                </a:ln>
                <a:solidFill>
                  <a:schemeClr val="tx1"/>
                </a:solidFill>
                <a:effectLst/>
                <a:uLnTx/>
                <a:uFillTx/>
                <a:latin typeface="+mn-lt"/>
                <a:ea typeface="+mn-ea"/>
                <a:cs typeface="+mn-cs"/>
              </a:rPr>
              <a:t>QQ</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1" lang="en-US" altLang="zh-CN" sz="2000" b="0" i="0" u="none" strike="noStrike" kern="1200" cap="none" spc="0" normalizeH="0" baseline="0" noProof="0" dirty="0" smtClean="0">
                <a:ln>
                  <a:noFill/>
                </a:ln>
                <a:solidFill>
                  <a:schemeClr val="tx1"/>
                </a:solidFill>
                <a:effectLst/>
                <a:uLnTx/>
                <a:uFillTx/>
                <a:latin typeface="+mn-lt"/>
                <a:ea typeface="+mn-ea"/>
                <a:cs typeface="+mn-cs"/>
              </a:rPr>
              <a:t>1xxxxxxxx</a:t>
            </a:r>
            <a:endParaRPr kumimoji="1"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TextBox 3"/>
          <p:cNvSpPr txBox="1"/>
          <p:nvPr/>
        </p:nvSpPr>
        <p:spPr>
          <a:xfrm>
            <a:off x="1115616" y="1694144"/>
            <a:ext cx="2160240" cy="830997"/>
          </a:xfrm>
          <a:prstGeom prst="rect">
            <a:avLst/>
          </a:prstGeom>
          <a:noFill/>
        </p:spPr>
        <p:txBody>
          <a:bodyPr wrap="square" rtlCol="0">
            <a:spAutoFit/>
          </a:bodyPr>
          <a:lstStyle/>
          <a:p>
            <a:r>
              <a:rPr lang="zh-CN" altLang="en-US" sz="4800" b="1" dirty="0" smtClean="0">
                <a:solidFill>
                  <a:srgbClr val="C00000"/>
                </a:solidFill>
                <a:latin typeface="微软雅黑" panose="020B0503020204020204" pitchFamily="34" charset="-122"/>
                <a:ea typeface="微软雅黑" panose="020B0503020204020204" pitchFamily="34" charset="-122"/>
              </a:rPr>
              <a:t>谢 谢！</a:t>
            </a:r>
            <a:endParaRPr lang="zh-CN" altLang="en-US" sz="48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a:spLocks noGrp="1"/>
          </p:cNvSpPr>
          <p:nvPr>
            <p:ph type="body" sz="quarter" idx="4294967295"/>
          </p:nvPr>
        </p:nvSpPr>
        <p:spPr>
          <a:xfrm>
            <a:off x="1264920" y="756285"/>
            <a:ext cx="3718560" cy="4677410"/>
          </a:xfrm>
          <a:prstGeom prst="rect">
            <a:avLst/>
          </a:prstGeom>
        </p:spPr>
        <p:txBody>
          <a:bodyPr/>
          <a:lstStyle/>
          <a:p>
            <a:pPr marL="180975" lvl="0" indent="-180975">
              <a:lnSpc>
                <a:spcPct val="114000"/>
              </a:lnSpc>
              <a:spcBef>
                <a:spcPts val="0"/>
              </a:spcBef>
              <a:spcAft>
                <a:spcPts val="0"/>
              </a:spcAft>
            </a:pPr>
            <a:r>
              <a:rPr lang="zh-CN" altLang="en-US" sz="2000" dirty="0" smtClean="0"/>
              <a:t>项目概述</a:t>
            </a:r>
            <a:endParaRPr lang="en-US" altLang="zh-CN" sz="2000" dirty="0" smtClean="0"/>
          </a:p>
          <a:p>
            <a:pPr marL="581025" lvl="1" indent="-180975">
              <a:lnSpc>
                <a:spcPct val="114000"/>
              </a:lnSpc>
              <a:spcBef>
                <a:spcPts val="0"/>
              </a:spcBef>
            </a:pPr>
            <a:r>
              <a:rPr lang="zh-CN" altLang="en-US" sz="1600" dirty="0" smtClean="0"/>
              <a:t>项目背景</a:t>
            </a:r>
            <a:endParaRPr lang="en-US" altLang="zh-CN" sz="1600" dirty="0" smtClean="0"/>
          </a:p>
          <a:p>
            <a:pPr marL="581025" lvl="1" indent="-180975">
              <a:lnSpc>
                <a:spcPct val="114000"/>
              </a:lnSpc>
              <a:spcBef>
                <a:spcPts val="0"/>
              </a:spcBef>
            </a:pPr>
            <a:r>
              <a:rPr lang="zh-CN" altLang="en-US" sz="1600" dirty="0" smtClean="0"/>
              <a:t>项目需求</a:t>
            </a:r>
            <a:endParaRPr lang="en-US" altLang="zh-CN" sz="1600" dirty="0" smtClean="0"/>
          </a:p>
          <a:p>
            <a:pPr marL="581025" lvl="1" indent="-180975">
              <a:lnSpc>
                <a:spcPct val="114000"/>
              </a:lnSpc>
              <a:spcBef>
                <a:spcPts val="0"/>
              </a:spcBef>
            </a:pPr>
            <a:r>
              <a:rPr lang="zh-CN" altLang="en-US" sz="1600" dirty="0" smtClean="0"/>
              <a:t>系统框图</a:t>
            </a:r>
            <a:endParaRPr lang="en-US" altLang="zh-CN" sz="1600" dirty="0" smtClean="0"/>
          </a:p>
          <a:p>
            <a:pPr marL="180975" lvl="0" indent="-180975">
              <a:lnSpc>
                <a:spcPct val="114000"/>
              </a:lnSpc>
              <a:spcBef>
                <a:spcPts val="0"/>
              </a:spcBef>
              <a:spcAft>
                <a:spcPts val="0"/>
              </a:spcAft>
            </a:pPr>
            <a:r>
              <a:rPr lang="zh-CN" altLang="en-US" sz="2000" dirty="0" smtClean="0"/>
              <a:t>团队分工</a:t>
            </a:r>
            <a:endParaRPr lang="en-US" altLang="zh-CN" sz="2000" dirty="0" smtClean="0"/>
          </a:p>
          <a:p>
            <a:pPr marL="581025" lvl="1" indent="-180975">
              <a:lnSpc>
                <a:spcPct val="114000"/>
              </a:lnSpc>
              <a:spcBef>
                <a:spcPts val="0"/>
              </a:spcBef>
            </a:pPr>
            <a:r>
              <a:rPr lang="zh-CN" altLang="en-US" sz="1600" dirty="0" smtClean="0"/>
              <a:t>成员分工</a:t>
            </a:r>
            <a:endParaRPr lang="en-US" altLang="zh-CN" sz="1600" dirty="0" smtClean="0"/>
          </a:p>
          <a:p>
            <a:pPr marL="180975" indent="-180975">
              <a:lnSpc>
                <a:spcPct val="114000"/>
              </a:lnSpc>
              <a:spcBef>
                <a:spcPts val="0"/>
              </a:spcBef>
            </a:pPr>
            <a:r>
              <a:rPr lang="zh-CN" altLang="en-US" sz="2000" dirty="0" smtClean="0"/>
              <a:t>设计说明</a:t>
            </a:r>
            <a:endParaRPr lang="en-US" altLang="zh-CN" sz="2000" dirty="0" smtClean="0"/>
          </a:p>
          <a:p>
            <a:pPr marL="581025" lvl="1" indent="-180975">
              <a:lnSpc>
                <a:spcPct val="114000"/>
              </a:lnSpc>
              <a:spcBef>
                <a:spcPts val="0"/>
              </a:spcBef>
            </a:pPr>
            <a:r>
              <a:rPr lang="zh-CN" altLang="en-US" sz="1600" dirty="0" smtClean="0"/>
              <a:t>功能描述</a:t>
            </a:r>
            <a:endParaRPr lang="en-US" altLang="zh-CN" sz="1600" dirty="0" smtClean="0"/>
          </a:p>
          <a:p>
            <a:pPr marL="581025" lvl="1" indent="-180975">
              <a:lnSpc>
                <a:spcPct val="114000"/>
              </a:lnSpc>
              <a:spcBef>
                <a:spcPts val="0"/>
              </a:spcBef>
            </a:pPr>
            <a:r>
              <a:rPr lang="zh-CN" altLang="en-US" sz="1600" dirty="0" smtClean="0"/>
              <a:t>接口说明</a:t>
            </a:r>
            <a:endParaRPr lang="en-US" altLang="zh-CN" sz="1600" dirty="0" smtClean="0"/>
          </a:p>
          <a:p>
            <a:pPr marL="581025" lvl="1" indent="-180975">
              <a:lnSpc>
                <a:spcPct val="114000"/>
              </a:lnSpc>
              <a:spcBef>
                <a:spcPts val="0"/>
              </a:spcBef>
            </a:pPr>
            <a:r>
              <a:rPr lang="zh-CN" altLang="en-US" sz="1600" dirty="0" smtClean="0"/>
              <a:t>数据描述</a:t>
            </a:r>
            <a:endParaRPr lang="en-US" altLang="zh-CN" sz="1600" dirty="0" smtClean="0"/>
          </a:p>
          <a:p>
            <a:pPr marL="180975" lvl="0" indent="-180975">
              <a:lnSpc>
                <a:spcPct val="114000"/>
              </a:lnSpc>
              <a:spcBef>
                <a:spcPts val="0"/>
              </a:spcBef>
              <a:spcAft>
                <a:spcPts val="0"/>
              </a:spcAft>
            </a:pPr>
            <a:r>
              <a:rPr lang="zh-CN" altLang="en-US" sz="2000" dirty="0" smtClean="0"/>
              <a:t>项目总结</a:t>
            </a:r>
            <a:endParaRPr lang="en-US" altLang="zh-CN" sz="2000" dirty="0" smtClean="0"/>
          </a:p>
          <a:p>
            <a:pPr marL="581025" lvl="1" indent="-180975">
              <a:lnSpc>
                <a:spcPct val="114000"/>
              </a:lnSpc>
              <a:spcBef>
                <a:spcPts val="0"/>
              </a:spcBef>
            </a:pPr>
            <a:r>
              <a:rPr lang="zh-CN" altLang="en-US" sz="1600" dirty="0" smtClean="0"/>
              <a:t>设计经验小结</a:t>
            </a:r>
            <a:endParaRPr lang="en-US" altLang="zh-CN" sz="1600" dirty="0" smtClean="0"/>
          </a:p>
          <a:p>
            <a:pPr marL="581025" lvl="1" indent="-180975">
              <a:lnSpc>
                <a:spcPct val="114000"/>
              </a:lnSpc>
              <a:spcBef>
                <a:spcPts val="0"/>
              </a:spcBef>
            </a:pPr>
            <a:r>
              <a:rPr lang="zh-CN" altLang="en-US" sz="1600" dirty="0" smtClean="0"/>
              <a:t>调试经验小结</a:t>
            </a:r>
            <a:endParaRPr lang="en-US" altLang="zh-CN" sz="1600" dirty="0" smtClean="0"/>
          </a:p>
          <a:p>
            <a:pPr marL="581025" lvl="1" indent="-180975">
              <a:lnSpc>
                <a:spcPct val="114000"/>
              </a:lnSpc>
              <a:spcBef>
                <a:spcPts val="0"/>
              </a:spcBef>
            </a:pPr>
            <a:r>
              <a:rPr lang="zh-CN" altLang="en-US" sz="1600" dirty="0" smtClean="0"/>
              <a:t>项目实践感想</a:t>
            </a:r>
            <a:endParaRPr lang="en-US" altLang="zh-CN" sz="1600" dirty="0" smtClean="0"/>
          </a:p>
        </p:txBody>
      </p:sp>
      <p:sp>
        <p:nvSpPr>
          <p:cNvPr id="4"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宋体" panose="02010600030101010101" pitchFamily="2" charset="-122"/>
              </a:rPr>
              <a:t>目录</a:t>
            </a:r>
            <a:endParaRPr kumimoji="1" lang="zh-CN" altLang="en-US" sz="2400" b="1" i="0" u="none" strike="noStrike" kern="1200" cap="none" spc="0" normalizeH="0" baseline="0" noProof="0" dirty="0">
              <a:ln>
                <a:noFill/>
              </a:ln>
              <a:solidFill>
                <a:srgbClr val="FF5050"/>
              </a:solidFill>
              <a:effectLst/>
              <a:uLnTx/>
              <a:uFillTx/>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6" name="矩形 5"/>
          <p:cNvSpPr/>
          <p:nvPr/>
        </p:nvSpPr>
        <p:spPr>
          <a:xfrm>
            <a:off x="43767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项目概述</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1----</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项目背景</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坦克大战</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767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p>
            <a:pPr algn="ctr"/>
            <a:endParaRPr lang="zh-CN" altLang="en-US" sz="100" dirty="0"/>
          </a:p>
        </p:txBody>
      </p:sp>
      <p:sp>
        <p:nvSpPr>
          <p:cNvPr id="5" name="文本框 4"/>
          <p:cNvSpPr txBox="1"/>
          <p:nvPr>
            <p:custDataLst>
              <p:tags r:id="rId1"/>
            </p:custDataLst>
          </p:nvPr>
        </p:nvSpPr>
        <p:spPr>
          <a:xfrm>
            <a:off x="626745" y="1042035"/>
            <a:ext cx="7753985" cy="2976880"/>
          </a:xfrm>
          <a:prstGeom prst="rect">
            <a:avLst/>
          </a:prstGeom>
          <a:noFill/>
        </p:spPr>
        <p:txBody>
          <a:bodyPr wrap="square" rtlCol="0">
            <a:spAutoFit/>
          </a:bodyPr>
          <a:p>
            <a:pPr indent="508000" fontAlgn="auto">
              <a:lnSpc>
                <a:spcPts val="2500"/>
              </a:lnSpc>
              <a:extLst>
                <a:ext uri="{35155182-B16C-46BC-9424-99874614C6A1}">
                  <wpsdc:indentchars xmlns:wpsdc="http://www.wps.cn/officeDocument/2017/drawingmlCustomData" val="200" checksum="282533468"/>
                </a:ext>
              </a:extLst>
            </a:pPr>
            <a:r>
              <a:rPr lang="en-US" altLang="zh-CN" sz="2000">
                <a:latin typeface="+mn-ea"/>
                <a:cs typeface="+mn-ea"/>
              </a:rPr>
              <a:t>1.</a:t>
            </a:r>
            <a:r>
              <a:rPr lang="zh-CN" altLang="en-US" sz="2000">
                <a:latin typeface="+mn-ea"/>
                <a:cs typeface="+mn-ea"/>
              </a:rPr>
              <a:t>项目名称：坦克大战</a:t>
            </a:r>
            <a:endParaRPr lang="zh-CN" altLang="en-US" sz="2000">
              <a:latin typeface="+mn-ea"/>
              <a:cs typeface="+mn-ea"/>
            </a:endParaRPr>
          </a:p>
          <a:p>
            <a:pPr indent="508000" fontAlgn="auto">
              <a:lnSpc>
                <a:spcPts val="2500"/>
              </a:lnSpc>
              <a:extLst>
                <a:ext uri="{35155182-B16C-46BC-9424-99874614C6A1}">
                  <wpsdc:indentchars xmlns:wpsdc="http://www.wps.cn/officeDocument/2017/drawingmlCustomData" val="200" checksum="282533468"/>
                </a:ext>
              </a:extLst>
            </a:pPr>
            <a:endParaRPr lang="zh-CN" altLang="en-US" sz="2000">
              <a:latin typeface="+mn-ea"/>
              <a:cs typeface="+mn-ea"/>
            </a:endParaRPr>
          </a:p>
          <a:p>
            <a:pPr indent="508000" fontAlgn="auto">
              <a:lnSpc>
                <a:spcPts val="2500"/>
              </a:lnSpc>
              <a:extLst>
                <a:ext uri="{35155182-B16C-46BC-9424-99874614C6A1}">
                  <wpsdc:indentchars xmlns:wpsdc="http://www.wps.cn/officeDocument/2017/drawingmlCustomData" val="200" checksum="282533468"/>
                </a:ext>
              </a:extLst>
            </a:pPr>
            <a:r>
              <a:rPr lang="en-US" altLang="zh-CN" sz="2000">
                <a:latin typeface="+mn-ea"/>
                <a:cs typeface="+mn-ea"/>
              </a:rPr>
              <a:t>2.</a:t>
            </a:r>
            <a:r>
              <a:rPr lang="zh-CN" altLang="en-US" sz="2000">
                <a:latin typeface="+mn-ea"/>
                <a:cs typeface="+mn-ea"/>
              </a:rPr>
              <a:t>项目开发背景：</a:t>
            </a:r>
            <a:endParaRPr lang="zh-CN" altLang="en-US" sz="2000">
              <a:latin typeface="+mn-ea"/>
              <a:cs typeface="+mn-ea"/>
            </a:endParaRPr>
          </a:p>
          <a:p>
            <a:pPr indent="508000" fontAlgn="auto">
              <a:lnSpc>
                <a:spcPts val="2500"/>
              </a:lnSpc>
              <a:extLst>
                <a:ext uri="{35155182-B16C-46BC-9424-99874614C6A1}">
                  <wpsdc:indentchars xmlns:wpsdc="http://www.wps.cn/officeDocument/2017/drawingmlCustomData" val="200" checksum="282533468"/>
                </a:ext>
              </a:extLst>
            </a:pPr>
            <a:r>
              <a:rPr lang="zh-CN" altLang="en-US" sz="2000">
                <a:latin typeface="+mn-ea"/>
                <a:cs typeface="+mn-ea"/>
              </a:rPr>
              <a:t>在实训中学习完</a:t>
            </a:r>
            <a:r>
              <a:rPr lang="en-US" altLang="zh-CN" sz="2000">
                <a:latin typeface="+mn-ea"/>
                <a:cs typeface="+mn-ea"/>
              </a:rPr>
              <a:t>JAVA</a:t>
            </a:r>
            <a:r>
              <a:rPr lang="zh-CN" altLang="en-US" sz="2000">
                <a:latin typeface="+mn-ea"/>
                <a:cs typeface="+mn-ea"/>
              </a:rPr>
              <a:t>的基础知识之后，为了检验阶段性学习所的知识，将</a:t>
            </a:r>
            <a:r>
              <a:rPr lang="zh-CN" altLang="en-US" sz="2000">
                <a:latin typeface="+mn-ea"/>
                <a:cs typeface="+mn-ea"/>
                <a:sym typeface="+mn-ea"/>
              </a:rPr>
              <a:t>坦克大战</a:t>
            </a:r>
            <a:r>
              <a:rPr lang="zh-CN" altLang="en-US" sz="2000">
                <a:latin typeface="+mn-ea"/>
                <a:cs typeface="+mn-ea"/>
              </a:rPr>
              <a:t>项目作为一个阶段性项目来对之前所学知识进行一个复习以及巩固。之所以选择坦克大战项目，坦克大战作为一个上世纪登陆</a:t>
            </a:r>
            <a:r>
              <a:rPr lang="en-US" altLang="zh-CN" sz="2000">
                <a:latin typeface="+mn-ea"/>
                <a:cs typeface="+mn-ea"/>
              </a:rPr>
              <a:t>FC</a:t>
            </a:r>
            <a:r>
              <a:rPr lang="zh-CN" altLang="en-US" sz="2000">
                <a:latin typeface="+mn-ea"/>
                <a:cs typeface="+mn-ea"/>
              </a:rPr>
              <a:t>平台的</a:t>
            </a:r>
            <a:r>
              <a:rPr lang="en-US" altLang="zh-CN" sz="2000">
                <a:latin typeface="+mn-ea"/>
                <a:cs typeface="+mn-ea"/>
              </a:rPr>
              <a:t>FC</a:t>
            </a:r>
            <a:r>
              <a:rPr lang="zh-CN" altLang="en-US" sz="2000">
                <a:latin typeface="+mn-ea"/>
                <a:cs typeface="+mn-ea"/>
              </a:rPr>
              <a:t>经典游戏，可以作为</a:t>
            </a:r>
            <a:r>
              <a:rPr lang="en-US" altLang="zh-CN" sz="2000">
                <a:latin typeface="+mn-ea"/>
                <a:cs typeface="+mn-ea"/>
              </a:rPr>
              <a:t>8090</a:t>
            </a:r>
            <a:r>
              <a:rPr lang="zh-CN" altLang="en-US" sz="2000">
                <a:latin typeface="+mn-ea"/>
                <a:cs typeface="+mn-ea"/>
              </a:rPr>
              <a:t>年代的人的童年回忆更具有亲切感加上游戏的所需的硬件要求以及操作需求并不是很高，玩家的门槛低</a:t>
            </a:r>
            <a:r>
              <a:rPr lang="zh-CN" altLang="en-US" sz="2000"/>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lstStyle/>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项目概述</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1</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项目需求</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坦克大战</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a:p>
            <a:pPr marL="342900" lvl="0" indent="-342900">
              <a:spcBef>
                <a:spcPct val="20000"/>
              </a:spcBef>
            </a:pP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767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sp>
        <p:nvSpPr>
          <p:cNvPr id="2" name="文本框 1"/>
          <p:cNvSpPr txBox="1"/>
          <p:nvPr/>
        </p:nvSpPr>
        <p:spPr>
          <a:xfrm>
            <a:off x="494665" y="1194435"/>
            <a:ext cx="241173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游戏操作需求：</a:t>
            </a:r>
            <a:endParaRPr lang="zh-CN" altLang="en-US" sz="20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706755" y="1946275"/>
            <a:ext cx="7731125" cy="2002155"/>
          </a:xfrm>
          <a:prstGeom prst="rect">
            <a:avLst/>
          </a:prstGeom>
          <a:noFill/>
        </p:spPr>
        <p:txBody>
          <a:bodyPr wrap="square" rtlCol="0">
            <a:spAutoFit/>
          </a:bodyPr>
          <a:p>
            <a:pPr indent="508000" fontAlgn="auto">
              <a:lnSpc>
                <a:spcPts val="2500"/>
              </a:lnSpc>
              <a:extLst>
                <a:ext uri="{35155182-B16C-46BC-9424-99874614C6A1}">
                  <wpsdc:indentchars xmlns:wpsdc="http://www.wps.cn/officeDocument/2017/drawingmlCustomData" val="200" checksum="282533468"/>
                </a:ext>
              </a:extLst>
            </a:pPr>
            <a:r>
              <a:rPr lang="en-US" altLang="zh-CN" sz="2000"/>
              <a:t>1.</a:t>
            </a:r>
            <a:r>
              <a:rPr lang="zh-CN" altLang="en-US" sz="2000"/>
              <a:t>可以使用</a:t>
            </a:r>
            <a:r>
              <a:rPr lang="en-US" altLang="zh-CN" sz="2000"/>
              <a:t>↑ ↓ ← → </a:t>
            </a:r>
            <a:r>
              <a:rPr lang="zh-CN" altLang="en-US" sz="2000"/>
              <a:t>来对坦克进行移动操作。</a:t>
            </a:r>
            <a:endParaRPr lang="zh-CN" altLang="en-US" sz="2000"/>
          </a:p>
          <a:p>
            <a:pPr indent="508000" fontAlgn="auto">
              <a:lnSpc>
                <a:spcPts val="2500"/>
              </a:lnSpc>
              <a:extLst>
                <a:ext uri="{35155182-B16C-46BC-9424-99874614C6A1}">
                  <wpsdc:indentchars xmlns:wpsdc="http://www.wps.cn/officeDocument/2017/drawingmlCustomData" val="200" checksum="282533468"/>
                </a:ext>
              </a:extLst>
            </a:pPr>
            <a:endParaRPr lang="zh-CN" altLang="en-US" sz="2000"/>
          </a:p>
          <a:p>
            <a:pPr indent="508000" fontAlgn="auto">
              <a:lnSpc>
                <a:spcPts val="2500"/>
              </a:lnSpc>
              <a:extLst>
                <a:ext uri="{35155182-B16C-46BC-9424-99874614C6A1}">
                  <wpsdc:indentchars xmlns:wpsdc="http://www.wps.cn/officeDocument/2017/drawingmlCustomData" val="200" checksum="282533468"/>
                </a:ext>
              </a:extLst>
            </a:pPr>
            <a:r>
              <a:rPr lang="en-US" altLang="zh-CN" sz="2000"/>
              <a:t>2.</a:t>
            </a:r>
            <a:r>
              <a:rPr lang="zh-CN" altLang="en-US" sz="2000"/>
              <a:t>可以使用</a:t>
            </a:r>
            <a:r>
              <a:rPr lang="en-US" altLang="zh-CN" sz="2000"/>
              <a:t>F</a:t>
            </a:r>
            <a:r>
              <a:rPr lang="zh-CN" altLang="en-US" sz="2000"/>
              <a:t>，</a:t>
            </a:r>
            <a:r>
              <a:rPr lang="en-US" altLang="zh-CN" sz="2000"/>
              <a:t>G</a:t>
            </a:r>
            <a:r>
              <a:rPr lang="zh-CN" altLang="en-US" sz="2000"/>
              <a:t>，</a:t>
            </a:r>
            <a:r>
              <a:rPr lang="en-US" altLang="zh-CN" sz="2000"/>
              <a:t>H</a:t>
            </a:r>
            <a:r>
              <a:rPr lang="zh-CN" altLang="en-US" sz="2000"/>
              <a:t>来进行坦克的攻击操作。</a:t>
            </a:r>
            <a:endParaRPr lang="zh-CN" altLang="en-US" sz="2000"/>
          </a:p>
          <a:p>
            <a:pPr indent="508000" fontAlgn="auto">
              <a:lnSpc>
                <a:spcPts val="2500"/>
              </a:lnSpc>
              <a:extLst>
                <a:ext uri="{35155182-B16C-46BC-9424-99874614C6A1}">
                  <wpsdc:indentchars xmlns:wpsdc="http://www.wps.cn/officeDocument/2017/drawingmlCustomData" val="200" checksum="282533468"/>
                </a:ext>
              </a:extLst>
            </a:pPr>
            <a:endParaRPr lang="zh-CN" altLang="en-US" sz="2000"/>
          </a:p>
          <a:p>
            <a:pPr indent="508000" fontAlgn="auto">
              <a:lnSpc>
                <a:spcPts val="2500"/>
              </a:lnSpc>
              <a:extLst>
                <a:ext uri="{35155182-B16C-46BC-9424-99874614C6A1}">
                  <wpsdc:indentchars xmlns:wpsdc="http://www.wps.cn/officeDocument/2017/drawingmlCustomData" val="200" checksum="282533468"/>
                </a:ext>
              </a:extLst>
            </a:pPr>
            <a:r>
              <a:rPr lang="en-US" altLang="zh-CN" sz="2000"/>
              <a:t>3.</a:t>
            </a:r>
            <a:r>
              <a:rPr lang="zh-CN" altLang="en-US" sz="2000"/>
              <a:t>可以使用</a:t>
            </a:r>
            <a:r>
              <a:rPr lang="en-US" altLang="zh-CN" sz="2000"/>
              <a:t>F1 </a:t>
            </a:r>
            <a:r>
              <a:rPr lang="zh-CN" altLang="en-US" sz="2000"/>
              <a:t>来进行坦克的复活操作。</a:t>
            </a:r>
            <a:endParaRPr lang="zh-CN" altLang="en-US" sz="2000"/>
          </a:p>
          <a:p>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lstStyle/>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项目概述</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1</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项目需求</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坦克大战</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a:p>
            <a:pPr marL="342900" lvl="0" indent="-342900">
              <a:spcBef>
                <a:spcPct val="20000"/>
              </a:spcBef>
            </a:pP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767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sp>
        <p:nvSpPr>
          <p:cNvPr id="2" name="文本框 1"/>
          <p:cNvSpPr txBox="1"/>
          <p:nvPr/>
        </p:nvSpPr>
        <p:spPr>
          <a:xfrm>
            <a:off x="494665" y="961390"/>
            <a:ext cx="241173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游戏算法需求：</a:t>
            </a:r>
            <a:endParaRPr lang="zh-CN" altLang="en-US" sz="20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706120" y="1485900"/>
            <a:ext cx="7731125" cy="3253740"/>
          </a:xfrm>
          <a:prstGeom prst="rect">
            <a:avLst/>
          </a:prstGeom>
          <a:noFill/>
        </p:spPr>
        <p:txBody>
          <a:bodyPr wrap="square" rtlCol="0">
            <a:spAutoFit/>
          </a:bodyPr>
          <a:p>
            <a:pPr indent="508000" fontAlgn="auto">
              <a:lnSpc>
                <a:spcPts val="2500"/>
              </a:lnSpc>
              <a:extLst>
                <a:ext uri="{35155182-B16C-46BC-9424-99874614C6A1}">
                  <wpsdc:indentchars xmlns:wpsdc="http://www.wps.cn/officeDocument/2017/drawingmlCustomData" val="200" checksum="282533468"/>
                </a:ext>
              </a:extLst>
            </a:pPr>
            <a:r>
              <a:rPr lang="en-US" altLang="zh-CN" sz="2000"/>
              <a:t>1.</a:t>
            </a:r>
            <a:r>
              <a:rPr lang="zh-CN" altLang="en-US" sz="2000"/>
              <a:t>游戏开始的时候游戏自动生成我方坦克、敌方坦克、场地墙体、补给道具以及概率生成</a:t>
            </a:r>
            <a:r>
              <a:rPr lang="en-US" altLang="zh-CN" sz="2000"/>
              <a:t>BOSS</a:t>
            </a:r>
            <a:r>
              <a:rPr lang="zh-CN" altLang="en-US" sz="2000"/>
              <a:t>。</a:t>
            </a:r>
            <a:endParaRPr lang="zh-CN" altLang="en-US" sz="2000"/>
          </a:p>
          <a:p>
            <a:pPr indent="508000" fontAlgn="auto">
              <a:lnSpc>
                <a:spcPts val="2500"/>
              </a:lnSpc>
              <a:extLst>
                <a:ext uri="{35155182-B16C-46BC-9424-99874614C6A1}">
                  <wpsdc:indentchars xmlns:wpsdc="http://www.wps.cn/officeDocument/2017/drawingmlCustomData" val="200" checksum="282533468"/>
                </a:ext>
              </a:extLst>
            </a:pPr>
            <a:r>
              <a:rPr lang="en-US" altLang="zh-CN" sz="2000"/>
              <a:t>2.</a:t>
            </a:r>
            <a:r>
              <a:rPr lang="zh-CN" altLang="en-US" sz="2000"/>
              <a:t>使用我方坦克进行发射导弹对敌方坦克进行攻击击毁敌方坦克来获取本关卡的胜利。</a:t>
            </a:r>
            <a:endParaRPr lang="zh-CN" altLang="en-US" sz="2000"/>
          </a:p>
          <a:p>
            <a:pPr indent="508000" fontAlgn="auto">
              <a:lnSpc>
                <a:spcPts val="2500"/>
              </a:lnSpc>
              <a:extLst>
                <a:ext uri="{35155182-B16C-46BC-9424-99874614C6A1}">
                  <wpsdc:indentchars xmlns:wpsdc="http://www.wps.cn/officeDocument/2017/drawingmlCustomData" val="200" checksum="282533468"/>
                </a:ext>
              </a:extLst>
            </a:pPr>
            <a:r>
              <a:rPr lang="en-US" altLang="zh-CN" sz="2000"/>
              <a:t>3.</a:t>
            </a:r>
            <a:r>
              <a:rPr lang="zh-CN" altLang="en-US" sz="2000"/>
              <a:t>当我方坦克多次被敌方坦克击中导致血量为空时候则我方坦克被毁，如果复活次数大于</a:t>
            </a:r>
            <a:r>
              <a:rPr lang="en-US" altLang="zh-CN" sz="2000"/>
              <a:t>0</a:t>
            </a:r>
            <a:r>
              <a:rPr lang="zh-CN" altLang="en-US" sz="2000"/>
              <a:t>，可以使用复活功能键</a:t>
            </a:r>
            <a:r>
              <a:rPr lang="zh-CN" altLang="en-US" sz="2000">
                <a:sym typeface="+mn-ea"/>
              </a:rPr>
              <a:t>继续</a:t>
            </a:r>
            <a:r>
              <a:rPr lang="zh-CN" altLang="en-US" sz="2000"/>
              <a:t>进行游戏。</a:t>
            </a:r>
            <a:endParaRPr lang="zh-CN" altLang="en-US" sz="2000"/>
          </a:p>
          <a:p>
            <a:pPr indent="508000" fontAlgn="auto">
              <a:lnSpc>
                <a:spcPts val="2500"/>
              </a:lnSpc>
              <a:extLst>
                <a:ext uri="{35155182-B16C-46BC-9424-99874614C6A1}">
                  <wpsdc:indentchars xmlns:wpsdc="http://www.wps.cn/officeDocument/2017/drawingmlCustomData" val="200" checksum="282533468"/>
                </a:ext>
              </a:extLst>
            </a:pPr>
            <a:r>
              <a:rPr lang="en-US" altLang="zh-CN" sz="2000"/>
              <a:t>4.BOSS</a:t>
            </a:r>
            <a:r>
              <a:rPr lang="zh-CN" altLang="en-US" sz="2000"/>
              <a:t>和敌方坦克拥有自己的行动方式需要编写</a:t>
            </a:r>
            <a:r>
              <a:rPr lang="en-US" altLang="zh-CN" sz="2000"/>
              <a:t>A</a:t>
            </a:r>
            <a:r>
              <a:rPr lang="en-US" altLang="zh-CN" sz="2000"/>
              <a:t>I</a:t>
            </a:r>
            <a:r>
              <a:rPr lang="zh-CN" altLang="en-US" sz="2000"/>
              <a:t>来描述。</a:t>
            </a:r>
            <a:endParaRPr lang="zh-CN" altLang="en-US" sz="2000"/>
          </a:p>
          <a:p>
            <a:pPr indent="508000" fontAlgn="auto">
              <a:lnSpc>
                <a:spcPts val="2500"/>
              </a:lnSpc>
              <a:extLst>
                <a:ext uri="{35155182-B16C-46BC-9424-99874614C6A1}">
                  <wpsdc:indentchars xmlns:wpsdc="http://www.wps.cn/officeDocument/2017/drawingmlCustomData" val="200" checksum="282533468"/>
                </a:ext>
              </a:extLst>
            </a:pPr>
            <a:r>
              <a:rPr lang="en-US" altLang="zh-CN" sz="2000"/>
              <a:t>5.</a:t>
            </a:r>
            <a:r>
              <a:rPr lang="zh-CN" altLang="en-US" sz="2000"/>
              <a:t>地图中会生成补给品（血包，弹药包等），玩家可以移动到补给品位置拾取以获得补充。</a:t>
            </a:r>
            <a:endParaRPr lang="zh-CN" altLang="en-US" sz="2000"/>
          </a:p>
          <a:p>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lstStyle/>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项目概述</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1</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系统框图</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坦克大战</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767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pic>
        <p:nvPicPr>
          <p:cNvPr id="7" name="图片 6" descr="{EG_S2UE0Q_D}SJ]D$SR_GV"/>
          <p:cNvPicPr>
            <a:picLocks noChangeAspect="1"/>
          </p:cNvPicPr>
          <p:nvPr/>
        </p:nvPicPr>
        <p:blipFill>
          <a:blip r:embed="rId1"/>
          <a:stretch>
            <a:fillRect/>
          </a:stretch>
        </p:blipFill>
        <p:spPr>
          <a:xfrm>
            <a:off x="494665" y="1108075"/>
            <a:ext cx="7360285" cy="4006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项目概述</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2</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项目背景</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----QQ</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聊天</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767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p>
            <a:pPr algn="ctr"/>
            <a:endParaRPr lang="zh-CN" altLang="en-US" sz="100" dirty="0"/>
          </a:p>
        </p:txBody>
      </p:sp>
      <p:sp>
        <p:nvSpPr>
          <p:cNvPr id="2" name="文本框 1"/>
          <p:cNvSpPr txBox="1"/>
          <p:nvPr/>
        </p:nvSpPr>
        <p:spPr>
          <a:xfrm>
            <a:off x="662305" y="1289685"/>
            <a:ext cx="6430645" cy="3297555"/>
          </a:xfrm>
          <a:prstGeom prst="rect">
            <a:avLst/>
          </a:prstGeom>
          <a:noFill/>
        </p:spPr>
        <p:txBody>
          <a:bodyPr wrap="square" rtlCol="0">
            <a:spAutoFit/>
          </a:bodyPr>
          <a:p>
            <a:pPr indent="457200" fontAlgn="auto">
              <a:lnSpc>
                <a:spcPts val="2500"/>
              </a:lnSpc>
              <a:extLst>
                <a:ext uri="{35155182-B16C-46BC-9424-99874614C6A1}">
                  <wpsdc:indentchars xmlns:wpsdc="http://www.wps.cn/officeDocument/2017/drawingmlCustomData" val="200" checksum="59296752"/>
                </a:ext>
              </a:extLst>
            </a:pPr>
            <a:r>
              <a:rPr lang="zh-CN" altLang="en-US"/>
              <a:t>近年来，随着全球信息化不断发展，网络也在快速发展，各企事业单位处于能高效快速安全的处理企业各种事物的目的，越来越多的企业在其内部使用局域网工作，在局域网的帮助下，企业得以简化信息流程，提高信息交换速度，从而得以提高工作效率。而局域网聊天工具应运而生，所谓局域网聊天工具，是在局域网内部使用，用户之间用来交流的一个工具，一般都具有文本聊天和文件传输等功能。局域网聊天工具因其使用简单，系统资源消耗少，安全性高等优点，成为各企事业单位等的局域网内广泛应用的软件之一。本次项目主要是设计一个基于JAVA的局域网聊天工具。</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lstStyle/>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项目概述</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2</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项目需求</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----QQ</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聊天</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a:p>
            <a:pPr marL="342900" lvl="0" indent="-342900">
              <a:spcBef>
                <a:spcPct val="20000"/>
              </a:spcBef>
            </a:pP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767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sp>
        <p:nvSpPr>
          <p:cNvPr id="2" name="文本框 1"/>
          <p:cNvSpPr txBox="1"/>
          <p:nvPr/>
        </p:nvSpPr>
        <p:spPr>
          <a:xfrm>
            <a:off x="800100" y="1657350"/>
            <a:ext cx="5671185" cy="239966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altLang="zh-CN" sz="2000">
                <a:latin typeface="+mn-ea"/>
                <a:cs typeface="+mn-ea"/>
              </a:rPr>
              <a:t>1.产生登录界面</a:t>
            </a:r>
            <a:endParaRPr lang="en-US" altLang="zh-CN" sz="2000">
              <a:latin typeface="+mn-ea"/>
              <a:cs typeface="+mn-ea"/>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a:latin typeface="+mn-ea"/>
                <a:cs typeface="+mn-ea"/>
              </a:rPr>
              <a:t>2.点击登录</a:t>
            </a:r>
            <a:r>
              <a:rPr lang="zh-CN" altLang="en-US" sz="2000">
                <a:latin typeface="+mn-ea"/>
                <a:cs typeface="+mn-ea"/>
              </a:rPr>
              <a:t>，提示是否登录成功</a:t>
            </a:r>
            <a:endParaRPr lang="en-US" altLang="zh-CN" sz="2000">
              <a:latin typeface="+mn-ea"/>
              <a:cs typeface="+mn-ea"/>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a:latin typeface="+mn-ea"/>
                <a:cs typeface="+mn-ea"/>
              </a:rPr>
              <a:t>3.将登陆信息发送到服务端进行验证</a:t>
            </a:r>
            <a:endParaRPr lang="en-US" altLang="zh-CN" sz="2000">
              <a:latin typeface="+mn-ea"/>
              <a:cs typeface="+mn-ea"/>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a:latin typeface="+mn-ea"/>
                <a:cs typeface="+mn-ea"/>
              </a:rPr>
              <a:t>4. 登录系统后，展示好友列表</a:t>
            </a:r>
            <a:endParaRPr lang="en-US" altLang="zh-CN" sz="2000">
              <a:latin typeface="+mn-ea"/>
              <a:cs typeface="+mn-ea"/>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a:latin typeface="+mn-ea"/>
                <a:cs typeface="+mn-ea"/>
              </a:rPr>
              <a:t>5.双击好友的头像，</a:t>
            </a:r>
            <a:r>
              <a:rPr lang="zh-CN" altLang="en-US" sz="2000">
                <a:latin typeface="+mn-ea"/>
                <a:cs typeface="+mn-ea"/>
              </a:rPr>
              <a:t>和</a:t>
            </a:r>
            <a:r>
              <a:rPr lang="en-US" altLang="zh-CN" sz="2000">
                <a:latin typeface="+mn-ea"/>
                <a:cs typeface="+mn-ea"/>
              </a:rPr>
              <a:t>好友能够</a:t>
            </a:r>
            <a:r>
              <a:rPr lang="zh-CN" altLang="en-US" sz="2000">
                <a:latin typeface="+mn-ea"/>
                <a:cs typeface="+mn-ea"/>
              </a:rPr>
              <a:t>在线</a:t>
            </a:r>
            <a:r>
              <a:rPr lang="en-US" altLang="zh-CN" sz="2000">
                <a:latin typeface="+mn-ea"/>
                <a:cs typeface="+mn-ea"/>
              </a:rPr>
              <a:t>聊天</a:t>
            </a:r>
            <a:endParaRPr lang="en-US" altLang="zh-CN" sz="200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txBox="1">
            <a:spLocks noChangeArrowheads="1"/>
          </p:cNvSpPr>
          <p:nvPr/>
        </p:nvSpPr>
        <p:spPr bwMode="auto">
          <a:xfrm>
            <a:off x="539403" y="337220"/>
            <a:ext cx="6192838" cy="419100"/>
          </a:xfrm>
          <a:prstGeom prst="rect">
            <a:avLst/>
          </a:prstGeom>
          <a:noFill/>
          <a:ln>
            <a:miter lim="800000"/>
          </a:ln>
        </p:spPr>
        <p:txBody>
          <a:bodyPr lIns="91258" tIns="45625" rIns="91258" bIns="45625"/>
          <a:lstStyle/>
          <a:p>
            <a:pPr marL="342900" lvl="0" indent="-342900">
              <a:spcBef>
                <a:spcPct val="20000"/>
              </a:spcBef>
            </a:pP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项目概述</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2</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系统框图</a:t>
            </a:r>
            <a:r>
              <a:rPr kumimoji="1" lang="en-US" altLang="zh-CN"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----QQ</a:t>
            </a:r>
            <a:r>
              <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rPr>
              <a:t>聊天</a:t>
            </a: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a:p>
            <a:pPr marL="342900" lvl="0" indent="-342900">
              <a:spcBef>
                <a:spcPct val="20000"/>
              </a:spcBef>
            </a:pPr>
            <a:endParaRPr kumimoji="1" lang="zh-CN" altLang="en-US" sz="2400" b="1" dirty="0" smtClean="0">
              <a:solidFill>
                <a:srgbClr val="FF5050"/>
              </a:solidFill>
              <a:latin typeface="华文细黑" panose="02010600040101010101" pitchFamily="2" charset="-122"/>
              <a:ea typeface="微软雅黑" panose="020B0503020204020204" pitchFamily="34" charset="-122"/>
              <a:cs typeface="+mj-cs"/>
              <a:sym typeface="宋体" panose="02010600030101010101" pitchFamily="2" charset="-122"/>
            </a:endParaRPr>
          </a:p>
        </p:txBody>
      </p:sp>
      <p:sp>
        <p:nvSpPr>
          <p:cNvPr id="4" name="矩形 3"/>
          <p:cNvSpPr/>
          <p:nvPr/>
        </p:nvSpPr>
        <p:spPr>
          <a:xfrm>
            <a:off x="437674" y="457729"/>
            <a:ext cx="57150" cy="27834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178" tIns="35593" rIns="71178" bIns="35593" rtlCol="0" anchor="ctr"/>
          <a:lstStyle/>
          <a:p>
            <a:pPr algn="ctr"/>
            <a:endParaRPr lang="zh-CN" altLang="en-US" sz="100" dirty="0"/>
          </a:p>
        </p:txBody>
      </p:sp>
      <p:pic>
        <p:nvPicPr>
          <p:cNvPr id="2" name="图片 1" descr="QQ系统框图"/>
          <p:cNvPicPr>
            <a:picLocks noChangeAspect="1"/>
          </p:cNvPicPr>
          <p:nvPr/>
        </p:nvPicPr>
        <p:blipFill>
          <a:blip r:embed="rId1"/>
          <a:stretch>
            <a:fillRect/>
          </a:stretch>
        </p:blipFill>
        <p:spPr>
          <a:xfrm>
            <a:off x="1511300" y="1158875"/>
            <a:ext cx="5756275" cy="36233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592902236078_1_1"/>
</p:tagLst>
</file>

<file path=ppt/tags/tag2.xml><?xml version="1.0" encoding="utf-8"?>
<p:tagLst xmlns:p="http://schemas.openxmlformats.org/presentationml/2006/main">
  <p:tag name="KSO_WM_UNIT_PLACING_PICTURE_USER_VIEWPORT" val="{&quot;height&quot;:6922.787401574803,&quot;width&quot;:4559.1811023622049}"/>
</p:tagLst>
</file>

<file path=ppt/tags/tag3.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592902540218_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2707</Words>
  <Application>WPS 演示</Application>
  <PresentationFormat>全屏显示(16:10)</PresentationFormat>
  <Paragraphs>169</Paragraphs>
  <Slides>19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微软雅黑</vt:lpstr>
      <vt:lpstr>华文行楷</vt:lpstr>
      <vt:lpstr>华文细黑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micky</dc:creator>
  <cp:lastModifiedBy>：海米＆妖米～</cp:lastModifiedBy>
  <cp:revision>165</cp:revision>
  <dcterms:created xsi:type="dcterms:W3CDTF">2012-04-18T08:59:00Z</dcterms:created>
  <dcterms:modified xsi:type="dcterms:W3CDTF">2020-06-24T00:46:05Z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