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8"/>
  </p:notesMasterIdLst>
  <p:handoutMasterIdLst>
    <p:handoutMasterId r:id="rId49"/>
  </p:handoutMasterIdLst>
  <p:sldIdLst>
    <p:sldId id="256" r:id="rId2"/>
    <p:sldId id="464" r:id="rId3"/>
    <p:sldId id="465" r:id="rId4"/>
    <p:sldId id="466" r:id="rId5"/>
    <p:sldId id="467" r:id="rId6"/>
    <p:sldId id="469" r:id="rId7"/>
    <p:sldId id="470" r:id="rId8"/>
    <p:sldId id="471" r:id="rId9"/>
    <p:sldId id="518" r:id="rId10"/>
    <p:sldId id="472" r:id="rId11"/>
    <p:sldId id="519" r:id="rId12"/>
    <p:sldId id="474" r:id="rId13"/>
    <p:sldId id="475" r:id="rId14"/>
    <p:sldId id="476" r:id="rId15"/>
    <p:sldId id="520" r:id="rId16"/>
    <p:sldId id="477" r:id="rId17"/>
    <p:sldId id="479" r:id="rId18"/>
    <p:sldId id="478" r:id="rId19"/>
    <p:sldId id="480" r:id="rId20"/>
    <p:sldId id="521" r:id="rId21"/>
    <p:sldId id="481" r:id="rId22"/>
    <p:sldId id="510" r:id="rId23"/>
    <p:sldId id="484" r:id="rId24"/>
    <p:sldId id="485" r:id="rId25"/>
    <p:sldId id="486" r:id="rId26"/>
    <p:sldId id="511" r:id="rId27"/>
    <p:sldId id="488" r:id="rId28"/>
    <p:sldId id="489" r:id="rId29"/>
    <p:sldId id="490" r:id="rId30"/>
    <p:sldId id="512" r:id="rId31"/>
    <p:sldId id="492" r:id="rId32"/>
    <p:sldId id="493" r:id="rId33"/>
    <p:sldId id="494" r:id="rId34"/>
    <p:sldId id="513" r:id="rId35"/>
    <p:sldId id="497" r:id="rId36"/>
    <p:sldId id="498" r:id="rId37"/>
    <p:sldId id="499" r:id="rId38"/>
    <p:sldId id="514" r:id="rId39"/>
    <p:sldId id="501" r:id="rId40"/>
    <p:sldId id="502" r:id="rId41"/>
    <p:sldId id="503" r:id="rId42"/>
    <p:sldId id="515" r:id="rId43"/>
    <p:sldId id="517" r:id="rId44"/>
    <p:sldId id="516" r:id="rId45"/>
    <p:sldId id="508" r:id="rId46"/>
    <p:sldId id="397" r:id="rId4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8" autoAdjust="0"/>
    <p:restoredTop sz="79014" autoAdjust="0"/>
  </p:normalViewPr>
  <p:slideViewPr>
    <p:cSldViewPr>
      <p:cViewPr varScale="1">
        <p:scale>
          <a:sx n="70" d="100"/>
          <a:sy n="70" d="100"/>
        </p:scale>
        <p:origin x="-1416" y="-10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08B55BC-6ACA-4A4A-8A8A-5CBBCF8CD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7E4F613-0966-4D23-83B9-C8D669B67A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61C848-1FE5-4C2C-BF57-2BC4FED5E310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4C8D-F625-4D1A-97AE-D2503ED9507B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教员要在编码过程采用阶段控制（</a:t>
            </a:r>
            <a:r>
              <a:rPr lang="en-US" altLang="zh-CN" dirty="0" smtClean="0">
                <a:ea typeface="宋体" charset="-122"/>
              </a:rPr>
              <a:t>25-30</a:t>
            </a:r>
            <a:r>
              <a:rPr lang="zh-CN" altLang="en-US" dirty="0" smtClean="0">
                <a:ea typeface="宋体" charset="-122"/>
              </a:rPr>
              <a:t>分钟），检查并监督学员开发进度，并根据实际情况进行问题的集中讲解</a:t>
            </a:r>
            <a:endParaRPr lang="en-US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C0127-ADDB-48A1-B34F-C541AE68EA2C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AD659-FCFE-455F-89E1-776A4195A466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教员要在编码过程采用阶段控制，检查并监督学员开发进度，并根据实际情况进行问题的集中讲解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067AE-A8CA-44D4-8A46-A86D6AA9E0A4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BAF0C0-2BB9-4F5C-8D5B-B3D33A408A99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教员要在编码过程采用阶段控制（</a:t>
            </a:r>
            <a:r>
              <a:rPr lang="en-US" altLang="zh-CN" dirty="0" smtClean="0">
                <a:ea typeface="宋体" charset="-122"/>
              </a:rPr>
              <a:t>25-30</a:t>
            </a:r>
            <a:r>
              <a:rPr lang="zh-CN" altLang="en-US" dirty="0" smtClean="0">
                <a:ea typeface="宋体" charset="-122"/>
              </a:rPr>
              <a:t>分钟），检查并监督学员开发进度，并根据实际情况进行问题的集中讲解</a:t>
            </a:r>
            <a:endParaRPr lang="en-US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61E07-5F35-4199-ADC7-A596FED07558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CD1EA7-9F77-436D-BB8C-BAEB8684C949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</a:t>
            </a:r>
            <a:endParaRPr lang="en-US" altLang="zh-CN" dirty="0" smtClean="0"/>
          </a:p>
          <a:p>
            <a:r>
              <a:rPr lang="zh-CN" altLang="en-US" dirty="0" smtClean="0"/>
              <a:t>整体开发思路是否清晰非常重要，所以教员要在正式项目实施前，带领学员对整个开发思路进行整理，清楚每个环节应该做什么，然后再进入到后续内容讲解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教员要在编码过程采用阶段控制（</a:t>
            </a:r>
            <a:r>
              <a:rPr lang="en-US" altLang="zh-CN" dirty="0" smtClean="0">
                <a:ea typeface="宋体" charset="-122"/>
              </a:rPr>
              <a:t>25-30</a:t>
            </a:r>
            <a:r>
              <a:rPr lang="zh-CN" altLang="en-US" dirty="0" smtClean="0">
                <a:ea typeface="宋体" charset="-122"/>
              </a:rPr>
              <a:t>分钟），检查并监督学员开发进度，并根据实际情况进行问题的集中讲解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268EE-F72E-4503-8D0F-83143ED294E6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66C84-81D3-4C3F-B090-4F84E3F58F8B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教员要在编码过程采用阶段控制（</a:t>
            </a:r>
            <a:r>
              <a:rPr lang="en-US" altLang="zh-CN" dirty="0" smtClean="0">
                <a:ea typeface="宋体" charset="-122"/>
              </a:rPr>
              <a:t>25-30</a:t>
            </a:r>
            <a:r>
              <a:rPr lang="zh-CN" altLang="en-US" dirty="0" smtClean="0">
                <a:ea typeface="宋体" charset="-122"/>
              </a:rPr>
              <a:t>分钟），检查并监督学员开发进度，并根据实际情况进行问题的集中讲解</a:t>
            </a:r>
            <a:endParaRPr lang="en-US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DA238-3715-4684-8161-69B0FAC6D1AC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技能总结以在项目实施</a:t>
            </a:r>
            <a:r>
              <a:rPr lang="zh-CN" altLang="en-US" smtClean="0">
                <a:ea typeface="宋体" charset="-122"/>
              </a:rPr>
              <a:t>过程中集中出现</a:t>
            </a:r>
            <a:r>
              <a:rPr lang="zh-CN" altLang="en-US" dirty="0" smtClean="0">
                <a:ea typeface="宋体" charset="-122"/>
              </a:rPr>
              <a:t>的技术问题为主，并结合项目实现穿插介绍所使用到技能点，尤其是不同框架之间如何进行整合。教员在总结时可以根据本班学员情况灵活组织内容，有针对性的讲解。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E3EF82-CC9C-4A3F-BCAF-A860FF763C87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</a:t>
            </a:r>
            <a:endParaRPr lang="en-US" altLang="zh-CN" dirty="0" smtClean="0"/>
          </a:p>
          <a:p>
            <a:r>
              <a:rPr lang="zh-CN" altLang="en-US" dirty="0" smtClean="0"/>
              <a:t>主要是帮助学员分析在实现功能时，会涉及到哪些表，表和表之间的关系，结合功能讲解，不要单纯讲有几个表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</a:t>
            </a:r>
            <a:endParaRPr lang="en-US" altLang="zh-CN" dirty="0" smtClean="0"/>
          </a:p>
          <a:p>
            <a:r>
              <a:rPr lang="zh-CN" altLang="en-US" dirty="0" smtClean="0"/>
              <a:t>框架的集成往往是最容易出现问题的地方，教员注意向学员强调在整合不同框架时需要注意的问题，例如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包是否冲突，配置是否变化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A44FA-7D9A-477C-924B-2A5188AC3A86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D8D3B-291B-498B-A2B5-5EF38134E03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E34FA9-164F-4761-871B-E61FA327F92C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E34FA9-164F-4761-871B-E61FA327F92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教学指导</a:t>
            </a:r>
            <a:endParaRPr lang="en-US" altLang="zh-CN" dirty="0" smtClean="0"/>
          </a:p>
          <a:p>
            <a:r>
              <a:rPr lang="zh-CN" altLang="en-US" dirty="0" smtClean="0"/>
              <a:t>登录成功后，需要进入首页，首页由左侧导航菜单和右侧投票信息列表组成，这部分内容实现比较复杂，业务逻辑较强，编码时间较多，教员需要进行阶段控制，大约</a:t>
            </a:r>
            <a:r>
              <a:rPr lang="en-US" altLang="zh-CN" dirty="0" smtClean="0"/>
              <a:t>25-30</a:t>
            </a:r>
            <a:r>
              <a:rPr lang="zh-CN" altLang="en-US" dirty="0" smtClean="0"/>
              <a:t>分钟检查一下学员的开发进度，并针对开发问题进行解决。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>
            <a:lvl1pPr>
              <a:defRPr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0"/>
            <a:ext cx="82296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69" r:id="rId3"/>
    <p:sldLayoutId id="2147484070" r:id="rId4"/>
    <p:sldLayoutId id="2147484079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7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35696" y="2564904"/>
            <a:ext cx="566010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项目案例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：在线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投票系统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难点分析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：理解业务</a:t>
            </a:r>
            <a:r>
              <a:rPr lang="en-US" altLang="zh-CN" b="1" dirty="0" smtClean="0"/>
              <a:t>4-3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fr-FR" smtClean="0"/>
              <a:t>投票</a:t>
            </a:r>
          </a:p>
          <a:p>
            <a:pPr lvl="1" eaLnBrk="1" hangingPunct="1"/>
            <a:r>
              <a:rPr lang="zh-CN" altLang="fr-FR" smtClean="0"/>
              <a:t>选择想要参与的投票，页面跳转至投票页面 </a:t>
            </a:r>
          </a:p>
          <a:p>
            <a:pPr lvl="1" eaLnBrk="1" hangingPunct="1"/>
            <a:r>
              <a:rPr lang="zh-CN" altLang="en-US" smtClean="0"/>
              <a:t>根据发布时设定的投票类型，在页面判断是单选还是多选，选择使用</a:t>
            </a:r>
            <a:r>
              <a:rPr lang="en-US" altLang="zh-CN" smtClean="0"/>
              <a:t>radio</a:t>
            </a:r>
            <a:r>
              <a:rPr lang="zh-CN" altLang="en-US" smtClean="0"/>
              <a:t>还是</a:t>
            </a:r>
            <a:r>
              <a:rPr lang="en-US" altLang="zh-CN" smtClean="0"/>
              <a:t>checkbox</a:t>
            </a:r>
            <a:r>
              <a:rPr lang="zh-CN" altLang="en-US" smtClean="0"/>
              <a:t>显示投票选项 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14341" name="Picture 6" descr="11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29000"/>
            <a:ext cx="4393956" cy="30718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8" name="Picture 2" descr="参与投票页面"/>
          <p:cNvPicPr>
            <a:picLocks noChangeAspect="1" noChangeArrowheads="1"/>
          </p:cNvPicPr>
          <p:nvPr/>
        </p:nvPicPr>
        <p:blipFill>
          <a:blip r:embed="rId3" cstate="print"/>
          <a:srcRect r="20767" b="2564"/>
          <a:stretch>
            <a:fillRect/>
          </a:stretch>
        </p:blipFill>
        <p:spPr bwMode="auto">
          <a:xfrm>
            <a:off x="285720" y="3429000"/>
            <a:ext cx="4143404" cy="31489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难点分析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：理解业务</a:t>
            </a:r>
            <a:r>
              <a:rPr lang="en-US" altLang="zh-CN" b="1" dirty="0" smtClean="0"/>
              <a:t>4-4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查看投票结果</a:t>
            </a:r>
            <a:endParaRPr lang="zh-CN" altLang="fr-FR" dirty="0" smtClean="0"/>
          </a:p>
          <a:p>
            <a:pPr lvl="1" eaLnBrk="1" hangingPunct="1"/>
            <a:r>
              <a:rPr lang="zh-CN" altLang="en-US" dirty="0" smtClean="0"/>
              <a:t>通过投票列表查看结果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计算得票率后，以百分比形式设置页面显示的宽度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pic>
        <p:nvPicPr>
          <p:cNvPr id="3074" name="Picture 2" descr="查看投票页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276" y="2786058"/>
            <a:ext cx="6870310" cy="35004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用户信息表</a:t>
            </a:r>
            <a:r>
              <a:rPr lang="en-US" altLang="zh-CN" dirty="0" err="1" smtClean="0"/>
              <a:t>vote_user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投票内容表</a:t>
            </a:r>
            <a:r>
              <a:rPr lang="en-US" altLang="zh-CN" dirty="0" err="1" smtClean="0"/>
              <a:t>vote_subject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项目准备</a:t>
            </a:r>
            <a:r>
              <a:rPr lang="en-US" altLang="zh-CN" b="1" smtClean="0"/>
              <a:t>1</a:t>
            </a:r>
            <a:r>
              <a:rPr lang="zh-CN" altLang="en-US" b="1" smtClean="0"/>
              <a:t>：数据库设计与实现</a:t>
            </a:r>
            <a:r>
              <a:rPr lang="en-US" altLang="zh-CN" b="1" smtClean="0"/>
              <a:t>2-1</a:t>
            </a:r>
            <a:endParaRPr lang="zh-CN" altLang="en-US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071538" y="1714488"/>
          <a:ext cx="707236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1214446"/>
                <a:gridCol w="3643338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字段名</a:t>
                      </a:r>
                    </a:p>
                  </a:txBody>
                  <a:tcPr marL="92457" marR="9245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说   明</a:t>
                      </a:r>
                    </a:p>
                  </a:txBody>
                  <a:tcPr marL="92457" marR="9245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vu_user_id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2457" marR="9245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用户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ID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2457" marR="9245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必填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2457" marR="9245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vu_user_name	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2457" marR="9245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用户名</a:t>
                      </a:r>
                    </a:p>
                  </a:txBody>
                  <a:tcPr marL="92457" marR="9245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必填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2457" marR="9245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vu_password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	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2457" marR="9245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密码</a:t>
                      </a:r>
                    </a:p>
                  </a:txBody>
                  <a:tcPr marL="92457" marR="9245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必填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2457" marR="9245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071538" y="3929066"/>
          <a:ext cx="7072362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1357322"/>
                <a:gridCol w="350046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字段名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说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vs_id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编号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自动编号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，从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1开始，主键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vs_title	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投票内容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必填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vs_type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投票类型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必填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。1-单选；2-多选；默认为1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784254" y="928670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投票选项表</a:t>
            </a:r>
            <a:r>
              <a:rPr lang="en-US" altLang="zh-CN" dirty="0" err="1" smtClean="0"/>
              <a:t>vote_option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投票取值表</a:t>
            </a:r>
            <a:r>
              <a:rPr lang="en-US" altLang="zh-CN" dirty="0" err="1" smtClean="0"/>
              <a:t>vote_item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项目准备</a:t>
            </a:r>
            <a:r>
              <a:rPr lang="en-US" altLang="zh-CN" b="1" smtClean="0"/>
              <a:t>1</a:t>
            </a:r>
            <a:r>
              <a:rPr lang="zh-CN" altLang="en-US" b="1" smtClean="0"/>
              <a:t>：数据库设计与实现</a:t>
            </a:r>
            <a:r>
              <a:rPr lang="en-US" altLang="zh-CN" b="1" smtClean="0"/>
              <a:t>2-2</a:t>
            </a:r>
            <a:endParaRPr lang="zh-CN" altLang="en-US" b="1" smtClean="0"/>
          </a:p>
        </p:txBody>
      </p:sp>
      <p:grpSp>
        <p:nvGrpSpPr>
          <p:cNvPr id="7" name="组合 10"/>
          <p:cNvGrpSpPr>
            <a:grpSpLocks/>
          </p:cNvGrpSpPr>
          <p:nvPr/>
        </p:nvGrpSpPr>
        <p:grpSpPr bwMode="auto">
          <a:xfrm>
            <a:off x="3428992" y="628652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928662" y="1428736"/>
          <a:ext cx="800105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804"/>
                <a:gridCol w="1822023"/>
                <a:gridCol w="4436228"/>
              </a:tblGrid>
              <a:tr h="321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字段名</a:t>
                      </a:r>
                    </a:p>
                  </a:txBody>
                  <a:tcPr marL="93359" marR="933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说   明</a:t>
                      </a:r>
                    </a:p>
                  </a:txBody>
                  <a:tcPr marL="93359" marR="933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6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vo_id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3359" marR="933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编号</a:t>
                      </a:r>
                    </a:p>
                  </a:txBody>
                  <a:tcPr marL="93359" marR="933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自动编号（标识列），从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开始，主键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3359" marR="933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vo_option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3359" marR="933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投票选项</a:t>
                      </a:r>
                    </a:p>
                  </a:txBody>
                  <a:tcPr marL="93359" marR="933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必填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3359" marR="933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vs_id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3359" marR="933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投票内容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ID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3359" marR="933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3359" marR="933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vo_order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3359" marR="933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显示顺序</a:t>
                      </a:r>
                    </a:p>
                  </a:txBody>
                  <a:tcPr marL="93359" marR="933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3359" marR="9335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928662" y="4019568"/>
          <a:ext cx="800105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805"/>
                <a:gridCol w="1742805"/>
                <a:gridCol w="4515447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字段名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说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vi_id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	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编号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自动编号（标识列），从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开始，主键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vo_id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投票选项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必填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vs_id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投票内容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ID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vu_user_id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用户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项目准备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：搭建系统框架</a:t>
            </a:r>
            <a:r>
              <a:rPr lang="en-US" altLang="zh-CN" b="1" dirty="0" smtClean="0"/>
              <a:t>2-1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633541"/>
            <a:ext cx="7645398" cy="329565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采用熟悉的</a:t>
            </a:r>
            <a:r>
              <a:rPr lang="en-US" altLang="zh-CN" dirty="0" err="1" smtClean="0"/>
              <a:t>Hibernate+Struts</a:t>
            </a:r>
            <a:r>
              <a:rPr lang="en-US" altLang="zh-CN" dirty="0" smtClean="0"/>
              <a:t> 2+jQuery</a:t>
            </a:r>
            <a:r>
              <a:rPr lang="zh-CN" altLang="en-US" dirty="0" smtClean="0"/>
              <a:t>框架实现系统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工程并添加相关包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为工程添加</a:t>
            </a:r>
            <a:r>
              <a:rPr lang="en-US" altLang="zh-CN" dirty="0" smtClean="0"/>
              <a:t>Struts 2</a:t>
            </a:r>
            <a:r>
              <a:rPr lang="zh-CN" altLang="en-US" dirty="0" smtClean="0"/>
              <a:t>的支持，并进行环境配置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为工程添加</a:t>
            </a:r>
            <a:r>
              <a:rPr lang="en-US" altLang="zh-CN" dirty="0" smtClean="0"/>
              <a:t>Hibernate </a:t>
            </a:r>
            <a:r>
              <a:rPr lang="zh-CN" altLang="en-US" dirty="0" smtClean="0"/>
              <a:t>支持，并进行环境配置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为工程添加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脚本库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</p:txBody>
      </p:sp>
      <p:grpSp>
        <p:nvGrpSpPr>
          <p:cNvPr id="17" name="组合 10"/>
          <p:cNvGrpSpPr>
            <a:grpSpLocks/>
          </p:cNvGrpSpPr>
          <p:nvPr/>
        </p:nvGrpSpPr>
        <p:grpSpPr bwMode="auto">
          <a:xfrm>
            <a:off x="2500298" y="5429264"/>
            <a:ext cx="3714776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4665572" y="5538802"/>
              <a:ext cx="17102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项目准备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：搭建系统框架</a:t>
            </a:r>
            <a:r>
              <a:rPr lang="en-US" altLang="zh-CN" b="1" dirty="0" smtClean="0"/>
              <a:t>2-2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633541"/>
            <a:ext cx="7645398" cy="329565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采用熟悉的</a:t>
            </a:r>
            <a:r>
              <a:rPr lang="en-US" altLang="zh-CN" dirty="0" err="1" smtClean="0"/>
              <a:t>Hibernate+Struts</a:t>
            </a:r>
            <a:r>
              <a:rPr lang="en-US" altLang="zh-CN" dirty="0" smtClean="0"/>
              <a:t> 2+jQuery</a:t>
            </a:r>
            <a:r>
              <a:rPr lang="zh-CN" altLang="en-US" dirty="0" smtClean="0"/>
              <a:t>框架实现系统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创建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接口 及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实现类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创建业务接口及实现类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管理事务 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500298" y="5429264"/>
            <a:ext cx="3714776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4665572" y="5538802"/>
              <a:ext cx="17102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开发计划</a:t>
            </a:r>
            <a:endParaRPr lang="en-US" altLang="zh-CN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注册与登录 </a:t>
            </a:r>
            <a:r>
              <a:rPr lang="en-US" altLang="zh-CN" dirty="0" smtClean="0">
                <a:solidFill>
                  <a:srgbClr val="FF0000"/>
                </a:solidFill>
              </a:rPr>
              <a:t>[30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lvl="1" eaLnBrk="1" hangingPunct="1"/>
            <a:r>
              <a:rPr lang="zh-CN" altLang="en-US" dirty="0" smtClean="0"/>
              <a:t>实现首页列表及导航菜单</a:t>
            </a:r>
            <a:r>
              <a:rPr lang="en-US" altLang="zh-CN" dirty="0" smtClean="0">
                <a:solidFill>
                  <a:srgbClr val="FF0000"/>
                </a:solidFill>
              </a:rPr>
              <a:t>[120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eaLnBrk="1" hangingPunct="1"/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：发布投票 </a:t>
            </a:r>
            <a:r>
              <a:rPr lang="en-US" altLang="zh-CN" dirty="0" smtClean="0">
                <a:solidFill>
                  <a:srgbClr val="FF0000"/>
                </a:solidFill>
              </a:rPr>
              <a:t>[50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eaLnBrk="1" hangingPunct="1"/>
            <a:r>
              <a:rPr lang="zh-CN" altLang="en-US" dirty="0" smtClean="0"/>
              <a:t>用例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：提交投票 </a:t>
            </a:r>
            <a:r>
              <a:rPr lang="en-US" altLang="zh-CN" dirty="0" smtClean="0">
                <a:solidFill>
                  <a:srgbClr val="FF0000"/>
                </a:solidFill>
              </a:rPr>
              <a:t>[50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用例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：查看投票结果 </a:t>
            </a:r>
            <a:r>
              <a:rPr lang="en-US" altLang="zh-CN" dirty="0" smtClean="0">
                <a:solidFill>
                  <a:srgbClr val="FF0000"/>
                </a:solidFill>
              </a:rPr>
              <a:t>[50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eaLnBrk="1" hangingPunct="1"/>
            <a:r>
              <a:rPr lang="zh-CN" altLang="en-US" dirty="0" smtClean="0"/>
              <a:t>用例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：投票维护 </a:t>
            </a:r>
            <a:r>
              <a:rPr lang="en-US" altLang="zh-CN" dirty="0" smtClean="0">
                <a:solidFill>
                  <a:srgbClr val="FF0000"/>
                </a:solidFill>
              </a:rPr>
              <a:t>[50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eaLnBrk="1" hangingPunct="1"/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：投票查询 </a:t>
            </a:r>
            <a:r>
              <a:rPr lang="en-US" altLang="zh-CN" dirty="0" smtClean="0">
                <a:solidFill>
                  <a:srgbClr val="FF0000"/>
                </a:solidFill>
              </a:rPr>
              <a:t>[50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4" descr="11-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4929198"/>
            <a:ext cx="3321552" cy="148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12" descr="11-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3357562"/>
            <a:ext cx="3665534" cy="19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用例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：注册与登录</a:t>
            </a:r>
            <a:r>
              <a:rPr lang="en-US" altLang="zh-CN" b="1" dirty="0" smtClean="0"/>
              <a:t>5-1 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859712" cy="129539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</a:p>
          <a:p>
            <a:pPr lvl="1" eaLnBrk="1" hangingPunct="1"/>
            <a:r>
              <a:rPr lang="zh-CN" altLang="en-US" dirty="0" smtClean="0"/>
              <a:t>系统要求用户必须登录，才能使用系统。</a:t>
            </a: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 rot="-1041105">
            <a:off x="3892052" y="3194588"/>
            <a:ext cx="1225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登录成功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 rot="-1153840">
            <a:off x="4050258" y="3329812"/>
            <a:ext cx="1441450" cy="298764"/>
          </a:xfrm>
          <a:prstGeom prst="rightArrow">
            <a:avLst>
              <a:gd name="adj1" fmla="val 50000"/>
              <a:gd name="adj2" fmla="val 125415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 rot="1324263">
            <a:off x="4119760" y="4560792"/>
            <a:ext cx="1152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登录失败</a:t>
            </a:r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 rot="1352148">
            <a:off x="4002714" y="4914800"/>
            <a:ext cx="1441450" cy="298764"/>
          </a:xfrm>
          <a:prstGeom prst="rightArrow">
            <a:avLst>
              <a:gd name="adj1" fmla="val 50000"/>
              <a:gd name="adj2" fmla="val 125415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pic>
        <p:nvPicPr>
          <p:cNvPr id="12" name="Picture 2" descr="E:\ACCP7.0\Struts 2课程开发\PPT及电子资料整理\Chapter12\图12.1　系统主界面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2214554"/>
            <a:ext cx="3370475" cy="1990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pSp>
        <p:nvGrpSpPr>
          <p:cNvPr id="13" name="组合 6"/>
          <p:cNvGrpSpPr>
            <a:grpSpLocks/>
          </p:cNvGrpSpPr>
          <p:nvPr/>
        </p:nvGrpSpPr>
        <p:grpSpPr bwMode="auto">
          <a:xfrm>
            <a:off x="1857356" y="5857892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用例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：注册与登录</a:t>
            </a:r>
            <a:r>
              <a:rPr lang="en-US" altLang="zh-CN" b="1" dirty="0" smtClean="0"/>
              <a:t>5-2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145464" cy="22240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</a:p>
          <a:p>
            <a:pPr lvl="1" eaLnBrk="1" hangingPunct="1"/>
            <a:r>
              <a:rPr lang="zh-CN" altLang="en-US" dirty="0" smtClean="0"/>
              <a:t>登录投票必须是注册用户</a:t>
            </a:r>
          </a:p>
          <a:p>
            <a:pPr lvl="1" eaLnBrk="1" hangingPunct="1"/>
            <a:endParaRPr lang="zh-CN" altLang="en-US" dirty="0" smtClean="0"/>
          </a:p>
        </p:txBody>
      </p:sp>
      <p:pic>
        <p:nvPicPr>
          <p:cNvPr id="20484" name="Picture 7" descr="11-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857496"/>
            <a:ext cx="333162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8" descr="11-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4653" y="2000240"/>
            <a:ext cx="3317875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9" descr="11-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0" y="4071942"/>
            <a:ext cx="3071834" cy="265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Text Box 10"/>
          <p:cNvSpPr txBox="1">
            <a:spLocks noChangeArrowheads="1"/>
          </p:cNvSpPr>
          <p:nvPr/>
        </p:nvSpPr>
        <p:spPr bwMode="auto">
          <a:xfrm rot="-1041105">
            <a:off x="3819718" y="2960467"/>
            <a:ext cx="1225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注册成功</a:t>
            </a:r>
          </a:p>
        </p:txBody>
      </p:sp>
      <p:sp>
        <p:nvSpPr>
          <p:cNvPr id="20488" name="AutoShape 11"/>
          <p:cNvSpPr>
            <a:spLocks noChangeArrowheads="1"/>
          </p:cNvSpPr>
          <p:nvPr/>
        </p:nvSpPr>
        <p:spPr bwMode="auto">
          <a:xfrm rot="-1153840">
            <a:off x="3826685" y="3227855"/>
            <a:ext cx="1441450" cy="354986"/>
          </a:xfrm>
          <a:prstGeom prst="rightArrow">
            <a:avLst>
              <a:gd name="adj1" fmla="val 50000"/>
              <a:gd name="adj2" fmla="val 125414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0489" name="Text Box 12"/>
          <p:cNvSpPr txBox="1">
            <a:spLocks noChangeArrowheads="1"/>
          </p:cNvSpPr>
          <p:nvPr/>
        </p:nvSpPr>
        <p:spPr bwMode="auto">
          <a:xfrm rot="1324263">
            <a:off x="3884288" y="4502264"/>
            <a:ext cx="11525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注册失败</a:t>
            </a:r>
          </a:p>
        </p:txBody>
      </p:sp>
      <p:sp>
        <p:nvSpPr>
          <p:cNvPr id="20490" name="AutoShape 13"/>
          <p:cNvSpPr>
            <a:spLocks noChangeArrowheads="1"/>
          </p:cNvSpPr>
          <p:nvPr/>
        </p:nvSpPr>
        <p:spPr bwMode="auto">
          <a:xfrm rot="1352148">
            <a:off x="3760500" y="4883043"/>
            <a:ext cx="1441450" cy="354986"/>
          </a:xfrm>
          <a:prstGeom prst="rightArrow">
            <a:avLst>
              <a:gd name="adj1" fmla="val 50000"/>
              <a:gd name="adj2" fmla="val 125415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用例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：注册与登录</a:t>
            </a:r>
            <a:r>
              <a:rPr lang="en-US" altLang="zh-CN" b="1" dirty="0" smtClean="0"/>
              <a:t>5-3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思路分析</a:t>
            </a:r>
          </a:p>
          <a:p>
            <a:pPr lvl="1" eaLnBrk="1" hangingPunct="1"/>
            <a:r>
              <a:rPr lang="zh-CN" altLang="en-US" dirty="0" smtClean="0"/>
              <a:t>制作登录和注册页面 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编写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实现登录、注册 </a:t>
            </a:r>
          </a:p>
          <a:p>
            <a:pPr lvl="2" eaLnBrk="1" hangingPunct="1"/>
            <a:r>
              <a:rPr lang="zh-CN" altLang="en-US" dirty="0" smtClean="0"/>
              <a:t>创建</a:t>
            </a:r>
            <a:r>
              <a:rPr lang="en-US" altLang="zh-CN" dirty="0" err="1" smtClean="0"/>
              <a:t>BaseAction</a:t>
            </a:r>
            <a:r>
              <a:rPr lang="en-US" altLang="zh-CN" dirty="0" smtClean="0"/>
              <a:t> </a:t>
            </a:r>
          </a:p>
          <a:p>
            <a:pPr lvl="2" eaLnBrk="1" hangingPunct="1"/>
            <a:r>
              <a:rPr lang="zh-CN" altLang="en-US" dirty="0" smtClean="0"/>
              <a:t>创建</a:t>
            </a:r>
            <a:r>
              <a:rPr lang="en-US" altLang="zh-CN" dirty="0" err="1" smtClean="0"/>
              <a:t>LoginAction</a:t>
            </a:r>
            <a:r>
              <a:rPr lang="zh-CN" altLang="en-US" dirty="0" smtClean="0"/>
              <a:t>实现用户登录 </a:t>
            </a:r>
          </a:p>
          <a:p>
            <a:pPr lvl="2" eaLnBrk="1" hangingPunct="1"/>
            <a:r>
              <a:rPr lang="zh-CN" altLang="en-US" dirty="0" smtClean="0"/>
              <a:t>创建</a:t>
            </a:r>
            <a:r>
              <a:rPr lang="en-US" altLang="zh-CN" dirty="0" err="1" smtClean="0"/>
              <a:t>RegisterAction</a:t>
            </a:r>
            <a:r>
              <a:rPr lang="zh-CN" altLang="en-US" dirty="0" smtClean="0"/>
              <a:t>实现用户注册 </a:t>
            </a:r>
          </a:p>
          <a:p>
            <a:pPr lvl="2" eaLnBrk="1" hangingPunct="1"/>
            <a:r>
              <a:rPr lang="zh-CN" altLang="en-US" dirty="0" smtClean="0"/>
              <a:t>创建</a:t>
            </a:r>
            <a:r>
              <a:rPr lang="en-US" altLang="zh-CN" dirty="0" err="1" smtClean="0"/>
              <a:t>SubjectAction</a:t>
            </a:r>
            <a:r>
              <a:rPr lang="zh-CN" altLang="en-US" dirty="0" smtClean="0"/>
              <a:t>用于投票内容的所有操作，新建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方法获取所有投票信息</a:t>
            </a:r>
          </a:p>
          <a:p>
            <a:pPr lvl="1" eaLnBrk="1" hangingPunct="1"/>
            <a:r>
              <a:rPr lang="zh-CN" altLang="en-US" dirty="0" smtClean="0"/>
              <a:t>修改</a:t>
            </a:r>
            <a:r>
              <a:rPr lang="en-US" altLang="zh-CN" dirty="0" smtClean="0"/>
              <a:t>Struts 2</a:t>
            </a:r>
            <a:r>
              <a:rPr lang="zh-CN" altLang="en-US" dirty="0" smtClean="0"/>
              <a:t>配置文件，增加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的配置 </a:t>
            </a:r>
          </a:p>
          <a:p>
            <a:pPr lvl="2" eaLnBrk="1" hangingPunct="1"/>
            <a:r>
              <a:rPr lang="zh-CN" altLang="en-US" dirty="0" smtClean="0"/>
              <a:t>配置</a:t>
            </a:r>
            <a:r>
              <a:rPr lang="en-US" altLang="zh-CN" dirty="0" err="1" smtClean="0"/>
              <a:t>LoginAction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配置</a:t>
            </a:r>
            <a:r>
              <a:rPr lang="en-US" altLang="zh-CN" dirty="0" err="1" smtClean="0"/>
              <a:t>RegisterAction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配置</a:t>
            </a:r>
            <a:r>
              <a:rPr lang="en-US" altLang="zh-CN" dirty="0" err="1" smtClean="0"/>
              <a:t>SubjectAction</a:t>
            </a:r>
            <a:endParaRPr lang="zh-CN" altLang="en-US" dirty="0" smtClean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928926" y="635478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训练的技能点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6216638" cy="501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能够分析系统功能</a:t>
            </a:r>
            <a:endParaRPr lang="zh-CN" altLang="fr-FR" dirty="0" smtClean="0"/>
          </a:p>
          <a:p>
            <a:pPr eaLnBrk="1" hangingPunct="1"/>
            <a:r>
              <a:rPr lang="zh-CN" altLang="fr-FR" dirty="0" smtClean="0"/>
              <a:t>能够设计数据库</a:t>
            </a:r>
          </a:p>
          <a:p>
            <a:pPr eaLnBrk="1" hangingPunct="1"/>
            <a:r>
              <a:rPr lang="zh-CN" altLang="en-US" dirty="0" smtClean="0"/>
              <a:t>会使用</a:t>
            </a:r>
            <a:r>
              <a:rPr lang="en-US" altLang="zh-CN" dirty="0" smtClean="0"/>
              <a:t>Struts 2</a:t>
            </a:r>
            <a:r>
              <a:rPr lang="zh-CN" altLang="en-US" dirty="0" smtClean="0"/>
              <a:t>框架开发程序功能</a:t>
            </a:r>
          </a:p>
          <a:p>
            <a:pPr eaLnBrk="1" hangingPunct="1"/>
            <a:r>
              <a:rPr lang="zh-CN" altLang="en-US" dirty="0" smtClean="0"/>
              <a:t>会使用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框架开发程序功能</a:t>
            </a:r>
          </a:p>
          <a:p>
            <a:pPr eaLnBrk="1" hangingPunct="1"/>
            <a:r>
              <a:rPr lang="zh-CN" altLang="en-US" dirty="0" smtClean="0"/>
              <a:t>会使用</a:t>
            </a:r>
            <a:r>
              <a:rPr lang="en-US" altLang="zh-CN" dirty="0" smtClean="0"/>
              <a:t>Filter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会使用三层架构组织程序代码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会使用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插件实现页面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会使用</a:t>
            </a:r>
            <a:r>
              <a:rPr lang="en-US" altLang="zh-CN" dirty="0" smtClean="0"/>
              <a:t>Struts 2+jQuery+JSON</a:t>
            </a:r>
            <a:r>
              <a:rPr lang="zh-CN" altLang="en-US" dirty="0" smtClean="0"/>
              <a:t>实现动态交互</a:t>
            </a:r>
            <a:endParaRPr lang="en-US" altLang="zh-CN" dirty="0" smtClean="0"/>
          </a:p>
        </p:txBody>
      </p:sp>
      <p:pic>
        <p:nvPicPr>
          <p:cNvPr id="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2071678"/>
            <a:ext cx="714380" cy="719772"/>
          </a:xfrm>
          <a:prstGeom prst="rect">
            <a:avLst/>
          </a:prstGeom>
          <a:noFill/>
        </p:spPr>
      </p:pic>
      <p:pic>
        <p:nvPicPr>
          <p:cNvPr id="5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9586" y="2209162"/>
            <a:ext cx="643477" cy="648334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786322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24" y="4857760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9586" y="2852104"/>
            <a:ext cx="643477" cy="648334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用例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：注册与登录</a:t>
            </a:r>
            <a:r>
              <a:rPr lang="en-US" altLang="zh-CN" b="1" dirty="0" smtClean="0"/>
              <a:t>5-4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7645398" cy="501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思路分析</a:t>
            </a:r>
          </a:p>
          <a:p>
            <a:pPr lvl="1" eaLnBrk="1" hangingPunct="1"/>
            <a:r>
              <a:rPr lang="zh-CN" altLang="en-US" dirty="0" smtClean="0"/>
              <a:t>制作页面左侧导航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制作页面右侧投票列表</a:t>
            </a:r>
            <a:endParaRPr lang="en-US" altLang="zh-CN" dirty="0" smtClean="0"/>
          </a:p>
        </p:txBody>
      </p:sp>
      <p:pic>
        <p:nvPicPr>
          <p:cNvPr id="9" name="Picture 2" descr="E:\ACCP7.0\Struts 2课程开发\PPT及电子资料整理\Chapter12\图12.1　系统主界面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3" y="2786058"/>
            <a:ext cx="6288737" cy="37147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635478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1964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120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用例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：注册与登录</a:t>
            </a:r>
            <a:r>
              <a:rPr lang="en-US" altLang="zh-CN" b="1" dirty="0" smtClean="0"/>
              <a:t>5-5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功能测试</a:t>
            </a:r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小组长检查本组完成情况</a:t>
            </a:r>
            <a:endParaRPr lang="en-US" altLang="zh-CN" dirty="0" smtClean="0"/>
          </a:p>
          <a:p>
            <a:pPr lvl="2" eaLnBrk="1" hangingPunct="1"/>
            <a:endParaRPr lang="zh-CN" altLang="en-US" dirty="0" smtClean="0">
              <a:ea typeface="宋体" charset="-122"/>
            </a:endParaRPr>
          </a:p>
          <a:p>
            <a:pPr eaLnBrk="1" hangingPunct="1"/>
            <a:endParaRPr lang="zh-CN" altLang="en-US" dirty="0" smtClean="0"/>
          </a:p>
        </p:txBody>
      </p:sp>
      <p:grpSp>
        <p:nvGrpSpPr>
          <p:cNvPr id="7" name="组合 17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8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10"/>
          <p:cNvGrpSpPr>
            <a:grpSpLocks/>
          </p:cNvGrpSpPr>
          <p:nvPr/>
        </p:nvGrpSpPr>
        <p:grpSpPr bwMode="auto">
          <a:xfrm>
            <a:off x="2357422" y="6000768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5090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演示案例：注册与登录</a:t>
              </a:r>
              <a:endParaRPr lang="en-US" altLang="zh-CN" b="1" dirty="0" smtClean="0">
                <a:solidFill>
                  <a:schemeClr val="bg1"/>
                </a:solidFill>
                <a:latin typeface="黑体" pitchFamily="2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13" descr="11-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2589" y="2276475"/>
            <a:ext cx="3167063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12" descr="11-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997200"/>
            <a:ext cx="3384550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用例</a:t>
            </a:r>
            <a:r>
              <a:rPr lang="en-US" altLang="zh-CN" b="1" dirty="0" smtClean="0"/>
              <a:t>2</a:t>
            </a:r>
            <a:r>
              <a:rPr lang="zh-CN" altLang="en-US" dirty="0" smtClean="0"/>
              <a:t>：发布投票</a:t>
            </a:r>
            <a:r>
              <a:rPr lang="en-US" altLang="zh-CN" b="1" dirty="0" smtClean="0"/>
              <a:t>3-1 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需求说明</a:t>
            </a:r>
          </a:p>
          <a:p>
            <a:pPr lvl="1" eaLnBrk="1" hangingPunct="1"/>
            <a:r>
              <a:rPr lang="zh-CN" altLang="en-US" smtClean="0"/>
              <a:t>用户登录后可以添加新投票 </a:t>
            </a:r>
          </a:p>
          <a:p>
            <a:pPr lvl="1" eaLnBrk="1" hangingPunct="1"/>
            <a:endParaRPr lang="zh-CN" altLang="en-US" smtClean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 rot="-1041105">
            <a:off x="3698860" y="3141663"/>
            <a:ext cx="14954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增加选项</a:t>
            </a: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 rot="-1153840">
            <a:off x="4017176" y="3409626"/>
            <a:ext cx="1341011" cy="328465"/>
          </a:xfrm>
          <a:prstGeom prst="rightArrow">
            <a:avLst>
              <a:gd name="adj1" fmla="val 50000"/>
              <a:gd name="adj2" fmla="val 125415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 rot="1324263">
            <a:off x="3924300" y="4437063"/>
            <a:ext cx="11525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发布成功</a:t>
            </a:r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 rot="1352148">
            <a:off x="3908458" y="4765676"/>
            <a:ext cx="1441450" cy="328465"/>
          </a:xfrm>
          <a:prstGeom prst="rightArrow">
            <a:avLst>
              <a:gd name="adj1" fmla="val 50000"/>
              <a:gd name="adj2" fmla="val 125415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pic>
        <p:nvPicPr>
          <p:cNvPr id="6146" name="Picture 2" descr="添加成功页面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0" y="5000636"/>
            <a:ext cx="364438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6"/>
          <p:cNvGrpSpPr>
            <a:grpSpLocks/>
          </p:cNvGrpSpPr>
          <p:nvPr/>
        </p:nvGrpSpPr>
        <p:grpSpPr bwMode="auto">
          <a:xfrm>
            <a:off x="2071670" y="5929330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4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用例</a:t>
            </a:r>
            <a:r>
              <a:rPr lang="en-US" altLang="zh-CN" b="1" dirty="0" smtClean="0"/>
              <a:t>2</a:t>
            </a:r>
            <a:r>
              <a:rPr lang="zh-CN" altLang="en-US" dirty="0" smtClean="0"/>
              <a:t>：发布投票</a:t>
            </a:r>
            <a:r>
              <a:rPr lang="en-US" altLang="zh-CN" b="1" dirty="0" smtClean="0"/>
              <a:t>3-2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思路分析</a:t>
            </a:r>
          </a:p>
          <a:p>
            <a:pPr lvl="1" eaLnBrk="1" hangingPunct="1"/>
            <a:r>
              <a:rPr lang="zh-CN" altLang="zh-CN" dirty="0" smtClean="0"/>
              <a:t>制作</a:t>
            </a:r>
            <a:r>
              <a:rPr lang="zh-CN" altLang="en-US" dirty="0" smtClean="0"/>
              <a:t>发布投票</a:t>
            </a:r>
            <a:r>
              <a:rPr lang="zh-CN" altLang="zh-CN" dirty="0" smtClean="0"/>
              <a:t>的页面</a:t>
            </a:r>
          </a:p>
          <a:p>
            <a:pPr lvl="1" eaLnBrk="1" hangingPunct="1"/>
            <a:r>
              <a:rPr lang="zh-CN" altLang="zh-CN" dirty="0" smtClean="0"/>
              <a:t>编写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实现新投票发布</a:t>
            </a:r>
          </a:p>
          <a:p>
            <a:pPr lvl="2" eaLnBrk="1" hangingPunct="1"/>
            <a:r>
              <a:rPr lang="zh-CN" altLang="en-US" dirty="0" smtClean="0"/>
              <a:t>在</a:t>
            </a:r>
            <a:r>
              <a:rPr lang="en-US" altLang="zh-CN" dirty="0" err="1" smtClean="0"/>
              <a:t>SubjectAction</a:t>
            </a:r>
            <a:r>
              <a:rPr lang="zh-CN" altLang="en-US" dirty="0" smtClean="0"/>
              <a:t>中，新建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方法用于发布新投票</a:t>
            </a:r>
          </a:p>
          <a:p>
            <a:pPr lvl="2" eaLnBrk="1" hangingPunct="1"/>
            <a:r>
              <a:rPr lang="zh-CN" altLang="en-US" dirty="0" smtClean="0"/>
              <a:t>在</a:t>
            </a:r>
            <a:r>
              <a:rPr lang="en-US" altLang="zh-CN" dirty="0" err="1" smtClean="0"/>
              <a:t>SubjectAction</a:t>
            </a:r>
            <a:r>
              <a:rPr lang="zh-CN" altLang="en-US" dirty="0" smtClean="0"/>
              <a:t>中使用字符串数组保存投票选项</a:t>
            </a:r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用例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：发布投票</a:t>
            </a:r>
            <a:r>
              <a:rPr lang="en-US" altLang="zh-CN" b="1" dirty="0" smtClean="0"/>
              <a:t>3-3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功能测试</a:t>
            </a:r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小组长检查本组完成情况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互相测试完成的程序功能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测试出的缺陷记录在“常见问题列表中</a:t>
            </a:r>
            <a:r>
              <a:rPr lang="en-US" altLang="zh-CN" dirty="0" smtClean="0"/>
              <a:t>”</a:t>
            </a:r>
          </a:p>
          <a:p>
            <a:pPr lvl="2"/>
            <a:r>
              <a:rPr lang="zh-CN" altLang="en-US" dirty="0" smtClean="0"/>
              <a:t>修正缺陷后返测通过，才认为用例开发完成</a:t>
            </a:r>
          </a:p>
          <a:p>
            <a:pPr lvl="1"/>
            <a:endParaRPr lang="en-US" altLang="zh-CN" dirty="0" smtClean="0"/>
          </a:p>
          <a:p>
            <a:pPr lvl="2" eaLnBrk="1" hangingPunct="1"/>
            <a:endParaRPr lang="zh-CN" altLang="en-US" dirty="0" smtClean="0">
              <a:ea typeface="宋体" charset="-122"/>
            </a:endParaRPr>
          </a:p>
          <a:p>
            <a:pPr eaLnBrk="1" hangingPunct="1"/>
            <a:endParaRPr lang="zh-CN" altLang="en-US" dirty="0" smtClean="0"/>
          </a:p>
        </p:txBody>
      </p:sp>
      <p:grpSp>
        <p:nvGrpSpPr>
          <p:cNvPr id="7" name="组合 17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8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10"/>
          <p:cNvGrpSpPr>
            <a:grpSpLocks/>
          </p:cNvGrpSpPr>
          <p:nvPr/>
        </p:nvGrpSpPr>
        <p:grpSpPr bwMode="auto">
          <a:xfrm>
            <a:off x="2357438" y="5997596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2766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演示案例：发布投票</a:t>
              </a:r>
              <a:endParaRPr lang="en-US" altLang="zh-CN" b="1" dirty="0" smtClean="0">
                <a:solidFill>
                  <a:schemeClr val="bg1"/>
                </a:solidFill>
                <a:latin typeface="黑体" pitchFamily="2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用例</a:t>
            </a:r>
            <a:r>
              <a:rPr lang="en-US" altLang="zh-CN" b="1" smtClean="0"/>
              <a:t>3</a:t>
            </a:r>
            <a:r>
              <a:rPr lang="zh-CN" altLang="en-US" b="1" smtClean="0"/>
              <a:t>：完成投票</a:t>
            </a:r>
            <a:r>
              <a:rPr lang="en-US" altLang="zh-CN" b="1" smtClean="0"/>
              <a:t>3-1 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</a:p>
          <a:p>
            <a:pPr lvl="1" eaLnBrk="1" hangingPunct="1"/>
            <a:r>
              <a:rPr lang="zh-CN" altLang="en-US" dirty="0" smtClean="0"/>
              <a:t>在投票列表页面，点击“我要参与” 链接，进入投票页面</a:t>
            </a:r>
          </a:p>
          <a:p>
            <a:pPr lvl="1" eaLnBrk="1" hangingPunct="1"/>
            <a:r>
              <a:rPr lang="zh-CN" altLang="en-US" dirty="0" smtClean="0"/>
              <a:t>选择选项点击投票按钮，完成投票，投票成功，页面跳转至投票成功页面 </a:t>
            </a: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30726" name="AutoShape 8"/>
          <p:cNvSpPr>
            <a:spLocks noChangeArrowheads="1"/>
          </p:cNvSpPr>
          <p:nvPr/>
        </p:nvSpPr>
        <p:spPr bwMode="auto">
          <a:xfrm>
            <a:off x="3286116" y="4857760"/>
            <a:ext cx="1441450" cy="276235"/>
          </a:xfrm>
          <a:prstGeom prst="rightArrow">
            <a:avLst>
              <a:gd name="adj1" fmla="val 50000"/>
              <a:gd name="adj2" fmla="val 125415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286116" y="4572008"/>
            <a:ext cx="1225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投票成功</a:t>
            </a:r>
          </a:p>
        </p:txBody>
      </p:sp>
      <p:pic>
        <p:nvPicPr>
          <p:cNvPr id="7170" name="Picture 2" descr="参与投票页面"/>
          <p:cNvPicPr>
            <a:picLocks noChangeAspect="1" noChangeArrowheads="1"/>
          </p:cNvPicPr>
          <p:nvPr/>
        </p:nvPicPr>
        <p:blipFill>
          <a:blip r:embed="rId3" cstate="print"/>
          <a:srcRect r="48649" b="4372"/>
          <a:stretch>
            <a:fillRect/>
          </a:stretch>
        </p:blipFill>
        <p:spPr bwMode="auto">
          <a:xfrm>
            <a:off x="428596" y="3429000"/>
            <a:ext cx="2714644" cy="31242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71" name="Picture 3" descr="投票成功页面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4286256"/>
            <a:ext cx="4071966" cy="13255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grpSp>
        <p:nvGrpSpPr>
          <p:cNvPr id="10" name="组合 6"/>
          <p:cNvGrpSpPr>
            <a:grpSpLocks/>
          </p:cNvGrpSpPr>
          <p:nvPr/>
        </p:nvGrpSpPr>
        <p:grpSpPr bwMode="auto">
          <a:xfrm>
            <a:off x="4000496" y="6072206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用例</a:t>
            </a:r>
            <a:r>
              <a:rPr lang="en-US" altLang="zh-CN" b="1" smtClean="0"/>
              <a:t>3</a:t>
            </a:r>
            <a:r>
              <a:rPr lang="zh-CN" altLang="en-US" b="1" smtClean="0"/>
              <a:t>：完成投票</a:t>
            </a:r>
            <a:r>
              <a:rPr lang="en-US" altLang="zh-CN" b="1" smtClean="0"/>
              <a:t>3-2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思路分析</a:t>
            </a:r>
          </a:p>
          <a:p>
            <a:pPr lvl="1" eaLnBrk="1" hangingPunct="1"/>
            <a:r>
              <a:rPr lang="zh-CN" altLang="en-US" dirty="0" smtClean="0"/>
              <a:t>制作投票和投票成功页面</a:t>
            </a:r>
          </a:p>
          <a:p>
            <a:pPr lvl="2" eaLnBrk="1" hangingPunct="1"/>
            <a:r>
              <a:rPr lang="zh-CN" altLang="en-US" dirty="0" smtClean="0"/>
              <a:t>投票页面要判断投票的类型是单选还是多选，选择使用</a:t>
            </a:r>
            <a:r>
              <a:rPr lang="en-US" altLang="zh-CN" dirty="0" smtClean="0"/>
              <a:t>radio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显示投票选项</a:t>
            </a:r>
            <a:r>
              <a:rPr lang="en-US" altLang="zh-CN" dirty="0" smtClean="0"/>
              <a:t> </a:t>
            </a:r>
          </a:p>
          <a:p>
            <a:pPr lvl="1" eaLnBrk="1" hangingPunct="1"/>
            <a:r>
              <a:rPr lang="zh-CN" altLang="en-US" dirty="0" smtClean="0"/>
              <a:t>编写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实现投票 </a:t>
            </a:r>
          </a:p>
          <a:p>
            <a:pPr lvl="2" eaLnBrk="1" hangingPunct="1"/>
            <a:r>
              <a:rPr lang="zh-CN" altLang="en-US" dirty="0" smtClean="0"/>
              <a:t>创建</a:t>
            </a:r>
            <a:r>
              <a:rPr lang="en-US" altLang="zh-CN" dirty="0" err="1" smtClean="0"/>
              <a:t>VoteAction</a:t>
            </a:r>
            <a:r>
              <a:rPr lang="zh-CN" altLang="en-US" dirty="0" smtClean="0"/>
              <a:t>实现有关投票的</a:t>
            </a:r>
            <a:r>
              <a:rPr lang="zh-CN" altLang="fr-FR" dirty="0" smtClean="0"/>
              <a:t>操作</a:t>
            </a:r>
            <a:endParaRPr lang="zh-CN" altLang="en-US" dirty="0" smtClean="0"/>
          </a:p>
          <a:p>
            <a:pPr lvl="2" eaLnBrk="1" hangingPunct="1"/>
            <a:r>
              <a:rPr lang="zh-CN" altLang="fr-FR" dirty="0" smtClean="0"/>
              <a:t>新建</a:t>
            </a:r>
            <a:r>
              <a:rPr lang="en-US" altLang="zh-CN" dirty="0" smtClean="0"/>
              <a:t>save</a:t>
            </a:r>
            <a:r>
              <a:rPr lang="zh-CN" altLang="fr-FR" dirty="0" smtClean="0"/>
              <a:t>方法实现投票功能</a:t>
            </a:r>
            <a:endParaRPr lang="zh-CN" altLang="en-US" dirty="0" smtClean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用例</a:t>
            </a:r>
            <a:r>
              <a:rPr lang="en-US" altLang="zh-CN" b="1" smtClean="0"/>
              <a:t>3</a:t>
            </a:r>
            <a:r>
              <a:rPr lang="zh-CN" altLang="en-US" b="1" smtClean="0"/>
              <a:t>：完成投票</a:t>
            </a:r>
            <a:r>
              <a:rPr lang="en-US" altLang="zh-CN" b="1" smtClean="0"/>
              <a:t>3-3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功能测试</a:t>
            </a:r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小组长检查本组完成情况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grpSp>
        <p:nvGrpSpPr>
          <p:cNvPr id="7" name="组合 17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8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10"/>
          <p:cNvGrpSpPr>
            <a:grpSpLocks/>
          </p:cNvGrpSpPr>
          <p:nvPr/>
        </p:nvGrpSpPr>
        <p:grpSpPr bwMode="auto">
          <a:xfrm>
            <a:off x="2357438" y="5357826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2766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演示案例：完成投票</a:t>
              </a:r>
              <a:endParaRPr lang="en-US" altLang="zh-CN" b="1" dirty="0" smtClean="0">
                <a:solidFill>
                  <a:schemeClr val="bg1"/>
                </a:solidFill>
                <a:latin typeface="黑体" pitchFamily="2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任务描述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76351"/>
            <a:ext cx="7645398" cy="501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系统概述</a:t>
            </a:r>
          </a:p>
          <a:p>
            <a:pPr lvl="1" eaLnBrk="1" hangingPunct="1"/>
            <a:r>
              <a:rPr lang="zh-CN" altLang="en-US" dirty="0" smtClean="0"/>
              <a:t>开发在线投票系统，实现如下功能：</a:t>
            </a:r>
          </a:p>
          <a:p>
            <a:pPr lvl="2" eaLnBrk="1" hangingPunct="1"/>
            <a:r>
              <a:rPr lang="zh-CN" altLang="en-US" dirty="0" smtClean="0"/>
              <a:t>用户注册和登录</a:t>
            </a:r>
          </a:p>
          <a:p>
            <a:pPr lvl="2" eaLnBrk="1" hangingPunct="1"/>
            <a:r>
              <a:rPr lang="zh-CN" altLang="en-US" dirty="0" smtClean="0"/>
              <a:t>发布新投票</a:t>
            </a:r>
          </a:p>
          <a:p>
            <a:pPr lvl="2" eaLnBrk="1" hangingPunct="1"/>
            <a:r>
              <a:rPr lang="zh-CN" altLang="en-US" dirty="0" smtClean="0"/>
              <a:t>投票</a:t>
            </a:r>
          </a:p>
          <a:p>
            <a:pPr lvl="2" eaLnBrk="1" hangingPunct="1"/>
            <a:r>
              <a:rPr lang="zh-CN" altLang="en-US" dirty="0" smtClean="0"/>
              <a:t>查看投票结果</a:t>
            </a:r>
          </a:p>
          <a:p>
            <a:pPr lvl="2" eaLnBrk="1" hangingPunct="1"/>
            <a:r>
              <a:rPr lang="zh-CN" altLang="en-US" dirty="0" smtClean="0"/>
              <a:t>维护投票</a:t>
            </a:r>
          </a:p>
          <a:p>
            <a:pPr lvl="2" eaLnBrk="1" hangingPunct="1"/>
            <a:r>
              <a:rPr lang="zh-CN" altLang="en-US" dirty="0" smtClean="0"/>
              <a:t>投票查询</a:t>
            </a:r>
          </a:p>
        </p:txBody>
      </p:sp>
      <p:pic>
        <p:nvPicPr>
          <p:cNvPr id="7172" name="Picture 9" descr="11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2285992"/>
            <a:ext cx="4976812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428860" y="6143644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2063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演示案例：青鸟在线投票系统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用例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：查看投票结果</a:t>
            </a:r>
            <a:r>
              <a:rPr lang="en-US" altLang="zh-CN" b="1" dirty="0" smtClean="0"/>
              <a:t>3-1 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需求说明</a:t>
            </a:r>
          </a:p>
          <a:p>
            <a:pPr lvl="1" eaLnBrk="1" hangingPunct="1"/>
            <a:r>
              <a:rPr lang="zh-CN" altLang="en-US" smtClean="0"/>
              <a:t>在投票列表页面点击投票内容标题超链接或在投票成功后点击“返回查看投票结果”超链接，查看投票结果 </a:t>
            </a:r>
          </a:p>
          <a:p>
            <a:pPr lvl="1" eaLnBrk="1" hangingPunct="1"/>
            <a:endParaRPr lang="zh-CN" altLang="en-US" smtClean="0"/>
          </a:p>
        </p:txBody>
      </p:sp>
      <p:pic>
        <p:nvPicPr>
          <p:cNvPr id="8194" name="Picture 2" descr="查看投票页面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79" y="3071810"/>
            <a:ext cx="5748627" cy="29289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2928926" y="6215082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用例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：查看投票结果</a:t>
            </a:r>
            <a:r>
              <a:rPr lang="en-US" altLang="zh-CN" b="1" dirty="0" smtClean="0"/>
              <a:t>3-2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思路分析</a:t>
            </a:r>
          </a:p>
          <a:p>
            <a:pPr lvl="1" eaLnBrk="1" hangingPunct="1"/>
            <a:r>
              <a:rPr lang="zh-CN" altLang="en-US" dirty="0" smtClean="0"/>
              <a:t>编写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实现查看投票结果 </a:t>
            </a:r>
          </a:p>
          <a:p>
            <a:pPr lvl="2" eaLnBrk="1" hangingPunct="1"/>
            <a:r>
              <a:rPr lang="zh-CN" altLang="en-US" dirty="0" smtClean="0"/>
              <a:t>在</a:t>
            </a:r>
            <a:r>
              <a:rPr lang="en-US" altLang="zh-CN" dirty="0" err="1" smtClean="0"/>
              <a:t>VoteAction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方法实现查看投票结果 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创建投票结果页面，显示投票结果</a:t>
            </a:r>
          </a:p>
          <a:p>
            <a:pPr lvl="2" eaLnBrk="1" hangingPunct="1"/>
            <a:r>
              <a:rPr lang="zh-CN" altLang="zh-CN" dirty="0" smtClean="0"/>
              <a:t>设置页面中&lt;div&gt;显示宽度，</a:t>
            </a:r>
            <a:r>
              <a:rPr lang="zh-CN" altLang="en-US" dirty="0" smtClean="0"/>
              <a:t>以达到直观显示投票结果的效果</a:t>
            </a:r>
            <a:endParaRPr lang="en-US" altLang="zh-CN" dirty="0" smtClean="0"/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1500166" y="3876764"/>
            <a:ext cx="6699250" cy="11953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class="percent"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style="width:&lt;s:property value='statPercent[id]'/&gt;%"&gt;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6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用例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：查看投票结果</a:t>
            </a:r>
            <a:r>
              <a:rPr lang="en-US" altLang="zh-CN" b="1" dirty="0" smtClean="0"/>
              <a:t>3-3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代码检查</a:t>
            </a:r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小组长检查本组完成情况</a:t>
            </a:r>
            <a:endParaRPr lang="en-US" altLang="zh-CN" dirty="0" smtClean="0"/>
          </a:p>
          <a:p>
            <a:pPr lvl="2" eaLnBrk="1" hangingPunct="1"/>
            <a:endParaRPr lang="zh-CN" altLang="en-US" dirty="0" smtClean="0">
              <a:ea typeface="宋体" charset="-122"/>
            </a:endParaRPr>
          </a:p>
          <a:p>
            <a:pPr eaLnBrk="1" hangingPunct="1"/>
            <a:endParaRPr lang="zh-CN" altLang="en-US" dirty="0" smtClean="0"/>
          </a:p>
        </p:txBody>
      </p:sp>
      <p:grpSp>
        <p:nvGrpSpPr>
          <p:cNvPr id="7" name="组合 17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8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10"/>
          <p:cNvGrpSpPr>
            <a:grpSpLocks/>
          </p:cNvGrpSpPr>
          <p:nvPr/>
        </p:nvGrpSpPr>
        <p:grpSpPr bwMode="auto">
          <a:xfrm>
            <a:off x="2357438" y="5357826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7414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演示案例：查看投票结果</a:t>
              </a:r>
              <a:endParaRPr lang="en-US" altLang="zh-CN" b="1" dirty="0" smtClean="0">
                <a:solidFill>
                  <a:schemeClr val="bg1"/>
                </a:solidFill>
                <a:latin typeface="黑体" pitchFamily="2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用例</a:t>
            </a:r>
            <a:r>
              <a:rPr lang="en-US" altLang="zh-CN" b="1" smtClean="0"/>
              <a:t>5</a:t>
            </a:r>
            <a:r>
              <a:rPr lang="zh-CN" altLang="en-US" b="1" smtClean="0"/>
              <a:t>：投票维护</a:t>
            </a:r>
            <a:r>
              <a:rPr lang="en-US" altLang="zh-CN" b="1" smtClean="0"/>
              <a:t>3-1 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需求说明</a:t>
            </a:r>
          </a:p>
          <a:p>
            <a:pPr lvl="1" eaLnBrk="1" hangingPunct="1"/>
            <a:r>
              <a:rPr lang="zh-CN" altLang="en-US" smtClean="0"/>
              <a:t>在投票列表页面点击“维护”超链接，进入管理页面 </a:t>
            </a:r>
          </a:p>
          <a:p>
            <a:pPr lvl="1" eaLnBrk="1" hangingPunct="1"/>
            <a:r>
              <a:rPr lang="zh-CN" altLang="en-US" smtClean="0"/>
              <a:t>在管理页面中，选择要维护的投票内容，点击“维护”超链接，修改投票内容</a:t>
            </a:r>
          </a:p>
        </p:txBody>
      </p:sp>
      <p:sp>
        <p:nvSpPr>
          <p:cNvPr id="39942" name="AutoShape 8"/>
          <p:cNvSpPr>
            <a:spLocks noChangeArrowheads="1"/>
          </p:cNvSpPr>
          <p:nvPr/>
        </p:nvSpPr>
        <p:spPr bwMode="auto">
          <a:xfrm>
            <a:off x="4000496" y="4714884"/>
            <a:ext cx="1441450" cy="277821"/>
          </a:xfrm>
          <a:prstGeom prst="rightArrow">
            <a:avLst>
              <a:gd name="adj1" fmla="val 50000"/>
              <a:gd name="adj2" fmla="val 125415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000496" y="4274114"/>
            <a:ext cx="158432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进入</a:t>
            </a:r>
            <a:r>
              <a:rPr lang="zh-CN" altLang="en-US" b="1" dirty="0"/>
              <a:t>维护页面</a:t>
            </a:r>
          </a:p>
        </p:txBody>
      </p:sp>
      <p:pic>
        <p:nvPicPr>
          <p:cNvPr id="9218" name="Picture 2" descr="E:\ACCP7.0\Struts 2课程开发\PPT及电子资料整理\Chapter12\图12.3　维护投票页面.bmp"/>
          <p:cNvPicPr>
            <a:picLocks noChangeAspect="1" noChangeArrowheads="1"/>
          </p:cNvPicPr>
          <p:nvPr/>
        </p:nvPicPr>
        <p:blipFill>
          <a:blip r:embed="rId3" cstate="print"/>
          <a:srcRect l="16856"/>
          <a:stretch>
            <a:fillRect/>
          </a:stretch>
        </p:blipFill>
        <p:spPr bwMode="auto">
          <a:xfrm>
            <a:off x="357157" y="3429000"/>
            <a:ext cx="3719581" cy="27146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219" name="Picture 3" descr="维护详细页面"/>
          <p:cNvPicPr>
            <a:picLocks noChangeAspect="1" noChangeArrowheads="1"/>
          </p:cNvPicPr>
          <p:nvPr/>
        </p:nvPicPr>
        <p:blipFill>
          <a:blip r:embed="rId4" cstate="print"/>
          <a:srcRect l="3933" r="3647"/>
          <a:stretch>
            <a:fillRect/>
          </a:stretch>
        </p:blipFill>
        <p:spPr bwMode="auto">
          <a:xfrm>
            <a:off x="5572132" y="3424263"/>
            <a:ext cx="3357586" cy="314800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grpSp>
        <p:nvGrpSpPr>
          <p:cNvPr id="10" name="组合 6"/>
          <p:cNvGrpSpPr>
            <a:grpSpLocks/>
          </p:cNvGrpSpPr>
          <p:nvPr/>
        </p:nvGrpSpPr>
        <p:grpSpPr bwMode="auto">
          <a:xfrm>
            <a:off x="2428860" y="6215082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用例</a:t>
            </a:r>
            <a:r>
              <a:rPr lang="en-US" altLang="zh-CN" b="1" smtClean="0"/>
              <a:t>5</a:t>
            </a:r>
            <a:r>
              <a:rPr lang="zh-CN" altLang="en-US" b="1" smtClean="0"/>
              <a:t>：投票维护</a:t>
            </a:r>
            <a:r>
              <a:rPr lang="en-US" altLang="zh-CN" b="1" smtClean="0"/>
              <a:t>3-2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思路分析</a:t>
            </a:r>
          </a:p>
          <a:p>
            <a:pPr lvl="1" eaLnBrk="1" hangingPunct="1"/>
            <a:r>
              <a:rPr lang="zh-CN" altLang="en-US" dirty="0" smtClean="0"/>
              <a:t>制作管理页面和维护页面</a:t>
            </a:r>
          </a:p>
          <a:p>
            <a:pPr lvl="1" eaLnBrk="1" hangingPunct="1"/>
            <a:r>
              <a:rPr lang="zh-CN" altLang="en-US" dirty="0" smtClean="0"/>
              <a:t>编写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实现投票维护</a:t>
            </a:r>
          </a:p>
          <a:p>
            <a:pPr lvl="2" eaLnBrk="1" hangingPunct="1"/>
            <a:r>
              <a:rPr lang="zh-CN" altLang="fr-FR" dirty="0" smtClean="0"/>
              <a:t>在</a:t>
            </a:r>
            <a:r>
              <a:rPr lang="fr-FR" altLang="zh-CN" dirty="0" smtClean="0"/>
              <a:t>SubjectAction</a:t>
            </a:r>
            <a:r>
              <a:rPr lang="zh-CN" altLang="fr-FR" dirty="0" smtClean="0"/>
              <a:t>中新建</a:t>
            </a:r>
            <a:r>
              <a:rPr lang="fr-FR" altLang="zh-CN" dirty="0" smtClean="0"/>
              <a:t>modifyList</a:t>
            </a:r>
            <a:r>
              <a:rPr lang="zh-CN" altLang="en-US" dirty="0" smtClean="0"/>
              <a:t>方法，实现显示维护投票列表</a:t>
            </a:r>
          </a:p>
          <a:p>
            <a:pPr lvl="2" eaLnBrk="1" hangingPunct="1"/>
            <a:r>
              <a:rPr lang="zh-CN" altLang="en-US" dirty="0" smtClean="0"/>
              <a:t>在</a:t>
            </a:r>
            <a:r>
              <a:rPr lang="en-US" altLang="zh-CN" dirty="0" err="1" smtClean="0"/>
              <a:t>SubjectAction</a:t>
            </a:r>
            <a:r>
              <a:rPr lang="zh-CN" altLang="fr-FR" dirty="0" smtClean="0"/>
              <a:t>中新建</a:t>
            </a:r>
            <a:r>
              <a:rPr lang="en-US" altLang="zh-CN" dirty="0" smtClean="0"/>
              <a:t>read</a:t>
            </a:r>
            <a:r>
              <a:rPr lang="zh-CN" altLang="fr-FR" dirty="0" smtClean="0"/>
              <a:t>方法</a:t>
            </a:r>
            <a:r>
              <a:rPr lang="zh-CN" altLang="en-US" dirty="0" smtClean="0"/>
              <a:t>，</a:t>
            </a:r>
            <a:r>
              <a:rPr lang="zh-CN" altLang="fr-FR" dirty="0" smtClean="0"/>
              <a:t>实现显示投票信息</a:t>
            </a:r>
            <a:endParaRPr lang="zh-CN" altLang="en-US" dirty="0" smtClean="0"/>
          </a:p>
          <a:p>
            <a:pPr lvl="2" eaLnBrk="1" hangingPunct="1"/>
            <a:r>
              <a:rPr lang="zh-CN" altLang="fr-FR" dirty="0" smtClean="0"/>
              <a:t>修改</a:t>
            </a:r>
            <a:r>
              <a:rPr lang="en-US" altLang="zh-CN" dirty="0" err="1" smtClean="0"/>
              <a:t>SubjectAction</a:t>
            </a:r>
            <a:r>
              <a:rPr lang="zh-CN" altLang="fr-FR" dirty="0" smtClean="0"/>
              <a:t>中</a:t>
            </a:r>
            <a:r>
              <a:rPr lang="en-US" altLang="zh-CN" dirty="0" smtClean="0"/>
              <a:t>modify</a:t>
            </a:r>
            <a:r>
              <a:rPr lang="zh-CN" altLang="fr-FR" dirty="0" smtClean="0"/>
              <a:t>方法</a:t>
            </a:r>
            <a:r>
              <a:rPr lang="zh-CN" altLang="en-US" dirty="0" smtClean="0"/>
              <a:t>，实现</a:t>
            </a:r>
            <a:r>
              <a:rPr lang="zh-CN" altLang="fr-FR" dirty="0" smtClean="0"/>
              <a:t>更新投票信息</a:t>
            </a:r>
            <a:endParaRPr lang="en-US" altLang="zh-CN" dirty="0" smtClean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用例</a:t>
            </a:r>
            <a:r>
              <a:rPr lang="en-US" altLang="zh-CN" b="1" smtClean="0"/>
              <a:t>5</a:t>
            </a:r>
            <a:r>
              <a:rPr lang="zh-CN" altLang="en-US" b="1" smtClean="0"/>
              <a:t>：投票维护</a:t>
            </a:r>
            <a:r>
              <a:rPr lang="en-US" altLang="zh-CN" b="1" smtClean="0"/>
              <a:t>3-3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功能测试</a:t>
            </a:r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互相验证完成的程序功能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小组长检查本组完成情况</a:t>
            </a:r>
            <a:endParaRPr lang="en-US" altLang="zh-CN" dirty="0" smtClean="0"/>
          </a:p>
          <a:p>
            <a:pPr lvl="2" eaLnBrk="1" hangingPunct="1"/>
            <a:endParaRPr lang="zh-CN" altLang="en-US" dirty="0" smtClean="0">
              <a:ea typeface="宋体" charset="-122"/>
            </a:endParaRPr>
          </a:p>
        </p:txBody>
      </p:sp>
      <p:grpSp>
        <p:nvGrpSpPr>
          <p:cNvPr id="7" name="组合 17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8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10"/>
          <p:cNvGrpSpPr>
            <a:grpSpLocks/>
          </p:cNvGrpSpPr>
          <p:nvPr/>
        </p:nvGrpSpPr>
        <p:grpSpPr bwMode="auto">
          <a:xfrm>
            <a:off x="2357438" y="5357826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2766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演示案例：投票维护</a:t>
              </a:r>
              <a:endParaRPr lang="en-US" altLang="zh-CN" b="1" dirty="0" smtClean="0">
                <a:solidFill>
                  <a:schemeClr val="bg1"/>
                </a:solidFill>
                <a:latin typeface="黑体" pitchFamily="2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用例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：投票查询</a:t>
            </a:r>
            <a:r>
              <a:rPr lang="en-US" altLang="zh-CN" b="1" dirty="0" smtClean="0"/>
              <a:t>3-1 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</a:p>
          <a:p>
            <a:pPr lvl="1" eaLnBrk="1" hangingPunct="1"/>
            <a:r>
              <a:rPr lang="zh-CN" altLang="en-US" dirty="0" smtClean="0"/>
              <a:t>在投票列表页面输入查询关键字，点击搜索按钮，即可获得查询结果 </a:t>
            </a:r>
          </a:p>
        </p:txBody>
      </p:sp>
      <p:pic>
        <p:nvPicPr>
          <p:cNvPr id="10242" name="Picture 2" descr="查询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75" y="2933700"/>
            <a:ext cx="6688359" cy="213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3000364" y="5857892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问题分析</a:t>
            </a:r>
            <a:r>
              <a:rPr lang="en-US" altLang="zh-CN" b="1" smtClean="0"/>
              <a:t>1</a:t>
            </a:r>
            <a:r>
              <a:rPr lang="zh-CN" altLang="en-US" b="1" smtClean="0"/>
              <a:t>：整体开发思路</a:t>
            </a:r>
            <a:endParaRPr lang="en-US" altLang="zh-CN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系统开发步骤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明确需求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设计数据库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设计技术框架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Struts 2 + </a:t>
            </a:r>
            <a:r>
              <a:rPr lang="en-US" altLang="zh-CN" dirty="0" err="1" smtClean="0"/>
              <a:t>Hibernate+jQuery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项目开发准备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编码顺序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、用户注册和登录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、发布新投票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、投票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、查看投票结果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、维护投票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、投票查询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测试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用例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：投票查询</a:t>
            </a:r>
            <a:r>
              <a:rPr lang="en-US" altLang="zh-CN" b="1" dirty="0" smtClean="0"/>
              <a:t>3-2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思路分析</a:t>
            </a:r>
          </a:p>
          <a:p>
            <a:pPr lvl="1" eaLnBrk="1" hangingPunct="1"/>
            <a:r>
              <a:rPr lang="zh-CN" altLang="en-US" dirty="0" smtClean="0"/>
              <a:t>编写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实现查询投票 </a:t>
            </a:r>
          </a:p>
          <a:p>
            <a:pPr lvl="2" eaLnBrk="1" hangingPunct="1"/>
            <a:r>
              <a:rPr lang="zh-CN" altLang="fr-FR" dirty="0" smtClean="0"/>
              <a:t>在</a:t>
            </a:r>
            <a:r>
              <a:rPr lang="en-US" altLang="zh-CN" dirty="0" err="1" smtClean="0"/>
              <a:t>SubjectAction</a:t>
            </a:r>
            <a:r>
              <a:rPr lang="zh-CN" altLang="fr-FR" dirty="0" smtClean="0"/>
              <a:t>中新建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方法，实现投票查询</a:t>
            </a:r>
          </a:p>
          <a:p>
            <a:pPr lvl="1" eaLnBrk="1" hangingPunct="1"/>
            <a:r>
              <a:rPr lang="zh-CN" altLang="en-US" dirty="0" smtClean="0"/>
              <a:t>使用投票列表页面显示查询到的结果 </a:t>
            </a:r>
            <a:endParaRPr lang="en-US" altLang="zh-CN" dirty="0" smtClean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用例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：投票查询</a:t>
            </a:r>
            <a:r>
              <a:rPr lang="en-US" altLang="zh-CN" b="1" dirty="0" smtClean="0"/>
              <a:t>3-3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功能测试</a:t>
            </a:r>
          </a:p>
          <a:p>
            <a:pPr lvl="1" eaLnBrk="1" hangingPunct="1"/>
            <a:r>
              <a:rPr lang="zh-CN" altLang="en-US" dirty="0" smtClean="0"/>
              <a:t>实现投票查询功能</a:t>
            </a:r>
            <a:endParaRPr lang="en-US" altLang="zh-CN" dirty="0" smtClean="0"/>
          </a:p>
          <a:p>
            <a:r>
              <a:rPr lang="zh-CN" altLang="en-US" dirty="0" smtClean="0">
                <a:ea typeface="黑体" pitchFamily="2" charset="-122"/>
              </a:rPr>
              <a:t>要求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互相验证完成的程序功能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小组长检查本组完成情况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</p:txBody>
      </p:sp>
      <p:grpSp>
        <p:nvGrpSpPr>
          <p:cNvPr id="7" name="组合 17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8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10"/>
          <p:cNvGrpSpPr>
            <a:grpSpLocks/>
          </p:cNvGrpSpPr>
          <p:nvPr/>
        </p:nvGrpSpPr>
        <p:grpSpPr bwMode="auto">
          <a:xfrm>
            <a:off x="2357438" y="5357826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2766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演示案例：投票查询</a:t>
              </a:r>
              <a:endParaRPr lang="en-US" altLang="zh-CN" b="1" dirty="0" smtClean="0">
                <a:solidFill>
                  <a:schemeClr val="bg1"/>
                </a:solidFill>
                <a:latin typeface="黑体" pitchFamily="2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集成测试</a:t>
            </a:r>
            <a:endParaRPr lang="zh-CN" alt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要求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互相验证完成的程序功能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小组长检查本组完成情况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" name="组合 17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集成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测试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71414"/>
            <a:ext cx="8229600" cy="900113"/>
          </a:xfrm>
        </p:spPr>
        <p:txBody>
          <a:bodyPr/>
          <a:lstStyle/>
          <a:p>
            <a:r>
              <a:rPr lang="zh-CN" altLang="en-US" dirty="0" smtClean="0"/>
              <a:t>项目总结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428736"/>
            <a:ext cx="7645398" cy="501017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讲解要点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完成情况、技能总结、经验分享、项目收获</a:t>
            </a:r>
            <a:endParaRPr lang="en-US" altLang="zh-CN" dirty="0" smtClean="0">
              <a:ea typeface="黑体" pitchFamily="2" charset="-122"/>
            </a:endParaRPr>
          </a:p>
          <a:p>
            <a:r>
              <a:rPr lang="zh-CN" altLang="en-US" dirty="0" smtClean="0">
                <a:ea typeface="黑体" pitchFamily="2" charset="-122"/>
              </a:rPr>
              <a:t>表达要求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清晰流畅、有条理、重点突出</a:t>
            </a:r>
          </a:p>
          <a:p>
            <a:endParaRPr lang="zh-CN" altLang="en-US" dirty="0"/>
          </a:p>
        </p:txBody>
      </p:sp>
      <p:grpSp>
        <p:nvGrpSpPr>
          <p:cNvPr id="4" name="组合 9"/>
          <p:cNvGrpSpPr/>
          <p:nvPr/>
        </p:nvGrpSpPr>
        <p:grpSpPr>
          <a:xfrm>
            <a:off x="118906" y="857232"/>
            <a:ext cx="1502753" cy="428628"/>
            <a:chOff x="857224" y="5105541"/>
            <a:chExt cx="1502753" cy="428628"/>
          </a:xfrm>
        </p:grpSpPr>
        <p:pic>
          <p:nvPicPr>
            <p:cNvPr id="11" name="Picture 2" descr="C:\Users\meng.zhang\Desktop\ACCP7.0模版图标规范\doc_lin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24" y="5105541"/>
              <a:ext cx="428628" cy="42862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142976" y="5119800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作品展示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44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技能总结</a:t>
            </a:r>
            <a:endParaRPr lang="en-US" altLang="zh-CN" b="1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技术实现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Struts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框架的整合使用</a:t>
            </a:r>
          </a:p>
          <a:p>
            <a:pPr lvl="1" eaLnBrk="1" hangingPunct="1"/>
            <a:r>
              <a:rPr lang="en-US" altLang="zh-CN" dirty="0" smtClean="0"/>
              <a:t>Action</a:t>
            </a:r>
            <a:r>
              <a:rPr lang="zh-CN" altLang="en-US" dirty="0" smtClean="0"/>
              <a:t>的创建及配置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jQuery</a:t>
            </a:r>
            <a:r>
              <a:rPr lang="zh-CN" altLang="en-US" dirty="0" smtClean="0"/>
              <a:t>插件的使用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业务知识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登录、注册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投票的发布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结果的查看</a:t>
            </a:r>
          </a:p>
          <a:p>
            <a:pPr eaLnBrk="1" hangingPunct="1"/>
            <a:r>
              <a:rPr lang="zh-CN" altLang="en-US" dirty="0" smtClean="0"/>
              <a:t> 项目流程</a:t>
            </a:r>
          </a:p>
          <a:p>
            <a:pPr lvl="1" eaLnBrk="1" hangingPunct="1"/>
            <a:r>
              <a:rPr lang="zh-CN" altLang="en-US" dirty="0" smtClean="0"/>
              <a:t>需求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设计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开发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测试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部署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用户培训</a:t>
            </a:r>
          </a:p>
          <a:p>
            <a:pPr lvl="1" eaLnBrk="1" hangingPunct="1"/>
            <a:r>
              <a:rPr lang="zh-CN" altLang="en-US" dirty="0" smtClean="0"/>
              <a:t>设计：数据库设计、技术框架设计、交互设计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45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411760" y="2132856"/>
            <a:ext cx="4536504" cy="120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46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问题分析</a:t>
            </a:r>
            <a:r>
              <a:rPr lang="en-US" altLang="zh-CN" b="1" smtClean="0"/>
              <a:t>2</a:t>
            </a:r>
            <a:r>
              <a:rPr lang="zh-CN" altLang="en-US" b="1" smtClean="0"/>
              <a:t>：界面交互设计</a:t>
            </a:r>
            <a:endParaRPr lang="en-US" altLang="zh-CN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界面交互设计的原则</a:t>
            </a:r>
          </a:p>
          <a:p>
            <a:pPr lvl="1" eaLnBrk="1" hangingPunct="1"/>
            <a:r>
              <a:rPr lang="zh-CN" altLang="en-US" dirty="0" smtClean="0"/>
              <a:t>统一性原则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界面风格统一：</a:t>
            </a:r>
            <a:br>
              <a:rPr lang="zh-CN" altLang="en-US" dirty="0" smtClean="0"/>
            </a:br>
            <a:r>
              <a:rPr lang="zh-CN" altLang="en-US" dirty="0" smtClean="0"/>
              <a:t>用相同方式展现相同类型的数据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dirty="0" smtClean="0"/>
              <a:t>交互风格统一：</a:t>
            </a:r>
            <a:br>
              <a:rPr lang="zh-CN" altLang="en-US" dirty="0" smtClean="0"/>
            </a:br>
            <a:r>
              <a:rPr lang="zh-CN" altLang="en-US" dirty="0" smtClean="0"/>
              <a:t>用相同方式完成相同类型的操作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 smtClean="0"/>
              <a:t>美观性原则</a:t>
            </a:r>
          </a:p>
          <a:p>
            <a:pPr lvl="2" eaLnBrk="1" hangingPunct="1"/>
            <a:r>
              <a:rPr lang="zh-CN" altLang="en-US" dirty="0" smtClean="0"/>
              <a:t>界面美观大方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易用性原则</a:t>
            </a:r>
          </a:p>
          <a:p>
            <a:pPr lvl="2" eaLnBrk="1" hangingPunct="1"/>
            <a:r>
              <a:rPr lang="zh-CN" altLang="en-US" dirty="0" smtClean="0"/>
              <a:t>操作方式自然、易理解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每一个投票应该有多个选项，所以投票选项与投票内容应为多对一关系，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难点分析</a:t>
            </a:r>
            <a:r>
              <a:rPr lang="en-US" altLang="zh-CN" b="1" smtClean="0"/>
              <a:t>1</a:t>
            </a:r>
            <a:r>
              <a:rPr lang="zh-CN" altLang="en-US" b="1" smtClean="0"/>
              <a:t>：</a:t>
            </a:r>
            <a:r>
              <a:rPr lang="zh-CN" altLang="fr-FR" b="1" smtClean="0"/>
              <a:t>数据库设计</a:t>
            </a:r>
            <a:r>
              <a:rPr lang="fr-FR" altLang="zh-CN" b="1" smtClean="0"/>
              <a:t>2-1</a:t>
            </a:r>
            <a:endParaRPr lang="en-US" altLang="zh-CN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071538" y="2285992"/>
          <a:ext cx="707236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477"/>
                <a:gridCol w="427288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字段名</a:t>
                      </a:r>
                    </a:p>
                  </a:txBody>
                  <a:tcPr marL="93339" marR="933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说   明</a:t>
                      </a:r>
                    </a:p>
                  </a:txBody>
                  <a:tcPr marL="93339" marR="933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投票内容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3339" marR="933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投票的具体内容</a:t>
                      </a:r>
                    </a:p>
                  </a:txBody>
                  <a:tcPr marL="93339" marR="933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投票类型</a:t>
                      </a:r>
                    </a:p>
                  </a:txBody>
                  <a:tcPr marL="93339" marR="933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投票为单选还是多选</a:t>
                      </a:r>
                    </a:p>
                  </a:txBody>
                  <a:tcPr marL="93339" marR="933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071538" y="3714752"/>
          <a:ext cx="7072362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  <a:gridCol w="428628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字段名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说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投票选项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选项的标示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选项内容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记录该选项内容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显示顺序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页面显示时，该选项的位置由系统按照添加顺序自动设置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r>
              <a:rPr lang="zh-CN" altLang="en-US" dirty="0" smtClean="0"/>
              <a:t>投票结果应记录投票选项、投票内容以及用户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用户须登录才能使用系统，系统应保存用户信息</a:t>
            </a:r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3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难点分析</a:t>
            </a:r>
            <a:r>
              <a:rPr lang="en-US" altLang="zh-CN" b="1" smtClean="0"/>
              <a:t>1</a:t>
            </a:r>
            <a:r>
              <a:rPr lang="zh-CN" altLang="en-US" b="1" smtClean="0"/>
              <a:t>：</a:t>
            </a:r>
            <a:r>
              <a:rPr lang="zh-CN" altLang="fr-FR" b="1" smtClean="0"/>
              <a:t>数据库设计</a:t>
            </a:r>
            <a:r>
              <a:rPr lang="fr-FR" altLang="zh-CN" b="1" smtClean="0"/>
              <a:t>2-2</a:t>
            </a:r>
            <a:endParaRPr lang="en-US" altLang="zh-CN" b="1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000100" y="2000240"/>
          <a:ext cx="742955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79"/>
                <a:gridCol w="5423573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字段名</a:t>
                      </a:r>
                    </a:p>
                  </a:txBody>
                  <a:tcPr marL="101119" marR="10111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说   明</a:t>
                      </a:r>
                    </a:p>
                  </a:txBody>
                  <a:tcPr marL="101119" marR="10111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投票选项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1119" marR="10111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记录用户选择了哪个选项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1119" marR="10111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投票内容</a:t>
                      </a:r>
                    </a:p>
                  </a:txBody>
                  <a:tcPr marL="101119" marR="10111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记录用户参与了哪个投票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1119" marR="10111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用户</a:t>
                      </a:r>
                    </a:p>
                  </a:txBody>
                  <a:tcPr marL="101119" marR="10111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记录哪个用户参与投票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1119" marR="10111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000100" y="4572008"/>
          <a:ext cx="750099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5786478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字段名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说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用户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用户在系统中的唯一标识，不能有重复值，用户登录系统所使用的账号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用户名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用户姓名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密码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用户登录系统所使用的密码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难点分析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：理解业务</a:t>
            </a:r>
            <a:r>
              <a:rPr lang="en-US" altLang="zh-CN" b="1" dirty="0" smtClean="0"/>
              <a:t>4-1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主界面</a:t>
            </a:r>
          </a:p>
          <a:p>
            <a:pPr lvl="1" eaLnBrk="1" hangingPunct="1"/>
            <a:r>
              <a:rPr lang="zh-CN" altLang="en-US" dirty="0" smtClean="0"/>
              <a:t>列出系统功能菜单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显示功能操作界面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点击“发布新投票”，进入发布新投票页面</a:t>
            </a:r>
          </a:p>
        </p:txBody>
      </p:sp>
      <p:pic>
        <p:nvPicPr>
          <p:cNvPr id="1026" name="Picture 2" descr="E:\ACCP7.0\Struts 2课程开发\PPT及电子资料整理\Chapter12\图12.1　系统主界面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143248"/>
            <a:ext cx="5442177" cy="32147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3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难点分析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：理解业务</a:t>
            </a:r>
            <a:r>
              <a:rPr lang="en-US" altLang="zh-CN" b="1" dirty="0" smtClean="0"/>
              <a:t>4-2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fr-FR" dirty="0" smtClean="0"/>
              <a:t>发布新投票</a:t>
            </a:r>
          </a:p>
          <a:p>
            <a:pPr lvl="1" eaLnBrk="1" hangingPunct="1"/>
            <a:r>
              <a:rPr lang="zh-CN" altLang="en-US" dirty="0" smtClean="0"/>
              <a:t>填写投票信息</a:t>
            </a:r>
          </a:p>
          <a:p>
            <a:pPr lvl="1" eaLnBrk="1" hangingPunct="1"/>
            <a:r>
              <a:rPr lang="zh-CN" altLang="en-US" dirty="0" smtClean="0"/>
              <a:t>增加选项</a:t>
            </a:r>
          </a:p>
          <a:p>
            <a:pPr lvl="2" eaLnBrk="1" hangingPunct="1"/>
            <a:r>
              <a:rPr lang="zh-CN" altLang="en-US" dirty="0" smtClean="0"/>
              <a:t>新增选项可删除，默认选项不可删除 </a:t>
            </a:r>
          </a:p>
          <a:p>
            <a:pPr lvl="1" eaLnBrk="1" hangingPunct="1"/>
            <a:r>
              <a:rPr lang="zh-CN" altLang="en-US" dirty="0" smtClean="0"/>
              <a:t>发布新投票</a:t>
            </a:r>
          </a:p>
          <a:p>
            <a:pPr lvl="2"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类中使用字符串数组接收投票选项 </a:t>
            </a:r>
          </a:p>
        </p:txBody>
      </p:sp>
      <p:pic>
        <p:nvPicPr>
          <p:cNvPr id="2051" name="Picture 3" descr="E:\ACCP7.0\Struts 2课程开发\PPT及电子资料整理\Chapter12\图12.4　增加选项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3857628"/>
            <a:ext cx="4018348" cy="26432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052" name="Picture 4" descr="E:\ACCP7.0\Struts 2课程开发\PPT及电子资料整理\Chapter12\图12.2　单击菜单导航到发布新投票页面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857628"/>
            <a:ext cx="4117196" cy="26432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5914</TotalTime>
  <Words>2185</Words>
  <Application>Microsoft Office PowerPoint</Application>
  <PresentationFormat>全屏显示(4:3)</PresentationFormat>
  <Paragraphs>466</Paragraphs>
  <Slides>46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模板</vt:lpstr>
      <vt:lpstr>幻灯片 1</vt:lpstr>
      <vt:lpstr>训练的技能点</vt:lpstr>
      <vt:lpstr>任务描述</vt:lpstr>
      <vt:lpstr>问题分析1：整体开发思路</vt:lpstr>
      <vt:lpstr>问题分析2：界面交互设计</vt:lpstr>
      <vt:lpstr>难点分析1：数据库设计2-1</vt:lpstr>
      <vt:lpstr>难点分析1：数据库设计2-2</vt:lpstr>
      <vt:lpstr>难点分析2：理解业务4-1</vt:lpstr>
      <vt:lpstr>难点分析2：理解业务4-2</vt:lpstr>
      <vt:lpstr>难点分析2：理解业务4-3</vt:lpstr>
      <vt:lpstr>难点分析2：理解业务4-4</vt:lpstr>
      <vt:lpstr>项目准备1：数据库设计与实现2-1</vt:lpstr>
      <vt:lpstr>项目准备1：数据库设计与实现2-2</vt:lpstr>
      <vt:lpstr>项目准备2：搭建系统框架2-1</vt:lpstr>
      <vt:lpstr>项目准备2：搭建系统框架2-2</vt:lpstr>
      <vt:lpstr>开发计划</vt:lpstr>
      <vt:lpstr>用例1：注册与登录5-1 </vt:lpstr>
      <vt:lpstr>用例1：注册与登录5-2 </vt:lpstr>
      <vt:lpstr>用例1：注册与登录5-3 </vt:lpstr>
      <vt:lpstr>用例1：注册与登录5-4 </vt:lpstr>
      <vt:lpstr>用例1：注册与登录5-5</vt:lpstr>
      <vt:lpstr>共性问题集中讲解</vt:lpstr>
      <vt:lpstr>用例2：发布投票3-1 </vt:lpstr>
      <vt:lpstr>用例2：发布投票3-2 </vt:lpstr>
      <vt:lpstr>用例2：发布投票3-3 </vt:lpstr>
      <vt:lpstr>共性问题集中讲解</vt:lpstr>
      <vt:lpstr>用例3：完成投票3-1 </vt:lpstr>
      <vt:lpstr>用例3：完成投票3-2 </vt:lpstr>
      <vt:lpstr>用例3：完成投票3-3 </vt:lpstr>
      <vt:lpstr>共性问题集中讲解</vt:lpstr>
      <vt:lpstr>用例4：查看投票结果3-1 </vt:lpstr>
      <vt:lpstr>用例4：查看投票结果3-2 </vt:lpstr>
      <vt:lpstr>用例4：查看投票结果3-3 </vt:lpstr>
      <vt:lpstr>共性问题集中讲解</vt:lpstr>
      <vt:lpstr>用例5：投票维护3-1 </vt:lpstr>
      <vt:lpstr>用例5：投票维护3-2 </vt:lpstr>
      <vt:lpstr>用例5：投票维护3-3 </vt:lpstr>
      <vt:lpstr>共性问题集中讲解</vt:lpstr>
      <vt:lpstr>用例6：投票查询3-1 </vt:lpstr>
      <vt:lpstr>用例6：投票查询3-2 </vt:lpstr>
      <vt:lpstr>用例6：投票查询3-3 </vt:lpstr>
      <vt:lpstr>共性问题集中讲解</vt:lpstr>
      <vt:lpstr>集成测试</vt:lpstr>
      <vt:lpstr>项目总结</vt:lpstr>
      <vt:lpstr>技能总结</vt:lpstr>
      <vt:lpstr>幻灯片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sx</cp:lastModifiedBy>
  <cp:revision>746</cp:revision>
  <dcterms:created xsi:type="dcterms:W3CDTF">2006-03-08T06:55:38Z</dcterms:created>
  <dcterms:modified xsi:type="dcterms:W3CDTF">2017-09-18T07:58:47Z</dcterms:modified>
</cp:coreProperties>
</file>