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notesSlides/notesSlide3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7" r:id="rId2"/>
    <p:sldId id="259" r:id="rId3"/>
    <p:sldId id="280" r:id="rId4"/>
    <p:sldId id="256" r:id="rId5"/>
    <p:sldId id="286" r:id="rId6"/>
    <p:sldId id="288" r:id="rId7"/>
    <p:sldId id="281" r:id="rId8"/>
    <p:sldId id="290" r:id="rId9"/>
    <p:sldId id="282" r:id="rId10"/>
    <p:sldId id="289" r:id="rId11"/>
    <p:sldId id="291" r:id="rId12"/>
    <p:sldId id="262" r:id="rId13"/>
    <p:sldId id="293" r:id="rId14"/>
    <p:sldId id="292" r:id="rId15"/>
    <p:sldId id="294" r:id="rId16"/>
    <p:sldId id="263" r:id="rId17"/>
    <p:sldId id="295" r:id="rId18"/>
    <p:sldId id="264" r:id="rId19"/>
    <p:sldId id="306" r:id="rId20"/>
    <p:sldId id="296" r:id="rId21"/>
    <p:sldId id="297" r:id="rId22"/>
    <p:sldId id="299" r:id="rId23"/>
    <p:sldId id="300" r:id="rId24"/>
    <p:sldId id="304" r:id="rId25"/>
    <p:sldId id="302" r:id="rId26"/>
    <p:sldId id="265" r:id="rId27"/>
    <p:sldId id="305" r:id="rId28"/>
    <p:sldId id="284" r:id="rId29"/>
    <p:sldId id="301" r:id="rId30"/>
    <p:sldId id="298" r:id="rId31"/>
  </p:sldIdLst>
  <p:sldSz cx="6719888" cy="5040313"/>
  <p:notesSz cx="6858000" cy="9144000"/>
  <p:custDataLst>
    <p:tags r:id="rId33"/>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userDrawn="1">
          <p15:clr>
            <a:srgbClr val="A4A3A4"/>
          </p15:clr>
        </p15:guide>
        <p15:guide id="2" pos="21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5744" autoAdjust="0"/>
  </p:normalViewPr>
  <p:slideViewPr>
    <p:cSldViewPr>
      <p:cViewPr>
        <p:scale>
          <a:sx n="125" d="100"/>
          <a:sy n="125" d="100"/>
        </p:scale>
        <p:origin x="1884" y="90"/>
      </p:cViewPr>
      <p:guideLst>
        <p:guide orient="horz" pos="1588"/>
        <p:guide pos="211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3.xlsx"/></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___5.xlsx"/></Relationships>
</file>

<file path=ppt/charts/_rels/chart8.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___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ea"/>
                <a:ea typeface="+mn-ea"/>
                <a:cs typeface="+mn-cs"/>
              </a:defRPr>
            </a:pPr>
            <a:r>
              <a:rPr lang="zh-CN" sz="1000">
                <a:latin typeface="+mn-ea"/>
                <a:ea typeface="+mn-ea"/>
              </a:rPr>
              <a:t>不同分类器和不同标签分布</a:t>
            </a:r>
            <a:r>
              <a:rPr lang="zh-CN" altLang="en-US" sz="1000">
                <a:latin typeface="+mn-ea"/>
                <a:ea typeface="+mn-ea"/>
              </a:rPr>
              <a:t>下</a:t>
            </a:r>
            <a:r>
              <a:rPr lang="zh-CN" sz="1000">
                <a:latin typeface="+mn-ea"/>
                <a:ea typeface="+mn-ea"/>
              </a:rPr>
              <a:t>的</a:t>
            </a:r>
            <a:r>
              <a:rPr lang="zh-CN" altLang="en-US" sz="1000">
                <a:latin typeface="+mn-ea"/>
                <a:ea typeface="+mn-ea"/>
              </a:rPr>
              <a:t>模型提升</a:t>
            </a:r>
            <a:r>
              <a:rPr lang="zh-CN" sz="1000">
                <a:latin typeface="+mn-ea"/>
                <a:ea typeface="+mn-ea"/>
              </a:rPr>
              <a:t>效果</a:t>
            </a:r>
          </a:p>
        </c:rich>
      </c:tx>
      <c:layout>
        <c:manualLayout>
          <c:xMode val="edge"/>
          <c:yMode val="edge"/>
          <c:x val="0.15650954987967225"/>
          <c:y val="3.5897435897435895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ea"/>
              <a:ea typeface="+mn-ea"/>
              <a:cs typeface="+mn-cs"/>
            </a:defRPr>
          </a:pPr>
          <a:endParaRPr lang="zh-CN"/>
        </a:p>
      </c:txPr>
    </c:title>
    <c:autoTitleDeleted val="0"/>
    <c:plotArea>
      <c:layout/>
      <c:barChart>
        <c:barDir val="col"/>
        <c:grouping val="clustered"/>
        <c:varyColors val="0"/>
        <c:ser>
          <c:idx val="0"/>
          <c:order val="0"/>
          <c:tx>
            <c:strRef>
              <c:f>反馈!$I$61</c:f>
              <c:strCache>
                <c:ptCount val="1"/>
              </c:strCache>
            </c:strRef>
          </c:tx>
          <c:spPr>
            <a:solidFill>
              <a:schemeClr val="accent1"/>
            </a:solidFill>
            <a:ln>
              <a:noFill/>
            </a:ln>
            <a:effectLst/>
          </c:spPr>
          <c:invertIfNegative val="0"/>
          <c:cat>
            <c:strRef>
              <c:f>(反馈!$G$35,反馈!$J$35,反馈!$M$35,反馈!$P$35)</c:f>
              <c:strCache>
                <c:ptCount val="4"/>
                <c:pt idx="0">
                  <c:v>SVM</c:v>
                </c:pt>
                <c:pt idx="1">
                  <c:v>kNN</c:v>
                </c:pt>
                <c:pt idx="2">
                  <c:v>NB</c:v>
                </c:pt>
                <c:pt idx="3">
                  <c:v>LR</c:v>
                </c:pt>
              </c:strCache>
            </c:strRef>
          </c:cat>
          <c:val>
            <c:numRef>
              <c:f>反馈!$I$62</c:f>
              <c:numCache>
                <c:formatCode>General</c:formatCode>
                <c:ptCount val="1"/>
              </c:numCache>
            </c:numRef>
          </c:val>
        </c:ser>
        <c:ser>
          <c:idx val="1"/>
          <c:order val="1"/>
          <c:tx>
            <c:strRef>
              <c:f>反馈!$F$35</c:f>
              <c:strCache>
                <c:ptCount val="1"/>
                <c:pt idx="0">
                  <c:v>1w条</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Times New Roman" panose="02020603050405020304" pitchFamily="18" charset="0"/>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(反馈!$G$35,反馈!$J$35,反馈!$M$35,反馈!$P$35)</c:f>
              <c:strCache>
                <c:ptCount val="4"/>
                <c:pt idx="0">
                  <c:v>SVM</c:v>
                </c:pt>
                <c:pt idx="1">
                  <c:v>kNN</c:v>
                </c:pt>
                <c:pt idx="2">
                  <c:v>NB</c:v>
                </c:pt>
                <c:pt idx="3">
                  <c:v>LR</c:v>
                </c:pt>
              </c:strCache>
            </c:strRef>
          </c:cat>
          <c:val>
            <c:numRef>
              <c:f>(反馈!$I$36,反馈!$L$36,反馈!$O$36,反馈!$R$36)</c:f>
              <c:numCache>
                <c:formatCode>0.00%</c:formatCode>
                <c:ptCount val="4"/>
                <c:pt idx="0">
                  <c:v>0.1002</c:v>
                </c:pt>
                <c:pt idx="1">
                  <c:v>2.1275536307999901E-2</c:v>
                </c:pt>
                <c:pt idx="2">
                  <c:v>3.6660288045000003E-2</c:v>
                </c:pt>
                <c:pt idx="3">
                  <c:v>0.103535099204</c:v>
                </c:pt>
              </c:numCache>
            </c:numRef>
          </c:val>
        </c:ser>
        <c:ser>
          <c:idx val="2"/>
          <c:order val="2"/>
          <c:tx>
            <c:strRef>
              <c:f>反馈!$F$39</c:f>
              <c:strCache>
                <c:ptCount val="1"/>
                <c:pt idx="0">
                  <c:v>6000条</c:v>
                </c:pt>
              </c:strCache>
            </c:strRef>
          </c:tx>
          <c:spPr>
            <a:solidFill>
              <a:schemeClr val="accent3"/>
            </a:solidFill>
            <a:ln>
              <a:noFill/>
            </a:ln>
            <a:effectLst/>
          </c:spPr>
          <c:invertIfNegative val="0"/>
          <c:dLbls>
            <c:dLbl>
              <c:idx val="0"/>
              <c:layout>
                <c:manualLayout>
                  <c:x val="2.0887234056983187E-2"/>
                  <c:y val="-4.4853624066222494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3524927601104063E-2"/>
                  <c:y val="4.4853624066222494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744192828609589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0887234056983187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Times New Roman" panose="02020603050405020304" pitchFamily="18" charset="0"/>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(反馈!$G$35,反馈!$J$35,反馈!$M$35,反馈!$P$35)</c:f>
              <c:strCache>
                <c:ptCount val="4"/>
                <c:pt idx="0">
                  <c:v>SVM</c:v>
                </c:pt>
                <c:pt idx="1">
                  <c:v>kNN</c:v>
                </c:pt>
                <c:pt idx="2">
                  <c:v>NB</c:v>
                </c:pt>
                <c:pt idx="3">
                  <c:v>LR</c:v>
                </c:pt>
              </c:strCache>
            </c:strRef>
          </c:cat>
          <c:val>
            <c:numRef>
              <c:f>(反馈!$I$40,反馈!$L$40,反馈!$O$40,反馈!$R$40)</c:f>
              <c:numCache>
                <c:formatCode>0.00%</c:formatCode>
                <c:ptCount val="4"/>
                <c:pt idx="0">
                  <c:v>2.8365223229000001E-2</c:v>
                </c:pt>
                <c:pt idx="1">
                  <c:v>1.4266532393000001E-2</c:v>
                </c:pt>
                <c:pt idx="2">
                  <c:v>2.0476670023999999E-2</c:v>
                </c:pt>
                <c:pt idx="3">
                  <c:v>2.6518966096000001E-2</c:v>
                </c:pt>
              </c:numCache>
            </c:numRef>
          </c:val>
        </c:ser>
        <c:dLbls>
          <c:showLegendKey val="0"/>
          <c:showVal val="0"/>
          <c:showCatName val="0"/>
          <c:showSerName val="0"/>
          <c:showPercent val="0"/>
          <c:showBubbleSize val="0"/>
        </c:dLbls>
        <c:gapWidth val="219"/>
        <c:overlap val="-27"/>
        <c:axId val="269485888"/>
        <c:axId val="269486448"/>
      </c:barChart>
      <c:catAx>
        <c:axId val="26948588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r>
                  <a:rPr lang="en-US" sz="800"/>
                  <a:t>Classification Model</a:t>
                </a:r>
                <a:endParaRPr lang="zh-CN" sz="800"/>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endParaRPr lang="zh-CN"/>
          </a:p>
        </c:txPr>
        <c:crossAx val="269486448"/>
        <c:crosses val="autoZero"/>
        <c:auto val="1"/>
        <c:lblAlgn val="ctr"/>
        <c:lblOffset val="100"/>
        <c:noMultiLvlLbl val="0"/>
      </c:catAx>
      <c:valAx>
        <c:axId val="269486448"/>
        <c:scaling>
          <c:orientation val="minMax"/>
        </c:scaling>
        <c:delete val="0"/>
        <c:axPos val="l"/>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r>
                  <a:rPr lang="en-US" sz="800"/>
                  <a:t>Upgrade</a:t>
                </a:r>
                <a:endParaRPr lang="zh-CN" sz="800"/>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endParaRPr lang="zh-CN"/>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endParaRPr lang="zh-CN"/>
          </a:p>
        </c:txPr>
        <c:crossAx val="269485888"/>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baseline="0">
          <a:latin typeface="Times New Roman" panose="02020603050405020304" pitchFamily="18" charset="0"/>
          <a:ea typeface="微软雅黑" panose="020B0503020204020204" pitchFamily="34" charset="-122"/>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ea"/>
                <a:ea typeface="+mn-ea"/>
                <a:cs typeface="+mn-cs"/>
              </a:defRPr>
            </a:pPr>
            <a:r>
              <a:rPr lang="zh-CN" sz="1000">
                <a:latin typeface="+mn-ea"/>
                <a:ea typeface="+mn-ea"/>
              </a:rPr>
              <a:t>不同挑选策略优化后的准确率</a:t>
            </a:r>
          </a:p>
        </c:rich>
      </c:tx>
      <c:layout>
        <c:manualLayout>
          <c:xMode val="edge"/>
          <c:yMode val="edge"/>
          <c:x val="0.24384149341612765"/>
          <c:y val="3.1196100487439069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ea"/>
              <a:ea typeface="+mn-ea"/>
              <a:cs typeface="+mn-cs"/>
            </a:defRPr>
          </a:pPr>
          <a:endParaRPr lang="zh-CN"/>
        </a:p>
      </c:txPr>
    </c:title>
    <c:autoTitleDeleted val="0"/>
    <c:plotArea>
      <c:layout/>
      <c:barChart>
        <c:barDir val="col"/>
        <c:grouping val="clustered"/>
        <c:varyColors val="0"/>
        <c:ser>
          <c:idx val="0"/>
          <c:order val="0"/>
          <c:tx>
            <c:v>no CEF</c:v>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([2]反馈!$H$11,[2]反馈!$K$11)</c:f>
              <c:strCache>
                <c:ptCount val="2"/>
                <c:pt idx="0">
                  <c:v>Baseline</c:v>
                </c:pt>
                <c:pt idx="1">
                  <c:v>MS</c:v>
                </c:pt>
              </c:strCache>
            </c:strRef>
          </c:cat>
          <c:val>
            <c:numRef>
              <c:f>(反馈实验1!$H$13,反馈实验1!$K$13)</c:f>
              <c:numCache>
                <c:formatCode>0.00%</c:formatCode>
                <c:ptCount val="2"/>
                <c:pt idx="0">
                  <c:v>0.70440000000000003</c:v>
                </c:pt>
                <c:pt idx="1">
                  <c:v>0.71120000000000005</c:v>
                </c:pt>
              </c:numCache>
            </c:numRef>
          </c:val>
        </c:ser>
        <c:ser>
          <c:idx val="1"/>
          <c:order val="1"/>
          <c:tx>
            <c:v>with CEF</c:v>
          </c:tx>
          <c:spPr>
            <a:solidFill>
              <a:schemeClr val="accent2"/>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([2]反馈!$H$11,[2]反馈!$K$11)</c:f>
              <c:strCache>
                <c:ptCount val="2"/>
                <c:pt idx="0">
                  <c:v>Baseline</c:v>
                </c:pt>
                <c:pt idx="1">
                  <c:v>MS</c:v>
                </c:pt>
              </c:strCache>
            </c:strRef>
          </c:cat>
          <c:val>
            <c:numRef>
              <c:f>(反馈实验1!$I$13,反馈实验1!$L$13)</c:f>
              <c:numCache>
                <c:formatCode>0.00%</c:formatCode>
                <c:ptCount val="2"/>
                <c:pt idx="0">
                  <c:v>0.80459999999999998</c:v>
                </c:pt>
                <c:pt idx="1">
                  <c:v>0.76249999999999996</c:v>
                </c:pt>
              </c:numCache>
            </c:numRef>
          </c:val>
        </c:ser>
        <c:dLbls>
          <c:dLblPos val="outEnd"/>
          <c:showLegendKey val="0"/>
          <c:showVal val="1"/>
          <c:showCatName val="0"/>
          <c:showSerName val="0"/>
          <c:showPercent val="0"/>
          <c:showBubbleSize val="0"/>
        </c:dLbls>
        <c:gapWidth val="219"/>
        <c:overlap val="-27"/>
        <c:axId val="269489248"/>
        <c:axId val="269489808"/>
      </c:barChart>
      <c:catAx>
        <c:axId val="26948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crossAx val="269489808"/>
        <c:crosses val="autoZero"/>
        <c:auto val="1"/>
        <c:lblAlgn val="ctr"/>
        <c:lblOffset val="100"/>
        <c:noMultiLvlLbl val="0"/>
      </c:catAx>
      <c:valAx>
        <c:axId val="269489808"/>
        <c:scaling>
          <c:orientation val="minMax"/>
        </c:scaling>
        <c:delete val="0"/>
        <c:axPos val="l"/>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r>
                  <a:rPr lang="zh-CN" altLang="en-US" sz="800">
                    <a:latin typeface="+mn-ea"/>
                    <a:ea typeface="+mn-ea"/>
                    <a:cs typeface="Times New Roman" panose="02020603050405020304" pitchFamily="18" charset="0"/>
                  </a:rPr>
                  <a:t>准确率</a:t>
                </a:r>
                <a:endParaRPr lang="en-US" sz="800">
                  <a:latin typeface="+mn-ea"/>
                  <a:ea typeface="+mn-ea"/>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crossAx val="269489248"/>
        <c:crosses val="autoZero"/>
        <c:crossBetween val="between"/>
      </c:valAx>
      <c:spPr>
        <a:noFill/>
        <a:ln>
          <a:noFill/>
        </a:ln>
        <a:effectLst/>
      </c:spPr>
    </c:plotArea>
    <c:legend>
      <c:legendPos val="t"/>
      <c:layout>
        <c:manualLayout>
          <c:xMode val="edge"/>
          <c:yMode val="edge"/>
          <c:x val="0.38076752573385536"/>
          <c:y val="0.15007215007215008"/>
          <c:w val="0.35395235319239454"/>
          <c:h val="8.5259797070820695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0" normalizeH="0" baseline="0">
                <a:solidFill>
                  <a:schemeClr val="tx1">
                    <a:lumMod val="65000"/>
                    <a:lumOff val="35000"/>
                  </a:schemeClr>
                </a:solidFill>
                <a:latin typeface="+mn-ea"/>
                <a:ea typeface="+mn-ea"/>
                <a:cs typeface="+mj-cs"/>
              </a:defRPr>
            </a:pPr>
            <a:r>
              <a:rPr lang="zh-CN" altLang="en-US" sz="1000" b="0" i="0">
                <a:latin typeface="+mn-ea"/>
                <a:ea typeface="+mn-ea"/>
              </a:rPr>
              <a:t>微博评论集的分类准确率</a:t>
            </a:r>
            <a:endParaRPr lang="zh-CN" sz="1000" b="0" i="0">
              <a:latin typeface="+mn-ea"/>
              <a:ea typeface="+mn-ea"/>
            </a:endParaRPr>
          </a:p>
        </c:rich>
      </c:tx>
      <c:layout>
        <c:manualLayout>
          <c:xMode val="edge"/>
          <c:yMode val="edge"/>
          <c:x val="0.30094100615273256"/>
          <c:y val="4.6455011628884463E-2"/>
        </c:manualLayout>
      </c:layout>
      <c:overlay val="0"/>
      <c:spPr>
        <a:noFill/>
        <a:ln>
          <a:noFill/>
        </a:ln>
        <a:effectLst/>
      </c:spPr>
      <c:txPr>
        <a:bodyPr rot="0" spcFirstLastPara="1" vertOverflow="ellipsis" vert="horz" wrap="square" anchor="ctr" anchorCtr="1"/>
        <a:lstStyle/>
        <a:p>
          <a:pPr>
            <a:defRPr sz="1000" b="0" i="0" u="none" strike="noStrike" kern="1200" cap="none" spc="0" normalizeH="0" baseline="0">
              <a:solidFill>
                <a:schemeClr val="tx1">
                  <a:lumMod val="65000"/>
                  <a:lumOff val="35000"/>
                </a:schemeClr>
              </a:solidFill>
              <a:latin typeface="+mn-ea"/>
              <a:ea typeface="+mn-ea"/>
              <a:cs typeface="+mj-cs"/>
            </a:defRPr>
          </a:pPr>
          <a:endParaRPr lang="zh-CN"/>
        </a:p>
      </c:txPr>
    </c:title>
    <c:autoTitleDeleted val="0"/>
    <c:plotArea>
      <c:layout>
        <c:manualLayout>
          <c:layoutTarget val="inner"/>
          <c:xMode val="edge"/>
          <c:yMode val="edge"/>
          <c:x val="0.13936523406886847"/>
          <c:y val="0.21872094419570104"/>
          <c:w val="0.80996520386091786"/>
          <c:h val="0.56598390887413597"/>
        </c:manualLayout>
      </c:layout>
      <c:lineChart>
        <c:grouping val="standard"/>
        <c:varyColors val="0"/>
        <c:ser>
          <c:idx val="0"/>
          <c:order val="0"/>
          <c:tx>
            <c:strRef>
              <c:f>margin_model_acc!$AA$1</c:f>
              <c:strCache>
                <c:ptCount val="1"/>
                <c:pt idx="0">
                  <c:v>MS</c:v>
                </c:pt>
              </c:strCache>
            </c:strRef>
          </c:tx>
          <c:spPr>
            <a:ln w="12700" cap="rnd">
              <a:solidFill>
                <a:schemeClr val="accent1"/>
              </a:solidFill>
              <a:round/>
            </a:ln>
            <a:effectLst/>
          </c:spPr>
          <c:marker>
            <c:symbol val="diamond"/>
            <c:size val="3"/>
            <c:spPr>
              <a:solidFill>
                <a:schemeClr val="accent1"/>
              </a:solidFill>
              <a:ln>
                <a:noFill/>
              </a:ln>
              <a:effectLst/>
            </c:spPr>
          </c:marker>
          <c:cat>
            <c:strRef>
              <c:f>margin_model_acc!$A$2:$A$40</c:f>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f>margin_model_acc!$AA$2:$AA$40</c:f>
              <c:numCache>
                <c:formatCode>0.00_ </c:formatCode>
                <c:ptCount val="39"/>
                <c:pt idx="0">
                  <c:v>0.52851758793969705</c:v>
                </c:pt>
                <c:pt idx="1">
                  <c:v>0.51720403022670003</c:v>
                </c:pt>
                <c:pt idx="2">
                  <c:v>0.58156565656565595</c:v>
                </c:pt>
                <c:pt idx="3">
                  <c:v>0.58645569620253102</c:v>
                </c:pt>
                <c:pt idx="4">
                  <c:v>0.60413705583756305</c:v>
                </c:pt>
                <c:pt idx="5">
                  <c:v>0.67356234096692003</c:v>
                </c:pt>
                <c:pt idx="6">
                  <c:v>0.69002551020408098</c:v>
                </c:pt>
                <c:pt idx="7">
                  <c:v>0.74081841432225004</c:v>
                </c:pt>
                <c:pt idx="8">
                  <c:v>0.747871794871794</c:v>
                </c:pt>
                <c:pt idx="9">
                  <c:v>0.81616966580976802</c:v>
                </c:pt>
                <c:pt idx="10">
                  <c:v>0.80069587628865901</c:v>
                </c:pt>
                <c:pt idx="11">
                  <c:v>0.79922480620155001</c:v>
                </c:pt>
                <c:pt idx="12">
                  <c:v>0.83971502590673497</c:v>
                </c:pt>
                <c:pt idx="13">
                  <c:v>0.85477922077921997</c:v>
                </c:pt>
                <c:pt idx="14">
                  <c:v>0.82281249999999895</c:v>
                </c:pt>
                <c:pt idx="15">
                  <c:v>0.85044386422976503</c:v>
                </c:pt>
                <c:pt idx="16">
                  <c:v>0.86238219895287904</c:v>
                </c:pt>
                <c:pt idx="17">
                  <c:v>0.86034120734908104</c:v>
                </c:pt>
                <c:pt idx="18">
                  <c:v>0.85705263157894696</c:v>
                </c:pt>
                <c:pt idx="19">
                  <c:v>0.87295514511873296</c:v>
                </c:pt>
                <c:pt idx="20">
                  <c:v>0.88227513227513199</c:v>
                </c:pt>
                <c:pt idx="21">
                  <c:v>0.88973474801061003</c:v>
                </c:pt>
                <c:pt idx="22">
                  <c:v>0.88340425531914901</c:v>
                </c:pt>
                <c:pt idx="23">
                  <c:v>0.9012</c:v>
                </c:pt>
                <c:pt idx="24">
                  <c:v>0.88724598930481202</c:v>
                </c:pt>
                <c:pt idx="25">
                  <c:v>0.90292225201072296</c:v>
                </c:pt>
                <c:pt idx="26">
                  <c:v>0.908118279569892</c:v>
                </c:pt>
                <c:pt idx="27">
                  <c:v>0.88574123989218301</c:v>
                </c:pt>
                <c:pt idx="28">
                  <c:v>0.90256756756756695</c:v>
                </c:pt>
                <c:pt idx="29">
                  <c:v>0.91089430894308898</c:v>
                </c:pt>
                <c:pt idx="30">
                  <c:v>0.91402173913043405</c:v>
                </c:pt>
                <c:pt idx="31">
                  <c:v>0.90179836512261502</c:v>
                </c:pt>
                <c:pt idx="32">
                  <c:v>0.91196721311475404</c:v>
                </c:pt>
                <c:pt idx="33">
                  <c:v>0.90649315068493097</c:v>
                </c:pt>
                <c:pt idx="34">
                  <c:v>0.92162087912087898</c:v>
                </c:pt>
                <c:pt idx="35">
                  <c:v>0.91988980716253399</c:v>
                </c:pt>
                <c:pt idx="36">
                  <c:v>0.92657458563535899</c:v>
                </c:pt>
                <c:pt idx="37">
                  <c:v>0.92778393351800503</c:v>
                </c:pt>
                <c:pt idx="38">
                  <c:v>0.92247222222222203</c:v>
                </c:pt>
              </c:numCache>
            </c:numRef>
          </c:val>
          <c:smooth val="0"/>
        </c:ser>
        <c:ser>
          <c:idx val="4"/>
          <c:order val="4"/>
          <c:tx>
            <c:strRef>
              <c:f>model_acc_400!$L$1</c:f>
              <c:strCache>
                <c:ptCount val="1"/>
                <c:pt idx="0">
                  <c:v>Baseline</c:v>
                </c:pt>
              </c:strCache>
            </c:strRef>
          </c:tx>
          <c:spPr>
            <a:ln w="12700" cap="rnd">
              <a:solidFill>
                <a:srgbClr val="00B050"/>
              </a:solidFill>
              <a:round/>
            </a:ln>
            <a:effectLst/>
          </c:spPr>
          <c:marker>
            <c:symbol val="square"/>
            <c:size val="3"/>
            <c:spPr>
              <a:solidFill>
                <a:srgbClr val="00B050"/>
              </a:solidFill>
              <a:ln>
                <a:noFill/>
              </a:ln>
              <a:effectLst/>
            </c:spPr>
          </c:marker>
          <c:cat>
            <c:strRef>
              <c:f>margin_model_acc!$A$2:$A$40</c:f>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f>model_acc_400!$L$2:$L$40</c:f>
              <c:numCache>
                <c:formatCode>0.00_ </c:formatCode>
                <c:ptCount val="39"/>
                <c:pt idx="0">
                  <c:v>0.52851758793969705</c:v>
                </c:pt>
                <c:pt idx="1">
                  <c:v>0.49929471032745598</c:v>
                </c:pt>
                <c:pt idx="2">
                  <c:v>0.53133838383838305</c:v>
                </c:pt>
                <c:pt idx="3">
                  <c:v>0.51868354430379704</c:v>
                </c:pt>
                <c:pt idx="4">
                  <c:v>0.560532994923857</c:v>
                </c:pt>
                <c:pt idx="5">
                  <c:v>0.540254452926208</c:v>
                </c:pt>
                <c:pt idx="6">
                  <c:v>0.57413265306122396</c:v>
                </c:pt>
                <c:pt idx="7">
                  <c:v>0.52544757033248002</c:v>
                </c:pt>
                <c:pt idx="8">
                  <c:v>0.58274358974358897</c:v>
                </c:pt>
                <c:pt idx="9">
                  <c:v>0.59203084832904795</c:v>
                </c:pt>
                <c:pt idx="10">
                  <c:v>0.60585051546391699</c:v>
                </c:pt>
                <c:pt idx="11">
                  <c:v>0.65152454780361702</c:v>
                </c:pt>
                <c:pt idx="12">
                  <c:v>0.66525906735751295</c:v>
                </c:pt>
                <c:pt idx="13">
                  <c:v>0.73625974025973995</c:v>
                </c:pt>
                <c:pt idx="14">
                  <c:v>0.76101562499999997</c:v>
                </c:pt>
                <c:pt idx="15">
                  <c:v>0.767650130548303</c:v>
                </c:pt>
                <c:pt idx="16">
                  <c:v>0.77445026178010401</c:v>
                </c:pt>
                <c:pt idx="17">
                  <c:v>0.79887139107611504</c:v>
                </c:pt>
                <c:pt idx="18">
                  <c:v>0.80884210526315703</c:v>
                </c:pt>
                <c:pt idx="19">
                  <c:v>0.82453825857519802</c:v>
                </c:pt>
                <c:pt idx="20">
                  <c:v>0.82166666666666599</c:v>
                </c:pt>
                <c:pt idx="21">
                  <c:v>0.84920424403183004</c:v>
                </c:pt>
                <c:pt idx="22">
                  <c:v>0.86199468085106401</c:v>
                </c:pt>
                <c:pt idx="23">
                  <c:v>0.86533333333333295</c:v>
                </c:pt>
                <c:pt idx="24">
                  <c:v>0.87010695187165699</c:v>
                </c:pt>
                <c:pt idx="25">
                  <c:v>0.87375335120643405</c:v>
                </c:pt>
                <c:pt idx="26">
                  <c:v>0.875</c:v>
                </c:pt>
                <c:pt idx="27">
                  <c:v>0.875741239892183</c:v>
                </c:pt>
                <c:pt idx="28">
                  <c:v>0.87608108108107996</c:v>
                </c:pt>
                <c:pt idx="29">
                  <c:v>0.88005420054200501</c:v>
                </c:pt>
                <c:pt idx="30">
                  <c:v>0.88269021739130404</c:v>
                </c:pt>
                <c:pt idx="31">
                  <c:v>0.882316076294277</c:v>
                </c:pt>
                <c:pt idx="32">
                  <c:v>0.887650273224043</c:v>
                </c:pt>
                <c:pt idx="33">
                  <c:v>0.88871232876712303</c:v>
                </c:pt>
                <c:pt idx="34">
                  <c:v>0.89131868131868097</c:v>
                </c:pt>
                <c:pt idx="35">
                  <c:v>0.89148760330578503</c:v>
                </c:pt>
                <c:pt idx="36">
                  <c:v>0.89220994475138105</c:v>
                </c:pt>
                <c:pt idx="37">
                  <c:v>0.89335180055401597</c:v>
                </c:pt>
                <c:pt idx="38">
                  <c:v>0.89511111111111097</c:v>
                </c:pt>
              </c:numCache>
            </c:numRef>
          </c:val>
          <c:smooth val="0"/>
        </c:ser>
        <c:ser>
          <c:idx val="9"/>
          <c:order val="9"/>
          <c:tx>
            <c:strRef>
              <c:f>margin_model_acc!$Z$1</c:f>
              <c:strCache>
                <c:ptCount val="1"/>
                <c:pt idx="0">
                  <c:v>CEF</c:v>
                </c:pt>
              </c:strCache>
            </c:strRef>
          </c:tx>
          <c:spPr>
            <a:ln w="12700" cap="rnd">
              <a:solidFill>
                <a:srgbClr val="BA36B1"/>
              </a:solidFill>
              <a:round/>
            </a:ln>
            <a:effectLst/>
          </c:spPr>
          <c:marker>
            <c:symbol val="triangle"/>
            <c:size val="3"/>
            <c:spPr>
              <a:solidFill>
                <a:srgbClr val="9E5ECE"/>
              </a:solidFill>
              <a:ln>
                <a:noFill/>
              </a:ln>
              <a:effectLst/>
            </c:spPr>
          </c:marker>
          <c:cat>
            <c:strRef>
              <c:f>margin_model_acc!$A$2:$A$40</c:f>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f>margin_model_acc!$Z$2:$Z$40</c:f>
              <c:numCache>
                <c:formatCode>0.00_ </c:formatCode>
                <c:ptCount val="39"/>
                <c:pt idx="0">
                  <c:v>0.52859296482411999</c:v>
                </c:pt>
                <c:pt idx="1">
                  <c:v>0.58720403022669998</c:v>
                </c:pt>
                <c:pt idx="2">
                  <c:v>0.72032828282828198</c:v>
                </c:pt>
                <c:pt idx="3">
                  <c:v>0.73</c:v>
                </c:pt>
                <c:pt idx="4">
                  <c:v>0.78938381979695404</c:v>
                </c:pt>
                <c:pt idx="5">
                  <c:v>0.79</c:v>
                </c:pt>
                <c:pt idx="6">
                  <c:v>0.82217551020408097</c:v>
                </c:pt>
                <c:pt idx="7">
                  <c:v>0.83535959079283795</c:v>
                </c:pt>
                <c:pt idx="8">
                  <c:v>0.84478814102564004</c:v>
                </c:pt>
                <c:pt idx="9">
                  <c:v>0.86701208226221005</c:v>
                </c:pt>
                <c:pt idx="10">
                  <c:v>0.86519710051546295</c:v>
                </c:pt>
                <c:pt idx="11">
                  <c:v>0.87395032299741604</c:v>
                </c:pt>
                <c:pt idx="12">
                  <c:v>0.88113316062176095</c:v>
                </c:pt>
                <c:pt idx="13">
                  <c:v>0.88582603896103795</c:v>
                </c:pt>
                <c:pt idx="14">
                  <c:v>0.897337109375</c:v>
                </c:pt>
                <c:pt idx="15">
                  <c:v>0.9</c:v>
                </c:pt>
                <c:pt idx="16">
                  <c:v>0.90145163612565404</c:v>
                </c:pt>
                <c:pt idx="17">
                  <c:v>0.91</c:v>
                </c:pt>
                <c:pt idx="18">
                  <c:v>0.91029736842105202</c:v>
                </c:pt>
                <c:pt idx="19">
                  <c:v>0.913532387862796</c:v>
                </c:pt>
                <c:pt idx="20">
                  <c:v>0.90826507936507905</c:v>
                </c:pt>
                <c:pt idx="21">
                  <c:v>0.903596949602121</c:v>
                </c:pt>
                <c:pt idx="22">
                  <c:v>0.90969308510638303</c:v>
                </c:pt>
                <c:pt idx="23">
                  <c:v>0.90662066666666596</c:v>
                </c:pt>
                <c:pt idx="24">
                  <c:v>0.91133074866310104</c:v>
                </c:pt>
                <c:pt idx="25">
                  <c:v>0.91734798927613903</c:v>
                </c:pt>
                <c:pt idx="26">
                  <c:v>0.91868655913978403</c:v>
                </c:pt>
                <c:pt idx="27">
                  <c:v>0.91890876010781597</c:v>
                </c:pt>
                <c:pt idx="28">
                  <c:v>0.92399743243243204</c:v>
                </c:pt>
                <c:pt idx="29">
                  <c:v>0.92623102981029704</c:v>
                </c:pt>
                <c:pt idx="30">
                  <c:v>0.92423328804347804</c:v>
                </c:pt>
                <c:pt idx="31">
                  <c:v>0.92714352861035398</c:v>
                </c:pt>
                <c:pt idx="32">
                  <c:v>0.91897814207650197</c:v>
                </c:pt>
                <c:pt idx="33">
                  <c:v>0.91890547945205403</c:v>
                </c:pt>
                <c:pt idx="34">
                  <c:v>0.92041071428571397</c:v>
                </c:pt>
                <c:pt idx="35">
                  <c:v>0.92273415977961404</c:v>
                </c:pt>
                <c:pt idx="36">
                  <c:v>0.92740607734806602</c:v>
                </c:pt>
                <c:pt idx="37">
                  <c:v>0.92445567867036005</c:v>
                </c:pt>
                <c:pt idx="38">
                  <c:v>0.92706944444444395</c:v>
                </c:pt>
              </c:numCache>
            </c:numRef>
          </c:val>
          <c:smooth val="0"/>
        </c:ser>
        <c:dLbls>
          <c:showLegendKey val="0"/>
          <c:showVal val="0"/>
          <c:showCatName val="0"/>
          <c:showSerName val="0"/>
          <c:showPercent val="0"/>
          <c:showBubbleSize val="0"/>
        </c:dLbls>
        <c:marker val="1"/>
        <c:smooth val="0"/>
        <c:axId val="172187264"/>
        <c:axId val="172187824"/>
        <c:extLst>
          <c:ext xmlns:c15="http://schemas.microsoft.com/office/drawing/2012/chart" uri="{02D57815-91ED-43cb-92C2-25804820EDAC}">
            <c15:filteredLineSeries>
              <c15:ser>
                <c:idx val="1"/>
                <c:order val="1"/>
                <c:tx>
                  <c:strRef>
                    <c:extLst>
                      <c:ext uri="{02D57815-91ED-43cb-92C2-25804820EDAC}">
                        <c15:formulaRef>
                          <c15:sqref>margin_model_acc!$H$1</c15:sqref>
                        </c15:formulaRef>
                      </c:ext>
                    </c:extLst>
                    <c:strCache>
                      <c:ptCount val="1"/>
                      <c:pt idx="0">
                        <c:v>CEF1</c:v>
                      </c:pt>
                    </c:strCache>
                  </c:strRef>
                </c:tx>
                <c:spPr>
                  <a:ln w="38100" cap="rnd">
                    <a:solidFill>
                      <a:schemeClr val="accent2"/>
                    </a:solidFill>
                    <a:round/>
                  </a:ln>
                  <a:effectLst/>
                </c:spPr>
                <c:marker>
                  <c:symbol val="none"/>
                </c:marker>
                <c:cat>
                  <c:strRef>
                    <c:extLst>
                      <c:ex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c:ext uri="{02D57815-91ED-43cb-92C2-25804820EDAC}">
                        <c15:formulaRef>
                          <c15:sqref>margin_model_acc!$H$2:$H$13</c15:sqref>
                        </c15:formulaRef>
                      </c:ext>
                    </c:extLst>
                    <c:numCache>
                      <c:formatCode>0.00_ </c:formatCode>
                      <c:ptCount val="12"/>
                      <c:pt idx="0">
                        <c:v>0.49899500000000002</c:v>
                      </c:pt>
                      <c:pt idx="1">
                        <c:v>0.50856400000000002</c:v>
                      </c:pt>
                      <c:pt idx="2">
                        <c:v>0.58434299999999995</c:v>
                      </c:pt>
                      <c:pt idx="3">
                        <c:v>0.62430399999999997</c:v>
                      </c:pt>
                      <c:pt idx="4">
                        <c:v>0.63731000000000004</c:v>
                      </c:pt>
                      <c:pt idx="5">
                        <c:v>0.65241700000000002</c:v>
                      </c:pt>
                      <c:pt idx="6">
                        <c:v>0.67193899999999995</c:v>
                      </c:pt>
                      <c:pt idx="7">
                        <c:v>0.68567800000000001</c:v>
                      </c:pt>
                      <c:pt idx="8">
                        <c:v>0.70128199999999996</c:v>
                      </c:pt>
                      <c:pt idx="9">
                        <c:v>0.688689</c:v>
                      </c:pt>
                      <c:pt idx="10">
                        <c:v>0.66726799999999997</c:v>
                      </c:pt>
                      <c:pt idx="11">
                        <c:v>0.61627900000000002</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margin_model_acc!$D$1</c15:sqref>
                        </c15:formulaRef>
                      </c:ext>
                    </c:extLst>
                    <c:strCache>
                      <c:ptCount val="1"/>
                      <c:pt idx="0">
                        <c:v>CEF0</c:v>
                      </c:pt>
                    </c:strCache>
                  </c:strRef>
                </c:tx>
                <c:spPr>
                  <a:ln w="38100"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margin_model_acc!$D$2:$D$11</c15:sqref>
                        </c15:formulaRef>
                      </c:ext>
                    </c:extLst>
                    <c:numCache>
                      <c:formatCode>0.00_ </c:formatCode>
                      <c:ptCount val="10"/>
                      <c:pt idx="0">
                        <c:v>0.499749</c:v>
                      </c:pt>
                      <c:pt idx="1">
                        <c:v>0.49899199999999999</c:v>
                      </c:pt>
                      <c:pt idx="2">
                        <c:v>0.68510099999999996</c:v>
                      </c:pt>
                      <c:pt idx="3">
                        <c:v>0.70405099999999998</c:v>
                      </c:pt>
                      <c:pt idx="4">
                        <c:v>0.65634499999999996</c:v>
                      </c:pt>
                      <c:pt idx="5">
                        <c:v>0.68447800000000003</c:v>
                      </c:pt>
                      <c:pt idx="6">
                        <c:v>0.68112200000000001</c:v>
                      </c:pt>
                      <c:pt idx="7">
                        <c:v>0.67340199999999995</c:v>
                      </c:pt>
                      <c:pt idx="8">
                        <c:v>0.68512799999999996</c:v>
                      </c:pt>
                      <c:pt idx="9">
                        <c:v>0.67609300000000006</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margin_model_acc!$F$1</c15:sqref>
                        </c15:formulaRef>
                      </c:ext>
                    </c:extLst>
                    <c:strCache>
                      <c:ptCount val="1"/>
                      <c:pt idx="0">
                        <c:v>CEF0_scale</c:v>
                      </c:pt>
                    </c:strCache>
                  </c:strRef>
                </c:tx>
                <c:spPr>
                  <a:ln w="38100"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margin_model_acc!$F$2:$F$13</c15:sqref>
                        </c15:formulaRef>
                      </c:ext>
                    </c:extLst>
                    <c:numCache>
                      <c:formatCode>0.00_ </c:formatCode>
                      <c:ptCount val="12"/>
                      <c:pt idx="0">
                        <c:v>0.49974874371859201</c:v>
                      </c:pt>
                      <c:pt idx="1">
                        <c:v>0.49899244332493697</c:v>
                      </c:pt>
                      <c:pt idx="2">
                        <c:v>0.499747474747474</c:v>
                      </c:pt>
                      <c:pt idx="3">
                        <c:v>0.70379746835443002</c:v>
                      </c:pt>
                      <c:pt idx="4">
                        <c:v>0.62944162436548201</c:v>
                      </c:pt>
                      <c:pt idx="5">
                        <c:v>0.50610687022900702</c:v>
                      </c:pt>
                      <c:pt idx="6">
                        <c:v>0.55459183673469303</c:v>
                      </c:pt>
                      <c:pt idx="7">
                        <c:v>0.53069053708439795</c:v>
                      </c:pt>
                      <c:pt idx="8">
                        <c:v>0.56974358974358896</c:v>
                      </c:pt>
                      <c:pt idx="9">
                        <c:v>0.70231362467866298</c:v>
                      </c:pt>
                      <c:pt idx="10">
                        <c:v>0.53247422680412304</c:v>
                      </c:pt>
                      <c:pt idx="11">
                        <c:v>0.60155038759689905</c:v>
                      </c:pt>
                    </c:numCache>
                  </c:numRef>
                </c:val>
                <c:smooth val="0"/>
              </c15:ser>
            </c15:filteredLineSeries>
            <c15:filteredLineSeries>
              <c15:ser>
                <c:idx val="5"/>
                <c:order val="5"/>
                <c:tx>
                  <c:strRef>
                    <c:extLst xmlns:c15="http://schemas.microsoft.com/office/drawing/2012/chart">
                      <c:ext xmlns:c15="http://schemas.microsoft.com/office/drawing/2012/chart" uri="{02D57815-91ED-43cb-92C2-25804820EDAC}">
                        <c15:formulaRef>
                          <c15:sqref>margin_model_acc!$E$1</c15:sqref>
                        </c15:formulaRef>
                      </c:ext>
                    </c:extLst>
                    <c:strCache>
                      <c:ptCount val="1"/>
                      <c:pt idx="0">
                        <c:v>CEF0_part</c:v>
                      </c:pt>
                    </c:strCache>
                  </c:strRef>
                </c:tx>
                <c:spPr>
                  <a:ln w="38100"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margin_model_acc!$E$2:$E$40</c15:sqref>
                        </c15:formulaRef>
                      </c:ext>
                    </c:extLst>
                    <c:numCache>
                      <c:formatCode>0.00_ </c:formatCode>
                      <c:ptCount val="39"/>
                      <c:pt idx="0">
                        <c:v>0.49974874371859201</c:v>
                      </c:pt>
                      <c:pt idx="1">
                        <c:v>0.49899244332493697</c:v>
                      </c:pt>
                      <c:pt idx="2">
                        <c:v>0.58358585858585799</c:v>
                      </c:pt>
                      <c:pt idx="3">
                        <c:v>0.80531645569620203</c:v>
                      </c:pt>
                      <c:pt idx="4">
                        <c:v>0.667005076142132</c:v>
                      </c:pt>
                      <c:pt idx="5">
                        <c:v>0.80381679389312899</c:v>
                      </c:pt>
                      <c:pt idx="6">
                        <c:v>0.68801020408163205</c:v>
                      </c:pt>
                      <c:pt idx="7">
                        <c:v>0.73017902813299196</c:v>
                      </c:pt>
                      <c:pt idx="8">
                        <c:v>0.85358974358974304</c:v>
                      </c:pt>
                      <c:pt idx="9">
                        <c:v>0.84087403598971699</c:v>
                      </c:pt>
                      <c:pt idx="10">
                        <c:v>0.81984536082474202</c:v>
                      </c:pt>
                      <c:pt idx="11">
                        <c:v>0.80413436692506401</c:v>
                      </c:pt>
                      <c:pt idx="12">
                        <c:v>0.83911917098445499</c:v>
                      </c:pt>
                      <c:pt idx="13">
                        <c:v>0.88441558441558399</c:v>
                      </c:pt>
                      <c:pt idx="14">
                        <c:v>0.85468750000000004</c:v>
                      </c:pt>
                      <c:pt idx="15">
                        <c:v>0.87989556135770197</c:v>
                      </c:pt>
                      <c:pt idx="16">
                        <c:v>0.88272251308900496</c:v>
                      </c:pt>
                      <c:pt idx="17">
                        <c:v>0.882939632545931</c:v>
                      </c:pt>
                      <c:pt idx="18">
                        <c:v>0.88157894736842102</c:v>
                      </c:pt>
                      <c:pt idx="19">
                        <c:v>0.89419525065963001</c:v>
                      </c:pt>
                      <c:pt idx="20">
                        <c:v>0.89444444444444404</c:v>
                      </c:pt>
                      <c:pt idx="21">
                        <c:v>0.90053050397877898</c:v>
                      </c:pt>
                      <c:pt idx="22">
                        <c:v>0.88271276595744597</c:v>
                      </c:pt>
                      <c:pt idx="23">
                        <c:v>0.90293333333333303</c:v>
                      </c:pt>
                      <c:pt idx="24">
                        <c:v>0.90828877005347497</c:v>
                      </c:pt>
                      <c:pt idx="25">
                        <c:v>0.89142091152814995</c:v>
                      </c:pt>
                      <c:pt idx="26">
                        <c:v>0.90456989247311803</c:v>
                      </c:pt>
                      <c:pt idx="27">
                        <c:v>0.90889487870619901</c:v>
                      </c:pt>
                      <c:pt idx="28">
                        <c:v>0.91621621621621596</c:v>
                      </c:pt>
                      <c:pt idx="29">
                        <c:v>0.913821138211382</c:v>
                      </c:pt>
                      <c:pt idx="30">
                        <c:v>0.91576086956521696</c:v>
                      </c:pt>
                      <c:pt idx="31">
                        <c:v>0.91961852861035398</c:v>
                      </c:pt>
                      <c:pt idx="32">
                        <c:v>0.92595628415300502</c:v>
                      </c:pt>
                      <c:pt idx="33">
                        <c:v>0.92821917808219101</c:v>
                      </c:pt>
                      <c:pt idx="34">
                        <c:v>0.92609890109890103</c:v>
                      </c:pt>
                      <c:pt idx="35">
                        <c:v>0.93471074380165198</c:v>
                      </c:pt>
                      <c:pt idx="36">
                        <c:v>0.93784530386740295</c:v>
                      </c:pt>
                      <c:pt idx="37">
                        <c:v>0.93850415512465302</c:v>
                      </c:pt>
                      <c:pt idx="38">
                        <c:v>0.93222222222222195</c:v>
                      </c:pt>
                    </c:numCache>
                  </c:numRef>
                </c:val>
                <c:smooth val="0"/>
              </c15:ser>
            </c15:filteredLineSeries>
            <c15:filteredLineSeries>
              <c15:ser>
                <c:idx val="6"/>
                <c:order val="6"/>
                <c:tx>
                  <c:strRef>
                    <c:extLst xmlns:c15="http://schemas.microsoft.com/office/drawing/2012/chart">
                      <c:ext xmlns:c15="http://schemas.microsoft.com/office/drawing/2012/chart" uri="{02D57815-91ED-43cb-92C2-25804820EDAC}">
                        <c15:formulaRef>
                          <c15:sqref>margin_model_acc!$I$1</c15:sqref>
                        </c15:formulaRef>
                      </c:ext>
                    </c:extLst>
                    <c:strCache>
                      <c:ptCount val="1"/>
                      <c:pt idx="0">
                        <c:v>CEF1_part</c:v>
                      </c:pt>
                    </c:strCache>
                  </c:strRef>
                </c:tx>
                <c:spPr>
                  <a:ln w="38100"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margin_model_acc!$I$2:$I$40</c15:sqref>
                        </c15:formulaRef>
                      </c:ext>
                    </c:extLst>
                    <c:numCache>
                      <c:formatCode>0.00_ </c:formatCode>
                      <c:ptCount val="39"/>
                      <c:pt idx="0">
                        <c:v>0.498994974874371</c:v>
                      </c:pt>
                      <c:pt idx="1">
                        <c:v>0.508564231738035</c:v>
                      </c:pt>
                      <c:pt idx="2">
                        <c:v>0.58434343434343405</c:v>
                      </c:pt>
                      <c:pt idx="3">
                        <c:v>0.62430379746835396</c:v>
                      </c:pt>
                      <c:pt idx="4">
                        <c:v>0.63730964467005002</c:v>
                      </c:pt>
                      <c:pt idx="5">
                        <c:v>0.65241730279898202</c:v>
                      </c:pt>
                      <c:pt idx="6">
                        <c:v>0.67193877551020398</c:v>
                      </c:pt>
                      <c:pt idx="7">
                        <c:v>0.69028132992327296</c:v>
                      </c:pt>
                      <c:pt idx="8">
                        <c:v>0.719487179487179</c:v>
                      </c:pt>
                      <c:pt idx="9">
                        <c:v>0.64910025706940799</c:v>
                      </c:pt>
                      <c:pt idx="10">
                        <c:v>0.74304123711340198</c:v>
                      </c:pt>
                      <c:pt idx="11">
                        <c:v>0.81162790697674403</c:v>
                      </c:pt>
                      <c:pt idx="12">
                        <c:v>0.81917098445595804</c:v>
                      </c:pt>
                      <c:pt idx="13">
                        <c:v>0.81168831168831101</c:v>
                      </c:pt>
                      <c:pt idx="14">
                        <c:v>0.84843749999999896</c:v>
                      </c:pt>
                      <c:pt idx="15">
                        <c:v>0.69347258485639596</c:v>
                      </c:pt>
                      <c:pt idx="16">
                        <c:v>0.84659685863874301</c:v>
                      </c:pt>
                      <c:pt idx="17">
                        <c:v>0.71364829396325402</c:v>
                      </c:pt>
                      <c:pt idx="18">
                        <c:v>0.869999999999999</c:v>
                      </c:pt>
                      <c:pt idx="19">
                        <c:v>0.883641160949868</c:v>
                      </c:pt>
                      <c:pt idx="20">
                        <c:v>0.87671957671957601</c:v>
                      </c:pt>
                      <c:pt idx="21">
                        <c:v>0.87108753315649801</c:v>
                      </c:pt>
                      <c:pt idx="22">
                        <c:v>0.89015957446808502</c:v>
                      </c:pt>
                      <c:pt idx="23">
                        <c:v>0.86880000000000002</c:v>
                      </c:pt>
                      <c:pt idx="24">
                        <c:v>0.85721925133689802</c:v>
                      </c:pt>
                      <c:pt idx="25">
                        <c:v>0.88552278820375296</c:v>
                      </c:pt>
                      <c:pt idx="26">
                        <c:v>0.88225806451612798</c:v>
                      </c:pt>
                      <c:pt idx="27">
                        <c:v>0.875741239892183</c:v>
                      </c:pt>
                      <c:pt idx="28">
                        <c:v>0.89351351351351305</c:v>
                      </c:pt>
                      <c:pt idx="29">
                        <c:v>0.89159891598915897</c:v>
                      </c:pt>
                      <c:pt idx="30">
                        <c:v>0.87907608695652095</c:v>
                      </c:pt>
                      <c:pt idx="31">
                        <c:v>0.89400544959128003</c:v>
                      </c:pt>
                      <c:pt idx="32">
                        <c:v>0.89672131147540901</c:v>
                      </c:pt>
                      <c:pt idx="33">
                        <c:v>0.89369863013698603</c:v>
                      </c:pt>
                      <c:pt idx="34">
                        <c:v>0.897527472527472</c:v>
                      </c:pt>
                      <c:pt idx="35">
                        <c:v>0.89504132231404898</c:v>
                      </c:pt>
                      <c:pt idx="36">
                        <c:v>0.89972375690607698</c:v>
                      </c:pt>
                      <c:pt idx="37">
                        <c:v>0.90498614958448698</c:v>
                      </c:pt>
                      <c:pt idx="38">
                        <c:v>0.90361111111111103</c:v>
                      </c:pt>
                    </c:numCache>
                  </c:numRef>
                </c:val>
                <c:smooth val="0"/>
              </c15:ser>
            </c15:filteredLineSeries>
            <c15:filteredLineSeries>
              <c15:ser>
                <c:idx val="7"/>
                <c:order val="7"/>
                <c:tx>
                  <c:strRef>
                    <c:extLst xmlns:c15="http://schemas.microsoft.com/office/drawing/2012/chart">
                      <c:ext xmlns:c15="http://schemas.microsoft.com/office/drawing/2012/chart" uri="{02D57815-91ED-43cb-92C2-25804820EDAC}">
                        <c15:formulaRef>
                          <c15:sqref>margin_model_acc!$C$1</c15:sqref>
                        </c15:formulaRef>
                      </c:ext>
                    </c:extLst>
                    <c:strCache>
                      <c:ptCount val="1"/>
                      <c:pt idx="0">
                        <c:v>0</c:v>
                      </c:pt>
                    </c:strCache>
                  </c:strRef>
                </c:tx>
                <c:spPr>
                  <a:ln w="38100"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margin_model_acc!$C$2:$C$40</c15:sqref>
                        </c15:formulaRef>
                      </c:ext>
                    </c:extLst>
                    <c:numCache>
                      <c:formatCode>0.00_ </c:formatCode>
                      <c:ptCount val="39"/>
                      <c:pt idx="0">
                        <c:v>0.49974874371859201</c:v>
                      </c:pt>
                      <c:pt idx="1">
                        <c:v>0.49899244332493697</c:v>
                      </c:pt>
                      <c:pt idx="2">
                        <c:v>0.58055555555555505</c:v>
                      </c:pt>
                      <c:pt idx="3">
                        <c:v>0.53924050632911302</c:v>
                      </c:pt>
                      <c:pt idx="4">
                        <c:v>0.56700507614213203</c:v>
                      </c:pt>
                      <c:pt idx="5">
                        <c:v>0.68066157760814205</c:v>
                      </c:pt>
                      <c:pt idx="6">
                        <c:v>0.58392857142857102</c:v>
                      </c:pt>
                      <c:pt idx="7">
                        <c:v>0.63785166240409197</c:v>
                      </c:pt>
                      <c:pt idx="8">
                        <c:v>0.78717948717948705</c:v>
                      </c:pt>
                      <c:pt idx="9">
                        <c:v>0.80976863753213302</c:v>
                      </c:pt>
                      <c:pt idx="10">
                        <c:v>0.71855670103092695</c:v>
                      </c:pt>
                      <c:pt idx="11">
                        <c:v>0.82635658914728605</c:v>
                      </c:pt>
                      <c:pt idx="12">
                        <c:v>0.65284974093264203</c:v>
                      </c:pt>
                      <c:pt idx="13">
                        <c:v>0.87064935064935001</c:v>
                      </c:pt>
                      <c:pt idx="14">
                        <c:v>0.87916666666666599</c:v>
                      </c:pt>
                      <c:pt idx="15">
                        <c:v>0.89791122715404703</c:v>
                      </c:pt>
                      <c:pt idx="16">
                        <c:v>0.88717277486910895</c:v>
                      </c:pt>
                      <c:pt idx="17">
                        <c:v>0.86351706036745401</c:v>
                      </c:pt>
                      <c:pt idx="18">
                        <c:v>0.84578947368420998</c:v>
                      </c:pt>
                      <c:pt idx="19">
                        <c:v>0.86728232189973598</c:v>
                      </c:pt>
                      <c:pt idx="20">
                        <c:v>0.89682539682539597</c:v>
                      </c:pt>
                      <c:pt idx="21">
                        <c:v>0.88779840848806302</c:v>
                      </c:pt>
                      <c:pt idx="22">
                        <c:v>0.85292553191489295</c:v>
                      </c:pt>
                      <c:pt idx="23">
                        <c:v>0.913333333333333</c:v>
                      </c:pt>
                      <c:pt idx="24">
                        <c:v>0.89224598930481203</c:v>
                      </c:pt>
                      <c:pt idx="25">
                        <c:v>0.91849865951742604</c:v>
                      </c:pt>
                      <c:pt idx="26">
                        <c:v>0.918548387096774</c:v>
                      </c:pt>
                      <c:pt idx="27">
                        <c:v>0.91212938005390798</c:v>
                      </c:pt>
                      <c:pt idx="28">
                        <c:v>0.90027027027026996</c:v>
                      </c:pt>
                      <c:pt idx="29">
                        <c:v>0.89837398373983701</c:v>
                      </c:pt>
                      <c:pt idx="30">
                        <c:v>0.91847826086956497</c:v>
                      </c:pt>
                      <c:pt idx="31">
                        <c:v>0.926702997275204</c:v>
                      </c:pt>
                      <c:pt idx="32">
                        <c:v>0.91202185792349699</c:v>
                      </c:pt>
                      <c:pt idx="33">
                        <c:v>0.92493150684931502</c:v>
                      </c:pt>
                      <c:pt idx="34">
                        <c:v>0.93159340659340595</c:v>
                      </c:pt>
                      <c:pt idx="35">
                        <c:v>0.93526170798898001</c:v>
                      </c:pt>
                      <c:pt idx="36">
                        <c:v>0.93232044198895003</c:v>
                      </c:pt>
                      <c:pt idx="37">
                        <c:v>0.93739612188365595</c:v>
                      </c:pt>
                      <c:pt idx="38">
                        <c:v>0.93361111111111095</c:v>
                      </c:pt>
                    </c:numCache>
                  </c:numRef>
                </c:val>
                <c:smooth val="0"/>
              </c15:ser>
            </c15:filteredLineSeries>
            <c15:filteredLineSeries>
              <c15:ser>
                <c:idx val="8"/>
                <c:order val="8"/>
                <c:tx>
                  <c:strRef>
                    <c:extLst xmlns:c15="http://schemas.microsoft.com/office/drawing/2012/chart">
                      <c:ext xmlns:c15="http://schemas.microsoft.com/office/drawing/2012/chart" uri="{02D57815-91ED-43cb-92C2-25804820EDAC}">
                        <c15:formulaRef>
                          <c15:sqref>margin_model_acc!$G$1</c15:sqref>
                        </c15:formulaRef>
                      </c:ext>
                    </c:extLst>
                    <c:strCache>
                      <c:ptCount val="1"/>
                      <c:pt idx="0">
                        <c:v>1</c:v>
                      </c:pt>
                    </c:strCache>
                  </c:strRef>
                </c:tx>
                <c:spPr>
                  <a:ln w="38100"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margin_model_acc!$G$2:$G$40</c15:sqref>
                        </c15:formulaRef>
                      </c:ext>
                    </c:extLst>
                    <c:numCache>
                      <c:formatCode>0.00_ </c:formatCode>
                      <c:ptCount val="39"/>
                      <c:pt idx="0">
                        <c:v>0.498994974874371</c:v>
                      </c:pt>
                      <c:pt idx="1">
                        <c:v>0.65743073047858902</c:v>
                      </c:pt>
                      <c:pt idx="2">
                        <c:v>0.499747474747474</c:v>
                      </c:pt>
                      <c:pt idx="3">
                        <c:v>0.60962025316455604</c:v>
                      </c:pt>
                      <c:pt idx="4">
                        <c:v>0.50279187817258797</c:v>
                      </c:pt>
                      <c:pt idx="5">
                        <c:v>0.72671755725190801</c:v>
                      </c:pt>
                      <c:pt idx="6">
                        <c:v>0.63979591836734595</c:v>
                      </c:pt>
                      <c:pt idx="7">
                        <c:v>0.70613810741687899</c:v>
                      </c:pt>
                      <c:pt idx="8">
                        <c:v>0.72538461538461496</c:v>
                      </c:pt>
                      <c:pt idx="9">
                        <c:v>0.88611825192801996</c:v>
                      </c:pt>
                      <c:pt idx="10">
                        <c:v>0.84999999999999898</c:v>
                      </c:pt>
                      <c:pt idx="11">
                        <c:v>0.74263565891472805</c:v>
                      </c:pt>
                      <c:pt idx="12">
                        <c:v>0.88704663212435197</c:v>
                      </c:pt>
                      <c:pt idx="13">
                        <c:v>0.87766233766233703</c:v>
                      </c:pt>
                      <c:pt idx="14">
                        <c:v>0.85598958333333297</c:v>
                      </c:pt>
                      <c:pt idx="15">
                        <c:v>0.86266318537858999</c:v>
                      </c:pt>
                      <c:pt idx="16">
                        <c:v>0.89345549738219798</c:v>
                      </c:pt>
                      <c:pt idx="17">
                        <c:v>0.89921259842519596</c:v>
                      </c:pt>
                      <c:pt idx="18">
                        <c:v>0.79657894736842105</c:v>
                      </c:pt>
                      <c:pt idx="19">
                        <c:v>0.89762532981530296</c:v>
                      </c:pt>
                      <c:pt idx="20">
                        <c:v>0.90899470899470902</c:v>
                      </c:pt>
                      <c:pt idx="21">
                        <c:v>0.872679045092838</c:v>
                      </c:pt>
                      <c:pt idx="22">
                        <c:v>0.92074468085106298</c:v>
                      </c:pt>
                      <c:pt idx="23">
                        <c:v>0.90506666666666602</c:v>
                      </c:pt>
                      <c:pt idx="24">
                        <c:v>0.88315508021390299</c:v>
                      </c:pt>
                      <c:pt idx="25">
                        <c:v>0.90321715817694304</c:v>
                      </c:pt>
                      <c:pt idx="26">
                        <c:v>0.91102150537634397</c:v>
                      </c:pt>
                      <c:pt idx="27">
                        <c:v>0.89784366576819397</c:v>
                      </c:pt>
                      <c:pt idx="28">
                        <c:v>0.89972972972972898</c:v>
                      </c:pt>
                      <c:pt idx="29">
                        <c:v>0.91029810298102898</c:v>
                      </c:pt>
                      <c:pt idx="30">
                        <c:v>0.92635869565217299</c:v>
                      </c:pt>
                      <c:pt idx="31">
                        <c:v>0.88746594005449497</c:v>
                      </c:pt>
                      <c:pt idx="32">
                        <c:v>0.90765027322404301</c:v>
                      </c:pt>
                      <c:pt idx="33">
                        <c:v>0.89835616438356103</c:v>
                      </c:pt>
                      <c:pt idx="34">
                        <c:v>0.91978021978021895</c:v>
                      </c:pt>
                      <c:pt idx="35">
                        <c:v>0.89862258953167995</c:v>
                      </c:pt>
                      <c:pt idx="36">
                        <c:v>0.93038674033149105</c:v>
                      </c:pt>
                      <c:pt idx="37">
                        <c:v>0.93351800554016595</c:v>
                      </c:pt>
                      <c:pt idx="38">
                        <c:v>0.91944444444444395</c:v>
                      </c:pt>
                    </c:numCache>
                  </c:numRef>
                </c:val>
                <c:smooth val="0"/>
              </c15:ser>
            </c15:filteredLineSeries>
          </c:ext>
        </c:extLst>
      </c:lineChart>
      <c:catAx>
        <c:axId val="172187264"/>
        <c:scaling>
          <c:orientation val="minMax"/>
        </c:scaling>
        <c:delete val="0"/>
        <c:axPos val="b"/>
        <c:title>
          <c:tx>
            <c:rich>
              <a:bodyPr rot="0" spcFirstLastPara="1" vertOverflow="ellipsis" vert="horz" wrap="square" anchor="ctr" anchorCtr="1"/>
              <a:lstStyle/>
              <a:p>
                <a:pPr>
                  <a:defRPr sz="800" b="0" i="0" u="none" strike="noStrike" kern="1200" cap="all" baseline="0">
                    <a:solidFill>
                      <a:schemeClr val="tx1">
                        <a:lumMod val="65000"/>
                        <a:lumOff val="35000"/>
                      </a:schemeClr>
                    </a:solidFill>
                    <a:latin typeface="+mn-ea"/>
                    <a:ea typeface="+mn-ea"/>
                    <a:cs typeface="+mn-cs"/>
                  </a:defRPr>
                </a:pPr>
                <a:r>
                  <a:rPr lang="zh-CN" sz="800">
                    <a:latin typeface="+mn-ea"/>
                    <a:ea typeface="+mn-ea"/>
                  </a:rPr>
                  <a:t>迭代次数</a:t>
                </a:r>
              </a:p>
            </c:rich>
          </c:tx>
          <c:layout>
            <c:manualLayout>
              <c:xMode val="edge"/>
              <c:yMode val="edge"/>
              <c:x val="0.45813577048797238"/>
              <c:y val="0.87737052476283606"/>
            </c:manualLayout>
          </c:layout>
          <c:overlay val="0"/>
          <c:spPr>
            <a:noFill/>
            <a:ln>
              <a:noFill/>
            </a:ln>
            <a:effectLst/>
          </c:spPr>
          <c:txPr>
            <a:bodyPr rot="0" spcFirstLastPara="1" vertOverflow="ellipsis" vert="horz" wrap="square" anchor="ctr" anchorCtr="1"/>
            <a:lstStyle/>
            <a:p>
              <a:pPr>
                <a:defRPr sz="800" b="0" i="0" u="none" strike="noStrike" kern="1200" cap="all" baseline="0">
                  <a:solidFill>
                    <a:schemeClr val="tx1">
                      <a:lumMod val="65000"/>
                      <a:lumOff val="35000"/>
                    </a:schemeClr>
                  </a:solidFill>
                  <a:latin typeface="+mn-ea"/>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none" spc="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72187824"/>
        <c:crosses val="autoZero"/>
        <c:auto val="1"/>
        <c:lblAlgn val="ctr"/>
        <c:lblOffset val="100"/>
        <c:noMultiLvlLbl val="0"/>
      </c:catAx>
      <c:valAx>
        <c:axId val="172187824"/>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mn-ea"/>
                    <a:ea typeface="+mn-ea"/>
                    <a:cs typeface="Times New Roman" panose="02020603050405020304" pitchFamily="18" charset="0"/>
                  </a:defRPr>
                </a:pPr>
                <a:r>
                  <a:rPr lang="zh-CN" altLang="en-US" sz="800">
                    <a:latin typeface="+mn-ea"/>
                    <a:ea typeface="+mn-ea"/>
                    <a:cs typeface="Times New Roman" panose="02020603050405020304" pitchFamily="18" charset="0"/>
                  </a:rPr>
                  <a:t>准确率</a:t>
                </a:r>
                <a:endParaRPr lang="zh-CN" sz="800">
                  <a:latin typeface="+mn-ea"/>
                  <a:ea typeface="+mn-ea"/>
                  <a:cs typeface="Times New Roman" panose="02020603050405020304" pitchFamily="18" charset="0"/>
                </a:endParaRPr>
              </a:p>
            </c:rich>
          </c:tx>
          <c:layout>
            <c:manualLayout>
              <c:xMode val="edge"/>
              <c:yMode val="edge"/>
              <c:x val="0"/>
              <c:y val="0.48444315576778452"/>
            </c:manualLayout>
          </c:layout>
          <c:overlay val="0"/>
          <c:spPr>
            <a:noFill/>
            <a:ln>
              <a:noFill/>
            </a:ln>
            <a:effectLst/>
          </c:spPr>
          <c:txPr>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mn-ea"/>
                  <a:ea typeface="+mn-ea"/>
                  <a:cs typeface="Times New Roman" panose="02020603050405020304" pitchFamily="18" charset="0"/>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crossAx val="172187264"/>
        <c:crosses val="autoZero"/>
        <c:crossBetween val="between"/>
        <c:majorUnit val="0.05"/>
      </c:valAx>
      <c:spPr>
        <a:noFill/>
        <a:ln>
          <a:noFill/>
        </a:ln>
        <a:effectLst/>
      </c:spPr>
    </c:plotArea>
    <c:legend>
      <c:legendPos val="t"/>
      <c:layout>
        <c:manualLayout>
          <c:xMode val="edge"/>
          <c:yMode val="edge"/>
          <c:x val="0.23046984762083891"/>
          <c:y val="0.12242740120118437"/>
          <c:w val="0.54629852864483142"/>
          <c:h val="6.2909965257749931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zero"/>
    <c:showDLblsOverMax val="0"/>
  </c:chart>
  <c:spPr>
    <a:noFill/>
    <a:ln>
      <a:noFill/>
    </a:ln>
    <a:effectLst/>
  </c:spPr>
  <c:txPr>
    <a:bodyPr/>
    <a:lstStyle/>
    <a:p>
      <a:pPr>
        <a:defRPr baseline="0">
          <a:ea typeface="微软雅黑" panose="020B0503020204020204" pitchFamily="34" charset="-122"/>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lt"/>
                <a:ea typeface="+mn-ea"/>
                <a:cs typeface="+mn-cs"/>
              </a:defRPr>
            </a:pPr>
            <a:r>
              <a:rPr lang="zh-CN" altLang="en-US" sz="1000" b="0"/>
              <a:t>酒店评论集的分类准确率</a:t>
            </a:r>
            <a:endParaRPr lang="zh-CN" sz="1000" b="0"/>
          </a:p>
        </c:rich>
      </c:tx>
      <c:layout>
        <c:manualLayout>
          <c:xMode val="edge"/>
          <c:yMode val="edge"/>
          <c:x val="0.28830610112147653"/>
          <c:y val="3.0796530868424057E-2"/>
        </c:manualLayout>
      </c:layout>
      <c:overlay val="0"/>
      <c:spPr>
        <a:noFill/>
        <a:ln>
          <a:noFill/>
        </a:ln>
        <a:effectLst/>
      </c:spPr>
      <c:txPr>
        <a:bodyPr rot="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7542450629651846"/>
          <c:y val="0.23703031686256609"/>
          <c:w val="0.78495726932026533"/>
          <c:h val="0.55733468957644239"/>
        </c:manualLayout>
      </c:layout>
      <c:lineChart>
        <c:grouping val="standard"/>
        <c:varyColors val="0"/>
        <c:ser>
          <c:idx val="0"/>
          <c:order val="0"/>
          <c:tx>
            <c:strRef>
              <c:f>反馈!$E$52</c:f>
              <c:strCache>
                <c:ptCount val="1"/>
                <c:pt idx="0">
                  <c:v>MS</c:v>
                </c:pt>
              </c:strCache>
            </c:strRef>
          </c:tx>
          <c:spPr>
            <a:ln w="12700" cap="rnd">
              <a:solidFill>
                <a:schemeClr val="accent1"/>
              </a:solidFill>
              <a:round/>
            </a:ln>
            <a:effectLst/>
          </c:spPr>
          <c:marker>
            <c:symbol val="diamond"/>
            <c:size val="3"/>
            <c:spPr>
              <a:solidFill>
                <a:schemeClr val="accent1"/>
              </a:solidFill>
              <a:ln w="9525">
                <a:solidFill>
                  <a:schemeClr val="accent1"/>
                </a:solidFill>
                <a:round/>
              </a:ln>
              <a:effectLst/>
            </c:spPr>
          </c:marker>
          <c:cat>
            <c:strRef>
              <c:f>反馈!$G$46:$Q$46</c:f>
              <c:strCache>
                <c:ptCount val="11"/>
                <c:pt idx="0">
                  <c:v>初始模型</c:v>
                </c:pt>
                <c:pt idx="1">
                  <c:v>迭代1次</c:v>
                </c:pt>
                <c:pt idx="2">
                  <c:v>迭代2次</c:v>
                </c:pt>
                <c:pt idx="3">
                  <c:v>迭代3次</c:v>
                </c:pt>
                <c:pt idx="4">
                  <c:v>迭代4次</c:v>
                </c:pt>
                <c:pt idx="5">
                  <c:v>迭代5次</c:v>
                </c:pt>
                <c:pt idx="6">
                  <c:v>迭代6次</c:v>
                </c:pt>
                <c:pt idx="7">
                  <c:v>迭代7次</c:v>
                </c:pt>
                <c:pt idx="8">
                  <c:v>迭代8次</c:v>
                </c:pt>
                <c:pt idx="9">
                  <c:v>迭代9次</c:v>
                </c:pt>
                <c:pt idx="10">
                  <c:v>迭代10次</c:v>
                </c:pt>
              </c:strCache>
            </c:strRef>
          </c:cat>
          <c:val>
            <c:numRef>
              <c:f>反馈!$G$54:$Q$54</c:f>
              <c:numCache>
                <c:formatCode>0.00%</c:formatCode>
                <c:ptCount val="11"/>
                <c:pt idx="0">
                  <c:v>0.61913538873999996</c:v>
                </c:pt>
                <c:pt idx="1">
                  <c:v>0.74614611260100006</c:v>
                </c:pt>
                <c:pt idx="2">
                  <c:v>0.74258713136700005</c:v>
                </c:pt>
                <c:pt idx="3">
                  <c:v>0.76357238605900002</c:v>
                </c:pt>
                <c:pt idx="4">
                  <c:v>0.75821715817699997</c:v>
                </c:pt>
                <c:pt idx="5">
                  <c:v>0.78937667560299996</c:v>
                </c:pt>
                <c:pt idx="6">
                  <c:v>0.80378686327100002</c:v>
                </c:pt>
                <c:pt idx="7">
                  <c:v>0.80010053619300003</c:v>
                </c:pt>
                <c:pt idx="8">
                  <c:v>0.80563002680999996</c:v>
                </c:pt>
                <c:pt idx="9">
                  <c:v>0.80479222520100002</c:v>
                </c:pt>
                <c:pt idx="10">
                  <c:v>0.8125</c:v>
                </c:pt>
              </c:numCache>
            </c:numRef>
          </c:val>
          <c:smooth val="0"/>
        </c:ser>
        <c:ser>
          <c:idx val="1"/>
          <c:order val="1"/>
          <c:tx>
            <c:strRef>
              <c:f>反馈!$E$46</c:f>
              <c:strCache>
                <c:ptCount val="1"/>
                <c:pt idx="0">
                  <c:v>CEF</c:v>
                </c:pt>
              </c:strCache>
            </c:strRef>
          </c:tx>
          <c:spPr>
            <a:ln w="12700" cap="rnd">
              <a:solidFill>
                <a:srgbClr val="9E5ECE"/>
              </a:solidFill>
              <a:round/>
            </a:ln>
            <a:effectLst/>
          </c:spPr>
          <c:marker>
            <c:symbol val="triangle"/>
            <c:size val="3"/>
            <c:spPr>
              <a:solidFill>
                <a:srgbClr val="9E5ECE"/>
              </a:solidFill>
              <a:ln w="9525">
                <a:solidFill>
                  <a:srgbClr val="9E5ECE"/>
                </a:solidFill>
                <a:round/>
              </a:ln>
              <a:effectLst/>
            </c:spPr>
          </c:marker>
          <c:cat>
            <c:strRef>
              <c:f>反馈!$G$46:$Q$46</c:f>
              <c:strCache>
                <c:ptCount val="11"/>
                <c:pt idx="0">
                  <c:v>初始模型</c:v>
                </c:pt>
                <c:pt idx="1">
                  <c:v>迭代1次</c:v>
                </c:pt>
                <c:pt idx="2">
                  <c:v>迭代2次</c:v>
                </c:pt>
                <c:pt idx="3">
                  <c:v>迭代3次</c:v>
                </c:pt>
                <c:pt idx="4">
                  <c:v>迭代4次</c:v>
                </c:pt>
                <c:pt idx="5">
                  <c:v>迭代5次</c:v>
                </c:pt>
                <c:pt idx="6">
                  <c:v>迭代6次</c:v>
                </c:pt>
                <c:pt idx="7">
                  <c:v>迭代7次</c:v>
                </c:pt>
                <c:pt idx="8">
                  <c:v>迭代8次</c:v>
                </c:pt>
                <c:pt idx="9">
                  <c:v>迭代9次</c:v>
                </c:pt>
                <c:pt idx="10">
                  <c:v>迭代10次</c:v>
                </c:pt>
              </c:strCache>
            </c:strRef>
          </c:cat>
          <c:val>
            <c:numRef>
              <c:f>反馈!$G$48:$Q$48</c:f>
              <c:numCache>
                <c:formatCode>0.00%</c:formatCode>
                <c:ptCount val="11"/>
                <c:pt idx="0">
                  <c:v>0.61913538873999996</c:v>
                </c:pt>
                <c:pt idx="1">
                  <c:v>0.74782171581800005</c:v>
                </c:pt>
                <c:pt idx="2">
                  <c:v>0.75921581769400004</c:v>
                </c:pt>
                <c:pt idx="3">
                  <c:v>0.78039999999999998</c:v>
                </c:pt>
                <c:pt idx="4">
                  <c:v>0.78753351206400002</c:v>
                </c:pt>
                <c:pt idx="5">
                  <c:v>0.810824396783</c:v>
                </c:pt>
                <c:pt idx="6">
                  <c:v>0.815180965147</c:v>
                </c:pt>
                <c:pt idx="7">
                  <c:v>0.80831099195699996</c:v>
                </c:pt>
                <c:pt idx="8">
                  <c:v>0.8125</c:v>
                </c:pt>
                <c:pt idx="9">
                  <c:v>0.81903485254700004</c:v>
                </c:pt>
                <c:pt idx="10">
                  <c:v>0.82439678284200002</c:v>
                </c:pt>
              </c:numCache>
            </c:numRef>
          </c:val>
          <c:smooth val="0"/>
        </c:ser>
        <c:ser>
          <c:idx val="2"/>
          <c:order val="2"/>
          <c:tx>
            <c:strRef>
              <c:f>反馈!$E$57</c:f>
              <c:strCache>
                <c:ptCount val="1"/>
                <c:pt idx="0">
                  <c:v>Baseline</c:v>
                </c:pt>
              </c:strCache>
            </c:strRef>
          </c:tx>
          <c:spPr>
            <a:ln w="12700" cap="rnd">
              <a:solidFill>
                <a:srgbClr val="00B050"/>
              </a:solidFill>
              <a:round/>
            </a:ln>
            <a:effectLst/>
          </c:spPr>
          <c:marker>
            <c:symbol val="square"/>
            <c:size val="3"/>
            <c:spPr>
              <a:solidFill>
                <a:srgbClr val="00B050"/>
              </a:solidFill>
              <a:ln w="9525">
                <a:noFill/>
                <a:round/>
              </a:ln>
              <a:effectLst/>
            </c:spPr>
          </c:marker>
          <c:val>
            <c:numRef>
              <c:f>反馈!$G$57:$Q$57</c:f>
              <c:numCache>
                <c:formatCode>0.00%</c:formatCode>
                <c:ptCount val="11"/>
                <c:pt idx="0">
                  <c:v>0.61913538873999996</c:v>
                </c:pt>
                <c:pt idx="1">
                  <c:v>0.68572004028199995</c:v>
                </c:pt>
                <c:pt idx="2">
                  <c:v>0.671486213853</c:v>
                </c:pt>
                <c:pt idx="3">
                  <c:v>0.75237790501900004</c:v>
                </c:pt>
                <c:pt idx="4">
                  <c:v>0.72638326585699997</c:v>
                </c:pt>
                <c:pt idx="5">
                  <c:v>0.78009716120299999</c:v>
                </c:pt>
                <c:pt idx="6">
                  <c:v>0.79179417738699998</c:v>
                </c:pt>
                <c:pt idx="7">
                  <c:v>0.79772804340500003</c:v>
                </c:pt>
                <c:pt idx="8">
                  <c:v>0.79298913043499997</c:v>
                </c:pt>
                <c:pt idx="9">
                  <c:v>0.80180333446800001</c:v>
                </c:pt>
                <c:pt idx="10">
                  <c:v>0.80930470347600003</c:v>
                </c:pt>
              </c:numCache>
            </c:numRef>
          </c:val>
          <c:smooth val="0"/>
        </c:ser>
        <c:dLbls>
          <c:showLegendKey val="0"/>
          <c:showVal val="0"/>
          <c:showCatName val="0"/>
          <c:showSerName val="0"/>
          <c:showPercent val="0"/>
          <c:showBubbleSize val="0"/>
        </c:dLbls>
        <c:marker val="1"/>
        <c:smooth val="0"/>
        <c:axId val="172191184"/>
        <c:axId val="172191744"/>
      </c:lineChart>
      <c:catAx>
        <c:axId val="17219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cap="all" spc="120" normalizeH="0" baseline="0">
                <a:solidFill>
                  <a:schemeClr val="tx1">
                    <a:lumMod val="65000"/>
                    <a:lumOff val="35000"/>
                  </a:schemeClr>
                </a:solidFill>
                <a:latin typeface="+mn-lt"/>
                <a:ea typeface="+mn-ea"/>
                <a:cs typeface="+mn-cs"/>
              </a:defRPr>
            </a:pPr>
            <a:endParaRPr lang="zh-CN"/>
          </a:p>
        </c:txPr>
        <c:crossAx val="172191744"/>
        <c:crosses val="autoZero"/>
        <c:auto val="1"/>
        <c:lblAlgn val="ctr"/>
        <c:lblOffset val="100"/>
        <c:noMultiLvlLbl val="0"/>
      </c:catAx>
      <c:valAx>
        <c:axId val="172191744"/>
        <c:scaling>
          <c:orientation val="minMax"/>
          <c:min val="0.55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ltLang="en-US" sz="800">
                    <a:latin typeface="Times New Roman" panose="02020603050405020304" pitchFamily="18" charset="0"/>
                    <a:cs typeface="Times New Roman" panose="02020603050405020304" pitchFamily="18" charset="0"/>
                  </a:rPr>
                  <a:t>准确率</a:t>
                </a:r>
                <a:endParaRPr lang="en-US" sz="8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0.00_);[Red]\(#,##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72191184"/>
        <c:crosses val="autoZero"/>
        <c:crossBetween val="between"/>
        <c:majorUnit val="0.05"/>
      </c:valAx>
      <c:spPr>
        <a:noFill/>
        <a:ln>
          <a:noFill/>
        </a:ln>
        <a:effectLst/>
      </c:spPr>
    </c:plotArea>
    <c:legend>
      <c:legendPos val="t"/>
      <c:layout>
        <c:manualLayout>
          <c:xMode val="edge"/>
          <c:yMode val="edge"/>
          <c:x val="0.20671326132855761"/>
          <c:y val="0.1267644261858572"/>
          <c:w val="0.59660389026714122"/>
          <c:h val="6.9330805711734694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cap="none" spc="0" normalizeH="0" baseline="0">
                <a:solidFill>
                  <a:schemeClr val="tx1">
                    <a:lumMod val="65000"/>
                    <a:lumOff val="35000"/>
                  </a:schemeClr>
                </a:solidFill>
                <a:latin typeface="+mn-ea"/>
                <a:ea typeface="+mn-ea"/>
                <a:cs typeface="+mj-cs"/>
              </a:defRPr>
            </a:pPr>
            <a:r>
              <a:rPr lang="zh-CN" altLang="en-US" sz="1000" dirty="0" smtClean="0"/>
              <a:t>微博评论数据集下不同方法</a:t>
            </a:r>
            <a:r>
              <a:rPr lang="zh-CN" sz="1000" dirty="0" smtClean="0"/>
              <a:t>的</a:t>
            </a:r>
            <a:r>
              <a:rPr lang="zh-CN" sz="1000" dirty="0"/>
              <a:t>性能比较</a:t>
            </a:r>
          </a:p>
        </c:rich>
      </c:tx>
      <c:layout>
        <c:manualLayout>
          <c:xMode val="edge"/>
          <c:yMode val="edge"/>
          <c:x val="0.2492877492877493"/>
          <c:y val="2.8412638293631023E-2"/>
        </c:manualLayout>
      </c:layout>
      <c:overlay val="0"/>
      <c:spPr>
        <a:noFill/>
        <a:ln>
          <a:noFill/>
        </a:ln>
        <a:effectLst/>
      </c:spPr>
      <c:txPr>
        <a:bodyPr rot="0" spcFirstLastPara="1" vertOverflow="ellipsis" vert="horz" wrap="square" anchor="ctr" anchorCtr="1"/>
        <a:lstStyle/>
        <a:p>
          <a:pPr>
            <a:defRPr sz="1000" b="0" i="0" u="none" strike="noStrike" kern="1200" cap="none" spc="0" normalizeH="0" baseline="0">
              <a:solidFill>
                <a:schemeClr val="tx1">
                  <a:lumMod val="65000"/>
                  <a:lumOff val="35000"/>
                </a:schemeClr>
              </a:solidFill>
              <a:latin typeface="+mn-ea"/>
              <a:ea typeface="+mn-ea"/>
              <a:cs typeface="+mj-cs"/>
            </a:defRPr>
          </a:pPr>
          <a:endParaRPr lang="zh-CN"/>
        </a:p>
      </c:txPr>
    </c:title>
    <c:autoTitleDeleted val="0"/>
    <c:plotArea>
      <c:layout>
        <c:manualLayout>
          <c:layoutTarget val="inner"/>
          <c:xMode val="edge"/>
          <c:yMode val="edge"/>
          <c:x val="0.14478408147699487"/>
          <c:y val="0.18826698561414001"/>
          <c:w val="0.81404939767144491"/>
          <c:h val="0.64564244659291004"/>
        </c:manualLayout>
      </c:layout>
      <c:lineChart>
        <c:grouping val="standard"/>
        <c:varyColors val="0"/>
        <c:ser>
          <c:idx val="0"/>
          <c:order val="0"/>
          <c:tx>
            <c:strRef>
              <c:f>margin_model_acc!$AA$1</c:f>
              <c:strCache>
                <c:ptCount val="1"/>
                <c:pt idx="0">
                  <c:v>MS</c:v>
                </c:pt>
              </c:strCache>
            </c:strRef>
          </c:tx>
          <c:spPr>
            <a:ln w="12700" cap="rnd">
              <a:solidFill>
                <a:srgbClr val="0070C0"/>
              </a:solidFill>
              <a:round/>
            </a:ln>
            <a:effectLst/>
          </c:spPr>
          <c:marker>
            <c:symbol val="diamond"/>
            <c:size val="3"/>
            <c:spPr>
              <a:solidFill>
                <a:srgbClr val="0070C0"/>
              </a:solidFill>
              <a:ln>
                <a:noFill/>
              </a:ln>
              <a:effectLst/>
            </c:spPr>
          </c:marker>
          <c:cat>
            <c:strRef>
              <c:f>margin_model_acc!$A$2:$A$40</c:f>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f>margin_model_acc!$AA$2:$AA$40</c:f>
              <c:numCache>
                <c:formatCode>0.00_ </c:formatCode>
                <c:ptCount val="39"/>
                <c:pt idx="0">
                  <c:v>0.52851758793969705</c:v>
                </c:pt>
                <c:pt idx="1">
                  <c:v>0.51720403022670003</c:v>
                </c:pt>
                <c:pt idx="2">
                  <c:v>0.58156565656565595</c:v>
                </c:pt>
                <c:pt idx="3">
                  <c:v>0.58645569620253102</c:v>
                </c:pt>
                <c:pt idx="4">
                  <c:v>0.60413705583756305</c:v>
                </c:pt>
                <c:pt idx="5">
                  <c:v>0.67356234096692003</c:v>
                </c:pt>
                <c:pt idx="6">
                  <c:v>0.69002551020408098</c:v>
                </c:pt>
                <c:pt idx="7">
                  <c:v>0.74081841432225004</c:v>
                </c:pt>
                <c:pt idx="8">
                  <c:v>0.747871794871794</c:v>
                </c:pt>
                <c:pt idx="9">
                  <c:v>0.81616966580976802</c:v>
                </c:pt>
                <c:pt idx="10">
                  <c:v>0.80069587628865901</c:v>
                </c:pt>
                <c:pt idx="11">
                  <c:v>0.79922480620155001</c:v>
                </c:pt>
                <c:pt idx="12">
                  <c:v>0.83971502590673497</c:v>
                </c:pt>
                <c:pt idx="13">
                  <c:v>0.85477922077921997</c:v>
                </c:pt>
                <c:pt idx="14">
                  <c:v>0.82281249999999895</c:v>
                </c:pt>
                <c:pt idx="15">
                  <c:v>0.85044386422976503</c:v>
                </c:pt>
                <c:pt idx="16">
                  <c:v>0.86238219895287904</c:v>
                </c:pt>
                <c:pt idx="17">
                  <c:v>0.86034120734908104</c:v>
                </c:pt>
                <c:pt idx="18">
                  <c:v>0.85705263157894696</c:v>
                </c:pt>
                <c:pt idx="19">
                  <c:v>0.87295514511873296</c:v>
                </c:pt>
                <c:pt idx="20">
                  <c:v>0.88227513227513199</c:v>
                </c:pt>
                <c:pt idx="21">
                  <c:v>0.88973474801061003</c:v>
                </c:pt>
                <c:pt idx="22">
                  <c:v>0.88340425531914901</c:v>
                </c:pt>
                <c:pt idx="23">
                  <c:v>0.9012</c:v>
                </c:pt>
                <c:pt idx="24">
                  <c:v>0.88724598930481202</c:v>
                </c:pt>
                <c:pt idx="25">
                  <c:v>0.90292225201072296</c:v>
                </c:pt>
                <c:pt idx="26">
                  <c:v>0.908118279569892</c:v>
                </c:pt>
                <c:pt idx="27">
                  <c:v>0.88574123989218301</c:v>
                </c:pt>
                <c:pt idx="28">
                  <c:v>0.90256756756756695</c:v>
                </c:pt>
                <c:pt idx="29">
                  <c:v>0.91089430894308898</c:v>
                </c:pt>
                <c:pt idx="30">
                  <c:v>0.91402173913043405</c:v>
                </c:pt>
                <c:pt idx="31">
                  <c:v>0.90179836512261502</c:v>
                </c:pt>
                <c:pt idx="32">
                  <c:v>0.91196721311475404</c:v>
                </c:pt>
                <c:pt idx="33">
                  <c:v>0.90649315068493097</c:v>
                </c:pt>
                <c:pt idx="34">
                  <c:v>0.92162087912087898</c:v>
                </c:pt>
                <c:pt idx="35">
                  <c:v>0.91988980716253399</c:v>
                </c:pt>
                <c:pt idx="36">
                  <c:v>0.92657458563535899</c:v>
                </c:pt>
                <c:pt idx="37">
                  <c:v>0.92778393351800503</c:v>
                </c:pt>
                <c:pt idx="38">
                  <c:v>0.92247222222222203</c:v>
                </c:pt>
              </c:numCache>
            </c:numRef>
          </c:val>
          <c:smooth val="0"/>
        </c:ser>
        <c:ser>
          <c:idx val="4"/>
          <c:order val="4"/>
          <c:tx>
            <c:strRef>
              <c:f>model_acc_400!$L$1</c:f>
              <c:strCache>
                <c:ptCount val="1"/>
                <c:pt idx="0">
                  <c:v>Baseline</c:v>
                </c:pt>
              </c:strCache>
            </c:strRef>
          </c:tx>
          <c:spPr>
            <a:ln w="12700" cap="rnd">
              <a:solidFill>
                <a:srgbClr val="00B050"/>
              </a:solidFill>
              <a:round/>
            </a:ln>
            <a:effectLst/>
          </c:spPr>
          <c:marker>
            <c:symbol val="square"/>
            <c:size val="3"/>
            <c:spPr>
              <a:solidFill>
                <a:srgbClr val="00B050"/>
              </a:solidFill>
              <a:ln>
                <a:noFill/>
              </a:ln>
              <a:effectLst/>
            </c:spPr>
          </c:marker>
          <c:cat>
            <c:strRef>
              <c:f>margin_model_acc!$A$2:$A$40</c:f>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f>model_acc_400!$L$2:$L$40</c:f>
              <c:numCache>
                <c:formatCode>0.00_ </c:formatCode>
                <c:ptCount val="39"/>
                <c:pt idx="0">
                  <c:v>0.52851758793969705</c:v>
                </c:pt>
                <c:pt idx="1">
                  <c:v>0.49929471032745598</c:v>
                </c:pt>
                <c:pt idx="2">
                  <c:v>0.53133838383838305</c:v>
                </c:pt>
                <c:pt idx="3">
                  <c:v>0.51868354430379704</c:v>
                </c:pt>
                <c:pt idx="4">
                  <c:v>0.560532994923857</c:v>
                </c:pt>
                <c:pt idx="5">
                  <c:v>0.540254452926208</c:v>
                </c:pt>
                <c:pt idx="6">
                  <c:v>0.57413265306122396</c:v>
                </c:pt>
                <c:pt idx="7">
                  <c:v>0.52544757033248002</c:v>
                </c:pt>
                <c:pt idx="8">
                  <c:v>0.58274358974358897</c:v>
                </c:pt>
                <c:pt idx="9">
                  <c:v>0.59203084832904795</c:v>
                </c:pt>
                <c:pt idx="10">
                  <c:v>0.60585051546391699</c:v>
                </c:pt>
                <c:pt idx="11">
                  <c:v>0.65152454780361702</c:v>
                </c:pt>
                <c:pt idx="12">
                  <c:v>0.66525906735751295</c:v>
                </c:pt>
                <c:pt idx="13">
                  <c:v>0.73625974025973995</c:v>
                </c:pt>
                <c:pt idx="14">
                  <c:v>0.76101562499999997</c:v>
                </c:pt>
                <c:pt idx="15">
                  <c:v>0.767650130548303</c:v>
                </c:pt>
                <c:pt idx="16">
                  <c:v>0.77445026178010401</c:v>
                </c:pt>
                <c:pt idx="17">
                  <c:v>0.79887139107611504</c:v>
                </c:pt>
                <c:pt idx="18">
                  <c:v>0.80884210526315703</c:v>
                </c:pt>
                <c:pt idx="19">
                  <c:v>0.82453825857519802</c:v>
                </c:pt>
                <c:pt idx="20">
                  <c:v>0.82166666666666599</c:v>
                </c:pt>
                <c:pt idx="21">
                  <c:v>0.84920424403183004</c:v>
                </c:pt>
                <c:pt idx="22">
                  <c:v>0.86199468085106401</c:v>
                </c:pt>
                <c:pt idx="23">
                  <c:v>0.86533333333333295</c:v>
                </c:pt>
                <c:pt idx="24">
                  <c:v>0.87010695187165699</c:v>
                </c:pt>
                <c:pt idx="25">
                  <c:v>0.87375335120643405</c:v>
                </c:pt>
                <c:pt idx="26">
                  <c:v>0.875</c:v>
                </c:pt>
                <c:pt idx="27">
                  <c:v>0.875741239892183</c:v>
                </c:pt>
                <c:pt idx="28">
                  <c:v>0.87608108108107996</c:v>
                </c:pt>
                <c:pt idx="29">
                  <c:v>0.88005420054200501</c:v>
                </c:pt>
                <c:pt idx="30">
                  <c:v>0.88269021739130404</c:v>
                </c:pt>
                <c:pt idx="31">
                  <c:v>0.882316076294277</c:v>
                </c:pt>
                <c:pt idx="32">
                  <c:v>0.887650273224043</c:v>
                </c:pt>
                <c:pt idx="33">
                  <c:v>0.88871232876712303</c:v>
                </c:pt>
                <c:pt idx="34">
                  <c:v>0.89131868131868097</c:v>
                </c:pt>
                <c:pt idx="35">
                  <c:v>0.89148760330578503</c:v>
                </c:pt>
                <c:pt idx="36">
                  <c:v>0.89220994475138105</c:v>
                </c:pt>
                <c:pt idx="37">
                  <c:v>0.89335180055401597</c:v>
                </c:pt>
                <c:pt idx="38">
                  <c:v>0.89511111111111097</c:v>
                </c:pt>
              </c:numCache>
            </c:numRef>
          </c:val>
          <c:smooth val="0"/>
        </c:ser>
        <c:ser>
          <c:idx val="10"/>
          <c:order val="10"/>
          <c:tx>
            <c:strRef>
              <c:f>Sheet1!$C$1</c:f>
              <c:strCache>
                <c:ptCount val="1"/>
                <c:pt idx="0">
                  <c:v>QUIRE</c:v>
                </c:pt>
              </c:strCache>
            </c:strRef>
          </c:tx>
          <c:spPr>
            <a:ln w="12700" cap="rnd">
              <a:solidFill>
                <a:srgbClr val="A5A5A5">
                  <a:lumMod val="75000"/>
                </a:srgbClr>
              </a:solidFill>
              <a:round/>
            </a:ln>
            <a:effectLst/>
          </c:spPr>
          <c:marker>
            <c:symbol val="x"/>
            <c:size val="4"/>
            <c:spPr>
              <a:noFill/>
              <a:ln>
                <a:solidFill>
                  <a:srgbClr val="A5A5A5">
                    <a:lumMod val="75000"/>
                  </a:srgbClr>
                </a:solidFill>
              </a:ln>
              <a:effectLst/>
            </c:spPr>
          </c:marker>
          <c:val>
            <c:numRef>
              <c:f>Sheet1!$C$2:$C$40</c:f>
              <c:numCache>
                <c:formatCode>0.000</c:formatCode>
                <c:ptCount val="39"/>
                <c:pt idx="0">
                  <c:v>0.52851758793969705</c:v>
                </c:pt>
                <c:pt idx="1">
                  <c:v>0.52851758793969705</c:v>
                </c:pt>
                <c:pt idx="2">
                  <c:v>0.6</c:v>
                </c:pt>
                <c:pt idx="3">
                  <c:v>0.74</c:v>
                </c:pt>
                <c:pt idx="4" formatCode="General">
                  <c:v>0.75</c:v>
                </c:pt>
                <c:pt idx="5" formatCode="General">
                  <c:v>0.77</c:v>
                </c:pt>
                <c:pt idx="6" formatCode="General">
                  <c:v>0.8</c:v>
                </c:pt>
                <c:pt idx="7" formatCode="General">
                  <c:v>0.79900000000000004</c:v>
                </c:pt>
                <c:pt idx="8" formatCode="General">
                  <c:v>0.82</c:v>
                </c:pt>
                <c:pt idx="9" formatCode="General">
                  <c:v>0.84</c:v>
                </c:pt>
                <c:pt idx="10" formatCode="General">
                  <c:v>0.88</c:v>
                </c:pt>
                <c:pt idx="11" formatCode="General">
                  <c:v>0.87</c:v>
                </c:pt>
                <c:pt idx="12" formatCode="General">
                  <c:v>0.89</c:v>
                </c:pt>
                <c:pt idx="13" formatCode="General">
                  <c:v>0.89</c:v>
                </c:pt>
                <c:pt idx="14" formatCode="General">
                  <c:v>0.91</c:v>
                </c:pt>
                <c:pt idx="15" formatCode="General">
                  <c:v>0.9</c:v>
                </c:pt>
                <c:pt idx="16" formatCode="General">
                  <c:v>0.92</c:v>
                </c:pt>
                <c:pt idx="17" formatCode="General">
                  <c:v>0.91</c:v>
                </c:pt>
                <c:pt idx="18" formatCode="General">
                  <c:v>0.91100000000000003</c:v>
                </c:pt>
                <c:pt idx="19" formatCode="General">
                  <c:v>0.91660290237467001</c:v>
                </c:pt>
                <c:pt idx="20" formatCode="General">
                  <c:v>0.92638888888888804</c:v>
                </c:pt>
                <c:pt idx="21" formatCode="General">
                  <c:v>0.92166888859416396</c:v>
                </c:pt>
                <c:pt idx="22" formatCode="General">
                  <c:v>0.92788694680851003</c:v>
                </c:pt>
                <c:pt idx="23" formatCode="General">
                  <c:v>0.92475308000000001</c:v>
                </c:pt>
                <c:pt idx="24" formatCode="General">
                  <c:v>0.92044405614973202</c:v>
                </c:pt>
                <c:pt idx="25" formatCode="General">
                  <c:v>0.92652146916889999</c:v>
                </c:pt>
                <c:pt idx="26" formatCode="General">
                  <c:v>0.92787342473118195</c:v>
                </c:pt>
                <c:pt idx="27" formatCode="General">
                  <c:v>0.92809784770889503</c:v>
                </c:pt>
                <c:pt idx="28" formatCode="General">
                  <c:v>0.93100000000000005</c:v>
                </c:pt>
                <c:pt idx="29" formatCode="General">
                  <c:v>0.93100000000000005</c:v>
                </c:pt>
                <c:pt idx="30" formatCode="General">
                  <c:v>0.93300000000000005</c:v>
                </c:pt>
                <c:pt idx="31" formatCode="General">
                  <c:v>0.93500000000000005</c:v>
                </c:pt>
                <c:pt idx="32" formatCode="General">
                  <c:v>0.93</c:v>
                </c:pt>
                <c:pt idx="33" formatCode="General">
                  <c:v>0.93100000000000005</c:v>
                </c:pt>
                <c:pt idx="34" formatCode="General">
                  <c:v>0.93200000000000005</c:v>
                </c:pt>
                <c:pt idx="35" formatCode="General">
                  <c:v>0.93300000000000005</c:v>
                </c:pt>
                <c:pt idx="36" formatCode="General">
                  <c:v>0.93700000000000006</c:v>
                </c:pt>
                <c:pt idx="37" formatCode="General">
                  <c:v>0.93500000000000005</c:v>
                </c:pt>
                <c:pt idx="38" formatCode="General">
                  <c:v>0.93600000000000005</c:v>
                </c:pt>
              </c:numCache>
            </c:numRef>
          </c:val>
          <c:smooth val="0"/>
        </c:ser>
        <c:ser>
          <c:idx val="11"/>
          <c:order val="11"/>
          <c:tx>
            <c:strRef>
              <c:f>Sheet1!$D$1</c:f>
              <c:strCache>
                <c:ptCount val="1"/>
                <c:pt idx="0">
                  <c:v>QUIRE_CD</c:v>
                </c:pt>
              </c:strCache>
            </c:strRef>
          </c:tx>
          <c:spPr>
            <a:ln w="12700" cap="rnd">
              <a:solidFill>
                <a:srgbClr val="FF6600"/>
              </a:solidFill>
              <a:round/>
            </a:ln>
            <a:effectLst/>
          </c:spPr>
          <c:marker>
            <c:symbol val="circle"/>
            <c:size val="3"/>
            <c:spPr>
              <a:noFill/>
              <a:ln>
                <a:solidFill>
                  <a:srgbClr val="FF6600"/>
                </a:solidFill>
              </a:ln>
              <a:effectLst/>
            </c:spPr>
          </c:marker>
          <c:val>
            <c:numRef>
              <c:f>Sheet1!$D$2:$D$40</c:f>
              <c:numCache>
                <c:formatCode>0.000</c:formatCode>
                <c:ptCount val="39"/>
                <c:pt idx="0">
                  <c:v>0.52851758793969705</c:v>
                </c:pt>
                <c:pt idx="1">
                  <c:v>0.52</c:v>
                </c:pt>
                <c:pt idx="2">
                  <c:v>0.57999999999999996</c:v>
                </c:pt>
                <c:pt idx="3">
                  <c:v>0.68</c:v>
                </c:pt>
                <c:pt idx="4" formatCode="General">
                  <c:v>0.72</c:v>
                </c:pt>
                <c:pt idx="5" formatCode="General">
                  <c:v>0.78</c:v>
                </c:pt>
                <c:pt idx="6" formatCode="General">
                  <c:v>0.8</c:v>
                </c:pt>
                <c:pt idx="7" formatCode="General">
                  <c:v>0.81</c:v>
                </c:pt>
                <c:pt idx="8" formatCode="General">
                  <c:v>0.83</c:v>
                </c:pt>
                <c:pt idx="9" formatCode="General">
                  <c:v>0.84</c:v>
                </c:pt>
                <c:pt idx="10" formatCode="General">
                  <c:v>0.86</c:v>
                </c:pt>
                <c:pt idx="11" formatCode="General">
                  <c:v>0.89</c:v>
                </c:pt>
                <c:pt idx="12" formatCode="General">
                  <c:v>0.9</c:v>
                </c:pt>
                <c:pt idx="13" formatCode="General">
                  <c:v>0.91</c:v>
                </c:pt>
                <c:pt idx="14" formatCode="General">
                  <c:v>0.91</c:v>
                </c:pt>
                <c:pt idx="15" formatCode="General">
                  <c:v>0.91500000000000004</c:v>
                </c:pt>
                <c:pt idx="16" formatCode="General">
                  <c:v>0.92</c:v>
                </c:pt>
                <c:pt idx="17" formatCode="General">
                  <c:v>0.92200000000000004</c:v>
                </c:pt>
                <c:pt idx="18" formatCode="General">
                  <c:v>0.92</c:v>
                </c:pt>
                <c:pt idx="19" formatCode="General">
                  <c:v>0.92600000000000005</c:v>
                </c:pt>
                <c:pt idx="20" formatCode="General">
                  <c:v>0.92400000000000004</c:v>
                </c:pt>
                <c:pt idx="21" formatCode="General">
                  <c:v>0.92500000000000004</c:v>
                </c:pt>
                <c:pt idx="22" formatCode="General">
                  <c:v>0.93</c:v>
                </c:pt>
                <c:pt idx="23" formatCode="General">
                  <c:v>0.94324814160000003</c:v>
                </c:pt>
                <c:pt idx="24" formatCode="General">
                  <c:v>0.93200000000000005</c:v>
                </c:pt>
                <c:pt idx="25" formatCode="General">
                  <c:v>0.93300000000000005</c:v>
                </c:pt>
                <c:pt idx="26" formatCode="General">
                  <c:v>0.93700000000000006</c:v>
                </c:pt>
                <c:pt idx="27" formatCode="General">
                  <c:v>0.937378826185984</c:v>
                </c:pt>
                <c:pt idx="28" formatCode="General">
                  <c:v>0.93799999999999994</c:v>
                </c:pt>
                <c:pt idx="29" formatCode="General">
                  <c:v>0.93500000000000005</c:v>
                </c:pt>
                <c:pt idx="30" formatCode="General">
                  <c:v>0.93200000000000005</c:v>
                </c:pt>
                <c:pt idx="31" formatCode="General">
                  <c:v>0.93500000000000005</c:v>
                </c:pt>
                <c:pt idx="32" formatCode="General">
                  <c:v>0.93600000000000005</c:v>
                </c:pt>
                <c:pt idx="33" formatCode="General">
                  <c:v>0.9355</c:v>
                </c:pt>
                <c:pt idx="34" formatCode="General">
                  <c:v>0.93579999999999997</c:v>
                </c:pt>
                <c:pt idx="35" formatCode="General">
                  <c:v>0.93799999999999994</c:v>
                </c:pt>
                <c:pt idx="36" formatCode="General">
                  <c:v>0.94010000000000005</c:v>
                </c:pt>
                <c:pt idx="37" formatCode="General">
                  <c:v>0.94099999999999995</c:v>
                </c:pt>
                <c:pt idx="38" formatCode="General">
                  <c:v>0.94199999999999995</c:v>
                </c:pt>
              </c:numCache>
            </c:numRef>
          </c:val>
          <c:smooth val="0"/>
        </c:ser>
        <c:dLbls>
          <c:showLegendKey val="0"/>
          <c:showVal val="0"/>
          <c:showCatName val="0"/>
          <c:showSerName val="0"/>
          <c:showPercent val="0"/>
          <c:showBubbleSize val="0"/>
        </c:dLbls>
        <c:marker val="1"/>
        <c:smooth val="0"/>
        <c:axId val="172553376"/>
        <c:axId val="271019920"/>
        <c:extLst>
          <c:ext xmlns:c15="http://schemas.microsoft.com/office/drawing/2012/chart" uri="{02D57815-91ED-43cb-92C2-25804820EDAC}">
            <c15:filteredLineSeries>
              <c15:ser>
                <c:idx val="1"/>
                <c:order val="1"/>
                <c:tx>
                  <c:strRef>
                    <c:extLst>
                      <c:ext uri="{02D57815-91ED-43cb-92C2-25804820EDAC}">
                        <c15:formulaRef>
                          <c15:sqref>margin_model_acc!$H$1</c15:sqref>
                        </c15:formulaRef>
                      </c:ext>
                    </c:extLst>
                    <c:strCache>
                      <c:ptCount val="1"/>
                      <c:pt idx="0">
                        <c:v>CEF1</c:v>
                      </c:pt>
                    </c:strCache>
                  </c:strRef>
                </c:tx>
                <c:spPr>
                  <a:ln w="38100" cap="rnd">
                    <a:solidFill>
                      <a:schemeClr val="accent2"/>
                    </a:solidFill>
                    <a:round/>
                  </a:ln>
                  <a:effectLst/>
                </c:spPr>
                <c:marker>
                  <c:symbol val="none"/>
                </c:marker>
                <c:cat>
                  <c:strRef>
                    <c:extLst>
                      <c:ex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c:ext uri="{02D57815-91ED-43cb-92C2-25804820EDAC}">
                        <c15:formulaRef>
                          <c15:sqref>margin_model_acc!$H$2:$H$13</c15:sqref>
                        </c15:formulaRef>
                      </c:ext>
                    </c:extLst>
                    <c:numCache>
                      <c:formatCode>0.00_ </c:formatCode>
                      <c:ptCount val="12"/>
                      <c:pt idx="0">
                        <c:v>0.49899500000000002</c:v>
                      </c:pt>
                      <c:pt idx="1">
                        <c:v>0.50856400000000002</c:v>
                      </c:pt>
                      <c:pt idx="2">
                        <c:v>0.58434299999999995</c:v>
                      </c:pt>
                      <c:pt idx="3">
                        <c:v>0.62430399999999997</c:v>
                      </c:pt>
                      <c:pt idx="4">
                        <c:v>0.63731000000000004</c:v>
                      </c:pt>
                      <c:pt idx="5">
                        <c:v>0.65241700000000002</c:v>
                      </c:pt>
                      <c:pt idx="6">
                        <c:v>0.67193899999999995</c:v>
                      </c:pt>
                      <c:pt idx="7">
                        <c:v>0.68567800000000001</c:v>
                      </c:pt>
                      <c:pt idx="8">
                        <c:v>0.70128199999999996</c:v>
                      </c:pt>
                      <c:pt idx="9">
                        <c:v>0.688689</c:v>
                      </c:pt>
                      <c:pt idx="10">
                        <c:v>0.66726799999999997</c:v>
                      </c:pt>
                      <c:pt idx="11">
                        <c:v>0.61627900000000002</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margin_model_acc!$D$1</c15:sqref>
                        </c15:formulaRef>
                      </c:ext>
                    </c:extLst>
                    <c:strCache>
                      <c:ptCount val="1"/>
                      <c:pt idx="0">
                        <c:v>CEF0</c:v>
                      </c:pt>
                    </c:strCache>
                  </c:strRef>
                </c:tx>
                <c:spPr>
                  <a:ln w="38100"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margin_model_acc!$D$2:$D$11</c15:sqref>
                        </c15:formulaRef>
                      </c:ext>
                    </c:extLst>
                    <c:numCache>
                      <c:formatCode>0.00_ </c:formatCode>
                      <c:ptCount val="10"/>
                      <c:pt idx="0">
                        <c:v>0.499749</c:v>
                      </c:pt>
                      <c:pt idx="1">
                        <c:v>0.49899199999999999</c:v>
                      </c:pt>
                      <c:pt idx="2">
                        <c:v>0.68510099999999996</c:v>
                      </c:pt>
                      <c:pt idx="3">
                        <c:v>0.70405099999999998</c:v>
                      </c:pt>
                      <c:pt idx="4">
                        <c:v>0.65634499999999996</c:v>
                      </c:pt>
                      <c:pt idx="5">
                        <c:v>0.68447800000000003</c:v>
                      </c:pt>
                      <c:pt idx="6">
                        <c:v>0.68112200000000001</c:v>
                      </c:pt>
                      <c:pt idx="7">
                        <c:v>0.67340199999999995</c:v>
                      </c:pt>
                      <c:pt idx="8">
                        <c:v>0.68512799999999996</c:v>
                      </c:pt>
                      <c:pt idx="9">
                        <c:v>0.67609300000000006</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margin_model_acc!$F$1</c15:sqref>
                        </c15:formulaRef>
                      </c:ext>
                    </c:extLst>
                    <c:strCache>
                      <c:ptCount val="1"/>
                      <c:pt idx="0">
                        <c:v>CEF0_scale</c:v>
                      </c:pt>
                    </c:strCache>
                  </c:strRef>
                </c:tx>
                <c:spPr>
                  <a:ln w="38100"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margin_model_acc!$F$2:$F$13</c15:sqref>
                        </c15:formulaRef>
                      </c:ext>
                    </c:extLst>
                    <c:numCache>
                      <c:formatCode>0.00_ </c:formatCode>
                      <c:ptCount val="12"/>
                      <c:pt idx="0">
                        <c:v>0.49974874371859201</c:v>
                      </c:pt>
                      <c:pt idx="1">
                        <c:v>0.49899244332493697</c:v>
                      </c:pt>
                      <c:pt idx="2">
                        <c:v>0.499747474747474</c:v>
                      </c:pt>
                      <c:pt idx="3">
                        <c:v>0.70379746835443002</c:v>
                      </c:pt>
                      <c:pt idx="4">
                        <c:v>0.62944162436548201</c:v>
                      </c:pt>
                      <c:pt idx="5">
                        <c:v>0.50610687022900702</c:v>
                      </c:pt>
                      <c:pt idx="6">
                        <c:v>0.55459183673469303</c:v>
                      </c:pt>
                      <c:pt idx="7">
                        <c:v>0.53069053708439795</c:v>
                      </c:pt>
                      <c:pt idx="8">
                        <c:v>0.56974358974358896</c:v>
                      </c:pt>
                      <c:pt idx="9">
                        <c:v>0.70231362467866298</c:v>
                      </c:pt>
                      <c:pt idx="10">
                        <c:v>0.53247422680412304</c:v>
                      </c:pt>
                      <c:pt idx="11">
                        <c:v>0.60155038759689905</c:v>
                      </c:pt>
                    </c:numCache>
                  </c:numRef>
                </c:val>
                <c:smooth val="0"/>
              </c15:ser>
            </c15:filteredLineSeries>
            <c15:filteredLineSeries>
              <c15:ser>
                <c:idx val="5"/>
                <c:order val="5"/>
                <c:tx>
                  <c:strRef>
                    <c:extLst xmlns:c15="http://schemas.microsoft.com/office/drawing/2012/chart">
                      <c:ext xmlns:c15="http://schemas.microsoft.com/office/drawing/2012/chart" uri="{02D57815-91ED-43cb-92C2-25804820EDAC}">
                        <c15:formulaRef>
                          <c15:sqref>margin_model_acc!$E$1</c15:sqref>
                        </c15:formulaRef>
                      </c:ext>
                    </c:extLst>
                    <c:strCache>
                      <c:ptCount val="1"/>
                      <c:pt idx="0">
                        <c:v>CEF0_part</c:v>
                      </c:pt>
                    </c:strCache>
                  </c:strRef>
                </c:tx>
                <c:spPr>
                  <a:ln w="38100"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margin_model_acc!$E$2:$E$40</c15:sqref>
                        </c15:formulaRef>
                      </c:ext>
                    </c:extLst>
                    <c:numCache>
                      <c:formatCode>0.00_ </c:formatCode>
                      <c:ptCount val="39"/>
                      <c:pt idx="0">
                        <c:v>0.49974874371859201</c:v>
                      </c:pt>
                      <c:pt idx="1">
                        <c:v>0.49899244332493697</c:v>
                      </c:pt>
                      <c:pt idx="2">
                        <c:v>0.58358585858585799</c:v>
                      </c:pt>
                      <c:pt idx="3">
                        <c:v>0.80531645569620203</c:v>
                      </c:pt>
                      <c:pt idx="4">
                        <c:v>0.667005076142132</c:v>
                      </c:pt>
                      <c:pt idx="5">
                        <c:v>0.80381679389312899</c:v>
                      </c:pt>
                      <c:pt idx="6">
                        <c:v>0.68801020408163205</c:v>
                      </c:pt>
                      <c:pt idx="7">
                        <c:v>0.73017902813299196</c:v>
                      </c:pt>
                      <c:pt idx="8">
                        <c:v>0.85358974358974304</c:v>
                      </c:pt>
                      <c:pt idx="9">
                        <c:v>0.84087403598971699</c:v>
                      </c:pt>
                      <c:pt idx="10">
                        <c:v>0.81984536082474202</c:v>
                      </c:pt>
                      <c:pt idx="11">
                        <c:v>0.80413436692506401</c:v>
                      </c:pt>
                      <c:pt idx="12">
                        <c:v>0.83911917098445499</c:v>
                      </c:pt>
                      <c:pt idx="13">
                        <c:v>0.88441558441558399</c:v>
                      </c:pt>
                      <c:pt idx="14">
                        <c:v>0.85468750000000004</c:v>
                      </c:pt>
                      <c:pt idx="15">
                        <c:v>0.87989556135770197</c:v>
                      </c:pt>
                      <c:pt idx="16">
                        <c:v>0.88272251308900496</c:v>
                      </c:pt>
                      <c:pt idx="17">
                        <c:v>0.882939632545931</c:v>
                      </c:pt>
                      <c:pt idx="18">
                        <c:v>0.88157894736842102</c:v>
                      </c:pt>
                      <c:pt idx="19">
                        <c:v>0.89419525065963001</c:v>
                      </c:pt>
                      <c:pt idx="20">
                        <c:v>0.89444444444444404</c:v>
                      </c:pt>
                      <c:pt idx="21">
                        <c:v>0.90053050397877898</c:v>
                      </c:pt>
                      <c:pt idx="22">
                        <c:v>0.88271276595744597</c:v>
                      </c:pt>
                      <c:pt idx="23">
                        <c:v>0.90293333333333303</c:v>
                      </c:pt>
                      <c:pt idx="24">
                        <c:v>0.90828877005347497</c:v>
                      </c:pt>
                      <c:pt idx="25">
                        <c:v>0.89142091152814995</c:v>
                      </c:pt>
                      <c:pt idx="26">
                        <c:v>0.90456989247311803</c:v>
                      </c:pt>
                      <c:pt idx="27">
                        <c:v>0.90889487870619901</c:v>
                      </c:pt>
                      <c:pt idx="28">
                        <c:v>0.91621621621621596</c:v>
                      </c:pt>
                      <c:pt idx="29">
                        <c:v>0.913821138211382</c:v>
                      </c:pt>
                      <c:pt idx="30">
                        <c:v>0.91576086956521696</c:v>
                      </c:pt>
                      <c:pt idx="31">
                        <c:v>0.91961852861035398</c:v>
                      </c:pt>
                      <c:pt idx="32">
                        <c:v>0.92595628415300502</c:v>
                      </c:pt>
                      <c:pt idx="33">
                        <c:v>0.92821917808219101</c:v>
                      </c:pt>
                      <c:pt idx="34">
                        <c:v>0.92609890109890103</c:v>
                      </c:pt>
                      <c:pt idx="35">
                        <c:v>0.93471074380165198</c:v>
                      </c:pt>
                      <c:pt idx="36">
                        <c:v>0.93784530386740295</c:v>
                      </c:pt>
                      <c:pt idx="37">
                        <c:v>0.93850415512465302</c:v>
                      </c:pt>
                      <c:pt idx="38">
                        <c:v>0.93222222222222195</c:v>
                      </c:pt>
                    </c:numCache>
                  </c:numRef>
                </c:val>
                <c:smooth val="0"/>
              </c15:ser>
            </c15:filteredLineSeries>
            <c15:filteredLineSeries>
              <c15:ser>
                <c:idx val="6"/>
                <c:order val="6"/>
                <c:tx>
                  <c:strRef>
                    <c:extLst xmlns:c15="http://schemas.microsoft.com/office/drawing/2012/chart">
                      <c:ext xmlns:c15="http://schemas.microsoft.com/office/drawing/2012/chart" uri="{02D57815-91ED-43cb-92C2-25804820EDAC}">
                        <c15:formulaRef>
                          <c15:sqref>margin_model_acc!$I$1</c15:sqref>
                        </c15:formulaRef>
                      </c:ext>
                    </c:extLst>
                    <c:strCache>
                      <c:ptCount val="1"/>
                      <c:pt idx="0">
                        <c:v>CEF1_part</c:v>
                      </c:pt>
                    </c:strCache>
                  </c:strRef>
                </c:tx>
                <c:spPr>
                  <a:ln w="38100"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margin_model_acc!$I$2:$I$40</c15:sqref>
                        </c15:formulaRef>
                      </c:ext>
                    </c:extLst>
                    <c:numCache>
                      <c:formatCode>0.00_ </c:formatCode>
                      <c:ptCount val="39"/>
                      <c:pt idx="0">
                        <c:v>0.498994974874371</c:v>
                      </c:pt>
                      <c:pt idx="1">
                        <c:v>0.508564231738035</c:v>
                      </c:pt>
                      <c:pt idx="2">
                        <c:v>0.58434343434343405</c:v>
                      </c:pt>
                      <c:pt idx="3">
                        <c:v>0.62430379746835396</c:v>
                      </c:pt>
                      <c:pt idx="4">
                        <c:v>0.63730964467005002</c:v>
                      </c:pt>
                      <c:pt idx="5">
                        <c:v>0.65241730279898202</c:v>
                      </c:pt>
                      <c:pt idx="6">
                        <c:v>0.67193877551020398</c:v>
                      </c:pt>
                      <c:pt idx="7">
                        <c:v>0.69028132992327296</c:v>
                      </c:pt>
                      <c:pt idx="8">
                        <c:v>0.719487179487179</c:v>
                      </c:pt>
                      <c:pt idx="9">
                        <c:v>0.64910025706940799</c:v>
                      </c:pt>
                      <c:pt idx="10">
                        <c:v>0.74304123711340198</c:v>
                      </c:pt>
                      <c:pt idx="11">
                        <c:v>0.81162790697674403</c:v>
                      </c:pt>
                      <c:pt idx="12">
                        <c:v>0.81917098445595804</c:v>
                      </c:pt>
                      <c:pt idx="13">
                        <c:v>0.81168831168831101</c:v>
                      </c:pt>
                      <c:pt idx="14">
                        <c:v>0.84843749999999896</c:v>
                      </c:pt>
                      <c:pt idx="15">
                        <c:v>0.69347258485639596</c:v>
                      </c:pt>
                      <c:pt idx="16">
                        <c:v>0.84659685863874301</c:v>
                      </c:pt>
                      <c:pt idx="17">
                        <c:v>0.71364829396325402</c:v>
                      </c:pt>
                      <c:pt idx="18">
                        <c:v>0.869999999999999</c:v>
                      </c:pt>
                      <c:pt idx="19">
                        <c:v>0.883641160949868</c:v>
                      </c:pt>
                      <c:pt idx="20">
                        <c:v>0.87671957671957601</c:v>
                      </c:pt>
                      <c:pt idx="21">
                        <c:v>0.87108753315649801</c:v>
                      </c:pt>
                      <c:pt idx="22">
                        <c:v>0.89015957446808502</c:v>
                      </c:pt>
                      <c:pt idx="23">
                        <c:v>0.86880000000000002</c:v>
                      </c:pt>
                      <c:pt idx="24">
                        <c:v>0.85721925133689802</c:v>
                      </c:pt>
                      <c:pt idx="25">
                        <c:v>0.88552278820375296</c:v>
                      </c:pt>
                      <c:pt idx="26">
                        <c:v>0.88225806451612798</c:v>
                      </c:pt>
                      <c:pt idx="27">
                        <c:v>0.875741239892183</c:v>
                      </c:pt>
                      <c:pt idx="28">
                        <c:v>0.89351351351351305</c:v>
                      </c:pt>
                      <c:pt idx="29">
                        <c:v>0.89159891598915897</c:v>
                      </c:pt>
                      <c:pt idx="30">
                        <c:v>0.87907608695652095</c:v>
                      </c:pt>
                      <c:pt idx="31">
                        <c:v>0.89400544959128003</c:v>
                      </c:pt>
                      <c:pt idx="32">
                        <c:v>0.89672131147540901</c:v>
                      </c:pt>
                      <c:pt idx="33">
                        <c:v>0.89369863013698603</c:v>
                      </c:pt>
                      <c:pt idx="34">
                        <c:v>0.897527472527472</c:v>
                      </c:pt>
                      <c:pt idx="35">
                        <c:v>0.89504132231404898</c:v>
                      </c:pt>
                      <c:pt idx="36">
                        <c:v>0.89972375690607698</c:v>
                      </c:pt>
                      <c:pt idx="37">
                        <c:v>0.90498614958448698</c:v>
                      </c:pt>
                      <c:pt idx="38">
                        <c:v>0.90361111111111103</c:v>
                      </c:pt>
                    </c:numCache>
                  </c:numRef>
                </c:val>
                <c:smooth val="0"/>
              </c15:ser>
            </c15:filteredLineSeries>
            <c15:filteredLineSeries>
              <c15:ser>
                <c:idx val="7"/>
                <c:order val="7"/>
                <c:tx>
                  <c:strRef>
                    <c:extLst xmlns:c15="http://schemas.microsoft.com/office/drawing/2012/chart">
                      <c:ext xmlns:c15="http://schemas.microsoft.com/office/drawing/2012/chart" uri="{02D57815-91ED-43cb-92C2-25804820EDAC}">
                        <c15:formulaRef>
                          <c15:sqref>margin_model_acc!$C$1</c15:sqref>
                        </c15:formulaRef>
                      </c:ext>
                    </c:extLst>
                    <c:strCache>
                      <c:ptCount val="1"/>
                      <c:pt idx="0">
                        <c:v>0</c:v>
                      </c:pt>
                    </c:strCache>
                  </c:strRef>
                </c:tx>
                <c:spPr>
                  <a:ln w="38100"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margin_model_acc!$C$2:$C$40</c15:sqref>
                        </c15:formulaRef>
                      </c:ext>
                    </c:extLst>
                    <c:numCache>
                      <c:formatCode>0.00_ </c:formatCode>
                      <c:ptCount val="39"/>
                      <c:pt idx="0">
                        <c:v>0.49974874371859201</c:v>
                      </c:pt>
                      <c:pt idx="1">
                        <c:v>0.49899244332493697</c:v>
                      </c:pt>
                      <c:pt idx="2">
                        <c:v>0.58055555555555505</c:v>
                      </c:pt>
                      <c:pt idx="3">
                        <c:v>0.53924050632911302</c:v>
                      </c:pt>
                      <c:pt idx="4">
                        <c:v>0.56700507614213203</c:v>
                      </c:pt>
                      <c:pt idx="5">
                        <c:v>0.68066157760814205</c:v>
                      </c:pt>
                      <c:pt idx="6">
                        <c:v>0.58392857142857102</c:v>
                      </c:pt>
                      <c:pt idx="7">
                        <c:v>0.63785166240409197</c:v>
                      </c:pt>
                      <c:pt idx="8">
                        <c:v>0.78717948717948705</c:v>
                      </c:pt>
                      <c:pt idx="9">
                        <c:v>0.80976863753213302</c:v>
                      </c:pt>
                      <c:pt idx="10">
                        <c:v>0.71855670103092695</c:v>
                      </c:pt>
                      <c:pt idx="11">
                        <c:v>0.82635658914728605</c:v>
                      </c:pt>
                      <c:pt idx="12">
                        <c:v>0.65284974093264203</c:v>
                      </c:pt>
                      <c:pt idx="13">
                        <c:v>0.87064935064935001</c:v>
                      </c:pt>
                      <c:pt idx="14">
                        <c:v>0.87916666666666599</c:v>
                      </c:pt>
                      <c:pt idx="15">
                        <c:v>0.89791122715404703</c:v>
                      </c:pt>
                      <c:pt idx="16">
                        <c:v>0.88717277486910895</c:v>
                      </c:pt>
                      <c:pt idx="17">
                        <c:v>0.86351706036745401</c:v>
                      </c:pt>
                      <c:pt idx="18">
                        <c:v>0.84578947368420998</c:v>
                      </c:pt>
                      <c:pt idx="19">
                        <c:v>0.86728232189973598</c:v>
                      </c:pt>
                      <c:pt idx="20">
                        <c:v>0.89682539682539597</c:v>
                      </c:pt>
                      <c:pt idx="21">
                        <c:v>0.88779840848806302</c:v>
                      </c:pt>
                      <c:pt idx="22">
                        <c:v>0.85292553191489295</c:v>
                      </c:pt>
                      <c:pt idx="23">
                        <c:v>0.913333333333333</c:v>
                      </c:pt>
                      <c:pt idx="24">
                        <c:v>0.89224598930481203</c:v>
                      </c:pt>
                      <c:pt idx="25">
                        <c:v>0.91849865951742604</c:v>
                      </c:pt>
                      <c:pt idx="26">
                        <c:v>0.918548387096774</c:v>
                      </c:pt>
                      <c:pt idx="27">
                        <c:v>0.91212938005390798</c:v>
                      </c:pt>
                      <c:pt idx="28">
                        <c:v>0.90027027027026996</c:v>
                      </c:pt>
                      <c:pt idx="29">
                        <c:v>0.89837398373983701</c:v>
                      </c:pt>
                      <c:pt idx="30">
                        <c:v>0.91847826086956497</c:v>
                      </c:pt>
                      <c:pt idx="31">
                        <c:v>0.926702997275204</c:v>
                      </c:pt>
                      <c:pt idx="32">
                        <c:v>0.91202185792349699</c:v>
                      </c:pt>
                      <c:pt idx="33">
                        <c:v>0.92493150684931502</c:v>
                      </c:pt>
                      <c:pt idx="34">
                        <c:v>0.93159340659340595</c:v>
                      </c:pt>
                      <c:pt idx="35">
                        <c:v>0.93526170798898001</c:v>
                      </c:pt>
                      <c:pt idx="36">
                        <c:v>0.93232044198895003</c:v>
                      </c:pt>
                      <c:pt idx="37">
                        <c:v>0.93739612188365595</c:v>
                      </c:pt>
                      <c:pt idx="38">
                        <c:v>0.93361111111111095</c:v>
                      </c:pt>
                    </c:numCache>
                  </c:numRef>
                </c:val>
                <c:smooth val="0"/>
              </c15:ser>
            </c15:filteredLineSeries>
            <c15:filteredLineSeries>
              <c15:ser>
                <c:idx val="8"/>
                <c:order val="8"/>
                <c:tx>
                  <c:strRef>
                    <c:extLst xmlns:c15="http://schemas.microsoft.com/office/drawing/2012/chart">
                      <c:ext xmlns:c15="http://schemas.microsoft.com/office/drawing/2012/chart" uri="{02D57815-91ED-43cb-92C2-25804820EDAC}">
                        <c15:formulaRef>
                          <c15:sqref>margin_model_acc!$G$1</c15:sqref>
                        </c15:formulaRef>
                      </c:ext>
                    </c:extLst>
                    <c:strCache>
                      <c:ptCount val="1"/>
                      <c:pt idx="0">
                        <c:v>1</c:v>
                      </c:pt>
                    </c:strCache>
                  </c:strRef>
                </c:tx>
                <c:spPr>
                  <a:ln w="38100"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margin_model_acc!$G$2:$G$40</c15:sqref>
                        </c15:formulaRef>
                      </c:ext>
                    </c:extLst>
                    <c:numCache>
                      <c:formatCode>0.00_ </c:formatCode>
                      <c:ptCount val="39"/>
                      <c:pt idx="0">
                        <c:v>0.498994974874371</c:v>
                      </c:pt>
                      <c:pt idx="1">
                        <c:v>0.65743073047858902</c:v>
                      </c:pt>
                      <c:pt idx="2">
                        <c:v>0.499747474747474</c:v>
                      </c:pt>
                      <c:pt idx="3">
                        <c:v>0.60962025316455604</c:v>
                      </c:pt>
                      <c:pt idx="4">
                        <c:v>0.50279187817258797</c:v>
                      </c:pt>
                      <c:pt idx="5">
                        <c:v>0.72671755725190801</c:v>
                      </c:pt>
                      <c:pt idx="6">
                        <c:v>0.63979591836734595</c:v>
                      </c:pt>
                      <c:pt idx="7">
                        <c:v>0.70613810741687899</c:v>
                      </c:pt>
                      <c:pt idx="8">
                        <c:v>0.72538461538461496</c:v>
                      </c:pt>
                      <c:pt idx="9">
                        <c:v>0.88611825192801996</c:v>
                      </c:pt>
                      <c:pt idx="10">
                        <c:v>0.84999999999999898</c:v>
                      </c:pt>
                      <c:pt idx="11">
                        <c:v>0.74263565891472805</c:v>
                      </c:pt>
                      <c:pt idx="12">
                        <c:v>0.88704663212435197</c:v>
                      </c:pt>
                      <c:pt idx="13">
                        <c:v>0.87766233766233703</c:v>
                      </c:pt>
                      <c:pt idx="14">
                        <c:v>0.85598958333333297</c:v>
                      </c:pt>
                      <c:pt idx="15">
                        <c:v>0.86266318537858999</c:v>
                      </c:pt>
                      <c:pt idx="16">
                        <c:v>0.89345549738219798</c:v>
                      </c:pt>
                      <c:pt idx="17">
                        <c:v>0.89921259842519596</c:v>
                      </c:pt>
                      <c:pt idx="18">
                        <c:v>0.79657894736842105</c:v>
                      </c:pt>
                      <c:pt idx="19">
                        <c:v>0.89762532981530296</c:v>
                      </c:pt>
                      <c:pt idx="20">
                        <c:v>0.90899470899470902</c:v>
                      </c:pt>
                      <c:pt idx="21">
                        <c:v>0.872679045092838</c:v>
                      </c:pt>
                      <c:pt idx="22">
                        <c:v>0.92074468085106298</c:v>
                      </c:pt>
                      <c:pt idx="23">
                        <c:v>0.90506666666666602</c:v>
                      </c:pt>
                      <c:pt idx="24">
                        <c:v>0.88315508021390299</c:v>
                      </c:pt>
                      <c:pt idx="25">
                        <c:v>0.90321715817694304</c:v>
                      </c:pt>
                      <c:pt idx="26">
                        <c:v>0.91102150537634397</c:v>
                      </c:pt>
                      <c:pt idx="27">
                        <c:v>0.89784366576819397</c:v>
                      </c:pt>
                      <c:pt idx="28">
                        <c:v>0.89972972972972898</c:v>
                      </c:pt>
                      <c:pt idx="29">
                        <c:v>0.91029810298102898</c:v>
                      </c:pt>
                      <c:pt idx="30">
                        <c:v>0.92635869565217299</c:v>
                      </c:pt>
                      <c:pt idx="31">
                        <c:v>0.88746594005449497</c:v>
                      </c:pt>
                      <c:pt idx="32">
                        <c:v>0.90765027322404301</c:v>
                      </c:pt>
                      <c:pt idx="33">
                        <c:v>0.89835616438356103</c:v>
                      </c:pt>
                      <c:pt idx="34">
                        <c:v>0.91978021978021895</c:v>
                      </c:pt>
                      <c:pt idx="35">
                        <c:v>0.89862258953167995</c:v>
                      </c:pt>
                      <c:pt idx="36">
                        <c:v>0.93038674033149105</c:v>
                      </c:pt>
                      <c:pt idx="37">
                        <c:v>0.93351800554016595</c:v>
                      </c:pt>
                      <c:pt idx="38">
                        <c:v>0.91944444444444395</c:v>
                      </c:pt>
                    </c:numCache>
                  </c:numRef>
                </c:val>
                <c:smooth val="0"/>
              </c15:ser>
            </c15:filteredLineSeries>
            <c15:filteredLineSeries>
              <c15:ser>
                <c:idx val="9"/>
                <c:order val="9"/>
                <c:tx>
                  <c:strRef>
                    <c:extLst xmlns:c15="http://schemas.microsoft.com/office/drawing/2012/chart">
                      <c:ext xmlns:c15="http://schemas.microsoft.com/office/drawing/2012/chart" uri="{02D57815-91ED-43cb-92C2-25804820EDAC}">
                        <c15:formulaRef>
                          <c15:sqref>margin_model_acc!$Z$1</c15:sqref>
                        </c15:formulaRef>
                      </c:ext>
                    </c:extLst>
                    <c:strCache>
                      <c:ptCount val="1"/>
                      <c:pt idx="0">
                        <c:v>CEF</c:v>
                      </c:pt>
                    </c:strCache>
                  </c:strRef>
                </c:tx>
                <c:spPr>
                  <a:ln w="38100" cap="rnd">
                    <a:solidFill>
                      <a:srgbClr val="BA36B1"/>
                    </a:solidFill>
                    <a:round/>
                  </a:ln>
                  <a:effectLst/>
                </c:spPr>
                <c:marker>
                  <c:symbol val="none"/>
                </c:marker>
                <c:cat>
                  <c:strRef>
                    <c:extLst xmlns:c15="http://schemas.microsoft.com/office/drawing/2012/chart">
                      <c:ext xmlns:c15="http://schemas.microsoft.com/office/drawing/2012/chart" uri="{02D57815-91ED-43cb-92C2-25804820EDAC}">
                        <c15:formulaRef>
                          <c15:sqref>margin_model_acc!$A$2:$A$40</c15:sqref>
                        </c15:formulaRef>
                      </c:ext>
                    </c:extLst>
                    <c:strCache>
                      <c:ptCount val="39"/>
                      <c:pt idx="0">
                        <c:v>初始模型</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strCache>
                  </c:strRef>
                </c:cat>
                <c:val>
                  <c:numRef>
                    <c:extLst xmlns:c15="http://schemas.microsoft.com/office/drawing/2012/chart">
                      <c:ext xmlns:c15="http://schemas.microsoft.com/office/drawing/2012/chart" uri="{02D57815-91ED-43cb-92C2-25804820EDAC}">
                        <c15:formulaRef>
                          <c15:sqref>margin_model_acc!$Z$2:$Z$40</c15:sqref>
                        </c15:formulaRef>
                      </c:ext>
                    </c:extLst>
                    <c:numCache>
                      <c:formatCode>0.00_ </c:formatCode>
                      <c:ptCount val="39"/>
                      <c:pt idx="0">
                        <c:v>0.52859296482411999</c:v>
                      </c:pt>
                      <c:pt idx="1">
                        <c:v>0.58720403022669998</c:v>
                      </c:pt>
                      <c:pt idx="2">
                        <c:v>0.72032828282828198</c:v>
                      </c:pt>
                      <c:pt idx="3">
                        <c:v>0.73</c:v>
                      </c:pt>
                      <c:pt idx="4">
                        <c:v>0.78938381979695404</c:v>
                      </c:pt>
                      <c:pt idx="5">
                        <c:v>0.79</c:v>
                      </c:pt>
                      <c:pt idx="6">
                        <c:v>0.82217551020408097</c:v>
                      </c:pt>
                      <c:pt idx="7">
                        <c:v>0.83535959079283795</c:v>
                      </c:pt>
                      <c:pt idx="8">
                        <c:v>0.84478814102564004</c:v>
                      </c:pt>
                      <c:pt idx="9">
                        <c:v>0.86701208226221005</c:v>
                      </c:pt>
                      <c:pt idx="10">
                        <c:v>0.86519710051546295</c:v>
                      </c:pt>
                      <c:pt idx="11">
                        <c:v>0.87395032299741604</c:v>
                      </c:pt>
                      <c:pt idx="12">
                        <c:v>0.88113316062176095</c:v>
                      </c:pt>
                      <c:pt idx="13">
                        <c:v>0.88582603896103795</c:v>
                      </c:pt>
                      <c:pt idx="14">
                        <c:v>0.897337109375</c:v>
                      </c:pt>
                      <c:pt idx="15">
                        <c:v>0.9</c:v>
                      </c:pt>
                      <c:pt idx="16">
                        <c:v>0.90145163612565404</c:v>
                      </c:pt>
                      <c:pt idx="17">
                        <c:v>0.91</c:v>
                      </c:pt>
                      <c:pt idx="18">
                        <c:v>0.91029736842105202</c:v>
                      </c:pt>
                      <c:pt idx="19">
                        <c:v>0.913532387862796</c:v>
                      </c:pt>
                      <c:pt idx="20">
                        <c:v>0.90826507936507905</c:v>
                      </c:pt>
                      <c:pt idx="21">
                        <c:v>0.903596949602121</c:v>
                      </c:pt>
                      <c:pt idx="22">
                        <c:v>0.90969308510638303</c:v>
                      </c:pt>
                      <c:pt idx="23">
                        <c:v>0.90662066666666596</c:v>
                      </c:pt>
                      <c:pt idx="24">
                        <c:v>0.91133074866310104</c:v>
                      </c:pt>
                      <c:pt idx="25">
                        <c:v>0.91734798927613903</c:v>
                      </c:pt>
                      <c:pt idx="26">
                        <c:v>0.91868655913978403</c:v>
                      </c:pt>
                      <c:pt idx="27">
                        <c:v>0.91890876010781597</c:v>
                      </c:pt>
                      <c:pt idx="28">
                        <c:v>0.92399743243243204</c:v>
                      </c:pt>
                      <c:pt idx="29">
                        <c:v>0.92623102981029704</c:v>
                      </c:pt>
                      <c:pt idx="30">
                        <c:v>0.92423328804347804</c:v>
                      </c:pt>
                      <c:pt idx="31">
                        <c:v>0.92714352861035398</c:v>
                      </c:pt>
                      <c:pt idx="32">
                        <c:v>0.91897814207650197</c:v>
                      </c:pt>
                      <c:pt idx="33">
                        <c:v>0.91890547945205403</c:v>
                      </c:pt>
                      <c:pt idx="34">
                        <c:v>0.92041071428571397</c:v>
                      </c:pt>
                      <c:pt idx="35">
                        <c:v>0.92273415977961404</c:v>
                      </c:pt>
                      <c:pt idx="36">
                        <c:v>0.92740607734806602</c:v>
                      </c:pt>
                      <c:pt idx="37">
                        <c:v>0.92445567867036005</c:v>
                      </c:pt>
                      <c:pt idx="38">
                        <c:v>0.92706944444444395</c:v>
                      </c:pt>
                    </c:numCache>
                  </c:numRef>
                </c:val>
                <c:smooth val="0"/>
              </c15:ser>
            </c15:filteredLineSeries>
          </c:ext>
        </c:extLst>
      </c:lineChart>
      <c:catAx>
        <c:axId val="172553376"/>
        <c:scaling>
          <c:orientation val="minMax"/>
        </c:scaling>
        <c:delete val="0"/>
        <c:axPos val="b"/>
        <c:title>
          <c:tx>
            <c:rich>
              <a:bodyPr rot="0" spcFirstLastPara="1" vertOverflow="ellipsis" vert="horz" wrap="square" anchor="ctr" anchorCtr="1"/>
              <a:lstStyle/>
              <a:p>
                <a:pPr>
                  <a:defRPr sz="800" b="0" i="0" u="none" strike="noStrike" kern="1200" cap="all" baseline="0">
                    <a:solidFill>
                      <a:schemeClr val="tx1">
                        <a:lumMod val="65000"/>
                        <a:lumOff val="35000"/>
                      </a:schemeClr>
                    </a:solidFill>
                    <a:latin typeface="+mn-ea"/>
                    <a:ea typeface="+mn-ea"/>
                    <a:cs typeface="+mn-cs"/>
                  </a:defRPr>
                </a:pPr>
                <a:r>
                  <a:rPr lang="zh-CN" sz="800"/>
                  <a:t>迭代次数</a:t>
                </a:r>
              </a:p>
            </c:rich>
          </c:tx>
          <c:layout>
            <c:manualLayout>
              <c:xMode val="edge"/>
              <c:yMode val="edge"/>
              <c:x val="0.46021446037194069"/>
              <c:y val="0.91026333100767465"/>
            </c:manualLayout>
          </c:layout>
          <c:overlay val="0"/>
          <c:spPr>
            <a:noFill/>
            <a:ln>
              <a:noFill/>
            </a:ln>
            <a:effectLst/>
          </c:spPr>
          <c:txPr>
            <a:bodyPr rot="0" spcFirstLastPara="1" vertOverflow="ellipsis" vert="horz" wrap="square" anchor="ctr" anchorCtr="1"/>
            <a:lstStyle/>
            <a:p>
              <a:pPr>
                <a:defRPr sz="800" b="0" i="0" u="none" strike="noStrike" kern="1200" cap="all" baseline="0">
                  <a:solidFill>
                    <a:schemeClr val="tx1">
                      <a:lumMod val="65000"/>
                      <a:lumOff val="35000"/>
                    </a:schemeClr>
                  </a:solidFill>
                  <a:latin typeface="+mn-ea"/>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480000" spcFirstLastPara="1" vertOverflow="ellipsis" wrap="square" anchor="ctr" anchorCtr="1"/>
          <a:lstStyle/>
          <a:p>
            <a:pPr>
              <a:defRPr sz="600" b="0" i="0" u="none" strike="noStrike" kern="1200" cap="none" spc="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71019920"/>
        <c:crosses val="autoZero"/>
        <c:auto val="1"/>
        <c:lblAlgn val="ctr"/>
        <c:lblOffset val="100"/>
        <c:noMultiLvlLbl val="0"/>
      </c:catAx>
      <c:valAx>
        <c:axId val="271019920"/>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ltLang="en-US" sz="800">
                    <a:latin typeface="Times New Roman" panose="02020603050405020304" pitchFamily="18" charset="0"/>
                    <a:cs typeface="Times New Roman" panose="02020603050405020304" pitchFamily="18" charset="0"/>
                  </a:rPr>
                  <a:t>准确率</a:t>
                </a:r>
                <a:endParaRPr lang="zh-CN" sz="800">
                  <a:latin typeface="Times New Roman" panose="02020603050405020304" pitchFamily="18" charset="0"/>
                  <a:cs typeface="Times New Roman" panose="02020603050405020304" pitchFamily="18" charset="0"/>
                </a:endParaRPr>
              </a:p>
            </c:rich>
          </c:tx>
          <c:layout>
            <c:manualLayout>
              <c:xMode val="edge"/>
              <c:yMode val="edge"/>
              <c:x val="1.5325392018305404E-2"/>
              <c:y val="0.46127379647164357"/>
            </c:manualLayout>
          </c:layout>
          <c:overlay val="0"/>
          <c:spPr>
            <a:noFill/>
            <a:ln>
              <a:noFill/>
            </a:ln>
            <a:effectLst/>
          </c:spPr>
          <c:txPr>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72553376"/>
        <c:crosses val="autoZero"/>
        <c:crossBetween val="between"/>
        <c:majorUnit val="0.05"/>
      </c:valAx>
      <c:spPr>
        <a:noFill/>
        <a:ln>
          <a:noFill/>
        </a:ln>
        <a:effectLst/>
      </c:spPr>
    </c:plotArea>
    <c:legend>
      <c:legendPos val="t"/>
      <c:layout>
        <c:manualLayout>
          <c:xMode val="edge"/>
          <c:yMode val="edge"/>
          <c:x val="0.13009623797025371"/>
          <c:y val="0.10881025947705902"/>
          <c:w val="0.76259954685151532"/>
          <c:h val="6.169678430483959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zero"/>
    <c:showDLblsOverMax val="0"/>
  </c:chart>
  <c:spPr>
    <a:noFill/>
    <a:ln>
      <a:noFill/>
    </a:ln>
    <a:effectLst/>
  </c:spPr>
  <c:txPr>
    <a:bodyPr/>
    <a:lstStyle/>
    <a:p>
      <a:pPr>
        <a:defRPr baseline="0">
          <a:latin typeface="+mn-ea"/>
          <a:ea typeface="+mn-ea"/>
        </a:defRPr>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ea"/>
                <a:ea typeface="+mn-ea"/>
                <a:cs typeface="+mn-cs"/>
              </a:defRPr>
            </a:pPr>
            <a:r>
              <a:rPr lang="zh-CN" altLang="en-US" sz="1000" b="0" dirty="0" smtClean="0"/>
              <a:t>酒店评论数据集下</a:t>
            </a:r>
            <a:r>
              <a:rPr lang="zh-CN" sz="1000" b="0" dirty="0" smtClean="0"/>
              <a:t>不同</a:t>
            </a:r>
            <a:r>
              <a:rPr lang="zh-CN" sz="1000" b="0" dirty="0"/>
              <a:t>方法的准确率比较</a:t>
            </a:r>
          </a:p>
        </c:rich>
      </c:tx>
      <c:layout/>
      <c:overlay val="0"/>
      <c:spPr>
        <a:noFill/>
        <a:ln>
          <a:noFill/>
        </a:ln>
        <a:effectLst/>
      </c:spPr>
      <c:txPr>
        <a:bodyPr rot="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ea"/>
              <a:ea typeface="+mn-ea"/>
              <a:cs typeface="+mn-cs"/>
            </a:defRPr>
          </a:pPr>
          <a:endParaRPr lang="zh-CN"/>
        </a:p>
      </c:txPr>
    </c:title>
    <c:autoTitleDeleted val="0"/>
    <c:plotArea>
      <c:layout/>
      <c:lineChart>
        <c:grouping val="standard"/>
        <c:varyColors val="0"/>
        <c:ser>
          <c:idx val="0"/>
          <c:order val="0"/>
          <c:tx>
            <c:strRef>
              <c:f>反馈!$E$52</c:f>
              <c:strCache>
                <c:ptCount val="1"/>
                <c:pt idx="0">
                  <c:v>MS</c:v>
                </c:pt>
              </c:strCache>
            </c:strRef>
          </c:tx>
          <c:spPr>
            <a:ln w="12700" cap="rnd">
              <a:solidFill>
                <a:srgbClr val="0070C0"/>
              </a:solidFill>
              <a:round/>
            </a:ln>
            <a:effectLst/>
          </c:spPr>
          <c:marker>
            <c:symbol val="diamond"/>
            <c:size val="3"/>
            <c:spPr>
              <a:solidFill>
                <a:srgbClr val="0070C0"/>
              </a:solidFill>
              <a:ln w="9525">
                <a:noFill/>
                <a:round/>
              </a:ln>
              <a:effectLst/>
            </c:spPr>
          </c:marker>
          <c:cat>
            <c:strRef>
              <c:f>反馈!$G$46:$Q$46</c:f>
              <c:strCache>
                <c:ptCount val="11"/>
                <c:pt idx="0">
                  <c:v>初始模型</c:v>
                </c:pt>
                <c:pt idx="1">
                  <c:v>迭代1次</c:v>
                </c:pt>
                <c:pt idx="2">
                  <c:v>迭代2次</c:v>
                </c:pt>
                <c:pt idx="3">
                  <c:v>迭代3次</c:v>
                </c:pt>
                <c:pt idx="4">
                  <c:v>迭代4次</c:v>
                </c:pt>
                <c:pt idx="5">
                  <c:v>迭代5次</c:v>
                </c:pt>
                <c:pt idx="6">
                  <c:v>迭代6次</c:v>
                </c:pt>
                <c:pt idx="7">
                  <c:v>迭代7次</c:v>
                </c:pt>
                <c:pt idx="8">
                  <c:v>迭代8次</c:v>
                </c:pt>
                <c:pt idx="9">
                  <c:v>迭代9次</c:v>
                </c:pt>
                <c:pt idx="10">
                  <c:v>迭代10次</c:v>
                </c:pt>
              </c:strCache>
            </c:strRef>
          </c:cat>
          <c:val>
            <c:numRef>
              <c:f>反馈!$G$54:$Q$54</c:f>
              <c:numCache>
                <c:formatCode>0.00%</c:formatCode>
                <c:ptCount val="11"/>
                <c:pt idx="0">
                  <c:v>0.61913538873999996</c:v>
                </c:pt>
                <c:pt idx="1">
                  <c:v>0.74614611260100006</c:v>
                </c:pt>
                <c:pt idx="2">
                  <c:v>0.74258713136700005</c:v>
                </c:pt>
                <c:pt idx="3">
                  <c:v>0.76357238605900002</c:v>
                </c:pt>
                <c:pt idx="4">
                  <c:v>0.75821715817699997</c:v>
                </c:pt>
                <c:pt idx="5">
                  <c:v>0.78937667560299996</c:v>
                </c:pt>
                <c:pt idx="6">
                  <c:v>0.80378686327100002</c:v>
                </c:pt>
                <c:pt idx="7">
                  <c:v>0.80010053619300003</c:v>
                </c:pt>
                <c:pt idx="8">
                  <c:v>0.80563002680999996</c:v>
                </c:pt>
                <c:pt idx="9">
                  <c:v>0.80479222520100002</c:v>
                </c:pt>
                <c:pt idx="10">
                  <c:v>0.8125</c:v>
                </c:pt>
              </c:numCache>
            </c:numRef>
          </c:val>
          <c:smooth val="0"/>
        </c:ser>
        <c:ser>
          <c:idx val="2"/>
          <c:order val="2"/>
          <c:tx>
            <c:strRef>
              <c:f>反馈!$E$57</c:f>
              <c:strCache>
                <c:ptCount val="1"/>
                <c:pt idx="0">
                  <c:v>Baseline</c:v>
                </c:pt>
              </c:strCache>
            </c:strRef>
          </c:tx>
          <c:spPr>
            <a:ln w="12700" cap="rnd">
              <a:solidFill>
                <a:srgbClr val="00B050"/>
              </a:solidFill>
              <a:round/>
            </a:ln>
            <a:effectLst/>
          </c:spPr>
          <c:marker>
            <c:symbol val="square"/>
            <c:size val="3"/>
            <c:spPr>
              <a:solidFill>
                <a:srgbClr val="00B050"/>
              </a:solidFill>
              <a:ln w="9525">
                <a:noFill/>
                <a:round/>
              </a:ln>
              <a:effectLst/>
            </c:spPr>
          </c:marker>
          <c:val>
            <c:numRef>
              <c:f>反馈!$G$57:$Q$57</c:f>
              <c:numCache>
                <c:formatCode>0.00%</c:formatCode>
                <c:ptCount val="11"/>
                <c:pt idx="0">
                  <c:v>0.61913538873999996</c:v>
                </c:pt>
                <c:pt idx="1">
                  <c:v>0.68572004028199995</c:v>
                </c:pt>
                <c:pt idx="2">
                  <c:v>0.671486213853</c:v>
                </c:pt>
                <c:pt idx="3">
                  <c:v>0.75237790501900004</c:v>
                </c:pt>
                <c:pt idx="4">
                  <c:v>0.72638326585699997</c:v>
                </c:pt>
                <c:pt idx="5">
                  <c:v>0.78009716120299999</c:v>
                </c:pt>
                <c:pt idx="6">
                  <c:v>0.79179417738699998</c:v>
                </c:pt>
                <c:pt idx="7">
                  <c:v>0.79772804340500003</c:v>
                </c:pt>
                <c:pt idx="8">
                  <c:v>0.79298913043499997</c:v>
                </c:pt>
                <c:pt idx="9">
                  <c:v>0.80180333446800001</c:v>
                </c:pt>
                <c:pt idx="10">
                  <c:v>0.80930470347600003</c:v>
                </c:pt>
              </c:numCache>
            </c:numRef>
          </c:val>
          <c:smooth val="0"/>
        </c:ser>
        <c:ser>
          <c:idx val="3"/>
          <c:order val="3"/>
          <c:tx>
            <c:strRef>
              <c:f>反馈!$E$62</c:f>
              <c:strCache>
                <c:ptCount val="1"/>
                <c:pt idx="0">
                  <c:v>QUIRE</c:v>
                </c:pt>
              </c:strCache>
            </c:strRef>
          </c:tx>
          <c:spPr>
            <a:ln w="12700" cap="rnd">
              <a:solidFill>
                <a:schemeClr val="accent3">
                  <a:lumMod val="75000"/>
                </a:schemeClr>
              </a:solidFill>
              <a:round/>
            </a:ln>
            <a:effectLst/>
          </c:spPr>
          <c:marker>
            <c:symbol val="x"/>
            <c:size val="5"/>
            <c:spPr>
              <a:noFill/>
              <a:ln w="9525">
                <a:solidFill>
                  <a:schemeClr val="accent3">
                    <a:lumMod val="75000"/>
                  </a:schemeClr>
                </a:solidFill>
                <a:round/>
              </a:ln>
              <a:effectLst/>
            </c:spPr>
          </c:marker>
          <c:val>
            <c:numRef>
              <c:f>反馈!$G$62:$Q$62</c:f>
              <c:numCache>
                <c:formatCode>0.00%</c:formatCode>
                <c:ptCount val="11"/>
                <c:pt idx="0">
                  <c:v>0.61913538873999996</c:v>
                </c:pt>
                <c:pt idx="1">
                  <c:v>0.75119999999999998</c:v>
                </c:pt>
                <c:pt idx="2">
                  <c:v>0.76880000000000004</c:v>
                </c:pt>
                <c:pt idx="3">
                  <c:v>0.77990000000000004</c:v>
                </c:pt>
                <c:pt idx="4">
                  <c:v>0.79649999999999999</c:v>
                </c:pt>
                <c:pt idx="5">
                  <c:v>0.81200000000000006</c:v>
                </c:pt>
                <c:pt idx="6">
                  <c:v>0.82120000000000004</c:v>
                </c:pt>
                <c:pt idx="7">
                  <c:v>0.82210000000000005</c:v>
                </c:pt>
                <c:pt idx="8">
                  <c:v>0.82179999999999997</c:v>
                </c:pt>
                <c:pt idx="9">
                  <c:v>0.8256</c:v>
                </c:pt>
                <c:pt idx="10">
                  <c:v>0.8266</c:v>
                </c:pt>
              </c:numCache>
            </c:numRef>
          </c:val>
          <c:smooth val="0"/>
        </c:ser>
        <c:ser>
          <c:idx val="4"/>
          <c:order val="4"/>
          <c:tx>
            <c:strRef>
              <c:f>反馈!$E$64</c:f>
              <c:strCache>
                <c:ptCount val="1"/>
                <c:pt idx="0">
                  <c:v>QUIRE_CD</c:v>
                </c:pt>
              </c:strCache>
            </c:strRef>
          </c:tx>
          <c:spPr>
            <a:ln w="12700" cap="rnd">
              <a:solidFill>
                <a:srgbClr val="FF6600"/>
              </a:solidFill>
              <a:round/>
            </a:ln>
            <a:effectLst/>
          </c:spPr>
          <c:marker>
            <c:symbol val="circle"/>
            <c:size val="3"/>
            <c:spPr>
              <a:noFill/>
              <a:ln w="9525">
                <a:solidFill>
                  <a:srgbClr val="FF6600"/>
                </a:solidFill>
                <a:round/>
              </a:ln>
              <a:effectLst/>
            </c:spPr>
          </c:marker>
          <c:val>
            <c:numRef>
              <c:f>反馈!$G$64:$Q$64</c:f>
              <c:numCache>
                <c:formatCode>0.00%</c:formatCode>
                <c:ptCount val="11"/>
                <c:pt idx="0">
                  <c:v>0.61913538873999996</c:v>
                </c:pt>
                <c:pt idx="1">
                  <c:v>0.75</c:v>
                </c:pt>
                <c:pt idx="2">
                  <c:v>0.76349999999999996</c:v>
                </c:pt>
                <c:pt idx="3">
                  <c:v>0.78559999999999997</c:v>
                </c:pt>
                <c:pt idx="4">
                  <c:v>0.80530000000000002</c:v>
                </c:pt>
                <c:pt idx="5">
                  <c:v>0.81889999999999996</c:v>
                </c:pt>
                <c:pt idx="6">
                  <c:v>0.8256</c:v>
                </c:pt>
                <c:pt idx="7">
                  <c:v>0.83050000000000002</c:v>
                </c:pt>
                <c:pt idx="8">
                  <c:v>0.83220000000000005</c:v>
                </c:pt>
                <c:pt idx="9">
                  <c:v>0.83399999999999996</c:v>
                </c:pt>
                <c:pt idx="10">
                  <c:v>0.83450000000000002</c:v>
                </c:pt>
              </c:numCache>
            </c:numRef>
          </c:val>
          <c:smooth val="0"/>
        </c:ser>
        <c:dLbls>
          <c:showLegendKey val="0"/>
          <c:showVal val="0"/>
          <c:showCatName val="0"/>
          <c:showSerName val="0"/>
          <c:showPercent val="0"/>
          <c:showBubbleSize val="0"/>
        </c:dLbls>
        <c:marker val="1"/>
        <c:smooth val="0"/>
        <c:axId val="271024400"/>
        <c:axId val="271024960"/>
        <c:extLst>
          <c:ext xmlns:c15="http://schemas.microsoft.com/office/drawing/2012/chart" uri="{02D57815-91ED-43cb-92C2-25804820EDAC}">
            <c15:filteredLineSeries>
              <c15:ser>
                <c:idx val="1"/>
                <c:order val="1"/>
                <c:tx>
                  <c:strRef>
                    <c:extLst>
                      <c:ext uri="{02D57815-91ED-43cb-92C2-25804820EDAC}">
                        <c15:formulaRef>
                          <c15:sqref>反馈!$E$46</c15:sqref>
                        </c15:formulaRef>
                      </c:ext>
                    </c:extLst>
                    <c:strCache>
                      <c:ptCount val="1"/>
                      <c:pt idx="0">
                        <c:v>CEF</c:v>
                      </c:pt>
                    </c:strCache>
                  </c:strRef>
                </c:tx>
                <c:spPr>
                  <a:ln w="22225" cap="rnd">
                    <a:solidFill>
                      <a:srgbClr val="BA36B1"/>
                    </a:solidFill>
                    <a:round/>
                  </a:ln>
                  <a:effectLst/>
                </c:spPr>
                <c:marker>
                  <c:symbol val="square"/>
                  <c:size val="6"/>
                  <c:spPr>
                    <a:solidFill>
                      <a:schemeClr val="accent2"/>
                    </a:solidFill>
                    <a:ln w="9525">
                      <a:solidFill>
                        <a:schemeClr val="accent2"/>
                      </a:solidFill>
                      <a:round/>
                    </a:ln>
                    <a:effectLst/>
                  </c:spPr>
                </c:marker>
                <c:cat>
                  <c:strRef>
                    <c:extLst>
                      <c:ext uri="{02D57815-91ED-43cb-92C2-25804820EDAC}">
                        <c15:formulaRef>
                          <c15:sqref>反馈!$G$46:$Q$46</c15:sqref>
                        </c15:formulaRef>
                      </c:ext>
                    </c:extLst>
                    <c:strCache>
                      <c:ptCount val="11"/>
                      <c:pt idx="0">
                        <c:v>初始模型</c:v>
                      </c:pt>
                      <c:pt idx="1">
                        <c:v>迭代1次</c:v>
                      </c:pt>
                      <c:pt idx="2">
                        <c:v>迭代2次</c:v>
                      </c:pt>
                      <c:pt idx="3">
                        <c:v>迭代3次</c:v>
                      </c:pt>
                      <c:pt idx="4">
                        <c:v>迭代4次</c:v>
                      </c:pt>
                      <c:pt idx="5">
                        <c:v>迭代5次</c:v>
                      </c:pt>
                      <c:pt idx="6">
                        <c:v>迭代6次</c:v>
                      </c:pt>
                      <c:pt idx="7">
                        <c:v>迭代7次</c:v>
                      </c:pt>
                      <c:pt idx="8">
                        <c:v>迭代8次</c:v>
                      </c:pt>
                      <c:pt idx="9">
                        <c:v>迭代9次</c:v>
                      </c:pt>
                      <c:pt idx="10">
                        <c:v>迭代10次</c:v>
                      </c:pt>
                    </c:strCache>
                  </c:strRef>
                </c:cat>
                <c:val>
                  <c:numRef>
                    <c:extLst>
                      <c:ext uri="{02D57815-91ED-43cb-92C2-25804820EDAC}">
                        <c15:formulaRef>
                          <c15:sqref>反馈!$G$48:$Q$48</c15:sqref>
                        </c15:formulaRef>
                      </c:ext>
                    </c:extLst>
                    <c:numCache>
                      <c:formatCode>0.00%</c:formatCode>
                      <c:ptCount val="11"/>
                      <c:pt idx="0">
                        <c:v>0.61913538873999996</c:v>
                      </c:pt>
                      <c:pt idx="1">
                        <c:v>0.74782171581800005</c:v>
                      </c:pt>
                      <c:pt idx="2">
                        <c:v>0.75921581769400004</c:v>
                      </c:pt>
                      <c:pt idx="3">
                        <c:v>0.78039999999999998</c:v>
                      </c:pt>
                      <c:pt idx="4">
                        <c:v>0.78753351206400002</c:v>
                      </c:pt>
                      <c:pt idx="5">
                        <c:v>0.810824396783</c:v>
                      </c:pt>
                      <c:pt idx="6">
                        <c:v>0.815180965147</c:v>
                      </c:pt>
                      <c:pt idx="7">
                        <c:v>0.80831099195699996</c:v>
                      </c:pt>
                      <c:pt idx="8">
                        <c:v>0.8125</c:v>
                      </c:pt>
                      <c:pt idx="9">
                        <c:v>0.81903485254700004</c:v>
                      </c:pt>
                      <c:pt idx="10">
                        <c:v>0.82439678284200002</c:v>
                      </c:pt>
                    </c:numCache>
                  </c:numRef>
                </c:val>
                <c:smooth val="0"/>
              </c15:ser>
            </c15:filteredLineSeries>
          </c:ext>
        </c:extLst>
      </c:lineChart>
      <c:catAx>
        <c:axId val="27102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cap="all" spc="120" normalizeH="0" baseline="0">
                <a:solidFill>
                  <a:schemeClr val="tx1">
                    <a:lumMod val="65000"/>
                    <a:lumOff val="35000"/>
                  </a:schemeClr>
                </a:solidFill>
                <a:latin typeface="+mn-ea"/>
                <a:ea typeface="+mn-ea"/>
                <a:cs typeface="+mn-cs"/>
              </a:defRPr>
            </a:pPr>
            <a:endParaRPr lang="zh-CN"/>
          </a:p>
        </c:txPr>
        <c:crossAx val="271024960"/>
        <c:crosses val="autoZero"/>
        <c:auto val="1"/>
        <c:lblAlgn val="ctr"/>
        <c:lblOffset val="100"/>
        <c:noMultiLvlLbl val="0"/>
      </c:catAx>
      <c:valAx>
        <c:axId val="271024960"/>
        <c:scaling>
          <c:orientation val="minMax"/>
          <c:min val="0.55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ltLang="en-US" sz="1000">
                    <a:latin typeface="Times New Roman" panose="02020603050405020304" pitchFamily="18" charset="0"/>
                    <a:cs typeface="Times New Roman" panose="02020603050405020304" pitchFamily="18" charset="0"/>
                  </a:rPr>
                  <a:t>准确率</a:t>
                </a:r>
                <a:endParaRPr lang="en-US" sz="10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0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0.00_);[Red]\(#,##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71024400"/>
        <c:crosses val="autoZero"/>
        <c:crossBetween val="between"/>
        <c:majorUnit val="0.0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latin typeface="+mn-ea"/>
          <a:ea typeface="+mn-ea"/>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不同影响因子下准确率的变化</a:t>
            </a:r>
            <a:endParaRPr lang="en-US" altLang="zh-CN" sz="1000"/>
          </a:p>
        </c:rich>
      </c:tx>
      <c:layout>
        <c:manualLayout>
          <c:xMode val="edge"/>
          <c:yMode val="edge"/>
          <c:x val="0.27413479052823314"/>
          <c:y val="3.1007751937984496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001159230096239"/>
          <c:y val="0.22174856049970498"/>
          <c:w val="0.8067733746396456"/>
          <c:h val="0.58288917373700377"/>
        </c:manualLayout>
      </c:layout>
      <c:lineChart>
        <c:grouping val="stacked"/>
        <c:varyColors val="0"/>
        <c:ser>
          <c:idx val="1"/>
          <c:order val="0"/>
          <c:tx>
            <c:strRef>
              <c:f>QUIRE_CD影响因子!$B$2</c:f>
              <c:strCache>
                <c:ptCount val="1"/>
                <c:pt idx="0">
                  <c:v>QUIRE_CD</c:v>
                </c:pt>
              </c:strCache>
            </c:strRef>
          </c:tx>
          <c:spPr>
            <a:ln w="12700" cap="rnd">
              <a:solidFill>
                <a:srgbClr val="FF6600"/>
              </a:solidFill>
              <a:round/>
            </a:ln>
            <a:effectLst/>
          </c:spPr>
          <c:marker>
            <c:symbol val="circle"/>
            <c:size val="3"/>
            <c:spPr>
              <a:noFill/>
              <a:ln w="9525">
                <a:solidFill>
                  <a:srgbClr val="FF6600"/>
                </a:solidFill>
              </a:ln>
              <a:effectLst/>
            </c:spPr>
          </c:marker>
          <c:dLbls>
            <c:dLbl>
              <c:idx val="5"/>
              <c:layout>
                <c:manualLayout>
                  <c:x val="-6.5801528907247248E-2"/>
                  <c:y val="8.042645832061685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9444444444444344E-2"/>
                  <c:y val="-1.3888888888888888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rgbClr val="A5A5A5">
                          <a:lumMod val="75000"/>
                        </a:srgbClr>
                      </a:solidFill>
                      <a:round/>
                    </a:ln>
                    <a:effectLst/>
                  </c:spPr>
                </c15:leaderLines>
              </c:ext>
            </c:extLst>
          </c:dLbls>
          <c:cat>
            <c:numRef>
              <c:f>QUIRE_CD影响因子!$A$3:$A$13</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QUIRE_CD影响因子!$B$3:$B$13</c:f>
              <c:numCache>
                <c:formatCode>General</c:formatCode>
                <c:ptCount val="11"/>
                <c:pt idx="0">
                  <c:v>0.8266</c:v>
                </c:pt>
                <c:pt idx="1">
                  <c:v>0.82499999999999996</c:v>
                </c:pt>
                <c:pt idx="2">
                  <c:v>0.82879999999999998</c:v>
                </c:pt>
                <c:pt idx="3">
                  <c:v>0.83120000000000005</c:v>
                </c:pt>
                <c:pt idx="4">
                  <c:v>0.83</c:v>
                </c:pt>
                <c:pt idx="5">
                  <c:v>0.83450000000000002</c:v>
                </c:pt>
                <c:pt idx="6">
                  <c:v>0.83399999999999996</c:v>
                </c:pt>
                <c:pt idx="7">
                  <c:v>0.82</c:v>
                </c:pt>
                <c:pt idx="8">
                  <c:v>0.80230000000000001</c:v>
                </c:pt>
                <c:pt idx="9">
                  <c:v>0.79110000000000003</c:v>
                </c:pt>
                <c:pt idx="10">
                  <c:v>0.78400000000000003</c:v>
                </c:pt>
              </c:numCache>
            </c:numRef>
          </c:val>
          <c:smooth val="0"/>
        </c:ser>
        <c:dLbls>
          <c:showLegendKey val="0"/>
          <c:showVal val="0"/>
          <c:showCatName val="0"/>
          <c:showSerName val="0"/>
          <c:showPercent val="0"/>
          <c:showBubbleSize val="0"/>
        </c:dLbls>
        <c:marker val="1"/>
        <c:smooth val="0"/>
        <c:axId val="280268560"/>
        <c:axId val="280269120"/>
      </c:lineChart>
      <c:catAx>
        <c:axId val="280268560"/>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ea"/>
                    <a:ea typeface="+mn-ea"/>
                    <a:cs typeface="+mn-cs"/>
                  </a:defRPr>
                </a:pPr>
                <a:r>
                  <a:rPr lang="zh-CN" altLang="en-US" sz="800">
                    <a:latin typeface="+mn-ea"/>
                    <a:ea typeface="+mn-ea"/>
                  </a:rPr>
                  <a:t>影响因子</a:t>
                </a:r>
                <a:r>
                  <a:rPr lang="en-US" altLang="zh-CN" sz="800">
                    <a:latin typeface="+mn-ea"/>
                    <a:ea typeface="+mn-ea"/>
                  </a:rPr>
                  <a:t>t</a:t>
                </a:r>
                <a:endParaRPr lang="zh-CN" altLang="en-US" sz="800">
                  <a:latin typeface="+mn-ea"/>
                  <a:ea typeface="+mn-ea"/>
                </a:endParaRP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ea"/>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80269120"/>
        <c:crosses val="autoZero"/>
        <c:auto val="1"/>
        <c:lblAlgn val="ctr"/>
        <c:lblOffset val="100"/>
        <c:noMultiLvlLbl val="0"/>
      </c:catAx>
      <c:valAx>
        <c:axId val="280269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ltLang="en-US" sz="800">
                    <a:latin typeface="Times New Roman" panose="02020603050405020304" pitchFamily="18" charset="0"/>
                    <a:cs typeface="Times New Roman" panose="02020603050405020304" pitchFamily="18" charset="0"/>
                  </a:rPr>
                  <a:t>准确率</a:t>
                </a:r>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80268560"/>
        <c:crosses val="autoZero"/>
        <c:crossBetween val="between"/>
      </c:valAx>
      <c:spPr>
        <a:noFill/>
        <a:ln>
          <a:noFill/>
        </a:ln>
        <a:effectLst/>
      </c:spPr>
    </c:plotArea>
    <c:legend>
      <c:legendPos val="t"/>
      <c:layout>
        <c:manualLayout>
          <c:xMode val="edge"/>
          <c:yMode val="edge"/>
          <c:x val="0.34676132696527689"/>
          <c:y val="0.10335917312661498"/>
          <c:w val="0.29728783902012246"/>
          <c:h val="8.792416572928384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zero"/>
    <c:showDLblsOverMax val="0"/>
  </c:chart>
  <c:spPr>
    <a:noFill/>
    <a:ln>
      <a:noFill/>
    </a:ln>
    <a:effectLst/>
  </c:spPr>
  <c:txPr>
    <a:bodyPr/>
    <a:lstStyle/>
    <a:p>
      <a:pPr>
        <a:defRPr/>
      </a:pPr>
      <a:endParaRPr lang="zh-CN"/>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不同</a:t>
            </a:r>
            <a:r>
              <a:rPr lang="zh-CN" altLang="zh-CN" sz="1000" b="0" i="0" u="none" strike="noStrike" baseline="0">
                <a:effectLst/>
              </a:rPr>
              <a:t>权重系数</a:t>
            </a:r>
            <a:r>
              <a:rPr lang="zh-CN" altLang="en-US" sz="1000"/>
              <a:t>下的准确率变化</a:t>
            </a:r>
            <a:endParaRPr lang="en-US" altLang="zh-CN" sz="1000"/>
          </a:p>
        </c:rich>
      </c:tx>
      <c:layout>
        <c:manualLayout>
          <c:xMode val="edge"/>
          <c:yMode val="edge"/>
          <c:x val="0.31281097614736142"/>
          <c:y val="3.4972786296449787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49215728002201"/>
          <c:y val="0.1761012226412875"/>
          <c:w val="0.82547408918877196"/>
          <c:h val="0.67217009638501068"/>
        </c:manualLayout>
      </c:layout>
      <c:lineChart>
        <c:grouping val="stacked"/>
        <c:varyColors val="0"/>
        <c:ser>
          <c:idx val="0"/>
          <c:order val="0"/>
          <c:tx>
            <c:strRef>
              <c:f>反馈!$W$6</c:f>
              <c:strCache>
                <c:ptCount val="1"/>
                <c:pt idx="0">
                  <c:v>CEF</c:v>
                </c:pt>
              </c:strCache>
            </c:strRef>
          </c:tx>
          <c:spPr>
            <a:ln w="12700" cap="rnd">
              <a:solidFill>
                <a:srgbClr val="9E5ECE"/>
              </a:solidFill>
              <a:round/>
            </a:ln>
            <a:effectLst/>
          </c:spPr>
          <c:marker>
            <c:symbol val="triangle"/>
            <c:size val="3"/>
            <c:spPr>
              <a:solidFill>
                <a:srgbClr val="9E5ECE"/>
              </a:solidFill>
              <a:ln w="9525">
                <a:solidFill>
                  <a:srgbClr val="9E5ECE"/>
                </a:solidFill>
              </a:ln>
              <a:effectLst/>
            </c:spPr>
          </c:marker>
          <c:cat>
            <c:numRef>
              <c:f>反馈!$V$7:$V$36</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反馈!$W$7:$W$36</c:f>
              <c:numCache>
                <c:formatCode>General</c:formatCode>
                <c:ptCount val="30"/>
                <c:pt idx="0">
                  <c:v>0.70130000000000003</c:v>
                </c:pt>
                <c:pt idx="1">
                  <c:v>0.70499999999999996</c:v>
                </c:pt>
                <c:pt idx="2">
                  <c:v>0.74199999999999999</c:v>
                </c:pt>
                <c:pt idx="3">
                  <c:v>0.76239999999999997</c:v>
                </c:pt>
                <c:pt idx="4">
                  <c:v>0.78010000000000002</c:v>
                </c:pt>
                <c:pt idx="5">
                  <c:v>0.78500000000000003</c:v>
                </c:pt>
                <c:pt idx="6">
                  <c:v>0.79349999999999998</c:v>
                </c:pt>
                <c:pt idx="7">
                  <c:v>0.79500000000000004</c:v>
                </c:pt>
                <c:pt idx="8">
                  <c:v>0.79610000000000003</c:v>
                </c:pt>
                <c:pt idx="9">
                  <c:v>0.79769999999999996</c:v>
                </c:pt>
                <c:pt idx="10">
                  <c:v>0.79800000000000004</c:v>
                </c:pt>
                <c:pt idx="11">
                  <c:v>0.79849999999999999</c:v>
                </c:pt>
                <c:pt idx="12">
                  <c:v>0.79879999999999995</c:v>
                </c:pt>
                <c:pt idx="13">
                  <c:v>0.79900000000000004</c:v>
                </c:pt>
                <c:pt idx="14">
                  <c:v>0.80069999999999997</c:v>
                </c:pt>
                <c:pt idx="15">
                  <c:v>0.80300000000000005</c:v>
                </c:pt>
                <c:pt idx="16">
                  <c:v>0.80359999999999998</c:v>
                </c:pt>
                <c:pt idx="17">
                  <c:v>0.80389999999999995</c:v>
                </c:pt>
                <c:pt idx="18">
                  <c:v>0.80369999999999997</c:v>
                </c:pt>
                <c:pt idx="19">
                  <c:v>0.80359999999999998</c:v>
                </c:pt>
                <c:pt idx="20">
                  <c:v>0.80300000000000005</c:v>
                </c:pt>
                <c:pt idx="21">
                  <c:v>0.80279999999999996</c:v>
                </c:pt>
                <c:pt idx="22">
                  <c:v>0.80220000000000002</c:v>
                </c:pt>
                <c:pt idx="23">
                  <c:v>0.80210000000000004</c:v>
                </c:pt>
                <c:pt idx="24">
                  <c:v>0.8</c:v>
                </c:pt>
                <c:pt idx="25">
                  <c:v>0.79949999999999999</c:v>
                </c:pt>
                <c:pt idx="26">
                  <c:v>0.79979999999999996</c:v>
                </c:pt>
                <c:pt idx="27">
                  <c:v>0.80010000000000003</c:v>
                </c:pt>
                <c:pt idx="28">
                  <c:v>0.80049999999999999</c:v>
                </c:pt>
                <c:pt idx="29">
                  <c:v>0.80010000000000003</c:v>
                </c:pt>
              </c:numCache>
            </c:numRef>
          </c:val>
          <c:smooth val="0"/>
        </c:ser>
        <c:dLbls>
          <c:showLegendKey val="0"/>
          <c:showVal val="0"/>
          <c:showCatName val="0"/>
          <c:showSerName val="0"/>
          <c:showPercent val="0"/>
          <c:showBubbleSize val="0"/>
        </c:dLbls>
        <c:marker val="1"/>
        <c:smooth val="0"/>
        <c:axId val="271027200"/>
        <c:axId val="271639536"/>
      </c:lineChart>
      <c:catAx>
        <c:axId val="271027200"/>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zh-CN" sz="800" b="0" i="0" u="none" strike="noStrike" baseline="0">
                    <a:effectLst/>
                  </a:rPr>
                  <a:t>权重系数</a:t>
                </a:r>
                <a:r>
                  <a:rPr lang="en-US" altLang="zh-CN" sz="800" b="0" i="0" u="none" strike="noStrike" baseline="0">
                    <a:effectLst/>
                  </a:rPr>
                  <a:t>t</a:t>
                </a:r>
                <a:endParaRPr lang="zh-CN" altLang="en-US" sz="800"/>
              </a:p>
            </c:rich>
          </c:tx>
          <c:layout>
            <c:manualLayout>
              <c:xMode val="edge"/>
              <c:yMode val="edge"/>
              <c:x val="0.48230168542981716"/>
              <c:y val="0.91547938860583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71639536"/>
        <c:crosses val="autoZero"/>
        <c:auto val="1"/>
        <c:lblAlgn val="ctr"/>
        <c:lblOffset val="100"/>
        <c:noMultiLvlLbl val="0"/>
      </c:catAx>
      <c:valAx>
        <c:axId val="271639536"/>
        <c:scaling>
          <c:orientation val="minMax"/>
          <c:min val="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ltLang="en-US" sz="800">
                    <a:latin typeface="Times New Roman" panose="02020603050405020304" pitchFamily="18" charset="0"/>
                    <a:cs typeface="Times New Roman" panose="02020603050405020304" pitchFamily="18" charset="0"/>
                  </a:rPr>
                  <a:t>准确率</a:t>
                </a:r>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71027200"/>
        <c:crosses val="autoZero"/>
        <c:crossBetween val="between"/>
      </c:valAx>
      <c:spPr>
        <a:noFill/>
        <a:ln>
          <a:noFill/>
        </a:ln>
        <a:effectLst/>
      </c:spPr>
    </c:plotArea>
    <c:legend>
      <c:legendPos val="b"/>
      <c:layout>
        <c:manualLayout>
          <c:xMode val="edge"/>
          <c:yMode val="edge"/>
          <c:x val="0.46959436888570749"/>
          <c:y val="9.845828095017535E-2"/>
          <c:w val="0.158605453243964"/>
          <c:h val="7.0959659454332899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00" b="0">
                <a:latin typeface="Times New Roman" panose="02020603050405020304" pitchFamily="18" charset="0"/>
                <a:ea typeface="+mn-ea"/>
                <a:cs typeface="Times New Roman" panose="02020603050405020304" pitchFamily="18" charset="0"/>
              </a:rPr>
              <a:t>batch size</a:t>
            </a:r>
            <a:r>
              <a:rPr lang="zh-CN" altLang="en-US" sz="1000" b="0">
                <a:latin typeface="Times New Roman" panose="02020603050405020304" pitchFamily="18" charset="0"/>
                <a:ea typeface="+mn-ea"/>
                <a:cs typeface="Times New Roman" panose="02020603050405020304" pitchFamily="18" charset="0"/>
              </a:rPr>
              <a:t>对模型性能影响</a:t>
            </a:r>
            <a:endParaRPr lang="zh-CN" sz="1000" b="0">
              <a:latin typeface="Times New Roman" panose="02020603050405020304" pitchFamily="18" charset="0"/>
              <a:ea typeface="+mn-ea"/>
              <a:cs typeface="Times New Roman" panose="02020603050405020304" pitchFamily="18" charset="0"/>
            </a:endParaRPr>
          </a:p>
        </c:rich>
      </c:tx>
      <c:layout>
        <c:manualLayout>
          <c:xMode val="edge"/>
          <c:yMode val="edge"/>
          <c:x val="0.23636363636363636"/>
          <c:y val="2.7491408934707903E-2"/>
        </c:manualLayout>
      </c:layout>
      <c:overlay val="0"/>
      <c:spPr>
        <a:noFill/>
        <a:ln>
          <a:noFill/>
        </a:ln>
        <a:effectLst/>
      </c:spPr>
      <c:txPr>
        <a:bodyPr rot="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lineChart>
        <c:grouping val="standard"/>
        <c:varyColors val="0"/>
        <c:ser>
          <c:idx val="0"/>
          <c:order val="0"/>
          <c:tx>
            <c:strRef>
              <c:f>Sheet2!$K$32</c:f>
              <c:strCache>
                <c:ptCount val="1"/>
                <c:pt idx="0">
                  <c:v>Baseline</c:v>
                </c:pt>
              </c:strCache>
            </c:strRef>
          </c:tx>
          <c:spPr>
            <a:ln w="12700" cap="rnd">
              <a:solidFill>
                <a:srgbClr val="00B050"/>
              </a:solidFill>
              <a:round/>
            </a:ln>
            <a:effectLst/>
          </c:spPr>
          <c:marker>
            <c:symbol val="x"/>
            <c:size val="3"/>
            <c:spPr>
              <a:solidFill>
                <a:srgbClr val="00B050"/>
              </a:solidFill>
              <a:ln w="9525">
                <a:noFill/>
                <a:round/>
              </a:ln>
              <a:effectLst/>
            </c:spPr>
          </c:marker>
          <c:cat>
            <c:numRef>
              <c:f>Sheet2!$S$34:$S$41</c:f>
              <c:numCache>
                <c:formatCode>General</c:formatCode>
                <c:ptCount val="8"/>
                <c:pt idx="0">
                  <c:v>200</c:v>
                </c:pt>
                <c:pt idx="1">
                  <c:v>100</c:v>
                </c:pt>
                <c:pt idx="2">
                  <c:v>40</c:v>
                </c:pt>
                <c:pt idx="3">
                  <c:v>20</c:v>
                </c:pt>
                <c:pt idx="4">
                  <c:v>10</c:v>
                </c:pt>
                <c:pt idx="5">
                  <c:v>4</c:v>
                </c:pt>
                <c:pt idx="6">
                  <c:v>2</c:v>
                </c:pt>
                <c:pt idx="7">
                  <c:v>1</c:v>
                </c:pt>
              </c:numCache>
            </c:numRef>
          </c:cat>
          <c:val>
            <c:numRef>
              <c:f>Sheet2!$K$34:$K$41</c:f>
              <c:numCache>
                <c:formatCode>0.00%</c:formatCode>
                <c:ptCount val="8"/>
                <c:pt idx="0">
                  <c:v>0.83299999999999996</c:v>
                </c:pt>
                <c:pt idx="1">
                  <c:v>0.83499999999999996</c:v>
                </c:pt>
                <c:pt idx="2">
                  <c:v>0.82979999999999998</c:v>
                </c:pt>
                <c:pt idx="3">
                  <c:v>0.82889999999999997</c:v>
                </c:pt>
                <c:pt idx="4">
                  <c:v>0.83199999999999996</c:v>
                </c:pt>
                <c:pt idx="5">
                  <c:v>0.83</c:v>
                </c:pt>
                <c:pt idx="6">
                  <c:v>0.82699999999999996</c:v>
                </c:pt>
                <c:pt idx="7">
                  <c:v>0.82889999999999997</c:v>
                </c:pt>
              </c:numCache>
            </c:numRef>
          </c:val>
          <c:smooth val="0"/>
        </c:ser>
        <c:ser>
          <c:idx val="1"/>
          <c:order val="1"/>
          <c:tx>
            <c:strRef>
              <c:f>Sheet2!$L$32</c:f>
              <c:strCache>
                <c:ptCount val="1"/>
                <c:pt idx="0">
                  <c:v>MS</c:v>
                </c:pt>
              </c:strCache>
            </c:strRef>
          </c:tx>
          <c:spPr>
            <a:ln w="12700" cap="rnd">
              <a:solidFill>
                <a:srgbClr val="0070C0"/>
              </a:solidFill>
              <a:round/>
            </a:ln>
            <a:effectLst/>
          </c:spPr>
          <c:marker>
            <c:symbol val="diamond"/>
            <c:size val="3"/>
            <c:spPr>
              <a:solidFill>
                <a:srgbClr val="0070C0"/>
              </a:solidFill>
              <a:ln w="9525">
                <a:noFill/>
                <a:round/>
              </a:ln>
              <a:effectLst/>
            </c:spPr>
          </c:marker>
          <c:cat>
            <c:numRef>
              <c:f>Sheet2!$S$34:$S$41</c:f>
              <c:numCache>
                <c:formatCode>General</c:formatCode>
                <c:ptCount val="8"/>
                <c:pt idx="0">
                  <c:v>200</c:v>
                </c:pt>
                <c:pt idx="1">
                  <c:v>100</c:v>
                </c:pt>
                <c:pt idx="2">
                  <c:v>40</c:v>
                </c:pt>
                <c:pt idx="3">
                  <c:v>20</c:v>
                </c:pt>
                <c:pt idx="4">
                  <c:v>10</c:v>
                </c:pt>
                <c:pt idx="5">
                  <c:v>4</c:v>
                </c:pt>
                <c:pt idx="6">
                  <c:v>2</c:v>
                </c:pt>
                <c:pt idx="7">
                  <c:v>1</c:v>
                </c:pt>
              </c:numCache>
            </c:numRef>
          </c:cat>
          <c:val>
            <c:numRef>
              <c:f>Sheet2!$L$34:$L$41</c:f>
              <c:numCache>
                <c:formatCode>0.00%</c:formatCode>
                <c:ptCount val="8"/>
                <c:pt idx="0">
                  <c:v>0.85499999999999998</c:v>
                </c:pt>
                <c:pt idx="1">
                  <c:v>0.85829999999999995</c:v>
                </c:pt>
                <c:pt idx="2">
                  <c:v>0.86009999999999998</c:v>
                </c:pt>
                <c:pt idx="3">
                  <c:v>0.86699999999999999</c:v>
                </c:pt>
                <c:pt idx="4">
                  <c:v>0.86880000000000002</c:v>
                </c:pt>
                <c:pt idx="5">
                  <c:v>0.87</c:v>
                </c:pt>
                <c:pt idx="6">
                  <c:v>0.871</c:v>
                </c:pt>
                <c:pt idx="7">
                  <c:v>0.872</c:v>
                </c:pt>
              </c:numCache>
            </c:numRef>
          </c:val>
          <c:smooth val="0"/>
        </c:ser>
        <c:ser>
          <c:idx val="2"/>
          <c:order val="2"/>
          <c:tx>
            <c:strRef>
              <c:f>Sheet2!$M$32</c:f>
              <c:strCache>
                <c:ptCount val="1"/>
                <c:pt idx="0">
                  <c:v>Passive</c:v>
                </c:pt>
              </c:strCache>
            </c:strRef>
          </c:tx>
          <c:spPr>
            <a:ln w="12700" cap="rnd">
              <a:solidFill>
                <a:srgbClr val="C00000"/>
              </a:solidFill>
              <a:round/>
            </a:ln>
            <a:effectLst/>
          </c:spPr>
          <c:marker>
            <c:symbol val="x"/>
            <c:size val="3"/>
            <c:spPr>
              <a:noFill/>
              <a:ln w="9525">
                <a:solidFill>
                  <a:srgbClr val="C00000"/>
                </a:solidFill>
                <a:round/>
              </a:ln>
              <a:effectLst/>
            </c:spPr>
          </c:marker>
          <c:cat>
            <c:numRef>
              <c:f>Sheet2!$S$34:$S$41</c:f>
              <c:numCache>
                <c:formatCode>General</c:formatCode>
                <c:ptCount val="8"/>
                <c:pt idx="0">
                  <c:v>200</c:v>
                </c:pt>
                <c:pt idx="1">
                  <c:v>100</c:v>
                </c:pt>
                <c:pt idx="2">
                  <c:v>40</c:v>
                </c:pt>
                <c:pt idx="3">
                  <c:v>20</c:v>
                </c:pt>
                <c:pt idx="4">
                  <c:v>10</c:v>
                </c:pt>
                <c:pt idx="5">
                  <c:v>4</c:v>
                </c:pt>
                <c:pt idx="6">
                  <c:v>2</c:v>
                </c:pt>
                <c:pt idx="7">
                  <c:v>1</c:v>
                </c:pt>
              </c:numCache>
            </c:numRef>
          </c:cat>
          <c:val>
            <c:numRef>
              <c:f>Sheet2!$M$34:$M$41</c:f>
              <c:numCache>
                <c:formatCode>0.00%</c:formatCode>
                <c:ptCount val="8"/>
                <c:pt idx="0">
                  <c:v>0.83</c:v>
                </c:pt>
                <c:pt idx="1">
                  <c:v>0.83</c:v>
                </c:pt>
                <c:pt idx="2">
                  <c:v>0.83</c:v>
                </c:pt>
                <c:pt idx="3">
                  <c:v>0.83</c:v>
                </c:pt>
                <c:pt idx="4">
                  <c:v>0.83</c:v>
                </c:pt>
                <c:pt idx="5">
                  <c:v>0.83</c:v>
                </c:pt>
                <c:pt idx="6">
                  <c:v>0.83</c:v>
                </c:pt>
                <c:pt idx="7">
                  <c:v>0.83</c:v>
                </c:pt>
              </c:numCache>
            </c:numRef>
          </c:val>
          <c:smooth val="0"/>
        </c:ser>
        <c:ser>
          <c:idx val="3"/>
          <c:order val="3"/>
          <c:tx>
            <c:strRef>
              <c:f>Sheet2!$O$32</c:f>
              <c:strCache>
                <c:ptCount val="1"/>
                <c:pt idx="0">
                  <c:v>CEF</c:v>
                </c:pt>
              </c:strCache>
            </c:strRef>
          </c:tx>
          <c:spPr>
            <a:ln w="12700" cap="rnd">
              <a:solidFill>
                <a:srgbClr val="7030A0"/>
              </a:solidFill>
              <a:round/>
            </a:ln>
            <a:effectLst/>
          </c:spPr>
          <c:marker>
            <c:symbol val="triangle"/>
            <c:size val="3"/>
            <c:spPr>
              <a:solidFill>
                <a:srgbClr val="7030A0"/>
              </a:solidFill>
              <a:ln w="9525">
                <a:noFill/>
                <a:round/>
              </a:ln>
              <a:effectLst/>
            </c:spPr>
          </c:marker>
          <c:val>
            <c:numRef>
              <c:f>Sheet2!$O$34:$O$41</c:f>
              <c:numCache>
                <c:formatCode>0.00%</c:formatCode>
                <c:ptCount val="8"/>
                <c:pt idx="0">
                  <c:v>0.875</c:v>
                </c:pt>
                <c:pt idx="1">
                  <c:v>0.86890000000000001</c:v>
                </c:pt>
                <c:pt idx="2">
                  <c:v>0.88600000000000001</c:v>
                </c:pt>
                <c:pt idx="3">
                  <c:v>0.88890000000000002</c:v>
                </c:pt>
                <c:pt idx="4">
                  <c:v>0.90600000000000003</c:v>
                </c:pt>
                <c:pt idx="5">
                  <c:v>0.91</c:v>
                </c:pt>
                <c:pt idx="6">
                  <c:v>0.91020000000000001</c:v>
                </c:pt>
                <c:pt idx="7">
                  <c:v>0.91010000000000002</c:v>
                </c:pt>
              </c:numCache>
            </c:numRef>
          </c:val>
          <c:smooth val="0"/>
        </c:ser>
        <c:dLbls>
          <c:showLegendKey val="0"/>
          <c:showVal val="0"/>
          <c:showCatName val="0"/>
          <c:showSerName val="0"/>
          <c:showPercent val="0"/>
          <c:showBubbleSize val="0"/>
        </c:dLbls>
        <c:marker val="1"/>
        <c:smooth val="0"/>
        <c:axId val="271643456"/>
        <c:axId val="271644016"/>
      </c:lineChart>
      <c:catAx>
        <c:axId val="271643456"/>
        <c:scaling>
          <c:orientation val="minMax"/>
        </c:scaling>
        <c:delete val="0"/>
        <c:axPos val="b"/>
        <c:title>
          <c:tx>
            <c:rich>
              <a:bodyPr rot="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zh-CN" sz="800">
                    <a:latin typeface="Times New Roman" panose="02020603050405020304" pitchFamily="18" charset="0"/>
                    <a:cs typeface="Times New Roman" panose="02020603050405020304" pitchFamily="18" charset="0"/>
                  </a:rPr>
                  <a:t>batch size</a:t>
                </a:r>
                <a:endParaRPr lang="zh-CN" altLang="en-US" sz="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71644016"/>
        <c:crosses val="autoZero"/>
        <c:auto val="1"/>
        <c:lblAlgn val="ctr"/>
        <c:lblOffset val="100"/>
        <c:noMultiLvlLbl val="0"/>
      </c:catAx>
      <c:valAx>
        <c:axId val="271644016"/>
        <c:scaling>
          <c:orientation val="minMax"/>
          <c:min val="0.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ltLang="en-US" sz="800">
                    <a:latin typeface="Times New Roman" panose="02020603050405020304" pitchFamily="18" charset="0"/>
                    <a:cs typeface="Times New Roman" panose="02020603050405020304" pitchFamily="18" charset="0"/>
                  </a:rPr>
                  <a:t>准确率</a:t>
                </a:r>
              </a:p>
            </c:rich>
          </c:tx>
          <c:layout/>
          <c:overlay val="0"/>
          <c:spPr>
            <a:noFill/>
            <a:ln>
              <a:noFill/>
            </a:ln>
            <a:effectLst/>
          </c:spPr>
          <c:txPr>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0.00_);[Red]\(#,##0.0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71643456"/>
        <c:crosses val="autoZero"/>
        <c:crossBetween val="between"/>
        <c:majorUnit val="0.02"/>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e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drawing1.xml><?xml version="1.0" encoding="utf-8"?>
<c:userShapes xmlns:c="http://schemas.openxmlformats.org/drawingml/2006/chart">
  <cdr:relSizeAnchor xmlns:cdr="http://schemas.openxmlformats.org/drawingml/2006/chartDrawing">
    <cdr:from>
      <cdr:x>0.12813</cdr:x>
      <cdr:y>0.33398</cdr:y>
    </cdr:from>
    <cdr:to>
      <cdr:x>0.44002</cdr:x>
      <cdr:y>0.78904</cdr:y>
    </cdr:to>
    <cdr:grpSp>
      <cdr:nvGrpSpPr>
        <cdr:cNvPr id="2" name="组合 1"/>
        <cdr:cNvGrpSpPr/>
      </cdr:nvGrpSpPr>
      <cdr:grpSpPr>
        <a:xfrm xmlns:a="http://schemas.openxmlformats.org/drawingml/2006/main">
          <a:off x="449609" y="893906"/>
          <a:ext cx="1094426" cy="1217979"/>
          <a:chOff x="700392" y="1371600"/>
          <a:chExt cx="1488334" cy="1625209"/>
        </a:xfrm>
      </cdr:grpSpPr>
      <cdr:cxnSp macro="">
        <cdr:nvCxnSpPr>
          <cdr:cNvPr id="3" name="直接连接符 2"/>
          <cdr:cNvCxnSpPr/>
        </cdr:nvCxnSpPr>
        <cdr:spPr>
          <a:xfrm xmlns:a="http://schemas.openxmlformats.org/drawingml/2006/main">
            <a:off x="700392" y="1371600"/>
            <a:ext cx="1488332" cy="0"/>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cxnSp macro="">
        <cdr:nvCxnSpPr>
          <cdr:cNvPr id="4" name="直接连接符 3"/>
          <cdr:cNvCxnSpPr/>
        </cdr:nvCxnSpPr>
        <cdr:spPr>
          <a:xfrm xmlns:a="http://schemas.openxmlformats.org/drawingml/2006/main" flipH="1">
            <a:off x="2184879" y="1381328"/>
            <a:ext cx="3847" cy="1615481"/>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grpSp>
  </cdr:relSizeAnchor>
  <cdr:relSizeAnchor xmlns:cdr="http://schemas.openxmlformats.org/drawingml/2006/chartDrawing">
    <cdr:from>
      <cdr:x>0.43431</cdr:x>
      <cdr:y>0.59765</cdr:y>
    </cdr:from>
    <cdr:to>
      <cdr:x>0.8317</cdr:x>
      <cdr:y>0.74034</cdr:y>
    </cdr:to>
    <cdr:sp macro="" textlink="">
      <cdr:nvSpPr>
        <cdr:cNvPr id="5" name="文本框 4"/>
        <cdr:cNvSpPr txBox="1"/>
      </cdr:nvSpPr>
      <cdr:spPr>
        <a:xfrm xmlns:a="http://schemas.openxmlformats.org/drawingml/2006/main">
          <a:off x="1524002" y="1741946"/>
          <a:ext cx="1394446" cy="4158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700"/>
            <a:t>第</a:t>
          </a:r>
          <a:r>
            <a:rPr lang="en-US" altLang="zh-CN" sz="700"/>
            <a:t>14</a:t>
          </a:r>
          <a:r>
            <a:rPr lang="zh-CN" altLang="en-US" sz="700"/>
            <a:t>次迭代</a:t>
          </a:r>
          <a:endParaRPr lang="en-US" altLang="zh-CN" sz="700"/>
        </a:p>
        <a:p xmlns:a="http://schemas.openxmlformats.org/drawingml/2006/main">
          <a:r>
            <a:rPr lang="en-US" altLang="zh-CN" sz="700"/>
            <a:t>  acc=90%</a:t>
          </a:r>
          <a:endParaRPr lang="zh-CN" altLang="en-US" sz="700"/>
        </a:p>
      </cdr:txBody>
    </cdr:sp>
  </cdr:relSizeAnchor>
</c:userShapes>
</file>

<file path=ppt/drawings/drawing2.xml><?xml version="1.0" encoding="utf-8"?>
<c:userShapes xmlns:c="http://schemas.openxmlformats.org/drawingml/2006/chart">
  <cdr:relSizeAnchor xmlns:cdr="http://schemas.openxmlformats.org/drawingml/2006/chartDrawing">
    <cdr:from>
      <cdr:x>0.13013</cdr:x>
      <cdr:y>0.32141</cdr:y>
    </cdr:from>
    <cdr:to>
      <cdr:x>0.31742</cdr:x>
      <cdr:y>0.84983</cdr:y>
    </cdr:to>
    <cdr:grpSp>
      <cdr:nvGrpSpPr>
        <cdr:cNvPr id="2" name="组合 1"/>
        <cdr:cNvGrpSpPr/>
      </cdr:nvGrpSpPr>
      <cdr:grpSpPr>
        <a:xfrm xmlns:a="http://schemas.openxmlformats.org/drawingml/2006/main">
          <a:off x="443737" y="817402"/>
          <a:ext cx="638649" cy="1343864"/>
          <a:chOff x="-1346200" y="-1219200"/>
          <a:chExt cx="1015395" cy="2228295"/>
        </a:xfrm>
      </cdr:grpSpPr>
      <cdr:cxnSp macro="">
        <cdr:nvCxnSpPr>
          <cdr:cNvPr id="3" name="直接连接符 2"/>
          <cdr:cNvCxnSpPr/>
        </cdr:nvCxnSpPr>
        <cdr:spPr>
          <a:xfrm xmlns:a="http://schemas.openxmlformats.org/drawingml/2006/main">
            <a:off x="-1346200" y="-1219200"/>
            <a:ext cx="990600" cy="0"/>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1">
            <a:schemeClr val="accent3"/>
          </a:lnRef>
          <a:fillRef xmlns:a="http://schemas.openxmlformats.org/drawingml/2006/main" idx="0">
            <a:schemeClr val="accent3"/>
          </a:fillRef>
          <a:effectRef xmlns:a="http://schemas.openxmlformats.org/drawingml/2006/main" idx="0">
            <a:schemeClr val="accent3"/>
          </a:effectRef>
          <a:fontRef xmlns:a="http://schemas.openxmlformats.org/drawingml/2006/main" idx="minor">
            <a:schemeClr val="tx1"/>
          </a:fontRef>
        </cdr:style>
      </cdr:cxnSp>
      <cdr:cxnSp macro="">
        <cdr:nvCxnSpPr>
          <cdr:cNvPr id="4" name="直接连接符 3"/>
          <cdr:cNvCxnSpPr/>
        </cdr:nvCxnSpPr>
        <cdr:spPr>
          <a:xfrm xmlns:a="http://schemas.openxmlformats.org/drawingml/2006/main" flipH="1" flipV="1">
            <a:off x="-349250" y="-1209673"/>
            <a:ext cx="18445" cy="2218768"/>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1">
            <a:schemeClr val="accent3"/>
          </a:lnRef>
          <a:fillRef xmlns:a="http://schemas.openxmlformats.org/drawingml/2006/main" idx="0">
            <a:schemeClr val="accent3"/>
          </a:fillRef>
          <a:effectRef xmlns:a="http://schemas.openxmlformats.org/drawingml/2006/main" idx="0">
            <a:schemeClr val="accent3"/>
          </a:effectRef>
          <a:fontRef xmlns:a="http://schemas.openxmlformats.org/drawingml/2006/main" idx="minor">
            <a:schemeClr val="tx1"/>
          </a:fontRef>
        </cdr:style>
      </cdr:cxnSp>
    </cdr:grpSp>
  </cdr:relSizeAnchor>
  <cdr:relSizeAnchor xmlns:cdr="http://schemas.openxmlformats.org/drawingml/2006/chartDrawing">
    <cdr:from>
      <cdr:x>0.13505</cdr:x>
      <cdr:y>0.25979</cdr:y>
    </cdr:from>
    <cdr:to>
      <cdr:x>0.61933</cdr:x>
      <cdr:y>0.85185</cdr:y>
    </cdr:to>
    <cdr:grpSp>
      <cdr:nvGrpSpPr>
        <cdr:cNvPr id="5" name="组合 4"/>
        <cdr:cNvGrpSpPr/>
      </cdr:nvGrpSpPr>
      <cdr:grpSpPr>
        <a:xfrm xmlns:a="http://schemas.openxmlformats.org/drawingml/2006/main">
          <a:off x="460514" y="660691"/>
          <a:ext cx="1651370" cy="1505713"/>
          <a:chOff x="-1088498" y="-971549"/>
          <a:chExt cx="2689224" cy="2484684"/>
        </a:xfrm>
      </cdr:grpSpPr>
      <cdr:cxnSp macro="">
        <cdr:nvCxnSpPr>
          <cdr:cNvPr id="6" name="直接连接符 5"/>
          <cdr:cNvCxnSpPr/>
        </cdr:nvCxnSpPr>
        <cdr:spPr>
          <a:xfrm xmlns:a="http://schemas.openxmlformats.org/drawingml/2006/main">
            <a:off x="-1088498" y="-941684"/>
            <a:ext cx="2689224" cy="0"/>
          </a:xfrm>
          <a:prstGeom xmlns:a="http://schemas.openxmlformats.org/drawingml/2006/main" prst="line">
            <a:avLst/>
          </a:prstGeom>
          <a:ln xmlns:a="http://schemas.openxmlformats.org/drawingml/2006/main" w="12700">
            <a:solidFill>
              <a:srgbClr val="0070C0"/>
            </a:solidFill>
            <a:prstDash val="dash"/>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cxnSp macro="">
        <cdr:nvCxnSpPr>
          <cdr:cNvPr id="7" name="直接连接符 6"/>
          <cdr:cNvCxnSpPr/>
        </cdr:nvCxnSpPr>
        <cdr:spPr>
          <a:xfrm xmlns:a="http://schemas.openxmlformats.org/drawingml/2006/main" flipV="1">
            <a:off x="1574800" y="-971549"/>
            <a:ext cx="0" cy="2484684"/>
          </a:xfrm>
          <a:prstGeom xmlns:a="http://schemas.openxmlformats.org/drawingml/2006/main" prst="line">
            <a:avLst/>
          </a:prstGeom>
          <a:ln xmlns:a="http://schemas.openxmlformats.org/drawingml/2006/main" w="12700">
            <a:solidFill>
              <a:srgbClr val="0070C0"/>
            </a:solidFill>
            <a:prstDash val="dash"/>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sz="1200" dirty="0" smtClean="0">
                <a:solidFill>
                  <a:srgbClr val="262626"/>
                </a:solidFill>
                <a:latin typeface="微软雅黑" pitchFamily="34" charset="-122"/>
                <a:ea typeface="微软雅黑" pitchFamily="34" charset="-122"/>
              </a:rPr>
              <a:t>以情感极性判断任务为</a:t>
            </a:r>
            <a:r>
              <a:rPr lang="zh-CN" altLang="en-US" sz="1200" dirty="0" smtClean="0">
                <a:solidFill>
                  <a:srgbClr val="262626"/>
                </a:solidFill>
                <a:latin typeface="微软雅黑" pitchFamily="34" charset="-122"/>
                <a:ea typeface="微软雅黑" pitchFamily="34" charset="-122"/>
              </a:rPr>
              <a:t>例，来描述本文的优化方法。</a:t>
            </a:r>
            <a:endParaRPr lang="en-US" altLang="zh-CN" sz="1200" dirty="0" smtClean="0">
              <a:solidFill>
                <a:srgbClr val="262626"/>
              </a:solidFill>
              <a:latin typeface="微软雅黑" pitchFamily="34" charset="-122"/>
              <a:ea typeface="微软雅黑" pitchFamily="34" charset="-122"/>
            </a:endParaRPr>
          </a:p>
          <a:p>
            <a:pPr marL="0" indent="0">
              <a:buFont typeface="+mj-lt"/>
              <a:buNone/>
            </a:pPr>
            <a:r>
              <a:rPr lang="zh-CN" altLang="en-US" sz="1200" dirty="0" smtClean="0">
                <a:solidFill>
                  <a:srgbClr val="262626"/>
                </a:solidFill>
                <a:latin typeface="微软雅黑" pitchFamily="34" charset="-122"/>
                <a:ea typeface="微软雅黑" pitchFamily="34" charset="-122"/>
              </a:rPr>
              <a:t>建立一个新的众包任务，收集标签的同时，让工作者给出解释性反馈，即答案理由。</a:t>
            </a:r>
            <a:endParaRPr lang="en-US" altLang="zh-CN" sz="1200" dirty="0" smtClean="0">
              <a:solidFill>
                <a:srgbClr val="262626"/>
              </a:solidFill>
              <a:latin typeface="微软雅黑" pitchFamily="34" charset="-122"/>
              <a:ea typeface="微软雅黑" pitchFamily="34" charset="-122"/>
            </a:endParaRPr>
          </a:p>
          <a:p>
            <a:pPr marL="0" indent="0">
              <a:buFont typeface="+mj-lt"/>
              <a:buNone/>
            </a:pPr>
            <a:r>
              <a:rPr lang="zh-CN" altLang="en-US" sz="1200" dirty="0" smtClean="0">
                <a:solidFill>
                  <a:srgbClr val="262626"/>
                </a:solidFill>
                <a:latin typeface="微软雅黑" pitchFamily="34" charset="-122"/>
                <a:ea typeface="微软雅黑" pitchFamily="34" charset="-122"/>
              </a:rPr>
              <a:t>传统任务只要求给出答案，不考虑其他知识的获取。</a:t>
            </a:r>
            <a:endParaRPr lang="en-US" altLang="zh-CN" sz="1200" dirty="0" smtClean="0">
              <a:solidFill>
                <a:srgbClr val="262626"/>
              </a:solidFill>
              <a:latin typeface="微软雅黑" pitchFamily="34" charset="-122"/>
              <a:ea typeface="微软雅黑" pitchFamily="34" charset="-122"/>
            </a:endParaRPr>
          </a:p>
          <a:p>
            <a:pPr marL="0" indent="0">
              <a:buFont typeface="+mj-lt"/>
              <a:buNone/>
            </a:pPr>
            <a:r>
              <a:rPr lang="zh-CN" altLang="en-US" sz="1200" dirty="0" smtClean="0">
                <a:solidFill>
                  <a:srgbClr val="262626"/>
                </a:solidFill>
                <a:latin typeface="微软雅黑" pitchFamily="34" charset="-122"/>
                <a:ea typeface="微软雅黑" pitchFamily="34" charset="-122"/>
              </a:rPr>
              <a:t>对于基于关键词的文本分类方法中，每个用户给出的解释性反馈是一个特征集合。</a:t>
            </a:r>
            <a:endParaRPr lang="en-US" altLang="zh-CN" sz="1200" dirty="0" smtClean="0">
              <a:solidFill>
                <a:srgbClr val="262626"/>
              </a:solidFill>
              <a:latin typeface="微软雅黑" pitchFamily="34" charset="-122"/>
              <a:ea typeface="微软雅黑" pitchFamily="34" charset="-122"/>
            </a:endParaRPr>
          </a:p>
          <a:p>
            <a:pPr marL="0" indent="0">
              <a:buFont typeface="+mj-lt"/>
              <a:buNone/>
            </a:pPr>
            <a:r>
              <a:rPr lang="zh-CN" altLang="en-US" sz="1200" dirty="0" smtClean="0">
                <a:solidFill>
                  <a:srgbClr val="262626"/>
                </a:solidFill>
                <a:latin typeface="微软雅黑" pitchFamily="34" charset="-122"/>
                <a:ea typeface="微软雅黑" pitchFamily="34" charset="-122"/>
              </a:rPr>
              <a:t>优点：</a:t>
            </a:r>
            <a:endParaRPr lang="en-US" altLang="zh-CN" sz="1200" dirty="0" smtClean="0">
              <a:solidFill>
                <a:srgbClr val="262626"/>
              </a:solidFill>
              <a:latin typeface="微软雅黑" pitchFamily="34" charset="-122"/>
              <a:ea typeface="微软雅黑" pitchFamily="34" charset="-122"/>
            </a:endParaRPr>
          </a:p>
          <a:p>
            <a:pPr marL="0" indent="0">
              <a:buFont typeface="+mj-lt"/>
              <a:buNone/>
            </a:pPr>
            <a:r>
              <a:rPr lang="zh-CN" altLang="en-US" sz="1200" dirty="0" smtClean="0">
                <a:solidFill>
                  <a:srgbClr val="262626"/>
                </a:solidFill>
                <a:latin typeface="微软雅黑" pitchFamily="34" charset="-122"/>
                <a:ea typeface="微软雅黑" pitchFamily="34" charset="-122"/>
              </a:rPr>
              <a:t>交互</a:t>
            </a:r>
            <a:r>
              <a:rPr lang="zh-CN" altLang="en-US" sz="1200" dirty="0" smtClean="0">
                <a:solidFill>
                  <a:srgbClr val="262626"/>
                </a:solidFill>
                <a:latin typeface="微软雅黑" pitchFamily="34" charset="-122"/>
                <a:ea typeface="微软雅黑" pitchFamily="34" charset="-122"/>
              </a:rPr>
              <a:t>简单，</a:t>
            </a:r>
            <a:r>
              <a:rPr lang="zh-CN" altLang="zh-CN" sz="1200" kern="1200" dirty="0" smtClean="0">
                <a:solidFill>
                  <a:schemeClr val="tx1"/>
                </a:solidFill>
                <a:effectLst/>
                <a:latin typeface="+mn-lt"/>
                <a:ea typeface="+mn-ea"/>
                <a:cs typeface="+mn-cs"/>
              </a:rPr>
              <a:t>不影响用户体验的情况下，启发工作者给出更多有用的知识。</a:t>
            </a:r>
            <a:endParaRPr lang="en-US" altLang="zh-CN" sz="1200" kern="1200" dirty="0" smtClean="0">
              <a:solidFill>
                <a:schemeClr val="tx1"/>
              </a:solidFill>
              <a:effectLst/>
              <a:latin typeface="+mn-lt"/>
              <a:ea typeface="+mn-ea"/>
              <a:cs typeface="+mn-cs"/>
            </a:endParaRPr>
          </a:p>
          <a:p>
            <a:pPr marL="0" indent="0">
              <a:buFont typeface="+mj-lt"/>
              <a:buNone/>
            </a:pPr>
            <a:r>
              <a:rPr lang="zh-CN" altLang="en-US" sz="1200" dirty="0" smtClean="0">
                <a:solidFill>
                  <a:srgbClr val="262626"/>
                </a:solidFill>
                <a:latin typeface="微软雅黑" pitchFamily="34" charset="-122"/>
                <a:ea typeface="微软雅黑" pitchFamily="34" charset="-122"/>
              </a:rPr>
              <a:t>规则化</a:t>
            </a:r>
            <a:r>
              <a:rPr lang="zh-CN" altLang="en-US" sz="1200" dirty="0" smtClean="0">
                <a:solidFill>
                  <a:srgbClr val="262626"/>
                </a:solidFill>
                <a:latin typeface="微软雅黑" pitchFamily="34" charset="-122"/>
                <a:ea typeface="微软雅黑" pitchFamily="34" charset="-122"/>
              </a:rPr>
              <a:t>知识容易处理</a:t>
            </a:r>
            <a:endParaRPr lang="zh-CN" altLang="en-US" sz="1200" dirty="0">
              <a:solidFill>
                <a:srgbClr val="262626"/>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3699528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indent="-228600">
              <a:buFont typeface="+mj-lt"/>
              <a:buAutoNum type="arabicPeriod"/>
            </a:pPr>
            <a:r>
              <a:rPr lang="zh-CN" altLang="zh-CN" sz="1200" kern="1200" dirty="0" smtClean="0">
                <a:solidFill>
                  <a:schemeClr val="tx1"/>
                </a:solidFill>
                <a:effectLst/>
                <a:latin typeface="+mn-lt"/>
                <a:ea typeface="+mn-ea"/>
                <a:cs typeface="+mn-cs"/>
              </a:rPr>
              <a:t>根据少量初始训练集 训练初始模型</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en-US" sz="1200" b="0" dirty="0" smtClean="0">
                <a:solidFill>
                  <a:srgbClr val="262626"/>
                </a:solidFill>
                <a:latin typeface="微软雅黑" pitchFamily="34" charset="-122"/>
                <a:ea typeface="微软雅黑" pitchFamily="34" charset="-122"/>
              </a:rPr>
              <a:t>利用主动学习挑选策略挑选机器最不确定的样本集交由众包平台</a:t>
            </a:r>
            <a:endParaRPr lang="en-US" altLang="zh-CN" sz="1200" b="0" dirty="0" smtClean="0">
              <a:solidFill>
                <a:srgbClr val="262626"/>
              </a:solidFill>
              <a:latin typeface="微软雅黑" pitchFamily="34" charset="-122"/>
              <a:ea typeface="微软雅黑" pitchFamily="34" charset="-122"/>
            </a:endParaRPr>
          </a:p>
          <a:p>
            <a:pPr marL="228600" indent="-228600">
              <a:buFont typeface="+mj-lt"/>
              <a:buAutoNum type="arabicPeriod"/>
            </a:pPr>
            <a:r>
              <a:rPr lang="zh-CN" altLang="zh-CN" sz="1200" kern="1200" dirty="0" smtClean="0">
                <a:solidFill>
                  <a:schemeClr val="tx1"/>
                </a:solidFill>
                <a:effectLst/>
                <a:latin typeface="+mn-lt"/>
                <a:ea typeface="+mn-ea"/>
                <a:cs typeface="+mn-cs"/>
              </a:rPr>
              <a:t>收集众包反馈信息 ，其中包括标签信息 和解释性信息 两部分内容。</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更新训练集与模型输入。</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标签信息 和解释性信息 </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重复2，3，4步直到准确率满足预设要求或众包预算用完。</a:t>
            </a:r>
            <a:endParaRPr lang="zh-CN" altLang="en-US" sz="1200" b="0" dirty="0">
              <a:solidFill>
                <a:srgbClr val="262626"/>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160448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由表中数据可见，众包人群对同一任务下的不同样本的标注能力不一。如果将不合适的样本交由众包标注收回的标签错误率大，势必会影响模型性能。</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因此，提出我们的合理设想：在挑选样本过程中，挑选合适大众标注的样本能够减少众包标签的错误率，优化模型输入从而提升模型分类性能。</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适当挑选一些较为容易的样本进行标注。</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73907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仅从人的角度来衡量样本的优劣是不合理的，这只是个局部视角，还应该将样本信息量、代表性放在一起综合地考虑。由此引出我们的挑选策略的主要思想：在保证样本充足的信息量和代表性的同时，挑选适合大众标注的样本进行标注，从而减少众包标签错误率。</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三个标准设置不同影响因子。</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QUIRE -</a:t>
            </a:r>
            <a:r>
              <a:rPr lang="en-US" altLang="zh-CN" sz="120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Active learning by querying informative </a:t>
            </a:r>
            <a:r>
              <a:rPr lang="en-US" altLang="zh-CN" sz="1200" b="0" i="0" kern="1200" dirty="0" err="1" smtClean="0">
                <a:solidFill>
                  <a:schemeClr val="tx1"/>
                </a:solidFill>
                <a:effectLst/>
                <a:latin typeface="+mn-lt"/>
                <a:ea typeface="+mn-ea"/>
                <a:cs typeface="+mn-cs"/>
              </a:rPr>
              <a:t>andrepresentative</a:t>
            </a:r>
            <a:r>
              <a:rPr lang="en-US" altLang="zh-CN" sz="1200" b="0" i="0" kern="1200" dirty="0" smtClean="0">
                <a:solidFill>
                  <a:schemeClr val="tx1"/>
                </a:solidFill>
                <a:effectLst/>
                <a:latin typeface="+mn-lt"/>
                <a:ea typeface="+mn-ea"/>
                <a:cs typeface="+mn-cs"/>
              </a:rPr>
              <a:t> examples</a:t>
            </a:r>
            <a:endParaRPr lang="en-US" altLang="zh-CN" sz="120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将优化问题转换为在每一轮中选择的样本使得所有的样本损失最小，包括已标记样本和未标记样本。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Informative-</a:t>
            </a:r>
            <a:r>
              <a:rPr lang="zh-CN" altLang="en-US" sz="1200" b="0" i="0" kern="1200" dirty="0" smtClean="0">
                <a:solidFill>
                  <a:schemeClr val="tx1"/>
                </a:solidFill>
                <a:effectLst/>
                <a:latin typeface="+mn-lt"/>
                <a:ea typeface="+mn-ea"/>
                <a:cs typeface="+mn-cs"/>
              </a:rPr>
              <a:t> 位于分类面边缘上的数据，容易忽略数据原有的概率分布。</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Representative- </a:t>
            </a:r>
            <a:r>
              <a:rPr lang="zh-CN" altLang="en-US" sz="1200" b="0" i="0" kern="1200" dirty="0" smtClean="0">
                <a:solidFill>
                  <a:schemeClr val="tx1"/>
                </a:solidFill>
                <a:effectLst/>
                <a:latin typeface="+mn-lt"/>
                <a:ea typeface="+mn-ea"/>
                <a:cs typeface="+mn-cs"/>
              </a:rPr>
              <a:t>寻找数据潜在的分布规律。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本文给出寻找</a:t>
            </a:r>
            <a:r>
              <a:rPr lang="en-US" altLang="zh-CN" sz="1200" b="0" i="0" kern="1200" dirty="0" smtClean="0">
                <a:solidFill>
                  <a:schemeClr val="tx1"/>
                </a:solidFill>
                <a:effectLst/>
                <a:latin typeface="+mn-lt"/>
                <a:ea typeface="+mn-ea"/>
                <a:cs typeface="+mn-cs"/>
              </a:rPr>
              <a:t>informative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representative </a:t>
            </a:r>
            <a:r>
              <a:rPr lang="zh-CN" altLang="en-US" sz="1200" b="0" i="0" kern="1200" dirty="0" smtClean="0">
                <a:solidFill>
                  <a:schemeClr val="tx1"/>
                </a:solidFill>
                <a:effectLst/>
                <a:latin typeface="+mn-lt"/>
                <a:ea typeface="+mn-ea"/>
                <a:cs typeface="+mn-cs"/>
              </a:rPr>
              <a:t>的衡量和折中。</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在新的一轮中，不论选中的</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label</a:t>
            </a:r>
            <a:r>
              <a:rPr lang="zh-CN" altLang="en-US" sz="1200" kern="1200" dirty="0" smtClean="0">
                <a:solidFill>
                  <a:schemeClr val="tx1"/>
                </a:solidFill>
                <a:effectLst/>
                <a:latin typeface="+mn-lt"/>
                <a:ea typeface="+mn-ea"/>
                <a:cs typeface="+mn-cs"/>
              </a:rPr>
              <a:t>是什么，都会使得所有样本的损失最小。</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3499049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我们需要对大量未标注数据的众包标注置信度进行估计。</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首先用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支持票数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总票数</a:t>
            </a:r>
            <a:r>
              <a:rPr lang="zh-CN" altLang="en-US" sz="1200" kern="1200" dirty="0" smtClean="0">
                <a:solidFill>
                  <a:schemeClr val="tx1"/>
                </a:solidFill>
                <a:effectLst/>
                <a:latin typeface="+mn-lt"/>
                <a:ea typeface="+mn-ea"/>
                <a:cs typeface="+mn-cs"/>
              </a:rPr>
              <a:t>，计算</a:t>
            </a:r>
            <a:r>
              <a:rPr lang="zh-CN" altLang="zh-CN" sz="1200" kern="1200" dirty="0" smtClean="0">
                <a:solidFill>
                  <a:schemeClr val="tx1"/>
                </a:solidFill>
                <a:effectLst/>
                <a:latin typeface="+mn-lt"/>
                <a:ea typeface="+mn-ea"/>
                <a:cs typeface="+mn-cs"/>
              </a:rPr>
              <a:t>得到每个选项的支持率</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其次</a:t>
            </a:r>
            <a:r>
              <a:rPr lang="zh-CN" altLang="en-US" sz="1200" kern="1200" dirty="0" smtClean="0">
                <a:solidFill>
                  <a:schemeClr val="tx1"/>
                </a:solidFill>
                <a:effectLst/>
                <a:latin typeface="+mn-lt"/>
                <a:ea typeface="+mn-ea"/>
                <a:cs typeface="+mn-cs"/>
              </a:rPr>
              <a:t>通过平均</a:t>
            </a:r>
            <a:r>
              <a:rPr lang="zh-CN" altLang="zh-CN" sz="1200" kern="1200" dirty="0" smtClean="0">
                <a:solidFill>
                  <a:schemeClr val="tx1"/>
                </a:solidFill>
                <a:effectLst/>
                <a:latin typeface="+mn-lt"/>
                <a:ea typeface="+mn-ea"/>
                <a:cs typeface="+mn-cs"/>
              </a:rPr>
              <a:t>方差公式计算每个选项的支持率离散程度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由此来反映已标注</a:t>
            </a:r>
            <a:r>
              <a:rPr lang="zh-CN" altLang="zh-CN" sz="1200" kern="1200" dirty="0" smtClean="0">
                <a:solidFill>
                  <a:schemeClr val="tx1"/>
                </a:solidFill>
                <a:effectLst/>
                <a:latin typeface="+mn-lt"/>
                <a:ea typeface="+mn-ea"/>
                <a:cs typeface="+mn-cs"/>
              </a:rPr>
              <a:t>样本的</a:t>
            </a:r>
            <a:r>
              <a:rPr lang="zh-CN" altLang="en-US" sz="1200" kern="1200" dirty="0" smtClean="0">
                <a:solidFill>
                  <a:schemeClr val="tx1"/>
                </a:solidFill>
                <a:effectLst/>
                <a:latin typeface="+mn-lt"/>
                <a:ea typeface="+mn-ea"/>
                <a:cs typeface="+mn-cs"/>
              </a:rPr>
              <a:t>众包置信</a:t>
            </a:r>
            <a:r>
              <a:rPr lang="zh-CN" altLang="en-US" sz="1200" kern="1200" dirty="0" smtClean="0">
                <a:solidFill>
                  <a:schemeClr val="tx1"/>
                </a:solidFill>
                <a:effectLst/>
                <a:latin typeface="+mn-lt"/>
                <a:ea typeface="+mn-ea"/>
                <a:cs typeface="+mn-cs"/>
              </a:rPr>
              <a:t>度；</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a:t>
            </a:r>
            <a:r>
              <a:rPr lang="zh-CN" altLang="en-US" sz="1200" kern="1200" dirty="0" smtClean="0">
                <a:solidFill>
                  <a:schemeClr val="tx1"/>
                </a:solidFill>
                <a:effectLst/>
                <a:latin typeface="+mn-lt"/>
                <a:ea typeface="+mn-ea"/>
                <a:cs typeface="+mn-cs"/>
              </a:rPr>
              <a:t>用这个</a:t>
            </a:r>
            <a:r>
              <a:rPr lang="zh-CN" altLang="zh-CN" sz="1200" kern="1200" dirty="0" smtClean="0">
                <a:solidFill>
                  <a:schemeClr val="tx1"/>
                </a:solidFill>
                <a:effectLst/>
                <a:latin typeface="+mn-lt"/>
                <a:ea typeface="+mn-ea"/>
                <a:cs typeface="+mn-cs"/>
              </a:rPr>
              <a:t>估计值估计每个未标注样本的众包标注置信度</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将标注样本到未标注样本的距离倒数作为权值，加权求和已标注样本对未标注样本的影响度，用来估计未标注样本的标注置信度。</a:t>
            </a: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如果</a:t>
            </a:r>
            <a:r>
              <a:rPr lang="zh-CN" altLang="zh-CN" sz="1200" kern="1200" dirty="0" smtClean="0">
                <a:solidFill>
                  <a:schemeClr val="tx1"/>
                </a:solidFill>
                <a:effectLst/>
                <a:latin typeface="+mn-lt"/>
                <a:ea typeface="+mn-ea"/>
                <a:cs typeface="+mn-cs"/>
              </a:rPr>
              <a:t>一个未标注样本与已标注样本相似性越大，我们认为众包对这两个样本的标注能力越相近。形象地说，离样本越近的已标注样本对该样本的影响越大。我们用欧氏距离来衡量样本之间的相似度</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，并通过加权的方式估计未标注样本的众包标注置信度</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，即</a:t>
            </a:r>
            <a:r>
              <a:rPr lang="zh-CN" altLang="zh-CN" sz="1200" b="1" kern="1200" dirty="0" smtClean="0">
                <a:solidFill>
                  <a:schemeClr val="tx1"/>
                </a:solidFill>
                <a:effectLst/>
                <a:latin typeface="+mn-lt"/>
                <a:ea typeface="+mn-ea"/>
                <a:cs typeface="+mn-cs"/>
              </a:rPr>
              <a:t>CrowdDiff值</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得到未标注样本标注难度即可反映众包对样本的标注置信度，标注难度越大众包置信度越低</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243834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250406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任务描述中限制了工作者的身份，介绍了任务是由多个问题组成，并且展示了一个任务示例，让工作者更清晰地了解到任务目的。经过市场调查后，我们将任务单价定为0.05元/任务。我们每道题收集3个答案，用多数投票原则进行一定的</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质量控制，即选择大多数人所挑选的标签作为最终答案，加入训练集中</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992284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给出的关键词中包含一些网络用语，如“碉堡”、“神机”、“浮云”等，以及一些特殊含义名词，如 “草”不是一种植物而是表达强烈的不满，这些关键词都是用户认为能够影响他们做出情感极性判断的关键词。对于机器而言，在标准训练集不充分的情况下，很难发现这些关键词的重要性，由此可见，我们设计的众包任务能够挖掘到用户对数据的潜在认识。</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598051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1）Baseline</a:t>
            </a:r>
            <a:r>
              <a:rPr lang="zh-CN" altLang="zh-CN" sz="1200" kern="1200" dirty="0" smtClean="0">
                <a:solidFill>
                  <a:schemeClr val="tx1"/>
                </a:solidFill>
                <a:effectLst/>
                <a:latin typeface="+mn-lt"/>
                <a:ea typeface="+mn-ea"/>
                <a:cs typeface="+mn-cs"/>
              </a:rPr>
              <a:t>：用基于传统众包标签的方法作为实验的基准。这里的主动学习挑选策略为随机采样算法（RND</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：实验中的主动学习算法换做基于不确定度的边缘抽样策略，总是选取距离分离超平面最近的样本作为不确定度最大的样本进行标注，这是最常用的主动学习挑选策略。该方法是基于支持向量机分类器SVM进行的。</a:t>
            </a:r>
          </a:p>
          <a:p>
            <a:r>
              <a:rPr lang="zh-CN" altLang="zh-CN" sz="1200" b="1" kern="1200" dirty="0" smtClean="0">
                <a:solidFill>
                  <a:schemeClr val="tx1"/>
                </a:solidFill>
                <a:effectLst/>
                <a:latin typeface="+mn-lt"/>
                <a:ea typeface="+mn-ea"/>
                <a:cs typeface="+mn-cs"/>
              </a:rPr>
              <a:t>3）CEF</a:t>
            </a:r>
            <a:r>
              <a:rPr lang="zh-CN" altLang="zh-CN" sz="1200" kern="1200" dirty="0" smtClean="0">
                <a:solidFill>
                  <a:schemeClr val="tx1"/>
                </a:solidFill>
                <a:effectLst/>
                <a:latin typeface="+mn-lt"/>
                <a:ea typeface="+mn-ea"/>
                <a:cs typeface="+mn-cs"/>
              </a:rPr>
              <a:t>：本文提出的基于众包解释性反馈的主动学习优化方法，详细过程见3.3节，过程中每次迭代计算相关评测指标。</a:t>
            </a:r>
          </a:p>
          <a:p>
            <a:r>
              <a:rPr lang="zh-CN" altLang="zh-CN" sz="1200" b="1" kern="1200" dirty="0" smtClean="0">
                <a:solidFill>
                  <a:schemeClr val="tx1"/>
                </a:solidFill>
                <a:effectLst/>
                <a:latin typeface="+mn-lt"/>
                <a:ea typeface="+mn-ea"/>
                <a:cs typeface="+mn-cs"/>
              </a:rPr>
              <a:t>4）QUIRE</a:t>
            </a:r>
            <a:r>
              <a:rPr lang="zh-CN" altLang="en-US"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文献[18]中提出的一种结合了样本信息量和代表性两方面原则的挑选策略。该方法是基于支持向量机分类器SVM进行的。</a:t>
            </a:r>
          </a:p>
          <a:p>
            <a:r>
              <a:rPr lang="zh-CN" altLang="zh-CN" sz="1200" b="1" kern="1200" dirty="0" smtClean="0">
                <a:solidFill>
                  <a:schemeClr val="tx1"/>
                </a:solidFill>
                <a:effectLst/>
                <a:latin typeface="+mn-lt"/>
                <a:ea typeface="+mn-ea"/>
                <a:cs typeface="+mn-cs"/>
              </a:rPr>
              <a:t>5）QUIRE-CD</a:t>
            </a:r>
            <a:r>
              <a:rPr lang="zh-CN" altLang="zh-CN" sz="1200" kern="1200" dirty="0" smtClean="0">
                <a:solidFill>
                  <a:schemeClr val="tx1"/>
                </a:solidFill>
                <a:effectLst/>
                <a:latin typeface="+mn-lt"/>
                <a:ea typeface="+mn-ea"/>
                <a:cs typeface="+mn-cs"/>
              </a:rPr>
              <a:t>：本文提出的融入样本标注难度（CrowdDiff）的挑选策略。该方法同样是基于支持向量机分类器SVM进行的。</a:t>
            </a:r>
          </a:p>
          <a:p>
            <a:endParaRPr lang="en-US" altLang="zh-CN" dirty="0" smtClean="0"/>
          </a:p>
          <a:p>
            <a:r>
              <a:rPr lang="zh-CN" altLang="en-US" dirty="0" smtClean="0"/>
              <a:t>文本分类领域判断情感极性的两</a:t>
            </a:r>
            <a:r>
              <a:rPr lang="zh-CN" altLang="en-US" dirty="0" smtClean="0"/>
              <a:t>个评论数据</a:t>
            </a:r>
            <a:r>
              <a:rPr lang="zh-CN" altLang="en-US" dirty="0" smtClean="0"/>
              <a:t>集。</a:t>
            </a:r>
            <a:r>
              <a:rPr lang="zh-CN" altLang="en-US" sz="1200" dirty="0" smtClean="0">
                <a:latin typeface="微软雅黑" panose="020B0503020204020204" pitchFamily="34" charset="-122"/>
                <a:ea typeface="微软雅黑" panose="020B0503020204020204" pitchFamily="34" charset="-122"/>
              </a:rPr>
              <a:t>中文倾向性分析评测第</a:t>
            </a:r>
            <a:r>
              <a:rPr lang="en-US" altLang="zh-CN" sz="1200" dirty="0" smtClean="0">
                <a:latin typeface="微软雅黑" panose="020B0503020204020204" pitchFamily="34" charset="-122"/>
                <a:ea typeface="微软雅黑" panose="020B0503020204020204" pitchFamily="34" charset="-122"/>
              </a:rPr>
              <a:t>8</a:t>
            </a:r>
            <a:r>
              <a:rPr lang="zh-CN" altLang="en-US" sz="1200" dirty="0" smtClean="0">
                <a:latin typeface="微软雅黑" panose="020B0503020204020204" pitchFamily="34" charset="-122"/>
                <a:ea typeface="微软雅黑" panose="020B0503020204020204" pitchFamily="34" charset="-122"/>
              </a:rPr>
              <a:t>个赛题的评测数据集</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2819930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1）Baseline</a:t>
            </a:r>
            <a:r>
              <a:rPr lang="zh-CN" altLang="zh-CN" sz="1200" kern="1200" dirty="0" smtClean="0">
                <a:solidFill>
                  <a:schemeClr val="tx1"/>
                </a:solidFill>
                <a:effectLst/>
                <a:latin typeface="+mn-lt"/>
                <a:ea typeface="+mn-ea"/>
                <a:cs typeface="+mn-cs"/>
              </a:rPr>
              <a:t>：用基于传统众包标签的方法作为实验的基准。这里的主动学习挑选策略为随机采样算法（RND</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：实验中的主动学习算法换做基于不确定度的边缘抽样策略，总是选取距离分离超平面最近的样本作为不确定度最大的样本进行标注，这是最常用的主动学习挑选策略。该方法是基于支持向量机分类器SVM进行的。</a:t>
            </a:r>
          </a:p>
          <a:p>
            <a:r>
              <a:rPr lang="zh-CN" altLang="zh-CN" sz="1200" b="1" kern="1200" dirty="0" smtClean="0">
                <a:solidFill>
                  <a:schemeClr val="tx1"/>
                </a:solidFill>
                <a:effectLst/>
                <a:latin typeface="+mn-lt"/>
                <a:ea typeface="+mn-ea"/>
                <a:cs typeface="+mn-cs"/>
              </a:rPr>
              <a:t>3）CEF</a:t>
            </a:r>
            <a:r>
              <a:rPr lang="zh-CN" altLang="zh-CN" sz="1200" kern="1200" dirty="0" smtClean="0">
                <a:solidFill>
                  <a:schemeClr val="tx1"/>
                </a:solidFill>
                <a:effectLst/>
                <a:latin typeface="+mn-lt"/>
                <a:ea typeface="+mn-ea"/>
                <a:cs typeface="+mn-cs"/>
              </a:rPr>
              <a:t>：本文提出的基于众包解释性反馈的主动学习优化方法，详细过程见3.3节，过程中每次迭代计算相关评测指标。</a:t>
            </a:r>
          </a:p>
          <a:p>
            <a:r>
              <a:rPr lang="zh-CN" altLang="zh-CN" sz="1200" b="1" kern="1200" dirty="0" smtClean="0">
                <a:solidFill>
                  <a:schemeClr val="tx1"/>
                </a:solidFill>
                <a:effectLst/>
                <a:latin typeface="+mn-lt"/>
                <a:ea typeface="+mn-ea"/>
                <a:cs typeface="+mn-cs"/>
              </a:rPr>
              <a:t>4）QUIRE</a:t>
            </a:r>
            <a:r>
              <a:rPr lang="zh-CN" altLang="en-US"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文献[18]中提出的一种结合了样本信息量和代表性两方面原则的挑选策略。该方法是基于支持向量机分类器SVM进行的。</a:t>
            </a:r>
          </a:p>
          <a:p>
            <a:r>
              <a:rPr lang="zh-CN" altLang="zh-CN" sz="1200" b="1" kern="1200" dirty="0" smtClean="0">
                <a:solidFill>
                  <a:schemeClr val="tx1"/>
                </a:solidFill>
                <a:effectLst/>
                <a:latin typeface="+mn-lt"/>
                <a:ea typeface="+mn-ea"/>
                <a:cs typeface="+mn-cs"/>
              </a:rPr>
              <a:t>5）QUIRE-CD</a:t>
            </a:r>
            <a:r>
              <a:rPr lang="zh-CN" altLang="zh-CN" sz="1200" kern="1200" dirty="0" smtClean="0">
                <a:solidFill>
                  <a:schemeClr val="tx1"/>
                </a:solidFill>
                <a:effectLst/>
                <a:latin typeface="+mn-lt"/>
                <a:ea typeface="+mn-ea"/>
                <a:cs typeface="+mn-cs"/>
              </a:rPr>
              <a:t>：本文提出的融入样本标注难度（CrowdDiff）的挑选策略。该方法同样是基于支持向量机分类器SVM进行的。</a:t>
            </a:r>
          </a:p>
          <a:p>
            <a:endParaRPr lang="en-US" altLang="zh-CN" dirty="0" smtClean="0"/>
          </a:p>
          <a:p>
            <a:r>
              <a:rPr lang="zh-CN" altLang="en-US" dirty="0" smtClean="0"/>
              <a:t>两个评论数据集，判断情感极性。</a:t>
            </a:r>
            <a:r>
              <a:rPr lang="zh-CN" altLang="en-US" sz="1200" dirty="0" smtClean="0">
                <a:latin typeface="微软雅黑" panose="020B0503020204020204" pitchFamily="34" charset="-122"/>
                <a:ea typeface="微软雅黑" panose="020B0503020204020204" pitchFamily="34" charset="-122"/>
              </a:rPr>
              <a:t>中文倾向性分析评测第</a:t>
            </a:r>
            <a:r>
              <a:rPr lang="en-US" altLang="zh-CN" sz="1200" dirty="0" smtClean="0">
                <a:latin typeface="微软雅黑" panose="020B0503020204020204" pitchFamily="34" charset="-122"/>
                <a:ea typeface="微软雅黑" panose="020B0503020204020204" pitchFamily="34" charset="-122"/>
              </a:rPr>
              <a:t>8</a:t>
            </a:r>
            <a:r>
              <a:rPr lang="zh-CN" altLang="en-US" sz="1200" dirty="0" smtClean="0">
                <a:latin typeface="微软雅黑" panose="020B0503020204020204" pitchFamily="34" charset="-122"/>
                <a:ea typeface="微软雅黑" panose="020B0503020204020204" pitchFamily="34" charset="-122"/>
              </a:rPr>
              <a:t>个赛题的评测数据集</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383065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2933788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1）Baseline</a:t>
            </a:r>
            <a:r>
              <a:rPr lang="zh-CN" altLang="zh-CN" sz="1200" kern="1200" dirty="0" smtClean="0">
                <a:solidFill>
                  <a:schemeClr val="tx1"/>
                </a:solidFill>
                <a:effectLst/>
                <a:latin typeface="+mn-lt"/>
                <a:ea typeface="+mn-ea"/>
                <a:cs typeface="+mn-cs"/>
              </a:rPr>
              <a:t>：用基于传统众包标签的方法作为实验的基准。这里的主动学习挑选策略为随机采样算法（RND</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：实验中的主动学习算法换做基于不确定度的边缘抽样策略，总是选取距离分离超平面最近的样本作为不确定度最大的样本进行标注，这是最常用的主动学习挑选策略。该方法是基于支持向量机分类器SVM进行的。</a:t>
            </a:r>
          </a:p>
          <a:p>
            <a:r>
              <a:rPr lang="zh-CN" altLang="zh-CN" sz="1200" b="1" kern="1200" dirty="0" smtClean="0">
                <a:solidFill>
                  <a:schemeClr val="tx1"/>
                </a:solidFill>
                <a:effectLst/>
                <a:latin typeface="+mn-lt"/>
                <a:ea typeface="+mn-ea"/>
                <a:cs typeface="+mn-cs"/>
              </a:rPr>
              <a:t>3）CEF</a:t>
            </a:r>
            <a:r>
              <a:rPr lang="zh-CN" altLang="zh-CN" sz="1200" kern="1200" dirty="0" smtClean="0">
                <a:solidFill>
                  <a:schemeClr val="tx1"/>
                </a:solidFill>
                <a:effectLst/>
                <a:latin typeface="+mn-lt"/>
                <a:ea typeface="+mn-ea"/>
                <a:cs typeface="+mn-cs"/>
              </a:rPr>
              <a:t>：本文提出的基于众包解释性反馈的主动学习优化方法，详细过程见3.3节，过程中每次迭代计算相关评测指标。</a:t>
            </a:r>
          </a:p>
          <a:p>
            <a:r>
              <a:rPr lang="zh-CN" altLang="zh-CN" sz="1200" b="1" kern="1200" dirty="0" smtClean="0">
                <a:solidFill>
                  <a:schemeClr val="tx1"/>
                </a:solidFill>
                <a:effectLst/>
                <a:latin typeface="+mn-lt"/>
                <a:ea typeface="+mn-ea"/>
                <a:cs typeface="+mn-cs"/>
              </a:rPr>
              <a:t>4）QUIRE</a:t>
            </a:r>
            <a:r>
              <a:rPr lang="zh-CN" altLang="en-US"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文献[18]中提出的一种结合了样本信息量和代表性两方面原则的挑选策略。该方法是基于支持向量机分类器SVM进行的。</a:t>
            </a:r>
          </a:p>
          <a:p>
            <a:r>
              <a:rPr lang="zh-CN" altLang="zh-CN" sz="1200" b="1" kern="1200" dirty="0" smtClean="0">
                <a:solidFill>
                  <a:schemeClr val="tx1"/>
                </a:solidFill>
                <a:effectLst/>
                <a:latin typeface="+mn-lt"/>
                <a:ea typeface="+mn-ea"/>
                <a:cs typeface="+mn-cs"/>
              </a:rPr>
              <a:t>5）QUIRE-CD</a:t>
            </a:r>
            <a:r>
              <a:rPr lang="zh-CN" altLang="zh-CN" sz="1200" kern="1200" dirty="0" smtClean="0">
                <a:solidFill>
                  <a:schemeClr val="tx1"/>
                </a:solidFill>
                <a:effectLst/>
                <a:latin typeface="+mn-lt"/>
                <a:ea typeface="+mn-ea"/>
                <a:cs typeface="+mn-cs"/>
              </a:rPr>
              <a:t>：本文提出的融入样本标注难度（CrowdDiff）的挑选策略。该方法同样是基于支持向量机分类器SVM进行的。</a:t>
            </a:r>
          </a:p>
          <a:p>
            <a:endParaRPr lang="en-US" altLang="zh-CN" dirty="0" smtClean="0"/>
          </a:p>
          <a:p>
            <a:r>
              <a:rPr lang="zh-CN" altLang="zh-CN" sz="1200" kern="1200" dirty="0" smtClean="0">
                <a:solidFill>
                  <a:schemeClr val="tx1"/>
                </a:solidFill>
                <a:effectLst/>
                <a:latin typeface="+mn-lt"/>
                <a:ea typeface="+mn-ea"/>
                <a:cs typeface="+mn-cs"/>
              </a:rPr>
              <a:t>评价指标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剩余数据集准确率</a:t>
            </a:r>
            <a:r>
              <a:rPr lang="en-US" altLang="zh-CN" sz="1200" kern="1200" dirty="0" smtClean="0">
                <a:solidFill>
                  <a:schemeClr val="tx1"/>
                </a:solidFill>
                <a:effectLst/>
                <a:latin typeface="+mn-lt"/>
                <a:ea typeface="+mn-ea"/>
                <a:cs typeface="+mn-cs"/>
              </a:rPr>
              <a:t>Accuracy</a:t>
            </a:r>
          </a:p>
          <a:p>
            <a:r>
              <a:rPr lang="zh-CN" altLang="zh-CN" sz="1200" kern="1200" dirty="0" smtClean="0">
                <a:solidFill>
                  <a:schemeClr val="tx1"/>
                </a:solidFill>
                <a:effectLst/>
                <a:latin typeface="+mn-lt"/>
                <a:ea typeface="+mn-ea"/>
                <a:cs typeface="+mn-cs"/>
              </a:rPr>
              <a:t>精确率</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、召回率</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和调和均值</a:t>
            </a:r>
            <a:r>
              <a:rPr lang="en-US" altLang="zh-CN" sz="1200" kern="1200" dirty="0" smtClean="0">
                <a:solidFill>
                  <a:schemeClr val="tx1"/>
                </a:solidFill>
                <a:effectLst/>
                <a:latin typeface="+mn-lt"/>
                <a:ea typeface="+mn-ea"/>
                <a:cs typeface="+mn-cs"/>
              </a:rPr>
              <a:t>F1-measure</a:t>
            </a:r>
          </a:p>
          <a:p>
            <a:r>
              <a:rPr lang="zh-CN" altLang="zh-CN" sz="1200" kern="1200" dirty="0" smtClean="0">
                <a:solidFill>
                  <a:schemeClr val="tx1"/>
                </a:solidFill>
                <a:effectLst/>
                <a:latin typeface="+mn-lt"/>
                <a:ea typeface="+mn-ea"/>
                <a:cs typeface="+mn-cs"/>
              </a:rPr>
              <a:t>标注问题数</a:t>
            </a:r>
            <a:r>
              <a:rPr lang="en-US" altLang="zh-CN" sz="1200" kern="1200" dirty="0" smtClean="0">
                <a:solidFill>
                  <a:schemeClr val="tx1"/>
                </a:solidFill>
                <a:effectLst/>
                <a:latin typeface="+mn-lt"/>
                <a:ea typeface="+mn-ea"/>
                <a:cs typeface="+mn-cs"/>
              </a:rPr>
              <a:t> Nq</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2631243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左图：</a:t>
            </a:r>
            <a:r>
              <a:rPr lang="zh-CN" altLang="zh-CN" sz="1200" kern="1200" dirty="0" smtClean="0">
                <a:solidFill>
                  <a:schemeClr val="tx1"/>
                </a:solidFill>
                <a:effectLst/>
                <a:latin typeface="+mn-lt"/>
                <a:ea typeface="+mn-ea"/>
                <a:cs typeface="+mn-cs"/>
              </a:rPr>
              <a:t>三种方法的模型学习曲线有明显的区别，本文提出的方法</a:t>
            </a:r>
            <a:r>
              <a:rPr lang="en-US" altLang="zh-CN" sz="1200" kern="1200" dirty="0" smtClean="0">
                <a:solidFill>
                  <a:schemeClr val="tx1"/>
                </a:solidFill>
                <a:effectLst/>
                <a:latin typeface="+mn-lt"/>
                <a:ea typeface="+mn-ea"/>
                <a:cs typeface="+mn-cs"/>
              </a:rPr>
              <a:t>CEF</a:t>
            </a:r>
            <a:r>
              <a:rPr lang="zh-CN" altLang="zh-CN" sz="1200" kern="1200" dirty="0" smtClean="0">
                <a:solidFill>
                  <a:schemeClr val="tx1"/>
                </a:solidFill>
                <a:effectLst/>
                <a:latin typeface="+mn-lt"/>
                <a:ea typeface="+mn-ea"/>
                <a:cs typeface="+mn-cs"/>
              </a:rPr>
              <a:t>和无解释性反馈的方法</a:t>
            </a:r>
            <a:r>
              <a:rPr lang="en-US" altLang="zh-CN" sz="1200" kern="1200" dirty="0" smtClean="0">
                <a:solidFill>
                  <a:schemeClr val="tx1"/>
                </a:solidFill>
                <a:effectLst/>
                <a:latin typeface="+mn-lt"/>
                <a:ea typeface="+mn-ea"/>
                <a:cs typeface="+mn-cs"/>
              </a:rPr>
              <a:t>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Baseline</a:t>
            </a:r>
            <a:r>
              <a:rPr lang="zh-CN" altLang="zh-CN" sz="1200" kern="1200" dirty="0" smtClean="0">
                <a:solidFill>
                  <a:schemeClr val="tx1"/>
                </a:solidFill>
                <a:effectLst/>
                <a:latin typeface="+mn-lt"/>
                <a:ea typeface="+mn-ea"/>
                <a:cs typeface="+mn-cs"/>
              </a:rPr>
              <a:t>相比，准确率提升速度更快。</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CEF</a:t>
            </a:r>
            <a:r>
              <a:rPr lang="zh-CN" altLang="zh-CN" sz="1200" kern="1200" dirty="0" smtClean="0">
                <a:solidFill>
                  <a:schemeClr val="tx1"/>
                </a:solidFill>
                <a:effectLst/>
                <a:latin typeface="+mn-lt"/>
                <a:ea typeface="+mn-ea"/>
                <a:cs typeface="+mn-cs"/>
              </a:rPr>
              <a:t>方法呈现的模型性能是三个方法中最优的，它的曲线较其他两个方法更光滑，并且能更快地到达</a:t>
            </a:r>
            <a:r>
              <a:rPr lang="zh-CN" altLang="en-US" sz="1200" kern="1200" dirty="0" smtClean="0">
                <a:solidFill>
                  <a:schemeClr val="tx1"/>
                </a:solidFill>
                <a:effectLst/>
                <a:latin typeface="+mn-lt"/>
                <a:ea typeface="+mn-ea"/>
                <a:cs typeface="+mn-cs"/>
              </a:rPr>
              <a:t>较高的标准</a:t>
            </a:r>
            <a:r>
              <a:rPr lang="zh-CN" altLang="zh-CN" sz="1200" kern="1200" dirty="0" smtClean="0">
                <a:solidFill>
                  <a:schemeClr val="tx1"/>
                </a:solidFill>
                <a:effectLst/>
                <a:latin typeface="+mn-lt"/>
                <a:ea typeface="+mn-ea"/>
                <a:cs typeface="+mn-cs"/>
              </a:rPr>
              <a:t>。由此可得，本文提出的</a:t>
            </a:r>
            <a:r>
              <a:rPr lang="en-US" altLang="zh-CN" sz="1200" kern="1200" dirty="0" smtClean="0">
                <a:solidFill>
                  <a:schemeClr val="tx1"/>
                </a:solidFill>
                <a:effectLst/>
                <a:latin typeface="+mn-lt"/>
                <a:ea typeface="+mn-ea"/>
                <a:cs typeface="+mn-cs"/>
              </a:rPr>
              <a:t>CEF</a:t>
            </a:r>
            <a:r>
              <a:rPr lang="zh-CN" altLang="zh-CN" sz="1200" kern="1200" dirty="0" smtClean="0">
                <a:solidFill>
                  <a:schemeClr val="tx1"/>
                </a:solidFill>
                <a:effectLst/>
                <a:latin typeface="+mn-lt"/>
                <a:ea typeface="+mn-ea"/>
                <a:cs typeface="+mn-cs"/>
              </a:rPr>
              <a:t>，基于众包解释性反馈的主动学习优化方法，能够得到更健壮更高效的分类模型。</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1051565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微博评论数据集中</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本文提出的基于众包解释性反馈的主动学习模型优化方法</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在相同准确率的情况下，</a:t>
            </a:r>
            <a:r>
              <a:rPr lang="zh-CN" altLang="zh-CN" sz="1200" kern="1200" dirty="0" smtClean="0">
                <a:solidFill>
                  <a:schemeClr val="tx1"/>
                </a:solidFill>
                <a:effectLst/>
                <a:latin typeface="+mn-lt"/>
                <a:ea typeface="+mn-ea"/>
                <a:cs typeface="+mn-cs"/>
              </a:rPr>
              <a:t>能够减少</a:t>
            </a:r>
            <a:r>
              <a:rPr lang="zh-CN" altLang="zh-CN" sz="1200" kern="1200" dirty="0" smtClean="0">
                <a:solidFill>
                  <a:schemeClr val="tx1"/>
                </a:solidFill>
                <a:effectLst/>
                <a:latin typeface="+mn-lt"/>
                <a:ea typeface="+mn-ea"/>
                <a:cs typeface="+mn-cs"/>
              </a:rPr>
              <a:t>大量的标注数量以及时间成本，并且一定程度上减少标注成本，对解决实际问题较其他方法具有更大优势</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348604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本文提出的QUIRE_CD方法在两种数据集上，整体上都展示了较好的性能。QUIRE_CD在最后一次迭代中比随机采样策略Baseline在两种数据集上分别提高了4.2%和2.5%，相比于QUIRE方法分别提高了0.6%和0.8%。</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226521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该方法能够挑选出较为容易的样本，获取更高质量的标签</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验证了之前的猜想。</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370148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4261283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总结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1. 从众包任务设计角度出发，设计一种新型众包任务，规则化解释性信息的形式，在收集数据标签的同时收集用户解释性反馈。本方法收集到的解释性信息能够挖据到数据潜在的重要特征，提升模型的学习能力。</a:t>
            </a:r>
          </a:p>
          <a:p>
            <a:r>
              <a:rPr lang="zh-CN" altLang="zh-CN" sz="1200" kern="1200" dirty="0" smtClean="0">
                <a:solidFill>
                  <a:schemeClr val="tx1"/>
                </a:solidFill>
                <a:effectLst/>
                <a:latin typeface="+mn-lt"/>
                <a:ea typeface="+mn-ea"/>
                <a:cs typeface="+mn-cs"/>
              </a:rPr>
              <a:t>2. 在现有的主动学习挑选策略QUIRE的基础上进行优化，提出一种基于众包反馈的主动学习挑选策略的优化方法，在采样过程中加入众包标注置信度的挑选标准，挑选适合人群的样本进行标注，从而降低标签噪音，优化模型输入。本方法能够将众包与主动学习模型更好地融合，并改善模型分类性能。</a:t>
            </a:r>
          </a:p>
          <a:p>
            <a:r>
              <a:rPr lang="zh-CN" altLang="zh-CN" sz="1200" kern="1200" dirty="0" smtClean="0">
                <a:solidFill>
                  <a:schemeClr val="tx1"/>
                </a:solidFill>
                <a:effectLst/>
                <a:latin typeface="+mn-lt"/>
                <a:ea typeface="+mn-ea"/>
                <a:cs typeface="+mn-cs"/>
              </a:rPr>
              <a:t>3. 通过多组对照实验，验证了本文提出的两种基于众包的主动学习模型优化方法在处理文本分类问题上的可行性和有效性。</a:t>
            </a: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120207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总结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1. 从众包任务设计角度出发，设计一种新型众包任务，规则化解释性信息的形式，在收集数据标签的同时收集用户解释性反馈。本方法收集到的解释性信息能够挖据到数据潜在的重要特征，提升模型的学习能力。</a:t>
            </a:r>
          </a:p>
          <a:p>
            <a:r>
              <a:rPr lang="zh-CN" altLang="zh-CN" sz="1200" kern="1200" dirty="0" smtClean="0">
                <a:solidFill>
                  <a:schemeClr val="tx1"/>
                </a:solidFill>
                <a:effectLst/>
                <a:latin typeface="+mn-lt"/>
                <a:ea typeface="+mn-ea"/>
                <a:cs typeface="+mn-cs"/>
              </a:rPr>
              <a:t>2. 在现有的主动学习挑选策略QUIRE的基础上进行优化，提出一种基于众包反馈的主动学习挑选策略的优化方法，在采样过程中加入众包标注置信度的挑选标准，挑选适合人群的样本进行标注，从而降低标签噪音，优化模型输入。本方法能够将众包与主动学习模型更好地融合，并改善模型分类性能。</a:t>
            </a:r>
          </a:p>
          <a:p>
            <a:r>
              <a:rPr lang="zh-CN" altLang="zh-CN" sz="1200" kern="1200" dirty="0" smtClean="0">
                <a:solidFill>
                  <a:schemeClr val="tx1"/>
                </a:solidFill>
                <a:effectLst/>
                <a:latin typeface="+mn-lt"/>
                <a:ea typeface="+mn-ea"/>
                <a:cs typeface="+mn-cs"/>
              </a:rPr>
              <a:t>3. 通过多组对照实验，验证了本文提出的两种基于众包的主动学习模型优化方法在处理文本分类问题上的可行性和有效性。</a:t>
            </a: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266153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观察不同影响因子</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对模型分类效果的影响。在一步环境下，挑选</a:t>
            </a:r>
            <a:r>
              <a:rPr lang="en-US" altLang="zh-CN" sz="1200" kern="1200" dirty="0" smtClean="0">
                <a:solidFill>
                  <a:schemeClr val="tx1"/>
                </a:solidFill>
                <a:effectLst/>
                <a:latin typeface="+mn-lt"/>
                <a:ea typeface="+mn-ea"/>
                <a:cs typeface="+mn-cs"/>
              </a:rPr>
              <a:t>6000</a:t>
            </a:r>
            <a:r>
              <a:rPr lang="zh-CN" altLang="zh-CN" sz="1200" kern="1200" dirty="0" smtClean="0">
                <a:solidFill>
                  <a:schemeClr val="tx1"/>
                </a:solidFill>
                <a:effectLst/>
                <a:latin typeface="+mn-lt"/>
                <a:ea typeface="+mn-ea"/>
                <a:cs typeface="+mn-cs"/>
              </a:rPr>
              <a:t>条均匀酒店评论数据集进行实验。</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在挑选过程中引入众包标注置信度，能够一定程度提升模型性能，但不能对其进行过分地约束，而忽略对样本信息量和代表性的控制，否则，分类效果会适得其反。</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157428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2739648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左图：</a:t>
            </a:r>
            <a:r>
              <a:rPr lang="en-US" altLang="zh-CN" sz="1200" kern="1200" dirty="0" smtClean="0">
                <a:solidFill>
                  <a:schemeClr val="tx1"/>
                </a:solidFill>
                <a:effectLst/>
                <a:latin typeface="+mn-lt"/>
                <a:ea typeface="+mn-ea"/>
                <a:cs typeface="+mn-cs"/>
              </a:rPr>
              <a:t>Passive</a:t>
            </a:r>
            <a:r>
              <a:rPr lang="zh-CN" altLang="zh-CN" sz="1200" kern="1200" dirty="0" smtClean="0">
                <a:solidFill>
                  <a:schemeClr val="tx1"/>
                </a:solidFill>
                <a:effectLst/>
                <a:latin typeface="+mn-lt"/>
                <a:ea typeface="+mn-ea"/>
                <a:cs typeface="+mn-cs"/>
              </a:rPr>
              <a:t>是被动学习模型，即没有主动学习挑选样本的过程，将</a:t>
            </a:r>
            <a:r>
              <a:rPr lang="en-US" altLang="zh-CN" sz="1200" kern="1200" dirty="0" smtClean="0">
                <a:solidFill>
                  <a:schemeClr val="tx1"/>
                </a:solidFill>
                <a:effectLst/>
                <a:latin typeface="+mn-lt"/>
                <a:ea typeface="+mn-ea"/>
                <a:cs typeface="+mn-cs"/>
              </a:rPr>
              <a:t>220</a:t>
            </a:r>
            <a:r>
              <a:rPr lang="zh-CN" altLang="zh-CN" sz="1200" kern="1200" dirty="0" smtClean="0">
                <a:solidFill>
                  <a:schemeClr val="tx1"/>
                </a:solidFill>
                <a:effectLst/>
                <a:latin typeface="+mn-lt"/>
                <a:ea typeface="+mn-ea"/>
                <a:cs typeface="+mn-cs"/>
              </a:rPr>
              <a:t>条样本（</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初始训练集</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标注集）一次性输入模型</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CEF</a:t>
            </a:r>
            <a:r>
              <a:rPr lang="zh-CN" altLang="en-US" sz="1200" kern="1200" dirty="0" smtClean="0">
                <a:solidFill>
                  <a:schemeClr val="tx1"/>
                </a:solidFill>
                <a:effectLst/>
                <a:latin typeface="+mn-lt"/>
                <a:ea typeface="+mn-ea"/>
                <a:cs typeface="+mn-cs"/>
              </a:rPr>
              <a:t>较其他提升明显，</a:t>
            </a:r>
            <a:r>
              <a:rPr lang="en-US" altLang="zh-CN" sz="1200" kern="1200" dirty="0" smtClean="0">
                <a:solidFill>
                  <a:schemeClr val="tx1"/>
                </a:solidFill>
                <a:effectLst/>
                <a:latin typeface="+mn-lt"/>
                <a:ea typeface="+mn-ea"/>
                <a:cs typeface="+mn-cs"/>
              </a:rPr>
              <a:t>batch size</a:t>
            </a:r>
            <a:r>
              <a:rPr lang="zh-CN" altLang="zh-CN" sz="1200" kern="1200" dirty="0" smtClean="0">
                <a:solidFill>
                  <a:schemeClr val="tx1"/>
                </a:solidFill>
                <a:effectLst/>
                <a:latin typeface="+mn-lt"/>
                <a:ea typeface="+mn-ea"/>
                <a:cs typeface="+mn-cs"/>
              </a:rPr>
              <a:t>越小最终的准确率越高，但是达到一定程度后曲线趋于平稳直线，提升不再明显</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右图：</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10000</a:t>
            </a:r>
            <a:r>
              <a:rPr lang="zh-CN" altLang="zh-CN" sz="1200" kern="1200" dirty="0" smtClean="0">
                <a:solidFill>
                  <a:schemeClr val="tx1"/>
                </a:solidFill>
                <a:effectLst/>
                <a:latin typeface="+mn-lt"/>
                <a:ea typeface="+mn-ea"/>
                <a:cs typeface="+mn-cs"/>
              </a:rPr>
              <a:t>条酒店评论数据上执行</a:t>
            </a:r>
            <a:r>
              <a:rPr lang="en-US" altLang="zh-CN" sz="1200" kern="1200" dirty="0" smtClean="0">
                <a:solidFill>
                  <a:schemeClr val="tx1"/>
                </a:solidFill>
                <a:effectLst/>
                <a:latin typeface="+mn-lt"/>
                <a:ea typeface="+mn-ea"/>
                <a:cs typeface="+mn-cs"/>
              </a:rPr>
              <a:t>CEF</a:t>
            </a:r>
            <a:r>
              <a:rPr lang="zh-CN" altLang="zh-CN" sz="1200" kern="1200" dirty="0" smtClean="0">
                <a:solidFill>
                  <a:schemeClr val="tx1"/>
                </a:solidFill>
                <a:effectLst/>
                <a:latin typeface="+mn-lt"/>
                <a:ea typeface="+mn-ea"/>
                <a:cs typeface="+mn-cs"/>
              </a:rPr>
              <a:t>方法，</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条作为初始训练集随机挑选</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条交给众包平台收集标签和解释性信息，在融入解释性反馈的过程中设置不同的权重系数，最后观察不同权重系数下的准确率变化曲线。</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展示不同权重系数的准确率变化。</a:t>
            </a:r>
            <a:r>
              <a:rPr lang="zh-CN" altLang="zh-CN" sz="1200" kern="1200" dirty="0" smtClean="0">
                <a:solidFill>
                  <a:schemeClr val="tx1"/>
                </a:solidFill>
                <a:effectLst/>
                <a:latin typeface="+mn-lt"/>
                <a:ea typeface="+mn-ea"/>
                <a:cs typeface="+mn-cs"/>
              </a:rPr>
              <a:t>在权重系数</a:t>
            </a:r>
            <a:r>
              <a:rPr lang="en-US" altLang="zh-CN" sz="1200" kern="1200" dirty="0" smtClean="0">
                <a:solidFill>
                  <a:schemeClr val="tx1"/>
                </a:solidFill>
                <a:effectLst/>
                <a:latin typeface="+mn-lt"/>
                <a:ea typeface="+mn-ea"/>
                <a:cs typeface="+mn-cs"/>
              </a:rPr>
              <a:t> C </a:t>
            </a:r>
            <a:r>
              <a:rPr lang="zh-CN" altLang="en-US" sz="1200" kern="1200" dirty="0" smtClean="0">
                <a:solidFill>
                  <a:schemeClr val="tx1"/>
                </a:solidFill>
                <a:effectLst/>
                <a:latin typeface="+mn-lt"/>
                <a:ea typeface="+mn-ea"/>
                <a:cs typeface="+mn-cs"/>
              </a:rPr>
              <a:t>在数值较小区间内</a:t>
            </a:r>
            <a:r>
              <a:rPr lang="zh-CN" altLang="zh-CN" sz="1200" kern="1200" dirty="0" smtClean="0">
                <a:solidFill>
                  <a:schemeClr val="tx1"/>
                </a:solidFill>
                <a:effectLst/>
                <a:latin typeface="+mn-lt"/>
                <a:ea typeface="+mn-ea"/>
                <a:cs typeface="+mn-cs"/>
              </a:rPr>
              <a:t>准确率提升效果明显，在</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以后的提升效果趋于平缓。由此可见，对于用户给出的反馈关键词对模型的提升效果有一定的影响</a:t>
            </a:r>
            <a:r>
              <a:rPr lang="zh-CN" altLang="en-US" sz="1200" kern="1200" dirty="0" smtClean="0">
                <a:solidFill>
                  <a:schemeClr val="tx1"/>
                </a:solidFill>
                <a:effectLst/>
                <a:latin typeface="+mn-lt"/>
                <a:ea typeface="+mn-ea"/>
                <a:cs typeface="+mn-cs"/>
              </a:rPr>
              <a:t>，但不能过高和过低。</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427373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通过已有的一部分输入数据与输出数据之间的对应关系，生成一个函数，将输入映射到合适的输出，例如分类。</a:t>
            </a:r>
            <a:endParaRPr lang="en-US" altLang="zh-CN" dirty="0" smtClean="0"/>
          </a:p>
          <a:p>
            <a:r>
              <a:rPr lang="zh-CN" altLang="en-US" dirty="0" smtClean="0"/>
              <a:t>监督学习处理分类问题时，需要大量的有标准标签的数据，获取这部分数据需要大量的标注成本和时间。</a:t>
            </a:r>
            <a:endParaRPr lang="en-US" altLang="zh-CN" dirty="0" smtClean="0"/>
          </a:p>
          <a:p>
            <a:r>
              <a:rPr lang="zh-CN" altLang="en-US" dirty="0" smtClean="0"/>
              <a:t>另一个挑战：对于一些机器难处理的问题，例如情感分析、实体匹配等任务，这些任务依赖人主观意识机器往往很难高效地完成。</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210565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主动学习：</a:t>
            </a:r>
            <a:r>
              <a:rPr lang="zh-CN" altLang="zh-CN" sz="1200" kern="1200" dirty="0" smtClean="0">
                <a:solidFill>
                  <a:schemeClr val="tx1"/>
                </a:solidFill>
                <a:effectLst/>
                <a:latin typeface="+mn-lt"/>
                <a:ea typeface="+mn-ea"/>
                <a:cs typeface="+mn-cs"/>
              </a:rPr>
              <a:t>主要思想是在模型训练的过程中主动提出一些“标注请求”，发现一些能够最大程度提升模型性能的优质样本进行标注并交由模型学习，反复迭代直到标注代价或模型精度达到一定标准为止。</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众包技术：</a:t>
            </a:r>
            <a:r>
              <a:rPr lang="zh-CN" altLang="zh-CN" sz="1200" kern="1200" dirty="0" smtClean="0">
                <a:solidFill>
                  <a:schemeClr val="tx1"/>
                </a:solidFill>
                <a:effectLst/>
                <a:latin typeface="+mn-lt"/>
                <a:ea typeface="+mn-ea"/>
                <a:cs typeface="+mn-cs"/>
              </a:rPr>
              <a:t>一种基于互联网大众的分布式问题解决机制</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它通过将互联网上人群提供的未知数据集成在一起，完成计算机难以处理的任务</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借助众包技术我们可以大大提高这些任务的处理效率和结果质量。</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2945056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indent="-228600" algn="l">
              <a:buFont typeface="+mj-lt"/>
              <a:buAutoNum type="arabicPeriod"/>
            </a:pPr>
            <a:r>
              <a:rPr lang="zh-CN" altLang="en-US" sz="1200" dirty="0" smtClean="0">
                <a:solidFill>
                  <a:srgbClr val="262626"/>
                </a:solidFill>
                <a:latin typeface="微软雅黑" pitchFamily="34" charset="-122"/>
                <a:ea typeface="微软雅黑" pitchFamily="34" charset="-122"/>
              </a:rPr>
              <a:t>收集更多文本或标签的内容反馈。</a:t>
            </a:r>
            <a:r>
              <a:rPr lang="en-US" altLang="zh-CN" sz="1200" dirty="0" err="1" smtClean="0">
                <a:solidFill>
                  <a:srgbClr val="262626"/>
                </a:solidFill>
                <a:latin typeface="微软雅黑" pitchFamily="34" charset="-122"/>
                <a:ea typeface="微软雅黑" pitchFamily="34" charset="-122"/>
              </a:rPr>
              <a:t>Eg</a:t>
            </a:r>
            <a:r>
              <a:rPr lang="zh-CN" altLang="en-US" sz="1200" dirty="0" smtClean="0">
                <a:solidFill>
                  <a:srgbClr val="262626"/>
                </a:solidFill>
                <a:latin typeface="微软雅黑" pitchFamily="34" charset="-122"/>
                <a:ea typeface="微软雅黑" pitchFamily="34" charset="-122"/>
              </a:rPr>
              <a:t>，添加填空题，获取更多用户反馈。</a:t>
            </a:r>
            <a:endParaRPr lang="en-US" altLang="zh-CN" sz="1200" dirty="0" smtClean="0">
              <a:solidFill>
                <a:srgbClr val="262626"/>
              </a:solidFill>
              <a:latin typeface="微软雅黑" pitchFamily="34" charset="-122"/>
              <a:ea typeface="微软雅黑" pitchFamily="34" charset="-122"/>
            </a:endParaRPr>
          </a:p>
          <a:p>
            <a:pPr marL="228600" indent="-228600" algn="l">
              <a:buFont typeface="+mj-lt"/>
              <a:buAutoNum type="arabicPeriod"/>
            </a:pPr>
            <a:r>
              <a:rPr lang="zh-CN" altLang="en-US" sz="1200" dirty="0" smtClean="0">
                <a:solidFill>
                  <a:srgbClr val="262626"/>
                </a:solidFill>
                <a:latin typeface="微软雅黑" pitchFamily="34" charset="-122"/>
                <a:ea typeface="微软雅黑" pitchFamily="34" charset="-122"/>
              </a:rPr>
              <a:t>收集更多点击或拖拽的行为反馈。</a:t>
            </a:r>
            <a:r>
              <a:rPr lang="en-US" altLang="zh-CN" sz="1200" dirty="0" err="1" smtClean="0">
                <a:solidFill>
                  <a:srgbClr val="262626"/>
                </a:solidFill>
                <a:latin typeface="微软雅黑" pitchFamily="34" charset="-122"/>
                <a:ea typeface="微软雅黑" pitchFamily="34" charset="-122"/>
              </a:rPr>
              <a:t>Eg</a:t>
            </a:r>
            <a:r>
              <a:rPr lang="zh-CN" altLang="en-US" sz="1200" dirty="0" smtClean="0">
                <a:solidFill>
                  <a:srgbClr val="262626"/>
                </a:solidFill>
                <a:latin typeface="微软雅黑" pitchFamily="34" charset="-122"/>
                <a:ea typeface="微软雅黑" pitchFamily="34" charset="-122"/>
              </a:rPr>
              <a:t>，通过设计游戏来挖掘人类的潜在认识。影响用户体验、获取信息难以处理。</a:t>
            </a:r>
            <a:endParaRPr lang="en-US" altLang="zh-CN" sz="1200" dirty="0" smtClean="0">
              <a:solidFill>
                <a:srgbClr val="262626"/>
              </a:solidFill>
              <a:latin typeface="微软雅黑" pitchFamily="34" charset="-122"/>
              <a:ea typeface="微软雅黑" pitchFamily="34" charset="-122"/>
            </a:endParaRPr>
          </a:p>
          <a:p>
            <a:pPr marL="228600" indent="-228600" algn="l">
              <a:buFont typeface="+mj-lt"/>
              <a:buAutoNum type="arabicPeriod"/>
            </a:pPr>
            <a:endParaRPr lang="en-US" altLang="zh-CN" sz="1200" dirty="0" smtClean="0">
              <a:solidFill>
                <a:srgbClr val="262626"/>
              </a:solidFill>
              <a:latin typeface="微软雅黑" pitchFamily="34" charset="-122"/>
              <a:ea typeface="微软雅黑" pitchFamily="34" charset="-122"/>
            </a:endParaRPr>
          </a:p>
          <a:p>
            <a:pPr marL="0" indent="0" algn="l">
              <a:buFont typeface="+mj-lt"/>
              <a:buNone/>
            </a:pPr>
            <a:r>
              <a:rPr lang="zh-CN" altLang="en-US" sz="1200" dirty="0" smtClean="0">
                <a:solidFill>
                  <a:srgbClr val="262626"/>
                </a:solidFill>
                <a:latin typeface="微软雅黑" pitchFamily="34" charset="-122"/>
                <a:ea typeface="微软雅黑" pitchFamily="34" charset="-122"/>
              </a:rPr>
              <a:t>优势</a:t>
            </a:r>
            <a:endParaRPr lang="en-US" altLang="zh-CN" sz="1200" dirty="0" smtClean="0">
              <a:solidFill>
                <a:srgbClr val="262626"/>
              </a:solidFill>
              <a:latin typeface="微软雅黑" pitchFamily="34" charset="-122"/>
              <a:ea typeface="微软雅黑" pitchFamily="34" charset="-122"/>
            </a:endParaRPr>
          </a:p>
          <a:p>
            <a:pPr marL="228600" indent="-228600">
              <a:buFont typeface="+mj-lt"/>
              <a:buAutoNum type="arabicPeriod"/>
            </a:pPr>
            <a:r>
              <a:rPr lang="zh-CN" altLang="en-US" sz="1200" dirty="0" smtClean="0">
                <a:solidFill>
                  <a:srgbClr val="262626"/>
                </a:solidFill>
                <a:latin typeface="微软雅黑" pitchFamily="34" charset="-122"/>
                <a:ea typeface="微软雅黑" pitchFamily="34" charset="-122"/>
              </a:rPr>
              <a:t>众包比专家成本低</a:t>
            </a:r>
            <a:endParaRPr lang="en-US" altLang="zh-CN" sz="1200" dirty="0" smtClean="0">
              <a:solidFill>
                <a:srgbClr val="262626"/>
              </a:solidFill>
              <a:latin typeface="微软雅黑" pitchFamily="34" charset="-122"/>
              <a:ea typeface="微软雅黑" pitchFamily="34" charset="-122"/>
            </a:endParaRPr>
          </a:p>
          <a:p>
            <a:pPr marL="228600" indent="-228600">
              <a:buFont typeface="+mj-lt"/>
              <a:buAutoNum type="arabicPeriod"/>
            </a:pPr>
            <a:r>
              <a:rPr lang="zh-CN" altLang="en-US" sz="1200" dirty="0" smtClean="0">
                <a:solidFill>
                  <a:srgbClr val="262626"/>
                </a:solidFill>
                <a:latin typeface="微软雅黑" pitchFamily="34" charset="-122"/>
                <a:ea typeface="微软雅黑" pitchFamily="34" charset="-122"/>
              </a:rPr>
              <a:t>能够高效地处理一些机器难处理的问题</a:t>
            </a:r>
          </a:p>
          <a:p>
            <a:pPr marL="0" indent="0" algn="l">
              <a:buFont typeface="+mj-lt"/>
              <a:buNone/>
            </a:pPr>
            <a:endParaRPr lang="en-US" altLang="zh-CN" sz="1200" dirty="0" smtClean="0">
              <a:solidFill>
                <a:srgbClr val="262626"/>
              </a:solidFill>
              <a:latin typeface="微软雅黑" pitchFamily="34" charset="-122"/>
              <a:ea typeface="微软雅黑" pitchFamily="34" charset="-122"/>
            </a:endParaRPr>
          </a:p>
          <a:p>
            <a:pPr marL="0" indent="0" algn="l">
              <a:buFont typeface="+mj-lt"/>
              <a:buNone/>
            </a:pPr>
            <a:r>
              <a:rPr lang="zh-CN" altLang="en-US" sz="1200" dirty="0" smtClean="0">
                <a:solidFill>
                  <a:srgbClr val="262626"/>
                </a:solidFill>
                <a:latin typeface="微软雅黑" pitchFamily="34" charset="-122"/>
                <a:ea typeface="微软雅黑" pitchFamily="34" charset="-122"/>
              </a:rPr>
              <a:t>整个基于众包的主动学习模型中最重要的两步：一是众包阶段、而是主动学习样例选择阶段</a:t>
            </a:r>
          </a:p>
          <a:p>
            <a:pPr marL="228600" indent="-228600">
              <a:buFont typeface="+mj-lt"/>
              <a:buAutoNum type="arabicPeriod"/>
            </a:pPr>
            <a:endParaRPr lang="zh-CN" altLang="en-US" sz="1200" dirty="0">
              <a:solidFill>
                <a:srgbClr val="262626"/>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87356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49567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indent="-228600">
              <a:buFont typeface="+mj-lt"/>
              <a:buAutoNum type="arabicPeriod"/>
            </a:pPr>
            <a:endParaRPr lang="zh-CN" altLang="en-US" sz="1200" dirty="0">
              <a:solidFill>
                <a:srgbClr val="262626"/>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892420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318312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3992" y="1565764"/>
            <a:ext cx="5711905" cy="1080400"/>
          </a:xfrm>
        </p:spPr>
        <p:txBody>
          <a:bodyPr/>
          <a:lstStyle/>
          <a:p>
            <a:r>
              <a:rPr lang="zh-CN" altLang="en-US"/>
              <a:t>单击此处编辑母版标题样式</a:t>
            </a:r>
          </a:p>
        </p:txBody>
      </p:sp>
      <p:sp>
        <p:nvSpPr>
          <p:cNvPr id="3" name="副标题 2"/>
          <p:cNvSpPr>
            <a:spLocks noGrp="1"/>
          </p:cNvSpPr>
          <p:nvPr>
            <p:ph type="subTitle" idx="1"/>
          </p:nvPr>
        </p:nvSpPr>
        <p:spPr>
          <a:xfrm>
            <a:off x="1007983" y="2856177"/>
            <a:ext cx="4703922" cy="1288080"/>
          </a:xfrm>
        </p:spPr>
        <p:txBody>
          <a:bodyPr/>
          <a:lstStyle>
            <a:lvl1pPr marL="0" indent="0" algn="ctr">
              <a:buNone/>
              <a:defRPr>
                <a:solidFill>
                  <a:schemeClr val="tx1">
                    <a:tint val="75000"/>
                  </a:schemeClr>
                </a:solidFill>
              </a:defRPr>
            </a:lvl1pPr>
            <a:lvl2pPr marL="299496" indent="0" algn="ctr">
              <a:buNone/>
              <a:defRPr>
                <a:solidFill>
                  <a:schemeClr val="tx1">
                    <a:tint val="75000"/>
                  </a:schemeClr>
                </a:solidFill>
              </a:defRPr>
            </a:lvl2pPr>
            <a:lvl3pPr marL="598993" indent="0" algn="ctr">
              <a:buNone/>
              <a:defRPr>
                <a:solidFill>
                  <a:schemeClr val="tx1">
                    <a:tint val="75000"/>
                  </a:schemeClr>
                </a:solidFill>
              </a:defRPr>
            </a:lvl3pPr>
            <a:lvl4pPr marL="898490" indent="0" algn="ctr">
              <a:buNone/>
              <a:defRPr>
                <a:solidFill>
                  <a:schemeClr val="tx1">
                    <a:tint val="75000"/>
                  </a:schemeClr>
                </a:solidFill>
              </a:defRPr>
            </a:lvl4pPr>
            <a:lvl5pPr marL="1197986" indent="0" algn="ctr">
              <a:buNone/>
              <a:defRPr>
                <a:solidFill>
                  <a:schemeClr val="tx1">
                    <a:tint val="75000"/>
                  </a:schemeClr>
                </a:solidFill>
              </a:defRPr>
            </a:lvl5pPr>
            <a:lvl6pPr marL="1497482" indent="0" algn="ctr">
              <a:buNone/>
              <a:defRPr>
                <a:solidFill>
                  <a:schemeClr val="tx1">
                    <a:tint val="75000"/>
                  </a:schemeClr>
                </a:solidFill>
              </a:defRPr>
            </a:lvl6pPr>
            <a:lvl7pPr marL="1796980" indent="0" algn="ctr">
              <a:buNone/>
              <a:defRPr>
                <a:solidFill>
                  <a:schemeClr val="tx1">
                    <a:tint val="75000"/>
                  </a:schemeClr>
                </a:solidFill>
              </a:defRPr>
            </a:lvl7pPr>
            <a:lvl8pPr marL="2096476" indent="0" algn="ctr">
              <a:buNone/>
              <a:defRPr>
                <a:solidFill>
                  <a:schemeClr val="tx1">
                    <a:tint val="75000"/>
                  </a:schemeClr>
                </a:solidFill>
              </a:defRPr>
            </a:lvl8pPr>
            <a:lvl9pPr marL="239597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871919" y="201847"/>
            <a:ext cx="1511975"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35994" y="201847"/>
            <a:ext cx="4423927"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825" y="3238868"/>
            <a:ext cx="5711905" cy="1001062"/>
          </a:xfrm>
        </p:spPr>
        <p:txBody>
          <a:bodyPr anchor="t"/>
          <a:lstStyle>
            <a:lvl1pPr algn="l">
              <a:defRPr sz="2613" b="1" cap="all"/>
            </a:lvl1pPr>
          </a:lstStyle>
          <a:p>
            <a:r>
              <a:rPr lang="zh-CN" altLang="en-US"/>
              <a:t>单击此处编辑母版标题样式</a:t>
            </a:r>
          </a:p>
        </p:txBody>
      </p:sp>
      <p:sp>
        <p:nvSpPr>
          <p:cNvPr id="3" name="文本占位符 2"/>
          <p:cNvSpPr>
            <a:spLocks noGrp="1"/>
          </p:cNvSpPr>
          <p:nvPr>
            <p:ph type="body" idx="1"/>
          </p:nvPr>
        </p:nvSpPr>
        <p:spPr>
          <a:xfrm>
            <a:off x="530825" y="2136300"/>
            <a:ext cx="5711905" cy="1102568"/>
          </a:xfrm>
        </p:spPr>
        <p:txBody>
          <a:bodyPr anchor="b"/>
          <a:lstStyle>
            <a:lvl1pPr marL="0" indent="0">
              <a:buNone/>
              <a:defRPr sz="1344">
                <a:solidFill>
                  <a:schemeClr val="tx1">
                    <a:tint val="75000"/>
                  </a:schemeClr>
                </a:solidFill>
              </a:defRPr>
            </a:lvl1pPr>
            <a:lvl2pPr marL="299496" indent="0">
              <a:buNone/>
              <a:defRPr sz="1195">
                <a:solidFill>
                  <a:schemeClr val="tx1">
                    <a:tint val="75000"/>
                  </a:schemeClr>
                </a:solidFill>
              </a:defRPr>
            </a:lvl2pPr>
            <a:lvl3pPr marL="598993" indent="0">
              <a:buNone/>
              <a:defRPr sz="1045">
                <a:solidFill>
                  <a:schemeClr val="tx1">
                    <a:tint val="75000"/>
                  </a:schemeClr>
                </a:solidFill>
              </a:defRPr>
            </a:lvl3pPr>
            <a:lvl4pPr marL="898490" indent="0">
              <a:buNone/>
              <a:defRPr sz="896">
                <a:solidFill>
                  <a:schemeClr val="tx1">
                    <a:tint val="75000"/>
                  </a:schemeClr>
                </a:solidFill>
              </a:defRPr>
            </a:lvl4pPr>
            <a:lvl5pPr marL="1197986" indent="0">
              <a:buNone/>
              <a:defRPr sz="896">
                <a:solidFill>
                  <a:schemeClr val="tx1">
                    <a:tint val="75000"/>
                  </a:schemeClr>
                </a:solidFill>
              </a:defRPr>
            </a:lvl5pPr>
            <a:lvl6pPr marL="1497482" indent="0">
              <a:buNone/>
              <a:defRPr sz="896">
                <a:solidFill>
                  <a:schemeClr val="tx1">
                    <a:tint val="75000"/>
                  </a:schemeClr>
                </a:solidFill>
              </a:defRPr>
            </a:lvl6pPr>
            <a:lvl7pPr marL="1796980" indent="0">
              <a:buNone/>
              <a:defRPr sz="896">
                <a:solidFill>
                  <a:schemeClr val="tx1">
                    <a:tint val="75000"/>
                  </a:schemeClr>
                </a:solidFill>
              </a:defRPr>
            </a:lvl7pPr>
            <a:lvl8pPr marL="2096476" indent="0">
              <a:buNone/>
              <a:defRPr sz="896">
                <a:solidFill>
                  <a:schemeClr val="tx1">
                    <a:tint val="75000"/>
                  </a:schemeClr>
                </a:solidFill>
              </a:defRPr>
            </a:lvl8pPr>
            <a:lvl9pPr marL="2395972" indent="0">
              <a:buNone/>
              <a:defRPr sz="896">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5994" y="1176073"/>
            <a:ext cx="2967951" cy="3326374"/>
          </a:xfrm>
        </p:spPr>
        <p:txBody>
          <a:bodyPr/>
          <a:lstStyle>
            <a:lvl1pPr>
              <a:defRPr sz="1867"/>
            </a:lvl1pPr>
            <a:lvl2pPr>
              <a:defRPr sz="1568"/>
            </a:lvl2pPr>
            <a:lvl3pPr>
              <a:defRPr sz="1344"/>
            </a:lvl3pPr>
            <a:lvl4pPr>
              <a:defRPr sz="1195"/>
            </a:lvl4pPr>
            <a:lvl5pPr>
              <a:defRPr sz="1195"/>
            </a:lvl5pPr>
            <a:lvl6pPr>
              <a:defRPr sz="1195"/>
            </a:lvl6pPr>
            <a:lvl7pPr>
              <a:defRPr sz="1195"/>
            </a:lvl7pPr>
            <a:lvl8pPr>
              <a:defRPr sz="1195"/>
            </a:lvl8pPr>
            <a:lvl9pPr>
              <a:defRPr sz="119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15943" y="1176073"/>
            <a:ext cx="2967951" cy="3326374"/>
          </a:xfrm>
        </p:spPr>
        <p:txBody>
          <a:bodyPr/>
          <a:lstStyle>
            <a:lvl1pPr>
              <a:defRPr sz="1867"/>
            </a:lvl1pPr>
            <a:lvl2pPr>
              <a:defRPr sz="1568"/>
            </a:lvl2pPr>
            <a:lvl3pPr>
              <a:defRPr sz="1344"/>
            </a:lvl3pPr>
            <a:lvl4pPr>
              <a:defRPr sz="1195"/>
            </a:lvl4pPr>
            <a:lvl5pPr>
              <a:defRPr sz="1195"/>
            </a:lvl5pPr>
            <a:lvl6pPr>
              <a:defRPr sz="1195"/>
            </a:lvl6pPr>
            <a:lvl7pPr>
              <a:defRPr sz="1195"/>
            </a:lvl7pPr>
            <a:lvl8pPr>
              <a:defRPr sz="1195"/>
            </a:lvl8pPr>
            <a:lvl9pPr>
              <a:defRPr sz="119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35994" y="1128238"/>
            <a:ext cx="2969118" cy="470195"/>
          </a:xfrm>
        </p:spPr>
        <p:txBody>
          <a:bodyPr anchor="b"/>
          <a:lstStyle>
            <a:lvl1pPr marL="0" indent="0">
              <a:buNone/>
              <a:defRPr sz="1568" b="1"/>
            </a:lvl1pPr>
            <a:lvl2pPr marL="299496" indent="0">
              <a:buNone/>
              <a:defRPr sz="1344" b="1"/>
            </a:lvl2pPr>
            <a:lvl3pPr marL="598993" indent="0">
              <a:buNone/>
              <a:defRPr sz="1195" b="1"/>
            </a:lvl3pPr>
            <a:lvl4pPr marL="898490" indent="0">
              <a:buNone/>
              <a:defRPr sz="1045" b="1"/>
            </a:lvl4pPr>
            <a:lvl5pPr marL="1197986" indent="0">
              <a:buNone/>
              <a:defRPr sz="1045" b="1"/>
            </a:lvl5pPr>
            <a:lvl6pPr marL="1497482" indent="0">
              <a:buNone/>
              <a:defRPr sz="1045" b="1"/>
            </a:lvl6pPr>
            <a:lvl7pPr marL="1796980" indent="0">
              <a:buNone/>
              <a:defRPr sz="1045" b="1"/>
            </a:lvl7pPr>
            <a:lvl8pPr marL="2096476" indent="0">
              <a:buNone/>
              <a:defRPr sz="1045" b="1"/>
            </a:lvl8pPr>
            <a:lvl9pPr marL="2395972" indent="0">
              <a:buNone/>
              <a:defRPr sz="1045" b="1"/>
            </a:lvl9pPr>
          </a:lstStyle>
          <a:p>
            <a:pPr lvl="0"/>
            <a:r>
              <a:rPr lang="zh-CN" altLang="en-US"/>
              <a:t>单击此处编辑母版文本样式</a:t>
            </a:r>
          </a:p>
        </p:txBody>
      </p:sp>
      <p:sp>
        <p:nvSpPr>
          <p:cNvPr id="4" name="内容占位符 3"/>
          <p:cNvSpPr>
            <a:spLocks noGrp="1"/>
          </p:cNvSpPr>
          <p:nvPr>
            <p:ph sz="half" idx="2"/>
          </p:nvPr>
        </p:nvSpPr>
        <p:spPr>
          <a:xfrm>
            <a:off x="335994" y="1598433"/>
            <a:ext cx="2969118" cy="2904014"/>
          </a:xfrm>
        </p:spPr>
        <p:txBody>
          <a:bodyPr/>
          <a:lstStyle>
            <a:lvl1pPr>
              <a:defRPr sz="1568"/>
            </a:lvl1pPr>
            <a:lvl2pPr>
              <a:defRPr sz="1344"/>
            </a:lvl2pPr>
            <a:lvl3pPr>
              <a:defRPr sz="1195"/>
            </a:lvl3pPr>
            <a:lvl4pPr>
              <a:defRPr sz="1045"/>
            </a:lvl4pPr>
            <a:lvl5pPr>
              <a:defRPr sz="1045"/>
            </a:lvl5pPr>
            <a:lvl6pPr>
              <a:defRPr sz="1045"/>
            </a:lvl6pPr>
            <a:lvl7pPr>
              <a:defRPr sz="1045"/>
            </a:lvl7pPr>
            <a:lvl8pPr>
              <a:defRPr sz="1045"/>
            </a:lvl8pPr>
            <a:lvl9pPr>
              <a:defRPr sz="10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13610" y="1128238"/>
            <a:ext cx="2970284" cy="470195"/>
          </a:xfrm>
        </p:spPr>
        <p:txBody>
          <a:bodyPr anchor="b"/>
          <a:lstStyle>
            <a:lvl1pPr marL="0" indent="0">
              <a:buNone/>
              <a:defRPr sz="1568" b="1"/>
            </a:lvl1pPr>
            <a:lvl2pPr marL="299496" indent="0">
              <a:buNone/>
              <a:defRPr sz="1344" b="1"/>
            </a:lvl2pPr>
            <a:lvl3pPr marL="598993" indent="0">
              <a:buNone/>
              <a:defRPr sz="1195" b="1"/>
            </a:lvl3pPr>
            <a:lvl4pPr marL="898490" indent="0">
              <a:buNone/>
              <a:defRPr sz="1045" b="1"/>
            </a:lvl4pPr>
            <a:lvl5pPr marL="1197986" indent="0">
              <a:buNone/>
              <a:defRPr sz="1045" b="1"/>
            </a:lvl5pPr>
            <a:lvl6pPr marL="1497482" indent="0">
              <a:buNone/>
              <a:defRPr sz="1045" b="1"/>
            </a:lvl6pPr>
            <a:lvl7pPr marL="1796980" indent="0">
              <a:buNone/>
              <a:defRPr sz="1045" b="1"/>
            </a:lvl7pPr>
            <a:lvl8pPr marL="2096476" indent="0">
              <a:buNone/>
              <a:defRPr sz="1045" b="1"/>
            </a:lvl8pPr>
            <a:lvl9pPr marL="2395972" indent="0">
              <a:buNone/>
              <a:defRPr sz="1045" b="1"/>
            </a:lvl9pPr>
          </a:lstStyle>
          <a:p>
            <a:pPr lvl="0"/>
            <a:r>
              <a:rPr lang="zh-CN" altLang="en-US"/>
              <a:t>单击此处编辑母版文本样式</a:t>
            </a:r>
          </a:p>
        </p:txBody>
      </p:sp>
      <p:sp>
        <p:nvSpPr>
          <p:cNvPr id="6" name="内容占位符 5"/>
          <p:cNvSpPr>
            <a:spLocks noGrp="1"/>
          </p:cNvSpPr>
          <p:nvPr>
            <p:ph sz="quarter" idx="4"/>
          </p:nvPr>
        </p:nvSpPr>
        <p:spPr>
          <a:xfrm>
            <a:off x="3413610" y="1598433"/>
            <a:ext cx="2970284" cy="2904014"/>
          </a:xfrm>
        </p:spPr>
        <p:txBody>
          <a:bodyPr/>
          <a:lstStyle>
            <a:lvl1pPr>
              <a:defRPr sz="1568"/>
            </a:lvl1pPr>
            <a:lvl2pPr>
              <a:defRPr sz="1344"/>
            </a:lvl2pPr>
            <a:lvl3pPr>
              <a:defRPr sz="1195"/>
            </a:lvl3pPr>
            <a:lvl4pPr>
              <a:defRPr sz="1045"/>
            </a:lvl4pPr>
            <a:lvl5pPr>
              <a:defRPr sz="1045"/>
            </a:lvl5pPr>
            <a:lvl6pPr>
              <a:defRPr sz="1045"/>
            </a:lvl6pPr>
            <a:lvl7pPr>
              <a:defRPr sz="1045"/>
            </a:lvl7pPr>
            <a:lvl8pPr>
              <a:defRPr sz="1045"/>
            </a:lvl8pPr>
            <a:lvl9pPr>
              <a:defRPr sz="10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35995" y="200680"/>
            <a:ext cx="2210797" cy="854053"/>
          </a:xfrm>
        </p:spPr>
        <p:txBody>
          <a:bodyPr anchor="b"/>
          <a:lstStyle>
            <a:lvl1pPr algn="l">
              <a:defRPr sz="1344" b="1"/>
            </a:lvl1pPr>
          </a:lstStyle>
          <a:p>
            <a:r>
              <a:rPr lang="zh-CN" altLang="en-US"/>
              <a:t>单击此处编辑母版标题样式</a:t>
            </a:r>
          </a:p>
        </p:txBody>
      </p:sp>
      <p:sp>
        <p:nvSpPr>
          <p:cNvPr id="3" name="内容占位符 2"/>
          <p:cNvSpPr>
            <a:spLocks noGrp="1"/>
          </p:cNvSpPr>
          <p:nvPr>
            <p:ph idx="1"/>
          </p:nvPr>
        </p:nvSpPr>
        <p:spPr>
          <a:xfrm>
            <a:off x="2627290" y="200679"/>
            <a:ext cx="3756604" cy="4301768"/>
          </a:xfrm>
        </p:spPr>
        <p:txBody>
          <a:bodyPr/>
          <a:lstStyle>
            <a:lvl1pPr>
              <a:defRPr sz="2090"/>
            </a:lvl1pPr>
            <a:lvl2pPr>
              <a:defRPr sz="1867"/>
            </a:lvl2pPr>
            <a:lvl3pPr>
              <a:defRPr sz="1568"/>
            </a:lvl3pPr>
            <a:lvl4pPr>
              <a:defRPr sz="1344"/>
            </a:lvl4pPr>
            <a:lvl5pPr>
              <a:defRPr sz="1344"/>
            </a:lvl5pPr>
            <a:lvl6pPr>
              <a:defRPr sz="1344"/>
            </a:lvl6pPr>
            <a:lvl7pPr>
              <a:defRPr sz="1344"/>
            </a:lvl7pPr>
            <a:lvl8pPr>
              <a:defRPr sz="1344"/>
            </a:lvl8pPr>
            <a:lvl9pPr>
              <a:defRPr sz="134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35995" y="1054733"/>
            <a:ext cx="2210797" cy="3447714"/>
          </a:xfrm>
        </p:spPr>
        <p:txBody>
          <a:bodyPr/>
          <a:lstStyle>
            <a:lvl1pPr marL="0" indent="0">
              <a:buNone/>
              <a:defRPr sz="896"/>
            </a:lvl1pPr>
            <a:lvl2pPr marL="299496" indent="0">
              <a:buNone/>
              <a:defRPr sz="821"/>
            </a:lvl2pPr>
            <a:lvl3pPr marL="598993" indent="0">
              <a:buNone/>
              <a:defRPr sz="672"/>
            </a:lvl3pPr>
            <a:lvl4pPr marL="898490" indent="0">
              <a:buNone/>
              <a:defRPr sz="597"/>
            </a:lvl4pPr>
            <a:lvl5pPr marL="1197986" indent="0">
              <a:buNone/>
              <a:defRPr sz="597"/>
            </a:lvl5pPr>
            <a:lvl6pPr marL="1497482" indent="0">
              <a:buNone/>
              <a:defRPr sz="597"/>
            </a:lvl6pPr>
            <a:lvl7pPr marL="1796980" indent="0">
              <a:buNone/>
              <a:defRPr sz="597"/>
            </a:lvl7pPr>
            <a:lvl8pPr marL="2096476" indent="0">
              <a:buNone/>
              <a:defRPr sz="597"/>
            </a:lvl8pPr>
            <a:lvl9pPr marL="2395972" indent="0">
              <a:buNone/>
              <a:defRPr sz="59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17146" y="3528219"/>
            <a:ext cx="4031933" cy="416526"/>
          </a:xfrm>
        </p:spPr>
        <p:txBody>
          <a:bodyPr anchor="b"/>
          <a:lstStyle>
            <a:lvl1pPr algn="l">
              <a:defRPr sz="1344" b="1"/>
            </a:lvl1pPr>
          </a:lstStyle>
          <a:p>
            <a:r>
              <a:rPr lang="zh-CN" altLang="en-US"/>
              <a:t>单击此处编辑母版标题样式</a:t>
            </a:r>
          </a:p>
        </p:txBody>
      </p:sp>
      <p:sp>
        <p:nvSpPr>
          <p:cNvPr id="3" name="图片占位符 2"/>
          <p:cNvSpPr>
            <a:spLocks noGrp="1"/>
          </p:cNvSpPr>
          <p:nvPr>
            <p:ph type="pic" idx="1"/>
          </p:nvPr>
        </p:nvSpPr>
        <p:spPr>
          <a:xfrm>
            <a:off x="1317146" y="450361"/>
            <a:ext cx="4031933" cy="3024188"/>
          </a:xfrm>
        </p:spPr>
        <p:txBody>
          <a:bodyPr/>
          <a:lstStyle>
            <a:lvl1pPr marL="0" indent="0">
              <a:buNone/>
              <a:defRPr sz="2090"/>
            </a:lvl1pPr>
            <a:lvl2pPr marL="299496" indent="0">
              <a:buNone/>
              <a:defRPr sz="1867"/>
            </a:lvl2pPr>
            <a:lvl3pPr marL="598993" indent="0">
              <a:buNone/>
              <a:defRPr sz="1568"/>
            </a:lvl3pPr>
            <a:lvl4pPr marL="898490" indent="0">
              <a:buNone/>
              <a:defRPr sz="1344"/>
            </a:lvl4pPr>
            <a:lvl5pPr marL="1197986" indent="0">
              <a:buNone/>
              <a:defRPr sz="1344"/>
            </a:lvl5pPr>
            <a:lvl6pPr marL="1497482" indent="0">
              <a:buNone/>
              <a:defRPr sz="1344"/>
            </a:lvl6pPr>
            <a:lvl7pPr marL="1796980" indent="0">
              <a:buNone/>
              <a:defRPr sz="1344"/>
            </a:lvl7pPr>
            <a:lvl8pPr marL="2096476" indent="0">
              <a:buNone/>
              <a:defRPr sz="1344"/>
            </a:lvl8pPr>
            <a:lvl9pPr marL="2395972" indent="0">
              <a:buNone/>
              <a:defRPr sz="1344"/>
            </a:lvl9pPr>
          </a:lstStyle>
          <a:p>
            <a:endParaRPr lang="zh-CN" altLang="en-US"/>
          </a:p>
        </p:txBody>
      </p:sp>
      <p:sp>
        <p:nvSpPr>
          <p:cNvPr id="4" name="文本占位符 3"/>
          <p:cNvSpPr>
            <a:spLocks noGrp="1"/>
          </p:cNvSpPr>
          <p:nvPr>
            <p:ph type="body" sz="half" idx="2"/>
          </p:nvPr>
        </p:nvSpPr>
        <p:spPr>
          <a:xfrm>
            <a:off x="1317146" y="3944746"/>
            <a:ext cx="4031933" cy="591536"/>
          </a:xfrm>
        </p:spPr>
        <p:txBody>
          <a:bodyPr/>
          <a:lstStyle>
            <a:lvl1pPr marL="0" indent="0">
              <a:buNone/>
              <a:defRPr sz="896"/>
            </a:lvl1pPr>
            <a:lvl2pPr marL="299496" indent="0">
              <a:buNone/>
              <a:defRPr sz="821"/>
            </a:lvl2pPr>
            <a:lvl3pPr marL="598993" indent="0">
              <a:buNone/>
              <a:defRPr sz="672"/>
            </a:lvl3pPr>
            <a:lvl4pPr marL="898490" indent="0">
              <a:buNone/>
              <a:defRPr sz="597"/>
            </a:lvl4pPr>
            <a:lvl5pPr marL="1197986" indent="0">
              <a:buNone/>
              <a:defRPr sz="597"/>
            </a:lvl5pPr>
            <a:lvl6pPr marL="1497482" indent="0">
              <a:buNone/>
              <a:defRPr sz="597"/>
            </a:lvl6pPr>
            <a:lvl7pPr marL="1796980" indent="0">
              <a:buNone/>
              <a:defRPr sz="597"/>
            </a:lvl7pPr>
            <a:lvl8pPr marL="2096476" indent="0">
              <a:buNone/>
              <a:defRPr sz="597"/>
            </a:lvl8pPr>
            <a:lvl9pPr marL="2395972" indent="0">
              <a:buNone/>
              <a:defRPr sz="59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35994" y="201846"/>
            <a:ext cx="6047900"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335994" y="1176073"/>
            <a:ext cx="6047900"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335995" y="4671624"/>
            <a:ext cx="1567974" cy="268350"/>
          </a:xfrm>
          <a:prstGeom prst="rect">
            <a:avLst/>
          </a:prstGeom>
        </p:spPr>
        <p:txBody>
          <a:bodyPr vert="horz" lIns="80229" tIns="40115" rIns="80229" bIns="40115" rtlCol="0" anchor="ctr"/>
          <a:lstStyle>
            <a:lvl1pPr algn="l">
              <a:defRPr sz="821">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2017/11/23</a:t>
            </a:fld>
            <a:endParaRPr lang="zh-CN" altLang="en-US" dirty="0"/>
          </a:p>
        </p:txBody>
      </p:sp>
      <p:sp>
        <p:nvSpPr>
          <p:cNvPr id="5" name="页脚占位符 4"/>
          <p:cNvSpPr>
            <a:spLocks noGrp="1"/>
          </p:cNvSpPr>
          <p:nvPr>
            <p:ph type="ftr" sz="quarter" idx="3"/>
          </p:nvPr>
        </p:nvSpPr>
        <p:spPr>
          <a:xfrm>
            <a:off x="2295962" y="4671624"/>
            <a:ext cx="2127964" cy="268350"/>
          </a:xfrm>
          <a:prstGeom prst="rect">
            <a:avLst/>
          </a:prstGeom>
        </p:spPr>
        <p:txBody>
          <a:bodyPr vert="horz" lIns="80229" tIns="40115" rIns="80229" bIns="40115" rtlCol="0" anchor="ctr"/>
          <a:lstStyle>
            <a:lvl1pPr algn="ctr">
              <a:defRPr sz="821">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4815920" y="4671624"/>
            <a:ext cx="1567974" cy="268350"/>
          </a:xfrm>
          <a:prstGeom prst="rect">
            <a:avLst/>
          </a:prstGeom>
        </p:spPr>
        <p:txBody>
          <a:bodyPr vert="horz" lIns="80229" tIns="40115" rIns="80229" bIns="40115" rtlCol="0" anchor="ctr"/>
          <a:lstStyle>
            <a:lvl1pPr algn="r">
              <a:defRPr sz="821">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598993" rtl="0" eaLnBrk="1" latinLnBrk="0" hangingPunct="1">
        <a:spcBef>
          <a:spcPct val="0"/>
        </a:spcBef>
        <a:buNone/>
        <a:defRPr sz="2912" kern="1200">
          <a:solidFill>
            <a:schemeClr val="tx1"/>
          </a:solidFill>
          <a:latin typeface="+mj-lt"/>
          <a:ea typeface="微软雅黑" panose="020B0503020204020204" pitchFamily="34" charset="-122"/>
          <a:cs typeface="+mj-cs"/>
        </a:defRPr>
      </a:lvl1pPr>
    </p:titleStyle>
    <p:bodyStyle>
      <a:lvl1pPr marL="224622" indent="-224622" algn="l" defTabSz="598993" rtl="0" eaLnBrk="1" latinLnBrk="0" hangingPunct="1">
        <a:spcBef>
          <a:spcPct val="20000"/>
        </a:spcBef>
        <a:buFont typeface="Arial" pitchFamily="34" charset="0"/>
        <a:buChar char="•"/>
        <a:defRPr sz="2090" kern="1200">
          <a:solidFill>
            <a:schemeClr val="tx1"/>
          </a:solidFill>
          <a:latin typeface="+mn-lt"/>
          <a:ea typeface="微软雅黑" panose="020B0503020204020204" pitchFamily="34" charset="-122"/>
          <a:cs typeface="+mn-cs"/>
        </a:defRPr>
      </a:lvl1pPr>
      <a:lvl2pPr marL="486682" indent="-187185" algn="l" defTabSz="598993" rtl="0" eaLnBrk="1" latinLnBrk="0" hangingPunct="1">
        <a:spcBef>
          <a:spcPct val="20000"/>
        </a:spcBef>
        <a:buFont typeface="Arial" pitchFamily="34" charset="0"/>
        <a:buChar char="–"/>
        <a:defRPr sz="1867" kern="1200">
          <a:solidFill>
            <a:schemeClr val="tx1"/>
          </a:solidFill>
          <a:latin typeface="+mn-lt"/>
          <a:ea typeface="微软雅黑" panose="020B0503020204020204" pitchFamily="34" charset="-122"/>
          <a:cs typeface="+mn-cs"/>
        </a:defRPr>
      </a:lvl2pPr>
      <a:lvl3pPr marL="748741" indent="-149749" algn="l" defTabSz="598993" rtl="0" eaLnBrk="1" latinLnBrk="0" hangingPunct="1">
        <a:spcBef>
          <a:spcPct val="20000"/>
        </a:spcBef>
        <a:buFont typeface="Arial" pitchFamily="34" charset="0"/>
        <a:buChar char="•"/>
        <a:defRPr sz="1568" kern="1200">
          <a:solidFill>
            <a:schemeClr val="tx1"/>
          </a:solidFill>
          <a:latin typeface="+mn-lt"/>
          <a:ea typeface="微软雅黑" panose="020B0503020204020204" pitchFamily="34" charset="-122"/>
          <a:cs typeface="+mn-cs"/>
        </a:defRPr>
      </a:lvl3pPr>
      <a:lvl4pPr marL="1048238" indent="-149749" algn="l" defTabSz="598993" rtl="0" eaLnBrk="1" latinLnBrk="0" hangingPunct="1">
        <a:spcBef>
          <a:spcPct val="20000"/>
        </a:spcBef>
        <a:buFont typeface="Arial" pitchFamily="34" charset="0"/>
        <a:buChar char="–"/>
        <a:defRPr sz="1344" kern="1200">
          <a:solidFill>
            <a:schemeClr val="tx1"/>
          </a:solidFill>
          <a:latin typeface="+mn-lt"/>
          <a:ea typeface="微软雅黑" panose="020B0503020204020204" pitchFamily="34" charset="-122"/>
          <a:cs typeface="+mn-cs"/>
        </a:defRPr>
      </a:lvl4pPr>
      <a:lvl5pPr marL="1347735" indent="-149749" algn="l" defTabSz="598993" rtl="0" eaLnBrk="1" latinLnBrk="0" hangingPunct="1">
        <a:spcBef>
          <a:spcPct val="20000"/>
        </a:spcBef>
        <a:buFont typeface="Arial" pitchFamily="34" charset="0"/>
        <a:buChar char="»"/>
        <a:defRPr sz="1344" kern="1200">
          <a:solidFill>
            <a:schemeClr val="tx1"/>
          </a:solidFill>
          <a:latin typeface="+mn-lt"/>
          <a:ea typeface="微软雅黑" panose="020B0503020204020204" pitchFamily="34" charset="-122"/>
          <a:cs typeface="+mn-cs"/>
        </a:defRPr>
      </a:lvl5pPr>
      <a:lvl6pPr marL="1647231" indent="-149749" algn="l" defTabSz="598993" rtl="0" eaLnBrk="1" latinLnBrk="0" hangingPunct="1">
        <a:spcBef>
          <a:spcPct val="20000"/>
        </a:spcBef>
        <a:buFont typeface="Arial" pitchFamily="34" charset="0"/>
        <a:buChar char="•"/>
        <a:defRPr sz="1344" kern="1200">
          <a:solidFill>
            <a:schemeClr val="tx1"/>
          </a:solidFill>
          <a:latin typeface="+mn-lt"/>
          <a:ea typeface="+mn-ea"/>
          <a:cs typeface="+mn-cs"/>
        </a:defRPr>
      </a:lvl6pPr>
      <a:lvl7pPr marL="1946727" indent="-149749" algn="l" defTabSz="598993" rtl="0" eaLnBrk="1" latinLnBrk="0" hangingPunct="1">
        <a:spcBef>
          <a:spcPct val="20000"/>
        </a:spcBef>
        <a:buFont typeface="Arial" pitchFamily="34" charset="0"/>
        <a:buChar char="•"/>
        <a:defRPr sz="1344" kern="1200">
          <a:solidFill>
            <a:schemeClr val="tx1"/>
          </a:solidFill>
          <a:latin typeface="+mn-lt"/>
          <a:ea typeface="+mn-ea"/>
          <a:cs typeface="+mn-cs"/>
        </a:defRPr>
      </a:lvl7pPr>
      <a:lvl8pPr marL="2246224" indent="-149749" algn="l" defTabSz="598993" rtl="0" eaLnBrk="1" latinLnBrk="0" hangingPunct="1">
        <a:spcBef>
          <a:spcPct val="20000"/>
        </a:spcBef>
        <a:buFont typeface="Arial" pitchFamily="34" charset="0"/>
        <a:buChar char="•"/>
        <a:defRPr sz="1344" kern="1200">
          <a:solidFill>
            <a:schemeClr val="tx1"/>
          </a:solidFill>
          <a:latin typeface="+mn-lt"/>
          <a:ea typeface="+mn-ea"/>
          <a:cs typeface="+mn-cs"/>
        </a:defRPr>
      </a:lvl8pPr>
      <a:lvl9pPr marL="2545721" indent="-149749" algn="l" defTabSz="598993" rtl="0" eaLnBrk="1" latinLnBrk="0" hangingPunct="1">
        <a:spcBef>
          <a:spcPct val="20000"/>
        </a:spcBef>
        <a:buFont typeface="Arial" pitchFamily="34" charset="0"/>
        <a:buChar char="•"/>
        <a:defRPr sz="1344" kern="1200">
          <a:solidFill>
            <a:schemeClr val="tx1"/>
          </a:solidFill>
          <a:latin typeface="+mn-lt"/>
          <a:ea typeface="+mn-ea"/>
          <a:cs typeface="+mn-cs"/>
        </a:defRPr>
      </a:lvl9pPr>
    </p:bodyStyle>
    <p:otherStyle>
      <a:defPPr>
        <a:defRPr lang="zh-CN"/>
      </a:defPPr>
      <a:lvl1pPr marL="0" algn="l" defTabSz="598993" rtl="0" eaLnBrk="1" latinLnBrk="0" hangingPunct="1">
        <a:defRPr sz="1195" kern="1200">
          <a:solidFill>
            <a:schemeClr val="tx1"/>
          </a:solidFill>
          <a:latin typeface="+mn-lt"/>
          <a:ea typeface="+mn-ea"/>
          <a:cs typeface="+mn-cs"/>
        </a:defRPr>
      </a:lvl1pPr>
      <a:lvl2pPr marL="299496" algn="l" defTabSz="598993" rtl="0" eaLnBrk="1" latinLnBrk="0" hangingPunct="1">
        <a:defRPr sz="1195" kern="1200">
          <a:solidFill>
            <a:schemeClr val="tx1"/>
          </a:solidFill>
          <a:latin typeface="+mn-lt"/>
          <a:ea typeface="+mn-ea"/>
          <a:cs typeface="+mn-cs"/>
        </a:defRPr>
      </a:lvl2pPr>
      <a:lvl3pPr marL="598993" algn="l" defTabSz="598993" rtl="0" eaLnBrk="1" latinLnBrk="0" hangingPunct="1">
        <a:defRPr sz="1195" kern="1200">
          <a:solidFill>
            <a:schemeClr val="tx1"/>
          </a:solidFill>
          <a:latin typeface="+mn-lt"/>
          <a:ea typeface="+mn-ea"/>
          <a:cs typeface="+mn-cs"/>
        </a:defRPr>
      </a:lvl3pPr>
      <a:lvl4pPr marL="898490" algn="l" defTabSz="598993" rtl="0" eaLnBrk="1" latinLnBrk="0" hangingPunct="1">
        <a:defRPr sz="1195" kern="1200">
          <a:solidFill>
            <a:schemeClr val="tx1"/>
          </a:solidFill>
          <a:latin typeface="+mn-lt"/>
          <a:ea typeface="+mn-ea"/>
          <a:cs typeface="+mn-cs"/>
        </a:defRPr>
      </a:lvl4pPr>
      <a:lvl5pPr marL="1197986" algn="l" defTabSz="598993" rtl="0" eaLnBrk="1" latinLnBrk="0" hangingPunct="1">
        <a:defRPr sz="1195" kern="1200">
          <a:solidFill>
            <a:schemeClr val="tx1"/>
          </a:solidFill>
          <a:latin typeface="+mn-lt"/>
          <a:ea typeface="+mn-ea"/>
          <a:cs typeface="+mn-cs"/>
        </a:defRPr>
      </a:lvl5pPr>
      <a:lvl6pPr marL="1497482" algn="l" defTabSz="598993" rtl="0" eaLnBrk="1" latinLnBrk="0" hangingPunct="1">
        <a:defRPr sz="1195" kern="1200">
          <a:solidFill>
            <a:schemeClr val="tx1"/>
          </a:solidFill>
          <a:latin typeface="+mn-lt"/>
          <a:ea typeface="+mn-ea"/>
          <a:cs typeface="+mn-cs"/>
        </a:defRPr>
      </a:lvl6pPr>
      <a:lvl7pPr marL="1796980" algn="l" defTabSz="598993" rtl="0" eaLnBrk="1" latinLnBrk="0" hangingPunct="1">
        <a:defRPr sz="1195" kern="1200">
          <a:solidFill>
            <a:schemeClr val="tx1"/>
          </a:solidFill>
          <a:latin typeface="+mn-lt"/>
          <a:ea typeface="+mn-ea"/>
          <a:cs typeface="+mn-cs"/>
        </a:defRPr>
      </a:lvl7pPr>
      <a:lvl8pPr marL="2096476" algn="l" defTabSz="598993" rtl="0" eaLnBrk="1" latinLnBrk="0" hangingPunct="1">
        <a:defRPr sz="1195" kern="1200">
          <a:solidFill>
            <a:schemeClr val="tx1"/>
          </a:solidFill>
          <a:latin typeface="+mn-lt"/>
          <a:ea typeface="+mn-ea"/>
          <a:cs typeface="+mn-cs"/>
        </a:defRPr>
      </a:lvl8pPr>
      <a:lvl9pPr marL="2395972" algn="l" defTabSz="598993" rtl="0" eaLnBrk="1" latinLnBrk="0" hangingPunct="1">
        <a:defRPr sz="11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0.xml"/><Relationship Id="rId7" Type="http://schemas.openxmlformats.org/officeDocument/2006/relationships/oleObject" Target="../embeddings/oleObject2.bin"/><Relationship Id="rId12"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8.png"/><Relationship Id="rId9"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Visio___1.vsd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6.wmf"/><Relationship Id="rId18" Type="http://schemas.openxmlformats.org/officeDocument/2006/relationships/oleObject" Target="../embeddings/oleObject13.bin"/><Relationship Id="rId26" Type="http://schemas.openxmlformats.org/officeDocument/2006/relationships/image" Target="../media/image22.wmf"/><Relationship Id="rId3" Type="http://schemas.openxmlformats.org/officeDocument/2006/relationships/notesSlide" Target="../notesSlides/notesSlide14.xml"/><Relationship Id="rId21" Type="http://schemas.openxmlformats.org/officeDocument/2006/relationships/image" Target="../media/image20.wmf"/><Relationship Id="rId7" Type="http://schemas.openxmlformats.org/officeDocument/2006/relationships/image" Target="../media/image13.wmf"/><Relationship Id="rId12" Type="http://schemas.openxmlformats.org/officeDocument/2006/relationships/oleObject" Target="../embeddings/oleObject10.bin"/><Relationship Id="rId17" Type="http://schemas.openxmlformats.org/officeDocument/2006/relationships/image" Target="../media/image18.wmf"/><Relationship Id="rId25" Type="http://schemas.openxmlformats.org/officeDocument/2006/relationships/oleObject" Target="../embeddings/oleObject17.bin"/><Relationship Id="rId2" Type="http://schemas.openxmlformats.org/officeDocument/2006/relationships/slideLayout" Target="../slideLayouts/slideLayout1.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5.wmf"/><Relationship Id="rId24" Type="http://schemas.openxmlformats.org/officeDocument/2006/relationships/image" Target="../media/image21.wmf"/><Relationship Id="rId5" Type="http://schemas.openxmlformats.org/officeDocument/2006/relationships/image" Target="../media/image12.emf"/><Relationship Id="rId15" Type="http://schemas.openxmlformats.org/officeDocument/2006/relationships/image" Target="../media/image17.wmf"/><Relationship Id="rId23" Type="http://schemas.openxmlformats.org/officeDocument/2006/relationships/oleObject" Target="../embeddings/oleObject16.bin"/><Relationship Id="rId10" Type="http://schemas.openxmlformats.org/officeDocument/2006/relationships/oleObject" Target="../embeddings/oleObject9.bin"/><Relationship Id="rId19" Type="http://schemas.openxmlformats.org/officeDocument/2006/relationships/image" Target="../media/image19.wmf"/><Relationship Id="rId4" Type="http://schemas.openxmlformats.org/officeDocument/2006/relationships/package" Target="../embeddings/Microsoft_Visio___2.vsdx"/><Relationship Id="rId9" Type="http://schemas.openxmlformats.org/officeDocument/2006/relationships/image" Target="../media/image14.wmf"/><Relationship Id="rId14" Type="http://schemas.openxmlformats.org/officeDocument/2006/relationships/oleObject" Target="../embeddings/oleObject11.bin"/><Relationship Id="rId22"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25.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35980"/>
            <a:ext cx="6719888" cy="2952328"/>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4" name="矩形 3"/>
          <p:cNvSpPr/>
          <p:nvPr/>
        </p:nvSpPr>
        <p:spPr>
          <a:xfrm>
            <a:off x="672027" y="2256542"/>
            <a:ext cx="5397674" cy="1055702"/>
          </a:xfrm>
          <a:prstGeom prst="rect">
            <a:avLst/>
          </a:prstGeom>
        </p:spPr>
        <p:txBody>
          <a:bodyPr wrap="square" lIns="67084" tIns="33542" rIns="67084" bIns="33542">
            <a:spAutoFit/>
          </a:bodyPr>
          <a:lstStyle/>
          <a:p>
            <a:pPr algn="ctr"/>
            <a:r>
              <a:rPr lang="zh-CN" altLang="en-US" sz="3210" b="1" dirty="0">
                <a:solidFill>
                  <a:schemeClr val="bg1"/>
                </a:solidFill>
                <a:latin typeface="微软雅黑" panose="020B0503020204020204" pitchFamily="34" charset="-122"/>
                <a:ea typeface="微软雅黑" panose="020B0503020204020204" pitchFamily="34" charset="-122"/>
              </a:rPr>
              <a:t>基于众包的主动学习模型</a:t>
            </a:r>
            <a:endParaRPr lang="en-US" altLang="zh-CN" sz="3210" b="1" dirty="0">
              <a:solidFill>
                <a:schemeClr val="bg1"/>
              </a:solidFill>
              <a:latin typeface="微软雅黑" panose="020B0503020204020204" pitchFamily="34" charset="-122"/>
              <a:ea typeface="微软雅黑" panose="020B0503020204020204" pitchFamily="34" charset="-122"/>
            </a:endParaRPr>
          </a:p>
          <a:p>
            <a:pPr algn="ctr"/>
            <a:r>
              <a:rPr lang="zh-CN" altLang="en-US" sz="3210" b="1" dirty="0">
                <a:solidFill>
                  <a:schemeClr val="bg1"/>
                </a:solidFill>
                <a:latin typeface="微软雅黑" panose="020B0503020204020204" pitchFamily="34" charset="-122"/>
                <a:ea typeface="微软雅黑" panose="020B0503020204020204" pitchFamily="34" charset="-122"/>
              </a:rPr>
              <a:t>优化方法及应用</a:t>
            </a:r>
          </a:p>
        </p:txBody>
      </p:sp>
      <p:sp>
        <p:nvSpPr>
          <p:cNvPr id="7" name="TextBox 12"/>
          <p:cNvSpPr txBox="1"/>
          <p:nvPr/>
        </p:nvSpPr>
        <p:spPr>
          <a:xfrm>
            <a:off x="1919784" y="3603168"/>
            <a:ext cx="1044148" cy="211604"/>
          </a:xfrm>
          <a:prstGeom prst="rect">
            <a:avLst/>
          </a:prstGeom>
          <a:noFill/>
        </p:spPr>
        <p:txBody>
          <a:bodyPr wrap="none" lIns="50300" tIns="25150" rIns="50300" bIns="25150" rtlCol="0">
            <a:spAutoFit/>
          </a:bodyPr>
          <a:lstStyle>
            <a:defPPr>
              <a:defRPr lang="zh-CN"/>
            </a:defPPr>
            <a:lvl1pPr>
              <a:defRPr sz="2000">
                <a:solidFill>
                  <a:schemeClr val="accent2"/>
                </a:solidFill>
                <a:latin typeface="+mn-ea"/>
                <a:ea typeface="+mn-ea"/>
              </a:defRPr>
            </a:lvl1pPr>
          </a:lstStyle>
          <a:p>
            <a:pPr algn="l"/>
            <a:r>
              <a:rPr lang="zh-CN" altLang="en-US" sz="1045" dirty="0">
                <a:solidFill>
                  <a:schemeClr val="bg1">
                    <a:lumMod val="95000"/>
                  </a:schemeClr>
                </a:solidFill>
                <a:latin typeface="微软雅黑" panose="020B0503020204020204" pitchFamily="34" charset="-122"/>
                <a:ea typeface="微软雅黑" panose="020B0503020204020204" pitchFamily="34" charset="-122"/>
              </a:rPr>
              <a:t>答辩人：陈博闻</a:t>
            </a:r>
          </a:p>
        </p:txBody>
      </p:sp>
      <p:sp>
        <p:nvSpPr>
          <p:cNvPr id="9" name="TextBox 14"/>
          <p:cNvSpPr txBox="1"/>
          <p:nvPr/>
        </p:nvSpPr>
        <p:spPr>
          <a:xfrm>
            <a:off x="3808392" y="3604696"/>
            <a:ext cx="814919" cy="211604"/>
          </a:xfrm>
          <a:prstGeom prst="rect">
            <a:avLst/>
          </a:prstGeom>
          <a:noFill/>
        </p:spPr>
        <p:txBody>
          <a:bodyPr wrap="none" lIns="50300" tIns="25150" rIns="50300" bIns="25150" rtlCol="0">
            <a:spAutoFit/>
          </a:bodyPr>
          <a:lstStyle>
            <a:defPPr>
              <a:defRPr lang="zh-CN"/>
            </a:defPPr>
            <a:lvl1pPr>
              <a:defRPr sz="2000">
                <a:solidFill>
                  <a:schemeClr val="accent2"/>
                </a:solidFill>
                <a:latin typeface="+mn-ea"/>
                <a:ea typeface="+mn-ea"/>
              </a:defRPr>
            </a:lvl1pPr>
          </a:lstStyle>
          <a:p>
            <a:r>
              <a:rPr lang="zh-CN" altLang="en-US" sz="1045" dirty="0">
                <a:solidFill>
                  <a:schemeClr val="bg1">
                    <a:lumMod val="95000"/>
                  </a:schemeClr>
                </a:solidFill>
                <a:latin typeface="微软雅黑" panose="020B0503020204020204" pitchFamily="34" charset="-122"/>
                <a:ea typeface="微软雅黑" panose="020B0503020204020204" pitchFamily="34" charset="-122"/>
              </a:rPr>
              <a:t>导师： 杨静</a:t>
            </a:r>
            <a:endParaRPr lang="zh-CN" altLang="zh-CN" sz="1045"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5968" y="1296020"/>
            <a:ext cx="2794620" cy="71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par>
                          <p:cTn id="16" fill="hold">
                            <p:stCondLst>
                              <p:cond delay="1850"/>
                            </p:stCondLst>
                            <p:childTnLst>
                              <p:par>
                                <p:cTn id="17" presetID="42"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2650"/>
                            </p:stCondLst>
                            <p:childTnLst>
                              <p:par>
                                <p:cTn id="23" presetID="42"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P spid="9" grpId="0"/>
    </p:bldLst>
  </p:timing>
  <p:extLst mod="1">
    <p:ext uri="{E180D4A7-C9FB-4DFB-919C-405C955672EB}">
      <p14:showEvtLst xmlns:p14="http://schemas.microsoft.com/office/powerpoint/2010/main">
        <p14:playEvt time="77"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4" name="矩形 3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7" name="TextBox 8"/>
          <p:cNvSpPr txBox="1"/>
          <p:nvPr/>
        </p:nvSpPr>
        <p:spPr>
          <a:xfrm>
            <a:off x="424765" y="718070"/>
            <a:ext cx="5095419"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a:solidFill>
                  <a:prstClr val="black">
                    <a:lumMod val="65000"/>
                    <a:lumOff val="35000"/>
                  </a:prstClr>
                </a:solidFill>
                <a:ea typeface="微软雅黑" panose="020B0503020204020204" pitchFamily="34" charset="-122"/>
                <a:sym typeface="Arial" panose="020B0604020202020204" pitchFamily="34" charset="0"/>
              </a:rPr>
              <a:t>基于众包解释性反馈的主动学习模型优化方法</a:t>
            </a:r>
          </a:p>
        </p:txBody>
      </p:sp>
      <p:sp>
        <p:nvSpPr>
          <p:cNvPr id="29" name="矩形 28"/>
          <p:cNvSpPr/>
          <p:nvPr/>
        </p:nvSpPr>
        <p:spPr>
          <a:xfrm>
            <a:off x="119584" y="2607466"/>
            <a:ext cx="1224136" cy="344738"/>
          </a:xfrm>
          <a:prstGeom prst="rect">
            <a:avLst/>
          </a:prstGeom>
          <a:ln>
            <a:noFill/>
          </a:ln>
        </p:spPr>
        <p:txBody>
          <a:bodyPr wrap="square" lIns="67084" tIns="33542" rIns="67084" bIns="33542" anchor="ctr" anchorCtr="0">
            <a:spAutoFit/>
          </a:bodyPr>
          <a:lstStyle/>
          <a:p>
            <a:pPr algn="ct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众包标签</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
        <p:nvSpPr>
          <p:cNvPr id="35" name="矩形 34"/>
          <p:cNvSpPr/>
          <p:nvPr/>
        </p:nvSpPr>
        <p:spPr>
          <a:xfrm>
            <a:off x="330797" y="3394458"/>
            <a:ext cx="1224136" cy="312101"/>
          </a:xfrm>
          <a:prstGeom prst="rect">
            <a:avLst/>
          </a:prstGeom>
          <a:ln>
            <a:noFill/>
          </a:ln>
        </p:spPr>
        <p:txBody>
          <a:bodyPr wrap="square" lIns="67084" tIns="33542" rIns="67084" bIns="33542" anchor="ctr" anchorCtr="0">
            <a:spAutoFit/>
          </a:bodyPr>
          <a:lstStyle/>
          <a:p>
            <a:pPr algn="ctr">
              <a:lnSpc>
                <a:spcPct val="150000"/>
              </a:lnSpc>
            </a:pPr>
            <a:r>
              <a:rPr lang="zh-CN" altLang="en-US" sz="1200" b="1" dirty="0" smtClean="0">
                <a:solidFill>
                  <a:schemeClr val="accent6">
                    <a:lumMod val="75000"/>
                  </a:schemeClr>
                </a:solidFill>
                <a:latin typeface="微软雅黑" panose="020B0503020204020204" pitchFamily="34" charset="-122"/>
                <a:ea typeface="微软雅黑" panose="020B0503020204020204" pitchFamily="34" charset="-122"/>
              </a:rPr>
              <a:t>众包解释性反馈</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36" name="图片 3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9212" y="1245163"/>
            <a:ext cx="4614966" cy="2689105"/>
          </a:xfrm>
          <a:prstGeom prst="rect">
            <a:avLst/>
          </a:prstGeom>
          <a:noFill/>
        </p:spPr>
      </p:pic>
      <p:cxnSp>
        <p:nvCxnSpPr>
          <p:cNvPr id="8" name="直接箭头连接符 7"/>
          <p:cNvCxnSpPr/>
          <p:nvPr/>
        </p:nvCxnSpPr>
        <p:spPr>
          <a:xfrm flipH="1">
            <a:off x="1127696" y="2790875"/>
            <a:ext cx="56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35" idx="3"/>
          </p:cNvCxnSpPr>
          <p:nvPr/>
        </p:nvCxnSpPr>
        <p:spPr>
          <a:xfrm flipH="1">
            <a:off x="1554933" y="3550509"/>
            <a:ext cx="139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4"/>
          <p:cNvSpPr>
            <a:spLocks noChangeArrowheads="1"/>
          </p:cNvSpPr>
          <p:nvPr/>
        </p:nvSpPr>
        <p:spPr bwMode="auto">
          <a:xfrm>
            <a:off x="839664" y="3693017"/>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151891047"/>
              </p:ext>
            </p:extLst>
          </p:nvPr>
        </p:nvGraphicFramePr>
        <p:xfrm>
          <a:off x="839664" y="3693017"/>
          <a:ext cx="171450" cy="247650"/>
        </p:xfrm>
        <a:graphic>
          <a:graphicData uri="http://schemas.openxmlformats.org/presentationml/2006/ole">
            <mc:AlternateContent xmlns:mc="http://schemas.openxmlformats.org/markup-compatibility/2006">
              <mc:Choice xmlns:v="urn:schemas-microsoft-com:vml" Requires="v">
                <p:oleObj spid="_x0000_s1325" name="Equation" r:id="rId5" imgW="152334" imgH="228501" progId="Equation.DSMT4">
                  <p:embed/>
                </p:oleObj>
              </mc:Choice>
              <mc:Fallback>
                <p:oleObj name="Equation" r:id="rId5" imgW="152334" imgH="22850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664" y="3693017"/>
                        <a:ext cx="1714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6"/>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627753710"/>
              </p:ext>
            </p:extLst>
          </p:nvPr>
        </p:nvGraphicFramePr>
        <p:xfrm>
          <a:off x="731652" y="2859158"/>
          <a:ext cx="180975" cy="247650"/>
        </p:xfrm>
        <a:graphic>
          <a:graphicData uri="http://schemas.openxmlformats.org/presentationml/2006/ole">
            <mc:AlternateContent xmlns:mc="http://schemas.openxmlformats.org/markup-compatibility/2006">
              <mc:Choice xmlns:v="urn:schemas-microsoft-com:vml" Requires="v">
                <p:oleObj spid="_x0000_s1326" name="Equation" r:id="rId7" imgW="177646" imgH="228402" progId="Equation.DSMT4">
                  <p:embed/>
                </p:oleObj>
              </mc:Choice>
              <mc:Fallback>
                <p:oleObj name="Equation" r:id="rId7" imgW="177646" imgH="22840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652" y="2859158"/>
                        <a:ext cx="1809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矩形 38"/>
          <p:cNvSpPr/>
          <p:nvPr/>
        </p:nvSpPr>
        <p:spPr>
          <a:xfrm>
            <a:off x="1804642" y="4001143"/>
            <a:ext cx="4031632" cy="830997"/>
          </a:xfrm>
          <a:prstGeom prst="rect">
            <a:avLst/>
          </a:prstGeom>
        </p:spPr>
        <p:txBody>
          <a:bodyPr wrap="square">
            <a:spAutoFit/>
          </a:bodyPr>
          <a:lstStyle/>
          <a:p>
            <a:r>
              <a:rPr lang="zh-CN" altLang="en-US" b="1" dirty="0" smtClean="0">
                <a:solidFill>
                  <a:schemeClr val="accent6"/>
                </a:solidFill>
                <a:latin typeface="Times New Roman" panose="02020603050405020304" pitchFamily="18" charset="0"/>
                <a:cs typeface="Times New Roman" panose="02020603050405020304" pitchFamily="18" charset="0"/>
              </a:rPr>
              <a:t>规则化解释性反馈：</a:t>
            </a:r>
            <a:r>
              <a:rPr lang="zh-CN" altLang="zh-CN" b="1" dirty="0" smtClean="0">
                <a:solidFill>
                  <a:schemeClr val="accent6"/>
                </a:solidFill>
                <a:latin typeface="Times New Roman" panose="02020603050405020304" pitchFamily="18" charset="0"/>
                <a:cs typeface="Times New Roman" panose="02020603050405020304" pitchFamily="18" charset="0"/>
              </a:rPr>
              <a:t>将</a:t>
            </a:r>
            <a:r>
              <a:rPr lang="zh-CN" altLang="zh-CN" b="1" dirty="0">
                <a:solidFill>
                  <a:schemeClr val="accent6"/>
                </a:solidFill>
                <a:latin typeface="Times New Roman" panose="02020603050405020304" pitchFamily="18" charset="0"/>
                <a:cs typeface="Times New Roman" panose="02020603050405020304" pitchFamily="18" charset="0"/>
              </a:rPr>
              <a:t>数据进行切割，让用户挑选最能影响其作出分类判断的局部内容作为解释性</a:t>
            </a:r>
            <a:r>
              <a:rPr lang="zh-CN" altLang="zh-CN" b="1" dirty="0" smtClean="0">
                <a:solidFill>
                  <a:schemeClr val="accent6"/>
                </a:solidFill>
                <a:latin typeface="Times New Roman" panose="02020603050405020304" pitchFamily="18" charset="0"/>
                <a:cs typeface="Times New Roman" panose="02020603050405020304" pitchFamily="18" charset="0"/>
              </a:rPr>
              <a:t>反馈</a:t>
            </a:r>
            <a:r>
              <a:rPr lang="zh-CN" altLang="en-US" b="1" dirty="0" smtClean="0">
                <a:solidFill>
                  <a:schemeClr val="accent6"/>
                </a:solidFill>
                <a:latin typeface="Times New Roman" panose="02020603050405020304" pitchFamily="18" charset="0"/>
                <a:cs typeface="Times New Roman" panose="02020603050405020304" pitchFamily="18" charset="0"/>
              </a:rPr>
              <a:t>来</a:t>
            </a:r>
            <a:r>
              <a:rPr lang="zh-CN" altLang="zh-CN" b="1" dirty="0" smtClean="0">
                <a:solidFill>
                  <a:schemeClr val="accent6"/>
                </a:solidFill>
                <a:latin typeface="Times New Roman" panose="02020603050405020304" pitchFamily="18" charset="0"/>
                <a:cs typeface="Times New Roman" panose="02020603050405020304" pitchFamily="18" charset="0"/>
              </a:rPr>
              <a:t>收集</a:t>
            </a:r>
            <a:r>
              <a:rPr lang="zh-CN" altLang="zh-CN" b="1" dirty="0">
                <a:solidFill>
                  <a:schemeClr val="accent6"/>
                </a:solidFill>
                <a:latin typeface="Times New Roman" panose="02020603050405020304" pitchFamily="18" charset="0"/>
                <a:cs typeface="Times New Roman" panose="02020603050405020304" pitchFamily="18" charset="0"/>
              </a:rPr>
              <a:t>。</a:t>
            </a:r>
            <a:endParaRPr lang="zh-CN" altLang="en-US" b="1" dirty="0">
              <a:solidFill>
                <a:schemeClr val="accent6"/>
              </a:solidFill>
            </a:endParaRPr>
          </a:p>
        </p:txBody>
      </p:sp>
      <p:sp>
        <p:nvSpPr>
          <p:cNvPr id="2" name="文本框 1"/>
          <p:cNvSpPr txBox="1"/>
          <p:nvPr/>
        </p:nvSpPr>
        <p:spPr>
          <a:xfrm>
            <a:off x="2972474" y="1320270"/>
            <a:ext cx="2255218" cy="276999"/>
          </a:xfrm>
          <a:prstGeom prst="rect">
            <a:avLst/>
          </a:prstGeom>
          <a:solidFill>
            <a:schemeClr val="bg1"/>
          </a:solidFill>
        </p:spPr>
        <p:txBody>
          <a:bodyPr wrap="square" rtlCol="0">
            <a:spAutoFit/>
          </a:bodyPr>
          <a:lstStyle/>
          <a:p>
            <a:r>
              <a:rPr lang="zh-CN" altLang="en-US" sz="1200" b="1" dirty="0" smtClean="0">
                <a:latin typeface="华文楷体" panose="02010600040101010101" pitchFamily="2" charset="-122"/>
                <a:ea typeface="华文楷体" panose="02010600040101010101" pitchFamily="2" charset="-122"/>
              </a:rPr>
              <a:t>微博情感极性判断任务示例</a:t>
            </a:r>
            <a:endParaRPr lang="zh-CN" altLang="en-US" sz="1200" b="1" dirty="0">
              <a:latin typeface="华文楷体" panose="02010600040101010101" pitchFamily="2" charset="-122"/>
              <a:ea typeface="华文楷体" panose="020106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211572857"/>
              </p:ext>
            </p:extLst>
          </p:nvPr>
        </p:nvGraphicFramePr>
        <p:xfrm>
          <a:off x="462865" y="3971116"/>
          <a:ext cx="914400" cy="257175"/>
        </p:xfrm>
        <a:graphic>
          <a:graphicData uri="http://schemas.openxmlformats.org/presentationml/2006/ole">
            <mc:AlternateContent xmlns:mc="http://schemas.openxmlformats.org/markup-compatibility/2006">
              <mc:Choice xmlns:v="urn:schemas-microsoft-com:vml" Requires="v">
                <p:oleObj spid="_x0000_s1327" name="Equation" r:id="rId9" imgW="914400" imgH="228600" progId="Equation.DSMT4">
                  <p:embed/>
                </p:oleObj>
              </mc:Choice>
              <mc:Fallback>
                <p:oleObj name="Equation" r:id="rId9" imgW="914400" imgH="228600" progId="Equation.DSMT4">
                  <p:embed/>
                  <p:pic>
                    <p:nvPicPr>
                      <p:cNvPr id="0" name="Object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865" y="3971116"/>
                        <a:ext cx="9144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44"/>
          <p:cNvSpPr>
            <a:spLocks noChangeArrowheads="1"/>
          </p:cNvSpPr>
          <p:nvPr/>
        </p:nvSpPr>
        <p:spPr bwMode="auto">
          <a:xfrm>
            <a:off x="330763" y="4430743"/>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164"/>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708412553"/>
              </p:ext>
            </p:extLst>
          </p:nvPr>
        </p:nvGraphicFramePr>
        <p:xfrm>
          <a:off x="462865" y="4207197"/>
          <a:ext cx="990600" cy="257175"/>
        </p:xfrm>
        <a:graphic>
          <a:graphicData uri="http://schemas.openxmlformats.org/presentationml/2006/ole">
            <mc:AlternateContent xmlns:mc="http://schemas.openxmlformats.org/markup-compatibility/2006">
              <mc:Choice xmlns:v="urn:schemas-microsoft-com:vml" Requires="v">
                <p:oleObj spid="_x0000_s1328" name="Equation" r:id="rId11" imgW="977900" imgH="228600" progId="Equation.DSMT4">
                  <p:embed/>
                </p:oleObj>
              </mc:Choice>
              <mc:Fallback>
                <p:oleObj name="Equation" r:id="rId11" imgW="977900" imgH="228600" progId="Equation.DSMT4">
                  <p:embed/>
                  <p:pic>
                    <p:nvPicPr>
                      <p:cNvPr id="0" name="Object 1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865" y="4207197"/>
                        <a:ext cx="9906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66"/>
          <p:cNvSpPr>
            <a:spLocks noChangeArrowheads="1"/>
          </p:cNvSpPr>
          <p:nvPr/>
        </p:nvSpPr>
        <p:spPr bwMode="auto">
          <a:xfrm>
            <a:off x="-3902" y="34729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8750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ppt_x"/>
                                          </p:val>
                                        </p:tav>
                                        <p:tav tm="100000">
                                          <p:val>
                                            <p:strVal val="#ppt_x"/>
                                          </p:val>
                                        </p:tav>
                                      </p:tavLst>
                                    </p:anim>
                                    <p:anim calcmode="lin" valueType="num">
                                      <p:cBhvr additive="base">
                                        <p:cTn id="1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4" name="矩形 3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7" name="TextBox 8"/>
          <p:cNvSpPr txBox="1"/>
          <p:nvPr/>
        </p:nvSpPr>
        <p:spPr>
          <a:xfrm>
            <a:off x="424765" y="718070"/>
            <a:ext cx="5095419"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a:solidFill>
                  <a:prstClr val="black">
                    <a:lumMod val="65000"/>
                    <a:lumOff val="35000"/>
                  </a:prstClr>
                </a:solidFill>
                <a:ea typeface="微软雅黑" panose="020B0503020204020204" pitchFamily="34" charset="-122"/>
                <a:sym typeface="Arial" panose="020B0604020202020204" pitchFamily="34" charset="0"/>
              </a:rPr>
              <a:t>基于众包解释性反馈的主动学习模型优化方法</a:t>
            </a:r>
          </a:p>
        </p:txBody>
      </p:sp>
      <p:graphicFrame>
        <p:nvGraphicFramePr>
          <p:cNvPr id="27" name="对象 26"/>
          <p:cNvGraphicFramePr>
            <a:graphicFrameLocks noChangeAspect="1"/>
          </p:cNvGraphicFramePr>
          <p:nvPr>
            <p:extLst/>
          </p:nvPr>
        </p:nvGraphicFramePr>
        <p:xfrm>
          <a:off x="775405" y="1274058"/>
          <a:ext cx="4825504" cy="3170244"/>
        </p:xfrm>
        <a:graphic>
          <a:graphicData uri="http://schemas.openxmlformats.org/presentationml/2006/ole">
            <mc:AlternateContent xmlns:mc="http://schemas.openxmlformats.org/markup-compatibility/2006">
              <mc:Choice xmlns:v="urn:schemas-microsoft-com:vml" Requires="v">
                <p:oleObj spid="_x0000_s2150" name="Visio" r:id="rId4" imgW="7067707" imgH="4657626" progId="Visio.Drawing.15">
                  <p:embed/>
                </p:oleObj>
              </mc:Choice>
              <mc:Fallback>
                <p:oleObj name="Visio" r:id="rId4" imgW="7067707" imgH="4657626"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405" y="1274058"/>
                        <a:ext cx="4825504" cy="3170244"/>
                      </a:xfrm>
                      <a:prstGeom prst="rect">
                        <a:avLst/>
                      </a:prstGeom>
                      <a:noFill/>
                    </p:spPr>
                  </p:pic>
                </p:oleObj>
              </mc:Fallback>
            </mc:AlternateContent>
          </a:graphicData>
        </a:graphic>
      </p:graphicFrame>
      <p:sp>
        <p:nvSpPr>
          <p:cNvPr id="2" name="矩形 1"/>
          <p:cNvSpPr/>
          <p:nvPr/>
        </p:nvSpPr>
        <p:spPr>
          <a:xfrm>
            <a:off x="2783880" y="4444302"/>
            <a:ext cx="1107996" cy="276999"/>
          </a:xfrm>
          <a:prstGeom prst="rect">
            <a:avLst/>
          </a:prstGeom>
        </p:spPr>
        <p:txBody>
          <a:bodyPr wrap="none">
            <a:spAutoFit/>
          </a:bodyPr>
          <a:lstStyle/>
          <a:p>
            <a:r>
              <a:rPr lang="zh-CN" altLang="zh-CN" sz="12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方法流程框架</a:t>
            </a:r>
            <a:endParaRPr lang="zh-CN" altLang="en-US" sz="1200" b="1" dirty="0">
              <a:solidFill>
                <a:srgbClr val="17375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9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56" name="矩形 55"/>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59" name="TextBox 8"/>
          <p:cNvSpPr txBox="1"/>
          <p:nvPr/>
        </p:nvSpPr>
        <p:spPr>
          <a:xfrm>
            <a:off x="424765" y="723232"/>
            <a:ext cx="4432093" cy="276999"/>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00" b="1" dirty="0">
                <a:solidFill>
                  <a:prstClr val="black">
                    <a:lumMod val="65000"/>
                    <a:lumOff val="35000"/>
                  </a:prstClr>
                </a:solidFill>
                <a:ea typeface="微软雅黑" panose="020B0503020204020204" pitchFamily="34" charset="-122"/>
                <a:sym typeface="Arial" panose="020B0604020202020204" pitchFamily="34" charset="0"/>
              </a:rPr>
              <a:t>融入众包置信度的主动学习算法改进方法</a:t>
            </a:r>
          </a:p>
        </p:txBody>
      </p:sp>
      <p:graphicFrame>
        <p:nvGraphicFramePr>
          <p:cNvPr id="61" name="表格 60"/>
          <p:cNvGraphicFramePr>
            <a:graphicFrameLocks noGrp="1"/>
          </p:cNvGraphicFramePr>
          <p:nvPr>
            <p:extLst>
              <p:ext uri="{D42A27DB-BD31-4B8C-83A1-F6EECF244321}">
                <p14:modId xmlns:p14="http://schemas.microsoft.com/office/powerpoint/2010/main" val="4291292733"/>
              </p:ext>
            </p:extLst>
          </p:nvPr>
        </p:nvGraphicFramePr>
        <p:xfrm>
          <a:off x="1362440" y="1387683"/>
          <a:ext cx="3802269" cy="1905000"/>
        </p:xfrm>
        <a:graphic>
          <a:graphicData uri="http://schemas.openxmlformats.org/drawingml/2006/table">
            <a:tbl>
              <a:tblPr firstRow="1" firstCol="1" bandRow="1">
                <a:tableStyleId>{68D230F3-CF80-4859-8CE7-A43EE81993B5}</a:tableStyleId>
              </a:tblPr>
              <a:tblGrid>
                <a:gridCol w="1618533"/>
                <a:gridCol w="2183736"/>
              </a:tblGrid>
              <a:tr h="295922">
                <a:tc gridSpan="2">
                  <a:txBody>
                    <a:bodyPr/>
                    <a:lstStyle/>
                    <a:p>
                      <a:pPr indent="127000" algn="ctr">
                        <a:lnSpc>
                          <a:spcPts val="2500"/>
                        </a:lnSpc>
                        <a:spcAft>
                          <a:spcPts val="0"/>
                        </a:spcAft>
                      </a:pPr>
                      <a:r>
                        <a:rPr lang="zh-CN" sz="1100" kern="0" dirty="0">
                          <a:effectLst/>
                        </a:rPr>
                        <a:t>表</a:t>
                      </a:r>
                      <a:r>
                        <a:rPr lang="en-US" sz="1100" kern="0" dirty="0">
                          <a:effectLst/>
                        </a:rPr>
                        <a:t>4.1</a:t>
                      </a:r>
                      <a:r>
                        <a:rPr lang="zh-CN" sz="1100" kern="0" dirty="0">
                          <a:effectLst/>
                        </a:rPr>
                        <a:t>人脸情绪识别实验结果</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297924">
                <a:tc>
                  <a:txBody>
                    <a:bodyPr/>
                    <a:lstStyle/>
                    <a:p>
                      <a:pPr indent="127000" algn="just">
                        <a:lnSpc>
                          <a:spcPts val="2500"/>
                        </a:lnSpc>
                        <a:spcAft>
                          <a:spcPts val="0"/>
                        </a:spcAft>
                      </a:pPr>
                      <a:r>
                        <a:rPr lang="en-US" sz="1100" kern="0">
                          <a:effectLst/>
                        </a:rPr>
                        <a:t>Facial orientation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100" kern="0">
                          <a:effectLst/>
                        </a:rPr>
                        <a:t>Avg.accuracy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7924">
                <a:tc>
                  <a:txBody>
                    <a:bodyPr/>
                    <a:lstStyle/>
                    <a:p>
                      <a:pPr indent="127000" algn="just">
                        <a:lnSpc>
                          <a:spcPts val="2500"/>
                        </a:lnSpc>
                        <a:spcAft>
                          <a:spcPts val="0"/>
                        </a:spcAft>
                      </a:pPr>
                      <a:r>
                        <a:rPr lang="en-US" sz="1100" kern="0">
                          <a:effectLst/>
                        </a:rPr>
                        <a:t>straight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100" kern="0" dirty="0">
                          <a:effectLst/>
                        </a:rPr>
                        <a:t>0.6335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7924">
                <a:tc>
                  <a:txBody>
                    <a:bodyPr/>
                    <a:lstStyle/>
                    <a:p>
                      <a:pPr indent="127000" algn="just">
                        <a:lnSpc>
                          <a:spcPts val="2500"/>
                        </a:lnSpc>
                        <a:spcAft>
                          <a:spcPts val="0"/>
                        </a:spcAft>
                      </a:pPr>
                      <a:r>
                        <a:rPr lang="en-US" sz="1100" kern="0">
                          <a:effectLst/>
                        </a:rPr>
                        <a:t>left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100" kern="0" dirty="0">
                          <a:effectLst/>
                        </a:rPr>
                        <a:t>0.6216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7924">
                <a:tc>
                  <a:txBody>
                    <a:bodyPr/>
                    <a:lstStyle/>
                    <a:p>
                      <a:pPr indent="127000" algn="just">
                        <a:lnSpc>
                          <a:spcPts val="2500"/>
                        </a:lnSpc>
                        <a:spcAft>
                          <a:spcPts val="0"/>
                        </a:spcAft>
                      </a:pPr>
                      <a:r>
                        <a:rPr lang="en-US" sz="1100" kern="0">
                          <a:effectLst/>
                        </a:rPr>
                        <a:t>right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100" kern="0" dirty="0">
                          <a:effectLst/>
                        </a:rPr>
                        <a:t>0.6049</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7924">
                <a:tc>
                  <a:txBody>
                    <a:bodyPr/>
                    <a:lstStyle/>
                    <a:p>
                      <a:pPr indent="127000" algn="just">
                        <a:lnSpc>
                          <a:spcPts val="2500"/>
                        </a:lnSpc>
                        <a:spcAft>
                          <a:spcPts val="0"/>
                        </a:spcAft>
                      </a:pPr>
                      <a:r>
                        <a:rPr lang="en-US" sz="1100" kern="0">
                          <a:effectLst/>
                        </a:rPr>
                        <a:t>up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100" kern="0" dirty="0">
                          <a:effectLst/>
                        </a:rPr>
                        <a:t>0.4805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63" name="矩形 62"/>
          <p:cNvSpPr/>
          <p:nvPr/>
        </p:nvSpPr>
        <p:spPr>
          <a:xfrm>
            <a:off x="1190731" y="3602088"/>
            <a:ext cx="5049534" cy="1077218"/>
          </a:xfrm>
          <a:prstGeom prst="rect">
            <a:avLst/>
          </a:prstGeom>
        </p:spPr>
        <p:txBody>
          <a:bodyPr wrap="square">
            <a:spAutoFit/>
          </a:bodyPr>
          <a:lstStyle/>
          <a:p>
            <a:r>
              <a:rPr lang="zh-CN" altLang="zh-CN" b="1"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引入一个新的衡量</a:t>
            </a:r>
            <a:r>
              <a:rPr lang="zh-CN" altLang="zh-CN" b="1" dirty="0" smtClean="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标准</a:t>
            </a:r>
            <a:r>
              <a:rPr lang="en-US" altLang="zh-CN" b="1"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众包标注置信</a:t>
            </a:r>
            <a:r>
              <a:rPr lang="zh-CN" altLang="zh-CN" b="1" dirty="0" smtClean="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度</a:t>
            </a:r>
            <a:r>
              <a:rPr lang="zh-CN" altLang="en-US" b="1" dirty="0" smtClean="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smtClean="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b="1" dirty="0">
              <a:solidFill>
                <a:schemeClr val="accent6"/>
              </a:solidFill>
              <a:latin typeface="微软雅黑" panose="020B0503020204020204" pitchFamily="34" charset="-122"/>
              <a:ea typeface="微软雅黑" panose="020B0503020204020204" pitchFamily="34" charset="-122"/>
            </a:endParaRPr>
          </a:p>
          <a:p>
            <a:r>
              <a:rPr lang="zh-CN" altLang="en-US" b="1" dirty="0" smtClean="0">
                <a:solidFill>
                  <a:schemeClr val="accent6"/>
                </a:solidFill>
                <a:latin typeface="微软雅黑" panose="020B0503020204020204" pitchFamily="34" charset="-122"/>
                <a:ea typeface="微软雅黑" panose="020B0503020204020204" pitchFamily="34" charset="-122"/>
              </a:rPr>
              <a:t>衡量众包人群对样本的标注能力，挑选众包标注能力强的进行标注。</a:t>
            </a:r>
            <a:endParaRPr lang="zh-CN" altLang="en-US" b="1"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56" name="矩形 55"/>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59" name="TextBox 8"/>
          <p:cNvSpPr txBox="1"/>
          <p:nvPr/>
        </p:nvSpPr>
        <p:spPr>
          <a:xfrm>
            <a:off x="424765" y="723232"/>
            <a:ext cx="4432093" cy="276999"/>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00" b="1" dirty="0">
                <a:solidFill>
                  <a:prstClr val="black">
                    <a:lumMod val="65000"/>
                    <a:lumOff val="35000"/>
                  </a:prstClr>
                </a:solidFill>
                <a:ea typeface="微软雅黑" panose="020B0503020204020204" pitchFamily="34" charset="-122"/>
                <a:sym typeface="Arial" panose="020B0604020202020204" pitchFamily="34" charset="0"/>
              </a:rPr>
              <a:t>融入众包置信度的主动学习算法改进方法</a:t>
            </a:r>
          </a:p>
        </p:txBody>
      </p:sp>
      <p:sp>
        <p:nvSpPr>
          <p:cNvPr id="63" name="矩形 62"/>
          <p:cNvSpPr/>
          <p:nvPr/>
        </p:nvSpPr>
        <p:spPr>
          <a:xfrm>
            <a:off x="761701" y="1021062"/>
            <a:ext cx="5049534" cy="646331"/>
          </a:xfrm>
          <a:prstGeom prst="rect">
            <a:avLst/>
          </a:prstGeom>
        </p:spPr>
        <p:txBody>
          <a:bodyPr wrap="square">
            <a:spAutoFit/>
          </a:bodyPr>
          <a:lstStyle/>
          <a:p>
            <a:pP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基于现有的综合考虑信息量和代表性的挑选策略的基础上，</a:t>
            </a:r>
            <a:endParaRPr lang="en-US" altLang="zh-CN" sz="1200" b="1" dirty="0" smtClean="0">
              <a:solidFill>
                <a:srgbClr val="17375E"/>
              </a:solidFill>
              <a:latin typeface="微软雅黑" panose="020B0503020204020204" pitchFamily="34" charset="-122"/>
              <a:ea typeface="微软雅黑" panose="020B0503020204020204" pitchFamily="34" charset="-122"/>
            </a:endParaRPr>
          </a:p>
          <a:p>
            <a:pP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融入</a:t>
            </a:r>
            <a:r>
              <a:rPr lang="zh-CN" altLang="en-US" sz="1200" b="1" dirty="0" smtClean="0">
                <a:solidFill>
                  <a:srgbClr val="FFC000"/>
                </a:solidFill>
                <a:latin typeface="微软雅黑" panose="020B0503020204020204" pitchFamily="34" charset="-122"/>
                <a:ea typeface="微软雅黑" panose="020B0503020204020204" pitchFamily="34" charset="-122"/>
              </a:rPr>
              <a:t>众包标注置信度</a:t>
            </a:r>
            <a:r>
              <a:rPr lang="en-US" altLang="zh-CN" sz="1050" b="1" i="1" dirty="0" err="1" smtClean="0">
                <a:solidFill>
                  <a:srgbClr val="FFC000"/>
                </a:solidFill>
                <a:latin typeface="微软雅黑" panose="020B0503020204020204" pitchFamily="34" charset="-122"/>
                <a:ea typeface="微软雅黑" panose="020B0503020204020204" pitchFamily="34" charset="-122"/>
              </a:rPr>
              <a:t>CrowdDiff</a:t>
            </a:r>
            <a:r>
              <a:rPr lang="en-US" altLang="zh-CN" sz="1050" b="1" i="1" dirty="0" smtClean="0">
                <a:solidFill>
                  <a:srgbClr val="FFC000"/>
                </a:solidFill>
                <a:latin typeface="微软雅黑" panose="020B0503020204020204" pitchFamily="34" charset="-122"/>
                <a:ea typeface="微软雅黑" panose="020B0503020204020204" pitchFamily="34" charset="-122"/>
              </a:rPr>
              <a:t> </a:t>
            </a:r>
            <a:r>
              <a:rPr lang="zh-CN" altLang="en-US" sz="1200" b="1" dirty="0" smtClean="0">
                <a:solidFill>
                  <a:srgbClr val="17375E"/>
                </a:solidFill>
                <a:latin typeface="微软雅黑" panose="020B0503020204020204" pitchFamily="34" charset="-122"/>
                <a:ea typeface="微软雅黑" panose="020B0503020204020204" pitchFamily="34" charset="-122"/>
              </a:rPr>
              <a:t>得到</a:t>
            </a:r>
            <a:r>
              <a:rPr lang="zh-CN" altLang="en-US" sz="1200" b="1" dirty="0" smtClean="0">
                <a:solidFill>
                  <a:srgbClr val="17375E"/>
                </a:solidFill>
                <a:latin typeface="微软雅黑" panose="020B0503020204020204" pitchFamily="34" charset="-122"/>
                <a:ea typeface="微软雅黑" panose="020B0503020204020204" pitchFamily="34" charset="-122"/>
              </a:rPr>
              <a:t>最终的挑选策略</a:t>
            </a:r>
            <a:r>
              <a:rPr lang="en-US" altLang="zh-CN" sz="1200" b="1" dirty="0" smtClean="0">
                <a:solidFill>
                  <a:srgbClr val="17375E"/>
                </a:solidFill>
                <a:latin typeface="微软雅黑" panose="020B0503020204020204" pitchFamily="34" charset="-122"/>
                <a:ea typeface="微软雅黑" panose="020B0503020204020204" pitchFamily="34" charset="-122"/>
              </a:rPr>
              <a:t>QUIRE_CD</a:t>
            </a:r>
            <a:r>
              <a:rPr lang="zh-CN" altLang="en-US" sz="1200" b="1" dirty="0" smtClean="0">
                <a:solidFill>
                  <a:srgbClr val="17375E"/>
                </a:solidFill>
                <a:latin typeface="微软雅黑" panose="020B0503020204020204" pitchFamily="34" charset="-122"/>
                <a:ea typeface="微软雅黑" panose="020B0503020204020204" pitchFamily="34" charset="-122"/>
              </a:rPr>
              <a:t>，</a:t>
            </a:r>
            <a:endParaRPr lang="en-US" altLang="zh-CN" sz="1200" b="1" dirty="0" smtClean="0">
              <a:solidFill>
                <a:srgbClr val="17375E"/>
              </a:solidFill>
              <a:latin typeface="微软雅黑" panose="020B0503020204020204" pitchFamily="34" charset="-122"/>
              <a:ea typeface="微软雅黑" panose="020B0503020204020204" pitchFamily="34" charset="-122"/>
            </a:endParaRPr>
          </a:p>
        </p:txBody>
      </p:sp>
      <p:sp>
        <p:nvSpPr>
          <p:cNvPr id="57" name="Rectangle 2"/>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0" name="Rectangle 3"/>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 name="对象 60"/>
          <p:cNvGraphicFramePr>
            <a:graphicFrameLocks noChangeAspect="1"/>
          </p:cNvGraphicFramePr>
          <p:nvPr>
            <p:extLst>
              <p:ext uri="{D42A27DB-BD31-4B8C-83A1-F6EECF244321}">
                <p14:modId xmlns:p14="http://schemas.microsoft.com/office/powerpoint/2010/main" val="1019779074"/>
              </p:ext>
            </p:extLst>
          </p:nvPr>
        </p:nvGraphicFramePr>
        <p:xfrm>
          <a:off x="7248376" y="2232124"/>
          <a:ext cx="4178300" cy="400050"/>
        </p:xfrm>
        <a:graphic>
          <a:graphicData uri="http://schemas.openxmlformats.org/presentationml/2006/ole">
            <mc:AlternateContent xmlns:mc="http://schemas.openxmlformats.org/markup-compatibility/2006">
              <mc:Choice xmlns:v="urn:schemas-microsoft-com:vml" Requires="v">
                <p:oleObj spid="_x0000_s9430" name="Equation" r:id="rId4" imgW="3848040" imgH="355320" progId="Equation.DSMT4">
                  <p:embed/>
                </p:oleObj>
              </mc:Choice>
              <mc:Fallback>
                <p:oleObj name="Equation" r:id="rId4" imgW="3848040" imgH="355320" progId="Equation.DSMT4">
                  <p:embed/>
                  <p:pic>
                    <p:nvPicPr>
                      <p:cNvPr id="0" name="Object 2"/>
                      <p:cNvPicPr>
                        <a:picLocks noChangeAspect="1" noChangeArrowheads="1"/>
                      </p:cNvPicPr>
                      <p:nvPr/>
                    </p:nvPicPr>
                    <p:blipFill>
                      <a:blip r:embed="rId5"/>
                      <a:srcRect/>
                      <a:stretch>
                        <a:fillRect/>
                      </a:stretch>
                    </p:blipFill>
                    <p:spPr bwMode="auto">
                      <a:xfrm>
                        <a:off x="7248376" y="2232124"/>
                        <a:ext cx="41783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3209017014"/>
              </p:ext>
            </p:extLst>
          </p:nvPr>
        </p:nvGraphicFramePr>
        <p:xfrm>
          <a:off x="7032352" y="1261797"/>
          <a:ext cx="3648075" cy="400050"/>
        </p:xfrm>
        <a:graphic>
          <a:graphicData uri="http://schemas.openxmlformats.org/presentationml/2006/ole">
            <mc:AlternateContent xmlns:mc="http://schemas.openxmlformats.org/markup-compatibility/2006">
              <mc:Choice xmlns:v="urn:schemas-microsoft-com:vml" Requires="v">
                <p:oleObj spid="_x0000_s9431" name="Equation" r:id="rId6" imgW="3238500" imgH="330200" progId="Equation.DSMT4">
                  <p:embed/>
                </p:oleObj>
              </mc:Choice>
              <mc:Fallback>
                <p:oleObj name="Equation" r:id="rId6" imgW="3238500" imgH="330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352" y="1261797"/>
                        <a:ext cx="36480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圆角矩形 1"/>
          <p:cNvSpPr/>
          <p:nvPr/>
        </p:nvSpPr>
        <p:spPr>
          <a:xfrm>
            <a:off x="1210228" y="3180243"/>
            <a:ext cx="720080" cy="277364"/>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华文楷体" panose="02010600040101010101" pitchFamily="2" charset="-122"/>
                <a:ea typeface="华文楷体" panose="02010600040101010101" pitchFamily="2" charset="-122"/>
              </a:rPr>
              <a:t>信息量</a:t>
            </a:r>
            <a:endParaRPr lang="zh-CN" altLang="en-US" sz="1100" dirty="0">
              <a:latin typeface="华文楷体" panose="02010600040101010101" pitchFamily="2" charset="-122"/>
              <a:ea typeface="华文楷体" panose="02010600040101010101" pitchFamily="2" charset="-122"/>
            </a:endParaRPr>
          </a:p>
        </p:txBody>
      </p:sp>
      <p:sp>
        <p:nvSpPr>
          <p:cNvPr id="13" name="圆角矩形 12"/>
          <p:cNvSpPr/>
          <p:nvPr/>
        </p:nvSpPr>
        <p:spPr>
          <a:xfrm>
            <a:off x="2002316" y="3174458"/>
            <a:ext cx="656789" cy="276552"/>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华文楷体" panose="02010600040101010101" pitchFamily="2" charset="-122"/>
                <a:ea typeface="华文楷体" panose="02010600040101010101" pitchFamily="2" charset="-122"/>
              </a:rPr>
              <a:t>代表性</a:t>
            </a:r>
            <a:endParaRPr lang="zh-CN" altLang="en-US" sz="1100" dirty="0">
              <a:latin typeface="华文楷体" panose="02010600040101010101" pitchFamily="2" charset="-122"/>
              <a:ea typeface="华文楷体" panose="02010600040101010101" pitchFamily="2" charset="-122"/>
            </a:endParaRPr>
          </a:p>
        </p:txBody>
      </p:sp>
      <p:sp>
        <p:nvSpPr>
          <p:cNvPr id="14" name="圆角矩形 13"/>
          <p:cNvSpPr/>
          <p:nvPr/>
        </p:nvSpPr>
        <p:spPr>
          <a:xfrm>
            <a:off x="2722396" y="3099094"/>
            <a:ext cx="997588" cy="430581"/>
          </a:xfrm>
          <a:prstGeom prst="roundRect">
            <a:avLst/>
          </a:prstGeom>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latin typeface="华文楷体" panose="02010600040101010101" pitchFamily="2" charset="-122"/>
                <a:ea typeface="华文楷体" panose="02010600040101010101" pitchFamily="2" charset="-122"/>
              </a:rPr>
              <a:t>众包标注置信度</a:t>
            </a:r>
          </a:p>
        </p:txBody>
      </p:sp>
      <p:sp>
        <p:nvSpPr>
          <p:cNvPr id="7" name="流程图: 磁盘 6"/>
          <p:cNvSpPr/>
          <p:nvPr/>
        </p:nvSpPr>
        <p:spPr>
          <a:xfrm>
            <a:off x="1684918" y="1667233"/>
            <a:ext cx="1512168" cy="520055"/>
          </a:xfrm>
          <a:prstGeom prst="flowChartMagneticDisk">
            <a:avLst/>
          </a:prstGeom>
          <a:ln w="12700">
            <a:solidFill>
              <a:srgbClr val="17375E"/>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smtClean="0"/>
              <a:t>未标记样本</a:t>
            </a:r>
            <a:r>
              <a:rPr lang="zh-CN" altLang="en-US" sz="1100" dirty="0"/>
              <a:t>集</a:t>
            </a:r>
          </a:p>
        </p:txBody>
      </p:sp>
      <p:sp>
        <p:nvSpPr>
          <p:cNvPr id="19" name="流程图: 磁盘 18"/>
          <p:cNvSpPr/>
          <p:nvPr/>
        </p:nvSpPr>
        <p:spPr>
          <a:xfrm>
            <a:off x="3808769" y="1608270"/>
            <a:ext cx="679798" cy="520055"/>
          </a:xfrm>
          <a:prstGeom prst="flowChartMagneticDisk">
            <a:avLst/>
          </a:prstGeom>
          <a:ln w="12700">
            <a:solidFill>
              <a:srgbClr val="17375E"/>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900" dirty="0" smtClean="0"/>
              <a:t>有标记样本集</a:t>
            </a:r>
            <a:endParaRPr lang="zh-CN" altLang="en-US" sz="900" dirty="0"/>
          </a:p>
        </p:txBody>
      </p:sp>
      <p:grpSp>
        <p:nvGrpSpPr>
          <p:cNvPr id="12" name="组合 11"/>
          <p:cNvGrpSpPr/>
          <p:nvPr/>
        </p:nvGrpSpPr>
        <p:grpSpPr>
          <a:xfrm>
            <a:off x="983680" y="2991464"/>
            <a:ext cx="2865974" cy="778585"/>
            <a:chOff x="864048" y="2999275"/>
            <a:chExt cx="2931828" cy="829811"/>
          </a:xfrm>
        </p:grpSpPr>
        <p:sp>
          <p:nvSpPr>
            <p:cNvPr id="9" name="矩形 8"/>
            <p:cNvSpPr/>
            <p:nvPr/>
          </p:nvSpPr>
          <p:spPr>
            <a:xfrm>
              <a:off x="937712" y="2999275"/>
              <a:ext cx="2858164" cy="792088"/>
            </a:xfrm>
            <a:prstGeom prst="rect">
              <a:avLst/>
            </a:prstGeom>
            <a:noFill/>
            <a:ln w="12700">
              <a:solidFill>
                <a:srgbClr val="17375E"/>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文本框 10"/>
            <p:cNvSpPr txBox="1"/>
            <p:nvPr/>
          </p:nvSpPr>
          <p:spPr>
            <a:xfrm>
              <a:off x="864048" y="3575170"/>
              <a:ext cx="1645583" cy="253916"/>
            </a:xfrm>
            <a:prstGeom prst="rect">
              <a:avLst/>
            </a:prstGeom>
            <a:noFill/>
            <a:ln w="12700">
              <a:noFill/>
            </a:ln>
          </p:spPr>
          <p:txBody>
            <a:bodyPr wrap="square" rtlCol="0">
              <a:spAutoFit/>
            </a:bodyPr>
            <a:lstStyle/>
            <a:p>
              <a:r>
                <a:rPr lang="zh-CN" altLang="en-US" sz="1000" dirty="0" smtClean="0">
                  <a:latin typeface="华文楷体" panose="02010600040101010101" pitchFamily="2" charset="-122"/>
                  <a:ea typeface="华文楷体" panose="02010600040101010101" pitchFamily="2" charset="-122"/>
                </a:rPr>
                <a:t>主动学习样例选择算法</a:t>
              </a:r>
              <a:endParaRPr lang="zh-CN" altLang="en-US" sz="1000" dirty="0">
                <a:latin typeface="华文楷体" panose="02010600040101010101" pitchFamily="2" charset="-122"/>
                <a:ea typeface="华文楷体" panose="02010600040101010101" pitchFamily="2" charset="-122"/>
              </a:endParaRPr>
            </a:p>
          </p:txBody>
        </p:sp>
      </p:grpSp>
      <p:cxnSp>
        <p:nvCxnSpPr>
          <p:cNvPr id="16" name="直接箭头连接符 15"/>
          <p:cNvCxnSpPr>
            <a:stCxn id="7" idx="3"/>
            <a:endCxn id="9" idx="0"/>
          </p:cNvCxnSpPr>
          <p:nvPr/>
        </p:nvCxnSpPr>
        <p:spPr>
          <a:xfrm>
            <a:off x="2441002" y="2187288"/>
            <a:ext cx="11668" cy="80417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梯形 17"/>
          <p:cNvSpPr/>
          <p:nvPr/>
        </p:nvSpPr>
        <p:spPr>
          <a:xfrm>
            <a:off x="3425894" y="2298681"/>
            <a:ext cx="1434868" cy="462281"/>
          </a:xfrm>
          <a:prstGeom prst="trapezoid">
            <a:avLst/>
          </a:prstGeom>
          <a:noFill/>
          <a:ln w="12700">
            <a:solidFill>
              <a:srgbClr val="17375E"/>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分类器</a:t>
            </a:r>
            <a:endParaRPr lang="zh-CN" altLang="en-US" sz="1200" dirty="0"/>
          </a:p>
        </p:txBody>
      </p:sp>
      <p:cxnSp>
        <p:nvCxnSpPr>
          <p:cNvPr id="21" name="直接箭头连接符 20"/>
          <p:cNvCxnSpPr>
            <a:stCxn id="19" idx="3"/>
            <a:endCxn id="18" idx="0"/>
          </p:cNvCxnSpPr>
          <p:nvPr/>
        </p:nvCxnSpPr>
        <p:spPr>
          <a:xfrm flipH="1">
            <a:off x="4143328" y="2128325"/>
            <a:ext cx="5340" cy="170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流程图: 磁盘 22"/>
          <p:cNvSpPr/>
          <p:nvPr/>
        </p:nvSpPr>
        <p:spPr>
          <a:xfrm>
            <a:off x="2007103" y="4032324"/>
            <a:ext cx="873755" cy="57606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smtClean="0"/>
              <a:t>待标注集</a:t>
            </a:r>
            <a:endParaRPr lang="zh-CN" altLang="en-US" sz="1100" dirty="0"/>
          </a:p>
        </p:txBody>
      </p:sp>
      <p:cxnSp>
        <p:nvCxnSpPr>
          <p:cNvPr id="25" name="直接箭头连接符 24"/>
          <p:cNvCxnSpPr>
            <a:endCxn id="23" idx="1"/>
          </p:cNvCxnSpPr>
          <p:nvPr/>
        </p:nvCxnSpPr>
        <p:spPr>
          <a:xfrm>
            <a:off x="2443980" y="3726527"/>
            <a:ext cx="1" cy="3057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16447" y="3755276"/>
            <a:ext cx="1309348" cy="369332"/>
          </a:xfrm>
          <a:prstGeom prst="rect">
            <a:avLst/>
          </a:prstGeom>
          <a:noFill/>
        </p:spPr>
        <p:txBody>
          <a:bodyPr wrap="square" rtlCol="0">
            <a:spAutoFit/>
          </a:bodyPr>
          <a:lstStyle/>
          <a:p>
            <a:r>
              <a:rPr lang="zh-CN" altLang="en-US" sz="900" dirty="0">
                <a:latin typeface="华文楷体" panose="02010600040101010101" pitchFamily="2" charset="-122"/>
                <a:ea typeface="华文楷体" panose="02010600040101010101" pitchFamily="2" charset="-122"/>
              </a:rPr>
              <a:t>从三</a:t>
            </a:r>
            <a:r>
              <a:rPr lang="zh-CN" altLang="en-US" sz="900" dirty="0" smtClean="0">
                <a:latin typeface="华文楷体" panose="02010600040101010101" pitchFamily="2" charset="-122"/>
                <a:ea typeface="华文楷体" panose="02010600040101010101" pitchFamily="2" charset="-122"/>
              </a:rPr>
              <a:t>个衡量标准出发，挑选最优样本</a:t>
            </a:r>
            <a:endParaRPr lang="zh-CN" altLang="en-US" sz="900" dirty="0">
              <a:latin typeface="华文楷体" panose="02010600040101010101" pitchFamily="2" charset="-122"/>
              <a:ea typeface="华文楷体" panose="02010600040101010101" pitchFamily="2" charset="-122"/>
            </a:endParaRPr>
          </a:p>
        </p:txBody>
      </p:sp>
      <p:cxnSp>
        <p:nvCxnSpPr>
          <p:cNvPr id="29" name="肘形连接符 28"/>
          <p:cNvCxnSpPr>
            <a:stCxn id="23" idx="4"/>
            <a:endCxn id="19" idx="4"/>
          </p:cNvCxnSpPr>
          <p:nvPr/>
        </p:nvCxnSpPr>
        <p:spPr>
          <a:xfrm flipV="1">
            <a:off x="2880858" y="1868298"/>
            <a:ext cx="1607709" cy="2452058"/>
          </a:xfrm>
          <a:prstGeom prst="bentConnector3">
            <a:avLst>
              <a:gd name="adj1" fmla="val 159899"/>
            </a:avLst>
          </a:prstGeom>
          <a:ln w="12700">
            <a:solidFill>
              <a:srgbClr val="17375E"/>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28163" y="4082717"/>
            <a:ext cx="2075997" cy="461665"/>
          </a:xfrm>
          <a:prstGeom prst="rect">
            <a:avLst/>
          </a:prstGeom>
          <a:noFill/>
        </p:spPr>
        <p:txBody>
          <a:bodyPr wrap="square" rtlCol="0">
            <a:spAutoFit/>
          </a:bodyPr>
          <a:lstStyle/>
          <a:p>
            <a:r>
              <a:rPr lang="zh-CN" altLang="en-US" sz="1200" dirty="0" smtClean="0">
                <a:latin typeface="华文楷体" panose="02010600040101010101" pitchFamily="2" charset="-122"/>
                <a:ea typeface="华文楷体" panose="02010600040101010101" pitchFamily="2" charset="-122"/>
              </a:rPr>
              <a:t>交由众包标注后，</a:t>
            </a:r>
            <a:endParaRPr lang="en-US" altLang="zh-CN" sz="1200" dirty="0" smtClean="0">
              <a:latin typeface="华文楷体" panose="02010600040101010101" pitchFamily="2" charset="-122"/>
              <a:ea typeface="华文楷体" panose="02010600040101010101" pitchFamily="2" charset="-122"/>
            </a:endParaRPr>
          </a:p>
          <a:p>
            <a:r>
              <a:rPr lang="zh-CN" altLang="en-US" sz="1200" dirty="0" smtClean="0">
                <a:latin typeface="华文楷体" panose="02010600040101010101" pitchFamily="2" charset="-122"/>
                <a:ea typeface="华文楷体" panose="02010600040101010101" pitchFamily="2" charset="-122"/>
              </a:rPr>
              <a:t>对训练集进行扩充</a:t>
            </a:r>
            <a:endParaRPr lang="zh-CN" altLang="en-US" sz="1200" dirty="0">
              <a:latin typeface="华文楷体" panose="02010600040101010101" pitchFamily="2" charset="-122"/>
              <a:ea typeface="华文楷体" panose="02010600040101010101" pitchFamily="2" charset="-122"/>
            </a:endParaRPr>
          </a:p>
        </p:txBody>
      </p:sp>
      <p:sp>
        <p:nvSpPr>
          <p:cNvPr id="35" name="流程图: 磁盘 34"/>
          <p:cNvSpPr/>
          <p:nvPr/>
        </p:nvSpPr>
        <p:spPr>
          <a:xfrm>
            <a:off x="4203042" y="3265993"/>
            <a:ext cx="792088" cy="504056"/>
          </a:xfrm>
          <a:prstGeom prst="flowChartMagneticDisk">
            <a:avLst/>
          </a:prstGeom>
          <a:ln w="12700">
            <a:solidFill>
              <a:srgbClr val="17375E"/>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smtClean="0"/>
              <a:t>分类结果</a:t>
            </a:r>
            <a:endParaRPr lang="zh-CN" altLang="en-US" sz="1000" dirty="0"/>
          </a:p>
        </p:txBody>
      </p:sp>
      <p:cxnSp>
        <p:nvCxnSpPr>
          <p:cNvPr id="37" name="直接箭头连接符 36"/>
          <p:cNvCxnSpPr>
            <a:endCxn id="35" idx="1"/>
          </p:cNvCxnSpPr>
          <p:nvPr/>
        </p:nvCxnSpPr>
        <p:spPr>
          <a:xfrm>
            <a:off x="4593992" y="2760962"/>
            <a:ext cx="5094" cy="50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3703505" y="2760962"/>
            <a:ext cx="0" cy="230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1055688" y="2284696"/>
            <a:ext cx="1678426" cy="451484"/>
            <a:chOff x="623803" y="2166781"/>
            <a:chExt cx="1678426" cy="451484"/>
          </a:xfrm>
        </p:grpSpPr>
        <p:sp>
          <p:nvSpPr>
            <p:cNvPr id="91" name="矩形 90"/>
            <p:cNvSpPr/>
            <p:nvPr/>
          </p:nvSpPr>
          <p:spPr>
            <a:xfrm>
              <a:off x="640936" y="2166781"/>
              <a:ext cx="801024" cy="451484"/>
            </a:xfrm>
            <a:prstGeom prst="rect">
              <a:avLst/>
            </a:prstGeom>
            <a:ln w="63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3" name="直接箭头连接符 92"/>
            <p:cNvCxnSpPr/>
            <p:nvPr/>
          </p:nvCxnSpPr>
          <p:spPr>
            <a:xfrm flipV="1">
              <a:off x="728249" y="2373252"/>
              <a:ext cx="615471" cy="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V="1">
              <a:off x="738011" y="2565341"/>
              <a:ext cx="588804" cy="93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629903" y="2376507"/>
              <a:ext cx="1672326" cy="200055"/>
            </a:xfrm>
            <a:prstGeom prst="rect">
              <a:avLst/>
            </a:prstGeom>
            <a:noFill/>
          </p:spPr>
          <p:txBody>
            <a:bodyPr wrap="square" rtlCol="0">
              <a:spAutoFit/>
            </a:bodyPr>
            <a:lstStyle/>
            <a:p>
              <a:r>
                <a:rPr lang="zh-CN" altLang="en-US" sz="700" dirty="0" smtClean="0"/>
                <a:t>无标记数据走向</a:t>
              </a:r>
              <a:endParaRPr lang="zh-CN" altLang="en-US" sz="700" dirty="0"/>
            </a:p>
          </p:txBody>
        </p:sp>
        <p:sp>
          <p:nvSpPr>
            <p:cNvPr id="100" name="文本框 99"/>
            <p:cNvSpPr txBox="1"/>
            <p:nvPr/>
          </p:nvSpPr>
          <p:spPr>
            <a:xfrm>
              <a:off x="623803" y="2176085"/>
              <a:ext cx="1672326" cy="200055"/>
            </a:xfrm>
            <a:prstGeom prst="rect">
              <a:avLst/>
            </a:prstGeom>
            <a:noFill/>
          </p:spPr>
          <p:txBody>
            <a:bodyPr wrap="square" rtlCol="0">
              <a:spAutoFit/>
            </a:bodyPr>
            <a:lstStyle/>
            <a:p>
              <a:r>
                <a:rPr lang="zh-CN" altLang="en-US" sz="700" dirty="0" smtClean="0"/>
                <a:t>有标记数据走向</a:t>
              </a:r>
              <a:endParaRPr lang="zh-CN" altLang="en-US" sz="700" dirty="0"/>
            </a:p>
          </p:txBody>
        </p:sp>
      </p:grpSp>
      <p:sp>
        <p:nvSpPr>
          <p:cNvPr id="105" name="矩形 104"/>
          <p:cNvSpPr/>
          <p:nvPr/>
        </p:nvSpPr>
        <p:spPr>
          <a:xfrm>
            <a:off x="1520762" y="4582631"/>
            <a:ext cx="3531411" cy="369332"/>
          </a:xfrm>
          <a:prstGeom prst="rect">
            <a:avLst/>
          </a:prstGeom>
        </p:spPr>
        <p:txBody>
          <a:bodyPr wrap="square">
            <a:spAutoFit/>
          </a:bodyPr>
          <a:lstStyle/>
          <a:p>
            <a:pPr>
              <a:lnSpc>
                <a:spcPct val="150000"/>
              </a:lnSpc>
            </a:pPr>
            <a:r>
              <a:rPr lang="zh-CN" altLang="en-US" sz="1200" b="1" dirty="0">
                <a:solidFill>
                  <a:srgbClr val="17375E"/>
                </a:solidFill>
                <a:latin typeface="微软雅黑" panose="020B0503020204020204" pitchFamily="34" charset="-122"/>
                <a:ea typeface="微软雅黑" panose="020B0503020204020204" pitchFamily="34" charset="-122"/>
              </a:rPr>
              <a:t>融入众包标注置信度的主动学习挑选策略流程图</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39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56" name="矩形 55"/>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59" name="TextBox 8"/>
          <p:cNvSpPr txBox="1"/>
          <p:nvPr/>
        </p:nvSpPr>
        <p:spPr>
          <a:xfrm>
            <a:off x="424765" y="723232"/>
            <a:ext cx="4432093" cy="276999"/>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00" b="1" dirty="0">
                <a:solidFill>
                  <a:prstClr val="black">
                    <a:lumMod val="65000"/>
                    <a:lumOff val="35000"/>
                  </a:prstClr>
                </a:solidFill>
                <a:ea typeface="微软雅黑" panose="020B0503020204020204" pitchFamily="34" charset="-122"/>
                <a:sym typeface="Arial" panose="020B0604020202020204" pitchFamily="34" charset="0"/>
              </a:rPr>
              <a:t>融入众包置信度的主动学习算法改进方法</a:t>
            </a:r>
          </a:p>
        </p:txBody>
      </p:sp>
      <p:sp>
        <p:nvSpPr>
          <p:cNvPr id="63" name="矩形 62"/>
          <p:cNvSpPr/>
          <p:nvPr/>
        </p:nvSpPr>
        <p:spPr>
          <a:xfrm>
            <a:off x="4152032" y="4572668"/>
            <a:ext cx="2403274" cy="369332"/>
          </a:xfrm>
          <a:prstGeom prst="rect">
            <a:avLst/>
          </a:prstGeom>
        </p:spPr>
        <p:txBody>
          <a:bodyPr wrap="square">
            <a:spAutoFit/>
          </a:bodyPr>
          <a:lstStyle/>
          <a:p>
            <a:pPr>
              <a:lnSpc>
                <a:spcPct val="150000"/>
              </a:lnSpc>
            </a:pPr>
            <a:r>
              <a:rPr lang="zh-CN" altLang="zh-CN" sz="1200" b="1" dirty="0">
                <a:solidFill>
                  <a:srgbClr val="17375E"/>
                </a:solidFill>
                <a:latin typeface="微软雅黑" panose="020B0503020204020204" pitchFamily="34" charset="-122"/>
                <a:ea typeface="微软雅黑" panose="020B0503020204020204" pitchFamily="34" charset="-122"/>
              </a:rPr>
              <a:t>众包标注置信度</a:t>
            </a:r>
            <a:r>
              <a:rPr lang="zh-CN" altLang="en-US" sz="1200" b="1" dirty="0" smtClean="0">
                <a:solidFill>
                  <a:srgbClr val="17375E"/>
                </a:solidFill>
                <a:latin typeface="微软雅黑" panose="020B0503020204020204" pitchFamily="34" charset="-122"/>
                <a:ea typeface="微软雅黑" panose="020B0503020204020204" pitchFamily="34" charset="-122"/>
              </a:rPr>
              <a:t>算法流程图</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
        <p:nvSpPr>
          <p:cNvPr id="57" name="Rectangle 2"/>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8" name="对象 57"/>
          <p:cNvGraphicFramePr>
            <a:graphicFrameLocks noChangeAspect="1"/>
          </p:cNvGraphicFramePr>
          <p:nvPr>
            <p:extLst>
              <p:ext uri="{D42A27DB-BD31-4B8C-83A1-F6EECF244321}">
                <p14:modId xmlns:p14="http://schemas.microsoft.com/office/powerpoint/2010/main" val="3866405839"/>
              </p:ext>
            </p:extLst>
          </p:nvPr>
        </p:nvGraphicFramePr>
        <p:xfrm>
          <a:off x="4593775" y="689392"/>
          <a:ext cx="1223189" cy="3884022"/>
        </p:xfrm>
        <a:graphic>
          <a:graphicData uri="http://schemas.openxmlformats.org/presentationml/2006/ole">
            <mc:AlternateContent xmlns:mc="http://schemas.openxmlformats.org/markup-compatibility/2006">
              <mc:Choice xmlns:v="urn:schemas-microsoft-com:vml" Requires="v">
                <p:oleObj spid="_x0000_s10332" name="Visio" r:id="rId4" imgW="1971700" imgH="6238890" progId="Visio.Drawing.15">
                  <p:embed/>
                </p:oleObj>
              </mc:Choice>
              <mc:Fallback>
                <p:oleObj name="Visio" r:id="rId4" imgW="1971700" imgH="6238890" progId="Visio.Drawing.15">
                  <p:embed/>
                  <p:pic>
                    <p:nvPicPr>
                      <p:cNvPr id="0" name="Object 1"/>
                      <p:cNvPicPr>
                        <a:picLocks noChangeAspect="1" noChangeArrowheads="1"/>
                      </p:cNvPicPr>
                      <p:nvPr/>
                    </p:nvPicPr>
                    <p:blipFill>
                      <a:blip r:embed="rId5"/>
                      <a:srcRect/>
                      <a:stretch>
                        <a:fillRect/>
                      </a:stretch>
                    </p:blipFill>
                    <p:spPr bwMode="auto">
                      <a:xfrm>
                        <a:off x="4593775" y="689392"/>
                        <a:ext cx="1223189" cy="3884022"/>
                      </a:xfrm>
                      <a:prstGeom prst="rect">
                        <a:avLst/>
                      </a:prstGeom>
                      <a:noFill/>
                    </p:spPr>
                  </p:pic>
                </p:oleObj>
              </mc:Fallback>
            </mc:AlternateContent>
          </a:graphicData>
        </a:graphic>
      </p:graphicFrame>
      <p:sp>
        <p:nvSpPr>
          <p:cNvPr id="60" name="Rectangle 5"/>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2" name="对象 61"/>
          <p:cNvGraphicFramePr>
            <a:graphicFrameLocks noChangeAspect="1"/>
          </p:cNvGraphicFramePr>
          <p:nvPr>
            <p:extLst>
              <p:ext uri="{D42A27DB-BD31-4B8C-83A1-F6EECF244321}">
                <p14:modId xmlns:p14="http://schemas.microsoft.com/office/powerpoint/2010/main" val="1916295084"/>
              </p:ext>
            </p:extLst>
          </p:nvPr>
        </p:nvGraphicFramePr>
        <p:xfrm>
          <a:off x="9348632" y="503932"/>
          <a:ext cx="641715" cy="451912"/>
        </p:xfrm>
        <a:graphic>
          <a:graphicData uri="http://schemas.openxmlformats.org/presentationml/2006/ole">
            <mc:AlternateContent xmlns:mc="http://schemas.openxmlformats.org/markup-compatibility/2006">
              <mc:Choice xmlns:v="urn:schemas-microsoft-com:vml" Requires="v">
                <p:oleObj spid="_x0000_s10333" name="Equation" r:id="rId6" imgW="583947" imgH="418918" progId="Equation.DSMT4">
                  <p:embed/>
                </p:oleObj>
              </mc:Choice>
              <mc:Fallback>
                <p:oleObj name="Equation" r:id="rId6" imgW="583947" imgH="418918"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8632" y="503932"/>
                        <a:ext cx="641715" cy="451912"/>
                      </a:xfrm>
                      <a:prstGeom prst="rect">
                        <a:avLst/>
                      </a:prstGeom>
                      <a:noFill/>
                    </p:spPr>
                  </p:pic>
                </p:oleObj>
              </mc:Fallback>
            </mc:AlternateContent>
          </a:graphicData>
        </a:graphic>
      </p:graphicFrame>
      <p:sp>
        <p:nvSpPr>
          <p:cNvPr id="64" name="Rectangle 7"/>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 name="对象 64"/>
          <p:cNvGraphicFramePr>
            <a:graphicFrameLocks noChangeAspect="1"/>
          </p:cNvGraphicFramePr>
          <p:nvPr>
            <p:extLst>
              <p:ext uri="{D42A27DB-BD31-4B8C-83A1-F6EECF244321}">
                <p14:modId xmlns:p14="http://schemas.microsoft.com/office/powerpoint/2010/main" val="3739541377"/>
              </p:ext>
            </p:extLst>
          </p:nvPr>
        </p:nvGraphicFramePr>
        <p:xfrm>
          <a:off x="9193575" y="1270514"/>
          <a:ext cx="1252817" cy="598119"/>
        </p:xfrm>
        <a:graphic>
          <a:graphicData uri="http://schemas.openxmlformats.org/presentationml/2006/ole">
            <mc:AlternateContent xmlns:mc="http://schemas.openxmlformats.org/markup-compatibility/2006">
              <mc:Choice xmlns:v="urn:schemas-microsoft-com:vml" Requires="v">
                <p:oleObj spid="_x0000_s10334" name="Equation" r:id="rId8" imgW="1371600" imgH="660400" progId="Equation.DSMT4">
                  <p:embed/>
                </p:oleObj>
              </mc:Choice>
              <mc:Fallback>
                <p:oleObj name="Equation" r:id="rId8" imgW="1371600" imgH="6604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3575" y="1270514"/>
                        <a:ext cx="1252817" cy="598119"/>
                      </a:xfrm>
                      <a:prstGeom prst="rect">
                        <a:avLst/>
                      </a:prstGeom>
                      <a:noFill/>
                    </p:spPr>
                  </p:pic>
                </p:oleObj>
              </mc:Fallback>
            </mc:AlternateContent>
          </a:graphicData>
        </a:graphic>
      </p:graphicFrame>
      <p:sp>
        <p:nvSpPr>
          <p:cNvPr id="66" name="Rectangle 9"/>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 name="对象 66"/>
          <p:cNvGraphicFramePr>
            <a:graphicFrameLocks noChangeAspect="1"/>
          </p:cNvGraphicFramePr>
          <p:nvPr>
            <p:extLst>
              <p:ext uri="{D42A27DB-BD31-4B8C-83A1-F6EECF244321}">
                <p14:modId xmlns:p14="http://schemas.microsoft.com/office/powerpoint/2010/main" val="2959588968"/>
              </p:ext>
            </p:extLst>
          </p:nvPr>
        </p:nvGraphicFramePr>
        <p:xfrm>
          <a:off x="9837636" y="2735018"/>
          <a:ext cx="1246244" cy="483392"/>
        </p:xfrm>
        <a:graphic>
          <a:graphicData uri="http://schemas.openxmlformats.org/presentationml/2006/ole">
            <mc:AlternateContent xmlns:mc="http://schemas.openxmlformats.org/markup-compatibility/2006">
              <mc:Choice xmlns:v="urn:schemas-microsoft-com:vml" Requires="v">
                <p:oleObj spid="_x0000_s10335" name="Equation" r:id="rId10" imgW="1231366" imgH="469696" progId="Equation.DSMT4">
                  <p:embed/>
                </p:oleObj>
              </mc:Choice>
              <mc:Fallback>
                <p:oleObj name="Equation" r:id="rId10" imgW="1231366" imgH="469696"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37636" y="2735018"/>
                        <a:ext cx="1246244" cy="483392"/>
                      </a:xfrm>
                      <a:prstGeom prst="rect">
                        <a:avLst/>
                      </a:prstGeom>
                      <a:noFill/>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2885179959"/>
              </p:ext>
            </p:extLst>
          </p:nvPr>
        </p:nvGraphicFramePr>
        <p:xfrm>
          <a:off x="8472512" y="4002488"/>
          <a:ext cx="2087562" cy="481012"/>
        </p:xfrm>
        <a:graphic>
          <a:graphicData uri="http://schemas.openxmlformats.org/presentationml/2006/ole">
            <mc:AlternateContent xmlns:mc="http://schemas.openxmlformats.org/markup-compatibility/2006">
              <mc:Choice xmlns:v="urn:schemas-microsoft-com:vml" Requires="v">
                <p:oleObj spid="_x0000_s10336" name="Equation" r:id="rId12" imgW="1942920" imgH="457200" progId="Equation.DSMT4">
                  <p:embed/>
                </p:oleObj>
              </mc:Choice>
              <mc:Fallback>
                <p:oleObj name="Equation" r:id="rId12" imgW="1942920" imgH="457200" progId="Equation.DSMT4">
                  <p:embed/>
                  <p:pic>
                    <p:nvPicPr>
                      <p:cNvPr id="0" name="Object 10"/>
                      <p:cNvPicPr>
                        <a:picLocks noChangeAspect="1" noChangeArrowheads="1"/>
                      </p:cNvPicPr>
                      <p:nvPr/>
                    </p:nvPicPr>
                    <p:blipFill>
                      <a:blip r:embed="rId13"/>
                      <a:srcRect/>
                      <a:stretch>
                        <a:fillRect/>
                      </a:stretch>
                    </p:blipFill>
                    <p:spPr bwMode="auto">
                      <a:xfrm>
                        <a:off x="8472512" y="4002488"/>
                        <a:ext cx="208756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矩形 72"/>
          <p:cNvSpPr/>
          <p:nvPr/>
        </p:nvSpPr>
        <p:spPr>
          <a:xfrm>
            <a:off x="9522418" y="1679390"/>
            <a:ext cx="389850" cy="338554"/>
          </a:xfrm>
          <a:prstGeom prst="rect">
            <a:avLst/>
          </a:prstGeom>
        </p:spPr>
        <p:txBody>
          <a:bodyPr wrap="none">
            <a:spAutoFit/>
          </a:bodyPr>
          <a:lstStyle/>
          <a:p>
            <a:r>
              <a:rPr lang="zh-CN" altLang="en-US" dirty="0"/>
              <a:t>①</a:t>
            </a:r>
          </a:p>
        </p:txBody>
      </p:sp>
      <p:sp>
        <p:nvSpPr>
          <p:cNvPr id="74" name="矩形 73"/>
          <p:cNvSpPr/>
          <p:nvPr/>
        </p:nvSpPr>
        <p:spPr>
          <a:xfrm>
            <a:off x="9789551" y="2234220"/>
            <a:ext cx="389850" cy="338554"/>
          </a:xfrm>
          <a:prstGeom prst="rect">
            <a:avLst/>
          </a:prstGeom>
        </p:spPr>
        <p:txBody>
          <a:bodyPr wrap="none">
            <a:spAutoFit/>
          </a:bodyPr>
          <a:lstStyle/>
          <a:p>
            <a:r>
              <a:rPr lang="zh-CN" altLang="en-US" dirty="0"/>
              <a:t>②</a:t>
            </a:r>
          </a:p>
        </p:txBody>
      </p:sp>
      <p:sp>
        <p:nvSpPr>
          <p:cNvPr id="75" name="矩形 74"/>
          <p:cNvSpPr/>
          <p:nvPr/>
        </p:nvSpPr>
        <p:spPr>
          <a:xfrm>
            <a:off x="10446392" y="4804279"/>
            <a:ext cx="389850" cy="338554"/>
          </a:xfrm>
          <a:prstGeom prst="rect">
            <a:avLst/>
          </a:prstGeom>
        </p:spPr>
        <p:txBody>
          <a:bodyPr wrap="none">
            <a:spAutoFit/>
          </a:bodyPr>
          <a:lstStyle/>
          <a:p>
            <a:r>
              <a:rPr lang="zh-CN" altLang="en-US" dirty="0"/>
              <a:t>③</a:t>
            </a:r>
          </a:p>
        </p:txBody>
      </p:sp>
      <p:sp>
        <p:nvSpPr>
          <p:cNvPr id="76" name="矩形 75"/>
          <p:cNvSpPr/>
          <p:nvPr/>
        </p:nvSpPr>
        <p:spPr>
          <a:xfrm>
            <a:off x="10306456" y="3486481"/>
            <a:ext cx="389850" cy="338554"/>
          </a:xfrm>
          <a:prstGeom prst="rect">
            <a:avLst/>
          </a:prstGeom>
        </p:spPr>
        <p:txBody>
          <a:bodyPr wrap="none">
            <a:spAutoFit/>
          </a:bodyPr>
          <a:lstStyle/>
          <a:p>
            <a:r>
              <a:rPr lang="zh-CN" altLang="en-US" dirty="0"/>
              <a:t>④</a:t>
            </a:r>
          </a:p>
        </p:txBody>
      </p:sp>
      <p:sp>
        <p:nvSpPr>
          <p:cNvPr id="2" name="矩形 1"/>
          <p:cNvSpPr/>
          <p:nvPr/>
        </p:nvSpPr>
        <p:spPr>
          <a:xfrm>
            <a:off x="6923925" y="1253937"/>
            <a:ext cx="936104"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Labeled data</a:t>
            </a:r>
            <a:endParaRPr lang="zh-CN" altLang="en-US" sz="1050" dirty="0"/>
          </a:p>
        </p:txBody>
      </p:sp>
      <p:sp>
        <p:nvSpPr>
          <p:cNvPr id="3" name="圆角矩形 2"/>
          <p:cNvSpPr/>
          <p:nvPr/>
        </p:nvSpPr>
        <p:spPr>
          <a:xfrm>
            <a:off x="8012920" y="1042176"/>
            <a:ext cx="303286" cy="14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24" name="圆角矩形 23"/>
          <p:cNvSpPr/>
          <p:nvPr/>
        </p:nvSpPr>
        <p:spPr>
          <a:xfrm>
            <a:off x="8003921" y="1278183"/>
            <a:ext cx="303286" cy="14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25" name="圆角矩形 24"/>
          <p:cNvSpPr/>
          <p:nvPr/>
        </p:nvSpPr>
        <p:spPr>
          <a:xfrm>
            <a:off x="8003921" y="1524494"/>
            <a:ext cx="303286" cy="14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4" name="Rectangle 260"/>
          <p:cNvSpPr>
            <a:spLocks noChangeArrowheads="1"/>
          </p:cNvSpPr>
          <p:nvPr/>
        </p:nvSpPr>
        <p:spPr bwMode="auto">
          <a:xfrm>
            <a:off x="-3902" y="-25711"/>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08977956"/>
              </p:ext>
            </p:extLst>
          </p:nvPr>
        </p:nvGraphicFramePr>
        <p:xfrm>
          <a:off x="7332583" y="1368338"/>
          <a:ext cx="152400" cy="209550"/>
        </p:xfrm>
        <a:graphic>
          <a:graphicData uri="http://schemas.openxmlformats.org/presentationml/2006/ole">
            <mc:AlternateContent xmlns:mc="http://schemas.openxmlformats.org/markup-compatibility/2006">
              <mc:Choice xmlns:v="urn:schemas-microsoft-com:vml" Requires="v">
                <p:oleObj spid="_x0000_s10337" name="Equation" r:id="rId14" imgW="152334" imgH="228501" progId="Equation.DSMT4">
                  <p:embed/>
                </p:oleObj>
              </mc:Choice>
              <mc:Fallback>
                <p:oleObj name="Equation" r:id="rId14" imgW="152334" imgH="228501" progId="Equation.DSMT4">
                  <p:embed/>
                  <p:pic>
                    <p:nvPicPr>
                      <p:cNvPr id="0" name="Object 2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32583" y="1368338"/>
                        <a:ext cx="152400"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62"/>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347367336"/>
              </p:ext>
            </p:extLst>
          </p:nvPr>
        </p:nvGraphicFramePr>
        <p:xfrm>
          <a:off x="8388526" y="1005728"/>
          <a:ext cx="166882" cy="188095"/>
        </p:xfrm>
        <a:graphic>
          <a:graphicData uri="http://schemas.openxmlformats.org/presentationml/2006/ole">
            <mc:AlternateContent xmlns:mc="http://schemas.openxmlformats.org/markup-compatibility/2006">
              <mc:Choice xmlns:v="urn:schemas-microsoft-com:vml" Requires="v">
                <p:oleObj spid="_x0000_s10338" name="Equation" r:id="rId16" imgW="203040" imgH="241200" progId="Equation.DSMT4">
                  <p:embed/>
                </p:oleObj>
              </mc:Choice>
              <mc:Fallback>
                <p:oleObj name="Equation" r:id="rId16" imgW="203040" imgH="241200" progId="Equation.DSMT4">
                  <p:embed/>
                  <p:pic>
                    <p:nvPicPr>
                      <p:cNvPr id="0" name="Object 261"/>
                      <p:cNvPicPr>
                        <a:picLocks noChangeAspect="1" noChangeArrowheads="1"/>
                      </p:cNvPicPr>
                      <p:nvPr/>
                    </p:nvPicPr>
                    <p:blipFill>
                      <a:blip r:embed="rId17"/>
                      <a:srcRect/>
                      <a:stretch>
                        <a:fillRect/>
                      </a:stretch>
                    </p:blipFill>
                    <p:spPr bwMode="auto">
                      <a:xfrm>
                        <a:off x="8388526" y="1005728"/>
                        <a:ext cx="166882" cy="188095"/>
                      </a:xfrm>
                      <a:prstGeom prst="rect">
                        <a:avLst/>
                      </a:prstGeom>
                      <a:noFill/>
                    </p:spPr>
                  </p:pic>
                </p:oleObj>
              </mc:Fallback>
            </mc:AlternateContent>
          </a:graphicData>
        </a:graphic>
      </p:graphicFrame>
      <p:sp>
        <p:nvSpPr>
          <p:cNvPr id="8" name="矩形 7"/>
          <p:cNvSpPr/>
          <p:nvPr/>
        </p:nvSpPr>
        <p:spPr>
          <a:xfrm>
            <a:off x="7911628" y="732683"/>
            <a:ext cx="953796" cy="12008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8532267" y="1625289"/>
            <a:ext cx="422718" cy="338554"/>
          </a:xfrm>
          <a:prstGeom prst="rect">
            <a:avLst/>
          </a:prstGeom>
          <a:noFill/>
        </p:spPr>
        <p:txBody>
          <a:bodyPr wrap="square" rtlCol="0">
            <a:spAutoFit/>
          </a:bodyPr>
          <a:lstStyle/>
          <a:p>
            <a:r>
              <a:rPr lang="en-US" altLang="zh-CN" dirty="0" smtClean="0"/>
              <a:t>m</a:t>
            </a:r>
            <a:endParaRPr lang="zh-CN" altLang="en-US" dirty="0"/>
          </a:p>
        </p:txBody>
      </p:sp>
      <p:graphicFrame>
        <p:nvGraphicFramePr>
          <p:cNvPr id="32" name="对象 31"/>
          <p:cNvGraphicFramePr>
            <a:graphicFrameLocks noChangeAspect="1"/>
          </p:cNvGraphicFramePr>
          <p:nvPr>
            <p:extLst>
              <p:ext uri="{D42A27DB-BD31-4B8C-83A1-F6EECF244321}">
                <p14:modId xmlns:p14="http://schemas.microsoft.com/office/powerpoint/2010/main" val="3373398740"/>
              </p:ext>
            </p:extLst>
          </p:nvPr>
        </p:nvGraphicFramePr>
        <p:xfrm>
          <a:off x="8388066" y="1257772"/>
          <a:ext cx="188913" cy="187325"/>
        </p:xfrm>
        <a:graphic>
          <a:graphicData uri="http://schemas.openxmlformats.org/presentationml/2006/ole">
            <mc:AlternateContent xmlns:mc="http://schemas.openxmlformats.org/markup-compatibility/2006">
              <mc:Choice xmlns:v="urn:schemas-microsoft-com:vml" Requires="v">
                <p:oleObj spid="_x0000_s10339" name="Equation" r:id="rId18" imgW="228600" imgH="241200" progId="Equation.DSMT4">
                  <p:embed/>
                </p:oleObj>
              </mc:Choice>
              <mc:Fallback>
                <p:oleObj name="Equation" r:id="rId18" imgW="228600" imgH="241200" progId="Equation.DSMT4">
                  <p:embed/>
                  <p:pic>
                    <p:nvPicPr>
                      <p:cNvPr id="0" name=""/>
                      <p:cNvPicPr>
                        <a:picLocks noChangeAspect="1" noChangeArrowheads="1"/>
                      </p:cNvPicPr>
                      <p:nvPr/>
                    </p:nvPicPr>
                    <p:blipFill>
                      <a:blip r:embed="rId19"/>
                      <a:srcRect/>
                      <a:stretch>
                        <a:fillRect/>
                      </a:stretch>
                    </p:blipFill>
                    <p:spPr bwMode="auto">
                      <a:xfrm>
                        <a:off x="8388066" y="1257772"/>
                        <a:ext cx="188913" cy="187325"/>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528743673"/>
              </p:ext>
            </p:extLst>
          </p:nvPr>
        </p:nvGraphicFramePr>
        <p:xfrm>
          <a:off x="8374602" y="1508797"/>
          <a:ext cx="188913" cy="188913"/>
        </p:xfrm>
        <a:graphic>
          <a:graphicData uri="http://schemas.openxmlformats.org/presentationml/2006/ole">
            <mc:AlternateContent xmlns:mc="http://schemas.openxmlformats.org/markup-compatibility/2006">
              <mc:Choice xmlns:v="urn:schemas-microsoft-com:vml" Requires="v">
                <p:oleObj spid="_x0000_s10340" name="Equation" r:id="rId20" imgW="228600" imgH="241200" progId="Equation.DSMT4">
                  <p:embed/>
                </p:oleObj>
              </mc:Choice>
              <mc:Fallback>
                <p:oleObj name="Equation" r:id="rId20" imgW="228600" imgH="241200" progId="Equation.DSMT4">
                  <p:embed/>
                  <p:pic>
                    <p:nvPicPr>
                      <p:cNvPr id="0" name=""/>
                      <p:cNvPicPr>
                        <a:picLocks noChangeAspect="1" noChangeArrowheads="1"/>
                      </p:cNvPicPr>
                      <p:nvPr/>
                    </p:nvPicPr>
                    <p:blipFill>
                      <a:blip r:embed="rId21"/>
                      <a:srcRect/>
                      <a:stretch>
                        <a:fillRect/>
                      </a:stretch>
                    </p:blipFill>
                    <p:spPr bwMode="auto">
                      <a:xfrm>
                        <a:off x="8374602" y="1508797"/>
                        <a:ext cx="188913" cy="188913"/>
                      </a:xfrm>
                      <a:prstGeom prst="rect">
                        <a:avLst/>
                      </a:prstGeom>
                      <a:noFill/>
                    </p:spPr>
                  </p:pic>
                </p:oleObj>
              </mc:Fallback>
            </mc:AlternateContent>
          </a:graphicData>
        </a:graphic>
      </p:graphicFrame>
      <p:sp>
        <p:nvSpPr>
          <p:cNvPr id="43" name="矩形 42"/>
          <p:cNvSpPr/>
          <p:nvPr/>
        </p:nvSpPr>
        <p:spPr>
          <a:xfrm>
            <a:off x="6822301" y="2589006"/>
            <a:ext cx="936735" cy="174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Labeled data</a:t>
            </a:r>
            <a:endParaRPr lang="zh-CN" altLang="en-US" sz="1050" dirty="0"/>
          </a:p>
        </p:txBody>
      </p:sp>
      <p:graphicFrame>
        <p:nvGraphicFramePr>
          <p:cNvPr id="44" name="对象 43"/>
          <p:cNvGraphicFramePr>
            <a:graphicFrameLocks noChangeAspect="1"/>
          </p:cNvGraphicFramePr>
          <p:nvPr>
            <p:extLst>
              <p:ext uri="{D42A27DB-BD31-4B8C-83A1-F6EECF244321}">
                <p14:modId xmlns:p14="http://schemas.microsoft.com/office/powerpoint/2010/main" val="1573552324"/>
              </p:ext>
            </p:extLst>
          </p:nvPr>
        </p:nvGraphicFramePr>
        <p:xfrm>
          <a:off x="7212691" y="3268812"/>
          <a:ext cx="152400" cy="215902"/>
        </p:xfrm>
        <a:graphic>
          <a:graphicData uri="http://schemas.openxmlformats.org/presentationml/2006/ole">
            <mc:AlternateContent xmlns:mc="http://schemas.openxmlformats.org/markup-compatibility/2006">
              <mc:Choice xmlns:v="urn:schemas-microsoft-com:vml" Requires="v">
                <p:oleObj spid="_x0000_s10341" name="Equation" r:id="rId22" imgW="152334" imgH="228501" progId="Equation.DSMT4">
                  <p:embed/>
                </p:oleObj>
              </mc:Choice>
              <mc:Fallback>
                <p:oleObj name="Equation" r:id="rId22" imgW="152334" imgH="228501"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12691" y="3268812"/>
                        <a:ext cx="152400" cy="215902"/>
                      </a:xfrm>
                      <a:prstGeom prst="rect">
                        <a:avLst/>
                      </a:prstGeom>
                      <a:noFill/>
                    </p:spPr>
                  </p:pic>
                </p:oleObj>
              </mc:Fallback>
            </mc:AlternateContent>
          </a:graphicData>
        </a:graphic>
      </p:graphicFrame>
      <p:sp>
        <p:nvSpPr>
          <p:cNvPr id="45" name="矩形 44"/>
          <p:cNvSpPr/>
          <p:nvPr/>
        </p:nvSpPr>
        <p:spPr>
          <a:xfrm>
            <a:off x="8561534" y="2835273"/>
            <a:ext cx="1131548" cy="16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smtClean="0"/>
              <a:t>unLabeled</a:t>
            </a:r>
            <a:r>
              <a:rPr lang="en-US" altLang="zh-CN" sz="1050" dirty="0" smtClean="0"/>
              <a:t> data</a:t>
            </a:r>
            <a:endParaRPr lang="zh-CN" altLang="en-US" sz="1050" dirty="0"/>
          </a:p>
        </p:txBody>
      </p:sp>
      <p:graphicFrame>
        <p:nvGraphicFramePr>
          <p:cNvPr id="46" name="对象 45"/>
          <p:cNvGraphicFramePr>
            <a:graphicFrameLocks noChangeAspect="1"/>
          </p:cNvGraphicFramePr>
          <p:nvPr>
            <p:extLst>
              <p:ext uri="{D42A27DB-BD31-4B8C-83A1-F6EECF244321}">
                <p14:modId xmlns:p14="http://schemas.microsoft.com/office/powerpoint/2010/main" val="2963416011"/>
              </p:ext>
            </p:extLst>
          </p:nvPr>
        </p:nvGraphicFramePr>
        <p:xfrm>
          <a:off x="9060474" y="3030106"/>
          <a:ext cx="165100" cy="220662"/>
        </p:xfrm>
        <a:graphic>
          <a:graphicData uri="http://schemas.openxmlformats.org/presentationml/2006/ole">
            <mc:AlternateContent xmlns:mc="http://schemas.openxmlformats.org/markup-compatibility/2006">
              <mc:Choice xmlns:v="urn:schemas-microsoft-com:vml" Requires="v">
                <p:oleObj spid="_x0000_s10342" name="Equation" r:id="rId23" imgW="164880" imgH="241200" progId="Equation.DSMT4">
                  <p:embed/>
                </p:oleObj>
              </mc:Choice>
              <mc:Fallback>
                <p:oleObj name="Equation" r:id="rId23" imgW="164880" imgH="241200" progId="Equation.DSMT4">
                  <p:embed/>
                  <p:pic>
                    <p:nvPicPr>
                      <p:cNvPr id="0" name=""/>
                      <p:cNvPicPr>
                        <a:picLocks noChangeAspect="1" noChangeArrowheads="1"/>
                      </p:cNvPicPr>
                      <p:nvPr/>
                    </p:nvPicPr>
                    <p:blipFill>
                      <a:blip r:embed="rId24"/>
                      <a:srcRect/>
                      <a:stretch>
                        <a:fillRect/>
                      </a:stretch>
                    </p:blipFill>
                    <p:spPr bwMode="auto">
                      <a:xfrm>
                        <a:off x="9060474" y="3030106"/>
                        <a:ext cx="1651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矩形 46"/>
          <p:cNvSpPr/>
          <p:nvPr/>
        </p:nvSpPr>
        <p:spPr>
          <a:xfrm>
            <a:off x="6822300" y="2813795"/>
            <a:ext cx="936735" cy="174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Labeled data</a:t>
            </a:r>
            <a:endParaRPr lang="zh-CN" altLang="en-US" sz="1050" dirty="0"/>
          </a:p>
        </p:txBody>
      </p:sp>
      <p:sp>
        <p:nvSpPr>
          <p:cNvPr id="48" name="矩形 47"/>
          <p:cNvSpPr/>
          <p:nvPr/>
        </p:nvSpPr>
        <p:spPr>
          <a:xfrm>
            <a:off x="6822300" y="3051785"/>
            <a:ext cx="936735" cy="174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Labeled data</a:t>
            </a:r>
            <a:endParaRPr lang="zh-CN" altLang="en-US" sz="1050" dirty="0"/>
          </a:p>
        </p:txBody>
      </p:sp>
      <p:cxnSp>
        <p:nvCxnSpPr>
          <p:cNvPr id="21" name="直接箭头连接符 20"/>
          <p:cNvCxnSpPr>
            <a:stCxn id="43" idx="3"/>
            <a:endCxn id="45" idx="1"/>
          </p:cNvCxnSpPr>
          <p:nvPr/>
        </p:nvCxnSpPr>
        <p:spPr>
          <a:xfrm>
            <a:off x="7759036" y="2676245"/>
            <a:ext cx="802498" cy="243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7" idx="3"/>
            <a:endCxn id="45" idx="1"/>
          </p:cNvCxnSpPr>
          <p:nvPr/>
        </p:nvCxnSpPr>
        <p:spPr>
          <a:xfrm>
            <a:off x="7759035" y="2901034"/>
            <a:ext cx="802499" cy="18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8" idx="3"/>
            <a:endCxn id="45" idx="1"/>
          </p:cNvCxnSpPr>
          <p:nvPr/>
        </p:nvCxnSpPr>
        <p:spPr>
          <a:xfrm flipV="1">
            <a:off x="7759035" y="2919945"/>
            <a:ext cx="802499" cy="2190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285"/>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1266042397"/>
              </p:ext>
            </p:extLst>
          </p:nvPr>
        </p:nvGraphicFramePr>
        <p:xfrm>
          <a:off x="7871614" y="2526900"/>
          <a:ext cx="638812" cy="246399"/>
        </p:xfrm>
        <a:graphic>
          <a:graphicData uri="http://schemas.openxmlformats.org/presentationml/2006/ole">
            <mc:AlternateContent xmlns:mc="http://schemas.openxmlformats.org/markup-compatibility/2006">
              <mc:Choice xmlns:v="urn:schemas-microsoft-com:vml" Requires="v">
                <p:oleObj spid="_x0000_s10343" name="Equation" r:id="rId25" imgW="685800" imgH="241300" progId="Equation.DSMT4">
                  <p:embed/>
                </p:oleObj>
              </mc:Choice>
              <mc:Fallback>
                <p:oleObj name="Equation" r:id="rId25" imgW="685800" imgH="241300" progId="Equation.DSMT4">
                  <p:embed/>
                  <p:pic>
                    <p:nvPicPr>
                      <p:cNvPr id="0" name="Object 28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71614" y="2526900"/>
                        <a:ext cx="638812" cy="246399"/>
                      </a:xfrm>
                      <a:prstGeom prst="rect">
                        <a:avLst/>
                      </a:prstGeom>
                      <a:noFill/>
                    </p:spPr>
                  </p:pic>
                </p:oleObj>
              </mc:Fallback>
            </mc:AlternateContent>
          </a:graphicData>
        </a:graphic>
      </p:graphicFrame>
      <p:sp>
        <p:nvSpPr>
          <p:cNvPr id="38" name="Rectangle 287"/>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矩形 48"/>
          <p:cNvSpPr/>
          <p:nvPr/>
        </p:nvSpPr>
        <p:spPr>
          <a:xfrm>
            <a:off x="493937" y="1750188"/>
            <a:ext cx="3487776" cy="1869743"/>
          </a:xfrm>
          <a:prstGeom prst="rect">
            <a:avLst/>
          </a:prstGeom>
        </p:spPr>
        <p:txBody>
          <a:bodyPr wrap="square">
            <a:spAutoFit/>
          </a:bodyPr>
          <a:lstStyle/>
          <a:p>
            <a:r>
              <a:rPr lang="zh-CN" altLang="en-US" sz="1050" dirty="0" smtClean="0">
                <a:latin typeface="华文楷体" panose="02010600040101010101" pitchFamily="2" charset="-122"/>
                <a:ea typeface="华文楷体" panose="02010600040101010101" pitchFamily="2" charset="-122"/>
              </a:rPr>
              <a:t>已知：少量已标注样本众包执行情况</a:t>
            </a:r>
            <a:endParaRPr lang="en-US" altLang="zh-CN" sz="1050" dirty="0" smtClean="0">
              <a:latin typeface="华文楷体" panose="02010600040101010101" pitchFamily="2" charset="-122"/>
              <a:ea typeface="华文楷体" panose="02010600040101010101" pitchFamily="2" charset="-122"/>
            </a:endParaRPr>
          </a:p>
          <a:p>
            <a:r>
              <a:rPr lang="zh-CN" altLang="en-US" sz="1050" dirty="0" smtClean="0">
                <a:latin typeface="华文楷体" panose="02010600040101010101" pitchFamily="2" charset="-122"/>
                <a:ea typeface="华文楷体" panose="02010600040101010101" pitchFamily="2" charset="-122"/>
              </a:rPr>
              <a:t>估计：大量未标注样本的众包标注置信度</a:t>
            </a:r>
            <a:endParaRPr lang="en-US" altLang="zh-CN" sz="1050" dirty="0" smtClean="0">
              <a:latin typeface="华文楷体" panose="02010600040101010101" pitchFamily="2" charset="-122"/>
              <a:ea typeface="华文楷体" panose="02010600040101010101" pitchFamily="2" charset="-122"/>
            </a:endParaRPr>
          </a:p>
          <a:p>
            <a:endParaRPr lang="en-US" altLang="zh-CN" sz="1050" dirty="0" smtClean="0">
              <a:latin typeface="华文楷体" panose="02010600040101010101" pitchFamily="2" charset="-122"/>
              <a:ea typeface="华文楷体" panose="02010600040101010101" pitchFamily="2" charset="-122"/>
            </a:endParaRPr>
          </a:p>
          <a:p>
            <a:r>
              <a:rPr lang="zh-CN" altLang="en-US" sz="1050" dirty="0" smtClean="0">
                <a:latin typeface="华文楷体" panose="02010600040101010101" pitchFamily="2" charset="-122"/>
                <a:ea typeface="华文楷体" panose="02010600040101010101" pitchFamily="2" charset="-122"/>
              </a:rPr>
              <a:t>本文提出的众包标注置信度算法基于如下假设：</a:t>
            </a:r>
            <a:endParaRPr lang="en-US" altLang="zh-CN" sz="1050" dirty="0" smtClean="0">
              <a:latin typeface="华文楷体" panose="02010600040101010101" pitchFamily="2" charset="-122"/>
              <a:ea typeface="华文楷体" panose="02010600040101010101" pitchFamily="2" charset="-122"/>
            </a:endParaRPr>
          </a:p>
          <a:p>
            <a:endParaRPr lang="en-US" altLang="zh-CN" sz="1050" dirty="0">
              <a:latin typeface="华文楷体" panose="02010600040101010101" pitchFamily="2" charset="-122"/>
              <a:ea typeface="华文楷体" panose="02010600040101010101" pitchFamily="2" charset="-122"/>
            </a:endParaRPr>
          </a:p>
          <a:p>
            <a:r>
              <a:rPr lang="en-US" altLang="zh-CN" sz="1050" dirty="0" smtClean="0">
                <a:latin typeface="华文楷体" panose="02010600040101010101" pitchFamily="2" charset="-122"/>
                <a:ea typeface="华文楷体" panose="02010600040101010101" pitchFamily="2" charset="-122"/>
              </a:rPr>
              <a:t>1</a:t>
            </a:r>
            <a:r>
              <a:rPr lang="zh-CN" altLang="en-US" sz="1050" dirty="0" smtClean="0">
                <a:latin typeface="华文楷体" panose="02010600040101010101" pitchFamily="2" charset="-122"/>
                <a:ea typeface="华文楷体" panose="02010600040101010101" pitchFamily="2" charset="-122"/>
              </a:rPr>
              <a:t>）工作者的标注标签越分散，众包对该样本的标注能力越低，即样本标注置信度越低；如果工作者给出的标注标签集中在很少一部分标签上，则标注置信度越高。</a:t>
            </a:r>
            <a:endParaRPr lang="en-US" altLang="zh-CN" sz="1050" dirty="0" smtClean="0">
              <a:latin typeface="华文楷体" panose="02010600040101010101" pitchFamily="2" charset="-122"/>
              <a:ea typeface="华文楷体" panose="02010600040101010101" pitchFamily="2" charset="-122"/>
            </a:endParaRPr>
          </a:p>
          <a:p>
            <a:endParaRPr lang="en-US" altLang="zh-CN" sz="1050" dirty="0">
              <a:latin typeface="华文楷体" panose="02010600040101010101" pitchFamily="2" charset="-122"/>
              <a:ea typeface="华文楷体" panose="02010600040101010101" pitchFamily="2" charset="-122"/>
            </a:endParaRPr>
          </a:p>
          <a:p>
            <a:r>
              <a:rPr lang="en-US" altLang="zh-CN" sz="1050" dirty="0" smtClean="0">
                <a:latin typeface="华文楷体" panose="02010600040101010101" pitchFamily="2" charset="-122"/>
                <a:ea typeface="华文楷体" panose="02010600040101010101" pitchFamily="2" charset="-122"/>
              </a:rPr>
              <a:t>2</a:t>
            </a:r>
            <a:r>
              <a:rPr lang="zh-CN" altLang="en-US" sz="1050" dirty="0" smtClean="0">
                <a:latin typeface="华文楷体" panose="02010600040101010101" pitchFamily="2" charset="-122"/>
                <a:ea typeface="华文楷体" panose="02010600040101010101" pitchFamily="2" charset="-122"/>
              </a:rPr>
              <a:t>）如果一个未标注样本与已标注样本在空间上的距离越近，那么众包对这两个样本的标注能力越相似。</a:t>
            </a:r>
            <a:endParaRPr lang="zh-CN" altLang="en-US" sz="105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5182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4349" y="1928814"/>
            <a:ext cx="6859889" cy="134502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16" name="MH_SubTitle_1"/>
          <p:cNvSpPr/>
          <p:nvPr>
            <p:custDataLst>
              <p:tags r:id="rId2"/>
            </p:custDataLst>
          </p:nvPr>
        </p:nvSpPr>
        <p:spPr>
          <a:xfrm>
            <a:off x="1646060" y="2039835"/>
            <a:ext cx="1122542" cy="964146"/>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4928"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928"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Entry_3"/>
          <p:cNvSpPr/>
          <p:nvPr>
            <p:custDataLst>
              <p:tags r:id="rId3"/>
            </p:custDataLst>
          </p:nvPr>
        </p:nvSpPr>
        <p:spPr>
          <a:xfrm>
            <a:off x="2768602" y="2249364"/>
            <a:ext cx="3297788" cy="6894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实验展示</a:t>
            </a:r>
            <a:endParaRPr lang="en-US" altLang="zh-CN"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119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RESULTS</a:t>
            </a:r>
            <a:endParaRPr lang="zh-CN" altLang="en-US" sz="11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25266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0" name="矩形 29"/>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3"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众包过程</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35" name="图片 34" descr="C:\Users\chen\Desktop\大论文插图\阿里众包任务介绍.jpg"/>
          <p:cNvPicPr/>
          <p:nvPr/>
        </p:nvPicPr>
        <p:blipFill rotWithShape="1">
          <a:blip r:embed="rId3" cstate="print">
            <a:extLst>
              <a:ext uri="{28A0092B-C50C-407E-A947-70E740481C1C}">
                <a14:useLocalDpi xmlns:a14="http://schemas.microsoft.com/office/drawing/2010/main" val="0"/>
              </a:ext>
            </a:extLst>
          </a:blip>
          <a:srcRect t="8601" b="5591"/>
          <a:stretch/>
        </p:blipFill>
        <p:spPr bwMode="auto">
          <a:xfrm>
            <a:off x="2459831" y="462121"/>
            <a:ext cx="1800225" cy="4116070"/>
          </a:xfrm>
          <a:prstGeom prst="rect">
            <a:avLst/>
          </a:prstGeom>
          <a:noFill/>
          <a:ln>
            <a:noFill/>
          </a:ln>
          <a:extLst>
            <a:ext uri="{53640926-AAD7-44D8-BBD7-CCE9431645EC}">
              <a14:shadowObscured xmlns:a14="http://schemas.microsoft.com/office/drawing/2010/main"/>
            </a:ext>
          </a:extLst>
        </p:spPr>
      </p:pic>
      <p:pic>
        <p:nvPicPr>
          <p:cNvPr id="36" name="图片 35" descr="C:\Users\chen\Desktop\大论文插图\阿里众包_问题1.jpg"/>
          <p:cNvPicPr/>
          <p:nvPr/>
        </p:nvPicPr>
        <p:blipFill rotWithShape="1">
          <a:blip r:embed="rId4" cstate="print">
            <a:extLst>
              <a:ext uri="{28A0092B-C50C-407E-A947-70E740481C1C}">
                <a14:useLocalDpi xmlns:a14="http://schemas.microsoft.com/office/drawing/2010/main" val="0"/>
              </a:ext>
            </a:extLst>
          </a:blip>
          <a:srcRect t="3768" b="6243"/>
          <a:stretch/>
        </p:blipFill>
        <p:spPr bwMode="auto">
          <a:xfrm>
            <a:off x="695484" y="1260317"/>
            <a:ext cx="1576070" cy="2519680"/>
          </a:xfrm>
          <a:prstGeom prst="rect">
            <a:avLst/>
          </a:prstGeom>
          <a:noFill/>
          <a:ln w="28575">
            <a:noFill/>
          </a:ln>
          <a:extLst>
            <a:ext uri="{53640926-AAD7-44D8-BBD7-CCE9431645EC}">
              <a14:shadowObscured xmlns:a14="http://schemas.microsoft.com/office/drawing/2010/main"/>
            </a:ext>
          </a:extLst>
        </p:spPr>
      </p:pic>
      <p:pic>
        <p:nvPicPr>
          <p:cNvPr id="37" name="图片 36" descr="C:\Users\chen\Desktop\大论文插图\阿里众包_问题2_1.jpg"/>
          <p:cNvPicPr/>
          <p:nvPr/>
        </p:nvPicPr>
        <p:blipFill rotWithShape="1">
          <a:blip r:embed="rId5" cstate="print">
            <a:extLst>
              <a:ext uri="{28A0092B-C50C-407E-A947-70E740481C1C}">
                <a14:useLocalDpi xmlns:a14="http://schemas.microsoft.com/office/drawing/2010/main" val="0"/>
              </a:ext>
            </a:extLst>
          </a:blip>
          <a:srcRect t="3983" b="6028"/>
          <a:stretch/>
        </p:blipFill>
        <p:spPr bwMode="auto">
          <a:xfrm>
            <a:off x="2757964" y="1260317"/>
            <a:ext cx="1576070" cy="2519680"/>
          </a:xfrm>
          <a:prstGeom prst="rect">
            <a:avLst/>
          </a:prstGeom>
          <a:noFill/>
          <a:ln w="28575">
            <a:noFill/>
          </a:ln>
          <a:extLst>
            <a:ext uri="{53640926-AAD7-44D8-BBD7-CCE9431645EC}">
              <a14:shadowObscured xmlns:a14="http://schemas.microsoft.com/office/drawing/2010/main"/>
            </a:ext>
          </a:extLst>
        </p:spPr>
      </p:pic>
      <p:pic>
        <p:nvPicPr>
          <p:cNvPr id="38" name="图片 37" descr="C:\Users\chen\Desktop\大论文插图\阿里众包_问题2_2.png"/>
          <p:cNvPicPr/>
          <p:nvPr/>
        </p:nvPicPr>
        <p:blipFill rotWithShape="1">
          <a:blip r:embed="rId6" cstate="print">
            <a:extLst>
              <a:ext uri="{28A0092B-C50C-407E-A947-70E740481C1C}">
                <a14:useLocalDpi xmlns:a14="http://schemas.microsoft.com/office/drawing/2010/main" val="0"/>
              </a:ext>
            </a:extLst>
          </a:blip>
          <a:srcRect t="4091" b="6351"/>
          <a:stretch/>
        </p:blipFill>
        <p:spPr bwMode="auto">
          <a:xfrm>
            <a:off x="4440714" y="1260317"/>
            <a:ext cx="1583690" cy="2519680"/>
          </a:xfrm>
          <a:prstGeom prst="rect">
            <a:avLst/>
          </a:prstGeom>
          <a:noFill/>
          <a:ln w="28575">
            <a:noFill/>
          </a:ln>
          <a:extLst>
            <a:ext uri="{53640926-AAD7-44D8-BBD7-CCE9431645EC}">
              <a14:shadowObscured xmlns:a14="http://schemas.microsoft.com/office/drawing/2010/main"/>
            </a:ext>
          </a:extLst>
        </p:spPr>
      </p:pic>
      <p:sp>
        <p:nvSpPr>
          <p:cNvPr id="39" name="矩形 38"/>
          <p:cNvSpPr/>
          <p:nvPr/>
        </p:nvSpPr>
        <p:spPr>
          <a:xfrm>
            <a:off x="977562" y="3866573"/>
            <a:ext cx="1014230" cy="369332"/>
          </a:xfrm>
          <a:prstGeom prst="rect">
            <a:avLst/>
          </a:prstGeom>
        </p:spPr>
        <p:txBody>
          <a:bodyPr wrap="square">
            <a:spAutoFit/>
          </a:bodyPr>
          <a:lstStyle/>
          <a:p>
            <a:pP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标签的收集</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
        <p:nvSpPr>
          <p:cNvPr id="40" name="矩形 39"/>
          <p:cNvSpPr/>
          <p:nvPr/>
        </p:nvSpPr>
        <p:spPr>
          <a:xfrm>
            <a:off x="3791992" y="3866573"/>
            <a:ext cx="1604906" cy="369332"/>
          </a:xfrm>
          <a:prstGeom prst="rect">
            <a:avLst/>
          </a:prstGeom>
        </p:spPr>
        <p:txBody>
          <a:bodyPr wrap="square">
            <a:spAutoFit/>
          </a:bodyPr>
          <a:lstStyle/>
          <a:p>
            <a:pP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解释性反馈的收集</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ppt_x"/>
                                          </p:val>
                                        </p:tav>
                                        <p:tav tm="100000">
                                          <p:val>
                                            <p:strVal val="#ppt_x"/>
                                          </p:val>
                                        </p:tav>
                                      </p:tavLst>
                                    </p:anim>
                                    <p:anim calcmode="lin" valueType="num">
                                      <p:cBhvr additive="base">
                                        <p:cTn id="2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0" name="矩形 29"/>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3"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众包过程</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3"/>
          <a:stretch>
            <a:fillRect/>
          </a:stretch>
        </p:blipFill>
        <p:spPr>
          <a:xfrm>
            <a:off x="767656" y="1224012"/>
            <a:ext cx="5278883" cy="3194900"/>
          </a:xfrm>
          <a:prstGeom prst="rect">
            <a:avLst/>
          </a:prstGeom>
        </p:spPr>
      </p:pic>
    </p:spTree>
    <p:extLst>
      <p:ext uri="{BB962C8B-B14F-4D97-AF65-F5344CB8AC3E}">
        <p14:creationId xmlns:p14="http://schemas.microsoft.com/office/powerpoint/2010/main" val="237658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a:solidFill>
                  <a:prstClr val="black">
                    <a:lumMod val="65000"/>
                    <a:lumOff val="35000"/>
                  </a:prstClr>
                </a:solidFill>
                <a:ea typeface="微软雅黑" panose="020B0503020204020204" pitchFamily="34" charset="-122"/>
                <a:sym typeface="Arial" panose="020B0604020202020204" pitchFamily="34" charset="0"/>
              </a:rPr>
              <a:t>实验设计</a:t>
            </a:r>
          </a:p>
        </p:txBody>
      </p:sp>
      <p:sp>
        <p:nvSpPr>
          <p:cNvPr id="47" name="矩形 46"/>
          <p:cNvSpPr/>
          <p:nvPr/>
        </p:nvSpPr>
        <p:spPr>
          <a:xfrm>
            <a:off x="2810630" y="1015692"/>
            <a:ext cx="4581762" cy="336695"/>
          </a:xfrm>
          <a:prstGeom prst="rect">
            <a:avLst/>
          </a:prstGeom>
        </p:spPr>
        <p:txBody>
          <a:bodyPr wrap="square">
            <a:spAutoFit/>
          </a:bodyPr>
          <a:lstStyle/>
          <a:p>
            <a:pPr>
              <a:lnSpc>
                <a:spcPct val="150000"/>
              </a:lnSpc>
            </a:pPr>
            <a:r>
              <a:rPr lang="zh-CN" altLang="en-US" sz="1200" b="1" dirty="0">
                <a:solidFill>
                  <a:srgbClr val="17375E"/>
                </a:solidFill>
                <a:latin typeface="微软雅黑" panose="020B0503020204020204" pitchFamily="34" charset="-122"/>
                <a:ea typeface="微软雅黑" panose="020B0503020204020204" pitchFamily="34" charset="-122"/>
              </a:rPr>
              <a:t>对照</a:t>
            </a:r>
            <a:r>
              <a:rPr lang="zh-CN" altLang="en-US" sz="1200" b="1" dirty="0" smtClean="0">
                <a:solidFill>
                  <a:srgbClr val="17375E"/>
                </a:solidFill>
                <a:latin typeface="微软雅黑" panose="020B0503020204020204" pitchFamily="34" charset="-122"/>
                <a:ea typeface="微软雅黑" panose="020B0503020204020204" pitchFamily="34" charset="-122"/>
              </a:rPr>
              <a:t>实验</a:t>
            </a:r>
            <a:endParaRPr lang="zh-CN" altLang="en-US" sz="1200" b="1" dirty="0">
              <a:solidFill>
                <a:srgbClr val="17375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79610" y="3613050"/>
            <a:ext cx="4608512" cy="923330"/>
          </a:xfrm>
          <a:prstGeom prst="rect">
            <a:avLst/>
          </a:prstGeom>
          <a:noFill/>
        </p:spPr>
        <p:txBody>
          <a:bodyPr wrap="square" rtlCol="0">
            <a:spAutoFit/>
          </a:bodyPr>
          <a:lstStyle/>
          <a:p>
            <a:pP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实验数据集：</a:t>
            </a:r>
            <a:endParaRPr lang="en-US" altLang="zh-CN" sz="1200" b="1" dirty="0" smtClean="0">
              <a:solidFill>
                <a:srgbClr val="17375E"/>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COAE2014</a:t>
            </a:r>
            <a:r>
              <a:rPr lang="zh-CN" altLang="en-US" sz="1200" dirty="0" smtClean="0">
                <a:latin typeface="微软雅黑" panose="020B0503020204020204" pitchFamily="34" charset="-122"/>
                <a:ea typeface="微软雅黑" panose="020B0503020204020204" pitchFamily="34" charset="-122"/>
              </a:rPr>
              <a:t>微博</a:t>
            </a:r>
            <a:r>
              <a:rPr lang="zh-CN" altLang="en-US" sz="1200" dirty="0">
                <a:latin typeface="微软雅黑" panose="020B0503020204020204" pitchFamily="34" charset="-122"/>
                <a:ea typeface="微软雅黑" panose="020B0503020204020204" pitchFamily="34" charset="-122"/>
              </a:rPr>
              <a:t>评论</a:t>
            </a:r>
            <a:r>
              <a:rPr lang="zh-CN" altLang="en-US" sz="1200" dirty="0" smtClean="0">
                <a:latin typeface="微软雅黑" panose="020B0503020204020204" pitchFamily="34" charset="-122"/>
                <a:ea typeface="微软雅黑" panose="020B0503020204020204" pitchFamily="34" charset="-122"/>
              </a:rPr>
              <a:t>文本</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）携程酒店评论语料</a:t>
            </a:r>
            <a:endParaRPr lang="en-US" altLang="zh-CN" sz="1200" dirty="0" smtClean="0">
              <a:latin typeface="微软雅黑" panose="020B0503020204020204" pitchFamily="34" charset="-122"/>
              <a:ea typeface="微软雅黑" panose="020B0503020204020204" pitchFamily="34" charset="-122"/>
            </a:endParaRPr>
          </a:p>
        </p:txBody>
      </p:sp>
      <p:sp>
        <p:nvSpPr>
          <p:cNvPr id="52" name="Rectangle 5"/>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273311687"/>
              </p:ext>
            </p:extLst>
          </p:nvPr>
        </p:nvGraphicFramePr>
        <p:xfrm>
          <a:off x="779610" y="1352387"/>
          <a:ext cx="5031010" cy="2092316"/>
        </p:xfrm>
        <a:graphic>
          <a:graphicData uri="http://schemas.openxmlformats.org/drawingml/2006/table">
            <a:tbl>
              <a:tblPr>
                <a:tableStyleId>{93296810-A885-4BE3-A3E7-6D5BEEA58F35}</a:tableStyleId>
              </a:tblPr>
              <a:tblGrid>
                <a:gridCol w="1610184"/>
                <a:gridCol w="3420826"/>
              </a:tblGrid>
              <a:tr h="411940">
                <a:tc>
                  <a:txBody>
                    <a:bodyPr/>
                    <a:lstStyle/>
                    <a:p>
                      <a:pPr algn="l" fontAlgn="b"/>
                      <a:r>
                        <a:rPr lang="en-US" sz="1000" b="1" kern="1200" dirty="0">
                          <a:solidFill>
                            <a:schemeClr val="tx1"/>
                          </a:solidFill>
                          <a:latin typeface="微软雅黑" panose="020B0503020204020204" pitchFamily="34" charset="-122"/>
                          <a:ea typeface="微软雅黑" panose="020B0503020204020204" pitchFamily="34" charset="-122"/>
                          <a:cs typeface="+mn-cs"/>
                        </a:rPr>
                        <a:t>baseline</a:t>
                      </a:r>
                    </a:p>
                  </a:txBody>
                  <a:tcPr marL="6857" marR="6857" marT="6857" marB="0" anchor="ctr"/>
                </a:tc>
                <a:tc>
                  <a:txBody>
                    <a:bodyPr/>
                    <a:lstStyle/>
                    <a:p>
                      <a:pPr algn="l" fontAlgn="b">
                        <a:lnSpc>
                          <a:spcPct val="150000"/>
                        </a:lnSpc>
                      </a:pPr>
                      <a:r>
                        <a:rPr lang="zh-CN" altLang="en-US" sz="1000" kern="1200" dirty="0">
                          <a:solidFill>
                            <a:schemeClr val="tx1"/>
                          </a:solidFill>
                          <a:latin typeface="微软雅黑" panose="020B0503020204020204" pitchFamily="34" charset="-122"/>
                          <a:ea typeface="微软雅黑" panose="020B0503020204020204" pitchFamily="34" charset="-122"/>
                          <a:cs typeface="+mn-cs"/>
                        </a:rPr>
                        <a:t>用基于传统众包标签</a:t>
                      </a:r>
                      <a:r>
                        <a:rPr lang="zh-CN" altLang="en-US" sz="1000" kern="1200" dirty="0" smtClean="0">
                          <a:solidFill>
                            <a:schemeClr val="tx1"/>
                          </a:solidFill>
                          <a:latin typeface="微软雅黑" panose="020B0503020204020204" pitchFamily="34" charset="-122"/>
                          <a:ea typeface="微软雅黑" panose="020B0503020204020204" pitchFamily="34" charset="-122"/>
                          <a:cs typeface="+mn-cs"/>
                        </a:rPr>
                        <a:t>的分类模型</a:t>
                      </a:r>
                      <a:endParaRPr lang="zh-CN" altLang="en-US" sz="1000" kern="1200" dirty="0">
                        <a:solidFill>
                          <a:schemeClr val="tx1"/>
                        </a:solidFill>
                        <a:latin typeface="微软雅黑" panose="020B0503020204020204" pitchFamily="34" charset="-122"/>
                        <a:ea typeface="微软雅黑" panose="020B0503020204020204" pitchFamily="34" charset="-122"/>
                        <a:cs typeface="+mn-cs"/>
                      </a:endParaRPr>
                    </a:p>
                  </a:txBody>
                  <a:tcPr marL="6857" marR="6857" marT="6857" marB="0" anchor="ctr"/>
                </a:tc>
              </a:tr>
              <a:tr h="360040">
                <a:tc>
                  <a:txBody>
                    <a:bodyPr/>
                    <a:lstStyle/>
                    <a:p>
                      <a:pPr algn="l" fontAlgn="b"/>
                      <a:r>
                        <a:rPr lang="en-US" sz="1000" b="1" kern="1200" dirty="0">
                          <a:solidFill>
                            <a:schemeClr val="tx1"/>
                          </a:solidFill>
                          <a:latin typeface="微软雅黑" panose="020B0503020204020204" pitchFamily="34" charset="-122"/>
                          <a:ea typeface="微软雅黑" panose="020B0503020204020204" pitchFamily="34" charset="-122"/>
                          <a:cs typeface="+mn-cs"/>
                        </a:rPr>
                        <a:t>MS</a:t>
                      </a:r>
                    </a:p>
                  </a:txBody>
                  <a:tcPr marL="6857" marR="6857" marT="6857" marB="0" anchor="ctr"/>
                </a:tc>
                <a:tc>
                  <a:txBody>
                    <a:bodyPr/>
                    <a:lstStyle/>
                    <a:p>
                      <a:pPr algn="l" fontAlgn="b">
                        <a:lnSpc>
                          <a:spcPct val="150000"/>
                        </a:lnSpc>
                      </a:pPr>
                      <a:r>
                        <a:rPr lang="zh-CN" altLang="en-US" sz="1000" kern="1200" dirty="0">
                          <a:solidFill>
                            <a:schemeClr val="tx1"/>
                          </a:solidFill>
                          <a:latin typeface="微软雅黑" panose="020B0503020204020204" pitchFamily="34" charset="-122"/>
                          <a:ea typeface="微软雅黑" panose="020B0503020204020204" pitchFamily="34" charset="-122"/>
                          <a:cs typeface="+mn-cs"/>
                        </a:rPr>
                        <a:t>基于不确定度的边缘抽样策略</a:t>
                      </a:r>
                    </a:p>
                  </a:txBody>
                  <a:tcPr marL="6857" marR="6857" marT="6857" marB="0" anchor="ctr"/>
                </a:tc>
              </a:tr>
              <a:tr h="432048">
                <a:tc>
                  <a:txBody>
                    <a:bodyPr/>
                    <a:lstStyle/>
                    <a:p>
                      <a:pPr algn="l" fontAlgn="b"/>
                      <a:r>
                        <a:rPr lang="en-US" sz="1000" b="1" kern="1200" dirty="0">
                          <a:solidFill>
                            <a:schemeClr val="accent6">
                              <a:lumMod val="75000"/>
                            </a:schemeClr>
                          </a:solidFill>
                          <a:latin typeface="微软雅黑" panose="020B0503020204020204" pitchFamily="34" charset="-122"/>
                          <a:ea typeface="微软雅黑" panose="020B0503020204020204" pitchFamily="34" charset="-122"/>
                          <a:cs typeface="+mn-cs"/>
                        </a:rPr>
                        <a:t>CEF</a:t>
                      </a:r>
                    </a:p>
                  </a:txBody>
                  <a:tcPr marL="6857" marR="6857" marT="6857" marB="0" anchor="ctr"/>
                </a:tc>
                <a:tc>
                  <a:txBody>
                    <a:bodyPr/>
                    <a:lstStyle/>
                    <a:p>
                      <a:pPr algn="l" fontAlgn="b">
                        <a:lnSpc>
                          <a:spcPct val="150000"/>
                        </a:lnSpc>
                      </a:pPr>
                      <a:r>
                        <a:rPr lang="zh-CN" altLang="en-US" sz="1000" kern="1200" dirty="0">
                          <a:solidFill>
                            <a:schemeClr val="tx1"/>
                          </a:solidFill>
                          <a:latin typeface="微软雅黑" panose="020B0503020204020204" pitchFamily="34" charset="-122"/>
                          <a:ea typeface="微软雅黑" panose="020B0503020204020204" pitchFamily="34" charset="-122"/>
                          <a:cs typeface="+mn-cs"/>
                        </a:rPr>
                        <a:t>基于众包解释性反馈的主动学习优化方法</a:t>
                      </a:r>
                    </a:p>
                  </a:txBody>
                  <a:tcPr marL="6857" marR="6857" marT="6857" marB="0" anchor="ctr"/>
                </a:tc>
              </a:tr>
              <a:tr h="456240">
                <a:tc>
                  <a:txBody>
                    <a:bodyPr/>
                    <a:lstStyle/>
                    <a:p>
                      <a:pPr algn="l" fontAlgn="b"/>
                      <a:r>
                        <a:rPr lang="en-US" sz="1000" b="1" kern="1200" dirty="0">
                          <a:solidFill>
                            <a:schemeClr val="tx1"/>
                          </a:solidFill>
                          <a:latin typeface="微软雅黑" panose="020B0503020204020204" pitchFamily="34" charset="-122"/>
                          <a:ea typeface="微软雅黑" panose="020B0503020204020204" pitchFamily="34" charset="-122"/>
                          <a:cs typeface="+mn-cs"/>
                        </a:rPr>
                        <a:t>QUIRE</a:t>
                      </a:r>
                    </a:p>
                  </a:txBody>
                  <a:tcPr marL="6857" marR="6857" marT="6857" marB="0" anchor="ctr"/>
                </a:tc>
                <a:tc>
                  <a:txBody>
                    <a:bodyPr/>
                    <a:lstStyle/>
                    <a:p>
                      <a:pPr algn="l" fontAlgn="b">
                        <a:lnSpc>
                          <a:spcPct val="150000"/>
                        </a:lnSpc>
                      </a:pPr>
                      <a:r>
                        <a:rPr lang="zh-CN" altLang="en-US" sz="1000" kern="1200" dirty="0">
                          <a:solidFill>
                            <a:schemeClr val="tx1"/>
                          </a:solidFill>
                          <a:latin typeface="微软雅黑" panose="020B0503020204020204" pitchFamily="34" charset="-122"/>
                          <a:ea typeface="微软雅黑" panose="020B0503020204020204" pitchFamily="34" charset="-122"/>
                          <a:cs typeface="+mn-cs"/>
                        </a:rPr>
                        <a:t>结合了样本信息量和代表性两方面原则的挑选策略</a:t>
                      </a:r>
                    </a:p>
                  </a:txBody>
                  <a:tcPr marL="6857" marR="6857" marT="6857" marB="0" anchor="ctr"/>
                </a:tc>
              </a:tr>
              <a:tr h="432048">
                <a:tc>
                  <a:txBody>
                    <a:bodyPr/>
                    <a:lstStyle/>
                    <a:p>
                      <a:pPr algn="l" fontAlgn="b"/>
                      <a:r>
                        <a:rPr lang="en-US" sz="1000" b="1" kern="1200" dirty="0">
                          <a:solidFill>
                            <a:schemeClr val="accent6">
                              <a:lumMod val="75000"/>
                            </a:schemeClr>
                          </a:solidFill>
                          <a:latin typeface="微软雅黑" panose="020B0503020204020204" pitchFamily="34" charset="-122"/>
                          <a:ea typeface="微软雅黑" panose="020B0503020204020204" pitchFamily="34" charset="-122"/>
                          <a:cs typeface="+mn-cs"/>
                        </a:rPr>
                        <a:t>QUIRE-CD</a:t>
                      </a:r>
                    </a:p>
                  </a:txBody>
                  <a:tcPr marL="6857" marR="6857" marT="6857" marB="0" anchor="ctr"/>
                </a:tc>
                <a:tc>
                  <a:txBody>
                    <a:bodyPr/>
                    <a:lstStyle/>
                    <a:p>
                      <a:pPr algn="l" fontAlgn="b">
                        <a:lnSpc>
                          <a:spcPct val="150000"/>
                        </a:lnSpc>
                      </a:pPr>
                      <a:r>
                        <a:rPr lang="zh-CN" altLang="en-US" sz="1000" kern="1200" dirty="0">
                          <a:solidFill>
                            <a:schemeClr val="tx1"/>
                          </a:solidFill>
                          <a:latin typeface="微软雅黑" panose="020B0503020204020204" pitchFamily="34" charset="-122"/>
                          <a:ea typeface="微软雅黑" panose="020B0503020204020204" pitchFamily="34" charset="-122"/>
                          <a:cs typeface="+mn-cs"/>
                        </a:rPr>
                        <a:t>融入样本标注难度（</a:t>
                      </a:r>
                      <a:r>
                        <a:rPr lang="en-US" altLang="zh-CN" sz="1000" kern="1200" dirty="0" err="1">
                          <a:solidFill>
                            <a:schemeClr val="tx1"/>
                          </a:solidFill>
                          <a:latin typeface="微软雅黑" panose="020B0503020204020204" pitchFamily="34" charset="-122"/>
                          <a:ea typeface="微软雅黑" panose="020B0503020204020204" pitchFamily="34" charset="-122"/>
                          <a:cs typeface="+mn-cs"/>
                        </a:rPr>
                        <a:t>CrowdDiff</a:t>
                      </a:r>
                      <a:r>
                        <a:rPr lang="zh-CN" altLang="en-US" sz="1000" kern="1200" dirty="0">
                          <a:solidFill>
                            <a:schemeClr val="tx1"/>
                          </a:solidFill>
                          <a:latin typeface="微软雅黑" panose="020B0503020204020204" pitchFamily="34" charset="-122"/>
                          <a:ea typeface="微软雅黑" panose="020B0503020204020204" pitchFamily="34" charset="-122"/>
                          <a:cs typeface="+mn-cs"/>
                        </a:rPr>
                        <a:t>）的挑选策略</a:t>
                      </a:r>
                    </a:p>
                  </a:txBody>
                  <a:tcPr marL="6857" marR="6857" marT="6857" marB="0" anchor="ctr"/>
                </a:tc>
              </a:tr>
            </a:tbl>
          </a:graphicData>
        </a:graphic>
      </p:graphicFrame>
    </p:spTree>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a:solidFill>
                  <a:prstClr val="black">
                    <a:lumMod val="65000"/>
                    <a:lumOff val="35000"/>
                  </a:prstClr>
                </a:solidFill>
                <a:ea typeface="微软雅黑" panose="020B0503020204020204" pitchFamily="34" charset="-122"/>
                <a:sym typeface="Arial" panose="020B0604020202020204" pitchFamily="34" charset="0"/>
              </a:rPr>
              <a:t>实验设计</a:t>
            </a:r>
          </a:p>
        </p:txBody>
      </p:sp>
      <p:sp>
        <p:nvSpPr>
          <p:cNvPr id="52" name="Rectangle 5"/>
          <p:cNvSpPr>
            <a:spLocks noChangeArrowheads="1"/>
          </p:cNvSpPr>
          <p:nvPr/>
        </p:nvSpPr>
        <p:spPr bwMode="auto">
          <a:xfrm>
            <a:off x="0" y="0"/>
            <a:ext cx="6719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3"/>
          <a:stretch>
            <a:fillRect/>
          </a:stretch>
        </p:blipFill>
        <p:spPr>
          <a:xfrm>
            <a:off x="214362" y="1231199"/>
            <a:ext cx="3096343" cy="3118579"/>
          </a:xfrm>
          <a:prstGeom prst="rect">
            <a:avLst/>
          </a:prstGeom>
        </p:spPr>
      </p:pic>
      <p:pic>
        <p:nvPicPr>
          <p:cNvPr id="5" name="图片 4"/>
          <p:cNvPicPr>
            <a:picLocks noChangeAspect="1"/>
          </p:cNvPicPr>
          <p:nvPr/>
        </p:nvPicPr>
        <p:blipFill>
          <a:blip r:embed="rId4"/>
          <a:stretch>
            <a:fillRect/>
          </a:stretch>
        </p:blipFill>
        <p:spPr>
          <a:xfrm>
            <a:off x="3340318" y="1237519"/>
            <a:ext cx="3379570" cy="1583222"/>
          </a:xfrm>
          <a:prstGeom prst="rect">
            <a:avLst/>
          </a:prstGeom>
        </p:spPr>
      </p:pic>
      <p:sp>
        <p:nvSpPr>
          <p:cNvPr id="2" name="矩形 1"/>
          <p:cNvSpPr/>
          <p:nvPr/>
        </p:nvSpPr>
        <p:spPr>
          <a:xfrm>
            <a:off x="3381544" y="2945187"/>
            <a:ext cx="3046365" cy="1384995"/>
          </a:xfrm>
          <a:prstGeom prst="rect">
            <a:avLst/>
          </a:prstGeom>
        </p:spPr>
        <p:txBody>
          <a:bodyPr wrap="square">
            <a:spAutoFit/>
          </a:bodyPr>
          <a:lstStyle/>
          <a:p>
            <a:r>
              <a:rPr lang="zh-CN" altLang="zh-CN" sz="1200" b="1" dirty="0">
                <a:latin typeface="华文楷体" panose="02010600040101010101" pitchFamily="2" charset="-122"/>
                <a:ea typeface="华文楷体" panose="02010600040101010101" pitchFamily="2" charset="-122"/>
                <a:cs typeface="Times New Roman" panose="02020603050405020304" pitchFamily="18" charset="0"/>
              </a:rPr>
              <a:t>实验模式</a:t>
            </a:r>
            <a:r>
              <a:rPr lang="zh-CN" altLang="zh-CN" sz="1200" dirty="0">
                <a:latin typeface="华文楷体" panose="02010600040101010101" pitchFamily="2" charset="-122"/>
                <a:ea typeface="华文楷体" panose="02010600040101010101" pitchFamily="2" charset="-122"/>
                <a:cs typeface="Times New Roman" panose="02020603050405020304" pitchFamily="18" charset="0"/>
              </a:rPr>
              <a:t>：一步式、迭代式</a:t>
            </a:r>
            <a:r>
              <a:rPr lang="zh-CN" altLang="zh-CN" sz="12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200" dirty="0" smtClean="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1200" b="1" dirty="0" smtClean="0">
                <a:latin typeface="华文楷体" panose="02010600040101010101" pitchFamily="2" charset="-122"/>
                <a:ea typeface="华文楷体" panose="02010600040101010101" pitchFamily="2" charset="-122"/>
              </a:rPr>
              <a:t>初始训练集：</a:t>
            </a:r>
            <a:r>
              <a:rPr lang="en-US" altLang="zh-CN" sz="1200" dirty="0" smtClean="0">
                <a:latin typeface="华文楷体" panose="02010600040101010101" pitchFamily="2" charset="-122"/>
                <a:ea typeface="华文楷体" panose="02010600040101010101" pitchFamily="2" charset="-122"/>
              </a:rPr>
              <a:t>0.5%</a:t>
            </a:r>
            <a:r>
              <a:rPr lang="zh-CN" altLang="en-US" sz="1200" dirty="0" smtClean="0">
                <a:latin typeface="华文楷体" panose="02010600040101010101" pitchFamily="2" charset="-122"/>
                <a:ea typeface="华文楷体" panose="02010600040101010101" pitchFamily="2" charset="-122"/>
              </a:rPr>
              <a:t>随机</a:t>
            </a:r>
            <a:endParaRPr lang="en-US" altLang="zh-CN" sz="1200" dirty="0" smtClean="0">
              <a:latin typeface="华文楷体" panose="02010600040101010101" pitchFamily="2" charset="-122"/>
              <a:ea typeface="华文楷体" panose="02010600040101010101" pitchFamily="2" charset="-122"/>
            </a:endParaRPr>
          </a:p>
          <a:p>
            <a:r>
              <a:rPr lang="zh-CN" altLang="en-US" sz="1200" b="1" dirty="0" smtClean="0">
                <a:latin typeface="华文楷体" panose="02010600040101010101" pitchFamily="2" charset="-122"/>
                <a:ea typeface="华文楷体" panose="02010600040101010101" pitchFamily="2" charset="-122"/>
              </a:rPr>
              <a:t>分类器：</a:t>
            </a:r>
            <a:r>
              <a:rPr lang="en-US" altLang="zh-CN" sz="1200" dirty="0" smtClean="0">
                <a:latin typeface="华文楷体" panose="02010600040101010101" pitchFamily="2" charset="-122"/>
                <a:ea typeface="华文楷体" panose="02010600040101010101" pitchFamily="2" charset="-122"/>
              </a:rPr>
              <a:t>SVM</a:t>
            </a:r>
            <a:r>
              <a:rPr lang="zh-CN" altLang="en-US" sz="1200" dirty="0" smtClean="0">
                <a:latin typeface="华文楷体" panose="02010600040101010101" pitchFamily="2" charset="-122"/>
                <a:ea typeface="华文楷体" panose="02010600040101010101" pitchFamily="2" charset="-122"/>
              </a:rPr>
              <a:t>、</a:t>
            </a:r>
            <a:r>
              <a:rPr lang="en-US" altLang="zh-CN" sz="1200" dirty="0" smtClean="0">
                <a:latin typeface="华文楷体" panose="02010600040101010101" pitchFamily="2" charset="-122"/>
                <a:ea typeface="华文楷体" panose="02010600040101010101" pitchFamily="2" charset="-122"/>
              </a:rPr>
              <a:t>NB</a:t>
            </a:r>
            <a:r>
              <a:rPr lang="zh-CN" altLang="en-US" sz="1200" dirty="0" smtClean="0">
                <a:latin typeface="华文楷体" panose="02010600040101010101" pitchFamily="2" charset="-122"/>
                <a:ea typeface="华文楷体" panose="02010600040101010101" pitchFamily="2" charset="-122"/>
              </a:rPr>
              <a:t>、</a:t>
            </a:r>
            <a:r>
              <a:rPr lang="en-US" altLang="zh-CN" sz="1200" dirty="0" smtClean="0">
                <a:latin typeface="华文楷体" panose="02010600040101010101" pitchFamily="2" charset="-122"/>
                <a:ea typeface="华文楷体" panose="02010600040101010101" pitchFamily="2" charset="-122"/>
              </a:rPr>
              <a:t>KNN</a:t>
            </a:r>
            <a:r>
              <a:rPr lang="zh-CN" altLang="en-US" sz="1200" dirty="0" smtClean="0">
                <a:latin typeface="华文楷体" panose="02010600040101010101" pitchFamily="2" charset="-122"/>
                <a:ea typeface="华文楷体" panose="02010600040101010101" pitchFamily="2" charset="-122"/>
              </a:rPr>
              <a:t>、</a:t>
            </a:r>
            <a:r>
              <a:rPr lang="en-US" altLang="zh-CN" sz="1200" dirty="0" smtClean="0">
                <a:latin typeface="华文楷体" panose="02010600040101010101" pitchFamily="2" charset="-122"/>
                <a:ea typeface="华文楷体" panose="02010600040101010101" pitchFamily="2" charset="-122"/>
              </a:rPr>
              <a:t>LR</a:t>
            </a:r>
          </a:p>
          <a:p>
            <a:r>
              <a:rPr lang="zh-CN" altLang="en-US" sz="1200" b="1" dirty="0" smtClean="0">
                <a:latin typeface="华文楷体" panose="02010600040101010101" pitchFamily="2" charset="-122"/>
                <a:ea typeface="华文楷体" panose="02010600040101010101" pitchFamily="2" charset="-122"/>
              </a:rPr>
              <a:t>评价指标：</a:t>
            </a:r>
            <a:r>
              <a:rPr lang="en-US" altLang="zh-CN" sz="1200" dirty="0" smtClean="0">
                <a:latin typeface="华文楷体" panose="02010600040101010101" pitchFamily="2" charset="-122"/>
                <a:ea typeface="华文楷体" panose="02010600040101010101" pitchFamily="2" charset="-122"/>
              </a:rPr>
              <a:t>Accuracy</a:t>
            </a:r>
            <a:r>
              <a:rPr lang="zh-CN" altLang="en-US" sz="1200" dirty="0" smtClean="0">
                <a:latin typeface="华文楷体" panose="02010600040101010101" pitchFamily="2" charset="-122"/>
                <a:ea typeface="华文楷体" panose="02010600040101010101" pitchFamily="2" charset="-122"/>
              </a:rPr>
              <a:t>、</a:t>
            </a:r>
            <a:r>
              <a:rPr lang="en-US" altLang="zh-CN" sz="1200" dirty="0" smtClean="0">
                <a:latin typeface="华文楷体" panose="02010600040101010101" pitchFamily="2" charset="-122"/>
                <a:ea typeface="华文楷体" panose="02010600040101010101" pitchFamily="2" charset="-122"/>
              </a:rPr>
              <a:t>F1-measure</a:t>
            </a:r>
            <a:r>
              <a:rPr lang="zh-CN" altLang="en-US" sz="1200" dirty="0" smtClean="0">
                <a:latin typeface="华文楷体" panose="02010600040101010101" pitchFamily="2" charset="-122"/>
                <a:ea typeface="华文楷体" panose="02010600040101010101" pitchFamily="2" charset="-122"/>
              </a:rPr>
              <a:t>、</a:t>
            </a:r>
            <a:r>
              <a:rPr lang="en-US" altLang="zh-CN" sz="1200" dirty="0" err="1" smtClean="0">
                <a:latin typeface="华文楷体" panose="02010600040101010101" pitchFamily="2" charset="-122"/>
                <a:ea typeface="华文楷体" panose="02010600040101010101" pitchFamily="2" charset="-122"/>
              </a:rPr>
              <a:t>N_query</a:t>
            </a:r>
            <a:endParaRPr lang="en-US" altLang="zh-CN" sz="1200" dirty="0">
              <a:latin typeface="华文楷体" panose="02010600040101010101" pitchFamily="2" charset="-122"/>
              <a:ea typeface="华文楷体" panose="02010600040101010101" pitchFamily="2" charset="-122"/>
            </a:endParaRPr>
          </a:p>
          <a:p>
            <a:endParaRPr lang="en-US" altLang="zh-CN" sz="1200" dirty="0" smtClean="0">
              <a:latin typeface="华文楷体" panose="02010600040101010101" pitchFamily="2" charset="-122"/>
              <a:ea typeface="华文楷体" panose="02010600040101010101" pitchFamily="2" charset="-122"/>
            </a:endParaRPr>
          </a:p>
          <a:p>
            <a:r>
              <a:rPr lang="zh-CN" altLang="en-US" sz="1200" dirty="0" smtClean="0">
                <a:latin typeface="华文楷体" panose="02010600040101010101" pitchFamily="2" charset="-122"/>
                <a:ea typeface="华文楷体" panose="02010600040101010101" pitchFamily="2" charset="-122"/>
              </a:rPr>
              <a:t>每组重复</a:t>
            </a:r>
            <a:r>
              <a:rPr lang="en-US" altLang="zh-CN" sz="1200" dirty="0" smtClean="0">
                <a:latin typeface="华文楷体" panose="02010600040101010101" pitchFamily="2" charset="-122"/>
                <a:ea typeface="华文楷体" panose="02010600040101010101" pitchFamily="2" charset="-122"/>
              </a:rPr>
              <a:t>100</a:t>
            </a:r>
            <a:r>
              <a:rPr lang="zh-CN" altLang="en-US" sz="1200" dirty="0" smtClean="0">
                <a:latin typeface="华文楷体" panose="02010600040101010101" pitchFamily="2" charset="-122"/>
                <a:ea typeface="华文楷体" panose="02010600040101010101" pitchFamily="2" charset="-122"/>
              </a:rPr>
              <a:t>次，每次更新后的词向量都进行标准化处理。</a:t>
            </a:r>
            <a:endParaRPr lang="zh-CN" altLang="en-US" sz="1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1296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761" y="895789"/>
            <a:ext cx="273866" cy="272631"/>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a:defRPr/>
            </a:pPr>
            <a:endParaRPr lang="zh-CN" altLang="en-US" sz="1195" dirty="0">
              <a:ea typeface="微软雅黑" panose="020B0503020204020204" pitchFamily="34" charset="-122"/>
            </a:endParaRPr>
          </a:p>
        </p:txBody>
      </p:sp>
      <p:sp>
        <p:nvSpPr>
          <p:cNvPr id="3" name="矩形 2"/>
          <p:cNvSpPr/>
          <p:nvPr/>
        </p:nvSpPr>
        <p:spPr>
          <a:xfrm>
            <a:off x="372693" y="1041971"/>
            <a:ext cx="182577" cy="1817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a:defRPr/>
            </a:pPr>
            <a:endParaRPr lang="zh-CN" altLang="en-US" sz="1195" dirty="0">
              <a:ea typeface="微软雅黑" panose="020B0503020204020204" pitchFamily="34" charset="-122"/>
            </a:endParaRPr>
          </a:p>
        </p:txBody>
      </p:sp>
      <p:sp>
        <p:nvSpPr>
          <p:cNvPr id="4" name="MH_Other_1"/>
          <p:cNvSpPr/>
          <p:nvPr>
            <p:custDataLst>
              <p:tags r:id="rId2"/>
            </p:custDataLst>
          </p:nvPr>
        </p:nvSpPr>
        <p:spPr>
          <a:xfrm flipV="1">
            <a:off x="2996095" y="1831804"/>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2"/>
          <p:cNvSpPr/>
          <p:nvPr>
            <p:custDataLst>
              <p:tags r:id="rId3"/>
            </p:custDataLst>
          </p:nvPr>
        </p:nvSpPr>
        <p:spPr>
          <a:xfrm>
            <a:off x="2996095" y="1527828"/>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3"/>
          <p:cNvSpPr/>
          <p:nvPr>
            <p:custDataLst>
              <p:tags r:id="rId4"/>
            </p:custDataLst>
          </p:nvPr>
        </p:nvSpPr>
        <p:spPr>
          <a:xfrm flipV="1">
            <a:off x="2996095" y="2340465"/>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4"/>
          <p:cNvSpPr/>
          <p:nvPr>
            <p:custDataLst>
              <p:tags r:id="rId5"/>
            </p:custDataLst>
          </p:nvPr>
        </p:nvSpPr>
        <p:spPr>
          <a:xfrm>
            <a:off x="2996095" y="2036488"/>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5"/>
          <p:cNvSpPr/>
          <p:nvPr>
            <p:custDataLst>
              <p:tags r:id="rId6"/>
            </p:custDataLst>
          </p:nvPr>
        </p:nvSpPr>
        <p:spPr>
          <a:xfrm flipV="1">
            <a:off x="2996095" y="2848254"/>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6"/>
          <p:cNvSpPr/>
          <p:nvPr>
            <p:custDataLst>
              <p:tags r:id="rId7"/>
            </p:custDataLst>
          </p:nvPr>
        </p:nvSpPr>
        <p:spPr>
          <a:xfrm>
            <a:off x="2996095" y="2545148"/>
            <a:ext cx="61246" cy="5487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7"/>
          <p:cNvSpPr/>
          <p:nvPr>
            <p:custDataLst>
              <p:tags r:id="rId8"/>
            </p:custDataLst>
          </p:nvPr>
        </p:nvSpPr>
        <p:spPr>
          <a:xfrm flipV="1">
            <a:off x="2996095" y="3356915"/>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8"/>
          <p:cNvSpPr/>
          <p:nvPr>
            <p:custDataLst>
              <p:tags r:id="rId9"/>
            </p:custDataLst>
          </p:nvPr>
        </p:nvSpPr>
        <p:spPr>
          <a:xfrm>
            <a:off x="2996095" y="3052938"/>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9"/>
          <p:cNvSpPr/>
          <p:nvPr>
            <p:custDataLst>
              <p:tags r:id="rId10"/>
            </p:custDataLst>
          </p:nvPr>
        </p:nvSpPr>
        <p:spPr>
          <a:xfrm>
            <a:off x="2534128" y="1583571"/>
            <a:ext cx="899684" cy="303977"/>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_10"/>
          <p:cNvSpPr/>
          <p:nvPr>
            <p:custDataLst>
              <p:tags r:id="rId11"/>
            </p:custDataLst>
          </p:nvPr>
        </p:nvSpPr>
        <p:spPr>
          <a:xfrm>
            <a:off x="2534128" y="2092231"/>
            <a:ext cx="899684" cy="303977"/>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2"/>
            </p:custDataLst>
          </p:nvPr>
        </p:nvSpPr>
        <p:spPr>
          <a:xfrm>
            <a:off x="2534128" y="2600756"/>
            <a:ext cx="899684" cy="303241"/>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_12"/>
          <p:cNvSpPr/>
          <p:nvPr>
            <p:custDataLst>
              <p:tags r:id="rId13"/>
            </p:custDataLst>
          </p:nvPr>
        </p:nvSpPr>
        <p:spPr>
          <a:xfrm>
            <a:off x="2534128" y="3108682"/>
            <a:ext cx="899684" cy="303976"/>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1"/>
          <p:cNvSpPr/>
          <p:nvPr>
            <p:custDataLst>
              <p:tags r:id="rId14"/>
            </p:custDataLst>
          </p:nvPr>
        </p:nvSpPr>
        <p:spPr>
          <a:xfrm>
            <a:off x="2380149" y="1583571"/>
            <a:ext cx="615946" cy="303977"/>
          </a:xfrm>
          <a:prstGeom prst="rect">
            <a:avLst/>
          </a:prstGeom>
          <a:solidFill>
            <a:srgbClr val="17375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1269"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26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2"/>
          <p:cNvSpPr/>
          <p:nvPr>
            <p:custDataLst>
              <p:tags r:id="rId15"/>
            </p:custDataLst>
          </p:nvPr>
        </p:nvSpPr>
        <p:spPr>
          <a:xfrm>
            <a:off x="2380149" y="2092231"/>
            <a:ext cx="615946" cy="303977"/>
          </a:xfrm>
          <a:prstGeom prst="rect">
            <a:avLst/>
          </a:prstGeom>
          <a:solidFill>
            <a:srgbClr val="17375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1269"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26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3"/>
          <p:cNvSpPr/>
          <p:nvPr>
            <p:custDataLst>
              <p:tags r:id="rId16"/>
            </p:custDataLst>
          </p:nvPr>
        </p:nvSpPr>
        <p:spPr>
          <a:xfrm>
            <a:off x="2380149" y="2600756"/>
            <a:ext cx="615946" cy="303241"/>
          </a:xfrm>
          <a:prstGeom prst="rect">
            <a:avLst/>
          </a:prstGeom>
          <a:solidFill>
            <a:srgbClr val="17375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1269"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26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SubTitle_4"/>
          <p:cNvSpPr/>
          <p:nvPr>
            <p:custDataLst>
              <p:tags r:id="rId17"/>
            </p:custDataLst>
          </p:nvPr>
        </p:nvSpPr>
        <p:spPr>
          <a:xfrm>
            <a:off x="2380149" y="3108682"/>
            <a:ext cx="615946" cy="303976"/>
          </a:xfrm>
          <a:prstGeom prst="rect">
            <a:avLst/>
          </a:prstGeom>
          <a:solidFill>
            <a:srgbClr val="17375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1269"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26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18"/>
            </p:custDataLst>
          </p:nvPr>
        </p:nvSpPr>
        <p:spPr>
          <a:xfrm>
            <a:off x="3663966" y="1580069"/>
            <a:ext cx="1288996" cy="3331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1493"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研究背景</a:t>
            </a:r>
            <a:endParaRPr lang="en-US" altLang="zh-CN" sz="1493" dirty="0" smtClean="0">
              <a:solidFill>
                <a:srgbClr val="17375E"/>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672"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RESEARCH BACKGROUND</a:t>
            </a:r>
            <a:endParaRPr lang="zh-CN" altLang="en-US"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2"/>
          <p:cNvSpPr/>
          <p:nvPr>
            <p:custDataLst>
              <p:tags r:id="rId19"/>
            </p:custDataLst>
          </p:nvPr>
        </p:nvSpPr>
        <p:spPr>
          <a:xfrm>
            <a:off x="3663966" y="2098542"/>
            <a:ext cx="1288996" cy="3331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1493" dirty="0">
                <a:solidFill>
                  <a:srgbClr val="17375E"/>
                </a:solidFill>
                <a:latin typeface="Arial" panose="020B0604020202020204" pitchFamily="34" charset="0"/>
                <a:ea typeface="微软雅黑" panose="020B0503020204020204" pitchFamily="34" charset="-122"/>
                <a:sym typeface="Arial" panose="020B0604020202020204" pitchFamily="34" charset="0"/>
              </a:rPr>
              <a:t>主要</a:t>
            </a:r>
            <a:r>
              <a:rPr lang="zh-CN" altLang="en-US" sz="1493"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工作</a:t>
            </a:r>
            <a:endParaRPr lang="en-US" altLang="zh-CN"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672"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OUR WORKS</a:t>
            </a:r>
            <a:endParaRPr lang="zh-CN" altLang="en-US"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3"/>
          <p:cNvSpPr/>
          <p:nvPr>
            <p:custDataLst>
              <p:tags r:id="rId20"/>
            </p:custDataLst>
          </p:nvPr>
        </p:nvSpPr>
        <p:spPr>
          <a:xfrm>
            <a:off x="3663966" y="2610045"/>
            <a:ext cx="1288996" cy="3331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1493"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研究方法</a:t>
            </a:r>
            <a:endParaRPr lang="en-US" altLang="zh-CN"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672"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METHODS </a:t>
            </a:r>
            <a:endParaRPr lang="zh-CN" altLang="en-US"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4"/>
          <p:cNvSpPr/>
          <p:nvPr>
            <p:custDataLst>
              <p:tags r:id="rId21"/>
            </p:custDataLst>
          </p:nvPr>
        </p:nvSpPr>
        <p:spPr>
          <a:xfrm>
            <a:off x="3663966" y="3121548"/>
            <a:ext cx="1288996" cy="3331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1493"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实验展示</a:t>
            </a:r>
            <a:endParaRPr lang="en-US" altLang="zh-CN" sz="1493"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672"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RESULTS</a:t>
            </a:r>
            <a:endParaRPr lang="zh-CN" altLang="en-US"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22"/>
            </p:custDataLst>
          </p:nvPr>
        </p:nvSpPr>
        <p:spPr>
          <a:xfrm>
            <a:off x="806926" y="1119857"/>
            <a:ext cx="677878" cy="1974088"/>
          </a:xfrm>
          <a:prstGeom prst="rect">
            <a:avLst/>
          </a:prstGeom>
          <a:noFill/>
        </p:spPr>
        <p:txBody>
          <a:bodyPr vert="eaVert" wrap="square" lIns="0" tIns="0" rIns="0" bIns="0" rtlCol="0" anchor="ctr" anchorCtr="0">
            <a:spAutoFit/>
          </a:bodyPr>
          <a:lstStyle/>
          <a:p>
            <a:pPr algn="ctr" defTabSz="476605" fontAlgn="base">
              <a:spcBef>
                <a:spcPct val="0"/>
              </a:spcBef>
              <a:spcAft>
                <a:spcPct val="0"/>
              </a:spcAft>
            </a:pPr>
            <a:r>
              <a:rPr lang="zh-CN" altLang="en-US" sz="4405" b="1" dirty="0">
                <a:solidFill>
                  <a:srgbClr val="003466"/>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25" name="MH_Others_2"/>
          <p:cNvSpPr txBox="1"/>
          <p:nvPr>
            <p:custDataLst>
              <p:tags r:id="rId23"/>
            </p:custDataLst>
          </p:nvPr>
        </p:nvSpPr>
        <p:spPr>
          <a:xfrm rot="5400000">
            <a:off x="-203350" y="1995032"/>
            <a:ext cx="1716417" cy="252826"/>
          </a:xfrm>
          <a:prstGeom prst="rect">
            <a:avLst/>
          </a:prstGeom>
          <a:noFill/>
        </p:spPr>
        <p:txBody>
          <a:bodyPr wrap="square" lIns="0" tIns="0" rIns="0" bIns="0">
            <a:spAutoFit/>
          </a:bodyPr>
          <a:lstStyle/>
          <a:p>
            <a:pPr algn="ctr" defTabSz="476605" fontAlgn="base">
              <a:spcBef>
                <a:spcPct val="0"/>
              </a:spcBef>
              <a:spcAft>
                <a:spcPct val="0"/>
              </a:spcAft>
              <a:defRPr/>
            </a:pPr>
            <a:r>
              <a:rPr lang="en-US" altLang="zh-CN" sz="1643" dirty="0">
                <a:solidFill>
                  <a:srgbClr val="FFC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1643"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Other_7"/>
          <p:cNvSpPr/>
          <p:nvPr>
            <p:custDataLst>
              <p:tags r:id="rId24"/>
            </p:custDataLst>
          </p:nvPr>
        </p:nvSpPr>
        <p:spPr>
          <a:xfrm flipV="1">
            <a:off x="2996095" y="3868418"/>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8"/>
          <p:cNvSpPr/>
          <p:nvPr>
            <p:custDataLst>
              <p:tags r:id="rId25"/>
            </p:custDataLst>
          </p:nvPr>
        </p:nvSpPr>
        <p:spPr>
          <a:xfrm>
            <a:off x="2996095" y="3564441"/>
            <a:ext cx="61246" cy="55743"/>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12"/>
          <p:cNvSpPr/>
          <p:nvPr>
            <p:custDataLst>
              <p:tags r:id="rId26"/>
            </p:custDataLst>
          </p:nvPr>
        </p:nvSpPr>
        <p:spPr>
          <a:xfrm>
            <a:off x="2534128" y="3620185"/>
            <a:ext cx="899684" cy="303976"/>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anchor="ctr"/>
          <a:lstStyle/>
          <a:p>
            <a:pPr algn="ctr" defTabSz="476605" fontAlgn="base">
              <a:spcBef>
                <a:spcPct val="0"/>
              </a:spcBef>
              <a:spcAft>
                <a:spcPct val="0"/>
              </a:spcAft>
              <a:defRPr/>
            </a:pPr>
            <a:endParaRPr lang="zh-CN" altLang="en-US" sz="104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SubTitle_4"/>
          <p:cNvSpPr/>
          <p:nvPr>
            <p:custDataLst>
              <p:tags r:id="rId27"/>
            </p:custDataLst>
          </p:nvPr>
        </p:nvSpPr>
        <p:spPr>
          <a:xfrm>
            <a:off x="2380149" y="3620185"/>
            <a:ext cx="615946" cy="303976"/>
          </a:xfrm>
          <a:prstGeom prst="rect">
            <a:avLst/>
          </a:prstGeom>
          <a:solidFill>
            <a:srgbClr val="17375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1269"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26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Entry_4"/>
          <p:cNvSpPr/>
          <p:nvPr>
            <p:custDataLst>
              <p:tags r:id="rId28"/>
            </p:custDataLst>
          </p:nvPr>
        </p:nvSpPr>
        <p:spPr>
          <a:xfrm>
            <a:off x="3663966" y="3633051"/>
            <a:ext cx="1288996" cy="3331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1493"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总结展望</a:t>
            </a:r>
            <a:endParaRPr lang="en-US" altLang="zh-CN" sz="1493"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672" dirty="0" smtClean="0">
                <a:solidFill>
                  <a:srgbClr val="17375E"/>
                </a:solidFill>
                <a:latin typeface="Arial" panose="020B0604020202020204" pitchFamily="34" charset="0"/>
                <a:ea typeface="微软雅黑" panose="020B0503020204020204" pitchFamily="34" charset="-122"/>
                <a:sym typeface="Arial" panose="020B0604020202020204" pitchFamily="34" charset="0"/>
              </a:rPr>
              <a:t>FUTURE WORK</a:t>
            </a:r>
            <a:endParaRPr lang="zh-CN" altLang="en-US" sz="672" dirty="0">
              <a:solidFill>
                <a:srgbClr val="17375E"/>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graphicFrame>
        <p:nvGraphicFramePr>
          <p:cNvPr id="7" name="图表 6"/>
          <p:cNvGraphicFramePr/>
          <p:nvPr>
            <p:extLst>
              <p:ext uri="{D42A27DB-BD31-4B8C-83A1-F6EECF244321}">
                <p14:modId xmlns:p14="http://schemas.microsoft.com/office/powerpoint/2010/main" val="1026834105"/>
              </p:ext>
            </p:extLst>
          </p:nvPr>
        </p:nvGraphicFramePr>
        <p:xfrm>
          <a:off x="31186" y="2055053"/>
          <a:ext cx="3438525" cy="2476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941790856"/>
              </p:ext>
            </p:extLst>
          </p:nvPr>
        </p:nvGraphicFramePr>
        <p:xfrm>
          <a:off x="3359944" y="2047842"/>
          <a:ext cx="3308441" cy="2262731"/>
        </p:xfrm>
        <a:graphic>
          <a:graphicData uri="http://schemas.openxmlformats.org/drawingml/2006/chart">
            <c:chart xmlns:c="http://schemas.openxmlformats.org/drawingml/2006/chart" xmlns:r="http://schemas.openxmlformats.org/officeDocument/2006/relationships" r:id="rId4"/>
          </a:graphicData>
        </a:graphic>
      </p:graphicFrame>
      <p:sp>
        <p:nvSpPr>
          <p:cNvPr id="2" name="矩形 1"/>
          <p:cNvSpPr/>
          <p:nvPr/>
        </p:nvSpPr>
        <p:spPr>
          <a:xfrm>
            <a:off x="342731" y="1217150"/>
            <a:ext cx="4519355" cy="692497"/>
          </a:xfrm>
          <a:prstGeom prst="rect">
            <a:avLst/>
          </a:prstGeom>
        </p:spPr>
        <p:txBody>
          <a:bodyPr wrap="square">
            <a:spAutoFit/>
          </a:bodyPr>
          <a:lstStyle/>
          <a:p>
            <a:pPr>
              <a:lnSpc>
                <a:spcPct val="150000"/>
              </a:lnSpc>
            </a:pP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基于</a:t>
            </a:r>
            <a:r>
              <a:rPr lang="zh-CN" altLang="en-US"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众包</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解释</a:t>
            </a:r>
            <a:r>
              <a:rPr lang="zh-CN" altLang="zh-CN"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性反馈的主动学习模型优化方法</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2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不同条件下的效果比较</a:t>
            </a:r>
            <a:endParaRPr lang="en-US" altLang="zh-CN" sz="12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3005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2" name="矩形 1"/>
          <p:cNvSpPr/>
          <p:nvPr/>
        </p:nvSpPr>
        <p:spPr>
          <a:xfrm>
            <a:off x="342731" y="1217150"/>
            <a:ext cx="4519355" cy="1061829"/>
          </a:xfrm>
          <a:prstGeom prst="rect">
            <a:avLst/>
          </a:prstGeom>
        </p:spPr>
        <p:txBody>
          <a:bodyPr wrap="square">
            <a:spAutoFit/>
          </a:bodyPr>
          <a:lstStyle/>
          <a:p>
            <a:pPr>
              <a:lnSpc>
                <a:spcPct val="150000"/>
              </a:lnSpc>
            </a:pP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基于</a:t>
            </a:r>
            <a:r>
              <a:rPr lang="zh-CN" altLang="en-US"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众包</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解释</a:t>
            </a:r>
            <a:r>
              <a:rPr lang="zh-CN" altLang="zh-CN"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性反馈的主动学习模型优化方法</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不同数据集下</a:t>
            </a:r>
            <a:r>
              <a:rPr lang="zh-CN" altLang="en-US"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的效果比较</a:t>
            </a:r>
            <a:endPar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图表 8"/>
          <p:cNvGraphicFramePr/>
          <p:nvPr>
            <p:extLst>
              <p:ext uri="{D42A27DB-BD31-4B8C-83A1-F6EECF244321}">
                <p14:modId xmlns:p14="http://schemas.microsoft.com/office/powerpoint/2010/main" val="3786844990"/>
              </p:ext>
            </p:extLst>
          </p:nvPr>
        </p:nvGraphicFramePr>
        <p:xfrm>
          <a:off x="0" y="1923778"/>
          <a:ext cx="3509010" cy="2676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1060595441"/>
              </p:ext>
            </p:extLst>
          </p:nvPr>
        </p:nvGraphicFramePr>
        <p:xfrm>
          <a:off x="3193733" y="1923778"/>
          <a:ext cx="3526155" cy="26289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233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2" name="矩形 1"/>
          <p:cNvSpPr/>
          <p:nvPr/>
        </p:nvSpPr>
        <p:spPr>
          <a:xfrm>
            <a:off x="342731" y="1217150"/>
            <a:ext cx="4519355" cy="738664"/>
          </a:xfrm>
          <a:prstGeom prst="rect">
            <a:avLst/>
          </a:prstGeom>
        </p:spPr>
        <p:txBody>
          <a:bodyPr wrap="square">
            <a:spAutoFit/>
          </a:bodyPr>
          <a:lstStyle/>
          <a:p>
            <a:pPr>
              <a:lnSpc>
                <a:spcPct val="150000"/>
              </a:lnSpc>
            </a:pP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基于</a:t>
            </a:r>
            <a:r>
              <a:rPr lang="zh-CN" altLang="en-US"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众包</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解释</a:t>
            </a:r>
            <a:r>
              <a:rPr lang="zh-CN" altLang="zh-CN"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性反馈的主动学习模型优化方法</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标注</a:t>
            </a:r>
            <a:r>
              <a:rPr lang="zh-CN" altLang="en-US"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成本和准确率的讨论</a:t>
            </a:r>
            <a:endPar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147202666"/>
              </p:ext>
            </p:extLst>
          </p:nvPr>
        </p:nvGraphicFramePr>
        <p:xfrm>
          <a:off x="911672" y="2304132"/>
          <a:ext cx="5030389" cy="1517062"/>
        </p:xfrm>
        <a:graphic>
          <a:graphicData uri="http://schemas.openxmlformats.org/drawingml/2006/table">
            <a:tbl>
              <a:tblPr firstRow="1" firstCol="1" bandRow="1">
                <a:tableStyleId>{5C22544A-7EE6-4342-B048-85BDC9FD1C3A}</a:tableStyleId>
              </a:tblPr>
              <a:tblGrid>
                <a:gridCol w="792476"/>
                <a:gridCol w="1981822"/>
                <a:gridCol w="985223"/>
                <a:gridCol w="1270868"/>
              </a:tblGrid>
              <a:tr h="247062">
                <a:tc gridSpan="4">
                  <a:txBody>
                    <a:bodyPr/>
                    <a:lstStyle/>
                    <a:p>
                      <a:pPr indent="127000" algn="ctr">
                        <a:lnSpc>
                          <a:spcPct val="150000"/>
                        </a:lnSpc>
                        <a:spcAft>
                          <a:spcPts val="0"/>
                        </a:spcAft>
                      </a:pPr>
                      <a:r>
                        <a:rPr lang="zh-CN" sz="1100" kern="0" dirty="0">
                          <a:effectLst/>
                        </a:rPr>
                        <a:t>表</a:t>
                      </a:r>
                      <a:r>
                        <a:rPr lang="en-US" sz="1100" kern="0" dirty="0">
                          <a:effectLst/>
                        </a:rPr>
                        <a:t>5.7 </a:t>
                      </a:r>
                      <a:r>
                        <a:rPr lang="zh-CN" sz="1100" kern="0" dirty="0">
                          <a:effectLst/>
                        </a:rPr>
                        <a:t>不同方法</a:t>
                      </a:r>
                      <a:r>
                        <a:rPr lang="zh-CN" sz="1100" kern="0" dirty="0" smtClean="0">
                          <a:effectLst/>
                        </a:rPr>
                        <a:t>下</a:t>
                      </a:r>
                      <a:r>
                        <a:rPr lang="zh-CN" altLang="en-US" sz="1100" kern="0" dirty="0" smtClean="0">
                          <a:effectLst/>
                        </a:rPr>
                        <a:t>准确率达到</a:t>
                      </a:r>
                      <a:r>
                        <a:rPr lang="en-US" altLang="zh-CN" sz="1100" kern="0" dirty="0" smtClean="0">
                          <a:effectLst/>
                        </a:rPr>
                        <a:t>90%</a:t>
                      </a:r>
                      <a:r>
                        <a:rPr lang="zh-CN" sz="1100" kern="0" dirty="0" smtClean="0">
                          <a:effectLst/>
                        </a:rPr>
                        <a:t>的</a:t>
                      </a:r>
                      <a:r>
                        <a:rPr lang="zh-CN" sz="1100" kern="0" dirty="0">
                          <a:effectLst/>
                        </a:rPr>
                        <a:t>标注</a:t>
                      </a:r>
                      <a:r>
                        <a:rPr lang="zh-CN" sz="1100" kern="0" dirty="0" smtClean="0">
                          <a:effectLst/>
                        </a:rPr>
                        <a:t>成本</a:t>
                      </a:r>
                      <a:r>
                        <a:rPr lang="zh-CN" altLang="en-US" sz="1100" kern="0" dirty="0" smtClean="0">
                          <a:effectLst/>
                        </a:rPr>
                        <a:t>比较</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1947">
                <a:tc>
                  <a:txBody>
                    <a:bodyPr/>
                    <a:lstStyle/>
                    <a:p>
                      <a:pPr indent="127000" algn="ctr">
                        <a:lnSpc>
                          <a:spcPts val="2500"/>
                        </a:lnSpc>
                        <a:spcAft>
                          <a:spcPts val="0"/>
                        </a:spcAft>
                      </a:pPr>
                      <a:r>
                        <a:rPr lang="zh-CN" sz="1100" kern="0">
                          <a:effectLst/>
                        </a:rPr>
                        <a:t>方法</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zh-CN" sz="1100" kern="0">
                          <a:effectLst/>
                        </a:rPr>
                        <a:t>达到</a:t>
                      </a:r>
                      <a:r>
                        <a:rPr lang="en-US" sz="1100" kern="0">
                          <a:effectLst/>
                        </a:rPr>
                        <a:t>90%</a:t>
                      </a:r>
                      <a:r>
                        <a:rPr lang="zh-CN" sz="1100" kern="0">
                          <a:effectLst/>
                        </a:rPr>
                        <a:t>所用标注数量</a:t>
                      </a:r>
                      <a:r>
                        <a:rPr lang="en-US" sz="11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zh-CN" sz="1100" kern="0">
                          <a:effectLst/>
                        </a:rPr>
                        <a:t>迭代次数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zh-CN" sz="1100" kern="0">
                          <a:effectLst/>
                        </a:rPr>
                        <a:t>标注成本（元）</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947">
                <a:tc>
                  <a:txBody>
                    <a:bodyPr/>
                    <a:lstStyle/>
                    <a:p>
                      <a:pPr indent="127000" algn="ctr">
                        <a:lnSpc>
                          <a:spcPts val="2500"/>
                        </a:lnSpc>
                        <a:spcAft>
                          <a:spcPts val="0"/>
                        </a:spcAft>
                      </a:pPr>
                      <a:r>
                        <a:rPr lang="en-US" sz="1100" kern="0">
                          <a:effectLst/>
                        </a:rPr>
                        <a:t>Baseline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kern="0" dirty="0">
                          <a:effectLst/>
                        </a:rPr>
                        <a:t>380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kern="0">
                          <a:effectLst/>
                        </a:rPr>
                        <a:t>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kern="0">
                          <a:effectLst/>
                        </a:rPr>
                        <a:t>22.8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947">
                <a:tc>
                  <a:txBody>
                    <a:bodyPr/>
                    <a:lstStyle/>
                    <a:p>
                      <a:pPr indent="127000" algn="ctr">
                        <a:lnSpc>
                          <a:spcPts val="2500"/>
                        </a:lnSpc>
                        <a:spcAft>
                          <a:spcPts val="0"/>
                        </a:spcAft>
                      </a:pPr>
                      <a:r>
                        <a:rPr lang="en-US" sz="1100" kern="0">
                          <a:effectLst/>
                        </a:rPr>
                        <a:t>MS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kern="0" dirty="0">
                          <a:effectLst/>
                        </a:rPr>
                        <a:t>280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kern="0">
                          <a:effectLst/>
                        </a:rPr>
                        <a:t>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b="1" u="none" kern="0" dirty="0">
                          <a:solidFill>
                            <a:srgbClr val="00B050"/>
                          </a:solidFill>
                          <a:effectLst/>
                        </a:rPr>
                        <a:t>16.8</a:t>
                      </a:r>
                      <a:endParaRPr lang="zh-CN" sz="1200" b="1" u="none" kern="1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947">
                <a:tc>
                  <a:txBody>
                    <a:bodyPr/>
                    <a:lstStyle/>
                    <a:p>
                      <a:pPr indent="127000" algn="ctr">
                        <a:lnSpc>
                          <a:spcPts val="2500"/>
                        </a:lnSpc>
                        <a:spcAft>
                          <a:spcPts val="0"/>
                        </a:spcAft>
                      </a:pPr>
                      <a:r>
                        <a:rPr lang="en-US" sz="1100" kern="0">
                          <a:effectLst/>
                        </a:rPr>
                        <a:t>CEF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b="1" u="sng" kern="0" dirty="0">
                          <a:solidFill>
                            <a:srgbClr val="FF0000"/>
                          </a:solidFill>
                          <a:effectLst/>
                        </a:rPr>
                        <a:t>140</a:t>
                      </a:r>
                      <a:endParaRPr lang="zh-CN" sz="1200" b="1"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b="1" u="sng" kern="0" dirty="0">
                          <a:solidFill>
                            <a:srgbClr val="FF0000"/>
                          </a:solidFill>
                          <a:effectLst/>
                        </a:rPr>
                        <a:t>14</a:t>
                      </a:r>
                      <a:endParaRPr lang="zh-CN" sz="1200" b="1"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500"/>
                        </a:lnSpc>
                        <a:spcAft>
                          <a:spcPts val="0"/>
                        </a:spcAft>
                      </a:pPr>
                      <a:r>
                        <a:rPr lang="en-US" sz="1050" b="1" u="sng" kern="0" dirty="0">
                          <a:solidFill>
                            <a:srgbClr val="FF0000"/>
                          </a:solidFill>
                          <a:effectLst/>
                        </a:rPr>
                        <a:t>21</a:t>
                      </a:r>
                      <a:endParaRPr lang="zh-CN" sz="1200" b="1"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688984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2" name="矩形 1"/>
          <p:cNvSpPr/>
          <p:nvPr/>
        </p:nvSpPr>
        <p:spPr>
          <a:xfrm>
            <a:off x="342731" y="1217150"/>
            <a:ext cx="4519355" cy="738664"/>
          </a:xfrm>
          <a:prstGeom prst="rect">
            <a:avLst/>
          </a:prstGeom>
        </p:spPr>
        <p:txBody>
          <a:bodyPr wrap="square">
            <a:spAutoFit/>
          </a:bodyPr>
          <a:lstStyle/>
          <a:p>
            <a:pPr>
              <a:lnSpc>
                <a:spcPct val="150000"/>
              </a:lnSpc>
            </a:pPr>
            <a:r>
              <a:rPr lang="zh-CN" altLang="en-US"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融入众包标注置信度的采样策略改进方法</a:t>
            </a:r>
            <a:r>
              <a:rPr lang="zh-CN" altLang="en-US"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不同数据集下不同方法的性能比较</a:t>
            </a:r>
            <a:endPar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图表 7"/>
          <p:cNvGraphicFramePr/>
          <p:nvPr>
            <p:extLst>
              <p:ext uri="{D42A27DB-BD31-4B8C-83A1-F6EECF244321}">
                <p14:modId xmlns:p14="http://schemas.microsoft.com/office/powerpoint/2010/main" val="2423394147"/>
              </p:ext>
            </p:extLst>
          </p:nvPr>
        </p:nvGraphicFramePr>
        <p:xfrm>
          <a:off x="105230" y="2025333"/>
          <a:ext cx="3470738" cy="2380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1655539633"/>
              </p:ext>
            </p:extLst>
          </p:nvPr>
        </p:nvGraphicFramePr>
        <p:xfrm>
          <a:off x="3181434" y="2025332"/>
          <a:ext cx="3361304" cy="24882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891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2" name="矩形 1"/>
          <p:cNvSpPr/>
          <p:nvPr/>
        </p:nvSpPr>
        <p:spPr>
          <a:xfrm>
            <a:off x="342731" y="1217150"/>
            <a:ext cx="4519355" cy="738664"/>
          </a:xfrm>
          <a:prstGeom prst="rect">
            <a:avLst/>
          </a:prstGeom>
        </p:spPr>
        <p:txBody>
          <a:bodyPr wrap="square">
            <a:spAutoFit/>
          </a:bodyPr>
          <a:lstStyle/>
          <a:p>
            <a:pPr>
              <a:lnSpc>
                <a:spcPct val="150000"/>
              </a:lnSpc>
            </a:pPr>
            <a:r>
              <a:rPr lang="zh-CN" altLang="en-US"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融入众包标注置信度的采样策略改进方法</a:t>
            </a:r>
            <a:r>
              <a:rPr lang="zh-CN" altLang="en-US"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不同挑选策略下众包标注情况</a:t>
            </a:r>
            <a:endPar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945190680"/>
              </p:ext>
            </p:extLst>
          </p:nvPr>
        </p:nvGraphicFramePr>
        <p:xfrm>
          <a:off x="632619" y="2078514"/>
          <a:ext cx="5454650" cy="1250126"/>
        </p:xfrm>
        <a:graphic>
          <a:graphicData uri="http://schemas.openxmlformats.org/drawingml/2006/table">
            <a:tbl>
              <a:tblPr firstRow="1" firstCol="1" bandRow="1">
                <a:tableStyleId>{5C22544A-7EE6-4342-B048-85BDC9FD1C3A}</a:tableStyleId>
              </a:tblPr>
              <a:tblGrid>
                <a:gridCol w="1870075"/>
                <a:gridCol w="975360"/>
                <a:gridCol w="695960"/>
                <a:gridCol w="843280"/>
                <a:gridCol w="1069975"/>
              </a:tblGrid>
              <a:tr h="297626">
                <a:tc gridSpan="5">
                  <a:txBody>
                    <a:bodyPr/>
                    <a:lstStyle/>
                    <a:p>
                      <a:pPr indent="280670" algn="ctr">
                        <a:lnSpc>
                          <a:spcPct val="150000"/>
                        </a:lnSpc>
                        <a:spcAft>
                          <a:spcPts val="0"/>
                        </a:spcAft>
                      </a:pPr>
                      <a:r>
                        <a:rPr lang="zh-CN" sz="1100" kern="0" dirty="0">
                          <a:effectLst/>
                        </a:rPr>
                        <a:t>表5.8 不同策略中的众包样本标签准确率</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indent="280670" algn="just">
                        <a:lnSpc>
                          <a:spcPts val="2500"/>
                        </a:lnSpc>
                        <a:spcAft>
                          <a:spcPts val="0"/>
                        </a:spcAft>
                      </a:pPr>
                      <a:r>
                        <a:rPr lang="zh-CN" sz="1100" kern="0">
                          <a:effectLst/>
                        </a:rPr>
                        <a:t>不同数据集（标注总数）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Baseline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MS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QUIRE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80670" algn="ctr">
                        <a:lnSpc>
                          <a:spcPts val="2500"/>
                        </a:lnSpc>
                        <a:spcAft>
                          <a:spcPts val="0"/>
                        </a:spcAft>
                      </a:pPr>
                      <a:r>
                        <a:rPr lang="zh-CN" sz="1100" b="1" u="sng" kern="0" dirty="0">
                          <a:solidFill>
                            <a:srgbClr val="FF0000"/>
                          </a:solidFill>
                          <a:effectLst/>
                        </a:rPr>
                        <a:t>QUIRE_CD</a:t>
                      </a:r>
                      <a:endParaRPr lang="zh-CN" sz="1200" b="1"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71450">
                <a:tc>
                  <a:txBody>
                    <a:bodyPr/>
                    <a:lstStyle/>
                    <a:p>
                      <a:pPr indent="280670" algn="ctr">
                        <a:lnSpc>
                          <a:spcPts val="2500"/>
                        </a:lnSpc>
                        <a:spcAft>
                          <a:spcPts val="0"/>
                        </a:spcAft>
                      </a:pPr>
                      <a:r>
                        <a:rPr lang="zh-CN" sz="1100" kern="0">
                          <a:effectLst/>
                        </a:rPr>
                        <a:t>微博评论数据（380）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0.96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0.95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0.95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80670" algn="ctr">
                        <a:lnSpc>
                          <a:spcPts val="2500"/>
                        </a:lnSpc>
                        <a:spcAft>
                          <a:spcPts val="0"/>
                        </a:spcAft>
                      </a:pPr>
                      <a:r>
                        <a:rPr lang="zh-CN" sz="1100" b="1" u="sng" kern="0" dirty="0">
                          <a:solidFill>
                            <a:srgbClr val="FF0000"/>
                          </a:solidFill>
                          <a:effectLst/>
                        </a:rPr>
                        <a:t>0.97</a:t>
                      </a:r>
                      <a:endParaRPr lang="zh-CN" sz="1200" b="1"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80975">
                <a:tc>
                  <a:txBody>
                    <a:bodyPr/>
                    <a:lstStyle/>
                    <a:p>
                      <a:pPr indent="280670" algn="ctr">
                        <a:lnSpc>
                          <a:spcPts val="2500"/>
                        </a:lnSpc>
                        <a:spcAft>
                          <a:spcPts val="0"/>
                        </a:spcAft>
                      </a:pPr>
                      <a:r>
                        <a:rPr lang="zh-CN" sz="1100" kern="0">
                          <a:effectLst/>
                        </a:rPr>
                        <a:t>酒店评论数据（100）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0.88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0.89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ctr">
                        <a:lnSpc>
                          <a:spcPts val="2500"/>
                        </a:lnSpc>
                        <a:spcAft>
                          <a:spcPts val="0"/>
                        </a:spcAft>
                      </a:pPr>
                      <a:r>
                        <a:rPr lang="zh-CN" sz="1100" kern="0">
                          <a:effectLst/>
                        </a:rPr>
                        <a:t>0.88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80670" algn="ctr">
                        <a:lnSpc>
                          <a:spcPts val="2500"/>
                        </a:lnSpc>
                        <a:spcAft>
                          <a:spcPts val="0"/>
                        </a:spcAft>
                      </a:pPr>
                      <a:r>
                        <a:rPr lang="zh-CN" sz="1100" b="1" u="sng" kern="0" dirty="0">
                          <a:solidFill>
                            <a:srgbClr val="FF0000"/>
                          </a:solidFill>
                          <a:effectLst/>
                        </a:rPr>
                        <a:t>0.93</a:t>
                      </a:r>
                      <a:endParaRPr lang="zh-CN" sz="1200" b="1"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07004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4349" y="1928814"/>
            <a:ext cx="6859889" cy="134502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16" name="MH_SubTitle_1"/>
          <p:cNvSpPr/>
          <p:nvPr>
            <p:custDataLst>
              <p:tags r:id="rId2"/>
            </p:custDataLst>
          </p:nvPr>
        </p:nvSpPr>
        <p:spPr>
          <a:xfrm>
            <a:off x="1646060" y="2039835"/>
            <a:ext cx="1122542" cy="964146"/>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4928"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4928"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Entry_3"/>
          <p:cNvSpPr/>
          <p:nvPr>
            <p:custDataLst>
              <p:tags r:id="rId3"/>
            </p:custDataLst>
          </p:nvPr>
        </p:nvSpPr>
        <p:spPr>
          <a:xfrm>
            <a:off x="2768602" y="2249364"/>
            <a:ext cx="3297788" cy="6894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总结与展望</a:t>
            </a:r>
            <a:endParaRPr lang="en-US" altLang="zh-CN"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119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FUTURE WORKS</a:t>
            </a:r>
            <a:endParaRPr lang="zh-CN" altLang="en-US" sz="11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49941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矩形 4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7"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总结</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grpSp>
        <p:nvGrpSpPr>
          <p:cNvPr id="49" name="组合 48"/>
          <p:cNvGrpSpPr/>
          <p:nvPr/>
        </p:nvGrpSpPr>
        <p:grpSpPr>
          <a:xfrm>
            <a:off x="911673" y="1296020"/>
            <a:ext cx="4967631" cy="912109"/>
            <a:chOff x="6240886" y="2235879"/>
            <a:chExt cx="9204704" cy="1662348"/>
          </a:xfrm>
        </p:grpSpPr>
        <p:grpSp>
          <p:nvGrpSpPr>
            <p:cNvPr id="50" name="组合 49"/>
            <p:cNvGrpSpPr/>
            <p:nvPr/>
          </p:nvGrpSpPr>
          <p:grpSpPr>
            <a:xfrm>
              <a:off x="6240886" y="2396143"/>
              <a:ext cx="857465" cy="695905"/>
              <a:chOff x="6245494" y="2591273"/>
              <a:chExt cx="857465" cy="695905"/>
            </a:xfrm>
          </p:grpSpPr>
          <p:sp>
            <p:nvSpPr>
              <p:cNvPr id="54" name="剪去单角的矩形 21"/>
              <p:cNvSpPr/>
              <p:nvPr/>
            </p:nvSpPr>
            <p:spPr>
              <a:xfrm>
                <a:off x="6245494" y="2591273"/>
                <a:ext cx="755895" cy="619218"/>
              </a:xfrm>
              <a:prstGeom prst="snip1Rect">
                <a:avLst/>
              </a:prstGeom>
              <a:solidFill>
                <a:srgbClr val="17375E"/>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18"/>
              <p:cNvSpPr txBox="1"/>
              <p:nvPr/>
            </p:nvSpPr>
            <p:spPr>
              <a:xfrm>
                <a:off x="6343297" y="2616278"/>
                <a:ext cx="759662" cy="670900"/>
              </a:xfrm>
              <a:prstGeom prst="rect">
                <a:avLst/>
              </a:prstGeom>
              <a:noFill/>
            </p:spPr>
            <p:txBody>
              <a:bodyPr wrap="none" rtlCol="0">
                <a:spAutoFit/>
              </a:bodyPr>
              <a:lstStyle/>
              <a:p>
                <a:r>
                  <a:rPr lang="en-US" altLang="zh-CN" sz="1792" dirty="0">
                    <a:solidFill>
                      <a:schemeClr val="bg1"/>
                    </a:solidFill>
                    <a:latin typeface="+mj-lt"/>
                    <a:ea typeface="微软雅黑" panose="020B0503020204020204" pitchFamily="34" charset="-122"/>
                  </a:rPr>
                  <a:t>01</a:t>
                </a:r>
                <a:endParaRPr lang="zh-CN" altLang="en-US" sz="1792" dirty="0">
                  <a:solidFill>
                    <a:schemeClr val="bg1"/>
                  </a:solidFill>
                  <a:latin typeface="+mj-lt"/>
                  <a:ea typeface="微软雅黑" panose="020B0503020204020204" pitchFamily="34" charset="-122"/>
                </a:endParaRPr>
              </a:p>
            </p:txBody>
          </p:sp>
        </p:grpSp>
        <p:sp>
          <p:nvSpPr>
            <p:cNvPr id="52" name="TextBox 28"/>
            <p:cNvSpPr txBox="1"/>
            <p:nvPr/>
          </p:nvSpPr>
          <p:spPr>
            <a:xfrm>
              <a:off x="7094586" y="2235879"/>
              <a:ext cx="8351004" cy="1662348"/>
            </a:xfrm>
            <a:prstGeom prst="rect">
              <a:avLst/>
            </a:prstGeom>
            <a:noFill/>
          </p:spPr>
          <p:txBody>
            <a:bodyPr wrap="square" rtlCol="0">
              <a:spAutoFit/>
            </a:bodyPr>
            <a:lstStyle/>
            <a:p>
              <a:pPr>
                <a:lnSpc>
                  <a:spcPct val="130000"/>
                </a:lnSpc>
              </a:pPr>
              <a:r>
                <a:rPr lang="zh-CN" altLang="en-US" sz="1050" dirty="0">
                  <a:solidFill>
                    <a:srgbClr val="17375E"/>
                  </a:solidFill>
                  <a:latin typeface="微软雅黑" panose="020B0503020204020204" pitchFamily="34" charset="-122"/>
                  <a:ea typeface="微软雅黑" panose="020B0503020204020204" pitchFamily="34" charset="-122"/>
                  <a:sym typeface="Arial" panose="020B0604020202020204" pitchFamily="34" charset="0"/>
                </a:rPr>
                <a:t>提出一种基于众包解释性反馈的主动学习模型优化方法。该方法设计一种交互良好的众包任务，任务过程中收集规则化的众包解释性信息，通过解释性信息挖掘众包工作者对数据的潜在认识，并且将这些反馈信息融入到分类模型，以提升模型学习能力。</a:t>
              </a:r>
              <a:endParaRPr lang="zh-CN" altLang="en-US" sz="1050" dirty="0">
                <a:solidFill>
                  <a:srgbClr val="17375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63" name="组合 62"/>
          <p:cNvGrpSpPr/>
          <p:nvPr/>
        </p:nvGrpSpPr>
        <p:grpSpPr>
          <a:xfrm>
            <a:off x="911672" y="2202630"/>
            <a:ext cx="4967632" cy="912109"/>
            <a:chOff x="6240886" y="4764203"/>
            <a:chExt cx="9012856" cy="1662347"/>
          </a:xfrm>
        </p:grpSpPr>
        <p:grpSp>
          <p:nvGrpSpPr>
            <p:cNvPr id="64" name="组合 63"/>
            <p:cNvGrpSpPr/>
            <p:nvPr/>
          </p:nvGrpSpPr>
          <p:grpSpPr>
            <a:xfrm>
              <a:off x="6240886" y="4970846"/>
              <a:ext cx="853696" cy="682423"/>
              <a:chOff x="6245494" y="4466419"/>
              <a:chExt cx="853696" cy="682423"/>
            </a:xfrm>
          </p:grpSpPr>
          <p:sp>
            <p:nvSpPr>
              <p:cNvPr id="68" name="剪去单角的矩形 27"/>
              <p:cNvSpPr/>
              <p:nvPr/>
            </p:nvSpPr>
            <p:spPr>
              <a:xfrm>
                <a:off x="6245494" y="4472599"/>
                <a:ext cx="740142" cy="676243"/>
              </a:xfrm>
              <a:prstGeom prst="snip1Rect">
                <a:avLst/>
              </a:prstGeom>
              <a:solidFill>
                <a:srgbClr val="17375E"/>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32"/>
              <p:cNvSpPr txBox="1"/>
              <p:nvPr/>
            </p:nvSpPr>
            <p:spPr>
              <a:xfrm>
                <a:off x="6295676" y="4466419"/>
                <a:ext cx="803514" cy="670899"/>
              </a:xfrm>
              <a:prstGeom prst="rect">
                <a:avLst/>
              </a:prstGeom>
              <a:noFill/>
            </p:spPr>
            <p:txBody>
              <a:bodyPr wrap="square" rtlCol="0">
                <a:spAutoFit/>
              </a:bodyPr>
              <a:lstStyle/>
              <a:p>
                <a:r>
                  <a:rPr lang="en-US" altLang="zh-CN" sz="1792" b="1" dirty="0" smtClean="0">
                    <a:solidFill>
                      <a:schemeClr val="bg1"/>
                    </a:solidFill>
                    <a:latin typeface="+mj-lt"/>
                    <a:ea typeface="微软雅黑" panose="020B0503020204020204" pitchFamily="34" charset="-122"/>
                  </a:rPr>
                  <a:t>02</a:t>
                </a:r>
                <a:endParaRPr lang="zh-CN" altLang="en-US" sz="1792" b="1" dirty="0">
                  <a:solidFill>
                    <a:schemeClr val="bg1"/>
                  </a:solidFill>
                  <a:latin typeface="+mj-lt"/>
                  <a:ea typeface="微软雅黑" panose="020B0503020204020204" pitchFamily="34" charset="-122"/>
                </a:endParaRPr>
              </a:p>
            </p:txBody>
          </p:sp>
        </p:grpSp>
        <p:sp>
          <p:nvSpPr>
            <p:cNvPr id="66" name="TextBox 28"/>
            <p:cNvSpPr txBox="1"/>
            <p:nvPr/>
          </p:nvSpPr>
          <p:spPr>
            <a:xfrm>
              <a:off x="7094585" y="4764203"/>
              <a:ext cx="8159157" cy="1662347"/>
            </a:xfrm>
            <a:prstGeom prst="rect">
              <a:avLst/>
            </a:prstGeom>
            <a:noFill/>
          </p:spPr>
          <p:txBody>
            <a:bodyPr wrap="square" rtlCol="0">
              <a:spAutoFit/>
            </a:bodyPr>
            <a:lstStyle/>
            <a:p>
              <a:pPr>
                <a:lnSpc>
                  <a:spcPct val="130000"/>
                </a:lnSpc>
              </a:pPr>
              <a:r>
                <a:rPr lang="zh-CN" altLang="en-US" sz="1050" dirty="0">
                  <a:solidFill>
                    <a:srgbClr val="17375E"/>
                  </a:solidFill>
                  <a:latin typeface="微软雅黑" panose="020B0503020204020204" pitchFamily="34" charset="-122"/>
                  <a:ea typeface="微软雅黑" panose="020B0503020204020204" pitchFamily="34" charset="-122"/>
                  <a:sym typeface="Arial" panose="020B0604020202020204" pitchFamily="34" charset="0"/>
                </a:rPr>
                <a:t>引入众包标注置信度改进样例挑选策略。为了将众包技术更好地融入主动学习分类模型，对主动学习挑选策略进行改进，引入众包标注置信度，挑选更适合人群的样例进行标注，从而减少众包标签噪音，达到提高分类模型性能的目的。</a:t>
              </a:r>
              <a:endParaRPr lang="zh-CN" altLang="en-US" sz="1050" dirty="0">
                <a:solidFill>
                  <a:srgbClr val="17375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0" name="组合 19"/>
          <p:cNvGrpSpPr/>
          <p:nvPr/>
        </p:nvGrpSpPr>
        <p:grpSpPr>
          <a:xfrm>
            <a:off x="911672" y="3197143"/>
            <a:ext cx="4967632" cy="512448"/>
            <a:chOff x="6240886" y="4914281"/>
            <a:chExt cx="9012856" cy="933953"/>
          </a:xfrm>
        </p:grpSpPr>
        <p:grpSp>
          <p:nvGrpSpPr>
            <p:cNvPr id="21" name="组合 20"/>
            <p:cNvGrpSpPr/>
            <p:nvPr/>
          </p:nvGrpSpPr>
          <p:grpSpPr>
            <a:xfrm>
              <a:off x="6240886" y="4970846"/>
              <a:ext cx="853696" cy="682423"/>
              <a:chOff x="6245494" y="4466419"/>
              <a:chExt cx="853696" cy="682423"/>
            </a:xfrm>
          </p:grpSpPr>
          <p:sp>
            <p:nvSpPr>
              <p:cNvPr id="23" name="剪去单角的矩形 27"/>
              <p:cNvSpPr/>
              <p:nvPr/>
            </p:nvSpPr>
            <p:spPr>
              <a:xfrm>
                <a:off x="6245494" y="4472599"/>
                <a:ext cx="740142" cy="676243"/>
              </a:xfrm>
              <a:prstGeom prst="snip1Rect">
                <a:avLst/>
              </a:prstGeom>
              <a:solidFill>
                <a:srgbClr val="17375E"/>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32"/>
              <p:cNvSpPr txBox="1"/>
              <p:nvPr/>
            </p:nvSpPr>
            <p:spPr>
              <a:xfrm>
                <a:off x="6295676" y="4466419"/>
                <a:ext cx="803514" cy="670899"/>
              </a:xfrm>
              <a:prstGeom prst="rect">
                <a:avLst/>
              </a:prstGeom>
              <a:noFill/>
            </p:spPr>
            <p:txBody>
              <a:bodyPr wrap="square" rtlCol="0">
                <a:spAutoFit/>
              </a:bodyPr>
              <a:lstStyle/>
              <a:p>
                <a:r>
                  <a:rPr lang="en-US" altLang="zh-CN" sz="1792" b="1" dirty="0" smtClean="0">
                    <a:solidFill>
                      <a:schemeClr val="bg1"/>
                    </a:solidFill>
                    <a:latin typeface="+mj-lt"/>
                    <a:ea typeface="微软雅黑" panose="020B0503020204020204" pitchFamily="34" charset="-122"/>
                  </a:rPr>
                  <a:t>03</a:t>
                </a:r>
                <a:endParaRPr lang="zh-CN" altLang="en-US" sz="1792" b="1" dirty="0">
                  <a:solidFill>
                    <a:schemeClr val="bg1"/>
                  </a:solidFill>
                  <a:latin typeface="+mj-lt"/>
                  <a:ea typeface="微软雅黑" panose="020B0503020204020204" pitchFamily="34" charset="-122"/>
                </a:endParaRPr>
              </a:p>
            </p:txBody>
          </p:sp>
        </p:grpSp>
        <p:sp>
          <p:nvSpPr>
            <p:cNvPr id="22" name="TextBox 28"/>
            <p:cNvSpPr txBox="1"/>
            <p:nvPr/>
          </p:nvSpPr>
          <p:spPr>
            <a:xfrm>
              <a:off x="7094585" y="4914281"/>
              <a:ext cx="8159157" cy="933953"/>
            </a:xfrm>
            <a:prstGeom prst="rect">
              <a:avLst/>
            </a:prstGeom>
            <a:noFill/>
          </p:spPr>
          <p:txBody>
            <a:bodyPr wrap="square" rtlCol="0">
              <a:spAutoFit/>
            </a:bodyPr>
            <a:lstStyle/>
            <a:p>
              <a:pPr>
                <a:lnSpc>
                  <a:spcPct val="130000"/>
                </a:lnSpc>
              </a:pPr>
              <a:r>
                <a:rPr lang="zh-CN" altLang="en-US" sz="1050" dirty="0">
                  <a:solidFill>
                    <a:srgbClr val="17375E"/>
                  </a:solidFill>
                  <a:latin typeface="微软雅黑" panose="020B0503020204020204" pitchFamily="34" charset="-122"/>
                  <a:ea typeface="微软雅黑" panose="020B0503020204020204" pitchFamily="34" charset="-122"/>
                  <a:sym typeface="Arial" panose="020B0604020202020204" pitchFamily="34" charset="0"/>
                </a:rPr>
                <a:t>通过多组对照实验，验证了本文提出的两种基于众包的主动学习模型优化方法在处理文本分类问题上的可行性和有效性。</a:t>
              </a:r>
            </a:p>
          </p:txBody>
        </p:sp>
      </p:grpSp>
    </p:spTree>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1000">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41000">
                                          <p:cBhvr additive="base">
                                            <p:cTn id="7" dur="1000" fill="hold"/>
                                            <p:tgtEl>
                                              <p:spTgt spid="49"/>
                                            </p:tgtEl>
                                            <p:attrNameLst>
                                              <p:attrName>ppt_x</p:attrName>
                                            </p:attrNameLst>
                                          </p:cBhvr>
                                          <p:tavLst>
                                            <p:tav tm="0">
                                              <p:val>
                                                <p:strVal val="1+#ppt_w/2"/>
                                              </p:val>
                                            </p:tav>
                                            <p:tav tm="100000">
                                              <p:val>
                                                <p:strVal val="#ppt_x"/>
                                              </p:val>
                                            </p:tav>
                                          </p:tavLst>
                                        </p:anim>
                                        <p:anim calcmode="lin" valueType="num" p14:bounceEnd="41000">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1000">
                                      <p:stCondLst>
                                        <p:cond delay="500"/>
                                      </p:stCondLst>
                                      <p:childTnLst>
                                        <p:set>
                                          <p:cBhvr>
                                            <p:cTn id="10" dur="1" fill="hold">
                                              <p:stCondLst>
                                                <p:cond delay="0"/>
                                              </p:stCondLst>
                                            </p:cTn>
                                            <p:tgtEl>
                                              <p:spTgt spid="63"/>
                                            </p:tgtEl>
                                            <p:attrNameLst>
                                              <p:attrName>style.visibility</p:attrName>
                                            </p:attrNameLst>
                                          </p:cBhvr>
                                          <p:to>
                                            <p:strVal val="visible"/>
                                          </p:to>
                                        </p:set>
                                        <p:anim calcmode="lin" valueType="num" p14:bounceEnd="41000">
                                          <p:cBhvr additive="base">
                                            <p:cTn id="11" dur="1000" fill="hold"/>
                                            <p:tgtEl>
                                              <p:spTgt spid="63"/>
                                            </p:tgtEl>
                                            <p:attrNameLst>
                                              <p:attrName>ppt_x</p:attrName>
                                            </p:attrNameLst>
                                          </p:cBhvr>
                                          <p:tavLst>
                                            <p:tav tm="0">
                                              <p:val>
                                                <p:strVal val="1+#ppt_w/2"/>
                                              </p:val>
                                            </p:tav>
                                            <p:tav tm="100000">
                                              <p:val>
                                                <p:strVal val="#ppt_x"/>
                                              </p:val>
                                            </p:tav>
                                          </p:tavLst>
                                        </p:anim>
                                        <p:anim calcmode="lin" valueType="num" p14:bounceEnd="41000">
                                          <p:cBhvr additive="base">
                                            <p:cTn id="12" dur="10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1000">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14:bounceEnd="41000">
                                          <p:cBhvr additive="base">
                                            <p:cTn id="15" dur="1000" fill="hold"/>
                                            <p:tgtEl>
                                              <p:spTgt spid="20"/>
                                            </p:tgtEl>
                                            <p:attrNameLst>
                                              <p:attrName>ppt_x</p:attrName>
                                            </p:attrNameLst>
                                          </p:cBhvr>
                                          <p:tavLst>
                                            <p:tav tm="0">
                                              <p:val>
                                                <p:strVal val="1+#ppt_w/2"/>
                                              </p:val>
                                            </p:tav>
                                            <p:tav tm="100000">
                                              <p:val>
                                                <p:strVal val="#ppt_x"/>
                                              </p:val>
                                            </p:tav>
                                          </p:tavLst>
                                        </p:anim>
                                        <p:anim calcmode="lin" valueType="num" p14:bounceEnd="41000">
                                          <p:cBhvr additive="base">
                                            <p:cTn id="16"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1+#ppt_w/2"/>
                                              </p:val>
                                            </p:tav>
                                            <p:tav tm="100000">
                                              <p:val>
                                                <p:strVal val="#ppt_x"/>
                                              </p:val>
                                            </p:tav>
                                          </p:tavLst>
                                        </p:anim>
                                        <p:anim calcmode="lin" valueType="num">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1000" fill="hold"/>
                                            <p:tgtEl>
                                              <p:spTgt spid="63"/>
                                            </p:tgtEl>
                                            <p:attrNameLst>
                                              <p:attrName>ppt_x</p:attrName>
                                            </p:attrNameLst>
                                          </p:cBhvr>
                                          <p:tavLst>
                                            <p:tav tm="0">
                                              <p:val>
                                                <p:strVal val="1+#ppt_w/2"/>
                                              </p:val>
                                            </p:tav>
                                            <p:tav tm="100000">
                                              <p:val>
                                                <p:strVal val="#ppt_x"/>
                                              </p:val>
                                            </p:tav>
                                          </p:tavLst>
                                        </p:anim>
                                        <p:anim calcmode="lin" valueType="num">
                                          <p:cBhvr additive="base">
                                            <p:cTn id="12" dur="10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fill="hold"/>
                                            <p:tgtEl>
                                              <p:spTgt spid="20"/>
                                            </p:tgtEl>
                                            <p:attrNameLst>
                                              <p:attrName>ppt_x</p:attrName>
                                            </p:attrNameLst>
                                          </p:cBhvr>
                                          <p:tavLst>
                                            <p:tav tm="0">
                                              <p:val>
                                                <p:strVal val="1+#ppt_w/2"/>
                                              </p:val>
                                            </p:tav>
                                            <p:tav tm="100000">
                                              <p:val>
                                                <p:strVal val="#ppt_x"/>
                                              </p:val>
                                            </p:tav>
                                          </p:tavLst>
                                        </p:anim>
                                        <p:anim calcmode="lin" valueType="num">
                                          <p:cBhvr additive="base">
                                            <p:cTn id="16"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矩形 4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7"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展望</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grpSp>
        <p:nvGrpSpPr>
          <p:cNvPr id="49" name="组合 48"/>
          <p:cNvGrpSpPr/>
          <p:nvPr/>
        </p:nvGrpSpPr>
        <p:grpSpPr>
          <a:xfrm>
            <a:off x="1199705" y="1656061"/>
            <a:ext cx="4967631" cy="570413"/>
            <a:chOff x="6240886" y="2235879"/>
            <a:chExt cx="9204704" cy="1039596"/>
          </a:xfrm>
        </p:grpSpPr>
        <p:grpSp>
          <p:nvGrpSpPr>
            <p:cNvPr id="50" name="组合 49"/>
            <p:cNvGrpSpPr/>
            <p:nvPr/>
          </p:nvGrpSpPr>
          <p:grpSpPr>
            <a:xfrm>
              <a:off x="6240886" y="2396143"/>
              <a:ext cx="857465" cy="695905"/>
              <a:chOff x="6245494" y="2591273"/>
              <a:chExt cx="857465" cy="695905"/>
            </a:xfrm>
          </p:grpSpPr>
          <p:sp>
            <p:nvSpPr>
              <p:cNvPr id="54" name="剪去单角的矩形 21"/>
              <p:cNvSpPr/>
              <p:nvPr/>
            </p:nvSpPr>
            <p:spPr>
              <a:xfrm>
                <a:off x="6245494" y="2591273"/>
                <a:ext cx="755895" cy="619218"/>
              </a:xfrm>
              <a:prstGeom prst="snip1Rect">
                <a:avLst/>
              </a:prstGeom>
              <a:solidFill>
                <a:srgbClr val="17375E"/>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18"/>
              <p:cNvSpPr txBox="1"/>
              <p:nvPr/>
            </p:nvSpPr>
            <p:spPr>
              <a:xfrm>
                <a:off x="6343297" y="2616278"/>
                <a:ext cx="759662" cy="670900"/>
              </a:xfrm>
              <a:prstGeom prst="rect">
                <a:avLst/>
              </a:prstGeom>
              <a:noFill/>
            </p:spPr>
            <p:txBody>
              <a:bodyPr wrap="none" rtlCol="0">
                <a:spAutoFit/>
              </a:bodyPr>
              <a:lstStyle/>
              <a:p>
                <a:r>
                  <a:rPr lang="en-US" altLang="zh-CN" sz="1792" dirty="0">
                    <a:solidFill>
                      <a:schemeClr val="bg1"/>
                    </a:solidFill>
                    <a:latin typeface="+mj-lt"/>
                    <a:ea typeface="微软雅黑" panose="020B0503020204020204" pitchFamily="34" charset="-122"/>
                  </a:rPr>
                  <a:t>01</a:t>
                </a:r>
                <a:endParaRPr lang="zh-CN" altLang="en-US" sz="1792" dirty="0">
                  <a:solidFill>
                    <a:schemeClr val="bg1"/>
                  </a:solidFill>
                  <a:latin typeface="+mj-lt"/>
                  <a:ea typeface="微软雅黑" panose="020B0503020204020204" pitchFamily="34" charset="-122"/>
                </a:endParaRPr>
              </a:p>
            </p:txBody>
          </p:sp>
        </p:grpSp>
        <p:sp>
          <p:nvSpPr>
            <p:cNvPr id="52" name="TextBox 28"/>
            <p:cNvSpPr txBox="1"/>
            <p:nvPr/>
          </p:nvSpPr>
          <p:spPr>
            <a:xfrm>
              <a:off x="7094586" y="2235879"/>
              <a:ext cx="8351004" cy="1039596"/>
            </a:xfrm>
            <a:prstGeom prst="rect">
              <a:avLst/>
            </a:prstGeom>
            <a:noFill/>
          </p:spPr>
          <p:txBody>
            <a:bodyPr wrap="square" rtlCol="0">
              <a:spAutoFit/>
            </a:bodyPr>
            <a:lstStyle/>
            <a:p>
              <a:pPr>
                <a:lnSpc>
                  <a:spcPct val="130000"/>
                </a:lnSpc>
              </a:pPr>
              <a:r>
                <a:rPr lang="zh-CN" altLang="en-US" sz="1195" dirty="0" smtClean="0">
                  <a:solidFill>
                    <a:srgbClr val="17375E"/>
                  </a:solidFill>
                  <a:latin typeface="微软雅黑" panose="020B0503020204020204" pitchFamily="34" charset="-122"/>
                  <a:ea typeface="微软雅黑" panose="020B0503020204020204" pitchFamily="34" charset="-122"/>
                  <a:sym typeface="Arial" panose="020B0604020202020204" pitchFamily="34" charset="0"/>
                </a:rPr>
                <a:t>基于众包解释性反馈的主动学习优化方法适用于多种类型数据，以后考虑将其应用于图像标注任务上。</a:t>
              </a:r>
              <a:endParaRPr lang="en-GB" sz="1195" dirty="0">
                <a:solidFill>
                  <a:srgbClr val="17375E"/>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63" name="组合 62"/>
          <p:cNvGrpSpPr/>
          <p:nvPr/>
        </p:nvGrpSpPr>
        <p:grpSpPr>
          <a:xfrm>
            <a:off x="1199704" y="2562669"/>
            <a:ext cx="4967632" cy="809452"/>
            <a:chOff x="6240886" y="4764203"/>
            <a:chExt cx="9012856" cy="1475252"/>
          </a:xfrm>
        </p:grpSpPr>
        <p:grpSp>
          <p:nvGrpSpPr>
            <p:cNvPr id="64" name="组合 63"/>
            <p:cNvGrpSpPr/>
            <p:nvPr/>
          </p:nvGrpSpPr>
          <p:grpSpPr>
            <a:xfrm>
              <a:off x="6240886" y="4970846"/>
              <a:ext cx="853696" cy="682423"/>
              <a:chOff x="6245494" y="4466419"/>
              <a:chExt cx="853696" cy="682423"/>
            </a:xfrm>
          </p:grpSpPr>
          <p:sp>
            <p:nvSpPr>
              <p:cNvPr id="68" name="剪去单角的矩形 27"/>
              <p:cNvSpPr/>
              <p:nvPr/>
            </p:nvSpPr>
            <p:spPr>
              <a:xfrm>
                <a:off x="6245494" y="4472599"/>
                <a:ext cx="740142" cy="676243"/>
              </a:xfrm>
              <a:prstGeom prst="snip1Rect">
                <a:avLst/>
              </a:prstGeom>
              <a:solidFill>
                <a:srgbClr val="17375E"/>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32"/>
              <p:cNvSpPr txBox="1"/>
              <p:nvPr/>
            </p:nvSpPr>
            <p:spPr>
              <a:xfrm>
                <a:off x="6295676" y="4466419"/>
                <a:ext cx="803514" cy="670899"/>
              </a:xfrm>
              <a:prstGeom prst="rect">
                <a:avLst/>
              </a:prstGeom>
              <a:noFill/>
            </p:spPr>
            <p:txBody>
              <a:bodyPr wrap="square" rtlCol="0">
                <a:spAutoFit/>
              </a:bodyPr>
              <a:lstStyle/>
              <a:p>
                <a:r>
                  <a:rPr lang="en-US" altLang="zh-CN" sz="1792" b="1" dirty="0" smtClean="0">
                    <a:solidFill>
                      <a:schemeClr val="bg1"/>
                    </a:solidFill>
                    <a:latin typeface="+mj-lt"/>
                    <a:ea typeface="微软雅黑" panose="020B0503020204020204" pitchFamily="34" charset="-122"/>
                  </a:rPr>
                  <a:t>02</a:t>
                </a:r>
                <a:endParaRPr lang="zh-CN" altLang="en-US" sz="1792" b="1" dirty="0">
                  <a:solidFill>
                    <a:schemeClr val="bg1"/>
                  </a:solidFill>
                  <a:latin typeface="+mj-lt"/>
                  <a:ea typeface="微软雅黑" panose="020B0503020204020204" pitchFamily="34" charset="-122"/>
                </a:endParaRPr>
              </a:p>
            </p:txBody>
          </p:sp>
        </p:grpSp>
        <p:sp>
          <p:nvSpPr>
            <p:cNvPr id="66" name="TextBox 28"/>
            <p:cNvSpPr txBox="1"/>
            <p:nvPr/>
          </p:nvSpPr>
          <p:spPr>
            <a:xfrm>
              <a:off x="7094585" y="4764203"/>
              <a:ext cx="8159157" cy="1475252"/>
            </a:xfrm>
            <a:prstGeom prst="rect">
              <a:avLst/>
            </a:prstGeom>
            <a:noFill/>
          </p:spPr>
          <p:txBody>
            <a:bodyPr wrap="square" rtlCol="0">
              <a:spAutoFit/>
            </a:bodyPr>
            <a:lstStyle/>
            <a:p>
              <a:pPr>
                <a:lnSpc>
                  <a:spcPct val="130000"/>
                </a:lnSpc>
              </a:pPr>
              <a:r>
                <a:rPr lang="zh-CN" altLang="en-US" sz="1195" dirty="0" smtClean="0">
                  <a:solidFill>
                    <a:srgbClr val="17375E"/>
                  </a:solidFill>
                  <a:latin typeface="微软雅黑" panose="020B0503020204020204" pitchFamily="34" charset="-122"/>
                  <a:ea typeface="微软雅黑" panose="020B0503020204020204" pitchFamily="34" charset="-122"/>
                  <a:sym typeface="Arial" panose="020B0604020202020204" pitchFamily="34" charset="0"/>
                </a:rPr>
                <a:t>本文方法中给参数赋予一个经验值：特征权重系数和影响因子，</a:t>
              </a:r>
              <a:r>
                <a:rPr lang="zh-CN" altLang="en-US" sz="1195" dirty="0">
                  <a:solidFill>
                    <a:srgbClr val="17375E"/>
                  </a:solidFill>
                  <a:latin typeface="微软雅黑" panose="020B0503020204020204" pitchFamily="34" charset="-122"/>
                  <a:ea typeface="微软雅黑" panose="020B0503020204020204" pitchFamily="34" charset="-122"/>
                  <a:sym typeface="Arial" panose="020B0604020202020204" pitchFamily="34" charset="0"/>
                </a:rPr>
                <a:t>之后可以考虑提出一个有理论依据的计算方法并设计实验加以</a:t>
              </a:r>
              <a:r>
                <a:rPr lang="zh-CN" altLang="en-US" sz="1195" dirty="0" smtClean="0">
                  <a:solidFill>
                    <a:srgbClr val="17375E"/>
                  </a:solidFill>
                  <a:latin typeface="微软雅黑" panose="020B0503020204020204" pitchFamily="34" charset="-122"/>
                  <a:ea typeface="微软雅黑" panose="020B0503020204020204" pitchFamily="34" charset="-122"/>
                  <a:sym typeface="Arial" panose="020B0604020202020204" pitchFamily="34" charset="0"/>
                </a:rPr>
                <a:t>证明。</a:t>
              </a:r>
              <a:endParaRPr lang="en-GB" sz="1195" dirty="0">
                <a:solidFill>
                  <a:srgbClr val="17375E"/>
                </a:solidFill>
                <a:latin typeface="+mn-ea"/>
                <a:sym typeface="Arial" panose="020B0604020202020204" pitchFamily="34" charset="0"/>
              </a:endParaRPr>
            </a:p>
          </p:txBody>
        </p:sp>
      </p:grpSp>
    </p:spTree>
    <p:extLst>
      <p:ext uri="{BB962C8B-B14F-4D97-AF65-F5344CB8AC3E}">
        <p14:creationId xmlns:p14="http://schemas.microsoft.com/office/powerpoint/2010/main" val="51625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1000">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41000">
                                          <p:cBhvr additive="base">
                                            <p:cTn id="7" dur="1000" fill="hold"/>
                                            <p:tgtEl>
                                              <p:spTgt spid="49"/>
                                            </p:tgtEl>
                                            <p:attrNameLst>
                                              <p:attrName>ppt_x</p:attrName>
                                            </p:attrNameLst>
                                          </p:cBhvr>
                                          <p:tavLst>
                                            <p:tav tm="0">
                                              <p:val>
                                                <p:strVal val="1+#ppt_w/2"/>
                                              </p:val>
                                            </p:tav>
                                            <p:tav tm="100000">
                                              <p:val>
                                                <p:strVal val="#ppt_x"/>
                                              </p:val>
                                            </p:tav>
                                          </p:tavLst>
                                        </p:anim>
                                        <p:anim calcmode="lin" valueType="num" p14:bounceEnd="41000">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1000">
                                      <p:stCondLst>
                                        <p:cond delay="500"/>
                                      </p:stCondLst>
                                      <p:childTnLst>
                                        <p:set>
                                          <p:cBhvr>
                                            <p:cTn id="10" dur="1" fill="hold">
                                              <p:stCondLst>
                                                <p:cond delay="0"/>
                                              </p:stCondLst>
                                            </p:cTn>
                                            <p:tgtEl>
                                              <p:spTgt spid="63"/>
                                            </p:tgtEl>
                                            <p:attrNameLst>
                                              <p:attrName>style.visibility</p:attrName>
                                            </p:attrNameLst>
                                          </p:cBhvr>
                                          <p:to>
                                            <p:strVal val="visible"/>
                                          </p:to>
                                        </p:set>
                                        <p:anim calcmode="lin" valueType="num" p14:bounceEnd="41000">
                                          <p:cBhvr additive="base">
                                            <p:cTn id="11" dur="1000" fill="hold"/>
                                            <p:tgtEl>
                                              <p:spTgt spid="63"/>
                                            </p:tgtEl>
                                            <p:attrNameLst>
                                              <p:attrName>ppt_x</p:attrName>
                                            </p:attrNameLst>
                                          </p:cBhvr>
                                          <p:tavLst>
                                            <p:tav tm="0">
                                              <p:val>
                                                <p:strVal val="1+#ppt_w/2"/>
                                              </p:val>
                                            </p:tav>
                                            <p:tav tm="100000">
                                              <p:val>
                                                <p:strVal val="#ppt_x"/>
                                              </p:val>
                                            </p:tav>
                                          </p:tavLst>
                                        </p:anim>
                                        <p:anim calcmode="lin" valueType="num" p14:bounceEnd="41000">
                                          <p:cBhvr additive="base">
                                            <p:cTn id="12" dur="10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1+#ppt_w/2"/>
                                              </p:val>
                                            </p:tav>
                                            <p:tav tm="100000">
                                              <p:val>
                                                <p:strVal val="#ppt_x"/>
                                              </p:val>
                                            </p:tav>
                                          </p:tavLst>
                                        </p:anim>
                                        <p:anim calcmode="lin" valueType="num">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1000" fill="hold"/>
                                            <p:tgtEl>
                                              <p:spTgt spid="63"/>
                                            </p:tgtEl>
                                            <p:attrNameLst>
                                              <p:attrName>ppt_x</p:attrName>
                                            </p:attrNameLst>
                                          </p:cBhvr>
                                          <p:tavLst>
                                            <p:tav tm="0">
                                              <p:val>
                                                <p:strVal val="1+#ppt_w/2"/>
                                              </p:val>
                                            </p:tav>
                                            <p:tav tm="100000">
                                              <p:val>
                                                <p:strVal val="#ppt_x"/>
                                              </p:val>
                                            </p:tav>
                                          </p:tavLst>
                                        </p:anim>
                                        <p:anim calcmode="lin" valueType="num">
                                          <p:cBhvr additive="base">
                                            <p:cTn id="12" dur="10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35980"/>
            <a:ext cx="6719888" cy="285537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4" name="矩形 3"/>
          <p:cNvSpPr/>
          <p:nvPr/>
        </p:nvSpPr>
        <p:spPr>
          <a:xfrm>
            <a:off x="420" y="1728068"/>
            <a:ext cx="6984776" cy="1549683"/>
          </a:xfrm>
          <a:prstGeom prst="rect">
            <a:avLst/>
          </a:prstGeom>
        </p:spPr>
        <p:txBody>
          <a:bodyPr wrap="square" lIns="67084" tIns="33542" rIns="67084" bIns="33542">
            <a:spAutoFit/>
          </a:bodyPr>
          <a:lstStyle/>
          <a:p>
            <a:pPr algn="ctr"/>
            <a:r>
              <a:rPr lang="zh-CN" altLang="en-US" sz="3210" b="1" dirty="0" smtClean="0">
                <a:solidFill>
                  <a:schemeClr val="bg1"/>
                </a:solidFill>
                <a:latin typeface="微软雅黑" panose="020B0503020204020204" pitchFamily="34" charset="-122"/>
                <a:ea typeface="微软雅黑" panose="020B0503020204020204" pitchFamily="34" charset="-122"/>
              </a:rPr>
              <a:t>感谢聆听</a:t>
            </a:r>
            <a:endParaRPr lang="en-US" altLang="zh-CN" sz="321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321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210" b="1" dirty="0">
                <a:solidFill>
                  <a:schemeClr val="bg1"/>
                </a:solidFill>
                <a:latin typeface="微软雅黑" panose="020B0503020204020204" pitchFamily="34" charset="-122"/>
                <a:ea typeface="微软雅黑" panose="020B0503020204020204" pitchFamily="34" charset="-122"/>
              </a:rPr>
              <a:t>同时</a:t>
            </a:r>
            <a:r>
              <a:rPr lang="zh-CN" altLang="en-US" sz="3210" b="1" dirty="0" smtClean="0">
                <a:solidFill>
                  <a:schemeClr val="bg1"/>
                </a:solidFill>
                <a:latin typeface="微软雅黑" panose="020B0503020204020204" pitchFamily="34" charset="-122"/>
                <a:ea typeface="微软雅黑" panose="020B0503020204020204" pitchFamily="34" charset="-122"/>
              </a:rPr>
              <a:t>感谢老师们两年多的悉心教导！</a:t>
            </a:r>
            <a:endParaRPr lang="zh-CN" altLang="en-US" sz="321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51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2" name="矩形 1"/>
          <p:cNvSpPr/>
          <p:nvPr/>
        </p:nvSpPr>
        <p:spPr>
          <a:xfrm>
            <a:off x="342731" y="1217150"/>
            <a:ext cx="4519355" cy="738664"/>
          </a:xfrm>
          <a:prstGeom prst="rect">
            <a:avLst/>
          </a:prstGeom>
        </p:spPr>
        <p:txBody>
          <a:bodyPr wrap="square">
            <a:spAutoFit/>
          </a:bodyPr>
          <a:lstStyle/>
          <a:p>
            <a:pPr>
              <a:lnSpc>
                <a:spcPct val="150000"/>
              </a:lnSpc>
            </a:pPr>
            <a:r>
              <a:rPr lang="zh-CN" altLang="en-US"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融入众包标注置信度的采样策略改进方法</a:t>
            </a:r>
            <a:r>
              <a:rPr lang="zh-CN" altLang="en-US"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不同影响因子下准确率的变化情况</a:t>
            </a:r>
            <a:endPar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1" name="图表 10"/>
          <p:cNvGraphicFramePr/>
          <p:nvPr>
            <p:extLst>
              <p:ext uri="{D42A27DB-BD31-4B8C-83A1-F6EECF244321}">
                <p14:modId xmlns:p14="http://schemas.microsoft.com/office/powerpoint/2010/main" val="2322458368"/>
              </p:ext>
            </p:extLst>
          </p:nvPr>
        </p:nvGraphicFramePr>
        <p:xfrm>
          <a:off x="1775768" y="2167571"/>
          <a:ext cx="3257550" cy="2133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1181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4349" y="1928814"/>
            <a:ext cx="6859889" cy="134502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16" name="MH_SubTitle_1"/>
          <p:cNvSpPr/>
          <p:nvPr>
            <p:custDataLst>
              <p:tags r:id="rId2"/>
            </p:custDataLst>
          </p:nvPr>
        </p:nvSpPr>
        <p:spPr>
          <a:xfrm>
            <a:off x="1646060" y="2039835"/>
            <a:ext cx="1122542" cy="964146"/>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4928"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928"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2822361" y="2276120"/>
            <a:ext cx="2795434" cy="6202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2986" dirty="0">
                <a:solidFill>
                  <a:schemeClr val="bg1"/>
                </a:solidFill>
                <a:latin typeface="Arial" panose="020B0604020202020204" pitchFamily="34" charset="0"/>
                <a:ea typeface="微软雅黑" panose="020B0503020204020204" pitchFamily="34" charset="-122"/>
                <a:sym typeface="Arial" panose="020B0604020202020204" pitchFamily="34" charset="0"/>
              </a:rPr>
              <a:t>研究背景</a:t>
            </a:r>
          </a:p>
          <a:p>
            <a:pPr defTabSz="476605" fontAlgn="base">
              <a:spcBef>
                <a:spcPct val="0"/>
              </a:spcBef>
              <a:spcAft>
                <a:spcPct val="0"/>
              </a:spcAft>
            </a:pPr>
            <a:r>
              <a:rPr lang="en-US" altLang="zh-CN" sz="1045"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BACKGROUND</a:t>
            </a:r>
          </a:p>
        </p:txBody>
      </p:sp>
    </p:spTree>
    <p:custDataLst>
      <p:tags r:id="rId1"/>
    </p:custDataLst>
    <p:extLst>
      <p:ext uri="{BB962C8B-B14F-4D97-AF65-F5344CB8AC3E}">
        <p14:creationId xmlns:p14="http://schemas.microsoft.com/office/powerpoint/2010/main" val="250014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1" name="矩形 40"/>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44" name="TextBox 8"/>
          <p:cNvSpPr txBox="1"/>
          <p:nvPr/>
        </p:nvSpPr>
        <p:spPr>
          <a:xfrm>
            <a:off x="424765" y="718070"/>
            <a:ext cx="1207803"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结果展示</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2" name="矩形 1"/>
          <p:cNvSpPr/>
          <p:nvPr/>
        </p:nvSpPr>
        <p:spPr>
          <a:xfrm>
            <a:off x="342731" y="1217150"/>
            <a:ext cx="4519355" cy="738664"/>
          </a:xfrm>
          <a:prstGeom prst="rect">
            <a:avLst/>
          </a:prstGeom>
        </p:spPr>
        <p:txBody>
          <a:bodyPr wrap="square">
            <a:spAutoFit/>
          </a:bodyPr>
          <a:lstStyle/>
          <a:p>
            <a:pPr>
              <a:lnSpc>
                <a:spcPct val="150000"/>
              </a:lnSpc>
            </a:pPr>
            <a:r>
              <a:rPr lang="zh-CN" altLang="zh-CN" sz="1400" b="1"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基于解释性反馈的主动学习模型优化方法</a:t>
            </a:r>
            <a:r>
              <a:rPr lang="zh-CN"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sz="1400" b="1"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不同参数下</a:t>
            </a:r>
            <a:r>
              <a:rPr lang="zh-CN" altLang="en-US"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的效果</a:t>
            </a:r>
            <a:r>
              <a:rPr lang="zh-CN" altLang="en-US" sz="1400" dirty="0" smtClean="0">
                <a:solidFill>
                  <a:srgbClr val="17375E"/>
                </a:solidFill>
                <a:latin typeface="微软雅黑" panose="020B0503020204020204" pitchFamily="34" charset="-122"/>
                <a:ea typeface="微软雅黑" panose="020B0503020204020204" pitchFamily="34" charset="-122"/>
                <a:cs typeface="Times New Roman" panose="02020603050405020304" pitchFamily="18" charset="0"/>
              </a:rPr>
              <a:t>比较</a:t>
            </a:r>
            <a:endParaRPr lang="en-US" altLang="zh-CN" sz="1400" dirty="0">
              <a:solidFill>
                <a:srgbClr val="17375E"/>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1" name="图表 10"/>
          <p:cNvGraphicFramePr/>
          <p:nvPr>
            <p:extLst>
              <p:ext uri="{D42A27DB-BD31-4B8C-83A1-F6EECF244321}">
                <p14:modId xmlns:p14="http://schemas.microsoft.com/office/powerpoint/2010/main" val="3535574909"/>
              </p:ext>
            </p:extLst>
          </p:nvPr>
        </p:nvGraphicFramePr>
        <p:xfrm>
          <a:off x="3157111" y="1955814"/>
          <a:ext cx="3409950" cy="2543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ext uri="{D42A27DB-BD31-4B8C-83A1-F6EECF244321}">
                <p14:modId xmlns:p14="http://schemas.microsoft.com/office/powerpoint/2010/main" val="1411569727"/>
              </p:ext>
            </p:extLst>
          </p:nvPr>
        </p:nvGraphicFramePr>
        <p:xfrm>
          <a:off x="-48595" y="2022610"/>
          <a:ext cx="3362325" cy="259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282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675135" y="1785587"/>
            <a:ext cx="778782" cy="775824"/>
          </a:xfrm>
          <a:prstGeom prst="ellipse">
            <a:avLst/>
          </a:prstGeom>
          <a:solidFill>
            <a:srgbClr val="17375E"/>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6" name="Oval 8"/>
          <p:cNvSpPr>
            <a:spLocks noChangeArrowheads="1"/>
          </p:cNvSpPr>
          <p:nvPr/>
        </p:nvSpPr>
        <p:spPr bwMode="auto">
          <a:xfrm>
            <a:off x="2863987" y="1793010"/>
            <a:ext cx="778505" cy="775824"/>
          </a:xfrm>
          <a:prstGeom prst="ellipse">
            <a:avLst/>
          </a:prstGeom>
          <a:solidFill>
            <a:srgbClr val="17375E"/>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8" name="Oval 10"/>
          <p:cNvSpPr>
            <a:spLocks noChangeArrowheads="1"/>
          </p:cNvSpPr>
          <p:nvPr/>
        </p:nvSpPr>
        <p:spPr bwMode="auto">
          <a:xfrm>
            <a:off x="5053393" y="1785587"/>
            <a:ext cx="778782" cy="775824"/>
          </a:xfrm>
          <a:prstGeom prst="ellipse">
            <a:avLst/>
          </a:prstGeom>
          <a:solidFill>
            <a:srgbClr val="17375E"/>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13" name="Line 15"/>
          <p:cNvSpPr>
            <a:spLocks noChangeShapeType="1"/>
          </p:cNvSpPr>
          <p:nvPr/>
        </p:nvSpPr>
        <p:spPr bwMode="auto">
          <a:xfrm>
            <a:off x="1064110" y="2616058"/>
            <a:ext cx="0" cy="274065"/>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14" name="Line 16"/>
          <p:cNvSpPr>
            <a:spLocks noChangeShapeType="1"/>
          </p:cNvSpPr>
          <p:nvPr/>
        </p:nvSpPr>
        <p:spPr bwMode="auto">
          <a:xfrm>
            <a:off x="2159229" y="2410719"/>
            <a:ext cx="0" cy="167529"/>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15" name="Line 17"/>
          <p:cNvSpPr>
            <a:spLocks noChangeShapeType="1"/>
          </p:cNvSpPr>
          <p:nvPr/>
        </p:nvSpPr>
        <p:spPr bwMode="auto">
          <a:xfrm>
            <a:off x="3253515" y="2616058"/>
            <a:ext cx="0" cy="274065"/>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16" name="Line 18"/>
          <p:cNvSpPr>
            <a:spLocks noChangeShapeType="1"/>
          </p:cNvSpPr>
          <p:nvPr/>
        </p:nvSpPr>
        <p:spPr bwMode="auto">
          <a:xfrm>
            <a:off x="4348080" y="2410719"/>
            <a:ext cx="0" cy="167529"/>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18" name="Freeform 24"/>
          <p:cNvSpPr>
            <a:spLocks noEditPoints="1"/>
          </p:cNvSpPr>
          <p:nvPr/>
        </p:nvSpPr>
        <p:spPr bwMode="auto">
          <a:xfrm>
            <a:off x="3039216" y="1973925"/>
            <a:ext cx="430462" cy="431452"/>
          </a:xfrm>
          <a:custGeom>
            <a:avLst/>
            <a:gdLst>
              <a:gd name="T0" fmla="*/ 919 w 1838"/>
              <a:gd name="T1" fmla="*/ 0 h 1838"/>
              <a:gd name="T2" fmla="*/ 0 w 1838"/>
              <a:gd name="T3" fmla="*/ 919 h 1838"/>
              <a:gd name="T4" fmla="*/ 919 w 1838"/>
              <a:gd name="T5" fmla="*/ 1838 h 1838"/>
              <a:gd name="T6" fmla="*/ 1838 w 1838"/>
              <a:gd name="T7" fmla="*/ 919 h 1838"/>
              <a:gd name="T8" fmla="*/ 919 w 1838"/>
              <a:gd name="T9" fmla="*/ 0 h 1838"/>
              <a:gd name="T10" fmla="*/ 919 w 1838"/>
              <a:gd name="T11" fmla="*/ 1608 h 1838"/>
              <a:gd name="T12" fmla="*/ 919 w 1838"/>
              <a:gd name="T13" fmla="*/ 1608 h 1838"/>
              <a:gd name="T14" fmla="*/ 230 w 1838"/>
              <a:gd name="T15" fmla="*/ 919 h 1838"/>
              <a:gd name="T16" fmla="*/ 919 w 1838"/>
              <a:gd name="T17" fmla="*/ 230 h 1838"/>
              <a:gd name="T18" fmla="*/ 1608 w 1838"/>
              <a:gd name="T19" fmla="*/ 919 h 1838"/>
              <a:gd name="T20" fmla="*/ 919 w 1838"/>
              <a:gd name="T21" fmla="*/ 1608 h 1838"/>
              <a:gd name="T22" fmla="*/ 1493 w 1838"/>
              <a:gd name="T23" fmla="*/ 919 h 1838"/>
              <a:gd name="T24" fmla="*/ 1493 w 1838"/>
              <a:gd name="T25" fmla="*/ 919 h 1838"/>
              <a:gd name="T26" fmla="*/ 1378 w 1838"/>
              <a:gd name="T27" fmla="*/ 1034 h 1838"/>
              <a:gd name="T28" fmla="*/ 919 w 1838"/>
              <a:gd name="T29" fmla="*/ 1034 h 1838"/>
              <a:gd name="T30" fmla="*/ 804 w 1838"/>
              <a:gd name="T31" fmla="*/ 919 h 1838"/>
              <a:gd name="T32" fmla="*/ 804 w 1838"/>
              <a:gd name="T33" fmla="*/ 460 h 1838"/>
              <a:gd name="T34" fmla="*/ 919 w 1838"/>
              <a:gd name="T35" fmla="*/ 345 h 1838"/>
              <a:gd name="T36" fmla="*/ 1034 w 1838"/>
              <a:gd name="T37" fmla="*/ 460 h 1838"/>
              <a:gd name="T38" fmla="*/ 1034 w 1838"/>
              <a:gd name="T39" fmla="*/ 804 h 1838"/>
              <a:gd name="T40" fmla="*/ 1378 w 1838"/>
              <a:gd name="T41" fmla="*/ 804 h 1838"/>
              <a:gd name="T42" fmla="*/ 1493 w 1838"/>
              <a:gd name="T43" fmla="*/ 919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38" h="1838">
                <a:moveTo>
                  <a:pt x="919" y="0"/>
                </a:moveTo>
                <a:cubicBezTo>
                  <a:pt x="411" y="0"/>
                  <a:pt x="0" y="412"/>
                  <a:pt x="0" y="919"/>
                </a:cubicBezTo>
                <a:cubicBezTo>
                  <a:pt x="0" y="1427"/>
                  <a:pt x="411" y="1838"/>
                  <a:pt x="919" y="1838"/>
                </a:cubicBezTo>
                <a:cubicBezTo>
                  <a:pt x="1426" y="1838"/>
                  <a:pt x="1838" y="1427"/>
                  <a:pt x="1838" y="919"/>
                </a:cubicBezTo>
                <a:cubicBezTo>
                  <a:pt x="1838" y="412"/>
                  <a:pt x="1426" y="0"/>
                  <a:pt x="919" y="0"/>
                </a:cubicBezTo>
                <a:close/>
                <a:moveTo>
                  <a:pt x="919" y="1608"/>
                </a:moveTo>
                <a:cubicBezTo>
                  <a:pt x="919" y="1608"/>
                  <a:pt x="919" y="1608"/>
                  <a:pt x="919" y="1608"/>
                </a:cubicBezTo>
                <a:cubicBezTo>
                  <a:pt x="539" y="1608"/>
                  <a:pt x="230" y="1299"/>
                  <a:pt x="230" y="919"/>
                </a:cubicBezTo>
                <a:cubicBezTo>
                  <a:pt x="230" y="539"/>
                  <a:pt x="539" y="230"/>
                  <a:pt x="919" y="230"/>
                </a:cubicBezTo>
                <a:cubicBezTo>
                  <a:pt x="1299" y="230"/>
                  <a:pt x="1608" y="539"/>
                  <a:pt x="1608" y="919"/>
                </a:cubicBezTo>
                <a:cubicBezTo>
                  <a:pt x="1608" y="1299"/>
                  <a:pt x="1299" y="1608"/>
                  <a:pt x="919" y="1608"/>
                </a:cubicBezTo>
                <a:close/>
                <a:moveTo>
                  <a:pt x="1493" y="919"/>
                </a:moveTo>
                <a:cubicBezTo>
                  <a:pt x="1493" y="919"/>
                  <a:pt x="1493" y="919"/>
                  <a:pt x="1493" y="919"/>
                </a:cubicBezTo>
                <a:cubicBezTo>
                  <a:pt x="1493" y="983"/>
                  <a:pt x="1442" y="1034"/>
                  <a:pt x="1378" y="1034"/>
                </a:cubicBezTo>
                <a:cubicBezTo>
                  <a:pt x="919" y="1034"/>
                  <a:pt x="919" y="1034"/>
                  <a:pt x="919" y="1034"/>
                </a:cubicBezTo>
                <a:cubicBezTo>
                  <a:pt x="856" y="1034"/>
                  <a:pt x="804" y="983"/>
                  <a:pt x="804" y="919"/>
                </a:cubicBezTo>
                <a:cubicBezTo>
                  <a:pt x="804" y="460"/>
                  <a:pt x="804" y="460"/>
                  <a:pt x="804" y="460"/>
                </a:cubicBezTo>
                <a:cubicBezTo>
                  <a:pt x="804" y="396"/>
                  <a:pt x="856" y="345"/>
                  <a:pt x="919" y="345"/>
                </a:cubicBezTo>
                <a:cubicBezTo>
                  <a:pt x="982" y="345"/>
                  <a:pt x="1034" y="396"/>
                  <a:pt x="1034" y="460"/>
                </a:cubicBezTo>
                <a:cubicBezTo>
                  <a:pt x="1034" y="804"/>
                  <a:pt x="1034" y="804"/>
                  <a:pt x="1034" y="804"/>
                </a:cubicBezTo>
                <a:cubicBezTo>
                  <a:pt x="1378" y="804"/>
                  <a:pt x="1378" y="804"/>
                  <a:pt x="1378" y="804"/>
                </a:cubicBezTo>
                <a:cubicBezTo>
                  <a:pt x="1442" y="804"/>
                  <a:pt x="1493" y="856"/>
                  <a:pt x="1493" y="919"/>
                </a:cubicBezTo>
                <a:close/>
              </a:path>
            </a:pathLst>
          </a:custGeom>
          <a:solidFill>
            <a:srgbClr val="FFFFFF"/>
          </a:solidFill>
          <a:ln w="9525">
            <a:noFill/>
            <a:round/>
            <a:headEnd/>
            <a:tailEnd/>
          </a:ln>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19" name="Freeform 25"/>
          <p:cNvSpPr>
            <a:spLocks/>
          </p:cNvSpPr>
          <p:nvPr/>
        </p:nvSpPr>
        <p:spPr bwMode="auto">
          <a:xfrm>
            <a:off x="939587" y="1949211"/>
            <a:ext cx="249878" cy="448579"/>
          </a:xfrm>
          <a:custGeom>
            <a:avLst/>
            <a:gdLst>
              <a:gd name="T0" fmla="*/ 604 w 637"/>
              <a:gd name="T1" fmla="*/ 610 h 1149"/>
              <a:gd name="T2" fmla="*/ 604 w 637"/>
              <a:gd name="T3" fmla="*/ 610 h 1149"/>
              <a:gd name="T4" fmla="*/ 637 w 637"/>
              <a:gd name="T5" fmla="*/ 739 h 1149"/>
              <a:gd name="T6" fmla="*/ 569 w 637"/>
              <a:gd name="T7" fmla="*/ 929 h 1149"/>
              <a:gd name="T8" fmla="*/ 373 w 637"/>
              <a:gd name="T9" fmla="*/ 1019 h 1149"/>
              <a:gd name="T10" fmla="*/ 373 w 637"/>
              <a:gd name="T11" fmla="*/ 1149 h 1149"/>
              <a:gd name="T12" fmla="*/ 264 w 637"/>
              <a:gd name="T13" fmla="*/ 1149 h 1149"/>
              <a:gd name="T14" fmla="*/ 264 w 637"/>
              <a:gd name="T15" fmla="*/ 1019 h 1149"/>
              <a:gd name="T16" fmla="*/ 0 w 637"/>
              <a:gd name="T17" fmla="*/ 771 h 1149"/>
              <a:gd name="T18" fmla="*/ 168 w 637"/>
              <a:gd name="T19" fmla="*/ 728 h 1149"/>
              <a:gd name="T20" fmla="*/ 323 w 637"/>
              <a:gd name="T21" fmla="*/ 870 h 1149"/>
              <a:gd name="T22" fmla="*/ 413 w 637"/>
              <a:gd name="T23" fmla="*/ 839 h 1149"/>
              <a:gd name="T24" fmla="*/ 442 w 637"/>
              <a:gd name="T25" fmla="*/ 766 h 1149"/>
              <a:gd name="T26" fmla="*/ 413 w 637"/>
              <a:gd name="T27" fmla="*/ 698 h 1149"/>
              <a:gd name="T28" fmla="*/ 284 w 637"/>
              <a:gd name="T29" fmla="*/ 640 h 1149"/>
              <a:gd name="T30" fmla="*/ 144 w 637"/>
              <a:gd name="T31" fmla="*/ 578 h 1149"/>
              <a:gd name="T32" fmla="*/ 62 w 637"/>
              <a:gd name="T33" fmla="*/ 493 h 1149"/>
              <a:gd name="T34" fmla="*/ 31 w 637"/>
              <a:gd name="T35" fmla="*/ 366 h 1149"/>
              <a:gd name="T36" fmla="*/ 87 w 637"/>
              <a:gd name="T37" fmla="*/ 194 h 1149"/>
              <a:gd name="T38" fmla="*/ 264 w 637"/>
              <a:gd name="T39" fmla="*/ 101 h 1149"/>
              <a:gd name="T40" fmla="*/ 264 w 637"/>
              <a:gd name="T41" fmla="*/ 0 h 1149"/>
              <a:gd name="T42" fmla="*/ 373 w 637"/>
              <a:gd name="T43" fmla="*/ 0 h 1149"/>
              <a:gd name="T44" fmla="*/ 373 w 637"/>
              <a:gd name="T45" fmla="*/ 101 h 1149"/>
              <a:gd name="T46" fmla="*/ 609 w 637"/>
              <a:gd name="T47" fmla="*/ 307 h 1149"/>
              <a:gd name="T48" fmla="*/ 459 w 637"/>
              <a:gd name="T49" fmla="*/ 369 h 1149"/>
              <a:gd name="T50" fmla="*/ 323 w 637"/>
              <a:gd name="T51" fmla="*/ 242 h 1149"/>
              <a:gd name="T52" fmla="*/ 250 w 637"/>
              <a:gd name="T53" fmla="*/ 270 h 1149"/>
              <a:gd name="T54" fmla="*/ 222 w 637"/>
              <a:gd name="T55" fmla="*/ 339 h 1149"/>
              <a:gd name="T56" fmla="*/ 249 w 637"/>
              <a:gd name="T57" fmla="*/ 402 h 1149"/>
              <a:gd name="T58" fmla="*/ 364 w 637"/>
              <a:gd name="T59" fmla="*/ 456 h 1149"/>
              <a:gd name="T60" fmla="*/ 516 w 637"/>
              <a:gd name="T61" fmla="*/ 523 h 1149"/>
              <a:gd name="T62" fmla="*/ 604 w 637"/>
              <a:gd name="T63" fmla="*/ 61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7" h="1149">
                <a:moveTo>
                  <a:pt x="604" y="610"/>
                </a:moveTo>
                <a:cubicBezTo>
                  <a:pt x="604" y="610"/>
                  <a:pt x="604" y="610"/>
                  <a:pt x="604" y="610"/>
                </a:cubicBezTo>
                <a:cubicBezTo>
                  <a:pt x="626" y="647"/>
                  <a:pt x="637" y="690"/>
                  <a:pt x="637" y="739"/>
                </a:cubicBezTo>
                <a:cubicBezTo>
                  <a:pt x="637" y="815"/>
                  <a:pt x="614" y="879"/>
                  <a:pt x="569" y="929"/>
                </a:cubicBezTo>
                <a:cubicBezTo>
                  <a:pt x="523" y="980"/>
                  <a:pt x="458" y="1010"/>
                  <a:pt x="373" y="1019"/>
                </a:cubicBezTo>
                <a:cubicBezTo>
                  <a:pt x="373" y="1149"/>
                  <a:pt x="373" y="1149"/>
                  <a:pt x="373" y="1149"/>
                </a:cubicBezTo>
                <a:cubicBezTo>
                  <a:pt x="264" y="1149"/>
                  <a:pt x="264" y="1149"/>
                  <a:pt x="264" y="1149"/>
                </a:cubicBezTo>
                <a:cubicBezTo>
                  <a:pt x="264" y="1019"/>
                  <a:pt x="264" y="1019"/>
                  <a:pt x="264" y="1019"/>
                </a:cubicBezTo>
                <a:cubicBezTo>
                  <a:pt x="122" y="1005"/>
                  <a:pt x="34" y="922"/>
                  <a:pt x="0" y="771"/>
                </a:cubicBezTo>
                <a:cubicBezTo>
                  <a:pt x="168" y="728"/>
                  <a:pt x="168" y="728"/>
                  <a:pt x="168" y="728"/>
                </a:cubicBezTo>
                <a:cubicBezTo>
                  <a:pt x="184" y="822"/>
                  <a:pt x="235" y="870"/>
                  <a:pt x="323" y="870"/>
                </a:cubicBezTo>
                <a:cubicBezTo>
                  <a:pt x="364" y="870"/>
                  <a:pt x="394" y="860"/>
                  <a:pt x="413" y="839"/>
                </a:cubicBezTo>
                <a:cubicBezTo>
                  <a:pt x="432" y="819"/>
                  <a:pt x="442" y="795"/>
                  <a:pt x="442" y="766"/>
                </a:cubicBezTo>
                <a:cubicBezTo>
                  <a:pt x="442" y="736"/>
                  <a:pt x="432" y="714"/>
                  <a:pt x="413" y="698"/>
                </a:cubicBezTo>
                <a:cubicBezTo>
                  <a:pt x="394" y="683"/>
                  <a:pt x="351" y="664"/>
                  <a:pt x="284" y="640"/>
                </a:cubicBezTo>
                <a:cubicBezTo>
                  <a:pt x="225" y="619"/>
                  <a:pt x="178" y="599"/>
                  <a:pt x="144" y="578"/>
                </a:cubicBezTo>
                <a:cubicBezTo>
                  <a:pt x="111" y="558"/>
                  <a:pt x="83" y="530"/>
                  <a:pt x="62" y="493"/>
                </a:cubicBezTo>
                <a:cubicBezTo>
                  <a:pt x="41" y="457"/>
                  <a:pt x="31" y="414"/>
                  <a:pt x="31" y="366"/>
                </a:cubicBezTo>
                <a:cubicBezTo>
                  <a:pt x="31" y="302"/>
                  <a:pt x="50" y="245"/>
                  <a:pt x="87" y="194"/>
                </a:cubicBezTo>
                <a:cubicBezTo>
                  <a:pt x="125" y="143"/>
                  <a:pt x="184" y="112"/>
                  <a:pt x="264" y="101"/>
                </a:cubicBezTo>
                <a:cubicBezTo>
                  <a:pt x="264" y="0"/>
                  <a:pt x="264" y="0"/>
                  <a:pt x="264" y="0"/>
                </a:cubicBezTo>
                <a:cubicBezTo>
                  <a:pt x="373" y="0"/>
                  <a:pt x="373" y="0"/>
                  <a:pt x="373" y="0"/>
                </a:cubicBezTo>
                <a:cubicBezTo>
                  <a:pt x="373" y="101"/>
                  <a:pt x="373" y="101"/>
                  <a:pt x="373" y="101"/>
                </a:cubicBezTo>
                <a:cubicBezTo>
                  <a:pt x="494" y="115"/>
                  <a:pt x="573" y="184"/>
                  <a:pt x="609" y="307"/>
                </a:cubicBezTo>
                <a:cubicBezTo>
                  <a:pt x="459" y="369"/>
                  <a:pt x="459" y="369"/>
                  <a:pt x="459" y="369"/>
                </a:cubicBezTo>
                <a:cubicBezTo>
                  <a:pt x="430" y="284"/>
                  <a:pt x="385" y="242"/>
                  <a:pt x="323" y="242"/>
                </a:cubicBezTo>
                <a:cubicBezTo>
                  <a:pt x="293" y="242"/>
                  <a:pt x="268" y="252"/>
                  <a:pt x="250" y="270"/>
                </a:cubicBezTo>
                <a:cubicBezTo>
                  <a:pt x="231" y="289"/>
                  <a:pt x="222" y="312"/>
                  <a:pt x="222" y="339"/>
                </a:cubicBezTo>
                <a:cubicBezTo>
                  <a:pt x="222" y="366"/>
                  <a:pt x="231" y="387"/>
                  <a:pt x="249" y="402"/>
                </a:cubicBezTo>
                <a:cubicBezTo>
                  <a:pt x="267" y="416"/>
                  <a:pt x="305" y="435"/>
                  <a:pt x="364" y="456"/>
                </a:cubicBezTo>
                <a:cubicBezTo>
                  <a:pt x="428" y="480"/>
                  <a:pt x="479" y="502"/>
                  <a:pt x="516" y="523"/>
                </a:cubicBezTo>
                <a:cubicBezTo>
                  <a:pt x="552" y="544"/>
                  <a:pt x="582" y="573"/>
                  <a:pt x="604" y="610"/>
                </a:cubicBezTo>
                <a:close/>
              </a:path>
            </a:pathLst>
          </a:custGeom>
          <a:solidFill>
            <a:srgbClr val="FFFFFF"/>
          </a:solidFill>
          <a:ln w="9525">
            <a:noFill/>
            <a:round/>
            <a:headEnd/>
            <a:tailEnd/>
          </a:ln>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21" name="Freeform 27"/>
          <p:cNvSpPr>
            <a:spLocks noEditPoints="1"/>
          </p:cNvSpPr>
          <p:nvPr/>
        </p:nvSpPr>
        <p:spPr bwMode="auto">
          <a:xfrm>
            <a:off x="4244113" y="2069862"/>
            <a:ext cx="207660" cy="206724"/>
          </a:xfrm>
          <a:custGeom>
            <a:avLst/>
            <a:gdLst>
              <a:gd name="T0" fmla="*/ 1723 w 1838"/>
              <a:gd name="T1" fmla="*/ 0 h 1838"/>
              <a:gd name="T2" fmla="*/ 115 w 1838"/>
              <a:gd name="T3" fmla="*/ 0 h 1838"/>
              <a:gd name="T4" fmla="*/ 0 w 1838"/>
              <a:gd name="T5" fmla="*/ 115 h 1838"/>
              <a:gd name="T6" fmla="*/ 0 w 1838"/>
              <a:gd name="T7" fmla="*/ 1321 h 1838"/>
              <a:gd name="T8" fmla="*/ 115 w 1838"/>
              <a:gd name="T9" fmla="*/ 1436 h 1838"/>
              <a:gd name="T10" fmla="*/ 1723 w 1838"/>
              <a:gd name="T11" fmla="*/ 1436 h 1838"/>
              <a:gd name="T12" fmla="*/ 1838 w 1838"/>
              <a:gd name="T13" fmla="*/ 1321 h 1838"/>
              <a:gd name="T14" fmla="*/ 1838 w 1838"/>
              <a:gd name="T15" fmla="*/ 115 h 1838"/>
              <a:gd name="T16" fmla="*/ 1723 w 1838"/>
              <a:gd name="T17" fmla="*/ 0 h 1838"/>
              <a:gd name="T18" fmla="*/ 1723 w 1838"/>
              <a:gd name="T19" fmla="*/ 1034 h 1838"/>
              <a:gd name="T20" fmla="*/ 1723 w 1838"/>
              <a:gd name="T21" fmla="*/ 1034 h 1838"/>
              <a:gd name="T22" fmla="*/ 1608 w 1838"/>
              <a:gd name="T23" fmla="*/ 1149 h 1838"/>
              <a:gd name="T24" fmla="*/ 230 w 1838"/>
              <a:gd name="T25" fmla="*/ 1149 h 1838"/>
              <a:gd name="T26" fmla="*/ 115 w 1838"/>
              <a:gd name="T27" fmla="*/ 1034 h 1838"/>
              <a:gd name="T28" fmla="*/ 115 w 1838"/>
              <a:gd name="T29" fmla="*/ 230 h 1838"/>
              <a:gd name="T30" fmla="*/ 230 w 1838"/>
              <a:gd name="T31" fmla="*/ 115 h 1838"/>
              <a:gd name="T32" fmla="*/ 1608 w 1838"/>
              <a:gd name="T33" fmla="*/ 115 h 1838"/>
              <a:gd name="T34" fmla="*/ 1723 w 1838"/>
              <a:gd name="T35" fmla="*/ 230 h 1838"/>
              <a:gd name="T36" fmla="*/ 1723 w 1838"/>
              <a:gd name="T37" fmla="*/ 1034 h 1838"/>
              <a:gd name="T38" fmla="*/ 1034 w 1838"/>
              <a:gd name="T39" fmla="*/ 1493 h 1838"/>
              <a:gd name="T40" fmla="*/ 1034 w 1838"/>
              <a:gd name="T41" fmla="*/ 1493 h 1838"/>
              <a:gd name="T42" fmla="*/ 1091 w 1838"/>
              <a:gd name="T43" fmla="*/ 1551 h 1838"/>
              <a:gd name="T44" fmla="*/ 1091 w 1838"/>
              <a:gd name="T45" fmla="*/ 1608 h 1838"/>
              <a:gd name="T46" fmla="*/ 1137 w 1838"/>
              <a:gd name="T47" fmla="*/ 1700 h 1838"/>
              <a:gd name="T48" fmla="*/ 1275 w 1838"/>
              <a:gd name="T49" fmla="*/ 1804 h 1838"/>
              <a:gd name="T50" fmla="*/ 1264 w 1838"/>
              <a:gd name="T51" fmla="*/ 1838 h 1838"/>
              <a:gd name="T52" fmla="*/ 574 w 1838"/>
              <a:gd name="T53" fmla="*/ 1838 h 1838"/>
              <a:gd name="T54" fmla="*/ 563 w 1838"/>
              <a:gd name="T55" fmla="*/ 1804 h 1838"/>
              <a:gd name="T56" fmla="*/ 701 w 1838"/>
              <a:gd name="T57" fmla="*/ 1700 h 1838"/>
              <a:gd name="T58" fmla="*/ 747 w 1838"/>
              <a:gd name="T59" fmla="*/ 1608 h 1838"/>
              <a:gd name="T60" fmla="*/ 747 w 1838"/>
              <a:gd name="T61" fmla="*/ 1551 h 1838"/>
              <a:gd name="T62" fmla="*/ 804 w 1838"/>
              <a:gd name="T63" fmla="*/ 1493 h 1838"/>
              <a:gd name="T64" fmla="*/ 1034 w 1838"/>
              <a:gd name="T65" fmla="*/ 1493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8" h="1838">
                <a:moveTo>
                  <a:pt x="1723" y="0"/>
                </a:moveTo>
                <a:cubicBezTo>
                  <a:pt x="115" y="0"/>
                  <a:pt x="115" y="0"/>
                  <a:pt x="115" y="0"/>
                </a:cubicBezTo>
                <a:cubicBezTo>
                  <a:pt x="52" y="0"/>
                  <a:pt x="0" y="52"/>
                  <a:pt x="0" y="115"/>
                </a:cubicBezTo>
                <a:cubicBezTo>
                  <a:pt x="0" y="1321"/>
                  <a:pt x="0" y="1321"/>
                  <a:pt x="0" y="1321"/>
                </a:cubicBezTo>
                <a:cubicBezTo>
                  <a:pt x="0" y="1385"/>
                  <a:pt x="52" y="1436"/>
                  <a:pt x="115" y="1436"/>
                </a:cubicBezTo>
                <a:cubicBezTo>
                  <a:pt x="1723" y="1436"/>
                  <a:pt x="1723" y="1436"/>
                  <a:pt x="1723" y="1436"/>
                </a:cubicBezTo>
                <a:cubicBezTo>
                  <a:pt x="1786" y="1436"/>
                  <a:pt x="1838" y="1385"/>
                  <a:pt x="1838" y="1321"/>
                </a:cubicBezTo>
                <a:cubicBezTo>
                  <a:pt x="1838" y="115"/>
                  <a:pt x="1838" y="115"/>
                  <a:pt x="1838" y="115"/>
                </a:cubicBezTo>
                <a:cubicBezTo>
                  <a:pt x="1838" y="52"/>
                  <a:pt x="1786" y="0"/>
                  <a:pt x="1723" y="0"/>
                </a:cubicBezTo>
                <a:close/>
                <a:moveTo>
                  <a:pt x="1723" y="1034"/>
                </a:moveTo>
                <a:cubicBezTo>
                  <a:pt x="1723" y="1034"/>
                  <a:pt x="1723" y="1034"/>
                  <a:pt x="1723" y="1034"/>
                </a:cubicBezTo>
                <a:cubicBezTo>
                  <a:pt x="1723" y="1098"/>
                  <a:pt x="1671" y="1149"/>
                  <a:pt x="1608" y="1149"/>
                </a:cubicBezTo>
                <a:cubicBezTo>
                  <a:pt x="230" y="1149"/>
                  <a:pt x="230" y="1149"/>
                  <a:pt x="230" y="1149"/>
                </a:cubicBezTo>
                <a:cubicBezTo>
                  <a:pt x="166" y="1149"/>
                  <a:pt x="115" y="1098"/>
                  <a:pt x="115" y="1034"/>
                </a:cubicBezTo>
                <a:cubicBezTo>
                  <a:pt x="115" y="230"/>
                  <a:pt x="115" y="230"/>
                  <a:pt x="115" y="230"/>
                </a:cubicBezTo>
                <a:cubicBezTo>
                  <a:pt x="115" y="167"/>
                  <a:pt x="167" y="115"/>
                  <a:pt x="230" y="115"/>
                </a:cubicBezTo>
                <a:cubicBezTo>
                  <a:pt x="1608" y="115"/>
                  <a:pt x="1608" y="115"/>
                  <a:pt x="1608" y="115"/>
                </a:cubicBezTo>
                <a:cubicBezTo>
                  <a:pt x="1671" y="115"/>
                  <a:pt x="1723" y="167"/>
                  <a:pt x="1723" y="230"/>
                </a:cubicBezTo>
                <a:cubicBezTo>
                  <a:pt x="1723" y="1034"/>
                  <a:pt x="1723" y="1034"/>
                  <a:pt x="1723" y="1034"/>
                </a:cubicBezTo>
                <a:close/>
                <a:moveTo>
                  <a:pt x="1034" y="1493"/>
                </a:moveTo>
                <a:cubicBezTo>
                  <a:pt x="1034" y="1493"/>
                  <a:pt x="1034" y="1493"/>
                  <a:pt x="1034" y="1493"/>
                </a:cubicBezTo>
                <a:cubicBezTo>
                  <a:pt x="1065" y="1493"/>
                  <a:pt x="1091" y="1519"/>
                  <a:pt x="1091" y="1551"/>
                </a:cubicBezTo>
                <a:cubicBezTo>
                  <a:pt x="1091" y="1608"/>
                  <a:pt x="1091" y="1608"/>
                  <a:pt x="1091" y="1608"/>
                </a:cubicBezTo>
                <a:cubicBezTo>
                  <a:pt x="1091" y="1640"/>
                  <a:pt x="1112" y="1681"/>
                  <a:pt x="1137" y="1700"/>
                </a:cubicBezTo>
                <a:cubicBezTo>
                  <a:pt x="1275" y="1804"/>
                  <a:pt x="1275" y="1804"/>
                  <a:pt x="1275" y="1804"/>
                </a:cubicBezTo>
                <a:cubicBezTo>
                  <a:pt x="1300" y="1823"/>
                  <a:pt x="1295" y="1838"/>
                  <a:pt x="1264" y="1838"/>
                </a:cubicBezTo>
                <a:cubicBezTo>
                  <a:pt x="574" y="1838"/>
                  <a:pt x="574" y="1838"/>
                  <a:pt x="574" y="1838"/>
                </a:cubicBezTo>
                <a:cubicBezTo>
                  <a:pt x="543" y="1838"/>
                  <a:pt x="538" y="1823"/>
                  <a:pt x="563" y="1804"/>
                </a:cubicBezTo>
                <a:cubicBezTo>
                  <a:pt x="701" y="1700"/>
                  <a:pt x="701" y="1700"/>
                  <a:pt x="701" y="1700"/>
                </a:cubicBezTo>
                <a:cubicBezTo>
                  <a:pt x="726" y="1681"/>
                  <a:pt x="747" y="1640"/>
                  <a:pt x="747" y="1608"/>
                </a:cubicBezTo>
                <a:cubicBezTo>
                  <a:pt x="747" y="1551"/>
                  <a:pt x="747" y="1551"/>
                  <a:pt x="747" y="1551"/>
                </a:cubicBezTo>
                <a:cubicBezTo>
                  <a:pt x="747" y="1519"/>
                  <a:pt x="773" y="1493"/>
                  <a:pt x="804" y="1493"/>
                </a:cubicBezTo>
                <a:lnTo>
                  <a:pt x="1034" y="1493"/>
                </a:lnTo>
                <a:close/>
              </a:path>
            </a:pathLst>
          </a:custGeom>
          <a:solidFill>
            <a:srgbClr val="FFFFFF"/>
          </a:solidFill>
          <a:ln w="9525">
            <a:noFill/>
            <a:round/>
            <a:headEnd/>
            <a:tailEnd/>
          </a:ln>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22" name="Freeform 28"/>
          <p:cNvSpPr>
            <a:spLocks noEditPoints="1"/>
          </p:cNvSpPr>
          <p:nvPr/>
        </p:nvSpPr>
        <p:spPr bwMode="auto">
          <a:xfrm>
            <a:off x="5297351" y="1941622"/>
            <a:ext cx="290865" cy="463755"/>
          </a:xfrm>
          <a:custGeom>
            <a:avLst/>
            <a:gdLst>
              <a:gd name="T0" fmla="*/ 804 w 1148"/>
              <a:gd name="T1" fmla="*/ 1493 h 1838"/>
              <a:gd name="T2" fmla="*/ 746 w 1148"/>
              <a:gd name="T3" fmla="*/ 1551 h 1838"/>
              <a:gd name="T4" fmla="*/ 402 w 1148"/>
              <a:gd name="T5" fmla="*/ 1551 h 1838"/>
              <a:gd name="T6" fmla="*/ 344 w 1148"/>
              <a:gd name="T7" fmla="*/ 1493 h 1838"/>
              <a:gd name="T8" fmla="*/ 402 w 1148"/>
              <a:gd name="T9" fmla="*/ 1436 h 1838"/>
              <a:gd name="T10" fmla="*/ 746 w 1148"/>
              <a:gd name="T11" fmla="*/ 1436 h 1838"/>
              <a:gd name="T12" fmla="*/ 804 w 1148"/>
              <a:gd name="T13" fmla="*/ 1493 h 1838"/>
              <a:gd name="T14" fmla="*/ 746 w 1148"/>
              <a:gd name="T15" fmla="*/ 1608 h 1838"/>
              <a:gd name="T16" fmla="*/ 746 w 1148"/>
              <a:gd name="T17" fmla="*/ 1608 h 1838"/>
              <a:gd name="T18" fmla="*/ 402 w 1148"/>
              <a:gd name="T19" fmla="*/ 1608 h 1838"/>
              <a:gd name="T20" fmla="*/ 344 w 1148"/>
              <a:gd name="T21" fmla="*/ 1666 h 1838"/>
              <a:gd name="T22" fmla="*/ 402 w 1148"/>
              <a:gd name="T23" fmla="*/ 1723 h 1838"/>
              <a:gd name="T24" fmla="*/ 516 w 1148"/>
              <a:gd name="T25" fmla="*/ 1838 h 1838"/>
              <a:gd name="T26" fmla="*/ 631 w 1148"/>
              <a:gd name="T27" fmla="*/ 1838 h 1838"/>
              <a:gd name="T28" fmla="*/ 746 w 1148"/>
              <a:gd name="T29" fmla="*/ 1723 h 1838"/>
              <a:gd name="T30" fmla="*/ 804 w 1148"/>
              <a:gd name="T31" fmla="*/ 1666 h 1838"/>
              <a:gd name="T32" fmla="*/ 746 w 1148"/>
              <a:gd name="T33" fmla="*/ 1608 h 1838"/>
              <a:gd name="T34" fmla="*/ 574 w 1148"/>
              <a:gd name="T35" fmla="*/ 115 h 1838"/>
              <a:gd name="T36" fmla="*/ 574 w 1148"/>
              <a:gd name="T37" fmla="*/ 115 h 1838"/>
              <a:gd name="T38" fmla="*/ 1033 w 1148"/>
              <a:gd name="T39" fmla="*/ 575 h 1838"/>
              <a:gd name="T40" fmla="*/ 803 w 1148"/>
              <a:gd name="T41" fmla="*/ 970 h 1838"/>
              <a:gd name="T42" fmla="*/ 746 w 1148"/>
              <a:gd name="T43" fmla="*/ 1003 h 1838"/>
              <a:gd name="T44" fmla="*/ 746 w 1148"/>
              <a:gd name="T45" fmla="*/ 1264 h 1838"/>
              <a:gd name="T46" fmla="*/ 402 w 1148"/>
              <a:gd name="T47" fmla="*/ 1264 h 1838"/>
              <a:gd name="T48" fmla="*/ 402 w 1148"/>
              <a:gd name="T49" fmla="*/ 1003 h 1838"/>
              <a:gd name="T50" fmla="*/ 345 w 1148"/>
              <a:gd name="T51" fmla="*/ 970 h 1838"/>
              <a:gd name="T52" fmla="*/ 115 w 1148"/>
              <a:gd name="T53" fmla="*/ 575 h 1838"/>
              <a:gd name="T54" fmla="*/ 574 w 1148"/>
              <a:gd name="T55" fmla="*/ 115 h 1838"/>
              <a:gd name="T56" fmla="*/ 574 w 1148"/>
              <a:gd name="T57" fmla="*/ 0 h 1838"/>
              <a:gd name="T58" fmla="*/ 574 w 1148"/>
              <a:gd name="T59" fmla="*/ 0 h 1838"/>
              <a:gd name="T60" fmla="*/ 0 w 1148"/>
              <a:gd name="T61" fmla="*/ 575 h 1838"/>
              <a:gd name="T62" fmla="*/ 287 w 1148"/>
              <a:gd name="T63" fmla="*/ 1069 h 1838"/>
              <a:gd name="T64" fmla="*/ 287 w 1148"/>
              <a:gd name="T65" fmla="*/ 1264 h 1838"/>
              <a:gd name="T66" fmla="*/ 402 w 1148"/>
              <a:gd name="T67" fmla="*/ 1379 h 1838"/>
              <a:gd name="T68" fmla="*/ 746 w 1148"/>
              <a:gd name="T69" fmla="*/ 1379 h 1838"/>
              <a:gd name="T70" fmla="*/ 861 w 1148"/>
              <a:gd name="T71" fmla="*/ 1264 h 1838"/>
              <a:gd name="T72" fmla="*/ 861 w 1148"/>
              <a:gd name="T73" fmla="*/ 1069 h 1838"/>
              <a:gd name="T74" fmla="*/ 1148 w 1148"/>
              <a:gd name="T75" fmla="*/ 575 h 1838"/>
              <a:gd name="T76" fmla="*/ 574 w 1148"/>
              <a:gd name="T77"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8" h="1838">
                <a:moveTo>
                  <a:pt x="804" y="1493"/>
                </a:moveTo>
                <a:cubicBezTo>
                  <a:pt x="804" y="1525"/>
                  <a:pt x="778" y="1551"/>
                  <a:pt x="746" y="1551"/>
                </a:cubicBezTo>
                <a:cubicBezTo>
                  <a:pt x="402" y="1551"/>
                  <a:pt x="402" y="1551"/>
                  <a:pt x="402" y="1551"/>
                </a:cubicBezTo>
                <a:cubicBezTo>
                  <a:pt x="370" y="1551"/>
                  <a:pt x="344" y="1525"/>
                  <a:pt x="344" y="1493"/>
                </a:cubicBezTo>
                <a:cubicBezTo>
                  <a:pt x="344" y="1462"/>
                  <a:pt x="370" y="1436"/>
                  <a:pt x="402" y="1436"/>
                </a:cubicBezTo>
                <a:cubicBezTo>
                  <a:pt x="746" y="1436"/>
                  <a:pt x="746" y="1436"/>
                  <a:pt x="746" y="1436"/>
                </a:cubicBezTo>
                <a:cubicBezTo>
                  <a:pt x="778" y="1436"/>
                  <a:pt x="804" y="1462"/>
                  <a:pt x="804" y="1493"/>
                </a:cubicBezTo>
                <a:close/>
                <a:moveTo>
                  <a:pt x="746" y="1608"/>
                </a:moveTo>
                <a:cubicBezTo>
                  <a:pt x="746" y="1608"/>
                  <a:pt x="746" y="1608"/>
                  <a:pt x="746" y="1608"/>
                </a:cubicBezTo>
                <a:cubicBezTo>
                  <a:pt x="402" y="1608"/>
                  <a:pt x="402" y="1608"/>
                  <a:pt x="402" y="1608"/>
                </a:cubicBezTo>
                <a:cubicBezTo>
                  <a:pt x="370" y="1608"/>
                  <a:pt x="344" y="1634"/>
                  <a:pt x="344" y="1666"/>
                </a:cubicBezTo>
                <a:cubicBezTo>
                  <a:pt x="344" y="1697"/>
                  <a:pt x="370" y="1723"/>
                  <a:pt x="402" y="1723"/>
                </a:cubicBezTo>
                <a:cubicBezTo>
                  <a:pt x="402" y="1787"/>
                  <a:pt x="453" y="1838"/>
                  <a:pt x="516" y="1838"/>
                </a:cubicBezTo>
                <a:cubicBezTo>
                  <a:pt x="631" y="1838"/>
                  <a:pt x="631" y="1838"/>
                  <a:pt x="631" y="1838"/>
                </a:cubicBezTo>
                <a:cubicBezTo>
                  <a:pt x="695" y="1838"/>
                  <a:pt x="746" y="1787"/>
                  <a:pt x="746" y="1723"/>
                </a:cubicBezTo>
                <a:cubicBezTo>
                  <a:pt x="778" y="1723"/>
                  <a:pt x="804" y="1697"/>
                  <a:pt x="804" y="1666"/>
                </a:cubicBezTo>
                <a:cubicBezTo>
                  <a:pt x="804" y="1634"/>
                  <a:pt x="778" y="1608"/>
                  <a:pt x="746" y="1608"/>
                </a:cubicBezTo>
                <a:close/>
                <a:moveTo>
                  <a:pt x="574" y="115"/>
                </a:moveTo>
                <a:cubicBezTo>
                  <a:pt x="574" y="115"/>
                  <a:pt x="574" y="115"/>
                  <a:pt x="574" y="115"/>
                </a:cubicBezTo>
                <a:cubicBezTo>
                  <a:pt x="827" y="115"/>
                  <a:pt x="1033" y="321"/>
                  <a:pt x="1033" y="575"/>
                </a:cubicBezTo>
                <a:cubicBezTo>
                  <a:pt x="1033" y="738"/>
                  <a:pt x="947" y="886"/>
                  <a:pt x="803" y="970"/>
                </a:cubicBezTo>
                <a:cubicBezTo>
                  <a:pt x="746" y="1003"/>
                  <a:pt x="746" y="1003"/>
                  <a:pt x="746" y="1003"/>
                </a:cubicBezTo>
                <a:cubicBezTo>
                  <a:pt x="746" y="1264"/>
                  <a:pt x="746" y="1264"/>
                  <a:pt x="746" y="1264"/>
                </a:cubicBezTo>
                <a:cubicBezTo>
                  <a:pt x="402" y="1264"/>
                  <a:pt x="402" y="1264"/>
                  <a:pt x="402" y="1264"/>
                </a:cubicBezTo>
                <a:cubicBezTo>
                  <a:pt x="402" y="1003"/>
                  <a:pt x="402" y="1003"/>
                  <a:pt x="402" y="1003"/>
                </a:cubicBezTo>
                <a:cubicBezTo>
                  <a:pt x="345" y="970"/>
                  <a:pt x="345" y="970"/>
                  <a:pt x="345" y="970"/>
                </a:cubicBezTo>
                <a:cubicBezTo>
                  <a:pt x="200" y="886"/>
                  <a:pt x="115" y="738"/>
                  <a:pt x="115" y="575"/>
                </a:cubicBezTo>
                <a:cubicBezTo>
                  <a:pt x="115" y="321"/>
                  <a:pt x="321" y="115"/>
                  <a:pt x="574" y="115"/>
                </a:cubicBezTo>
                <a:close/>
                <a:moveTo>
                  <a:pt x="574" y="0"/>
                </a:moveTo>
                <a:cubicBezTo>
                  <a:pt x="574" y="0"/>
                  <a:pt x="574" y="0"/>
                  <a:pt x="574" y="0"/>
                </a:cubicBezTo>
                <a:cubicBezTo>
                  <a:pt x="257" y="0"/>
                  <a:pt x="0" y="258"/>
                  <a:pt x="0" y="575"/>
                </a:cubicBezTo>
                <a:cubicBezTo>
                  <a:pt x="0" y="787"/>
                  <a:pt x="116" y="970"/>
                  <a:pt x="287" y="1069"/>
                </a:cubicBezTo>
                <a:cubicBezTo>
                  <a:pt x="287" y="1264"/>
                  <a:pt x="287" y="1264"/>
                  <a:pt x="287" y="1264"/>
                </a:cubicBezTo>
                <a:cubicBezTo>
                  <a:pt x="287" y="1327"/>
                  <a:pt x="338" y="1379"/>
                  <a:pt x="402" y="1379"/>
                </a:cubicBezTo>
                <a:cubicBezTo>
                  <a:pt x="746" y="1379"/>
                  <a:pt x="746" y="1379"/>
                  <a:pt x="746" y="1379"/>
                </a:cubicBezTo>
                <a:cubicBezTo>
                  <a:pt x="810" y="1379"/>
                  <a:pt x="861" y="1327"/>
                  <a:pt x="861" y="1264"/>
                </a:cubicBezTo>
                <a:cubicBezTo>
                  <a:pt x="861" y="1069"/>
                  <a:pt x="861" y="1069"/>
                  <a:pt x="861" y="1069"/>
                </a:cubicBezTo>
                <a:cubicBezTo>
                  <a:pt x="1032" y="970"/>
                  <a:pt x="1148" y="787"/>
                  <a:pt x="1148" y="575"/>
                </a:cubicBezTo>
                <a:cubicBezTo>
                  <a:pt x="1148" y="258"/>
                  <a:pt x="891" y="0"/>
                  <a:pt x="574" y="0"/>
                </a:cubicBezTo>
                <a:close/>
              </a:path>
            </a:pathLst>
          </a:custGeom>
          <a:solidFill>
            <a:srgbClr val="FFFFFF"/>
          </a:solidFill>
          <a:ln w="9525">
            <a:noFill/>
            <a:round/>
            <a:headEnd/>
            <a:tailEnd/>
          </a:ln>
          <a:extLst/>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23" name="矩形 22"/>
          <p:cNvSpPr/>
          <p:nvPr/>
        </p:nvSpPr>
        <p:spPr>
          <a:xfrm>
            <a:off x="623640" y="2552643"/>
            <a:ext cx="901822" cy="250994"/>
          </a:xfrm>
          <a:prstGeom prst="rect">
            <a:avLst/>
          </a:prstGeom>
        </p:spPr>
        <p:txBody>
          <a:bodyPr wrap="square" lIns="67084" tIns="33542" rIns="67084" bIns="33542" anchor="ctr" anchorCtr="0">
            <a:spAutoFit/>
          </a:bodyPr>
          <a:lstStyle/>
          <a:p>
            <a:pPr algn="ctr">
              <a:lnSpc>
                <a:spcPct val="150000"/>
              </a:lnSpc>
            </a:pPr>
            <a:r>
              <a:rPr lang="zh-CN" altLang="en-US" sz="900" b="1" dirty="0" smtClean="0">
                <a:solidFill>
                  <a:srgbClr val="17375E"/>
                </a:solidFill>
                <a:latin typeface="微软雅黑" panose="020B0503020204020204" pitchFamily="34" charset="-122"/>
                <a:ea typeface="微软雅黑" panose="020B0503020204020204" pitchFamily="34" charset="-122"/>
              </a:rPr>
              <a:t>标注成本</a:t>
            </a:r>
            <a:endParaRPr lang="en-US" altLang="zh-CN" sz="900" b="1" dirty="0">
              <a:solidFill>
                <a:srgbClr val="17375E"/>
              </a:solidFill>
              <a:latin typeface="微软雅黑" panose="020B0503020204020204" pitchFamily="34" charset="-122"/>
              <a:ea typeface="微软雅黑" panose="020B0503020204020204" pitchFamily="34" charset="-122"/>
            </a:endParaRPr>
          </a:p>
        </p:txBody>
      </p:sp>
      <p:sp>
        <p:nvSpPr>
          <p:cNvPr id="25" name="矩形 24"/>
          <p:cNvSpPr/>
          <p:nvPr/>
        </p:nvSpPr>
        <p:spPr>
          <a:xfrm>
            <a:off x="1782818" y="1270550"/>
            <a:ext cx="3033190" cy="344738"/>
          </a:xfrm>
          <a:prstGeom prst="rect">
            <a:avLst/>
          </a:prstGeom>
          <a:ln>
            <a:noFill/>
          </a:ln>
        </p:spPr>
        <p:txBody>
          <a:bodyPr wrap="square" lIns="67084" tIns="33542" rIns="67084" bIns="33542" anchor="ctr" anchorCtr="0">
            <a:spAutoFit/>
          </a:bodyPr>
          <a:lstStyle/>
          <a:p>
            <a:pPr algn="ct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用监督学习来解决分类问题所面临的挑战：</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
        <p:nvSpPr>
          <p:cNvPr id="27" name="矩形 26"/>
          <p:cNvSpPr/>
          <p:nvPr/>
        </p:nvSpPr>
        <p:spPr>
          <a:xfrm>
            <a:off x="2812019" y="2540597"/>
            <a:ext cx="901822" cy="275488"/>
          </a:xfrm>
          <a:prstGeom prst="rect">
            <a:avLst/>
          </a:prstGeom>
        </p:spPr>
        <p:txBody>
          <a:bodyPr wrap="square" lIns="67084" tIns="33542" rIns="67084" bIns="33542" anchor="ctr" anchorCtr="0">
            <a:spAutoFit/>
          </a:bodyPr>
          <a:lstStyle/>
          <a:p>
            <a:pPr algn="ctr">
              <a:lnSpc>
                <a:spcPct val="150000"/>
              </a:lnSpc>
            </a:pPr>
            <a:r>
              <a:rPr lang="zh-CN" altLang="en-US" sz="900" b="1" dirty="0" smtClean="0">
                <a:solidFill>
                  <a:srgbClr val="17375E"/>
                </a:solidFill>
                <a:latin typeface="微软雅黑" panose="020B0503020204020204" pitchFamily="34" charset="-122"/>
                <a:ea typeface="微软雅黑" panose="020B0503020204020204" pitchFamily="34" charset="-122"/>
              </a:rPr>
              <a:t>时间</a:t>
            </a:r>
            <a:endParaRPr lang="en-US" altLang="zh-CN" sz="900" b="1" dirty="0">
              <a:solidFill>
                <a:srgbClr val="17375E"/>
              </a:solidFill>
              <a:latin typeface="微软雅黑" panose="020B0503020204020204" pitchFamily="34" charset="-122"/>
              <a:ea typeface="微软雅黑" panose="020B0503020204020204" pitchFamily="34" charset="-122"/>
            </a:endParaRPr>
          </a:p>
        </p:txBody>
      </p:sp>
      <p:sp>
        <p:nvSpPr>
          <p:cNvPr id="31" name="矩形 30"/>
          <p:cNvSpPr/>
          <p:nvPr/>
        </p:nvSpPr>
        <p:spPr>
          <a:xfrm>
            <a:off x="4990983" y="2532700"/>
            <a:ext cx="901822" cy="275488"/>
          </a:xfrm>
          <a:prstGeom prst="rect">
            <a:avLst/>
          </a:prstGeom>
        </p:spPr>
        <p:txBody>
          <a:bodyPr wrap="square" lIns="67084" tIns="33542" rIns="67084" bIns="33542" anchor="ctr" anchorCtr="0">
            <a:spAutoFit/>
          </a:bodyPr>
          <a:lstStyle/>
          <a:p>
            <a:pPr algn="ctr">
              <a:lnSpc>
                <a:spcPct val="150000"/>
              </a:lnSpc>
            </a:pPr>
            <a:r>
              <a:rPr lang="zh-CN" altLang="en-US" sz="900" b="1" dirty="0">
                <a:solidFill>
                  <a:srgbClr val="17375E"/>
                </a:solidFill>
                <a:latin typeface="微软雅黑" panose="020B0503020204020204" pitchFamily="34" charset="-122"/>
                <a:ea typeface="微软雅黑" panose="020B0503020204020204" pitchFamily="34" charset="-122"/>
              </a:rPr>
              <a:t>人类知识</a:t>
            </a:r>
            <a:endParaRPr lang="en-US" altLang="zh-CN" sz="900" b="1" dirty="0">
              <a:solidFill>
                <a:srgbClr val="17375E"/>
              </a:solidFill>
              <a:latin typeface="微软雅黑" panose="020B0503020204020204" pitchFamily="34" charset="-122"/>
              <a:ea typeface="微软雅黑" panose="020B0503020204020204" pitchFamily="34" charset="-122"/>
            </a:endParaRPr>
          </a:p>
        </p:txBody>
      </p:sp>
      <p:sp>
        <p:nvSpPr>
          <p:cNvPr id="33" name="矩形 3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4" name="矩形 3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7" name="TextBox 8"/>
          <p:cNvSpPr txBox="1"/>
          <p:nvPr/>
        </p:nvSpPr>
        <p:spPr>
          <a:xfrm>
            <a:off x="424765" y="746860"/>
            <a:ext cx="1207803" cy="22974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493" b="1" dirty="0">
                <a:solidFill>
                  <a:prstClr val="black">
                    <a:lumMod val="65000"/>
                    <a:lumOff val="35000"/>
                  </a:prstClr>
                </a:solidFill>
                <a:ea typeface="微软雅黑" panose="020B0503020204020204" pitchFamily="34" charset="-122"/>
                <a:sym typeface="Arial" panose="020B0604020202020204" pitchFamily="34" charset="0"/>
              </a:rPr>
              <a:t>研究背景</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8" name="TextBox 8"/>
          <p:cNvSpPr txBox="1"/>
          <p:nvPr/>
        </p:nvSpPr>
        <p:spPr>
          <a:xfrm>
            <a:off x="424765" y="986393"/>
            <a:ext cx="1207803" cy="91885"/>
          </a:xfrm>
          <a:prstGeom prst="rect">
            <a:avLst/>
          </a:prstGeom>
          <a:noFill/>
        </p:spPr>
        <p:txBody>
          <a:bodyPr wrap="square" lIns="0" tIns="0" rIns="0" bIns="0" rtlCol="0" anchor="ctr">
            <a:spAutoFit/>
          </a:bodyPr>
          <a:lstStyle/>
          <a:p>
            <a:pPr defTabSz="476605" fontAlgn="base">
              <a:spcBef>
                <a:spcPct val="0"/>
              </a:spcBef>
              <a:spcAft>
                <a:spcPct val="0"/>
              </a:spcAft>
            </a:pPr>
            <a:r>
              <a:rPr lang="en-US" altLang="zh-CN" sz="597" dirty="0">
                <a:solidFill>
                  <a:prstClr val="white">
                    <a:lumMod val="50000"/>
                  </a:prstClr>
                </a:solidFill>
                <a:ea typeface="微软雅黑" panose="020B0503020204020204" pitchFamily="34" charset="-122"/>
                <a:sym typeface="Arial" panose="020B0604020202020204" pitchFamily="34" charset="0"/>
              </a:rPr>
              <a:t>CLICK TO ADD CAPTION TEXT</a:t>
            </a:r>
            <a:endParaRPr lang="zh-CN" altLang="en-US" sz="747" dirty="0">
              <a:solidFill>
                <a:prstClr val="white">
                  <a:lumMod val="50000"/>
                </a:prstClr>
              </a:solidFill>
              <a:ea typeface="微软雅黑" panose="020B0503020204020204" pitchFamily="34" charset="-122"/>
              <a:sym typeface="Arial" panose="020B0604020202020204" pitchFamily="34" charset="0"/>
            </a:endParaRPr>
          </a:p>
        </p:txBody>
      </p:sp>
      <p:sp>
        <p:nvSpPr>
          <p:cNvPr id="45" name="Oval 7"/>
          <p:cNvSpPr>
            <a:spLocks noChangeArrowheads="1"/>
          </p:cNvSpPr>
          <p:nvPr/>
        </p:nvSpPr>
        <p:spPr bwMode="auto">
          <a:xfrm>
            <a:off x="1644751" y="3531240"/>
            <a:ext cx="975082" cy="573092"/>
          </a:xfrm>
          <a:prstGeom prst="ellipse">
            <a:avLst/>
          </a:prstGeom>
          <a:solidFill>
            <a:srgbClr val="FFC000"/>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r>
              <a:rPr lang="en-US" altLang="zh-CN" sz="1200" b="1" dirty="0" smtClean="0">
                <a:solidFill>
                  <a:srgbClr val="17375E"/>
                </a:solidFill>
              </a:rPr>
              <a:t>   active   </a:t>
            </a:r>
            <a:endParaRPr lang="en-US" altLang="zh-CN" sz="1200" b="1" dirty="0">
              <a:solidFill>
                <a:srgbClr val="17375E"/>
              </a:solidFill>
            </a:endParaRPr>
          </a:p>
          <a:p>
            <a:r>
              <a:rPr lang="en-US" altLang="zh-CN" sz="1200" b="1" dirty="0" smtClean="0">
                <a:solidFill>
                  <a:srgbClr val="17375E"/>
                </a:solidFill>
              </a:rPr>
              <a:t> learning</a:t>
            </a:r>
            <a:endParaRPr lang="en-US" altLang="zh-CN" sz="1200" b="1" dirty="0">
              <a:solidFill>
                <a:srgbClr val="17375E"/>
              </a:solidFill>
            </a:endParaRPr>
          </a:p>
        </p:txBody>
      </p:sp>
      <p:sp>
        <p:nvSpPr>
          <p:cNvPr id="47" name="Oval 11"/>
          <p:cNvSpPr>
            <a:spLocks noChangeArrowheads="1"/>
          </p:cNvSpPr>
          <p:nvPr/>
        </p:nvSpPr>
        <p:spPr bwMode="auto">
          <a:xfrm>
            <a:off x="1328776" y="2895452"/>
            <a:ext cx="75411" cy="75623"/>
          </a:xfrm>
          <a:prstGeom prst="ellipse">
            <a:avLst/>
          </a:prstGeom>
          <a:solidFill>
            <a:srgbClr val="0070C0">
              <a:alpha val="40000"/>
            </a:srgbClr>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48" name="Oval 12"/>
          <p:cNvSpPr>
            <a:spLocks noChangeArrowheads="1"/>
          </p:cNvSpPr>
          <p:nvPr/>
        </p:nvSpPr>
        <p:spPr bwMode="auto">
          <a:xfrm>
            <a:off x="2864529" y="2895452"/>
            <a:ext cx="75134" cy="75623"/>
          </a:xfrm>
          <a:prstGeom prst="ellipse">
            <a:avLst/>
          </a:prstGeom>
          <a:solidFill>
            <a:srgbClr val="0070C0">
              <a:alpha val="40000"/>
            </a:srgbClr>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49" name="Oval 11"/>
          <p:cNvSpPr>
            <a:spLocks noChangeArrowheads="1"/>
          </p:cNvSpPr>
          <p:nvPr/>
        </p:nvSpPr>
        <p:spPr bwMode="auto">
          <a:xfrm>
            <a:off x="1618922" y="3233832"/>
            <a:ext cx="75411" cy="75623"/>
          </a:xfrm>
          <a:prstGeom prst="ellipse">
            <a:avLst/>
          </a:prstGeom>
          <a:solidFill>
            <a:srgbClr val="0070C0">
              <a:alpha val="40000"/>
            </a:srgbClr>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50" name="Oval 12"/>
          <p:cNvSpPr>
            <a:spLocks noChangeArrowheads="1"/>
          </p:cNvSpPr>
          <p:nvPr/>
        </p:nvSpPr>
        <p:spPr bwMode="auto">
          <a:xfrm>
            <a:off x="2582266" y="3224607"/>
            <a:ext cx="75134" cy="75623"/>
          </a:xfrm>
          <a:prstGeom prst="ellipse">
            <a:avLst/>
          </a:prstGeom>
          <a:solidFill>
            <a:srgbClr val="0070C0">
              <a:alpha val="40000"/>
            </a:srgbClr>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53" name="Oval 9"/>
          <p:cNvSpPr>
            <a:spLocks noChangeArrowheads="1"/>
          </p:cNvSpPr>
          <p:nvPr/>
        </p:nvSpPr>
        <p:spPr bwMode="auto">
          <a:xfrm>
            <a:off x="4958239" y="3504040"/>
            <a:ext cx="984650" cy="600292"/>
          </a:xfrm>
          <a:prstGeom prst="ellipse">
            <a:avLst/>
          </a:prstGeom>
          <a:solidFill>
            <a:srgbClr val="FFC000"/>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r>
              <a:rPr lang="en-US" altLang="zh-CN" sz="1200" b="1" dirty="0" smtClean="0">
                <a:solidFill>
                  <a:srgbClr val="17375E"/>
                </a:solidFill>
              </a:rPr>
              <a:t>  crowd-</a:t>
            </a:r>
          </a:p>
          <a:p>
            <a:r>
              <a:rPr lang="en-US" altLang="zh-CN" sz="1200" b="1" dirty="0" smtClean="0">
                <a:solidFill>
                  <a:srgbClr val="17375E"/>
                </a:solidFill>
              </a:rPr>
              <a:t>sourcing</a:t>
            </a:r>
            <a:endParaRPr lang="zh-CN" altLang="en-US" sz="1200" b="1" dirty="0">
              <a:solidFill>
                <a:srgbClr val="17375E"/>
              </a:solidFill>
            </a:endParaRPr>
          </a:p>
        </p:txBody>
      </p:sp>
      <p:sp>
        <p:nvSpPr>
          <p:cNvPr id="54" name="Oval 12"/>
          <p:cNvSpPr>
            <a:spLocks noChangeArrowheads="1"/>
          </p:cNvSpPr>
          <p:nvPr/>
        </p:nvSpPr>
        <p:spPr bwMode="auto">
          <a:xfrm>
            <a:off x="5400077" y="3219451"/>
            <a:ext cx="75134" cy="75623"/>
          </a:xfrm>
          <a:prstGeom prst="ellipse">
            <a:avLst/>
          </a:prstGeom>
          <a:solidFill>
            <a:srgbClr val="0070C0">
              <a:alpha val="40000"/>
            </a:srgbClr>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
        <p:nvSpPr>
          <p:cNvPr id="55" name="Oval 12"/>
          <p:cNvSpPr>
            <a:spLocks noChangeArrowheads="1"/>
          </p:cNvSpPr>
          <p:nvPr/>
        </p:nvSpPr>
        <p:spPr bwMode="auto">
          <a:xfrm>
            <a:off x="5395994" y="2890123"/>
            <a:ext cx="75134" cy="75623"/>
          </a:xfrm>
          <a:prstGeom prst="ellipse">
            <a:avLst/>
          </a:prstGeom>
          <a:solidFill>
            <a:srgbClr val="0070C0">
              <a:alpha val="40000"/>
            </a:srgbClr>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endParaRPr lang="zh-CN" altLang="en-US" sz="747" dirty="0">
              <a:ea typeface="微软雅黑" panose="020B0503020204020204" pitchFamily="34" charset="-122"/>
            </a:endParaRPr>
          </a:p>
        </p:txBody>
      </p:sp>
    </p:spTree>
    <p:extLst>
      <p:ext uri="{BB962C8B-B14F-4D97-AF65-F5344CB8AC3E}">
        <p14:creationId xmlns:p14="http://schemas.microsoft.com/office/powerpoint/2010/main" val="2929311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 calcmode="lin" valueType="num">
                                      <p:cBhvr>
                                        <p:cTn id="16" dur="500" fill="hold"/>
                                        <p:tgtEl>
                                          <p:spTgt spid="4"/>
                                        </p:tgtEl>
                                        <p:attrNameLst>
                                          <p:attrName>ppt_x</p:attrName>
                                        </p:attrNameLst>
                                      </p:cBhvr>
                                      <p:tavLst>
                                        <p:tav tm="0">
                                          <p:val>
                                            <p:fltVal val="0.5"/>
                                          </p:val>
                                        </p:tav>
                                        <p:tav tm="100000">
                                          <p:val>
                                            <p:strVal val="#ppt_x"/>
                                          </p:val>
                                        </p:tav>
                                      </p:tavLst>
                                    </p:anim>
                                    <p:anim calcmode="lin" valueType="num">
                                      <p:cBhvr>
                                        <p:cTn id="17" dur="500" fill="hold"/>
                                        <p:tgtEl>
                                          <p:spTgt spid="4"/>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ppt_x</p:attrName>
                                        </p:attrNameLst>
                                      </p:cBhvr>
                                      <p:tavLst>
                                        <p:tav tm="0">
                                          <p:val>
                                            <p:fltVal val="0.5"/>
                                          </p:val>
                                        </p:tav>
                                        <p:tav tm="100000">
                                          <p:val>
                                            <p:strVal val="#ppt_x"/>
                                          </p:val>
                                        </p:tav>
                                      </p:tavLst>
                                    </p:anim>
                                    <p:anim calcmode="lin" valueType="num">
                                      <p:cBhvr>
                                        <p:cTn id="24" dur="500" fill="hold"/>
                                        <p:tgtEl>
                                          <p:spTgt spid="8"/>
                                        </p:tgtEl>
                                        <p:attrNameLst>
                                          <p:attrName>ppt_y</p:attrName>
                                        </p:attrNameLst>
                                      </p:cBhvr>
                                      <p:tavLst>
                                        <p:tav tm="0">
                                          <p:val>
                                            <p:fltVal val="0.5"/>
                                          </p:val>
                                        </p:tav>
                                        <p:tav tm="100000">
                                          <p:val>
                                            <p:strVal val="#ppt_y"/>
                                          </p:val>
                                        </p:tav>
                                      </p:tavLst>
                                    </p:anim>
                                  </p:childTnLst>
                                </p:cTn>
                              </p:par>
                            </p:childTnLst>
                          </p:cTn>
                        </p:par>
                        <p:par>
                          <p:cTn id="25" fill="hold">
                            <p:stCondLst>
                              <p:cond delay="1500"/>
                            </p:stCondLst>
                            <p:childTnLst>
                              <p:par>
                                <p:cTn id="26" presetID="55"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strVal val="#ppt_w*0.70"/>
                                          </p:val>
                                        </p:tav>
                                        <p:tav tm="100000">
                                          <p:val>
                                            <p:strVal val="#ppt_w"/>
                                          </p:val>
                                        </p:tav>
                                      </p:tavLst>
                                    </p:anim>
                                    <p:anim calcmode="lin" valueType="num">
                                      <p:cBhvr>
                                        <p:cTn id="29" dur="500" fill="hold"/>
                                        <p:tgtEl>
                                          <p:spTgt spid="18"/>
                                        </p:tgtEl>
                                        <p:attrNameLst>
                                          <p:attrName>ppt_h</p:attrName>
                                        </p:attrNameLst>
                                      </p:cBhvr>
                                      <p:tavLst>
                                        <p:tav tm="0">
                                          <p:val>
                                            <p:strVal val="#ppt_h"/>
                                          </p:val>
                                        </p:tav>
                                        <p:tav tm="100000">
                                          <p:val>
                                            <p:strVal val="#ppt_h"/>
                                          </p:val>
                                        </p:tav>
                                      </p:tavLst>
                                    </p:anim>
                                    <p:animEffect transition="in" filter="fade">
                                      <p:cBhvr>
                                        <p:cTn id="30" dur="500"/>
                                        <p:tgtEl>
                                          <p:spTgt spid="18"/>
                                        </p:tgtEl>
                                      </p:cBhvr>
                                    </p:animEffect>
                                  </p:childTnLst>
                                </p:cTn>
                              </p:par>
                            </p:childTnLst>
                          </p:cTn>
                        </p:par>
                        <p:par>
                          <p:cTn id="31" fill="hold">
                            <p:stCondLst>
                              <p:cond delay="2000"/>
                            </p:stCondLst>
                            <p:childTnLst>
                              <p:par>
                                <p:cTn id="32" presetID="55"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strVal val="#ppt_w*0.70"/>
                                          </p:val>
                                        </p:tav>
                                        <p:tav tm="100000">
                                          <p:val>
                                            <p:strVal val="#ppt_w"/>
                                          </p:val>
                                        </p:tav>
                                      </p:tavLst>
                                    </p:anim>
                                    <p:anim calcmode="lin" valueType="num">
                                      <p:cBhvr>
                                        <p:cTn id="35" dur="500" fill="hold"/>
                                        <p:tgtEl>
                                          <p:spTgt spid="21"/>
                                        </p:tgtEl>
                                        <p:attrNameLst>
                                          <p:attrName>ppt_h</p:attrName>
                                        </p:attrNameLst>
                                      </p:cBhvr>
                                      <p:tavLst>
                                        <p:tav tm="0">
                                          <p:val>
                                            <p:strVal val="#ppt_h"/>
                                          </p:val>
                                        </p:tav>
                                        <p:tav tm="100000">
                                          <p:val>
                                            <p:strVal val="#ppt_h"/>
                                          </p:val>
                                        </p:tav>
                                      </p:tavLst>
                                    </p:anim>
                                    <p:animEffect transition="in" filter="fade">
                                      <p:cBhvr>
                                        <p:cTn id="36" dur="500"/>
                                        <p:tgtEl>
                                          <p:spTgt spid="21"/>
                                        </p:tgtEl>
                                      </p:cBhvr>
                                    </p:animEffect>
                                  </p:childTnLst>
                                </p:cTn>
                              </p:par>
                            </p:childTnLst>
                          </p:cTn>
                        </p:par>
                        <p:par>
                          <p:cTn id="37" fill="hold">
                            <p:stCondLst>
                              <p:cond delay="2500"/>
                            </p:stCondLst>
                            <p:childTnLst>
                              <p:par>
                                <p:cTn id="38" presetID="55"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strVal val="#ppt_w*0.70"/>
                                          </p:val>
                                        </p:tav>
                                        <p:tav tm="100000">
                                          <p:val>
                                            <p:strVal val="#ppt_w"/>
                                          </p:val>
                                        </p:tav>
                                      </p:tavLst>
                                    </p:anim>
                                    <p:anim calcmode="lin" valueType="num">
                                      <p:cBhvr>
                                        <p:cTn id="41" dur="500" fill="hold"/>
                                        <p:tgtEl>
                                          <p:spTgt spid="19"/>
                                        </p:tgtEl>
                                        <p:attrNameLst>
                                          <p:attrName>ppt_h</p:attrName>
                                        </p:attrNameLst>
                                      </p:cBhvr>
                                      <p:tavLst>
                                        <p:tav tm="0">
                                          <p:val>
                                            <p:strVal val="#ppt_h"/>
                                          </p:val>
                                        </p:tav>
                                        <p:tav tm="100000">
                                          <p:val>
                                            <p:strVal val="#ppt_h"/>
                                          </p:val>
                                        </p:tav>
                                      </p:tavLst>
                                    </p:anim>
                                    <p:animEffect transition="in" filter="fade">
                                      <p:cBhvr>
                                        <p:cTn id="42" dur="500"/>
                                        <p:tgtEl>
                                          <p:spTgt spid="19"/>
                                        </p:tgtEl>
                                      </p:cBhvr>
                                    </p:animEffect>
                                  </p:childTnLst>
                                </p:cTn>
                              </p:par>
                            </p:childTnLst>
                          </p:cTn>
                        </p:par>
                        <p:par>
                          <p:cTn id="43" fill="hold">
                            <p:stCondLst>
                              <p:cond delay="3000"/>
                            </p:stCondLst>
                            <p:childTnLst>
                              <p:par>
                                <p:cTn id="44" presetID="55"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strVal val="#ppt_w*0.70"/>
                                          </p:val>
                                        </p:tav>
                                        <p:tav tm="100000">
                                          <p:val>
                                            <p:strVal val="#ppt_w"/>
                                          </p:val>
                                        </p:tav>
                                      </p:tavLst>
                                    </p:anim>
                                    <p:anim calcmode="lin" valueType="num">
                                      <p:cBhvr>
                                        <p:cTn id="47" dur="500" fill="hold"/>
                                        <p:tgtEl>
                                          <p:spTgt spid="22"/>
                                        </p:tgtEl>
                                        <p:attrNameLst>
                                          <p:attrName>ppt_h</p:attrName>
                                        </p:attrNameLst>
                                      </p:cBhvr>
                                      <p:tavLst>
                                        <p:tav tm="0">
                                          <p:val>
                                            <p:strVal val="#ppt_h"/>
                                          </p:val>
                                        </p:tav>
                                        <p:tav tm="100000">
                                          <p:val>
                                            <p:strVal val="#ppt_h"/>
                                          </p:val>
                                        </p:tav>
                                      </p:tavLst>
                                    </p:anim>
                                    <p:animEffect transition="in" filter="fade">
                                      <p:cBhvr>
                                        <p:cTn id="48" dur="500"/>
                                        <p:tgtEl>
                                          <p:spTgt spid="22"/>
                                        </p:tgtEl>
                                      </p:cBhvr>
                                    </p:animEffect>
                                  </p:childTnLst>
                                </p:cTn>
                              </p:par>
                            </p:childTnLst>
                          </p:cTn>
                        </p:par>
                        <p:par>
                          <p:cTn id="49" fill="hold">
                            <p:stCondLst>
                              <p:cond delay="3500"/>
                            </p:stCondLst>
                            <p:childTnLst>
                              <p:par>
                                <p:cTn id="50" presetID="22" presetClass="entr" presetSubtype="1" fill="hold" grpId="0" nodeType="afterEffect" nodePh="1">
                                  <p:stCondLst>
                                    <p:cond delay="0"/>
                                  </p:stCondLst>
                                  <p:endCondLst>
                                    <p:cond evt="begin" delay="0">
                                      <p:tn val="50"/>
                                    </p:cond>
                                  </p:end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childTnLst>
                          </p:cTn>
                        </p:par>
                        <p:par>
                          <p:cTn id="53" fill="hold">
                            <p:stCondLst>
                              <p:cond delay="4000"/>
                            </p:stCondLst>
                            <p:childTnLst>
                              <p:par>
                                <p:cTn id="54" presetID="22" presetClass="entr" presetSubtype="1" fill="hold" grpId="0" nodeType="afterEffect" nodePh="1">
                                  <p:stCondLst>
                                    <p:cond delay="0"/>
                                  </p:stCondLst>
                                  <p:endCondLst>
                                    <p:cond evt="begin" delay="0">
                                      <p:tn val="54"/>
                                    </p:cond>
                                  </p:endCondLst>
                                  <p:childTnLst>
                                    <p:set>
                                      <p:cBhvr>
                                        <p:cTn id="55" dur="1" fill="hold">
                                          <p:stCondLst>
                                            <p:cond delay="0"/>
                                          </p:stCondLst>
                                        </p:cTn>
                                        <p:tgtEl>
                                          <p:spTgt spid="14"/>
                                        </p:tgtEl>
                                        <p:attrNameLst>
                                          <p:attrName>style.visibility</p:attrName>
                                        </p:attrNameLst>
                                      </p:cBhvr>
                                      <p:to>
                                        <p:strVal val="visible"/>
                                      </p:to>
                                    </p:set>
                                    <p:animEffect transition="in" filter="wipe(up)">
                                      <p:cBhvr>
                                        <p:cTn id="56" dur="500"/>
                                        <p:tgtEl>
                                          <p:spTgt spid="14"/>
                                        </p:tgtEl>
                                      </p:cBhvr>
                                    </p:animEffect>
                                  </p:childTnLst>
                                </p:cTn>
                              </p:par>
                            </p:childTnLst>
                          </p:cTn>
                        </p:par>
                        <p:par>
                          <p:cTn id="57" fill="hold">
                            <p:stCondLst>
                              <p:cond delay="4500"/>
                            </p:stCondLst>
                            <p:childTnLst>
                              <p:par>
                                <p:cTn id="58" presetID="22" presetClass="entr" presetSubtype="1" fill="hold" grpId="0" nodeType="afterEffect" nodePh="1">
                                  <p:stCondLst>
                                    <p:cond delay="0"/>
                                  </p:stCondLst>
                                  <p:endCondLst>
                                    <p:cond evt="begin" delay="0">
                                      <p:tn val="58"/>
                                    </p:cond>
                                  </p:endCondLst>
                                  <p:childTnLst>
                                    <p:set>
                                      <p:cBhvr>
                                        <p:cTn id="59" dur="1" fill="hold">
                                          <p:stCondLst>
                                            <p:cond delay="0"/>
                                          </p:stCondLst>
                                        </p:cTn>
                                        <p:tgtEl>
                                          <p:spTgt spid="15"/>
                                        </p:tgtEl>
                                        <p:attrNameLst>
                                          <p:attrName>style.visibility</p:attrName>
                                        </p:attrNameLst>
                                      </p:cBhvr>
                                      <p:to>
                                        <p:strVal val="visible"/>
                                      </p:to>
                                    </p:set>
                                    <p:animEffect transition="in" filter="wipe(up)">
                                      <p:cBhvr>
                                        <p:cTn id="60" dur="500"/>
                                        <p:tgtEl>
                                          <p:spTgt spid="15"/>
                                        </p:tgtEl>
                                      </p:cBhvr>
                                    </p:animEffect>
                                  </p:childTnLst>
                                </p:cTn>
                              </p:par>
                            </p:childTnLst>
                          </p:cTn>
                        </p:par>
                        <p:par>
                          <p:cTn id="61" fill="hold">
                            <p:stCondLst>
                              <p:cond delay="5000"/>
                            </p:stCondLst>
                            <p:childTnLst>
                              <p:par>
                                <p:cTn id="62" presetID="22" presetClass="entr" presetSubtype="1" fill="hold" grpId="0" nodeType="afterEffect" nodePh="1">
                                  <p:stCondLst>
                                    <p:cond delay="0"/>
                                  </p:stCondLst>
                                  <p:endCondLst>
                                    <p:cond evt="begin" delay="0">
                                      <p:tn val="62"/>
                                    </p:cond>
                                  </p:end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p:stCondLst>
                              <p:cond delay="6000"/>
                            </p:stCondLst>
                            <p:childTnLst>
                              <p:par>
                                <p:cTn id="70" presetID="10" presetClass="entr" presetSubtype="0"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6500"/>
                            </p:stCondLst>
                            <p:childTnLst>
                              <p:par>
                                <p:cTn id="74" presetID="10" presetClass="entr" presetSubtype="0"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45"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2000"/>
                                        <p:tgtEl>
                                          <p:spTgt spid="45"/>
                                        </p:tgtEl>
                                      </p:cBhvr>
                                    </p:animEffect>
                                    <p:anim calcmode="lin" valueType="num">
                                      <p:cBhvr>
                                        <p:cTn id="82" dur="2000" fill="hold"/>
                                        <p:tgtEl>
                                          <p:spTgt spid="45"/>
                                        </p:tgtEl>
                                        <p:attrNameLst>
                                          <p:attrName>ppt_w</p:attrName>
                                        </p:attrNameLst>
                                      </p:cBhvr>
                                      <p:tavLst>
                                        <p:tav tm="0" fmla="#ppt_w*sin(2.5*pi*$)">
                                          <p:val>
                                            <p:fltVal val="0"/>
                                          </p:val>
                                        </p:tav>
                                        <p:tav tm="100000">
                                          <p:val>
                                            <p:fltVal val="1"/>
                                          </p:val>
                                        </p:tav>
                                      </p:tavLst>
                                    </p:anim>
                                    <p:anim calcmode="lin" valueType="num">
                                      <p:cBhvr>
                                        <p:cTn id="83" dur="2000" fill="hold"/>
                                        <p:tgtEl>
                                          <p:spTgt spid="45"/>
                                        </p:tgtEl>
                                        <p:attrNameLst>
                                          <p:attrName>ppt_h</p:attrName>
                                        </p:attrNameLst>
                                      </p:cBhvr>
                                      <p:tavLst>
                                        <p:tav tm="0">
                                          <p:val>
                                            <p:strVal val="#ppt_h"/>
                                          </p:val>
                                        </p:tav>
                                        <p:tav tm="100000">
                                          <p:val>
                                            <p:strVal val="#ppt_h"/>
                                          </p:val>
                                        </p:tav>
                                      </p:tavLst>
                                    </p:anim>
                                  </p:childTnLst>
                                </p:cTn>
                              </p:par>
                              <p:par>
                                <p:cTn id="84" presetID="45"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2000"/>
                                        <p:tgtEl>
                                          <p:spTgt spid="48"/>
                                        </p:tgtEl>
                                      </p:cBhvr>
                                    </p:animEffect>
                                    <p:anim calcmode="lin" valueType="num">
                                      <p:cBhvr>
                                        <p:cTn id="87" dur="2000" fill="hold"/>
                                        <p:tgtEl>
                                          <p:spTgt spid="48"/>
                                        </p:tgtEl>
                                        <p:attrNameLst>
                                          <p:attrName>ppt_w</p:attrName>
                                        </p:attrNameLst>
                                      </p:cBhvr>
                                      <p:tavLst>
                                        <p:tav tm="0" fmla="#ppt_w*sin(2.5*pi*$)">
                                          <p:val>
                                            <p:fltVal val="0"/>
                                          </p:val>
                                        </p:tav>
                                        <p:tav tm="100000">
                                          <p:val>
                                            <p:fltVal val="1"/>
                                          </p:val>
                                        </p:tav>
                                      </p:tavLst>
                                    </p:anim>
                                    <p:anim calcmode="lin" valueType="num">
                                      <p:cBhvr>
                                        <p:cTn id="88" dur="2000" fill="hold"/>
                                        <p:tgtEl>
                                          <p:spTgt spid="48"/>
                                        </p:tgtEl>
                                        <p:attrNameLst>
                                          <p:attrName>ppt_h</p:attrName>
                                        </p:attrNameLst>
                                      </p:cBhvr>
                                      <p:tavLst>
                                        <p:tav tm="0">
                                          <p:val>
                                            <p:strVal val="#ppt_h"/>
                                          </p:val>
                                        </p:tav>
                                        <p:tav tm="100000">
                                          <p:val>
                                            <p:strVal val="#ppt_h"/>
                                          </p:val>
                                        </p:tav>
                                      </p:tavLst>
                                    </p:anim>
                                  </p:childTnLst>
                                </p:cTn>
                              </p:par>
                              <p:par>
                                <p:cTn id="89" presetID="45"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2000"/>
                                        <p:tgtEl>
                                          <p:spTgt spid="47"/>
                                        </p:tgtEl>
                                      </p:cBhvr>
                                    </p:animEffect>
                                    <p:anim calcmode="lin" valueType="num">
                                      <p:cBhvr>
                                        <p:cTn id="92" dur="2000" fill="hold"/>
                                        <p:tgtEl>
                                          <p:spTgt spid="47"/>
                                        </p:tgtEl>
                                        <p:attrNameLst>
                                          <p:attrName>ppt_w</p:attrName>
                                        </p:attrNameLst>
                                      </p:cBhvr>
                                      <p:tavLst>
                                        <p:tav tm="0" fmla="#ppt_w*sin(2.5*pi*$)">
                                          <p:val>
                                            <p:fltVal val="0"/>
                                          </p:val>
                                        </p:tav>
                                        <p:tav tm="100000">
                                          <p:val>
                                            <p:fltVal val="1"/>
                                          </p:val>
                                        </p:tav>
                                      </p:tavLst>
                                    </p:anim>
                                    <p:anim calcmode="lin" valueType="num">
                                      <p:cBhvr>
                                        <p:cTn id="93" dur="2000" fill="hold"/>
                                        <p:tgtEl>
                                          <p:spTgt spid="47"/>
                                        </p:tgtEl>
                                        <p:attrNameLst>
                                          <p:attrName>ppt_h</p:attrName>
                                        </p:attrNameLst>
                                      </p:cBhvr>
                                      <p:tavLst>
                                        <p:tav tm="0">
                                          <p:val>
                                            <p:strVal val="#ppt_h"/>
                                          </p:val>
                                        </p:tav>
                                        <p:tav tm="100000">
                                          <p:val>
                                            <p:strVal val="#ppt_h"/>
                                          </p:val>
                                        </p:tav>
                                      </p:tavLst>
                                    </p:anim>
                                  </p:childTnLst>
                                </p:cTn>
                              </p:par>
                              <p:par>
                                <p:cTn id="94" presetID="45" presetClass="entr" presetSubtype="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2000"/>
                                        <p:tgtEl>
                                          <p:spTgt spid="49"/>
                                        </p:tgtEl>
                                      </p:cBhvr>
                                    </p:animEffect>
                                    <p:anim calcmode="lin" valueType="num">
                                      <p:cBhvr>
                                        <p:cTn id="97" dur="2000" fill="hold"/>
                                        <p:tgtEl>
                                          <p:spTgt spid="49"/>
                                        </p:tgtEl>
                                        <p:attrNameLst>
                                          <p:attrName>ppt_w</p:attrName>
                                        </p:attrNameLst>
                                      </p:cBhvr>
                                      <p:tavLst>
                                        <p:tav tm="0" fmla="#ppt_w*sin(2.5*pi*$)">
                                          <p:val>
                                            <p:fltVal val="0"/>
                                          </p:val>
                                        </p:tav>
                                        <p:tav tm="100000">
                                          <p:val>
                                            <p:fltVal val="1"/>
                                          </p:val>
                                        </p:tav>
                                      </p:tavLst>
                                    </p:anim>
                                    <p:anim calcmode="lin" valueType="num">
                                      <p:cBhvr>
                                        <p:cTn id="98" dur="2000" fill="hold"/>
                                        <p:tgtEl>
                                          <p:spTgt spid="49"/>
                                        </p:tgtEl>
                                        <p:attrNameLst>
                                          <p:attrName>ppt_h</p:attrName>
                                        </p:attrNameLst>
                                      </p:cBhvr>
                                      <p:tavLst>
                                        <p:tav tm="0">
                                          <p:val>
                                            <p:strVal val="#ppt_h"/>
                                          </p:val>
                                        </p:tav>
                                        <p:tav tm="100000">
                                          <p:val>
                                            <p:strVal val="#ppt_h"/>
                                          </p:val>
                                        </p:tav>
                                      </p:tavLst>
                                    </p:anim>
                                  </p:childTnLst>
                                </p:cTn>
                              </p:par>
                              <p:par>
                                <p:cTn id="99" presetID="45" presetClass="entr" presetSubtype="0"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2000"/>
                                        <p:tgtEl>
                                          <p:spTgt spid="50"/>
                                        </p:tgtEl>
                                      </p:cBhvr>
                                    </p:animEffect>
                                    <p:anim calcmode="lin" valueType="num">
                                      <p:cBhvr>
                                        <p:cTn id="102" dur="2000" fill="hold"/>
                                        <p:tgtEl>
                                          <p:spTgt spid="50"/>
                                        </p:tgtEl>
                                        <p:attrNameLst>
                                          <p:attrName>ppt_w</p:attrName>
                                        </p:attrNameLst>
                                      </p:cBhvr>
                                      <p:tavLst>
                                        <p:tav tm="0" fmla="#ppt_w*sin(2.5*pi*$)">
                                          <p:val>
                                            <p:fltVal val="0"/>
                                          </p:val>
                                        </p:tav>
                                        <p:tav tm="100000">
                                          <p:val>
                                            <p:fltVal val="1"/>
                                          </p:val>
                                        </p:tav>
                                      </p:tavLst>
                                    </p:anim>
                                    <p:anim calcmode="lin" valueType="num">
                                      <p:cBhvr>
                                        <p:cTn id="103" dur="20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45" presetClass="entr" presetSubtype="0" fill="hold" grpId="0" nodeType="click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fade">
                                      <p:cBhvr>
                                        <p:cTn id="108" dur="2000"/>
                                        <p:tgtEl>
                                          <p:spTgt spid="53"/>
                                        </p:tgtEl>
                                      </p:cBhvr>
                                    </p:animEffect>
                                    <p:anim calcmode="lin" valueType="num">
                                      <p:cBhvr>
                                        <p:cTn id="109" dur="2000" fill="hold"/>
                                        <p:tgtEl>
                                          <p:spTgt spid="53"/>
                                        </p:tgtEl>
                                        <p:attrNameLst>
                                          <p:attrName>ppt_w</p:attrName>
                                        </p:attrNameLst>
                                      </p:cBhvr>
                                      <p:tavLst>
                                        <p:tav tm="0" fmla="#ppt_w*sin(2.5*pi*$)">
                                          <p:val>
                                            <p:fltVal val="0"/>
                                          </p:val>
                                        </p:tav>
                                        <p:tav tm="100000">
                                          <p:val>
                                            <p:fltVal val="1"/>
                                          </p:val>
                                        </p:tav>
                                      </p:tavLst>
                                    </p:anim>
                                    <p:anim calcmode="lin" valueType="num">
                                      <p:cBhvr>
                                        <p:cTn id="110" dur="2000" fill="hold"/>
                                        <p:tgtEl>
                                          <p:spTgt spid="53"/>
                                        </p:tgtEl>
                                        <p:attrNameLst>
                                          <p:attrName>ppt_h</p:attrName>
                                        </p:attrNameLst>
                                      </p:cBhvr>
                                      <p:tavLst>
                                        <p:tav tm="0">
                                          <p:val>
                                            <p:strVal val="#ppt_h"/>
                                          </p:val>
                                        </p:tav>
                                        <p:tav tm="100000">
                                          <p:val>
                                            <p:strVal val="#ppt_h"/>
                                          </p:val>
                                        </p:tav>
                                      </p:tavLst>
                                    </p:anim>
                                  </p:childTnLst>
                                </p:cTn>
                              </p:par>
                              <p:par>
                                <p:cTn id="111" presetID="45"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2000"/>
                                        <p:tgtEl>
                                          <p:spTgt spid="54"/>
                                        </p:tgtEl>
                                      </p:cBhvr>
                                    </p:animEffect>
                                    <p:anim calcmode="lin" valueType="num">
                                      <p:cBhvr>
                                        <p:cTn id="114" dur="2000" fill="hold"/>
                                        <p:tgtEl>
                                          <p:spTgt spid="54"/>
                                        </p:tgtEl>
                                        <p:attrNameLst>
                                          <p:attrName>ppt_w</p:attrName>
                                        </p:attrNameLst>
                                      </p:cBhvr>
                                      <p:tavLst>
                                        <p:tav tm="0" fmla="#ppt_w*sin(2.5*pi*$)">
                                          <p:val>
                                            <p:fltVal val="0"/>
                                          </p:val>
                                        </p:tav>
                                        <p:tav tm="100000">
                                          <p:val>
                                            <p:fltVal val="1"/>
                                          </p:val>
                                        </p:tav>
                                      </p:tavLst>
                                    </p:anim>
                                    <p:anim calcmode="lin" valueType="num">
                                      <p:cBhvr>
                                        <p:cTn id="115" dur="2000" fill="hold"/>
                                        <p:tgtEl>
                                          <p:spTgt spid="54"/>
                                        </p:tgtEl>
                                        <p:attrNameLst>
                                          <p:attrName>ppt_h</p:attrName>
                                        </p:attrNameLst>
                                      </p:cBhvr>
                                      <p:tavLst>
                                        <p:tav tm="0">
                                          <p:val>
                                            <p:strVal val="#ppt_h"/>
                                          </p:val>
                                        </p:tav>
                                        <p:tav tm="100000">
                                          <p:val>
                                            <p:strVal val="#ppt_h"/>
                                          </p:val>
                                        </p:tav>
                                      </p:tavLst>
                                    </p:anim>
                                  </p:childTnLst>
                                </p:cTn>
                              </p:par>
                              <p:par>
                                <p:cTn id="116" presetID="45" presetClass="entr" presetSubtype="0" fill="hold" grpId="0"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fade">
                                      <p:cBhvr>
                                        <p:cTn id="118" dur="2000"/>
                                        <p:tgtEl>
                                          <p:spTgt spid="55"/>
                                        </p:tgtEl>
                                      </p:cBhvr>
                                    </p:animEffect>
                                    <p:anim calcmode="lin" valueType="num">
                                      <p:cBhvr>
                                        <p:cTn id="119" dur="2000" fill="hold"/>
                                        <p:tgtEl>
                                          <p:spTgt spid="55"/>
                                        </p:tgtEl>
                                        <p:attrNameLst>
                                          <p:attrName>ppt_w</p:attrName>
                                        </p:attrNameLst>
                                      </p:cBhvr>
                                      <p:tavLst>
                                        <p:tav tm="0" fmla="#ppt_w*sin(2.5*pi*$)">
                                          <p:val>
                                            <p:fltVal val="0"/>
                                          </p:val>
                                        </p:tav>
                                        <p:tav tm="100000">
                                          <p:val>
                                            <p:fltVal val="1"/>
                                          </p:val>
                                        </p:tav>
                                      </p:tavLst>
                                    </p:anim>
                                    <p:anim calcmode="lin" valueType="num">
                                      <p:cBhvr>
                                        <p:cTn id="120" dur="20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3" grpId="0"/>
      <p:bldP spid="14" grpId="0"/>
      <p:bldP spid="15" grpId="0"/>
      <p:bldP spid="16" grpId="0"/>
      <p:bldP spid="18" grpId="0" animBg="1"/>
      <p:bldP spid="19" grpId="0" animBg="1"/>
      <p:bldP spid="21" grpId="0" animBg="1"/>
      <p:bldP spid="22" grpId="0" animBg="1"/>
      <p:bldP spid="23" grpId="0"/>
      <p:bldP spid="27" grpId="0"/>
      <p:bldP spid="31" grpId="0"/>
      <p:bldP spid="45" grpId="0" animBg="1"/>
      <p:bldP spid="47" grpId="0" animBg="1"/>
      <p:bldP spid="48" grpId="0" animBg="1"/>
      <p:bldP spid="49" grpId="0" animBg="1"/>
      <p:bldP spid="50" grpId="0" animBg="1"/>
      <p:bldP spid="53" grpId="0" animBg="1"/>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415717" y="4387653"/>
            <a:ext cx="2120530" cy="344738"/>
          </a:xfrm>
          <a:prstGeom prst="rect">
            <a:avLst/>
          </a:prstGeom>
          <a:ln>
            <a:noFill/>
          </a:ln>
        </p:spPr>
        <p:txBody>
          <a:bodyPr wrap="square" lIns="67084" tIns="33542" rIns="67084" bIns="33542" anchor="ctr" anchorCtr="0">
            <a:spAutoFit/>
          </a:bodyPr>
          <a:lstStyle/>
          <a:p>
            <a:pPr algn="ct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基于众包的主动学习模型</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
        <p:nvSpPr>
          <p:cNvPr id="33" name="矩形 3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4" name="矩形 3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7" name="TextBox 8"/>
          <p:cNvSpPr txBox="1"/>
          <p:nvPr/>
        </p:nvSpPr>
        <p:spPr>
          <a:xfrm>
            <a:off x="424765" y="746860"/>
            <a:ext cx="1207803" cy="22974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493" b="1" dirty="0" smtClean="0">
                <a:solidFill>
                  <a:prstClr val="black">
                    <a:lumMod val="65000"/>
                    <a:lumOff val="35000"/>
                  </a:prstClr>
                </a:solidFill>
                <a:ea typeface="微软雅黑" panose="020B0503020204020204" pitchFamily="34" charset="-122"/>
                <a:sym typeface="Arial" panose="020B0604020202020204" pitchFamily="34" charset="0"/>
              </a:rPr>
              <a:t>研究现状</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8" name="TextBox 8"/>
          <p:cNvSpPr txBox="1"/>
          <p:nvPr/>
        </p:nvSpPr>
        <p:spPr>
          <a:xfrm>
            <a:off x="424765" y="986393"/>
            <a:ext cx="1207803" cy="91885"/>
          </a:xfrm>
          <a:prstGeom prst="rect">
            <a:avLst/>
          </a:prstGeom>
          <a:noFill/>
        </p:spPr>
        <p:txBody>
          <a:bodyPr wrap="square" lIns="0" tIns="0" rIns="0" bIns="0" rtlCol="0" anchor="ctr">
            <a:spAutoFit/>
          </a:bodyPr>
          <a:lstStyle/>
          <a:p>
            <a:pPr defTabSz="476605" fontAlgn="base">
              <a:spcBef>
                <a:spcPct val="0"/>
              </a:spcBef>
              <a:spcAft>
                <a:spcPct val="0"/>
              </a:spcAft>
            </a:pPr>
            <a:r>
              <a:rPr lang="en-US" altLang="zh-CN" sz="597" dirty="0">
                <a:solidFill>
                  <a:prstClr val="white">
                    <a:lumMod val="50000"/>
                  </a:prstClr>
                </a:solidFill>
                <a:ea typeface="微软雅黑" panose="020B0503020204020204" pitchFamily="34" charset="-122"/>
                <a:sym typeface="Arial" panose="020B0604020202020204" pitchFamily="34" charset="0"/>
              </a:rPr>
              <a:t>CLICK TO ADD CAPTION TEXT</a:t>
            </a:r>
            <a:endParaRPr lang="zh-CN" altLang="en-US" sz="747" dirty="0">
              <a:solidFill>
                <a:prstClr val="white">
                  <a:lumMod val="50000"/>
                </a:prstClr>
              </a:solidFill>
              <a:ea typeface="微软雅黑" panose="020B0503020204020204" pitchFamily="34" charset="-122"/>
              <a:sym typeface="Arial" panose="020B0604020202020204" pitchFamily="34" charset="0"/>
            </a:endParaRPr>
          </a:p>
        </p:txBody>
      </p:sp>
      <p:sp>
        <p:nvSpPr>
          <p:cNvPr id="45" name="Oval 7"/>
          <p:cNvSpPr>
            <a:spLocks noChangeArrowheads="1"/>
          </p:cNvSpPr>
          <p:nvPr/>
        </p:nvSpPr>
        <p:spPr bwMode="auto">
          <a:xfrm>
            <a:off x="1233322" y="1327217"/>
            <a:ext cx="975082" cy="573092"/>
          </a:xfrm>
          <a:prstGeom prst="ellipse">
            <a:avLst/>
          </a:prstGeom>
          <a:solidFill>
            <a:srgbClr val="FFC000"/>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r>
              <a:rPr lang="en-US" altLang="zh-CN" sz="1200" b="1" dirty="0" smtClean="0">
                <a:solidFill>
                  <a:srgbClr val="17375E"/>
                </a:solidFill>
              </a:rPr>
              <a:t>   active   </a:t>
            </a:r>
            <a:endParaRPr lang="en-US" altLang="zh-CN" sz="1200" b="1" dirty="0">
              <a:solidFill>
                <a:srgbClr val="17375E"/>
              </a:solidFill>
            </a:endParaRPr>
          </a:p>
          <a:p>
            <a:r>
              <a:rPr lang="en-US" altLang="zh-CN" sz="1200" b="1" dirty="0" smtClean="0">
                <a:solidFill>
                  <a:srgbClr val="17375E"/>
                </a:solidFill>
              </a:rPr>
              <a:t> learning</a:t>
            </a:r>
            <a:endParaRPr lang="en-US" altLang="zh-CN" sz="1200" b="1" dirty="0">
              <a:solidFill>
                <a:srgbClr val="17375E"/>
              </a:solidFill>
            </a:endParaRPr>
          </a:p>
        </p:txBody>
      </p:sp>
      <p:sp>
        <p:nvSpPr>
          <p:cNvPr id="53" name="Oval 9"/>
          <p:cNvSpPr>
            <a:spLocks noChangeArrowheads="1"/>
          </p:cNvSpPr>
          <p:nvPr/>
        </p:nvSpPr>
        <p:spPr bwMode="auto">
          <a:xfrm>
            <a:off x="4728096" y="1327217"/>
            <a:ext cx="984650" cy="600292"/>
          </a:xfrm>
          <a:prstGeom prst="ellipse">
            <a:avLst/>
          </a:prstGeom>
          <a:solidFill>
            <a:srgbClr val="FFC000"/>
          </a:solidFill>
          <a:ln w="4" cap="flat">
            <a:noFill/>
            <a:prstDash val="solid"/>
            <a:miter lim="800000"/>
            <a:headEnd/>
            <a:tailEnd/>
          </a:ln>
        </p:spPr>
        <p:txBody>
          <a:bodyPr vert="horz" wrap="square" lIns="50314" tIns="25157" rIns="50314" bIns="25157" numCol="1" anchor="t" anchorCtr="0" compatLnSpc="1">
            <a:prstTxWarp prst="textNoShape">
              <a:avLst/>
            </a:prstTxWarp>
          </a:bodyPr>
          <a:lstStyle/>
          <a:p>
            <a:r>
              <a:rPr lang="en-US" altLang="zh-CN" sz="1200" b="1" dirty="0" smtClean="0">
                <a:solidFill>
                  <a:srgbClr val="17375E"/>
                </a:solidFill>
              </a:rPr>
              <a:t>  crowd-</a:t>
            </a:r>
          </a:p>
          <a:p>
            <a:r>
              <a:rPr lang="en-US" altLang="zh-CN" sz="1200" b="1" dirty="0" smtClean="0">
                <a:solidFill>
                  <a:srgbClr val="17375E"/>
                </a:solidFill>
              </a:rPr>
              <a:t>sourcing</a:t>
            </a:r>
            <a:endParaRPr lang="zh-CN" altLang="en-US" sz="1200" b="1" dirty="0">
              <a:solidFill>
                <a:srgbClr val="17375E"/>
              </a:solidFill>
            </a:endParaRPr>
          </a:p>
        </p:txBody>
      </p:sp>
      <p:pic>
        <p:nvPicPr>
          <p:cNvPr id="41" name="图片 40"/>
          <p:cNvPicPr>
            <a:picLocks noChangeAspect="1"/>
          </p:cNvPicPr>
          <p:nvPr/>
        </p:nvPicPr>
        <p:blipFill>
          <a:blip r:embed="rId3"/>
          <a:stretch>
            <a:fillRect/>
          </a:stretch>
        </p:blipFill>
        <p:spPr>
          <a:xfrm>
            <a:off x="3651109" y="2159111"/>
            <a:ext cx="2936488" cy="1622458"/>
          </a:xfrm>
          <a:prstGeom prst="rect">
            <a:avLst/>
          </a:prstGeom>
        </p:spPr>
      </p:pic>
      <p:pic>
        <p:nvPicPr>
          <p:cNvPr id="42" name="Picture 2" descr="“active learning”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473" y="2016100"/>
            <a:ext cx="3092495" cy="1848030"/>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曲线连接符 43"/>
          <p:cNvCxnSpPr>
            <a:endCxn id="41" idx="2"/>
          </p:cNvCxnSpPr>
          <p:nvPr/>
        </p:nvCxnSpPr>
        <p:spPr>
          <a:xfrm rot="16200000" flipH="1">
            <a:off x="3425181" y="2087397"/>
            <a:ext cx="81352" cy="3306992"/>
          </a:xfrm>
          <a:prstGeom prst="curvedConnector3">
            <a:avLst>
              <a:gd name="adj1" fmla="val 38100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245015" y="2821609"/>
            <a:ext cx="1134691" cy="8786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3212448" y="3757144"/>
            <a:ext cx="542666" cy="276999"/>
          </a:xfrm>
          <a:prstGeom prst="rect">
            <a:avLst/>
          </a:prstGeom>
          <a:noFill/>
        </p:spPr>
        <p:txBody>
          <a:bodyPr wrap="square" rtlCol="0">
            <a:spAutoFit/>
          </a:bodyPr>
          <a:lstStyle/>
          <a:p>
            <a:r>
              <a:rPr lang="zh-CN" altLang="en-US" sz="1200" b="1" dirty="0" smtClean="0">
                <a:solidFill>
                  <a:srgbClr val="FFC000"/>
                </a:solidFill>
                <a:latin typeface="微软雅黑" panose="020B0503020204020204" pitchFamily="34" charset="-122"/>
                <a:ea typeface="微软雅黑" panose="020B0503020204020204" pitchFamily="34" charset="-122"/>
              </a:rPr>
              <a:t>替 换</a:t>
            </a:r>
            <a:endParaRPr lang="zh-CN" altLang="en-US" sz="1200" b="1" dirty="0">
              <a:solidFill>
                <a:srgbClr val="FFC000"/>
              </a:solidFill>
              <a:latin typeface="微软雅黑" panose="020B0503020204020204" pitchFamily="34" charset="-122"/>
              <a:ea typeface="微软雅黑" panose="020B0503020204020204" pitchFamily="34" charset="-122"/>
            </a:endParaRPr>
          </a:p>
        </p:txBody>
      </p:sp>
      <p:cxnSp>
        <p:nvCxnSpPr>
          <p:cNvPr id="64" name="直接箭头连接符 63"/>
          <p:cNvCxnSpPr/>
          <p:nvPr/>
        </p:nvCxnSpPr>
        <p:spPr>
          <a:xfrm flipH="1">
            <a:off x="3475982" y="4110862"/>
            <a:ext cx="7799" cy="35351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2" name="矩形 71"/>
          <p:cNvSpPr/>
          <p:nvPr/>
        </p:nvSpPr>
        <p:spPr>
          <a:xfrm>
            <a:off x="317359" y="1119334"/>
            <a:ext cx="6270238" cy="2971738"/>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文本框 1"/>
          <p:cNvSpPr txBox="1"/>
          <p:nvPr/>
        </p:nvSpPr>
        <p:spPr>
          <a:xfrm>
            <a:off x="1416316" y="3053191"/>
            <a:ext cx="792088" cy="307777"/>
          </a:xfrm>
          <a:prstGeom prst="rect">
            <a:avLst/>
          </a:prstGeom>
          <a:noFill/>
        </p:spPr>
        <p:txBody>
          <a:bodyPr wrap="square" rtlCol="0">
            <a:spAutoFit/>
          </a:bodyPr>
          <a:lstStyle/>
          <a:p>
            <a:r>
              <a:rPr lang="zh-CN" altLang="en-US" sz="1400" b="1" dirty="0" smtClean="0">
                <a:solidFill>
                  <a:schemeClr val="accent2">
                    <a:lumMod val="40000"/>
                    <a:lumOff val="60000"/>
                  </a:schemeClr>
                </a:solidFill>
                <a:latin typeface="微软雅黑" panose="020B0503020204020204" pitchFamily="34" charset="-122"/>
                <a:ea typeface="微软雅黑" panose="020B0503020204020204" pitchFamily="34" charset="-122"/>
              </a:rPr>
              <a:t>专 家</a:t>
            </a:r>
            <a:endParaRPr lang="zh-CN" altLang="en-US" sz="1400" b="1" dirty="0">
              <a:solidFill>
                <a:schemeClr val="accent2">
                  <a:lumMod val="40000"/>
                  <a:lumOff val="6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636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2" presetClass="entr" presetSubtype="4"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ppt_x"/>
                                          </p:val>
                                        </p:tav>
                                        <p:tav tm="100000">
                                          <p:val>
                                            <p:strVal val="#ppt_x"/>
                                          </p:val>
                                        </p:tav>
                                      </p:tavLst>
                                    </p:anim>
                                    <p:anim calcmode="lin" valueType="num">
                                      <p:cBhvr additive="base">
                                        <p:cTn id="38" dur="500" fill="hold"/>
                                        <p:tgtEl>
                                          <p:spTgt spid="7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500" fill="hold"/>
                                        <p:tgtEl>
                                          <p:spTgt spid="64"/>
                                        </p:tgtEl>
                                        <p:attrNameLst>
                                          <p:attrName>ppt_x</p:attrName>
                                        </p:attrNameLst>
                                      </p:cBhvr>
                                      <p:tavLst>
                                        <p:tav tm="0">
                                          <p:val>
                                            <p:strVal val="#ppt_x"/>
                                          </p:val>
                                        </p:tav>
                                        <p:tav tm="100000">
                                          <p:val>
                                            <p:strVal val="#ppt_x"/>
                                          </p:val>
                                        </p:tav>
                                      </p:tavLst>
                                    </p:anim>
                                    <p:anim calcmode="lin" valueType="num">
                                      <p:cBhvr additive="base">
                                        <p:cTn id="4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animBg="1"/>
      <p:bldP spid="62" grpId="0"/>
      <p:bldP spid="72"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291665" y="4313097"/>
            <a:ext cx="2120530" cy="344738"/>
          </a:xfrm>
          <a:prstGeom prst="rect">
            <a:avLst/>
          </a:prstGeom>
          <a:ln>
            <a:noFill/>
          </a:ln>
        </p:spPr>
        <p:txBody>
          <a:bodyPr wrap="square" lIns="67084" tIns="33542" rIns="67084" bIns="33542" anchor="ctr" anchorCtr="0">
            <a:spAutoFit/>
          </a:bodyPr>
          <a:lstStyle/>
          <a:p>
            <a:pPr algn="ct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基于众包的主动学习模型</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sp>
        <p:nvSpPr>
          <p:cNvPr id="28" name="矩形 27"/>
          <p:cNvSpPr/>
          <p:nvPr/>
        </p:nvSpPr>
        <p:spPr>
          <a:xfrm>
            <a:off x="1181656" y="2161767"/>
            <a:ext cx="2394311" cy="274591"/>
          </a:xfrm>
          <a:prstGeom prst="rect">
            <a:avLst/>
          </a:prstGeom>
        </p:spPr>
        <p:txBody>
          <a:bodyPr wrap="square" lIns="67084" tIns="33542" rIns="67084" bIns="33542">
            <a:spAutoFit/>
          </a:bodyPr>
          <a:lstStyle/>
          <a:p>
            <a:pPr marL="228600" indent="-228600" algn="ctr">
              <a:buFont typeface="+mj-lt"/>
              <a:buAutoNum type="arabicPeriod"/>
            </a:pPr>
            <a:endParaRPr lang="en-US" altLang="zh-CN" sz="672" dirty="0" smtClean="0">
              <a:solidFill>
                <a:srgbClr val="262626"/>
              </a:solidFill>
              <a:latin typeface="微软雅黑" pitchFamily="34" charset="-122"/>
              <a:ea typeface="微软雅黑" pitchFamily="34" charset="-122"/>
              <a:cs typeface="华文黑体" pitchFamily="2" charset="-122"/>
            </a:endParaRPr>
          </a:p>
          <a:p>
            <a:pPr marL="228600" indent="-228600" algn="ctr">
              <a:buFont typeface="+mj-lt"/>
              <a:buAutoNum type="arabicPeriod"/>
            </a:pPr>
            <a:endParaRPr lang="en-US" altLang="zh-CN" sz="672" dirty="0">
              <a:solidFill>
                <a:srgbClr val="262626"/>
              </a:solidFill>
              <a:latin typeface="微软雅黑" pitchFamily="34" charset="-122"/>
              <a:ea typeface="微软雅黑" pitchFamily="34" charset="-122"/>
            </a:endParaRPr>
          </a:p>
        </p:txBody>
      </p:sp>
      <p:sp>
        <p:nvSpPr>
          <p:cNvPr id="33" name="矩形 32"/>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4" name="矩形 33"/>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7" name="TextBox 8"/>
          <p:cNvSpPr txBox="1"/>
          <p:nvPr/>
        </p:nvSpPr>
        <p:spPr>
          <a:xfrm>
            <a:off x="424765" y="746860"/>
            <a:ext cx="1207803" cy="22974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493" b="1" dirty="0" smtClean="0">
                <a:solidFill>
                  <a:prstClr val="black">
                    <a:lumMod val="65000"/>
                    <a:lumOff val="35000"/>
                  </a:prstClr>
                </a:solidFill>
                <a:ea typeface="微软雅黑" panose="020B0503020204020204" pitchFamily="34" charset="-122"/>
                <a:sym typeface="Arial" panose="020B0604020202020204" pitchFamily="34" charset="0"/>
              </a:rPr>
              <a:t>研究现状</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8" name="TextBox 8"/>
          <p:cNvSpPr txBox="1"/>
          <p:nvPr/>
        </p:nvSpPr>
        <p:spPr>
          <a:xfrm>
            <a:off x="424765" y="986393"/>
            <a:ext cx="1207803" cy="91885"/>
          </a:xfrm>
          <a:prstGeom prst="rect">
            <a:avLst/>
          </a:prstGeom>
          <a:noFill/>
        </p:spPr>
        <p:txBody>
          <a:bodyPr wrap="square" lIns="0" tIns="0" rIns="0" bIns="0" rtlCol="0" anchor="ctr">
            <a:spAutoFit/>
          </a:bodyPr>
          <a:lstStyle/>
          <a:p>
            <a:pPr defTabSz="476605" fontAlgn="base">
              <a:spcBef>
                <a:spcPct val="0"/>
              </a:spcBef>
              <a:spcAft>
                <a:spcPct val="0"/>
              </a:spcAft>
            </a:pPr>
            <a:r>
              <a:rPr lang="en-US" altLang="zh-CN" sz="597" dirty="0">
                <a:solidFill>
                  <a:prstClr val="white">
                    <a:lumMod val="50000"/>
                  </a:prstClr>
                </a:solidFill>
                <a:ea typeface="微软雅黑" panose="020B0503020204020204" pitchFamily="34" charset="-122"/>
                <a:sym typeface="Arial" panose="020B0604020202020204" pitchFamily="34" charset="0"/>
              </a:rPr>
              <a:t>CLICK TO ADD CAPTION TEXT</a:t>
            </a:r>
            <a:endParaRPr lang="zh-CN" altLang="en-US" sz="747" dirty="0">
              <a:solidFill>
                <a:prstClr val="white">
                  <a:lumMod val="50000"/>
                </a:prstClr>
              </a:solidFill>
              <a:ea typeface="微软雅黑" panose="020B0503020204020204"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480388445"/>
              </p:ext>
            </p:extLst>
          </p:nvPr>
        </p:nvGraphicFramePr>
        <p:xfrm>
          <a:off x="791515" y="1914531"/>
          <a:ext cx="5120830" cy="2208047"/>
        </p:xfrm>
        <a:graphic>
          <a:graphicData uri="http://schemas.openxmlformats.org/drawingml/2006/table">
            <a:tbl>
              <a:tblPr bandRow="1">
                <a:tableStyleId>{BC89EF96-8CEA-46FF-86C4-4CE0E7609802}</a:tableStyleId>
              </a:tblPr>
              <a:tblGrid>
                <a:gridCol w="1944216"/>
                <a:gridCol w="3176614"/>
              </a:tblGrid>
              <a:tr h="1061645">
                <a:tc>
                  <a:txBody>
                    <a:bodyPr/>
                    <a:lstStyle/>
                    <a:p>
                      <a:pPr algn="ctr"/>
                      <a:r>
                        <a:rPr lang="zh-CN" altLang="en-US" sz="1200" b="1" kern="1200" dirty="0" smtClean="0">
                          <a:solidFill>
                            <a:srgbClr val="17375E"/>
                          </a:solidFill>
                          <a:latin typeface="微软雅黑" panose="020B0503020204020204" pitchFamily="34" charset="-122"/>
                          <a:ea typeface="微软雅黑" panose="020B0503020204020204" pitchFamily="34" charset="-122"/>
                          <a:cs typeface="+mn-cs"/>
                        </a:rPr>
                        <a:t>缺点一</a:t>
                      </a:r>
                      <a:endParaRPr lang="zh-CN" altLang="en-US" sz="1200" b="1" kern="1200" dirty="0">
                        <a:solidFill>
                          <a:srgbClr val="17375E"/>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598993" rtl="0" eaLnBrk="1" latinLnBrk="0" hangingPunct="1">
                        <a:lnSpc>
                          <a:spcPct val="150000"/>
                        </a:lnSpc>
                      </a:pPr>
                      <a:r>
                        <a:rPr lang="zh-CN" altLang="en-US" sz="1200" b="1" kern="1200" dirty="0" smtClean="0">
                          <a:solidFill>
                            <a:srgbClr val="17375E"/>
                          </a:solidFill>
                          <a:latin typeface="微软雅黑" panose="020B0503020204020204" pitchFamily="34" charset="-122"/>
                          <a:ea typeface="微软雅黑" panose="020B0503020204020204" pitchFamily="34" charset="-122"/>
                          <a:cs typeface="+mn-cs"/>
                        </a:rPr>
                        <a:t>现有的众包按任务难度分为细粒度任务和复杂任务：细粒度任务获取到的信息太少；复杂任务影响用户体验，获取到的信息又难以处理。</a:t>
                      </a:r>
                      <a:endParaRPr lang="zh-CN" altLang="en-US" sz="1200" b="1" kern="1200" dirty="0">
                        <a:solidFill>
                          <a:srgbClr val="17375E"/>
                        </a:solidFill>
                        <a:latin typeface="微软雅黑" panose="020B0503020204020204" pitchFamily="34" charset="-122"/>
                        <a:ea typeface="微软雅黑" panose="020B0503020204020204" pitchFamily="34" charset="-122"/>
                        <a:cs typeface="+mn-cs"/>
                      </a:endParaRPr>
                    </a:p>
                  </a:txBody>
                  <a:tcPr anchor="ctr"/>
                </a:tc>
              </a:tr>
              <a:tr h="1019327">
                <a:tc>
                  <a:txBody>
                    <a:bodyPr/>
                    <a:lstStyle/>
                    <a:p>
                      <a:pPr marL="0" algn="ctr" defTabSz="598993" rtl="0" eaLnBrk="1" latinLnBrk="0" hangingPunct="1"/>
                      <a:r>
                        <a:rPr lang="zh-CN" altLang="en-US" sz="1200" b="1" kern="1200" dirty="0" smtClean="0">
                          <a:solidFill>
                            <a:srgbClr val="17375E"/>
                          </a:solidFill>
                          <a:latin typeface="微软雅黑" panose="020B0503020204020204" pitchFamily="34" charset="-122"/>
                          <a:ea typeface="微软雅黑" panose="020B0503020204020204" pitchFamily="34" charset="-122"/>
                          <a:cs typeface="+mn-cs"/>
                        </a:rPr>
                        <a:t>缺点二</a:t>
                      </a:r>
                      <a:endParaRPr lang="zh-CN" altLang="en-US" sz="1200" b="1" kern="1200" dirty="0">
                        <a:solidFill>
                          <a:srgbClr val="17375E"/>
                        </a:solidFill>
                        <a:latin typeface="微软雅黑" panose="020B0503020204020204" pitchFamily="34" charset="-122"/>
                        <a:ea typeface="微软雅黑" panose="020B0503020204020204" pitchFamily="34" charset="-122"/>
                        <a:cs typeface="+mn-cs"/>
                      </a:endParaRPr>
                    </a:p>
                  </a:txBody>
                  <a:tcPr anchor="ctr"/>
                </a:tc>
                <a:tc>
                  <a:txBody>
                    <a:bodyPr/>
                    <a:lstStyle/>
                    <a:p>
                      <a:pPr>
                        <a:lnSpc>
                          <a:spcPct val="150000"/>
                        </a:lnSpc>
                      </a:pPr>
                      <a:r>
                        <a:rPr lang="zh-CN" altLang="en-US" sz="1200" b="1" dirty="0" smtClean="0">
                          <a:solidFill>
                            <a:srgbClr val="17375E"/>
                          </a:solidFill>
                          <a:latin typeface="微软雅黑" panose="020B0503020204020204" pitchFamily="34" charset="-122"/>
                          <a:ea typeface="微软雅黑" panose="020B0503020204020204" pitchFamily="34" charset="-122"/>
                        </a:rPr>
                        <a:t>现有的基于众包的主动学习模型优化工作很少，通常是将众包和主动学习区分开，分别优化。</a:t>
                      </a:r>
                      <a:endParaRPr lang="en-US" altLang="zh-CN" sz="1200" b="1" dirty="0">
                        <a:solidFill>
                          <a:srgbClr val="17375E"/>
                        </a:solidFill>
                        <a:latin typeface="微软雅黑" panose="020B0503020204020204" pitchFamily="34" charset="-122"/>
                        <a:ea typeface="微软雅黑" panose="020B0503020204020204" pitchFamily="34" charset="-122"/>
                      </a:endParaRPr>
                    </a:p>
                  </a:txBody>
                  <a:tcPr anchor="ctr"/>
                </a:tc>
              </a:tr>
            </a:tbl>
          </a:graphicData>
        </a:graphic>
      </p:graphicFrame>
      <p:sp>
        <p:nvSpPr>
          <p:cNvPr id="3" name="文本框 2"/>
          <p:cNvSpPr txBox="1"/>
          <p:nvPr/>
        </p:nvSpPr>
        <p:spPr>
          <a:xfrm>
            <a:off x="2506544" y="1364829"/>
            <a:ext cx="2221552" cy="390905"/>
          </a:xfrm>
          <a:prstGeom prst="rect">
            <a:avLst/>
          </a:prstGeom>
          <a:ln>
            <a:noFill/>
          </a:ln>
        </p:spPr>
        <p:txBody>
          <a:bodyPr wrap="square" lIns="67084" tIns="33542" rIns="67084" bIns="33542" anchor="ctr" anchorCtr="0">
            <a:spAutoFit/>
          </a:bodyPr>
          <a:lstStyle>
            <a:defPPr>
              <a:defRPr lang="zh-CN"/>
            </a:defPPr>
            <a:lvl1pPr algn="ctr">
              <a:lnSpc>
                <a:spcPct val="150000"/>
              </a:lnSpc>
              <a:defRPr sz="1200" b="1">
                <a:solidFill>
                  <a:srgbClr val="17375E"/>
                </a:solidFill>
                <a:latin typeface="微软雅黑" panose="020B0503020204020204" pitchFamily="34" charset="-122"/>
                <a:ea typeface="微软雅黑" panose="020B0503020204020204" pitchFamily="34" charset="-122"/>
              </a:defRPr>
            </a:lvl1pPr>
          </a:lstStyle>
          <a:p>
            <a:r>
              <a:rPr lang="en-US" altLang="zh-CN" sz="1400" dirty="0" smtClean="0">
                <a:solidFill>
                  <a:schemeClr val="accent6">
                    <a:lumMod val="75000"/>
                  </a:schemeClr>
                </a:solidFill>
              </a:rPr>
              <a:t>——</a:t>
            </a:r>
            <a:r>
              <a:rPr lang="zh-CN" altLang="en-US" sz="1400" dirty="0" smtClean="0">
                <a:solidFill>
                  <a:schemeClr val="accent6">
                    <a:lumMod val="75000"/>
                  </a:schemeClr>
                </a:solidFill>
              </a:rPr>
              <a:t>现有优化工作的缺陷</a:t>
            </a:r>
            <a:endParaRPr lang="zh-CN" altLang="en-US" sz="1400" dirty="0">
              <a:solidFill>
                <a:schemeClr val="accent6">
                  <a:lumMod val="75000"/>
                </a:schemeClr>
              </a:solidFill>
            </a:endParaRPr>
          </a:p>
        </p:txBody>
      </p:sp>
    </p:spTree>
    <p:extLst>
      <p:ext uri="{BB962C8B-B14F-4D97-AF65-F5344CB8AC3E}">
        <p14:creationId xmlns:p14="http://schemas.microsoft.com/office/powerpoint/2010/main" val="1236335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6.85093E-7 -3.77953E-6 L 0.00118 -0.63275 " pathEditMode="relative" rAng="0" ptsTypes="AA">
                                      <p:cBhvr>
                                        <p:cTn id="6" dur="2000" fill="hold"/>
                                        <p:tgtEl>
                                          <p:spTgt spid="25"/>
                                        </p:tgtEl>
                                        <p:attrNameLst>
                                          <p:attrName>ppt_x</p:attrName>
                                          <p:attrName>ppt_y</p:attrName>
                                        </p:attrNameLst>
                                      </p:cBhvr>
                                      <p:rCtr x="47" y="-3165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4349" y="1928814"/>
            <a:ext cx="6859889" cy="134502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16" name="MH_SubTitle_1"/>
          <p:cNvSpPr/>
          <p:nvPr>
            <p:custDataLst>
              <p:tags r:id="rId2"/>
            </p:custDataLst>
          </p:nvPr>
        </p:nvSpPr>
        <p:spPr>
          <a:xfrm>
            <a:off x="1646060" y="2039835"/>
            <a:ext cx="1122542" cy="964146"/>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4928"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928"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2"/>
          <p:cNvSpPr/>
          <p:nvPr>
            <p:custDataLst>
              <p:tags r:id="rId3"/>
            </p:custDataLst>
          </p:nvPr>
        </p:nvSpPr>
        <p:spPr>
          <a:xfrm>
            <a:off x="2661085" y="2197557"/>
            <a:ext cx="3010468" cy="6894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主要工作</a:t>
            </a:r>
            <a:endParaRPr lang="en-US" altLang="zh-CN"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119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OUR WORKS</a:t>
            </a:r>
            <a:endParaRPr lang="zh-CN" altLang="en-US" sz="11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795940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46537" y="1258374"/>
            <a:ext cx="4013508" cy="321655"/>
          </a:xfrm>
          <a:prstGeom prst="rect">
            <a:avLst/>
          </a:prstGeom>
          <a:ln>
            <a:noFill/>
          </a:ln>
        </p:spPr>
        <p:txBody>
          <a:bodyPr wrap="square" lIns="67084" tIns="33542" rIns="67084" bIns="33542" anchor="ctr" anchorCtr="0">
            <a:spAutoFit/>
          </a:bodyPr>
          <a:lstStyle/>
          <a:p>
            <a:pPr>
              <a:lnSpc>
                <a:spcPct val="150000"/>
              </a:lnSpc>
            </a:pPr>
            <a:r>
              <a:rPr lang="zh-CN" altLang="en-US" sz="1200" b="1" dirty="0">
                <a:solidFill>
                  <a:srgbClr val="17375E"/>
                </a:solidFill>
                <a:latin typeface="微软雅黑" panose="020B0503020204020204" pitchFamily="34" charset="-122"/>
                <a:ea typeface="微软雅黑" panose="020B0503020204020204" pitchFamily="34" charset="-122"/>
              </a:rPr>
              <a:t>基于众包解释性反馈的主动学习模型优化方法</a:t>
            </a:r>
            <a:endParaRPr lang="en-US" altLang="zh-CN" sz="1200" b="1" dirty="0" smtClean="0">
              <a:solidFill>
                <a:srgbClr val="17375E"/>
              </a:solidFill>
              <a:latin typeface="微软雅黑" panose="020B0503020204020204" pitchFamily="34" charset="-122"/>
              <a:ea typeface="微软雅黑" panose="020B0503020204020204" pitchFamily="34" charset="-122"/>
            </a:endParaRPr>
          </a:p>
        </p:txBody>
      </p:sp>
      <p:sp>
        <p:nvSpPr>
          <p:cNvPr id="21" name="矩形 20"/>
          <p:cNvSpPr/>
          <p:nvPr/>
        </p:nvSpPr>
        <p:spPr>
          <a:xfrm>
            <a:off x="2458617" y="3055520"/>
            <a:ext cx="4013508" cy="321655"/>
          </a:xfrm>
          <a:prstGeom prst="rect">
            <a:avLst/>
          </a:prstGeom>
          <a:ln>
            <a:noFill/>
          </a:ln>
        </p:spPr>
        <p:txBody>
          <a:bodyPr wrap="square" lIns="67084" tIns="33542" rIns="67084" bIns="33542" anchor="ctr" anchorCtr="0">
            <a:spAutoFit/>
          </a:bodyPr>
          <a:lstStyle/>
          <a:p>
            <a:pPr>
              <a:lnSpc>
                <a:spcPct val="150000"/>
              </a:lnSpc>
            </a:pPr>
            <a:r>
              <a:rPr lang="zh-CN" altLang="en-US" sz="1200" b="1" dirty="0">
                <a:solidFill>
                  <a:srgbClr val="17375E"/>
                </a:solidFill>
                <a:latin typeface="微软雅黑" panose="020B0503020204020204" pitchFamily="34" charset="-122"/>
                <a:ea typeface="微软雅黑" panose="020B0503020204020204" pitchFamily="34" charset="-122"/>
              </a:rPr>
              <a:t>融入众包置信度的主动学习算法改进方法</a:t>
            </a:r>
            <a:endParaRPr lang="en-US" altLang="zh-CN" sz="1200" b="1" dirty="0">
              <a:solidFill>
                <a:srgbClr val="17375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56920" y="1194810"/>
            <a:ext cx="826841" cy="595363"/>
            <a:chOff x="1028666" y="1469897"/>
            <a:chExt cx="819110" cy="674960"/>
          </a:xfrm>
        </p:grpSpPr>
        <p:sp>
          <p:nvSpPr>
            <p:cNvPr id="12" name="Oval 89"/>
            <p:cNvSpPr/>
            <p:nvPr/>
          </p:nvSpPr>
          <p:spPr>
            <a:xfrm>
              <a:off x="1028666" y="1469897"/>
              <a:ext cx="813893" cy="664391"/>
            </a:xfrm>
            <a:prstGeom prst="ellipse">
              <a:avLst/>
            </a:prstGeom>
            <a:solidFill>
              <a:srgbClr val="17375E"/>
            </a:solidFill>
            <a:ln>
              <a:noFill/>
            </a:ln>
            <a:effectLst/>
          </p:spPr>
          <p:style>
            <a:lnRef idx="1">
              <a:schemeClr val="accent1"/>
            </a:lnRef>
            <a:fillRef idx="3">
              <a:schemeClr val="accent1"/>
            </a:fillRef>
            <a:effectRef idx="2">
              <a:schemeClr val="accent1"/>
            </a:effectRef>
            <a:fontRef idx="minor">
              <a:schemeClr val="lt1"/>
            </a:fontRef>
          </p:style>
          <p:txBody>
            <a:bodyPr lIns="182050" tIns="91025" rIns="182050" bIns="91025" rtlCol="0" anchor="ctr"/>
            <a:lstStyle/>
            <a:p>
              <a:endParaRPr lang="en-US" sz="1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69929" y="1621637"/>
              <a:ext cx="777847" cy="523220"/>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劣势一</a:t>
              </a:r>
              <a:endParaRPr lang="en-US" altLang="zh-CN" sz="1400" b="1" dirty="0">
                <a:solidFill>
                  <a:schemeClr val="bg1"/>
                </a:solidFill>
                <a:latin typeface="微软雅黑" panose="020B0503020204020204" pitchFamily="34" charset="-122"/>
                <a:ea typeface="微软雅黑" panose="020B0503020204020204" pitchFamily="34" charset="-122"/>
              </a:endParaRPr>
            </a:p>
            <a:p>
              <a:endParaRPr lang="zh-CN" altLang="en-US" sz="1400" dirty="0"/>
            </a:p>
          </p:txBody>
        </p:sp>
      </p:grpSp>
      <p:grpSp>
        <p:nvGrpSpPr>
          <p:cNvPr id="15" name="组合 14"/>
          <p:cNvGrpSpPr/>
          <p:nvPr/>
        </p:nvGrpSpPr>
        <p:grpSpPr>
          <a:xfrm>
            <a:off x="967954" y="2946077"/>
            <a:ext cx="872178" cy="547500"/>
            <a:chOff x="1028666" y="1469897"/>
            <a:chExt cx="819110" cy="664391"/>
          </a:xfrm>
        </p:grpSpPr>
        <p:sp>
          <p:nvSpPr>
            <p:cNvPr id="16" name="Oval 89"/>
            <p:cNvSpPr/>
            <p:nvPr/>
          </p:nvSpPr>
          <p:spPr>
            <a:xfrm>
              <a:off x="1028666" y="1469897"/>
              <a:ext cx="813893" cy="664391"/>
            </a:xfrm>
            <a:prstGeom prst="ellipse">
              <a:avLst/>
            </a:prstGeom>
            <a:solidFill>
              <a:srgbClr val="17375E"/>
            </a:solidFill>
            <a:ln>
              <a:noFill/>
            </a:ln>
            <a:effectLst/>
          </p:spPr>
          <p:style>
            <a:lnRef idx="1">
              <a:schemeClr val="accent1"/>
            </a:lnRef>
            <a:fillRef idx="3">
              <a:schemeClr val="accent1"/>
            </a:fillRef>
            <a:effectRef idx="2">
              <a:schemeClr val="accent1"/>
            </a:effectRef>
            <a:fontRef idx="minor">
              <a:schemeClr val="lt1"/>
            </a:fontRef>
          </p:style>
          <p:txBody>
            <a:bodyPr lIns="182050" tIns="91025" rIns="182050" bIns="91025" rtlCol="0" anchor="ctr"/>
            <a:lstStyle/>
            <a:p>
              <a:endParaRPr lang="en-US" sz="12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069929" y="1621637"/>
              <a:ext cx="777847"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劣势二</a:t>
              </a:r>
              <a:endParaRPr lang="zh-CN" altLang="en-US" sz="1400" dirty="0"/>
            </a:p>
          </p:txBody>
        </p:sp>
      </p:grpSp>
      <p:sp>
        <p:nvSpPr>
          <p:cNvPr id="18" name="Freeform 1"/>
          <p:cNvSpPr>
            <a:spLocks noChangeArrowheads="1"/>
          </p:cNvSpPr>
          <p:nvPr/>
        </p:nvSpPr>
        <p:spPr bwMode="auto">
          <a:xfrm rot="10800000">
            <a:off x="2078284" y="1345205"/>
            <a:ext cx="125453" cy="195328"/>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75000"/>
            </a:schemeClr>
          </a:solidFill>
          <a:ln>
            <a:noFill/>
          </a:ln>
          <a:effectLst/>
        </p:spPr>
        <p:txBody>
          <a:bodyPr wrap="none" lIns="134171" tIns="67085" rIns="134171" bIns="67085" anchor="ctr"/>
          <a:lstStyle/>
          <a:p>
            <a:endParaRPr lang="en-US" sz="1195" dirty="0">
              <a:latin typeface="Calibri Light" panose="020F0302020204030204"/>
            </a:endParaRPr>
          </a:p>
        </p:txBody>
      </p:sp>
      <p:sp>
        <p:nvSpPr>
          <p:cNvPr id="19" name="Freeform 1"/>
          <p:cNvSpPr>
            <a:spLocks noChangeArrowheads="1"/>
          </p:cNvSpPr>
          <p:nvPr/>
        </p:nvSpPr>
        <p:spPr bwMode="auto">
          <a:xfrm rot="10800000">
            <a:off x="2078283" y="3109596"/>
            <a:ext cx="125453" cy="195328"/>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75000"/>
            </a:schemeClr>
          </a:solidFill>
          <a:ln>
            <a:noFill/>
          </a:ln>
          <a:effectLst/>
        </p:spPr>
        <p:txBody>
          <a:bodyPr wrap="none" lIns="134171" tIns="67085" rIns="134171" bIns="67085" anchor="ctr"/>
          <a:lstStyle/>
          <a:p>
            <a:endParaRPr lang="en-US" sz="1195" dirty="0">
              <a:latin typeface="Calibri Light" panose="020F0302020204030204"/>
            </a:endParaRPr>
          </a:p>
        </p:txBody>
      </p:sp>
      <p:sp>
        <p:nvSpPr>
          <p:cNvPr id="5" name="圆角矩形标注 4"/>
          <p:cNvSpPr/>
          <p:nvPr/>
        </p:nvSpPr>
        <p:spPr>
          <a:xfrm>
            <a:off x="900233" y="2024462"/>
            <a:ext cx="2407558" cy="595915"/>
          </a:xfrm>
          <a:prstGeom prst="wedgeRoundRectCallout">
            <a:avLst>
              <a:gd name="adj1" fmla="val -24877"/>
              <a:gd name="adj2" fmla="val -668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rgbClr val="17375E"/>
                </a:solidFill>
                <a:latin typeface="微软雅黑" panose="020B0503020204020204" pitchFamily="34" charset="-122"/>
                <a:ea typeface="微软雅黑" panose="020B0503020204020204" pitchFamily="34" charset="-122"/>
              </a:rPr>
              <a:t>细粒度</a:t>
            </a:r>
            <a:r>
              <a:rPr lang="zh-CN" altLang="en-US" sz="1100" dirty="0">
                <a:solidFill>
                  <a:srgbClr val="17375E"/>
                </a:solidFill>
                <a:latin typeface="微软雅黑" panose="020B0503020204020204" pitchFamily="34" charset="-122"/>
                <a:ea typeface="微软雅黑" panose="020B0503020204020204" pitchFamily="34" charset="-122"/>
              </a:rPr>
              <a:t>任务获取到的信息太少</a:t>
            </a:r>
            <a:r>
              <a:rPr lang="zh-CN" altLang="en-US" sz="1100" dirty="0" smtClean="0">
                <a:solidFill>
                  <a:srgbClr val="17375E"/>
                </a:solidFill>
                <a:latin typeface="微软雅黑" panose="020B0503020204020204" pitchFamily="34" charset="-122"/>
                <a:ea typeface="微软雅黑" panose="020B0503020204020204" pitchFamily="34" charset="-122"/>
              </a:rPr>
              <a:t>；</a:t>
            </a:r>
            <a:endParaRPr lang="en-US" altLang="zh-CN" sz="1100" dirty="0" smtClean="0">
              <a:solidFill>
                <a:srgbClr val="17375E"/>
              </a:solidFill>
              <a:latin typeface="微软雅黑" panose="020B0503020204020204" pitchFamily="34" charset="-122"/>
              <a:ea typeface="微软雅黑" panose="020B0503020204020204" pitchFamily="34" charset="-122"/>
            </a:endParaRPr>
          </a:p>
          <a:p>
            <a:pPr algn="ctr"/>
            <a:r>
              <a:rPr lang="zh-CN" altLang="en-US" sz="1100" dirty="0" smtClean="0">
                <a:solidFill>
                  <a:srgbClr val="17375E"/>
                </a:solidFill>
                <a:latin typeface="微软雅黑" panose="020B0503020204020204" pitchFamily="34" charset="-122"/>
                <a:ea typeface="微软雅黑" panose="020B0503020204020204" pitchFamily="34" charset="-122"/>
              </a:rPr>
              <a:t> 复杂任务交互差、获取</a:t>
            </a:r>
            <a:r>
              <a:rPr lang="zh-CN" altLang="en-US" sz="1100" dirty="0">
                <a:solidFill>
                  <a:srgbClr val="17375E"/>
                </a:solidFill>
                <a:latin typeface="微软雅黑" panose="020B0503020204020204" pitchFamily="34" charset="-122"/>
                <a:ea typeface="微软雅黑" panose="020B0503020204020204" pitchFamily="34" charset="-122"/>
              </a:rPr>
              <a:t>到的信息又难以处理</a:t>
            </a:r>
            <a:r>
              <a:rPr lang="zh-CN" altLang="en-US" sz="1100" dirty="0" smtClean="0">
                <a:solidFill>
                  <a:srgbClr val="17375E"/>
                </a:solidFill>
                <a:latin typeface="微软雅黑" panose="020B0503020204020204" pitchFamily="34" charset="-122"/>
                <a:ea typeface="微软雅黑" panose="020B0503020204020204" pitchFamily="34" charset="-122"/>
              </a:rPr>
              <a:t>。</a:t>
            </a:r>
            <a:endParaRPr lang="en-US" altLang="zh-CN" sz="1100" dirty="0">
              <a:solidFill>
                <a:srgbClr val="17375E"/>
              </a:solidFill>
              <a:latin typeface="微软雅黑" panose="020B0503020204020204" pitchFamily="34" charset="-122"/>
              <a:ea typeface="微软雅黑" panose="020B0503020204020204" pitchFamily="34" charset="-122"/>
            </a:endParaRPr>
          </a:p>
        </p:txBody>
      </p:sp>
      <p:sp>
        <p:nvSpPr>
          <p:cNvPr id="23" name="圆角矩形标注 22"/>
          <p:cNvSpPr/>
          <p:nvPr/>
        </p:nvSpPr>
        <p:spPr>
          <a:xfrm>
            <a:off x="900233" y="3812319"/>
            <a:ext cx="2407558" cy="485551"/>
          </a:xfrm>
          <a:prstGeom prst="wedgeRoundRectCallout">
            <a:avLst>
              <a:gd name="adj1" fmla="val -24877"/>
              <a:gd name="adj2" fmla="val -668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rgbClr val="17375E"/>
                </a:solidFill>
                <a:latin typeface="微软雅黑" panose="020B0503020204020204" pitchFamily="34" charset="-122"/>
                <a:ea typeface="微软雅黑" panose="020B0503020204020204" pitchFamily="34" charset="-122"/>
              </a:rPr>
              <a:t>众</a:t>
            </a:r>
            <a:r>
              <a:rPr lang="zh-CN" altLang="en-US" sz="1100" dirty="0">
                <a:solidFill>
                  <a:srgbClr val="17375E"/>
                </a:solidFill>
                <a:latin typeface="微软雅黑" panose="020B0503020204020204" pitchFamily="34" charset="-122"/>
                <a:ea typeface="微软雅黑" panose="020B0503020204020204" pitchFamily="34" charset="-122"/>
              </a:rPr>
              <a:t>包和主动</a:t>
            </a:r>
            <a:r>
              <a:rPr lang="zh-CN" altLang="en-US" sz="1100" dirty="0" smtClean="0">
                <a:solidFill>
                  <a:srgbClr val="17375E"/>
                </a:solidFill>
                <a:latin typeface="微软雅黑" panose="020B0503020204020204" pitchFamily="34" charset="-122"/>
                <a:ea typeface="微软雅黑" panose="020B0503020204020204" pitchFamily="34" charset="-122"/>
              </a:rPr>
              <a:t>学习分开进行优化</a:t>
            </a:r>
            <a:r>
              <a:rPr lang="zh-CN" altLang="en-US" sz="1100" dirty="0">
                <a:solidFill>
                  <a:srgbClr val="17375E"/>
                </a:solidFill>
                <a:latin typeface="微软雅黑" panose="020B0503020204020204" pitchFamily="34" charset="-122"/>
                <a:ea typeface="微软雅黑" panose="020B0503020204020204" pitchFamily="34" charset="-122"/>
              </a:rPr>
              <a:t>。</a:t>
            </a:r>
          </a:p>
        </p:txBody>
      </p:sp>
      <p:sp>
        <p:nvSpPr>
          <p:cNvPr id="24" name="圆角矩形标注 23"/>
          <p:cNvSpPr/>
          <p:nvPr/>
        </p:nvSpPr>
        <p:spPr>
          <a:xfrm>
            <a:off x="1919784" y="1757790"/>
            <a:ext cx="4390697" cy="1205273"/>
          </a:xfrm>
          <a:prstGeom prst="wedgeRoundRectCallout">
            <a:avLst>
              <a:gd name="adj1" fmla="val -22883"/>
              <a:gd name="adj2" fmla="val -6357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zh-CN" altLang="en-US" sz="1100" dirty="0" smtClean="0">
                <a:solidFill>
                  <a:srgbClr val="17375E"/>
                </a:solidFill>
                <a:latin typeface="微软雅黑" panose="020B0503020204020204" pitchFamily="34" charset="-122"/>
                <a:ea typeface="微软雅黑" panose="020B0503020204020204" pitchFamily="34" charset="-122"/>
              </a:rPr>
              <a:t>从任务设计角度进行优化，设计一种交互良好的众包</a:t>
            </a:r>
            <a:r>
              <a:rPr lang="zh-CN" altLang="en-US" sz="1100" dirty="0">
                <a:solidFill>
                  <a:srgbClr val="17375E"/>
                </a:solidFill>
                <a:latin typeface="微软雅黑" panose="020B0503020204020204" pitchFamily="34" charset="-122"/>
                <a:ea typeface="微软雅黑" panose="020B0503020204020204" pitchFamily="34" charset="-122"/>
              </a:rPr>
              <a:t>任务</a:t>
            </a:r>
            <a:r>
              <a:rPr lang="zh-CN" altLang="en-US" sz="1100" dirty="0" smtClean="0">
                <a:solidFill>
                  <a:srgbClr val="17375E"/>
                </a:solidFill>
                <a:latin typeface="微软雅黑" panose="020B0503020204020204" pitchFamily="34" charset="-122"/>
                <a:ea typeface="微软雅黑" panose="020B0503020204020204" pitchFamily="34" charset="-122"/>
              </a:rPr>
              <a:t>，充分利用众包交互性，挖掘</a:t>
            </a:r>
            <a:r>
              <a:rPr lang="zh-CN" altLang="en-US" sz="1100" dirty="0">
                <a:solidFill>
                  <a:srgbClr val="17375E"/>
                </a:solidFill>
                <a:latin typeface="微软雅黑" panose="020B0503020204020204" pitchFamily="34" charset="-122"/>
                <a:ea typeface="微软雅黑" panose="020B0503020204020204" pitchFamily="34" charset="-122"/>
              </a:rPr>
              <a:t>众包工作者对文本数据的潜在认识</a:t>
            </a:r>
            <a:r>
              <a:rPr lang="zh-CN" altLang="en-US" sz="1100" dirty="0" smtClean="0">
                <a:solidFill>
                  <a:srgbClr val="17375E"/>
                </a:solidFill>
                <a:latin typeface="微软雅黑" panose="020B0503020204020204" pitchFamily="34" charset="-122"/>
                <a:ea typeface="微软雅黑" panose="020B0503020204020204" pitchFamily="34" charset="-122"/>
              </a:rPr>
              <a:t>。</a:t>
            </a:r>
            <a:endParaRPr lang="en-US" altLang="zh-CN" sz="1100" dirty="0" smtClean="0">
              <a:solidFill>
                <a:srgbClr val="17375E"/>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smtClean="0">
                <a:solidFill>
                  <a:srgbClr val="17375E"/>
                </a:solidFill>
                <a:latin typeface="微软雅黑" panose="020B0503020204020204" pitchFamily="34" charset="-122"/>
                <a:ea typeface="微软雅黑" panose="020B0503020204020204" pitchFamily="34" charset="-122"/>
              </a:rPr>
              <a:t>其中，提出一种规则的“解释性反馈” ，让用户挑选最能影响其作出判断的局部内容，并</a:t>
            </a:r>
            <a:r>
              <a:rPr lang="zh-CN" altLang="en-US" sz="1100" dirty="0">
                <a:solidFill>
                  <a:srgbClr val="17375E"/>
                </a:solidFill>
                <a:latin typeface="微软雅黑" panose="020B0503020204020204" pitchFamily="34" charset="-122"/>
                <a:ea typeface="微软雅黑" panose="020B0503020204020204" pitchFamily="34" charset="-122"/>
              </a:rPr>
              <a:t>将解释性反馈以提升权重的方式融入模型中</a:t>
            </a:r>
            <a:r>
              <a:rPr lang="zh-CN" altLang="en-US" sz="1100" dirty="0" smtClean="0">
                <a:solidFill>
                  <a:srgbClr val="17375E"/>
                </a:solidFill>
                <a:latin typeface="微软雅黑" panose="020B0503020204020204" pitchFamily="34" charset="-122"/>
                <a:ea typeface="微软雅黑" panose="020B0503020204020204" pitchFamily="34" charset="-122"/>
              </a:rPr>
              <a:t>。</a:t>
            </a:r>
            <a:endParaRPr lang="en-US" altLang="zh-CN" sz="1100" dirty="0" smtClean="0">
              <a:solidFill>
                <a:srgbClr val="17375E"/>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smtClean="0">
                <a:solidFill>
                  <a:srgbClr val="17375E"/>
                </a:solidFill>
                <a:latin typeface="微软雅黑" panose="020B0503020204020204" pitchFamily="34" charset="-122"/>
                <a:ea typeface="微软雅黑" panose="020B0503020204020204" pitchFamily="34" charset="-122"/>
              </a:rPr>
              <a:t>本方法能够挖掘到数据潜在的重要特征，提升模型学习效率。</a:t>
            </a:r>
            <a:endParaRPr lang="en-US" altLang="zh-CN" sz="1100" dirty="0">
              <a:solidFill>
                <a:srgbClr val="17375E"/>
              </a:solidFill>
              <a:latin typeface="微软雅黑" panose="020B0503020204020204" pitchFamily="34" charset="-122"/>
              <a:ea typeface="微软雅黑" panose="020B0503020204020204" pitchFamily="34" charset="-122"/>
            </a:endParaRPr>
          </a:p>
        </p:txBody>
      </p:sp>
      <p:sp>
        <p:nvSpPr>
          <p:cNvPr id="26" name="圆角矩形标注 25"/>
          <p:cNvSpPr/>
          <p:nvPr/>
        </p:nvSpPr>
        <p:spPr>
          <a:xfrm>
            <a:off x="1641366" y="3523708"/>
            <a:ext cx="4669115" cy="1286993"/>
          </a:xfrm>
          <a:prstGeom prst="wedgeRoundRectCallout">
            <a:avLst>
              <a:gd name="adj1" fmla="val -18754"/>
              <a:gd name="adj2" fmla="val -6353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zh-CN" altLang="en-US" sz="1100" dirty="0" smtClean="0">
                <a:solidFill>
                  <a:srgbClr val="17375E"/>
                </a:solidFill>
                <a:latin typeface="微软雅黑" panose="020B0503020204020204" pitchFamily="34" charset="-122"/>
                <a:ea typeface="微软雅黑" panose="020B0503020204020204" pitchFamily="34" charset="-122"/>
              </a:rPr>
              <a:t>在现有的挑选策略</a:t>
            </a:r>
            <a:r>
              <a:rPr lang="en-US" altLang="zh-CN" sz="1100" dirty="0" smtClean="0">
                <a:solidFill>
                  <a:srgbClr val="17375E"/>
                </a:solidFill>
                <a:latin typeface="微软雅黑" panose="020B0503020204020204" pitchFamily="34" charset="-122"/>
                <a:ea typeface="微软雅黑" panose="020B0503020204020204" pitchFamily="34" charset="-122"/>
              </a:rPr>
              <a:t>QUIRE</a:t>
            </a:r>
            <a:r>
              <a:rPr lang="zh-CN" altLang="en-US" sz="1100" dirty="0" smtClean="0">
                <a:solidFill>
                  <a:srgbClr val="17375E"/>
                </a:solidFill>
                <a:latin typeface="微软雅黑" panose="020B0503020204020204" pitchFamily="34" charset="-122"/>
                <a:ea typeface="微软雅黑" panose="020B0503020204020204" pitchFamily="34" charset="-122"/>
              </a:rPr>
              <a:t>上进行改进，引入“众包标注置信度</a:t>
            </a:r>
            <a:r>
              <a:rPr lang="zh-CN" altLang="en-US" sz="1100" dirty="0">
                <a:solidFill>
                  <a:srgbClr val="17375E"/>
                </a:solidFill>
                <a:latin typeface="微软雅黑" panose="020B0503020204020204" pitchFamily="34" charset="-122"/>
                <a:ea typeface="微软雅黑" panose="020B0503020204020204" pitchFamily="34" charset="-122"/>
              </a:rPr>
              <a:t>”，在保证样本具有充足信息量和代表性的基础上，尽可能挑选适合大众标注的样本，从而</a:t>
            </a:r>
            <a:r>
              <a:rPr lang="zh-CN" altLang="en-US" sz="1100" dirty="0" smtClean="0">
                <a:solidFill>
                  <a:srgbClr val="17375E"/>
                </a:solidFill>
                <a:latin typeface="微软雅黑" panose="020B0503020204020204" pitchFamily="34" charset="-122"/>
                <a:ea typeface="微软雅黑" panose="020B0503020204020204" pitchFamily="34" charset="-122"/>
              </a:rPr>
              <a:t>降低收集标签</a:t>
            </a:r>
            <a:r>
              <a:rPr lang="zh-CN" altLang="en-US" sz="1100" dirty="0">
                <a:solidFill>
                  <a:srgbClr val="17375E"/>
                </a:solidFill>
                <a:latin typeface="微软雅黑" panose="020B0503020204020204" pitchFamily="34" charset="-122"/>
                <a:ea typeface="微软雅黑" panose="020B0503020204020204" pitchFamily="34" charset="-122"/>
              </a:rPr>
              <a:t>噪音，</a:t>
            </a:r>
            <a:r>
              <a:rPr lang="zh-CN" altLang="en-US" sz="1100" dirty="0" smtClean="0">
                <a:solidFill>
                  <a:srgbClr val="17375E"/>
                </a:solidFill>
                <a:latin typeface="微软雅黑" panose="020B0503020204020204" pitchFamily="34" charset="-122"/>
                <a:ea typeface="微软雅黑" panose="020B0503020204020204" pitchFamily="34" charset="-122"/>
              </a:rPr>
              <a:t>优化模型分类性能。</a:t>
            </a:r>
            <a:endParaRPr lang="en-US" altLang="zh-CN" sz="1100" dirty="0" smtClean="0">
              <a:solidFill>
                <a:srgbClr val="17375E"/>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smtClean="0">
                <a:solidFill>
                  <a:srgbClr val="17375E"/>
                </a:solidFill>
                <a:latin typeface="微软雅黑" panose="020B0503020204020204" pitchFamily="34" charset="-122"/>
                <a:ea typeface="微软雅黑" panose="020B0503020204020204" pitchFamily="34" charset="-122"/>
              </a:rPr>
              <a:t>本方法将</a:t>
            </a:r>
            <a:r>
              <a:rPr lang="zh-CN" altLang="en-US" sz="1100" dirty="0">
                <a:solidFill>
                  <a:srgbClr val="17375E"/>
                </a:solidFill>
                <a:latin typeface="微软雅黑" panose="020B0503020204020204" pitchFamily="34" charset="-122"/>
                <a:ea typeface="微软雅黑" panose="020B0503020204020204" pitchFamily="34" charset="-122"/>
              </a:rPr>
              <a:t>众包阶段获取的知识融入主动学习挑选过程中</a:t>
            </a:r>
            <a:r>
              <a:rPr lang="zh-CN" altLang="en-US" sz="1100" dirty="0" smtClean="0">
                <a:solidFill>
                  <a:srgbClr val="17375E"/>
                </a:solidFill>
                <a:latin typeface="微软雅黑" panose="020B0503020204020204" pitchFamily="34" charset="-122"/>
                <a:ea typeface="微软雅黑" panose="020B0503020204020204" pitchFamily="34" charset="-122"/>
              </a:rPr>
              <a:t>，将众包技术和主动学习模型更好地结合。</a:t>
            </a:r>
            <a:endParaRPr lang="en-US" altLang="zh-CN" sz="1100" dirty="0">
              <a:solidFill>
                <a:srgbClr val="17375E"/>
              </a:solidFill>
              <a:latin typeface="微软雅黑" panose="020B0503020204020204" pitchFamily="34" charset="-122"/>
              <a:ea typeface="微软雅黑" panose="020B0503020204020204" pitchFamily="34" charset="-122"/>
            </a:endParaRPr>
          </a:p>
        </p:txBody>
      </p:sp>
      <p:sp>
        <p:nvSpPr>
          <p:cNvPr id="27" name="矩形 26"/>
          <p:cNvSpPr/>
          <p:nvPr/>
        </p:nvSpPr>
        <p:spPr>
          <a:xfrm>
            <a:off x="-3902" y="744764"/>
            <a:ext cx="218264" cy="368759"/>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29" name="矩形 28"/>
          <p:cNvSpPr/>
          <p:nvPr/>
        </p:nvSpPr>
        <p:spPr>
          <a:xfrm>
            <a:off x="272360" y="740784"/>
            <a:ext cx="89998" cy="3687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50310" tIns="25155" rIns="50310" bIns="25155" rtlCol="0" anchor="ctr"/>
          <a:lstStyle/>
          <a:p>
            <a:pPr algn="ctr" defTabSz="502695"/>
            <a:endParaRPr lang="zh-CN" altLang="en-US" sz="1269" dirty="0">
              <a:solidFill>
                <a:srgbClr val="4E639C"/>
              </a:solidFill>
              <a:ea typeface="微软雅黑" panose="020B0503020204020204" pitchFamily="34" charset="-122"/>
            </a:endParaRPr>
          </a:p>
        </p:txBody>
      </p:sp>
      <p:sp>
        <p:nvSpPr>
          <p:cNvPr id="31" name="TextBox 8"/>
          <p:cNvSpPr txBox="1"/>
          <p:nvPr/>
        </p:nvSpPr>
        <p:spPr>
          <a:xfrm>
            <a:off x="424765" y="718070"/>
            <a:ext cx="1495019" cy="287323"/>
          </a:xfrm>
          <a:prstGeom prst="rect">
            <a:avLst/>
          </a:prstGeom>
          <a:noFill/>
        </p:spPr>
        <p:txBody>
          <a:bodyPr wrap="square" lIns="0" tIns="0" rIns="0" bIns="0" rtlCol="0" anchor="ctr">
            <a:spAutoFit/>
          </a:bodyPr>
          <a:lstStyle/>
          <a:p>
            <a:pPr defTabSz="476605" fontAlgn="base">
              <a:spcBef>
                <a:spcPct val="0"/>
              </a:spcBef>
              <a:spcAft>
                <a:spcPct val="0"/>
              </a:spcAft>
            </a:pPr>
            <a:r>
              <a:rPr lang="zh-CN" altLang="en-US" sz="1867" b="1" dirty="0" smtClean="0">
                <a:solidFill>
                  <a:prstClr val="black">
                    <a:lumMod val="65000"/>
                    <a:lumOff val="35000"/>
                  </a:prstClr>
                </a:solidFill>
                <a:ea typeface="微软雅黑" panose="020B0503020204020204" pitchFamily="34" charset="-122"/>
                <a:sym typeface="Arial" panose="020B0604020202020204" pitchFamily="34" charset="0"/>
              </a:rPr>
              <a:t>本文主要工作</a:t>
            </a:r>
            <a:endParaRPr lang="zh-CN" altLang="en-US" sz="1867"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5" name="TextBox 8"/>
          <p:cNvSpPr txBox="1"/>
          <p:nvPr/>
        </p:nvSpPr>
        <p:spPr>
          <a:xfrm>
            <a:off x="424765" y="986393"/>
            <a:ext cx="1207803" cy="91885"/>
          </a:xfrm>
          <a:prstGeom prst="rect">
            <a:avLst/>
          </a:prstGeom>
          <a:noFill/>
        </p:spPr>
        <p:txBody>
          <a:bodyPr wrap="square" lIns="0" tIns="0" rIns="0" bIns="0" rtlCol="0" anchor="ctr">
            <a:spAutoFit/>
          </a:bodyPr>
          <a:lstStyle/>
          <a:p>
            <a:pPr defTabSz="476605" fontAlgn="base">
              <a:spcBef>
                <a:spcPct val="0"/>
              </a:spcBef>
              <a:spcAft>
                <a:spcPct val="0"/>
              </a:spcAft>
            </a:pPr>
            <a:r>
              <a:rPr lang="en-US" altLang="zh-CN" sz="597" dirty="0">
                <a:solidFill>
                  <a:prstClr val="white">
                    <a:lumMod val="50000"/>
                  </a:prstClr>
                </a:solidFill>
                <a:ea typeface="微软雅黑" panose="020B0503020204020204" pitchFamily="34" charset="-122"/>
                <a:sym typeface="Arial" panose="020B0604020202020204" pitchFamily="34" charset="0"/>
              </a:rPr>
              <a:t>CLICK TO ADD CAPTION TEXT</a:t>
            </a:r>
            <a:endParaRPr lang="zh-CN" altLang="en-US" sz="747" dirty="0">
              <a:solidFill>
                <a:prstClr val="white">
                  <a:lumMod val="50000"/>
                </a:prstClr>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58882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5"/>
                                        </p:tgtEl>
                                      </p:cBhvr>
                                    </p:animEffect>
                                    <p:anim calcmode="lin" valueType="num">
                                      <p:cBhvr>
                                        <p:cTn id="27" dur="1000"/>
                                        <p:tgtEl>
                                          <p:spTgt spid="5"/>
                                        </p:tgtEl>
                                        <p:attrNameLst>
                                          <p:attrName>ppt_x</p:attrName>
                                        </p:attrNameLst>
                                      </p:cBhvr>
                                      <p:tavLst>
                                        <p:tav tm="0">
                                          <p:val>
                                            <p:strVal val="ppt_x"/>
                                          </p:val>
                                        </p:tav>
                                        <p:tav tm="100000">
                                          <p:val>
                                            <p:strVal val="ppt_x"/>
                                          </p:val>
                                        </p:tav>
                                      </p:tavLst>
                                    </p:anim>
                                    <p:anim calcmode="lin" valueType="num">
                                      <p:cBhvr>
                                        <p:cTn id="28" dur="1000"/>
                                        <p:tgtEl>
                                          <p:spTgt spid="5"/>
                                        </p:tgtEl>
                                        <p:attrNameLst>
                                          <p:attrName>ppt_y</p:attrName>
                                        </p:attrNameLst>
                                      </p:cBhvr>
                                      <p:tavLst>
                                        <p:tav tm="0">
                                          <p:val>
                                            <p:strVal val="ppt_y"/>
                                          </p:val>
                                        </p:tav>
                                        <p:tav tm="100000">
                                          <p:val>
                                            <p:strVal val="ppt_y+.1"/>
                                          </p:val>
                                        </p:tav>
                                      </p:tavLst>
                                    </p:anim>
                                    <p:set>
                                      <p:cBhvr>
                                        <p:cTn id="29" dur="1" fill="hold">
                                          <p:stCondLst>
                                            <p:cond delay="9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grpId="0" nodeType="clickEffect">
                                  <p:stCondLst>
                                    <p:cond delay="0"/>
                                  </p:stCondLst>
                                  <p:childTnLst>
                                    <p:animEffect transition="out" filter="fade">
                                      <p:cBhvr>
                                        <p:cTn id="38" dur="1000"/>
                                        <p:tgtEl>
                                          <p:spTgt spid="23"/>
                                        </p:tgtEl>
                                      </p:cBhvr>
                                    </p:animEffect>
                                    <p:anim calcmode="lin" valueType="num">
                                      <p:cBhvr>
                                        <p:cTn id="39" dur="1000"/>
                                        <p:tgtEl>
                                          <p:spTgt spid="23"/>
                                        </p:tgtEl>
                                        <p:attrNameLst>
                                          <p:attrName>ppt_x</p:attrName>
                                        </p:attrNameLst>
                                      </p:cBhvr>
                                      <p:tavLst>
                                        <p:tav tm="0">
                                          <p:val>
                                            <p:strVal val="ppt_x"/>
                                          </p:val>
                                        </p:tav>
                                        <p:tav tm="100000">
                                          <p:val>
                                            <p:strVal val="ppt_x"/>
                                          </p:val>
                                        </p:tav>
                                      </p:tavLst>
                                    </p:anim>
                                    <p:anim calcmode="lin" valueType="num">
                                      <p:cBhvr>
                                        <p:cTn id="40" dur="1000"/>
                                        <p:tgtEl>
                                          <p:spTgt spid="23"/>
                                        </p:tgtEl>
                                        <p:attrNameLst>
                                          <p:attrName>ppt_y</p:attrName>
                                        </p:attrNameLst>
                                      </p:cBhvr>
                                      <p:tavLst>
                                        <p:tav tm="0">
                                          <p:val>
                                            <p:strVal val="ppt_y"/>
                                          </p:val>
                                        </p:tav>
                                        <p:tav tm="100000">
                                          <p:val>
                                            <p:strVal val="ppt_y+.1"/>
                                          </p:val>
                                        </p:tav>
                                      </p:tavLst>
                                    </p:anim>
                                    <p:set>
                                      <p:cBhvr>
                                        <p:cTn id="41" dur="1" fill="hold">
                                          <p:stCondLst>
                                            <p:cond delay="9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8" grpId="0" animBg="1"/>
      <p:bldP spid="19" grpId="0" animBg="1"/>
      <p:bldP spid="5" grpId="0" animBg="1"/>
      <p:bldP spid="23" grpId="0" animBg="1"/>
      <p:bldP spid="24"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4349" y="1928814"/>
            <a:ext cx="6859889" cy="1345023"/>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lIns="67084" tIns="33542" rIns="67084" bIns="33542" rtlCol="0" anchor="ctr"/>
          <a:lstStyle/>
          <a:p>
            <a:pPr algn="ctr"/>
            <a:endParaRPr lang="zh-CN" altLang="en-US" sz="1195" dirty="0">
              <a:ea typeface="微软雅黑" panose="020B0503020204020204" pitchFamily="34" charset="-122"/>
            </a:endParaRPr>
          </a:p>
        </p:txBody>
      </p:sp>
      <p:sp>
        <p:nvSpPr>
          <p:cNvPr id="16" name="MH_SubTitle_1"/>
          <p:cNvSpPr/>
          <p:nvPr>
            <p:custDataLst>
              <p:tags r:id="rId2"/>
            </p:custDataLst>
          </p:nvPr>
        </p:nvSpPr>
        <p:spPr>
          <a:xfrm>
            <a:off x="1646060" y="2039835"/>
            <a:ext cx="1122542" cy="964146"/>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476605" fontAlgn="base">
              <a:spcBef>
                <a:spcPct val="0"/>
              </a:spcBef>
              <a:spcAft>
                <a:spcPct val="0"/>
              </a:spcAft>
              <a:defRPr/>
            </a:pPr>
            <a:r>
              <a:rPr lang="en-US" altLang="zh-CN" sz="4928"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928"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Entry_3"/>
          <p:cNvSpPr/>
          <p:nvPr>
            <p:custDataLst>
              <p:tags r:id="rId3"/>
            </p:custDataLst>
          </p:nvPr>
        </p:nvSpPr>
        <p:spPr>
          <a:xfrm>
            <a:off x="2768602" y="2249364"/>
            <a:ext cx="3297788" cy="6894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476605" fontAlgn="base">
              <a:spcBef>
                <a:spcPct val="0"/>
              </a:spcBef>
              <a:spcAft>
                <a:spcPct val="0"/>
              </a:spcAft>
            </a:pPr>
            <a:r>
              <a:rPr lang="zh-CN" altLang="en-US"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研究方法</a:t>
            </a:r>
            <a:endParaRPr lang="en-US" altLang="zh-CN" sz="328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defTabSz="476605" fontAlgn="base">
              <a:spcBef>
                <a:spcPct val="0"/>
              </a:spcBef>
              <a:spcAft>
                <a:spcPct val="0"/>
              </a:spcAft>
            </a:pPr>
            <a:r>
              <a:rPr lang="en-US" altLang="zh-CN" sz="119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SUCCESSFUL </a:t>
            </a:r>
            <a:r>
              <a:rPr lang="en-US" altLang="zh-CN" sz="1195" dirty="0">
                <a:solidFill>
                  <a:schemeClr val="bg1"/>
                </a:solidFill>
                <a:latin typeface="Arial" panose="020B0604020202020204" pitchFamily="34" charset="0"/>
                <a:ea typeface="微软雅黑" panose="020B0503020204020204" pitchFamily="34" charset="-122"/>
                <a:sym typeface="Arial" panose="020B0604020202020204" pitchFamily="34" charset="0"/>
              </a:rPr>
              <a:t>PROJECT </a:t>
            </a:r>
            <a:endParaRPr lang="zh-CN" altLang="en-US" sz="11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01231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TIMING" val="|3.3|2.5|1.4|1|1.8|1"/>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TIMING" val="|1.6"/>
</p:tagLst>
</file>

<file path=ppt/tags/tag3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TIMING" val="|2"/>
</p:tagLst>
</file>

<file path=ppt/tags/tag3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TIMING" val="|3.1"/>
</p:tagLst>
</file>

<file path=ppt/tags/tag3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TIMING" val="|3.1"/>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TIMING" val="|3.1"/>
</p:tagLst>
</file>

<file path=ppt/tags/tag4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4201</Words>
  <Application>Microsoft Office PowerPoint</Application>
  <PresentationFormat>自定义</PresentationFormat>
  <Paragraphs>397</Paragraphs>
  <Slides>30</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3" baseType="lpstr">
      <vt:lpstr>等线</vt:lpstr>
      <vt:lpstr>华文黑体</vt:lpstr>
      <vt:lpstr>华文楷体</vt:lpstr>
      <vt:lpstr>宋体</vt:lpstr>
      <vt:lpstr>微软雅黑</vt:lpstr>
      <vt:lpstr>Arial</vt:lpstr>
      <vt:lpstr>Calibri</vt:lpstr>
      <vt:lpstr>Calibri Light</vt:lpstr>
      <vt:lpstr>Times New Roman</vt:lpstr>
      <vt:lpstr>Office 主题</vt:lpstr>
      <vt:lpstr>Equation</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modified xsi:type="dcterms:W3CDTF">2017-11-23T14:45:21Z</dcterms:modified>
</cp:coreProperties>
</file>