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08" r:id="rId3"/>
    <p:sldId id="313" r:id="rId4"/>
    <p:sldId id="375" r:id="rId5"/>
    <p:sldId id="395" r:id="rId6"/>
    <p:sldId id="388" r:id="rId7"/>
    <p:sldId id="317" r:id="rId8"/>
    <p:sldId id="380" r:id="rId9"/>
    <p:sldId id="396" r:id="rId10"/>
    <p:sldId id="366" r:id="rId11"/>
    <p:sldId id="383" r:id="rId12"/>
    <p:sldId id="284" r:id="rId13"/>
    <p:sldId id="322" r:id="rId14"/>
    <p:sldId id="324" r:id="rId15"/>
    <p:sldId id="327" r:id="rId16"/>
    <p:sldId id="391" r:id="rId17"/>
    <p:sldId id="325" r:id="rId18"/>
    <p:sldId id="384" r:id="rId19"/>
    <p:sldId id="341" r:id="rId20"/>
    <p:sldId id="338" r:id="rId21"/>
    <p:sldId id="344" r:id="rId22"/>
    <p:sldId id="346" r:id="rId23"/>
    <p:sldId id="350" r:id="rId24"/>
    <p:sldId id="335" r:id="rId25"/>
    <p:sldId id="357" r:id="rId26"/>
    <p:sldId id="358" r:id="rId27"/>
    <p:sldId id="359" r:id="rId28"/>
    <p:sldId id="397" r:id="rId29"/>
    <p:sldId id="328" r:id="rId30"/>
    <p:sldId id="329" r:id="rId31"/>
    <p:sldId id="377" r:id="rId32"/>
    <p:sldId id="393" r:id="rId33"/>
    <p:sldId id="355" r:id="rId34"/>
    <p:sldId id="361" r:id="rId35"/>
    <p:sldId id="365" r:id="rId36"/>
    <p:sldId id="363" r:id="rId37"/>
    <p:sldId id="364" r:id="rId38"/>
    <p:sldId id="369" r:id="rId39"/>
    <p:sldId id="367" r:id="rId40"/>
    <p:sldId id="362" r:id="rId41"/>
    <p:sldId id="354" r:id="rId42"/>
    <p:sldId id="374" r:id="rId43"/>
    <p:sldId id="372" r:id="rId44"/>
    <p:sldId id="336" r:id="rId45"/>
    <p:sldId id="370" r:id="rId46"/>
    <p:sldId id="373" r:id="rId47"/>
    <p:sldId id="360" r:id="rId48"/>
    <p:sldId id="394" r:id="rId49"/>
    <p:sldId id="33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30" autoAdjust="0"/>
    <p:restoredTop sz="76498" autoAdjust="0"/>
  </p:normalViewPr>
  <p:slideViewPr>
    <p:cSldViewPr snapToGrid="0">
      <p:cViewPr varScale="1">
        <p:scale>
          <a:sx n="164" d="100"/>
          <a:sy n="164" d="100"/>
        </p:scale>
        <p:origin x="644"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4D0EC-01E6-4BEE-9009-947AEC87D70A}" type="datetimeFigureOut">
              <a:rPr lang="en-US" smtClean="0"/>
              <a:t>4/29/2022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5D32D-D03C-419E-A2D0-2D60778FC575}" type="slidenum">
              <a:rPr lang="en-US" smtClean="0"/>
              <a:t>‹#›</a:t>
            </a:fld>
            <a:endParaRPr lang="en-US"/>
          </a:p>
        </p:txBody>
      </p:sp>
    </p:spTree>
    <p:extLst>
      <p:ext uri="{BB962C8B-B14F-4D97-AF65-F5344CB8AC3E}">
        <p14:creationId xmlns:p14="http://schemas.microsoft.com/office/powerpoint/2010/main" val="132466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Hazard_rat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n.wikipedia.org/wiki/Limit_(mathematic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a:t>
            </a:r>
          </a:p>
          <a:p>
            <a:endParaRPr lang="en-US" dirty="0"/>
          </a:p>
          <a:p>
            <a:r>
              <a:rPr lang="en-US" dirty="0"/>
              <a:t>Today, me and Yutian will discuss Survival analysis which is frequently used in medical studies</a:t>
            </a:r>
          </a:p>
        </p:txBody>
      </p:sp>
      <p:sp>
        <p:nvSpPr>
          <p:cNvPr id="4" name="Slide Number Placeholder 3"/>
          <p:cNvSpPr>
            <a:spLocks noGrp="1"/>
          </p:cNvSpPr>
          <p:nvPr>
            <p:ph type="sldNum" sz="quarter" idx="5"/>
          </p:nvPr>
        </p:nvSpPr>
        <p:spPr/>
        <p:txBody>
          <a:bodyPr/>
          <a:lstStyle/>
          <a:p>
            <a:fld id="{2225D32D-D03C-419E-A2D0-2D60778FC575}" type="slidenum">
              <a:rPr lang="en-US" smtClean="0"/>
              <a:t>1</a:t>
            </a:fld>
            <a:endParaRPr lang="en-US"/>
          </a:p>
        </p:txBody>
      </p:sp>
    </p:spTree>
    <p:extLst>
      <p:ext uri="{BB962C8B-B14F-4D97-AF65-F5344CB8AC3E}">
        <p14:creationId xmlns:p14="http://schemas.microsoft.com/office/powerpoint/2010/main" val="681101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those questions; a few functions were developed by mathematicians and statisticians: </a:t>
            </a:r>
          </a:p>
          <a:p>
            <a:endParaRPr lang="en-US" dirty="0"/>
          </a:p>
          <a:p>
            <a:r>
              <a:rPr lang="en-US" dirty="0"/>
              <a:t>Survival function</a:t>
            </a:r>
          </a:p>
          <a:p>
            <a:r>
              <a:rPr lang="en-US" dirty="0"/>
              <a:t>Hazard function</a:t>
            </a:r>
          </a:p>
          <a:p>
            <a:r>
              <a:rPr lang="en-US" dirty="0"/>
              <a:t>Hazard ratio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Survivor function: </a:t>
            </a:r>
            <a:r>
              <a:rPr lang="en-US" b="0" i="0" dirty="0">
                <a:solidFill>
                  <a:srgbClr val="4D5156"/>
                </a:solidFill>
                <a:effectLst/>
                <a:latin typeface="Roboto" panose="02000000000000000000" pitchFamily="2" charset="0"/>
              </a:rPr>
              <a:t> The </a:t>
            </a:r>
            <a:r>
              <a:rPr lang="en-US" b="1" i="0" dirty="0">
                <a:solidFill>
                  <a:srgbClr val="5F6368"/>
                </a:solidFill>
                <a:effectLst/>
                <a:latin typeface="Roboto" panose="02000000000000000000" pitchFamily="2" charset="0"/>
              </a:rPr>
              <a:t>survival function</a:t>
            </a:r>
            <a:r>
              <a:rPr lang="en-US" b="0" i="0" dirty="0">
                <a:solidFill>
                  <a:srgbClr val="4D5156"/>
                </a:solidFill>
                <a:effectLst/>
                <a:latin typeface="Roboto" panose="02000000000000000000" pitchFamily="2" charset="0"/>
              </a:rPr>
              <a:t> is a function that gives the probability that a patient,  interest will survive past a certain time.</a:t>
            </a:r>
          </a:p>
          <a:p>
            <a:endParaRPr lang="en-US" dirty="0"/>
          </a:p>
          <a:p>
            <a:pPr algn="l"/>
            <a:r>
              <a:rPr lang="en-US" b="0" i="0" dirty="0">
                <a:solidFill>
                  <a:srgbClr val="202122"/>
                </a:solidFill>
                <a:effectLst/>
                <a:latin typeface="Arial" panose="020B0604020202020204" pitchFamily="34" charset="0"/>
              </a:rPr>
              <a:t>The instantaneous </a:t>
            </a:r>
            <a:r>
              <a:rPr lang="en-US" b="0" i="0" u="none" strike="noStrike" dirty="0">
                <a:solidFill>
                  <a:srgbClr val="0645AD"/>
                </a:solidFill>
                <a:effectLst/>
                <a:latin typeface="Arial" panose="020B0604020202020204" pitchFamily="34" charset="0"/>
                <a:hlinkClick r:id="rId3" tooltip="Hazard rate"/>
              </a:rPr>
              <a:t>hazard rate</a:t>
            </a:r>
            <a:r>
              <a:rPr lang="en-US" b="0" i="0" dirty="0">
                <a:solidFill>
                  <a:srgbClr val="202122"/>
                </a:solidFill>
                <a:effectLst/>
                <a:latin typeface="Arial" panose="020B0604020202020204" pitchFamily="34" charset="0"/>
              </a:rPr>
              <a:t> is the </a:t>
            </a:r>
            <a:r>
              <a:rPr lang="en-US" b="0" i="0" u="none" strike="noStrike" dirty="0">
                <a:solidFill>
                  <a:srgbClr val="0645AD"/>
                </a:solidFill>
                <a:effectLst/>
                <a:latin typeface="Arial" panose="020B0604020202020204" pitchFamily="34" charset="0"/>
                <a:hlinkClick r:id="rId4" tooltip="Limit (mathematics)"/>
              </a:rPr>
              <a:t>limit</a:t>
            </a:r>
            <a:r>
              <a:rPr lang="en-US" b="0" i="0" dirty="0">
                <a:solidFill>
                  <a:srgbClr val="202122"/>
                </a:solidFill>
                <a:effectLst/>
                <a:latin typeface="Arial" panose="020B0604020202020204" pitchFamily="34" charset="0"/>
              </a:rPr>
              <a:t> of the number of events per unit of time divided by the number at risk, as the time interval approaches 0.</a:t>
            </a:r>
          </a:p>
          <a:p>
            <a:r>
              <a:rPr lang="en-US" dirty="0">
                <a:effectLst/>
              </a:rPr>
              <a:t> </a:t>
            </a:r>
            <a:endParaRPr lang="en-US" dirty="0"/>
          </a:p>
        </p:txBody>
      </p:sp>
      <p:sp>
        <p:nvSpPr>
          <p:cNvPr id="4" name="Slide Number Placeholder 3"/>
          <p:cNvSpPr>
            <a:spLocks noGrp="1"/>
          </p:cNvSpPr>
          <p:nvPr>
            <p:ph type="sldNum" sz="quarter" idx="5"/>
          </p:nvPr>
        </p:nvSpPr>
        <p:spPr/>
        <p:txBody>
          <a:bodyPr/>
          <a:lstStyle/>
          <a:p>
            <a:fld id="{2225D32D-D03C-419E-A2D0-2D60778FC575}" type="slidenum">
              <a:rPr lang="en-US" smtClean="0"/>
              <a:t>10</a:t>
            </a:fld>
            <a:endParaRPr lang="en-US"/>
          </a:p>
        </p:txBody>
      </p:sp>
    </p:spTree>
    <p:extLst>
      <p:ext uri="{BB962C8B-B14F-4D97-AF65-F5344CB8AC3E}">
        <p14:creationId xmlns:p14="http://schemas.microsoft.com/office/powerpoint/2010/main" val="2100938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questions in mind, and terms defined; </a:t>
            </a:r>
          </a:p>
          <a:p>
            <a:endParaRPr lang="en-US" dirty="0"/>
          </a:p>
          <a:p>
            <a:r>
              <a:rPr lang="en-US" dirty="0"/>
              <a:t>Now the Goals of survival analysis, become clear: and concrete:   what we can get from survival analysis</a:t>
            </a:r>
          </a:p>
          <a:p>
            <a:endParaRPr lang="en-US" dirty="0"/>
          </a:p>
        </p:txBody>
      </p:sp>
      <p:sp>
        <p:nvSpPr>
          <p:cNvPr id="4" name="Slide Number Placeholder 3"/>
          <p:cNvSpPr>
            <a:spLocks noGrp="1"/>
          </p:cNvSpPr>
          <p:nvPr>
            <p:ph type="sldNum" sz="quarter" idx="5"/>
          </p:nvPr>
        </p:nvSpPr>
        <p:spPr/>
        <p:txBody>
          <a:bodyPr/>
          <a:lstStyle/>
          <a:p>
            <a:fld id="{2225D32D-D03C-419E-A2D0-2D60778FC575}" type="slidenum">
              <a:rPr lang="en-US" smtClean="0"/>
              <a:t>11</a:t>
            </a:fld>
            <a:endParaRPr lang="en-US"/>
          </a:p>
        </p:txBody>
      </p:sp>
    </p:spTree>
    <p:extLst>
      <p:ext uri="{BB962C8B-B14F-4D97-AF65-F5344CB8AC3E}">
        <p14:creationId xmlns:p14="http://schemas.microsoft.com/office/powerpoint/2010/main" val="2680217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achieve these goals, a set of methods are developed, and more are being developed to address limitations with the existing methods</a:t>
            </a:r>
          </a:p>
          <a:p>
            <a:endParaRPr lang="en-US" dirty="0"/>
          </a:p>
          <a:p>
            <a:r>
              <a:rPr lang="en-US" dirty="0"/>
              <a:t>Popular models for analyzing survival data</a:t>
            </a:r>
          </a:p>
          <a:p>
            <a:endParaRPr lang="en-US" dirty="0"/>
          </a:p>
          <a:p>
            <a:r>
              <a:rPr lang="en-US" dirty="0"/>
              <a:t>Focus on Kaplan-Meier &amp; Cox regression model</a:t>
            </a:r>
          </a:p>
        </p:txBody>
      </p:sp>
      <p:sp>
        <p:nvSpPr>
          <p:cNvPr id="4" name="Slide Number Placeholder 3"/>
          <p:cNvSpPr>
            <a:spLocks noGrp="1"/>
          </p:cNvSpPr>
          <p:nvPr>
            <p:ph type="sldNum" sz="quarter" idx="5"/>
          </p:nvPr>
        </p:nvSpPr>
        <p:spPr/>
        <p:txBody>
          <a:bodyPr/>
          <a:lstStyle/>
          <a:p>
            <a:fld id="{2225D32D-D03C-419E-A2D0-2D60778FC575}" type="slidenum">
              <a:rPr lang="en-US" smtClean="0"/>
              <a:t>12</a:t>
            </a:fld>
            <a:endParaRPr lang="en-US"/>
          </a:p>
        </p:txBody>
      </p:sp>
    </p:spTree>
    <p:extLst>
      <p:ext uri="{BB962C8B-B14F-4D97-AF65-F5344CB8AC3E}">
        <p14:creationId xmlns:p14="http://schemas.microsoft.com/office/powerpoint/2010/main" val="1048958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dvP497E2"/>
              </a:rPr>
              <a:t>‘</a:t>
            </a:r>
          </a:p>
          <a:p>
            <a:pPr algn="l"/>
            <a:endParaRPr lang="en-US" sz="1800" b="0" i="0" u="none" strike="noStrike" baseline="0" dirty="0">
              <a:latin typeface="AdvP497E2"/>
            </a:endParaRPr>
          </a:p>
          <a:p>
            <a:pPr algn="l" fontAlgn="base"/>
            <a:r>
              <a:rPr lang="en-US" b="0" i="0" dirty="0">
                <a:solidFill>
                  <a:srgbClr val="333333"/>
                </a:solidFill>
                <a:effectLst/>
                <a:latin typeface="interfaceregular"/>
              </a:rPr>
              <a:t>Paul Meier was half of the collaboration that created the algorithm, first published in 1958 as “Nonparametric estimation from incomplete observations” in the </a:t>
            </a:r>
            <a:r>
              <a:rPr lang="en-US" b="0" i="1" dirty="0">
                <a:solidFill>
                  <a:srgbClr val="333333"/>
                </a:solidFill>
                <a:effectLst/>
                <a:latin typeface="inherit"/>
              </a:rPr>
              <a:t>Journal of the American Statistical Association</a:t>
            </a:r>
            <a:r>
              <a:rPr lang="en-US" b="0" i="0" dirty="0">
                <a:solidFill>
                  <a:srgbClr val="333333"/>
                </a:solidFill>
                <a:effectLst/>
                <a:latin typeface="interfaceregular"/>
              </a:rPr>
              <a:t> (1958;53:457-81, doi:10.2307/2281868).</a:t>
            </a:r>
          </a:p>
          <a:p>
            <a:pPr algn="l" fontAlgn="base"/>
            <a:r>
              <a:rPr lang="en-US" b="0" i="0" dirty="0">
                <a:solidFill>
                  <a:srgbClr val="333333"/>
                </a:solidFill>
                <a:effectLst/>
                <a:latin typeface="interfaceregular"/>
              </a:rPr>
              <a:t>His partnership with Edward L Kaplan was essentially a shotgun marriage arranged by an editor who did not want to publish two similar but somewhat conflicting papers. He told the pair to work it out and produce a single paper. It took four years of further refinements before the collaborative document was ready.</a:t>
            </a:r>
          </a:p>
          <a:p>
            <a:pPr algn="l"/>
            <a:endParaRPr lang="en-US" dirty="0"/>
          </a:p>
        </p:txBody>
      </p:sp>
      <p:sp>
        <p:nvSpPr>
          <p:cNvPr id="4" name="Slide Number Placeholder 3"/>
          <p:cNvSpPr>
            <a:spLocks noGrp="1"/>
          </p:cNvSpPr>
          <p:nvPr>
            <p:ph type="sldNum" sz="quarter" idx="5"/>
          </p:nvPr>
        </p:nvSpPr>
        <p:spPr/>
        <p:txBody>
          <a:bodyPr/>
          <a:lstStyle/>
          <a:p>
            <a:fld id="{A8EBBB07-F2A5-48B7-B4E7-402B5F72A0E1}" type="slidenum">
              <a:rPr lang="en-US" smtClean="0"/>
              <a:t>13</a:t>
            </a:fld>
            <a:endParaRPr lang="en-US"/>
          </a:p>
        </p:txBody>
      </p:sp>
    </p:spTree>
    <p:extLst>
      <p:ext uri="{BB962C8B-B14F-4D97-AF65-F5344CB8AC3E}">
        <p14:creationId xmlns:p14="http://schemas.microsoft.com/office/powerpoint/2010/main" val="1437242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they either will Overestimate and underestimate survival rate or underestimate, depends on whether they assume the censored patients remain alive or dead; both are problematic</a:t>
            </a:r>
          </a:p>
        </p:txBody>
      </p:sp>
      <p:sp>
        <p:nvSpPr>
          <p:cNvPr id="4" name="Slide Number Placeholder 3"/>
          <p:cNvSpPr>
            <a:spLocks noGrp="1"/>
          </p:cNvSpPr>
          <p:nvPr>
            <p:ph type="sldNum" sz="quarter" idx="5"/>
          </p:nvPr>
        </p:nvSpPr>
        <p:spPr/>
        <p:txBody>
          <a:bodyPr/>
          <a:lstStyle/>
          <a:p>
            <a:fld id="{2225D32D-D03C-419E-A2D0-2D60778FC575}" type="slidenum">
              <a:rPr lang="en-US" smtClean="0"/>
              <a:t>14</a:t>
            </a:fld>
            <a:endParaRPr lang="en-US"/>
          </a:p>
        </p:txBody>
      </p:sp>
    </p:spTree>
    <p:extLst>
      <p:ext uri="{BB962C8B-B14F-4D97-AF65-F5344CB8AC3E}">
        <p14:creationId xmlns:p14="http://schemas.microsoft.com/office/powerpoint/2010/main" val="1884103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dvPA5A8"/>
              </a:rPr>
              <a:t>Let’s use an example to show how to generate K-M estimate</a:t>
            </a:r>
          </a:p>
          <a:p>
            <a:pPr algn="l"/>
            <a:endParaRPr lang="en-US" sz="1800" b="0" i="0" u="none" strike="noStrike" baseline="0" dirty="0">
              <a:latin typeface="AdvPA5A8"/>
            </a:endParaRPr>
          </a:p>
          <a:p>
            <a:pPr algn="l"/>
            <a:r>
              <a:rPr lang="en-US" sz="1800" b="0" i="0" u="none" strike="noStrike" baseline="0" dirty="0">
                <a:latin typeface="AdvPA5A8"/>
              </a:rPr>
              <a:t>The data for this example derive from a study of the remission times in weeks for two groups of leukemia patients, with 21 patients in each group. </a:t>
            </a:r>
          </a:p>
          <a:p>
            <a:pPr algn="l"/>
            <a:r>
              <a:rPr lang="en-US" sz="1800" b="0" i="0" u="none" strike="noStrike" baseline="0" dirty="0">
                <a:latin typeface="AdvPA5A8"/>
              </a:rPr>
              <a:t>Group 1 is the treatment group and</a:t>
            </a:r>
          </a:p>
          <a:p>
            <a:pPr algn="l"/>
            <a:r>
              <a:rPr lang="en-US" sz="1800" b="0" i="0" u="none" strike="noStrike" baseline="0" dirty="0">
                <a:latin typeface="AdvPA5A8"/>
              </a:rPr>
              <a:t>group 2 is the placebo group. </a:t>
            </a:r>
          </a:p>
          <a:p>
            <a:pPr algn="l"/>
            <a:endParaRPr lang="en-US" sz="1800" b="0" i="0" u="none" strike="noStrike" baseline="0" dirty="0">
              <a:latin typeface="AdvPA5A8"/>
            </a:endParaRPr>
          </a:p>
          <a:p>
            <a:pPr algn="l"/>
            <a:r>
              <a:rPr lang="en-US" sz="1800" b="0" i="0" u="none" strike="noStrike" baseline="0" dirty="0">
                <a:latin typeface="AdvPA5A8"/>
              </a:rPr>
              <a:t>The basic question of interest concerns comparing the survival experience of the two groups</a:t>
            </a:r>
            <a:endParaRPr lang="en-US" dirty="0"/>
          </a:p>
        </p:txBody>
      </p:sp>
      <p:sp>
        <p:nvSpPr>
          <p:cNvPr id="4" name="Slide Number Placeholder 3"/>
          <p:cNvSpPr>
            <a:spLocks noGrp="1"/>
          </p:cNvSpPr>
          <p:nvPr>
            <p:ph type="sldNum" sz="quarter" idx="5"/>
          </p:nvPr>
        </p:nvSpPr>
        <p:spPr/>
        <p:txBody>
          <a:bodyPr/>
          <a:lstStyle/>
          <a:p>
            <a:fld id="{2225D32D-D03C-419E-A2D0-2D60778FC575}" type="slidenum">
              <a:rPr lang="en-US" smtClean="0"/>
              <a:t>16</a:t>
            </a:fld>
            <a:endParaRPr lang="en-US"/>
          </a:p>
        </p:txBody>
      </p:sp>
    </p:spTree>
    <p:extLst>
      <p:ext uri="{BB962C8B-B14F-4D97-AF65-F5344CB8AC3E}">
        <p14:creationId xmlns:p14="http://schemas.microsoft.com/office/powerpoint/2010/main" val="3739463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dvPA5A8"/>
              </a:rPr>
              <a:t>The data for this example derive from a study of the remission times in weeks for two groups of leukemia patients, with 21 patients in each group. </a:t>
            </a:r>
          </a:p>
          <a:p>
            <a:pPr algn="l"/>
            <a:r>
              <a:rPr lang="en-US" sz="1800" b="0" i="0" u="none" strike="noStrike" baseline="0" dirty="0">
                <a:latin typeface="AdvPA5A8"/>
              </a:rPr>
              <a:t>Group 1 is the treatment group and</a:t>
            </a:r>
          </a:p>
          <a:p>
            <a:pPr algn="l"/>
            <a:r>
              <a:rPr lang="en-US" sz="1800" b="0" i="0" u="none" strike="noStrike" baseline="0" dirty="0">
                <a:latin typeface="AdvPA5A8"/>
              </a:rPr>
              <a:t>group 2 is the placebo group. </a:t>
            </a:r>
          </a:p>
          <a:p>
            <a:pPr algn="l"/>
            <a:endParaRPr lang="en-US" sz="1800" b="0" i="0" u="none" strike="noStrike" baseline="0" dirty="0">
              <a:latin typeface="AdvPA5A8"/>
            </a:endParaRPr>
          </a:p>
          <a:p>
            <a:pPr algn="l"/>
            <a:r>
              <a:rPr lang="en-US" sz="1800" b="0" i="0" u="none" strike="noStrike" baseline="0" dirty="0">
                <a:latin typeface="AdvPA5A8"/>
              </a:rPr>
              <a:t>The basic question of interest concerns comparing the survival experience of the two groups</a:t>
            </a:r>
          </a:p>
          <a:p>
            <a:pPr algn="l"/>
            <a:endParaRPr lang="en-US" sz="1800" b="0" i="0" u="none" strike="noStrike" baseline="0" dirty="0">
              <a:latin typeface="AdvPA5A8"/>
            </a:endParaRPr>
          </a:p>
          <a:p>
            <a:pPr algn="l"/>
            <a:r>
              <a:rPr lang="en-US" sz="1800" b="0" i="0" u="none" strike="noStrike" baseline="0" dirty="0">
                <a:latin typeface="AdvPA5A8"/>
              </a:rPr>
              <a:t>How long I can stay in remission after the treatment?  A statistical natural way to answer the question is to use a measure of central tendency, for example, mean,  if we use mean, we are ignoring censoring here, meaning that we assume the censored patient had the event by the time of censoring, bias results.</a:t>
            </a:r>
          </a:p>
          <a:p>
            <a:pPr algn="l"/>
            <a:endParaRPr lang="en-US" sz="1800" b="0" i="0" u="none" strike="noStrike" baseline="0" dirty="0">
              <a:latin typeface="AdvPA5A8"/>
            </a:endParaRPr>
          </a:p>
          <a:p>
            <a:pPr algn="l"/>
            <a:r>
              <a:rPr lang="en-US" sz="1800" b="0" i="0" u="none" strike="noStrike" baseline="0" dirty="0">
                <a:latin typeface="AdvPA5A8"/>
              </a:rPr>
              <a:t>Also the descriptive measure only gives us overall information, and does not tell us information over time.</a:t>
            </a:r>
          </a:p>
          <a:p>
            <a:pPr algn="l"/>
            <a:endParaRPr lang="en-US" sz="1800" b="0" i="0" u="none" strike="noStrike" baseline="0" dirty="0">
              <a:latin typeface="AdvPA5A8"/>
            </a:endParaRPr>
          </a:p>
          <a:p>
            <a:pPr algn="l"/>
            <a:r>
              <a:rPr lang="en-US" sz="1800" b="0" i="0" u="none" strike="noStrike" baseline="0" dirty="0">
                <a:latin typeface="AdvPA5A8"/>
              </a:rPr>
              <a:t>Alternative method must be sought, </a:t>
            </a:r>
            <a:endParaRPr lang="en-US" dirty="0"/>
          </a:p>
        </p:txBody>
      </p:sp>
      <p:sp>
        <p:nvSpPr>
          <p:cNvPr id="4" name="Slide Number Placeholder 3"/>
          <p:cNvSpPr>
            <a:spLocks noGrp="1"/>
          </p:cNvSpPr>
          <p:nvPr>
            <p:ph type="sldNum" sz="quarter" idx="5"/>
          </p:nvPr>
        </p:nvSpPr>
        <p:spPr/>
        <p:txBody>
          <a:bodyPr/>
          <a:lstStyle/>
          <a:p>
            <a:fld id="{2225D32D-D03C-419E-A2D0-2D60778FC575}" type="slidenum">
              <a:rPr lang="en-US" smtClean="0"/>
              <a:t>17</a:t>
            </a:fld>
            <a:endParaRPr lang="en-US"/>
          </a:p>
        </p:txBody>
      </p:sp>
    </p:spTree>
    <p:extLst>
      <p:ext uri="{BB962C8B-B14F-4D97-AF65-F5344CB8AC3E}">
        <p14:creationId xmlns:p14="http://schemas.microsoft.com/office/powerpoint/2010/main" val="19314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dvPA5A8"/>
              </a:rPr>
              <a:t> so instead, we use the K-M method based on a life  table </a:t>
            </a:r>
          </a:p>
          <a:p>
            <a:pPr algn="l"/>
            <a:r>
              <a:rPr lang="en-US" sz="1800" b="0" i="0" u="none" strike="noStrike" baseline="0" dirty="0">
                <a:latin typeface="AdvPA5A8"/>
              </a:rPr>
              <a:t>In order to do that, we need to put the original data into an ordered life table, ordered by failure times,   in the table, we also have information on the number of events within each duration, number of censored within each duration </a:t>
            </a:r>
          </a:p>
          <a:p>
            <a:pPr algn="l"/>
            <a:r>
              <a:rPr lang="en-US" sz="1800" b="0" i="0" u="none" strike="noStrike" baseline="0" dirty="0">
                <a:latin typeface="AdvPA5A8"/>
              </a:rPr>
              <a:t>Let’s look at the first row, the failure time is 6, </a:t>
            </a:r>
          </a:p>
          <a:p>
            <a:pPr algn="l"/>
            <a:endParaRPr lang="en-US" dirty="0"/>
          </a:p>
        </p:txBody>
      </p:sp>
      <p:sp>
        <p:nvSpPr>
          <p:cNvPr id="4" name="Slide Number Placeholder 3"/>
          <p:cNvSpPr>
            <a:spLocks noGrp="1"/>
          </p:cNvSpPr>
          <p:nvPr>
            <p:ph type="sldNum" sz="quarter" idx="5"/>
          </p:nvPr>
        </p:nvSpPr>
        <p:spPr/>
        <p:txBody>
          <a:bodyPr/>
          <a:lstStyle/>
          <a:p>
            <a:fld id="{2225D32D-D03C-419E-A2D0-2D60778FC575}" type="slidenum">
              <a:rPr lang="en-US" smtClean="0"/>
              <a:t>18</a:t>
            </a:fld>
            <a:endParaRPr lang="en-US"/>
          </a:p>
        </p:txBody>
      </p:sp>
    </p:spTree>
    <p:extLst>
      <p:ext uri="{BB962C8B-B14F-4D97-AF65-F5344CB8AC3E}">
        <p14:creationId xmlns:p14="http://schemas.microsoft.com/office/powerpoint/2010/main" val="1667329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life table, we now able to compute the survival probability </a:t>
            </a:r>
          </a:p>
          <a:p>
            <a:endParaRPr lang="en-US" dirty="0"/>
          </a:p>
        </p:txBody>
      </p:sp>
      <p:sp>
        <p:nvSpPr>
          <p:cNvPr id="4" name="Slide Number Placeholder 3"/>
          <p:cNvSpPr>
            <a:spLocks noGrp="1"/>
          </p:cNvSpPr>
          <p:nvPr>
            <p:ph type="sldNum" sz="quarter" idx="5"/>
          </p:nvPr>
        </p:nvSpPr>
        <p:spPr/>
        <p:txBody>
          <a:bodyPr/>
          <a:lstStyle/>
          <a:p>
            <a:fld id="{2225D32D-D03C-419E-A2D0-2D60778FC575}" type="slidenum">
              <a:rPr lang="en-US" smtClean="0"/>
              <a:t>19</a:t>
            </a:fld>
            <a:endParaRPr lang="en-US"/>
          </a:p>
        </p:txBody>
      </p:sp>
    </p:spTree>
    <p:extLst>
      <p:ext uri="{BB962C8B-B14F-4D97-AF65-F5344CB8AC3E}">
        <p14:creationId xmlns:p14="http://schemas.microsoft.com/office/powerpoint/2010/main" val="3123893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group2, which has no censorship in the data,  the survivor is very easy to compute;</a:t>
            </a:r>
          </a:p>
          <a:p>
            <a:endParaRPr lang="en-US" dirty="0"/>
          </a:p>
          <a:p>
            <a:r>
              <a:rPr lang="en-US" dirty="0"/>
              <a:t>Survivor probability is computed as the number of survivors divided by the total number of patients in the beginning </a:t>
            </a:r>
          </a:p>
        </p:txBody>
      </p:sp>
      <p:sp>
        <p:nvSpPr>
          <p:cNvPr id="4" name="Slide Number Placeholder 3"/>
          <p:cNvSpPr>
            <a:spLocks noGrp="1"/>
          </p:cNvSpPr>
          <p:nvPr>
            <p:ph type="sldNum" sz="quarter" idx="5"/>
          </p:nvPr>
        </p:nvSpPr>
        <p:spPr/>
        <p:txBody>
          <a:bodyPr/>
          <a:lstStyle/>
          <a:p>
            <a:fld id="{2225D32D-D03C-419E-A2D0-2D60778FC575}" type="slidenum">
              <a:rPr lang="en-US" smtClean="0"/>
              <a:t>20</a:t>
            </a:fld>
            <a:endParaRPr lang="en-US"/>
          </a:p>
        </p:txBody>
      </p:sp>
    </p:spTree>
    <p:extLst>
      <p:ext uri="{BB962C8B-B14F-4D97-AF65-F5344CB8AC3E}">
        <p14:creationId xmlns:p14="http://schemas.microsoft.com/office/powerpoint/2010/main" val="2613576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characteristics of survival analysis, and two popular survival analysis methods, use an example data to walk through the process and followed by an application using one of our own data, with implementation in R</a:t>
            </a:r>
          </a:p>
          <a:p>
            <a:endParaRPr lang="en-US" dirty="0"/>
          </a:p>
        </p:txBody>
      </p:sp>
      <p:sp>
        <p:nvSpPr>
          <p:cNvPr id="4" name="Slide Number Placeholder 3"/>
          <p:cNvSpPr>
            <a:spLocks noGrp="1"/>
          </p:cNvSpPr>
          <p:nvPr>
            <p:ph type="sldNum" sz="quarter" idx="5"/>
          </p:nvPr>
        </p:nvSpPr>
        <p:spPr/>
        <p:txBody>
          <a:bodyPr/>
          <a:lstStyle/>
          <a:p>
            <a:fld id="{2225D32D-D03C-419E-A2D0-2D60778FC575}" type="slidenum">
              <a:rPr lang="en-US" smtClean="0"/>
              <a:t>2</a:t>
            </a:fld>
            <a:endParaRPr lang="en-US"/>
          </a:p>
        </p:txBody>
      </p:sp>
    </p:spTree>
    <p:extLst>
      <p:ext uri="{BB962C8B-B14F-4D97-AF65-F5344CB8AC3E}">
        <p14:creationId xmlns:p14="http://schemas.microsoft.com/office/powerpoint/2010/main" val="1687415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more interested in comparing the curves; so, plot the curves in one graph. What does the graph tell us?</a:t>
            </a:r>
          </a:p>
        </p:txBody>
      </p:sp>
      <p:sp>
        <p:nvSpPr>
          <p:cNvPr id="4" name="Slide Number Placeholder 3"/>
          <p:cNvSpPr>
            <a:spLocks noGrp="1"/>
          </p:cNvSpPr>
          <p:nvPr>
            <p:ph type="sldNum" sz="quarter" idx="5"/>
          </p:nvPr>
        </p:nvSpPr>
        <p:spPr/>
        <p:txBody>
          <a:bodyPr/>
          <a:lstStyle/>
          <a:p>
            <a:fld id="{2225D32D-D03C-419E-A2D0-2D60778FC575}" type="slidenum">
              <a:rPr lang="en-US" smtClean="0"/>
              <a:t>21</a:t>
            </a:fld>
            <a:endParaRPr lang="en-US"/>
          </a:p>
        </p:txBody>
      </p:sp>
    </p:spTree>
    <p:extLst>
      <p:ext uri="{BB962C8B-B14F-4D97-AF65-F5344CB8AC3E}">
        <p14:creationId xmlns:p14="http://schemas.microsoft.com/office/powerpoint/2010/main" val="361100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seeing the graph, we would want to know whether the curves are significantly different?</a:t>
            </a:r>
          </a:p>
          <a:p>
            <a:endParaRPr lang="en-US" dirty="0"/>
          </a:p>
          <a:p>
            <a:r>
              <a:rPr lang="en-US" dirty="0"/>
              <a:t>Basic idea of log-rank Test;  to test whether two distributions are different; many variations to the computation formula; good news software will output the Log rank test for you </a:t>
            </a:r>
          </a:p>
        </p:txBody>
      </p:sp>
      <p:sp>
        <p:nvSpPr>
          <p:cNvPr id="4" name="Slide Number Placeholder 3"/>
          <p:cNvSpPr>
            <a:spLocks noGrp="1"/>
          </p:cNvSpPr>
          <p:nvPr>
            <p:ph type="sldNum" sz="quarter" idx="5"/>
          </p:nvPr>
        </p:nvSpPr>
        <p:spPr/>
        <p:txBody>
          <a:bodyPr/>
          <a:lstStyle/>
          <a:p>
            <a:fld id="{2225D32D-D03C-419E-A2D0-2D60778FC575}" type="slidenum">
              <a:rPr lang="en-US" smtClean="0"/>
              <a:t>22</a:t>
            </a:fld>
            <a:endParaRPr lang="en-US"/>
          </a:p>
        </p:txBody>
      </p:sp>
    </p:spTree>
    <p:extLst>
      <p:ext uri="{BB962C8B-B14F-4D97-AF65-F5344CB8AC3E}">
        <p14:creationId xmlns:p14="http://schemas.microsoft.com/office/powerpoint/2010/main" val="437700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log-rank statistic for the two curves</a:t>
            </a:r>
          </a:p>
        </p:txBody>
      </p:sp>
      <p:sp>
        <p:nvSpPr>
          <p:cNvPr id="4" name="Slide Number Placeholder 3"/>
          <p:cNvSpPr>
            <a:spLocks noGrp="1"/>
          </p:cNvSpPr>
          <p:nvPr>
            <p:ph type="sldNum" sz="quarter" idx="5"/>
          </p:nvPr>
        </p:nvSpPr>
        <p:spPr/>
        <p:txBody>
          <a:bodyPr/>
          <a:lstStyle/>
          <a:p>
            <a:fld id="{2225D32D-D03C-419E-A2D0-2D60778FC575}" type="slidenum">
              <a:rPr lang="en-US" smtClean="0"/>
              <a:t>23</a:t>
            </a:fld>
            <a:endParaRPr lang="en-US"/>
          </a:p>
        </p:txBody>
      </p:sp>
    </p:spTree>
    <p:extLst>
      <p:ext uri="{BB962C8B-B14F-4D97-AF65-F5344CB8AC3E}">
        <p14:creationId xmlns:p14="http://schemas.microsoft.com/office/powerpoint/2010/main" val="3438865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5D32D-D03C-419E-A2D0-2D60778FC575}" type="slidenum">
              <a:rPr lang="en-US" smtClean="0"/>
              <a:t>24</a:t>
            </a:fld>
            <a:endParaRPr lang="en-US"/>
          </a:p>
        </p:txBody>
      </p:sp>
    </p:spTree>
    <p:extLst>
      <p:ext uri="{BB962C8B-B14F-4D97-AF65-F5344CB8AC3E}">
        <p14:creationId xmlns:p14="http://schemas.microsoft.com/office/powerpoint/2010/main" val="3909637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table; gives the information on number of patients in the risk set</a:t>
            </a:r>
          </a:p>
        </p:txBody>
      </p:sp>
      <p:sp>
        <p:nvSpPr>
          <p:cNvPr id="4" name="Slide Number Placeholder 3"/>
          <p:cNvSpPr>
            <a:spLocks noGrp="1"/>
          </p:cNvSpPr>
          <p:nvPr>
            <p:ph type="sldNum" sz="quarter" idx="5"/>
          </p:nvPr>
        </p:nvSpPr>
        <p:spPr/>
        <p:txBody>
          <a:bodyPr/>
          <a:lstStyle/>
          <a:p>
            <a:fld id="{2225D32D-D03C-419E-A2D0-2D60778FC575}" type="slidenum">
              <a:rPr lang="en-US" smtClean="0"/>
              <a:t>27</a:t>
            </a:fld>
            <a:endParaRPr lang="en-US"/>
          </a:p>
        </p:txBody>
      </p:sp>
    </p:spTree>
    <p:extLst>
      <p:ext uri="{BB962C8B-B14F-4D97-AF65-F5344CB8AC3E}">
        <p14:creationId xmlns:p14="http://schemas.microsoft.com/office/powerpoint/2010/main" val="2176273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questions in mind, and concepts defined; </a:t>
            </a:r>
          </a:p>
          <a:p>
            <a:endParaRPr lang="en-US" dirty="0"/>
          </a:p>
          <a:p>
            <a:r>
              <a:rPr lang="en-US" dirty="0"/>
              <a:t>Now the Goals of survival analysis, become clear: and concrete:   what we can get from survival analysis</a:t>
            </a:r>
          </a:p>
          <a:p>
            <a:endParaRPr lang="en-US" dirty="0"/>
          </a:p>
        </p:txBody>
      </p:sp>
      <p:sp>
        <p:nvSpPr>
          <p:cNvPr id="4" name="Slide Number Placeholder 3"/>
          <p:cNvSpPr>
            <a:spLocks noGrp="1"/>
          </p:cNvSpPr>
          <p:nvPr>
            <p:ph type="sldNum" sz="quarter" idx="5"/>
          </p:nvPr>
        </p:nvSpPr>
        <p:spPr/>
        <p:txBody>
          <a:bodyPr/>
          <a:lstStyle/>
          <a:p>
            <a:fld id="{2225D32D-D03C-419E-A2D0-2D60778FC575}" type="slidenum">
              <a:rPr lang="en-US" smtClean="0"/>
              <a:t>28</a:t>
            </a:fld>
            <a:endParaRPr lang="en-US"/>
          </a:p>
        </p:txBody>
      </p:sp>
    </p:spTree>
    <p:extLst>
      <p:ext uri="{BB962C8B-B14F-4D97-AF65-F5344CB8AC3E}">
        <p14:creationId xmlns:p14="http://schemas.microsoft.com/office/powerpoint/2010/main" val="18865018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shape of the baseline hazard function is irrelevant</a:t>
            </a:r>
          </a:p>
          <a:p>
            <a:r>
              <a:rPr lang="en-US" dirty="0"/>
              <a:t>The precise times are irrelevant: only their rank order matters</a:t>
            </a:r>
          </a:p>
          <a:p>
            <a:endParaRPr lang="en-US" dirty="0"/>
          </a:p>
          <a:p>
            <a:r>
              <a:rPr lang="en-US" dirty="0"/>
              <a:t>It plays a trick here; it can evaluate the hazards ratio with estimate the baseline hazard; and surprising, that even does not affect the accuracy of the estimate; smart tricks – that’s the beauty of math – magic! </a:t>
            </a:r>
          </a:p>
          <a:p>
            <a:endParaRPr lang="en-US" dirty="0"/>
          </a:p>
        </p:txBody>
      </p:sp>
      <p:sp>
        <p:nvSpPr>
          <p:cNvPr id="4" name="Slide Number Placeholder 3"/>
          <p:cNvSpPr>
            <a:spLocks noGrp="1"/>
          </p:cNvSpPr>
          <p:nvPr>
            <p:ph type="sldNum" sz="quarter" idx="5"/>
          </p:nvPr>
        </p:nvSpPr>
        <p:spPr/>
        <p:txBody>
          <a:bodyPr/>
          <a:lstStyle/>
          <a:p>
            <a:fld id="{2225D32D-D03C-419E-A2D0-2D60778FC575}" type="slidenum">
              <a:rPr lang="en-US" smtClean="0"/>
              <a:t>30</a:t>
            </a:fld>
            <a:endParaRPr lang="en-US"/>
          </a:p>
        </p:txBody>
      </p:sp>
    </p:spTree>
    <p:extLst>
      <p:ext uri="{BB962C8B-B14F-4D97-AF65-F5344CB8AC3E}">
        <p14:creationId xmlns:p14="http://schemas.microsoft.com/office/powerpoint/2010/main" val="1157150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cox PH model, </a:t>
            </a:r>
          </a:p>
          <a:p>
            <a:endParaRPr lang="en-US" dirty="0"/>
          </a:p>
          <a:p>
            <a:r>
              <a:rPr lang="en-US" dirty="0"/>
              <a:t>What the hazard ratio tell us? The </a:t>
            </a:r>
            <a:r>
              <a:rPr lang="en-US" dirty="0" err="1"/>
              <a:t>Hr</a:t>
            </a:r>
            <a:r>
              <a:rPr lang="en-US" dirty="0"/>
              <a:t> </a:t>
            </a:r>
          </a:p>
        </p:txBody>
      </p:sp>
      <p:sp>
        <p:nvSpPr>
          <p:cNvPr id="4" name="Slide Number Placeholder 3"/>
          <p:cNvSpPr>
            <a:spLocks noGrp="1"/>
          </p:cNvSpPr>
          <p:nvPr>
            <p:ph type="sldNum" sz="quarter" idx="5"/>
          </p:nvPr>
        </p:nvSpPr>
        <p:spPr/>
        <p:txBody>
          <a:bodyPr/>
          <a:lstStyle/>
          <a:p>
            <a:fld id="{2225D32D-D03C-419E-A2D0-2D60778FC575}" type="slidenum">
              <a:rPr lang="en-US" smtClean="0"/>
              <a:t>31</a:t>
            </a:fld>
            <a:endParaRPr lang="en-US"/>
          </a:p>
        </p:txBody>
      </p:sp>
    </p:spTree>
    <p:extLst>
      <p:ext uri="{BB962C8B-B14F-4D97-AF65-F5344CB8AC3E}">
        <p14:creationId xmlns:p14="http://schemas.microsoft.com/office/powerpoint/2010/main" val="3110320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5D32D-D03C-419E-A2D0-2D60778FC575}" type="slidenum">
              <a:rPr lang="en-US" smtClean="0"/>
              <a:t>32</a:t>
            </a:fld>
            <a:endParaRPr lang="en-US"/>
          </a:p>
        </p:txBody>
      </p:sp>
    </p:spTree>
    <p:extLst>
      <p:ext uri="{BB962C8B-B14F-4D97-AF65-F5344CB8AC3E}">
        <p14:creationId xmlns:p14="http://schemas.microsoft.com/office/powerpoint/2010/main" val="7250909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t>
            </a:r>
          </a:p>
        </p:txBody>
      </p:sp>
      <p:sp>
        <p:nvSpPr>
          <p:cNvPr id="4" name="Slide Number Placeholder 3"/>
          <p:cNvSpPr>
            <a:spLocks noGrp="1"/>
          </p:cNvSpPr>
          <p:nvPr>
            <p:ph type="sldNum" sz="quarter" idx="5"/>
          </p:nvPr>
        </p:nvSpPr>
        <p:spPr/>
        <p:txBody>
          <a:bodyPr/>
          <a:lstStyle/>
          <a:p>
            <a:fld id="{2225D32D-D03C-419E-A2D0-2D60778FC575}" type="slidenum">
              <a:rPr lang="en-US" smtClean="0"/>
              <a:t>41</a:t>
            </a:fld>
            <a:endParaRPr lang="en-US"/>
          </a:p>
        </p:txBody>
      </p:sp>
    </p:spTree>
    <p:extLst>
      <p:ext uri="{BB962C8B-B14F-4D97-AF65-F5344CB8AC3E}">
        <p14:creationId xmlns:p14="http://schemas.microsoft.com/office/powerpoint/2010/main" val="2743330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this presentation, you should be able to …</a:t>
            </a:r>
          </a:p>
        </p:txBody>
      </p:sp>
      <p:sp>
        <p:nvSpPr>
          <p:cNvPr id="4" name="Slide Number Placeholder 3"/>
          <p:cNvSpPr>
            <a:spLocks noGrp="1"/>
          </p:cNvSpPr>
          <p:nvPr>
            <p:ph type="sldNum" sz="quarter" idx="5"/>
          </p:nvPr>
        </p:nvSpPr>
        <p:spPr/>
        <p:txBody>
          <a:bodyPr/>
          <a:lstStyle/>
          <a:p>
            <a:fld id="{2225D32D-D03C-419E-A2D0-2D60778FC575}" type="slidenum">
              <a:rPr lang="en-US" smtClean="0"/>
              <a:t>3</a:t>
            </a:fld>
            <a:endParaRPr lang="en-US"/>
          </a:p>
        </p:txBody>
      </p:sp>
    </p:spTree>
    <p:extLst>
      <p:ext uri="{BB962C8B-B14F-4D97-AF65-F5344CB8AC3E}">
        <p14:creationId xmlns:p14="http://schemas.microsoft.com/office/powerpoint/2010/main" val="346667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5D32D-D03C-419E-A2D0-2D60778FC575}" type="slidenum">
              <a:rPr lang="en-US" smtClean="0"/>
              <a:t>45</a:t>
            </a:fld>
            <a:endParaRPr lang="en-US"/>
          </a:p>
        </p:txBody>
      </p:sp>
    </p:spTree>
    <p:extLst>
      <p:ext uri="{BB962C8B-B14F-4D97-AF65-F5344CB8AC3E}">
        <p14:creationId xmlns:p14="http://schemas.microsoft.com/office/powerpoint/2010/main" val="36014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survival analysis?</a:t>
            </a:r>
          </a:p>
          <a:p>
            <a:r>
              <a:rPr lang="en-US" dirty="0"/>
              <a:t>Survival analysis is a collection of statistical methods that study time to event data;</a:t>
            </a:r>
          </a:p>
          <a:p>
            <a:endParaRPr lang="en-US" dirty="0"/>
          </a:p>
          <a:p>
            <a:r>
              <a:rPr lang="en-US" dirty="0"/>
              <a:t>Let’s look at a few examples before I explain what is time to event data:</a:t>
            </a:r>
          </a:p>
          <a:p>
            <a:endParaRPr lang="en-US" dirty="0"/>
          </a:p>
          <a:p>
            <a:r>
              <a:rPr lang="en-US" dirty="0"/>
              <a:t>Examples:</a:t>
            </a:r>
          </a:p>
          <a:p>
            <a:endParaRPr lang="en-US" dirty="0"/>
          </a:p>
          <a:p>
            <a:r>
              <a:rPr lang="en-US" dirty="0"/>
              <a:t>In each of the studies, there us a time variable, and event of interest</a:t>
            </a:r>
          </a:p>
          <a:p>
            <a:endParaRPr lang="en-US" dirty="0"/>
          </a:p>
          <a:p>
            <a:pPr lvl="1"/>
            <a:r>
              <a:rPr lang="en-US" sz="2000" dirty="0">
                <a:latin typeface="Times New Roman" panose="02020603050405020304" pitchFamily="18" charset="0"/>
                <a:cs typeface="Times New Roman" panose="02020603050405020304" pitchFamily="18" charset="0"/>
              </a:rPr>
              <a:t>A study that follows leukemia patients in remission over several weeks to see how long they stay in remission</a:t>
            </a:r>
          </a:p>
          <a:p>
            <a:pPr lvl="2"/>
            <a:r>
              <a:rPr lang="en-US" dirty="0">
                <a:solidFill>
                  <a:srgbClr val="C00000"/>
                </a:solidFill>
                <a:latin typeface="Times New Roman" panose="02020603050405020304" pitchFamily="18" charset="0"/>
                <a:cs typeface="Times New Roman" panose="02020603050405020304" pitchFamily="18" charset="0"/>
              </a:rPr>
              <a:t>Time: </a:t>
            </a:r>
            <a:r>
              <a:rPr lang="en-US" dirty="0">
                <a:latin typeface="Times New Roman" panose="02020603050405020304" pitchFamily="18" charset="0"/>
                <a:cs typeface="Times New Roman" panose="02020603050405020304" pitchFamily="18" charset="0"/>
              </a:rPr>
              <a:t>time in weeks until a person goes out of remission </a:t>
            </a:r>
          </a:p>
          <a:p>
            <a:pPr lvl="2"/>
            <a:r>
              <a:rPr lang="en-US" dirty="0">
                <a:solidFill>
                  <a:srgbClr val="C00000"/>
                </a:solidFill>
                <a:latin typeface="Times New Roman" panose="02020603050405020304" pitchFamily="18" charset="0"/>
                <a:cs typeface="Times New Roman" panose="02020603050405020304" pitchFamily="18" charset="0"/>
              </a:rPr>
              <a:t>Event </a:t>
            </a:r>
            <a:r>
              <a:rPr lang="en-US" dirty="0">
                <a:latin typeface="Times New Roman" panose="02020603050405020304" pitchFamily="18" charset="0"/>
                <a:cs typeface="Times New Roman" panose="02020603050405020304" pitchFamily="18" charset="0"/>
              </a:rPr>
              <a:t>of interest(i.e., failure): going out of remission </a:t>
            </a:r>
          </a:p>
          <a:p>
            <a:pPr lvl="1"/>
            <a:r>
              <a:rPr lang="en-US" sz="2000" dirty="0">
                <a:latin typeface="Times New Roman" panose="02020603050405020304" pitchFamily="18" charset="0"/>
                <a:cs typeface="Times New Roman" panose="02020603050405020304" pitchFamily="18" charset="0"/>
              </a:rPr>
              <a:t>A study that follows a disease-free cohort of individuals over several years to see who develops heart disease</a:t>
            </a:r>
          </a:p>
          <a:p>
            <a:pPr lvl="2"/>
            <a:r>
              <a:rPr lang="en-US" dirty="0">
                <a:solidFill>
                  <a:srgbClr val="C00000"/>
                </a:solidFill>
                <a:latin typeface="Times New Roman" panose="02020603050405020304" pitchFamily="18" charset="0"/>
                <a:cs typeface="Times New Roman" panose="02020603050405020304" pitchFamily="18" charset="0"/>
              </a:rPr>
              <a:t>Time: </a:t>
            </a:r>
            <a:r>
              <a:rPr lang="en-US" dirty="0">
                <a:latin typeface="Times New Roman" panose="02020603050405020304" pitchFamily="18" charset="0"/>
                <a:cs typeface="Times New Roman" panose="02020603050405020304" pitchFamily="18" charset="0"/>
              </a:rPr>
              <a:t>time in years until a person develops heart disease </a:t>
            </a:r>
          </a:p>
          <a:p>
            <a:pPr lvl="2"/>
            <a:r>
              <a:rPr lang="en-US" dirty="0">
                <a:solidFill>
                  <a:srgbClr val="C00000"/>
                </a:solidFill>
                <a:latin typeface="Times New Roman" panose="02020603050405020304" pitchFamily="18" charset="0"/>
                <a:cs typeface="Times New Roman" panose="02020603050405020304" pitchFamily="18" charset="0"/>
              </a:rPr>
              <a:t>Event </a:t>
            </a:r>
            <a:r>
              <a:rPr lang="en-US" dirty="0">
                <a:latin typeface="Times New Roman" panose="02020603050405020304" pitchFamily="18" charset="0"/>
                <a:cs typeface="Times New Roman" panose="02020603050405020304" pitchFamily="18" charset="0"/>
              </a:rPr>
              <a:t>of interest: developing heart disease</a:t>
            </a:r>
          </a:p>
          <a:p>
            <a:pPr lvl="1"/>
            <a:r>
              <a:rPr lang="en-US" sz="2000" dirty="0">
                <a:latin typeface="Times New Roman" panose="02020603050405020304" pitchFamily="18" charset="0"/>
                <a:cs typeface="Times New Roman" panose="02020603050405020304" pitchFamily="18" charset="0"/>
              </a:rPr>
              <a:t>A 13-year follow-up of an elderly population(60+ years) to see how long subjects remain alive.</a:t>
            </a:r>
          </a:p>
          <a:p>
            <a:pPr lvl="2"/>
            <a:r>
              <a:rPr lang="en-US" dirty="0">
                <a:solidFill>
                  <a:srgbClr val="C00000"/>
                </a:solidFill>
                <a:latin typeface="Times New Roman" panose="02020603050405020304" pitchFamily="18" charset="0"/>
                <a:cs typeface="Times New Roman" panose="02020603050405020304" pitchFamily="18" charset="0"/>
              </a:rPr>
              <a:t>Time: </a:t>
            </a:r>
            <a:r>
              <a:rPr lang="en-US" dirty="0">
                <a:latin typeface="Times New Roman" panose="02020603050405020304" pitchFamily="18" charset="0"/>
                <a:cs typeface="Times New Roman" panose="02020603050405020304" pitchFamily="18" charset="0"/>
              </a:rPr>
              <a:t>time in years until death</a:t>
            </a:r>
          </a:p>
          <a:p>
            <a:pPr lvl="2"/>
            <a:r>
              <a:rPr lang="en-US" dirty="0">
                <a:solidFill>
                  <a:srgbClr val="C00000"/>
                </a:solidFill>
                <a:latin typeface="Times New Roman" panose="02020603050405020304" pitchFamily="18" charset="0"/>
                <a:cs typeface="Times New Roman" panose="02020603050405020304" pitchFamily="18" charset="0"/>
              </a:rPr>
              <a:t>Event: </a:t>
            </a:r>
            <a:r>
              <a:rPr lang="en-US" dirty="0">
                <a:latin typeface="Times New Roman" panose="02020603050405020304" pitchFamily="18" charset="0"/>
                <a:cs typeface="Times New Roman" panose="02020603050405020304" pitchFamily="18" charset="0"/>
              </a:rPr>
              <a:t>death</a:t>
            </a:r>
          </a:p>
          <a:p>
            <a:endParaRPr lang="en-US" dirty="0"/>
          </a:p>
        </p:txBody>
      </p:sp>
      <p:sp>
        <p:nvSpPr>
          <p:cNvPr id="4" name="Slide Number Placeholder 3"/>
          <p:cNvSpPr>
            <a:spLocks noGrp="1"/>
          </p:cNvSpPr>
          <p:nvPr>
            <p:ph type="sldNum" sz="quarter" idx="5"/>
          </p:nvPr>
        </p:nvSpPr>
        <p:spPr/>
        <p:txBody>
          <a:bodyPr/>
          <a:lstStyle/>
          <a:p>
            <a:fld id="{2225D32D-D03C-419E-A2D0-2D60778FC575}" type="slidenum">
              <a:rPr lang="en-US" smtClean="0"/>
              <a:t>4</a:t>
            </a:fld>
            <a:endParaRPr lang="en-US"/>
          </a:p>
        </p:txBody>
      </p:sp>
    </p:spTree>
    <p:extLst>
      <p:ext uri="{BB962C8B-B14F-4D97-AF65-F5344CB8AC3E}">
        <p14:creationId xmlns:p14="http://schemas.microsoft.com/office/powerpoint/2010/main" val="1189502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Survival analysis are also used in non-medical fields, but they are using different names, for example, in engineering, they use the term Reliability theory, they study the lifetime of a battery </a:t>
            </a:r>
          </a:p>
        </p:txBody>
      </p:sp>
      <p:sp>
        <p:nvSpPr>
          <p:cNvPr id="4" name="Slide Number Placeholder 3"/>
          <p:cNvSpPr>
            <a:spLocks noGrp="1"/>
          </p:cNvSpPr>
          <p:nvPr>
            <p:ph type="sldNum" sz="quarter" idx="5"/>
          </p:nvPr>
        </p:nvSpPr>
        <p:spPr/>
        <p:txBody>
          <a:bodyPr/>
          <a:lstStyle/>
          <a:p>
            <a:fld id="{2225D32D-D03C-419E-A2D0-2D60778FC575}" type="slidenum">
              <a:rPr lang="en-US" smtClean="0"/>
              <a:t>5</a:t>
            </a:fld>
            <a:endParaRPr lang="en-US"/>
          </a:p>
        </p:txBody>
      </p:sp>
    </p:spTree>
    <p:extLst>
      <p:ext uri="{BB962C8B-B14F-4D97-AF65-F5344CB8AC3E}">
        <p14:creationId xmlns:p14="http://schemas.microsoft.com/office/powerpoint/2010/main" val="2139082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special about time to event </a:t>
            </a:r>
          </a:p>
          <a:p>
            <a:endParaRPr lang="en-US" dirty="0"/>
          </a:p>
          <a:p>
            <a:r>
              <a:rPr lang="en-US" dirty="0"/>
              <a:t>It’s longitudinal data</a:t>
            </a:r>
          </a:p>
          <a:p>
            <a:r>
              <a:rPr lang="en-US" dirty="0"/>
              <a:t>It has three key components</a:t>
            </a:r>
          </a:p>
          <a:p>
            <a:r>
              <a:rPr lang="en-US" dirty="0"/>
              <a:t>It has time origin, it’s the start follow-up time,  depends on the specific study, it could be a diagnosis of disease, the date of surgery, the date discharged from hospital,  the day was born</a:t>
            </a:r>
          </a:p>
          <a:p>
            <a:r>
              <a:rPr lang="en-US" dirty="0"/>
              <a:t>It has an event of interest, </a:t>
            </a:r>
          </a:p>
          <a:p>
            <a:r>
              <a:rPr lang="en-US" dirty="0"/>
              <a:t>It has the time measurement, depends on the study, it could be in days, months, weeks, years,;  or age)</a:t>
            </a:r>
          </a:p>
        </p:txBody>
      </p:sp>
      <p:sp>
        <p:nvSpPr>
          <p:cNvPr id="4" name="Slide Number Placeholder 3"/>
          <p:cNvSpPr>
            <a:spLocks noGrp="1"/>
          </p:cNvSpPr>
          <p:nvPr>
            <p:ph type="sldNum" sz="quarter" idx="5"/>
          </p:nvPr>
        </p:nvSpPr>
        <p:spPr/>
        <p:txBody>
          <a:bodyPr/>
          <a:lstStyle/>
          <a:p>
            <a:fld id="{2225D32D-D03C-419E-A2D0-2D60778FC575}" type="slidenum">
              <a:rPr lang="en-US" smtClean="0"/>
              <a:t>6</a:t>
            </a:fld>
            <a:endParaRPr lang="en-US"/>
          </a:p>
        </p:txBody>
      </p:sp>
    </p:spTree>
    <p:extLst>
      <p:ext uri="{BB962C8B-B14F-4D97-AF65-F5344CB8AC3E}">
        <p14:creationId xmlns:p14="http://schemas.microsoft.com/office/powerpoint/2010/main" val="2241071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rPr>
              <a:t>For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rPr>
              <a:t>In a cohort, not every patient being followed will die during the follow-up period,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rPr>
              <a:t>the study ends before the subject had the event of interest occur,  i.e., They survived at least until the end of the study,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rPr>
              <a:t>Censoring can occur within the study or terminally at the 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8EBBB07-F2A5-48B7-B4E7-402B5F72A0E1}" type="slidenum">
              <a:rPr lang="en-US" smtClean="0"/>
              <a:t>7</a:t>
            </a:fld>
            <a:endParaRPr lang="en-US"/>
          </a:p>
        </p:txBody>
      </p:sp>
    </p:spTree>
    <p:extLst>
      <p:ext uri="{BB962C8B-B14F-4D97-AF65-F5344CB8AC3E}">
        <p14:creationId xmlns:p14="http://schemas.microsoft.com/office/powerpoint/2010/main" val="3645942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rPr>
              <a:t>Let’s look at an example of six patients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rPr>
              <a:t>Look at person C &amp; 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only cover right-censoring data; Yes, there is also left-censoring; which means we don’t have information before the events happened. To not confuse you, we focus on right-censored data today, right-censored data is more common type of censoring</a:t>
            </a:r>
          </a:p>
        </p:txBody>
      </p:sp>
      <p:sp>
        <p:nvSpPr>
          <p:cNvPr id="4" name="Slide Number Placeholder 3"/>
          <p:cNvSpPr>
            <a:spLocks noGrp="1"/>
          </p:cNvSpPr>
          <p:nvPr>
            <p:ph type="sldNum" sz="quarter" idx="5"/>
          </p:nvPr>
        </p:nvSpPr>
        <p:spPr/>
        <p:txBody>
          <a:bodyPr/>
          <a:lstStyle/>
          <a:p>
            <a:fld id="{A8EBBB07-F2A5-48B7-B4E7-402B5F72A0E1}" type="slidenum">
              <a:rPr lang="en-US" smtClean="0"/>
              <a:t>8</a:t>
            </a:fld>
            <a:endParaRPr lang="en-US"/>
          </a:p>
        </p:txBody>
      </p:sp>
    </p:spTree>
    <p:extLst>
      <p:ext uri="{BB962C8B-B14F-4D97-AF65-F5344CB8AC3E}">
        <p14:creationId xmlns:p14="http://schemas.microsoft.com/office/powerpoint/2010/main" val="1556002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With the survival data;  we are typically interested in getting answers to the following types of questions</a:t>
            </a:r>
          </a:p>
          <a:p>
            <a:endParaRPr lang="en-US" dirty="0"/>
          </a:p>
          <a:p>
            <a:endParaRPr lang="en-US" dirty="0"/>
          </a:p>
          <a:p>
            <a:r>
              <a:rPr lang="en-US" dirty="0"/>
              <a:t>What’s the chance that I can survive 5 years after I was diagnosed with cancer?</a:t>
            </a:r>
          </a:p>
          <a:p>
            <a:r>
              <a:rPr lang="en-US" dirty="0"/>
              <a:t>Will it make a difference in my survival probability if I receive treatment?</a:t>
            </a:r>
          </a:p>
          <a:p>
            <a:r>
              <a:rPr lang="en-US" dirty="0"/>
              <a:t>Do other factors such as my weight, BM, and other chronic conditions play a role in my survival chance?</a:t>
            </a:r>
          </a:p>
        </p:txBody>
      </p:sp>
      <p:sp>
        <p:nvSpPr>
          <p:cNvPr id="4" name="Slide Number Placeholder 3"/>
          <p:cNvSpPr>
            <a:spLocks noGrp="1"/>
          </p:cNvSpPr>
          <p:nvPr>
            <p:ph type="sldNum" sz="quarter" idx="5"/>
          </p:nvPr>
        </p:nvSpPr>
        <p:spPr/>
        <p:txBody>
          <a:bodyPr/>
          <a:lstStyle/>
          <a:p>
            <a:fld id="{2225D32D-D03C-419E-A2D0-2D60778FC575}" type="slidenum">
              <a:rPr lang="en-US" smtClean="0"/>
              <a:t>9</a:t>
            </a:fld>
            <a:endParaRPr lang="en-US"/>
          </a:p>
        </p:txBody>
      </p:sp>
    </p:spTree>
    <p:extLst>
      <p:ext uri="{BB962C8B-B14F-4D97-AF65-F5344CB8AC3E}">
        <p14:creationId xmlns:p14="http://schemas.microsoft.com/office/powerpoint/2010/main" val="878396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2FDEE-5A8B-4AC6-8880-E1FF00D620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53B659-E9C8-4788-82BA-72DF94B77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205EE5-E5D8-48C9-BC31-C0A51F81663C}"/>
              </a:ext>
            </a:extLst>
          </p:cNvPr>
          <p:cNvSpPr>
            <a:spLocks noGrp="1"/>
          </p:cNvSpPr>
          <p:nvPr>
            <p:ph type="dt" sz="half" idx="10"/>
          </p:nvPr>
        </p:nvSpPr>
        <p:spPr/>
        <p:txBody>
          <a:bodyPr/>
          <a:lstStyle/>
          <a:p>
            <a:fld id="{1345C547-A683-4CA6-A10E-4929A7035EC0}" type="datetimeFigureOut">
              <a:rPr lang="en-US" smtClean="0"/>
              <a:t>4/29/2022</a:t>
            </a:fld>
            <a:endParaRPr lang="en-US"/>
          </a:p>
        </p:txBody>
      </p:sp>
      <p:sp>
        <p:nvSpPr>
          <p:cNvPr id="5" name="Footer Placeholder 4">
            <a:extLst>
              <a:ext uri="{FF2B5EF4-FFF2-40B4-BE49-F238E27FC236}">
                <a16:creationId xmlns:a16="http://schemas.microsoft.com/office/drawing/2014/main" id="{0370002F-9185-4806-959B-CCB52135A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ADCEB-E90B-47AC-A884-9C2A5B591ECC}"/>
              </a:ext>
            </a:extLst>
          </p:cNvPr>
          <p:cNvSpPr>
            <a:spLocks noGrp="1"/>
          </p:cNvSpPr>
          <p:nvPr>
            <p:ph type="sldNum" sz="quarter" idx="12"/>
          </p:nvPr>
        </p:nvSpPr>
        <p:spPr/>
        <p:txBody>
          <a:bodyPr/>
          <a:lstStyle/>
          <a:p>
            <a:fld id="{72BA03DC-583C-49E0-BD8B-5196634CCD8C}" type="slidenum">
              <a:rPr lang="en-US" smtClean="0"/>
              <a:t>‹#›</a:t>
            </a:fld>
            <a:endParaRPr lang="en-US"/>
          </a:p>
        </p:txBody>
      </p:sp>
    </p:spTree>
    <p:extLst>
      <p:ext uri="{BB962C8B-B14F-4D97-AF65-F5344CB8AC3E}">
        <p14:creationId xmlns:p14="http://schemas.microsoft.com/office/powerpoint/2010/main" val="498705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7457D-126C-4E7A-8CF4-E93D55D0BA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ADDB8C-6883-4D90-A98C-84A9D65B88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A4702A-CF7C-44B6-9D8A-9DCE40AF436E}"/>
              </a:ext>
            </a:extLst>
          </p:cNvPr>
          <p:cNvSpPr>
            <a:spLocks noGrp="1"/>
          </p:cNvSpPr>
          <p:nvPr>
            <p:ph type="dt" sz="half" idx="10"/>
          </p:nvPr>
        </p:nvSpPr>
        <p:spPr/>
        <p:txBody>
          <a:bodyPr/>
          <a:lstStyle/>
          <a:p>
            <a:fld id="{1345C547-A683-4CA6-A10E-4929A7035EC0}" type="datetimeFigureOut">
              <a:rPr lang="en-US" smtClean="0"/>
              <a:t>4/29/2022</a:t>
            </a:fld>
            <a:endParaRPr lang="en-US"/>
          </a:p>
        </p:txBody>
      </p:sp>
      <p:sp>
        <p:nvSpPr>
          <p:cNvPr id="5" name="Footer Placeholder 4">
            <a:extLst>
              <a:ext uri="{FF2B5EF4-FFF2-40B4-BE49-F238E27FC236}">
                <a16:creationId xmlns:a16="http://schemas.microsoft.com/office/drawing/2014/main" id="{EC7CF146-6332-491E-9529-F0101CC59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D30CA-E343-4763-987C-3F6E0AF0507A}"/>
              </a:ext>
            </a:extLst>
          </p:cNvPr>
          <p:cNvSpPr>
            <a:spLocks noGrp="1"/>
          </p:cNvSpPr>
          <p:nvPr>
            <p:ph type="sldNum" sz="quarter" idx="12"/>
          </p:nvPr>
        </p:nvSpPr>
        <p:spPr/>
        <p:txBody>
          <a:bodyPr/>
          <a:lstStyle/>
          <a:p>
            <a:fld id="{72BA03DC-583C-49E0-BD8B-5196634CCD8C}" type="slidenum">
              <a:rPr lang="en-US" smtClean="0"/>
              <a:t>‹#›</a:t>
            </a:fld>
            <a:endParaRPr lang="en-US"/>
          </a:p>
        </p:txBody>
      </p:sp>
    </p:spTree>
    <p:extLst>
      <p:ext uri="{BB962C8B-B14F-4D97-AF65-F5344CB8AC3E}">
        <p14:creationId xmlns:p14="http://schemas.microsoft.com/office/powerpoint/2010/main" val="3322393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0B914E-C280-4353-B808-D8A026A103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226B17-A1F1-4F35-867E-829E0852EC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3D51E4-BD12-4DEA-BDC9-775E0AE54D0C}"/>
              </a:ext>
            </a:extLst>
          </p:cNvPr>
          <p:cNvSpPr>
            <a:spLocks noGrp="1"/>
          </p:cNvSpPr>
          <p:nvPr>
            <p:ph type="dt" sz="half" idx="10"/>
          </p:nvPr>
        </p:nvSpPr>
        <p:spPr/>
        <p:txBody>
          <a:bodyPr/>
          <a:lstStyle/>
          <a:p>
            <a:fld id="{1345C547-A683-4CA6-A10E-4929A7035EC0}" type="datetimeFigureOut">
              <a:rPr lang="en-US" smtClean="0"/>
              <a:t>4/29/2022</a:t>
            </a:fld>
            <a:endParaRPr lang="en-US"/>
          </a:p>
        </p:txBody>
      </p:sp>
      <p:sp>
        <p:nvSpPr>
          <p:cNvPr id="5" name="Footer Placeholder 4">
            <a:extLst>
              <a:ext uri="{FF2B5EF4-FFF2-40B4-BE49-F238E27FC236}">
                <a16:creationId xmlns:a16="http://schemas.microsoft.com/office/drawing/2014/main" id="{BBEE5FBC-A715-4DD4-A974-F24A2CF43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D113B2-3A4B-4B39-9726-B92D39A0CBB7}"/>
              </a:ext>
            </a:extLst>
          </p:cNvPr>
          <p:cNvSpPr>
            <a:spLocks noGrp="1"/>
          </p:cNvSpPr>
          <p:nvPr>
            <p:ph type="sldNum" sz="quarter" idx="12"/>
          </p:nvPr>
        </p:nvSpPr>
        <p:spPr/>
        <p:txBody>
          <a:bodyPr/>
          <a:lstStyle/>
          <a:p>
            <a:fld id="{72BA03DC-583C-49E0-BD8B-5196634CCD8C}" type="slidenum">
              <a:rPr lang="en-US" smtClean="0"/>
              <a:t>‹#›</a:t>
            </a:fld>
            <a:endParaRPr lang="en-US"/>
          </a:p>
        </p:txBody>
      </p:sp>
    </p:spTree>
    <p:extLst>
      <p:ext uri="{BB962C8B-B14F-4D97-AF65-F5344CB8AC3E}">
        <p14:creationId xmlns:p14="http://schemas.microsoft.com/office/powerpoint/2010/main" val="4813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92DB-5C89-4872-A86F-CEFDA35B63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78F361-11E7-422C-A003-2BC6FA15FC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C40B43-1DD7-49D2-9CBE-0937A1BFA803}"/>
              </a:ext>
            </a:extLst>
          </p:cNvPr>
          <p:cNvSpPr>
            <a:spLocks noGrp="1"/>
          </p:cNvSpPr>
          <p:nvPr>
            <p:ph type="dt" sz="half" idx="10"/>
          </p:nvPr>
        </p:nvSpPr>
        <p:spPr/>
        <p:txBody>
          <a:bodyPr/>
          <a:lstStyle/>
          <a:p>
            <a:fld id="{1345C547-A683-4CA6-A10E-4929A7035EC0}" type="datetimeFigureOut">
              <a:rPr lang="en-US" smtClean="0"/>
              <a:t>4/29/2022</a:t>
            </a:fld>
            <a:endParaRPr lang="en-US"/>
          </a:p>
        </p:txBody>
      </p:sp>
      <p:sp>
        <p:nvSpPr>
          <p:cNvPr id="5" name="Footer Placeholder 4">
            <a:extLst>
              <a:ext uri="{FF2B5EF4-FFF2-40B4-BE49-F238E27FC236}">
                <a16:creationId xmlns:a16="http://schemas.microsoft.com/office/drawing/2014/main" id="{B3187407-D11E-45BE-BE4D-A5BC2016E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AE86E-9F76-476C-AA5F-F77A8C3A0204}"/>
              </a:ext>
            </a:extLst>
          </p:cNvPr>
          <p:cNvSpPr>
            <a:spLocks noGrp="1"/>
          </p:cNvSpPr>
          <p:nvPr>
            <p:ph type="sldNum" sz="quarter" idx="12"/>
          </p:nvPr>
        </p:nvSpPr>
        <p:spPr/>
        <p:txBody>
          <a:bodyPr/>
          <a:lstStyle/>
          <a:p>
            <a:fld id="{72BA03DC-583C-49E0-BD8B-5196634CCD8C}" type="slidenum">
              <a:rPr lang="en-US" smtClean="0"/>
              <a:t>‹#›</a:t>
            </a:fld>
            <a:endParaRPr lang="en-US"/>
          </a:p>
        </p:txBody>
      </p:sp>
    </p:spTree>
    <p:extLst>
      <p:ext uri="{BB962C8B-B14F-4D97-AF65-F5344CB8AC3E}">
        <p14:creationId xmlns:p14="http://schemas.microsoft.com/office/powerpoint/2010/main" val="2299027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D1D5D-0F33-4405-9410-12D7385E57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D2F11D-2C84-4FBF-A5C0-927BA0FBA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161B3C-576E-40DA-8F60-D020C6C8AEC6}"/>
              </a:ext>
            </a:extLst>
          </p:cNvPr>
          <p:cNvSpPr>
            <a:spLocks noGrp="1"/>
          </p:cNvSpPr>
          <p:nvPr>
            <p:ph type="dt" sz="half" idx="10"/>
          </p:nvPr>
        </p:nvSpPr>
        <p:spPr/>
        <p:txBody>
          <a:bodyPr/>
          <a:lstStyle/>
          <a:p>
            <a:fld id="{1345C547-A683-4CA6-A10E-4929A7035EC0}" type="datetimeFigureOut">
              <a:rPr lang="en-US" smtClean="0"/>
              <a:t>4/29/2022</a:t>
            </a:fld>
            <a:endParaRPr lang="en-US"/>
          </a:p>
        </p:txBody>
      </p:sp>
      <p:sp>
        <p:nvSpPr>
          <p:cNvPr id="5" name="Footer Placeholder 4">
            <a:extLst>
              <a:ext uri="{FF2B5EF4-FFF2-40B4-BE49-F238E27FC236}">
                <a16:creationId xmlns:a16="http://schemas.microsoft.com/office/drawing/2014/main" id="{C606EF55-7F5F-4E03-A40C-2E6173DFF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1B6-9344-4D55-A47D-F009F940E05C}"/>
              </a:ext>
            </a:extLst>
          </p:cNvPr>
          <p:cNvSpPr>
            <a:spLocks noGrp="1"/>
          </p:cNvSpPr>
          <p:nvPr>
            <p:ph type="sldNum" sz="quarter" idx="12"/>
          </p:nvPr>
        </p:nvSpPr>
        <p:spPr/>
        <p:txBody>
          <a:bodyPr/>
          <a:lstStyle/>
          <a:p>
            <a:fld id="{72BA03DC-583C-49E0-BD8B-5196634CCD8C}" type="slidenum">
              <a:rPr lang="en-US" smtClean="0"/>
              <a:t>‹#›</a:t>
            </a:fld>
            <a:endParaRPr lang="en-US"/>
          </a:p>
        </p:txBody>
      </p:sp>
    </p:spTree>
    <p:extLst>
      <p:ext uri="{BB962C8B-B14F-4D97-AF65-F5344CB8AC3E}">
        <p14:creationId xmlns:p14="http://schemas.microsoft.com/office/powerpoint/2010/main" val="251330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D317-F1E6-42FC-B432-50F10886B9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8226EF-EB4B-4CAD-BFD4-A8837F50F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75B7BF-76B4-4452-ADDC-32937D39D8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FBFFE7-910C-422C-AD0E-E6E768CB9386}"/>
              </a:ext>
            </a:extLst>
          </p:cNvPr>
          <p:cNvSpPr>
            <a:spLocks noGrp="1"/>
          </p:cNvSpPr>
          <p:nvPr>
            <p:ph type="dt" sz="half" idx="10"/>
          </p:nvPr>
        </p:nvSpPr>
        <p:spPr/>
        <p:txBody>
          <a:bodyPr/>
          <a:lstStyle/>
          <a:p>
            <a:fld id="{1345C547-A683-4CA6-A10E-4929A7035EC0}" type="datetimeFigureOut">
              <a:rPr lang="en-US" smtClean="0"/>
              <a:t>4/29/2022</a:t>
            </a:fld>
            <a:endParaRPr lang="en-US"/>
          </a:p>
        </p:txBody>
      </p:sp>
      <p:sp>
        <p:nvSpPr>
          <p:cNvPr id="6" name="Footer Placeholder 5">
            <a:extLst>
              <a:ext uri="{FF2B5EF4-FFF2-40B4-BE49-F238E27FC236}">
                <a16:creationId xmlns:a16="http://schemas.microsoft.com/office/drawing/2014/main" id="{9DEA6F79-DBC0-4328-841C-72D8434BEC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F355DD-4D9E-4394-9860-B1C79085D1F1}"/>
              </a:ext>
            </a:extLst>
          </p:cNvPr>
          <p:cNvSpPr>
            <a:spLocks noGrp="1"/>
          </p:cNvSpPr>
          <p:nvPr>
            <p:ph type="sldNum" sz="quarter" idx="12"/>
          </p:nvPr>
        </p:nvSpPr>
        <p:spPr/>
        <p:txBody>
          <a:bodyPr/>
          <a:lstStyle/>
          <a:p>
            <a:fld id="{72BA03DC-583C-49E0-BD8B-5196634CCD8C}" type="slidenum">
              <a:rPr lang="en-US" smtClean="0"/>
              <a:t>‹#›</a:t>
            </a:fld>
            <a:endParaRPr lang="en-US"/>
          </a:p>
        </p:txBody>
      </p:sp>
    </p:spTree>
    <p:extLst>
      <p:ext uri="{BB962C8B-B14F-4D97-AF65-F5344CB8AC3E}">
        <p14:creationId xmlns:p14="http://schemas.microsoft.com/office/powerpoint/2010/main" val="3146939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68B4-B2CC-44FB-A6DE-619A8D1917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B908DD-165F-421C-81C0-A02FC53A0F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4556A7-56C0-4828-9D21-343B01E562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F12A62-BDC1-4139-B18F-DFA48D79D9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78CB17-6ED4-467E-AFD2-3555F722BF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27475F-4E42-4AFE-9333-69172A22B21F}"/>
              </a:ext>
            </a:extLst>
          </p:cNvPr>
          <p:cNvSpPr>
            <a:spLocks noGrp="1"/>
          </p:cNvSpPr>
          <p:nvPr>
            <p:ph type="dt" sz="half" idx="10"/>
          </p:nvPr>
        </p:nvSpPr>
        <p:spPr/>
        <p:txBody>
          <a:bodyPr/>
          <a:lstStyle/>
          <a:p>
            <a:fld id="{1345C547-A683-4CA6-A10E-4929A7035EC0}" type="datetimeFigureOut">
              <a:rPr lang="en-US" smtClean="0"/>
              <a:t>4/29/2022</a:t>
            </a:fld>
            <a:endParaRPr lang="en-US"/>
          </a:p>
        </p:txBody>
      </p:sp>
      <p:sp>
        <p:nvSpPr>
          <p:cNvPr id="8" name="Footer Placeholder 7">
            <a:extLst>
              <a:ext uri="{FF2B5EF4-FFF2-40B4-BE49-F238E27FC236}">
                <a16:creationId xmlns:a16="http://schemas.microsoft.com/office/drawing/2014/main" id="{016145A0-535C-4EFA-8DD5-E675FBB707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8F3FFA-1A30-4D8E-8B24-318E0662CFEB}"/>
              </a:ext>
            </a:extLst>
          </p:cNvPr>
          <p:cNvSpPr>
            <a:spLocks noGrp="1"/>
          </p:cNvSpPr>
          <p:nvPr>
            <p:ph type="sldNum" sz="quarter" idx="12"/>
          </p:nvPr>
        </p:nvSpPr>
        <p:spPr/>
        <p:txBody>
          <a:bodyPr/>
          <a:lstStyle/>
          <a:p>
            <a:fld id="{72BA03DC-583C-49E0-BD8B-5196634CCD8C}" type="slidenum">
              <a:rPr lang="en-US" smtClean="0"/>
              <a:t>‹#›</a:t>
            </a:fld>
            <a:endParaRPr lang="en-US"/>
          </a:p>
        </p:txBody>
      </p:sp>
    </p:spTree>
    <p:extLst>
      <p:ext uri="{BB962C8B-B14F-4D97-AF65-F5344CB8AC3E}">
        <p14:creationId xmlns:p14="http://schemas.microsoft.com/office/powerpoint/2010/main" val="4018794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CE9-1DB5-4480-81B7-8D34D8A502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20AC77-C0DF-4697-AB8C-06DD02730A4D}"/>
              </a:ext>
            </a:extLst>
          </p:cNvPr>
          <p:cNvSpPr>
            <a:spLocks noGrp="1"/>
          </p:cNvSpPr>
          <p:nvPr>
            <p:ph type="dt" sz="half" idx="10"/>
          </p:nvPr>
        </p:nvSpPr>
        <p:spPr/>
        <p:txBody>
          <a:bodyPr/>
          <a:lstStyle/>
          <a:p>
            <a:fld id="{1345C547-A683-4CA6-A10E-4929A7035EC0}" type="datetimeFigureOut">
              <a:rPr lang="en-US" smtClean="0"/>
              <a:t>4/29/2022</a:t>
            </a:fld>
            <a:endParaRPr lang="en-US"/>
          </a:p>
        </p:txBody>
      </p:sp>
      <p:sp>
        <p:nvSpPr>
          <p:cNvPr id="4" name="Footer Placeholder 3">
            <a:extLst>
              <a:ext uri="{FF2B5EF4-FFF2-40B4-BE49-F238E27FC236}">
                <a16:creationId xmlns:a16="http://schemas.microsoft.com/office/drawing/2014/main" id="{8A045E6D-80A5-429F-B0C1-31F5F8309A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DA1A17-1715-47A5-B6C9-EE7D2EE38023}"/>
              </a:ext>
            </a:extLst>
          </p:cNvPr>
          <p:cNvSpPr>
            <a:spLocks noGrp="1"/>
          </p:cNvSpPr>
          <p:nvPr>
            <p:ph type="sldNum" sz="quarter" idx="12"/>
          </p:nvPr>
        </p:nvSpPr>
        <p:spPr/>
        <p:txBody>
          <a:bodyPr/>
          <a:lstStyle/>
          <a:p>
            <a:fld id="{72BA03DC-583C-49E0-BD8B-5196634CCD8C}" type="slidenum">
              <a:rPr lang="en-US" smtClean="0"/>
              <a:t>‹#›</a:t>
            </a:fld>
            <a:endParaRPr lang="en-US"/>
          </a:p>
        </p:txBody>
      </p:sp>
    </p:spTree>
    <p:extLst>
      <p:ext uri="{BB962C8B-B14F-4D97-AF65-F5344CB8AC3E}">
        <p14:creationId xmlns:p14="http://schemas.microsoft.com/office/powerpoint/2010/main" val="287398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7EA02C-F48A-46F9-B801-5478A051C39A}"/>
              </a:ext>
            </a:extLst>
          </p:cNvPr>
          <p:cNvSpPr>
            <a:spLocks noGrp="1"/>
          </p:cNvSpPr>
          <p:nvPr>
            <p:ph type="dt" sz="half" idx="10"/>
          </p:nvPr>
        </p:nvSpPr>
        <p:spPr/>
        <p:txBody>
          <a:bodyPr/>
          <a:lstStyle/>
          <a:p>
            <a:fld id="{1345C547-A683-4CA6-A10E-4929A7035EC0}" type="datetimeFigureOut">
              <a:rPr lang="en-US" smtClean="0"/>
              <a:t>4/29/2022</a:t>
            </a:fld>
            <a:endParaRPr lang="en-US"/>
          </a:p>
        </p:txBody>
      </p:sp>
      <p:sp>
        <p:nvSpPr>
          <p:cNvPr id="3" name="Footer Placeholder 2">
            <a:extLst>
              <a:ext uri="{FF2B5EF4-FFF2-40B4-BE49-F238E27FC236}">
                <a16:creationId xmlns:a16="http://schemas.microsoft.com/office/drawing/2014/main" id="{29861BA5-E247-443B-9D4A-BFFD09D001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D05E35-6AFA-4AA5-9CAB-894B757BF671}"/>
              </a:ext>
            </a:extLst>
          </p:cNvPr>
          <p:cNvSpPr>
            <a:spLocks noGrp="1"/>
          </p:cNvSpPr>
          <p:nvPr>
            <p:ph type="sldNum" sz="quarter" idx="12"/>
          </p:nvPr>
        </p:nvSpPr>
        <p:spPr/>
        <p:txBody>
          <a:bodyPr/>
          <a:lstStyle/>
          <a:p>
            <a:fld id="{72BA03DC-583C-49E0-BD8B-5196634CCD8C}" type="slidenum">
              <a:rPr lang="en-US" smtClean="0"/>
              <a:t>‹#›</a:t>
            </a:fld>
            <a:endParaRPr lang="en-US"/>
          </a:p>
        </p:txBody>
      </p:sp>
    </p:spTree>
    <p:extLst>
      <p:ext uri="{BB962C8B-B14F-4D97-AF65-F5344CB8AC3E}">
        <p14:creationId xmlns:p14="http://schemas.microsoft.com/office/powerpoint/2010/main" val="185624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E2E3A-7FDF-4C29-8907-5A25E5FDC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435FDB-8A18-40A0-A265-6DE494A59C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1705F4-C612-4777-8888-FB9AB1A41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A60AD9-781D-4DBE-BF06-70B932C2C3B5}"/>
              </a:ext>
            </a:extLst>
          </p:cNvPr>
          <p:cNvSpPr>
            <a:spLocks noGrp="1"/>
          </p:cNvSpPr>
          <p:nvPr>
            <p:ph type="dt" sz="half" idx="10"/>
          </p:nvPr>
        </p:nvSpPr>
        <p:spPr/>
        <p:txBody>
          <a:bodyPr/>
          <a:lstStyle/>
          <a:p>
            <a:fld id="{1345C547-A683-4CA6-A10E-4929A7035EC0}" type="datetimeFigureOut">
              <a:rPr lang="en-US" smtClean="0"/>
              <a:t>4/29/2022</a:t>
            </a:fld>
            <a:endParaRPr lang="en-US"/>
          </a:p>
        </p:txBody>
      </p:sp>
      <p:sp>
        <p:nvSpPr>
          <p:cNvPr id="6" name="Footer Placeholder 5">
            <a:extLst>
              <a:ext uri="{FF2B5EF4-FFF2-40B4-BE49-F238E27FC236}">
                <a16:creationId xmlns:a16="http://schemas.microsoft.com/office/drawing/2014/main" id="{51074A9C-5A0E-45CF-9BD6-5242806039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E9592F-A2CE-421E-9CA2-FF988E86E1C5}"/>
              </a:ext>
            </a:extLst>
          </p:cNvPr>
          <p:cNvSpPr>
            <a:spLocks noGrp="1"/>
          </p:cNvSpPr>
          <p:nvPr>
            <p:ph type="sldNum" sz="quarter" idx="12"/>
          </p:nvPr>
        </p:nvSpPr>
        <p:spPr/>
        <p:txBody>
          <a:bodyPr/>
          <a:lstStyle/>
          <a:p>
            <a:fld id="{72BA03DC-583C-49E0-BD8B-5196634CCD8C}" type="slidenum">
              <a:rPr lang="en-US" smtClean="0"/>
              <a:t>‹#›</a:t>
            </a:fld>
            <a:endParaRPr lang="en-US"/>
          </a:p>
        </p:txBody>
      </p:sp>
    </p:spTree>
    <p:extLst>
      <p:ext uri="{BB962C8B-B14F-4D97-AF65-F5344CB8AC3E}">
        <p14:creationId xmlns:p14="http://schemas.microsoft.com/office/powerpoint/2010/main" val="66574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25CD-412F-427C-892C-7720B0FCEA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9B0D3F-F267-4A7A-AFC8-F899161F32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D468E8-EA88-432F-AC78-ED0045E2D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8760D-C745-459A-8FFC-A9402A6065BA}"/>
              </a:ext>
            </a:extLst>
          </p:cNvPr>
          <p:cNvSpPr>
            <a:spLocks noGrp="1"/>
          </p:cNvSpPr>
          <p:nvPr>
            <p:ph type="dt" sz="half" idx="10"/>
          </p:nvPr>
        </p:nvSpPr>
        <p:spPr/>
        <p:txBody>
          <a:bodyPr/>
          <a:lstStyle/>
          <a:p>
            <a:fld id="{1345C547-A683-4CA6-A10E-4929A7035EC0}" type="datetimeFigureOut">
              <a:rPr lang="en-US" smtClean="0"/>
              <a:t>4/29/2022</a:t>
            </a:fld>
            <a:endParaRPr lang="en-US"/>
          </a:p>
        </p:txBody>
      </p:sp>
      <p:sp>
        <p:nvSpPr>
          <p:cNvPr id="6" name="Footer Placeholder 5">
            <a:extLst>
              <a:ext uri="{FF2B5EF4-FFF2-40B4-BE49-F238E27FC236}">
                <a16:creationId xmlns:a16="http://schemas.microsoft.com/office/drawing/2014/main" id="{E59989E3-4AFB-49A0-99D0-57B85E00E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BE9CD4-7271-42F3-A938-9169CFBE7144}"/>
              </a:ext>
            </a:extLst>
          </p:cNvPr>
          <p:cNvSpPr>
            <a:spLocks noGrp="1"/>
          </p:cNvSpPr>
          <p:nvPr>
            <p:ph type="sldNum" sz="quarter" idx="12"/>
          </p:nvPr>
        </p:nvSpPr>
        <p:spPr/>
        <p:txBody>
          <a:bodyPr/>
          <a:lstStyle/>
          <a:p>
            <a:fld id="{72BA03DC-583C-49E0-BD8B-5196634CCD8C}" type="slidenum">
              <a:rPr lang="en-US" smtClean="0"/>
              <a:t>‹#›</a:t>
            </a:fld>
            <a:endParaRPr lang="en-US"/>
          </a:p>
        </p:txBody>
      </p:sp>
    </p:spTree>
    <p:extLst>
      <p:ext uri="{BB962C8B-B14F-4D97-AF65-F5344CB8AC3E}">
        <p14:creationId xmlns:p14="http://schemas.microsoft.com/office/powerpoint/2010/main" val="369297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A6A56B-6323-499E-9288-E5A05B0587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5C98B5-93D4-41EE-AC0F-2483B4547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09778-AB93-4495-B0CA-52CE970385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5C547-A683-4CA6-A10E-4929A7035EC0}" type="datetimeFigureOut">
              <a:rPr lang="en-US" smtClean="0"/>
              <a:t>4/29/2022</a:t>
            </a:fld>
            <a:endParaRPr lang="en-US"/>
          </a:p>
        </p:txBody>
      </p:sp>
      <p:sp>
        <p:nvSpPr>
          <p:cNvPr id="5" name="Footer Placeholder 4">
            <a:extLst>
              <a:ext uri="{FF2B5EF4-FFF2-40B4-BE49-F238E27FC236}">
                <a16:creationId xmlns:a16="http://schemas.microsoft.com/office/drawing/2014/main" id="{3EB011DF-60E0-4F86-A93C-C62A69BE0F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795DFC-F04C-4177-A792-9108EDB3BA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A03DC-583C-49E0-BD8B-5196634CCD8C}" type="slidenum">
              <a:rPr lang="en-US" smtClean="0"/>
              <a:t>‹#›</a:t>
            </a:fld>
            <a:endParaRPr lang="en-US"/>
          </a:p>
        </p:txBody>
      </p:sp>
    </p:spTree>
    <p:extLst>
      <p:ext uri="{BB962C8B-B14F-4D97-AF65-F5344CB8AC3E}">
        <p14:creationId xmlns:p14="http://schemas.microsoft.com/office/powerpoint/2010/main" val="1012859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0.png"/><Relationship Id="rId4" Type="http://schemas.microsoft.com/office/2007/relationships/hdphoto" Target="../media/hdphoto3.wdp"/></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60.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00.png"/><Relationship Id="rId5" Type="http://schemas.microsoft.com/office/2007/relationships/hdphoto" Target="../media/hdphoto4.wdp"/><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6.wdp"/></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microsoft.com/office/2007/relationships/hdphoto" Target="../media/hdphoto7.wdp"/><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0.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microsoft.com/office/2007/relationships/hdphoto" Target="../media/hdphoto9.wdp"/></Relationships>
</file>

<file path=ppt/slides/_rels/slide34.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microsoft.com/office/2007/relationships/hdphoto" Target="../media/hdphoto13.wdp"/></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225D-8A23-4C47-8D9C-54B1F2BCFF66}"/>
              </a:ext>
            </a:extLst>
          </p:cNvPr>
          <p:cNvSpPr>
            <a:spLocks noGrp="1"/>
          </p:cNvSpPr>
          <p:nvPr>
            <p:ph type="ctrTitle"/>
          </p:nvPr>
        </p:nvSpPr>
        <p:spPr>
          <a:xfrm>
            <a:off x="1435865" y="959866"/>
            <a:ext cx="9144000" cy="2083594"/>
          </a:xfrm>
          <a:noFill/>
        </p:spPr>
        <p:txBody>
          <a:bodyPr/>
          <a:lstStyle/>
          <a:p>
            <a:r>
              <a:rPr lang="en-US" dirty="0">
                <a:solidFill>
                  <a:srgbClr val="C00000"/>
                </a:solidFill>
                <a:latin typeface="Times New Roman" panose="02020603050405020304" pitchFamily="18" charset="0"/>
                <a:cs typeface="Times New Roman" panose="02020603050405020304" pitchFamily="18" charset="0"/>
              </a:rPr>
              <a:t>Introduction to Survival Analysis</a:t>
            </a:r>
          </a:p>
        </p:txBody>
      </p:sp>
      <p:sp>
        <p:nvSpPr>
          <p:cNvPr id="3" name="Subtitle 2">
            <a:extLst>
              <a:ext uri="{FF2B5EF4-FFF2-40B4-BE49-F238E27FC236}">
                <a16:creationId xmlns:a16="http://schemas.microsoft.com/office/drawing/2014/main" id="{17CE40DB-1895-48F8-A6F4-CFEF114F9FAC}"/>
              </a:ext>
            </a:extLst>
          </p:cNvPr>
          <p:cNvSpPr>
            <a:spLocks noGrp="1"/>
          </p:cNvSpPr>
          <p:nvPr>
            <p:ph type="subTitle"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Xiaolan Liao, Ph.D.</a:t>
            </a:r>
          </a:p>
          <a:p>
            <a:r>
              <a:rPr lang="en-US" dirty="0">
                <a:latin typeface="Times New Roman" panose="02020603050405020304" pitchFamily="18" charset="0"/>
                <a:cs typeface="Times New Roman" panose="02020603050405020304" pitchFamily="18" charset="0"/>
              </a:rPr>
              <a:t>Yutian Thompson, Ph.D.</a:t>
            </a: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April 29</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2022</a:t>
            </a:r>
          </a:p>
        </p:txBody>
      </p:sp>
      <p:sp>
        <p:nvSpPr>
          <p:cNvPr id="5" name="TextBox 4">
            <a:extLst>
              <a:ext uri="{FF2B5EF4-FFF2-40B4-BE49-F238E27FC236}">
                <a16:creationId xmlns:a16="http://schemas.microsoft.com/office/drawing/2014/main" id="{9B7CDD37-CDE5-45BF-B2E0-DE06B919D4E1}"/>
              </a:ext>
            </a:extLst>
          </p:cNvPr>
          <p:cNvSpPr txBox="1"/>
          <p:nvPr/>
        </p:nvSpPr>
        <p:spPr>
          <a:xfrm>
            <a:off x="3048000" y="5816378"/>
            <a:ext cx="6096000" cy="646331"/>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Department of Pediatrics</a:t>
            </a:r>
          </a:p>
          <a:p>
            <a:pPr algn="ctr"/>
            <a:r>
              <a:rPr lang="en-US" dirty="0">
                <a:latin typeface="Times New Roman" panose="02020603050405020304" pitchFamily="18" charset="0"/>
                <a:cs typeface="Times New Roman" panose="02020603050405020304" pitchFamily="18" charset="0"/>
              </a:rPr>
              <a:t>University of Oklahoma Health Sciences Center</a:t>
            </a:r>
          </a:p>
        </p:txBody>
      </p:sp>
    </p:spTree>
    <p:extLst>
      <p:ext uri="{BB962C8B-B14F-4D97-AF65-F5344CB8AC3E}">
        <p14:creationId xmlns:p14="http://schemas.microsoft.com/office/powerpoint/2010/main" val="1865137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DE203-3656-4972-9E10-163DD37E21CE}"/>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Key Terminology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C4D2F2-087A-4D2F-AF64-9953E6FA3A45}"/>
                  </a:ext>
                </a:extLst>
              </p:cNvPr>
              <p:cNvSpPr>
                <a:spLocks noGrp="1"/>
              </p:cNvSpPr>
              <p:nvPr>
                <p:ph idx="1"/>
              </p:nvPr>
            </p:nvSpPr>
            <p:spPr/>
            <p:txBody>
              <a:bodyPr/>
              <a:lstStyle/>
              <a:p>
                <a:r>
                  <a:rPr lang="en-US" sz="2000" dirty="0">
                    <a:solidFill>
                      <a:srgbClr val="C00000"/>
                    </a:solidFill>
                    <a:latin typeface="Times New Roman" panose="02020603050405020304" pitchFamily="18" charset="0"/>
                    <a:cs typeface="Times New Roman" panose="02020603050405020304" pitchFamily="18" charset="0"/>
                  </a:rPr>
                  <a:t>Survival</a:t>
                </a:r>
                <a:r>
                  <a:rPr lang="en-US" sz="2000" dirty="0">
                    <a:latin typeface="Times New Roman" panose="02020603050405020304" pitchFamily="18" charset="0"/>
                    <a:cs typeface="Times New Roman" panose="02020603050405020304" pitchFamily="18" charset="0"/>
                  </a:rPr>
                  <a:t> function</a:t>
                </a:r>
                <a:r>
                  <a:rPr lang="en-US" sz="2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000" smtClean="0">
                        <a:solidFill>
                          <a:schemeClr val="tx1"/>
                        </a:solidFill>
                        <a:latin typeface="Cambria Math" panose="02040503050406030204" pitchFamily="18" charset="0"/>
                      </a:rPr>
                      <m:t>𝑆</m:t>
                    </m:r>
                    <m:d>
                      <m:dPr>
                        <m:ctrlPr>
                          <a:rPr lang="en-US" sz="2000" i="1">
                            <a:solidFill>
                              <a:schemeClr val="tx1"/>
                            </a:solidFill>
                            <a:latin typeface="Cambria Math" panose="02040503050406030204" pitchFamily="18" charset="0"/>
                          </a:rPr>
                        </m:ctrlPr>
                      </m:dPr>
                      <m:e>
                        <m:r>
                          <a:rPr lang="en-US" sz="2000">
                            <a:solidFill>
                              <a:schemeClr val="tx1"/>
                            </a:solidFill>
                            <a:latin typeface="Cambria Math" panose="02040503050406030204" pitchFamily="18" charset="0"/>
                          </a:rPr>
                          <m:t>𝑡</m:t>
                        </m:r>
                      </m:e>
                    </m:d>
                    <m:r>
                      <a:rPr lang="en-US" sz="2000" b="0" i="0" smtClean="0">
                        <a:solidFill>
                          <a:schemeClr val="tx1"/>
                        </a:solidFill>
                        <a:latin typeface="Cambria Math" panose="02040503050406030204" pitchFamily="18" charset="0"/>
                      </a:rPr>
                      <m:t>=</m:t>
                    </m:r>
                    <m:r>
                      <m:rPr>
                        <m:sty m:val="p"/>
                      </m:rPr>
                      <a:rPr lang="en-US" sz="2000" b="0" i="0" smtClean="0">
                        <a:solidFill>
                          <a:schemeClr val="tx1"/>
                        </a:solidFill>
                        <a:latin typeface="Cambria Math" panose="02040503050406030204" pitchFamily="18" charset="0"/>
                      </a:rPr>
                      <m:t>P</m:t>
                    </m:r>
                    <m:r>
                      <a:rPr lang="en-US" sz="2000" b="0" i="0" smtClean="0">
                        <a:solidFill>
                          <a:schemeClr val="tx1"/>
                        </a:solidFill>
                        <a:latin typeface="Cambria Math" panose="02040503050406030204" pitchFamily="18" charset="0"/>
                      </a:rPr>
                      <m:t>(</m:t>
                    </m:r>
                    <m:r>
                      <m:rPr>
                        <m:sty m:val="p"/>
                      </m:rPr>
                      <a:rPr lang="en-US" sz="2000" b="0" i="0" smtClean="0">
                        <a:solidFill>
                          <a:schemeClr val="tx1"/>
                        </a:solidFill>
                        <a:latin typeface="Cambria Math" panose="02040503050406030204" pitchFamily="18" charset="0"/>
                      </a:rPr>
                      <m:t>T</m:t>
                    </m:r>
                    <m:r>
                      <a:rPr lang="en-US" sz="2000" b="0" i="0" smtClean="0">
                        <a:solidFill>
                          <a:schemeClr val="tx1"/>
                        </a:solidFill>
                        <a:latin typeface="Cambria Math" panose="02040503050406030204" pitchFamily="18" charset="0"/>
                      </a:rPr>
                      <m:t>&gt;</m:t>
                    </m:r>
                    <m:r>
                      <m:rPr>
                        <m:sty m:val="p"/>
                      </m:rPr>
                      <a:rPr lang="en-US" sz="2000" b="0" i="0" smtClean="0">
                        <a:solidFill>
                          <a:schemeClr val="tx1"/>
                        </a:solidFill>
                        <a:latin typeface="Cambria Math" panose="02040503050406030204" pitchFamily="18" charset="0"/>
                      </a:rPr>
                      <m:t>t</m:t>
                    </m:r>
                    <m:r>
                      <a:rPr lang="en-US" sz="2000" b="0" i="0" smtClean="0">
                        <a:solidFill>
                          <a:schemeClr val="tx1"/>
                        </a:solidFill>
                        <a:latin typeface="Cambria Math" panose="02040503050406030204" pitchFamily="18" charset="0"/>
                      </a:rPr>
                      <m:t>)</m:t>
                    </m:r>
                  </m:oMath>
                </a14:m>
                <a:r>
                  <a:rPr lang="en-US" sz="2000" dirty="0">
                    <a:solidFill>
                      <a:schemeClr val="tx1"/>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lvl="1"/>
                <a14:m>
                  <m:oMath xmlns:m="http://schemas.openxmlformats.org/officeDocument/2006/math">
                    <m:r>
                      <a:rPr lang="en-US" sz="2000">
                        <a:latin typeface="Cambria Math" panose="02040503050406030204" pitchFamily="18" charset="0"/>
                      </a:rPr>
                      <m:t>𝑆</m:t>
                    </m:r>
                    <m:r>
                      <a:rPr lang="en-US" sz="2000">
                        <a:latin typeface="Cambria Math" panose="02040503050406030204" pitchFamily="18" charset="0"/>
                      </a:rPr>
                      <m:t>(</m:t>
                    </m:r>
                    <m:r>
                      <a:rPr lang="en-US" sz="2000">
                        <a:latin typeface="Cambria Math" panose="02040503050406030204" pitchFamily="18" charset="0"/>
                      </a:rPr>
                      <m:t>𝑡</m:t>
                    </m:r>
                    <m:r>
                      <a:rPr lang="en-US" sz="2000">
                        <a:latin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gives the probability that a person </a:t>
                </a:r>
                <a:r>
                  <a:rPr lang="en-US" sz="2000" b="1" dirty="0">
                    <a:latin typeface="Times New Roman" panose="02020603050405020304" pitchFamily="18" charset="0"/>
                    <a:cs typeface="Times New Roman" panose="02020603050405020304" pitchFamily="18" charset="0"/>
                  </a:rPr>
                  <a:t>surviving</a:t>
                </a:r>
                <a:r>
                  <a:rPr lang="en-US" sz="2000" dirty="0">
                    <a:latin typeface="Times New Roman" panose="02020603050405020304" pitchFamily="18" charset="0"/>
                    <a:cs typeface="Times New Roman" panose="02020603050405020304" pitchFamily="18" charset="0"/>
                  </a:rPr>
                  <a:t> beyond time t</a:t>
                </a:r>
              </a:p>
              <a:p>
                <a:pPr marL="685800" lvl="2">
                  <a:spcBef>
                    <a:spcPts val="1000"/>
                  </a:spcBef>
                </a:pPr>
                <a:r>
                  <a:rPr lang="en-US" dirty="0">
                    <a:latin typeface="Times New Roman" panose="02020603050405020304" pitchFamily="18" charset="0"/>
                    <a:cs typeface="Times New Roman" panose="02020603050405020304" pitchFamily="18" charset="0"/>
                  </a:rPr>
                  <a:t>E.g., Five-year survival rate, </a:t>
                </a:r>
                <a14:m>
                  <m:oMath xmlns:m="http://schemas.openxmlformats.org/officeDocument/2006/math">
                    <m:r>
                      <a:rPr lang="en-US" smtClean="0">
                        <a:latin typeface="Cambria Math" panose="02040503050406030204" pitchFamily="18" charset="0"/>
                      </a:rPr>
                      <m:t>𝑆</m:t>
                    </m:r>
                    <m:d>
                      <m:dPr>
                        <m:ctrlPr>
                          <a:rPr lang="en-US" i="1" smtClean="0">
                            <a:latin typeface="Cambria Math" panose="02040503050406030204" pitchFamily="18" charset="0"/>
                          </a:rPr>
                        </m:ctrlPr>
                      </m:dPr>
                      <m:e>
                        <m:r>
                          <a:rPr lang="en-US" b="0" i="1" smtClean="0">
                            <a:latin typeface="Cambria Math" panose="02040503050406030204" pitchFamily="18" charset="0"/>
                          </a:rPr>
                          <m:t>5</m:t>
                        </m:r>
                      </m:e>
                    </m:d>
                    <m:r>
                      <a:rPr lang="en-US" b="0" i="0" smtClean="0">
                        <a:latin typeface="Cambria Math" panose="02040503050406030204" pitchFamily="18" charset="0"/>
                      </a:rPr>
                      <m:t>=</m:t>
                    </m:r>
                    <m:r>
                      <m:rPr>
                        <m:sty m:val="p"/>
                      </m:rPr>
                      <a:rPr lang="en-US" b="0" i="0" smtClean="0">
                        <a:latin typeface="Cambria Math" panose="02040503050406030204" pitchFamily="18" charset="0"/>
                      </a:rPr>
                      <m:t>P</m:t>
                    </m:r>
                    <m:r>
                      <a:rPr lang="en-US" b="0" i="0" smtClean="0">
                        <a:latin typeface="Cambria Math" panose="02040503050406030204" pitchFamily="18" charset="0"/>
                      </a:rPr>
                      <m:t>(</m:t>
                    </m:r>
                    <m:r>
                      <m:rPr>
                        <m:sty m:val="p"/>
                      </m:rPr>
                      <a:rPr lang="en-US" b="0" i="0" smtClean="0">
                        <a:latin typeface="Cambria Math" panose="02040503050406030204" pitchFamily="18" charset="0"/>
                      </a:rPr>
                      <m:t>T</m:t>
                    </m:r>
                    <m:r>
                      <a:rPr lang="en-US" b="0" i="0" smtClean="0">
                        <a:latin typeface="Cambria Math" panose="02040503050406030204" pitchFamily="18" charset="0"/>
                      </a:rPr>
                      <m:t>&gt;5)</m:t>
                    </m:r>
                    <m:r>
                      <a:rPr lang="en-US" b="0" i="1" smtClean="0">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pPr marL="228600" lvl="1">
                  <a:spcBef>
                    <a:spcPts val="1000"/>
                  </a:spcBef>
                </a:pPr>
                <a:r>
                  <a:rPr lang="en-US" sz="2000" dirty="0">
                    <a:solidFill>
                      <a:srgbClr val="C00000"/>
                    </a:solidFill>
                    <a:latin typeface="Times New Roman" panose="02020603050405020304" pitchFamily="18" charset="0"/>
                    <a:cs typeface="Times New Roman" panose="02020603050405020304" pitchFamily="18" charset="0"/>
                  </a:rPr>
                  <a:t>Hazard</a:t>
                </a:r>
                <a:r>
                  <a:rPr lang="en-US" sz="2000" dirty="0">
                    <a:latin typeface="Times New Roman" panose="02020603050405020304" pitchFamily="18" charset="0"/>
                    <a:cs typeface="Times New Roman" panose="02020603050405020304" pitchFamily="18" charset="0"/>
                  </a:rPr>
                  <a:t> function</a:t>
                </a:r>
                <a:r>
                  <a:rPr lang="en-US" sz="2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sz="2000" b="0" i="0" smtClean="0">
                        <a:solidFill>
                          <a:schemeClr val="tx1"/>
                        </a:solidFill>
                        <a:latin typeface="Cambria Math" panose="02040503050406030204" pitchFamily="18" charset="0"/>
                      </a:rPr>
                      <m:t>h</m:t>
                    </m:r>
                    <m:d>
                      <m:dPr>
                        <m:ctrlPr>
                          <a:rPr lang="en-US" sz="2000" i="1">
                            <a:solidFill>
                              <a:schemeClr val="tx1"/>
                            </a:solidFill>
                            <a:latin typeface="Cambria Math" panose="02040503050406030204" pitchFamily="18" charset="0"/>
                          </a:rPr>
                        </m:ctrlPr>
                      </m:dPr>
                      <m:e>
                        <m:r>
                          <a:rPr lang="en-US" sz="2000">
                            <a:solidFill>
                              <a:schemeClr val="tx1"/>
                            </a:solidFill>
                            <a:latin typeface="Cambria Math" panose="02040503050406030204" pitchFamily="18" charset="0"/>
                          </a:rPr>
                          <m:t>𝑡</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𝑃</m:t>
                    </m:r>
                    <m:d>
                      <m:dPr>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𝑡</m:t>
                        </m:r>
                        <m:r>
                          <a:rPr lang="en-US" sz="2000" b="0" i="1" smtClean="0">
                            <a:solidFill>
                              <a:schemeClr val="tx1"/>
                            </a:solidFill>
                            <a:latin typeface="Cambria Math" panose="02040503050406030204" pitchFamily="18" charset="0"/>
                          </a:rPr>
                          <m:t>&lt;</m:t>
                        </m:r>
                        <m:r>
                          <a:rPr lang="en-US" sz="2000" b="0" i="1" smtClean="0">
                            <a:solidFill>
                              <a:schemeClr val="tx1"/>
                            </a:solidFill>
                            <a:latin typeface="Cambria Math" panose="02040503050406030204" pitchFamily="18" charset="0"/>
                          </a:rPr>
                          <m:t>𝑇</m:t>
                        </m:r>
                        <m:r>
                          <a:rPr lang="en-US" sz="2000" b="0" i="1" smtClean="0">
                            <a:solidFill>
                              <a:schemeClr val="tx1"/>
                            </a:solidFill>
                            <a:latin typeface="Cambria Math" panose="02040503050406030204" pitchFamily="18" charset="0"/>
                          </a:rPr>
                          <m:t>&lt;</m:t>
                        </m:r>
                        <m:r>
                          <a:rPr lang="en-US" sz="2000" b="0" i="1" smtClean="0">
                            <a:solidFill>
                              <a:schemeClr val="tx1"/>
                            </a:solidFill>
                            <a:latin typeface="Cambria Math" panose="02040503050406030204" pitchFamily="18" charset="0"/>
                          </a:rPr>
                          <m:t>𝑡</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𝑡</m:t>
                        </m:r>
                        <m:r>
                          <a:rPr lang="en-US" sz="2000" b="0" i="1" smtClean="0">
                            <a:solidFill>
                              <a:schemeClr val="tx1"/>
                            </a:solidFill>
                            <a:latin typeface="Cambria Math" panose="02040503050406030204" pitchFamily="18" charset="0"/>
                            <a:ea typeface="Cambria Math" panose="02040503050406030204" pitchFamily="18" charset="0"/>
                          </a:rPr>
                          <m:t> </m:t>
                        </m:r>
                      </m:e>
                    </m:d>
                    <m:r>
                      <a:rPr lang="en-US" sz="2000" b="0" i="1" smtClean="0">
                        <a:solidFill>
                          <a:schemeClr val="tx1"/>
                        </a:solidFill>
                        <a:latin typeface="Cambria Math" panose="02040503050406030204" pitchFamily="18" charset="0"/>
                        <a:ea typeface="Cambria Math" panose="02040503050406030204" pitchFamily="18" charset="0"/>
                      </a:rPr>
                      <m:t>𝑇</m:t>
                    </m:r>
                    <m:r>
                      <a:rPr lang="en-US" sz="2000" b="0" i="1" smtClean="0">
                        <a:solidFill>
                          <a:schemeClr val="tx1"/>
                        </a:solidFill>
                        <a:latin typeface="Cambria Math" panose="02040503050406030204" pitchFamily="18" charset="0"/>
                        <a:ea typeface="Cambria Math" panose="02040503050406030204" pitchFamily="18" charset="0"/>
                      </a:rPr>
                      <m:t>&gt;</m:t>
                    </m:r>
                    <m:r>
                      <a:rPr lang="en-US" sz="2000" b="0" i="1" smtClean="0">
                        <a:solidFill>
                          <a:schemeClr val="tx1"/>
                        </a:solidFill>
                        <a:latin typeface="Cambria Math" panose="02040503050406030204" pitchFamily="18" charset="0"/>
                        <a:ea typeface="Cambria Math" panose="02040503050406030204" pitchFamily="18" charset="0"/>
                      </a:rPr>
                      <m:t>𝑡</m:t>
                    </m:r>
                    <m:r>
                      <a:rPr lang="en-US" sz="2000" b="0" i="1" smtClean="0">
                        <a:solidFill>
                          <a:schemeClr val="tx1"/>
                        </a:solidFill>
                        <a:latin typeface="Cambria Math" panose="02040503050406030204" pitchFamily="18" charset="0"/>
                      </a:rPr>
                      <m:t>)</m:t>
                    </m:r>
                  </m:oMath>
                </a14:m>
                <a:endParaRPr lang="en-US" sz="2000" dirty="0">
                  <a:solidFill>
                    <a:schemeClr val="tx1"/>
                  </a:solidFill>
                  <a:latin typeface="Times New Roman" panose="02020603050405020304" pitchFamily="18" charset="0"/>
                  <a:cs typeface="Times New Roman" panose="02020603050405020304" pitchFamily="18" charset="0"/>
                </a:endParaRPr>
              </a:p>
              <a:p>
                <a:pPr marL="685800" lvl="2">
                  <a:spcBef>
                    <a:spcPts val="1000"/>
                  </a:spcBef>
                </a:pPr>
                <a14:m>
                  <m:oMath xmlns:m="http://schemas.openxmlformats.org/officeDocument/2006/math">
                    <m:r>
                      <m:rPr>
                        <m:sty m:val="p"/>
                      </m:rPr>
                      <a:rPr lang="en-US" b="0" i="0" smtClean="0">
                        <a:latin typeface="Cambria Math" panose="02040503050406030204" pitchFamily="18" charset="0"/>
                      </a:rPr>
                      <m:t>h</m:t>
                    </m:r>
                    <m:d>
                      <m:dPr>
                        <m:ctrlPr>
                          <a:rPr lang="en-US" i="1">
                            <a:latin typeface="Cambria Math" panose="02040503050406030204" pitchFamily="18" charset="0"/>
                          </a:rPr>
                        </m:ctrlPr>
                      </m:dPr>
                      <m:e>
                        <m:r>
                          <a:rPr lang="en-US">
                            <a:latin typeface="Cambria Math" panose="02040503050406030204" pitchFamily="18" charset="0"/>
                          </a:rPr>
                          <m:t>𝑡</m:t>
                        </m:r>
                      </m:e>
                    </m:d>
                  </m:oMath>
                </a14:m>
                <a:r>
                  <a:rPr lang="en-US" dirty="0">
                    <a:latin typeface="Times New Roman" panose="02020603050405020304" pitchFamily="18" charset="0"/>
                    <a:cs typeface="Times New Roman" panose="02020603050405020304" pitchFamily="18" charset="0"/>
                  </a:rPr>
                  <a:t> gives the probability of </a:t>
                </a:r>
                <a:r>
                  <a:rPr lang="en-US" b="1" dirty="0">
                    <a:latin typeface="Times New Roman" panose="02020603050405020304" pitchFamily="18" charset="0"/>
                    <a:cs typeface="Times New Roman" panose="02020603050405020304" pitchFamily="18" charset="0"/>
                  </a:rPr>
                  <a:t>dying</a:t>
                </a:r>
                <a:r>
                  <a:rPr lang="en-US" dirty="0">
                    <a:latin typeface="Times New Roman" panose="02020603050405020304" pitchFamily="18" charset="0"/>
                    <a:cs typeface="Times New Roman" panose="02020603050405020304" pitchFamily="18" charset="0"/>
                  </a:rPr>
                  <a:t> in the next few seconds given alive now</a:t>
                </a:r>
              </a:p>
              <a:p>
                <a:pPr marL="685800" lvl="2">
                  <a:spcBef>
                    <a:spcPts val="1000"/>
                  </a:spcBef>
                </a:pPr>
                <a:r>
                  <a:rPr lang="en-US" dirty="0">
                    <a:latin typeface="Times New Roman" panose="02020603050405020304" pitchFamily="18" charset="0"/>
                    <a:cs typeface="Times New Roman" panose="02020603050405020304" pitchFamily="18" charset="0"/>
                  </a:rPr>
                  <a:t>E.g., What’s the probability that I die in the next few seconds given I’m alive now</a:t>
                </a:r>
              </a:p>
              <a:p>
                <a:pPr marL="228600" lvl="1">
                  <a:spcBef>
                    <a:spcPts val="1000"/>
                  </a:spcBef>
                </a:pPr>
                <a:r>
                  <a:rPr lang="en-US" sz="2000" dirty="0">
                    <a:solidFill>
                      <a:srgbClr val="C00000"/>
                    </a:solidFill>
                    <a:latin typeface="Times New Roman" panose="02020603050405020304" pitchFamily="18" charset="0"/>
                    <a:cs typeface="Times New Roman" panose="02020603050405020304" pitchFamily="18" charset="0"/>
                  </a:rPr>
                  <a:t>Hazard ratio</a:t>
                </a:r>
                <a:r>
                  <a:rPr lang="en-US" sz="2000" dirty="0">
                    <a:latin typeface="Times New Roman" panose="02020603050405020304" pitchFamily="18" charset="0"/>
                    <a:cs typeface="Times New Roman" panose="02020603050405020304" pitchFamily="18" charset="0"/>
                  </a:rPr>
                  <a:t>: ratio of two hazards (more meaningful)</a:t>
                </a:r>
              </a:p>
              <a:p>
                <a:pPr marL="457200" lvl="2" indent="0">
                  <a:spcBef>
                    <a:spcPts val="1000"/>
                  </a:spcBef>
                  <a:buNone/>
                </a:pPr>
                <a:endParaRPr lang="en-US" dirty="0"/>
              </a:p>
            </p:txBody>
          </p:sp>
        </mc:Choice>
        <mc:Fallback xmlns="">
          <p:sp>
            <p:nvSpPr>
              <p:cNvPr id="3" name="Content Placeholder 2">
                <a:extLst>
                  <a:ext uri="{FF2B5EF4-FFF2-40B4-BE49-F238E27FC236}">
                    <a16:creationId xmlns:a16="http://schemas.microsoft.com/office/drawing/2014/main" id="{0DC4D2F2-087A-4D2F-AF64-9953E6FA3A45}"/>
                  </a:ext>
                </a:extLst>
              </p:cNvPr>
              <p:cNvSpPr>
                <a:spLocks noGrp="1" noRot="1" noChangeAspect="1" noMove="1" noResize="1" noEditPoints="1" noAdjustHandles="1" noChangeArrowheads="1" noChangeShapeType="1" noTextEdit="1"/>
              </p:cNvSpPr>
              <p:nvPr>
                <p:ph idx="1"/>
              </p:nvPr>
            </p:nvSpPr>
            <p:spPr>
              <a:blipFill>
                <a:blip r:embed="rId3"/>
                <a:stretch>
                  <a:fillRect l="-522" t="-140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201AC64-A0B4-4E9A-A624-4DFC1D06323D}"/>
              </a:ext>
            </a:extLst>
          </p:cNvPr>
          <p:cNvPicPr>
            <a:picLocks noChangeAspect="1"/>
          </p:cNvPicPr>
          <p:nvPr/>
        </p:nvPicPr>
        <p:blipFill>
          <a:blip r:embed="rId4"/>
          <a:stretch>
            <a:fillRect/>
          </a:stretch>
        </p:blipFill>
        <p:spPr>
          <a:xfrm>
            <a:off x="1218350" y="4847722"/>
            <a:ext cx="4653647" cy="1021152"/>
          </a:xfrm>
          <a:prstGeom prst="rect">
            <a:avLst/>
          </a:prstGeom>
        </p:spPr>
      </p:pic>
      <p:sp>
        <p:nvSpPr>
          <p:cNvPr id="6" name="TextBox 5">
            <a:extLst>
              <a:ext uri="{FF2B5EF4-FFF2-40B4-BE49-F238E27FC236}">
                <a16:creationId xmlns:a16="http://schemas.microsoft.com/office/drawing/2014/main" id="{26E615E3-4D83-418C-8D3F-C2903F97C7E6}"/>
              </a:ext>
            </a:extLst>
          </p:cNvPr>
          <p:cNvSpPr txBox="1"/>
          <p:nvPr/>
        </p:nvSpPr>
        <p:spPr>
          <a:xfrm>
            <a:off x="6096000" y="4837482"/>
            <a:ext cx="5394690" cy="120032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Interpretation: </a:t>
            </a:r>
          </a:p>
          <a:p>
            <a:r>
              <a:rPr lang="en-US" dirty="0">
                <a:latin typeface="Times New Roman" panose="02020603050405020304" pitchFamily="18" charset="0"/>
                <a:cs typeface="Times New Roman" panose="02020603050405020304" pitchFamily="18" charset="0"/>
              </a:rPr>
              <a:t>At a given instance of time, someone who’s exposed to the risk factor, their risk of dying is double someone who’s not exposed</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9E8A2FD-ECEE-4D2D-8399-69057E0BCD90}"/>
                  </a:ext>
                </a:extLst>
              </p:cNvPr>
              <p:cNvSpPr txBox="1"/>
              <p:nvPr/>
            </p:nvSpPr>
            <p:spPr>
              <a:xfrm>
                <a:off x="8417642" y="1839468"/>
                <a:ext cx="3004603"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latin typeface="Times New Roman" panose="02020603050405020304" pitchFamily="18" charset="0"/>
                    <a:cs typeface="Times New Roman" panose="02020603050405020304" pitchFamily="18" charset="0"/>
                  </a:rPr>
                  <a:t>Relationship of </a:t>
                </a:r>
                <a14:m>
                  <m:oMath xmlns:m="http://schemas.openxmlformats.org/officeDocument/2006/math">
                    <m:r>
                      <a:rPr lang="en-US" sz="1800" b="1" i="1" smtClean="0">
                        <a:solidFill>
                          <a:srgbClr val="C00000"/>
                        </a:solidFill>
                        <a:latin typeface="Cambria Math" panose="02040503050406030204" pitchFamily="18" charset="0"/>
                      </a:rPr>
                      <m:t>𝐒</m:t>
                    </m:r>
                    <m:d>
                      <m:dPr>
                        <m:ctrlPr>
                          <a:rPr lang="en-US" sz="1800" b="1" i="1">
                            <a:solidFill>
                              <a:srgbClr val="C00000"/>
                            </a:solidFill>
                            <a:latin typeface="Cambria Math" panose="02040503050406030204" pitchFamily="18" charset="0"/>
                          </a:rPr>
                        </m:ctrlPr>
                      </m:dPr>
                      <m:e>
                        <m:r>
                          <a:rPr lang="en-US" sz="1800" b="1" i="1">
                            <a:solidFill>
                              <a:srgbClr val="C00000"/>
                            </a:solidFill>
                            <a:latin typeface="Cambria Math" panose="02040503050406030204" pitchFamily="18" charset="0"/>
                          </a:rPr>
                          <m:t>𝒕</m:t>
                        </m:r>
                      </m:e>
                    </m:d>
                    <m:r>
                      <a:rPr lang="en-US" sz="1800" b="1" i="1">
                        <a:solidFill>
                          <a:srgbClr val="C00000"/>
                        </a:solidFill>
                        <a:latin typeface="Cambria Math" panose="02040503050406030204" pitchFamily="18" charset="0"/>
                      </a:rPr>
                      <m:t> </m:t>
                    </m:r>
                  </m:oMath>
                </a14:m>
                <a:r>
                  <a:rPr lang="en-US" b="1" dirty="0">
                    <a:latin typeface="Times New Roman" panose="02020603050405020304" pitchFamily="18" charset="0"/>
                    <a:cs typeface="Times New Roman" panose="02020603050405020304" pitchFamily="18" charset="0"/>
                  </a:rPr>
                  <a:t>to </a:t>
                </a:r>
                <a14:m>
                  <m:oMath xmlns:m="http://schemas.openxmlformats.org/officeDocument/2006/math">
                    <m:r>
                      <a:rPr lang="en-US" b="1" i="1">
                        <a:solidFill>
                          <a:srgbClr val="C00000"/>
                        </a:solidFill>
                        <a:latin typeface="Cambria Math" panose="02040503050406030204" pitchFamily="18" charset="0"/>
                      </a:rPr>
                      <m:t>𝐡</m:t>
                    </m:r>
                    <m:d>
                      <m:dPr>
                        <m:ctrlPr>
                          <a:rPr lang="en-US" b="1" i="1">
                            <a:solidFill>
                              <a:srgbClr val="C00000"/>
                            </a:solidFill>
                            <a:latin typeface="Cambria Math" panose="02040503050406030204" pitchFamily="18" charset="0"/>
                          </a:rPr>
                        </m:ctrlPr>
                      </m:dPr>
                      <m:e>
                        <m:r>
                          <a:rPr lang="en-US" b="1" i="1">
                            <a:solidFill>
                              <a:srgbClr val="C00000"/>
                            </a:solidFill>
                            <a:latin typeface="Cambria Math" panose="02040503050406030204" pitchFamily="18" charset="0"/>
                          </a:rPr>
                          <m:t>𝒕</m:t>
                        </m:r>
                      </m:e>
                    </m:d>
                  </m:oMath>
                </a14:m>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you know one you can determine the other.</a:t>
                </a:r>
              </a:p>
            </p:txBody>
          </p:sp>
        </mc:Choice>
        <mc:Fallback xmlns="">
          <p:sp>
            <p:nvSpPr>
              <p:cNvPr id="7" name="TextBox 6">
                <a:extLst>
                  <a:ext uri="{FF2B5EF4-FFF2-40B4-BE49-F238E27FC236}">
                    <a16:creationId xmlns:a16="http://schemas.microsoft.com/office/drawing/2014/main" id="{E9E8A2FD-ECEE-4D2D-8399-69057E0BCD90}"/>
                  </a:ext>
                </a:extLst>
              </p:cNvPr>
              <p:cNvSpPr txBox="1">
                <a:spLocks noRot="1" noChangeAspect="1" noMove="1" noResize="1" noEditPoints="1" noAdjustHandles="1" noChangeArrowheads="1" noChangeShapeType="1" noTextEdit="1"/>
              </p:cNvSpPr>
              <p:nvPr/>
            </p:nvSpPr>
            <p:spPr>
              <a:xfrm>
                <a:off x="8417642" y="1839468"/>
                <a:ext cx="3004603" cy="923330"/>
              </a:xfrm>
              <a:prstGeom prst="rect">
                <a:avLst/>
              </a:prstGeom>
              <a:blipFill>
                <a:blip r:embed="rId5"/>
                <a:stretch>
                  <a:fillRect l="-1616" t="-3268" r="-808" b="-9150"/>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DD7B32B5-709B-4471-8565-9D21C0E0D0C0}"/>
              </a:ext>
            </a:extLst>
          </p:cNvPr>
          <p:cNvPicPr>
            <a:picLocks noChangeAspect="1"/>
          </p:cNvPicPr>
          <p:nvPr/>
        </p:nvPicPr>
        <p:blipFill>
          <a:blip r:embed="rId6"/>
          <a:stretch>
            <a:fillRect/>
          </a:stretch>
        </p:blipFill>
        <p:spPr>
          <a:xfrm>
            <a:off x="9376927" y="2856612"/>
            <a:ext cx="1976873" cy="669986"/>
          </a:xfrm>
          <a:prstGeom prst="rect">
            <a:avLst/>
          </a:prstGeom>
        </p:spPr>
      </p:pic>
    </p:spTree>
    <p:extLst>
      <p:ext uri="{BB962C8B-B14F-4D97-AF65-F5344CB8AC3E}">
        <p14:creationId xmlns:p14="http://schemas.microsoft.com/office/powerpoint/2010/main" val="416586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798F-CB20-45F1-9527-6B7DDDB454C6}"/>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Goals of Survival Analysis</a:t>
            </a:r>
          </a:p>
        </p:txBody>
      </p:sp>
      <p:sp>
        <p:nvSpPr>
          <p:cNvPr id="3" name="Content Placeholder 2">
            <a:extLst>
              <a:ext uri="{FF2B5EF4-FFF2-40B4-BE49-F238E27FC236}">
                <a16:creationId xmlns:a16="http://schemas.microsoft.com/office/drawing/2014/main" id="{82373F5E-DF50-4ED3-BDD8-785F06B32A2A}"/>
              </a:ext>
            </a:extLst>
          </p:cNvPr>
          <p:cNvSpPr>
            <a:spLocks noGrp="1"/>
          </p:cNvSpPr>
          <p:nvPr>
            <p:ph idx="1"/>
          </p:nvPr>
        </p:nvSpPr>
        <p:spPr/>
        <p:txBody>
          <a:bodyPr>
            <a:normAutofit/>
          </a:bodyPr>
          <a:lstStyle/>
          <a:p>
            <a:pPr algn="l"/>
            <a:r>
              <a:rPr lang="en-US" sz="2000" b="0" i="0" u="none" strike="noStrike" baseline="0" dirty="0">
                <a:latin typeface="Times New Roman" panose="02020603050405020304" pitchFamily="18" charset="0"/>
                <a:cs typeface="Times New Roman" panose="02020603050405020304" pitchFamily="18" charset="0"/>
              </a:rPr>
              <a:t>Basic </a:t>
            </a:r>
            <a:r>
              <a:rPr lang="en-US" sz="2000" b="1" i="0" u="none" strike="noStrike" baseline="0" dirty="0">
                <a:latin typeface="Times New Roman" panose="02020603050405020304" pitchFamily="18" charset="0"/>
                <a:cs typeface="Times New Roman" panose="02020603050405020304" pitchFamily="18" charset="0"/>
              </a:rPr>
              <a:t>goals </a:t>
            </a:r>
            <a:r>
              <a:rPr lang="en-US" sz="2000" b="0" i="0" u="none" strike="noStrike" baseline="0" dirty="0">
                <a:latin typeface="Times New Roman" panose="02020603050405020304" pitchFamily="18" charset="0"/>
                <a:cs typeface="Times New Roman" panose="02020603050405020304" pitchFamily="18" charset="0"/>
              </a:rPr>
              <a:t>of survival analysis</a:t>
            </a:r>
            <a:endParaRPr lang="en-US" sz="2000" dirty="0">
              <a:latin typeface="Times New Roman" panose="02020603050405020304" pitchFamily="18" charset="0"/>
              <a:cs typeface="Times New Roman" panose="02020603050405020304" pitchFamily="18" charset="0"/>
            </a:endParaRPr>
          </a:p>
          <a:p>
            <a:pPr lvl="1"/>
            <a:r>
              <a:rPr lang="en-US" sz="2000" b="0" i="0" u="none" strike="noStrike" baseline="0" dirty="0">
                <a:latin typeface="Times New Roman" panose="02020603050405020304" pitchFamily="18" charset="0"/>
                <a:cs typeface="Times New Roman" panose="02020603050405020304" pitchFamily="18" charset="0"/>
              </a:rPr>
              <a:t>To estimate and interpret survivor and/or hazard functions from survival data</a:t>
            </a:r>
          </a:p>
          <a:p>
            <a:pPr lvl="1"/>
            <a:r>
              <a:rPr lang="en-US" sz="2000" b="0" i="0" u="none" strike="noStrike" baseline="0" dirty="0">
                <a:latin typeface="Times New Roman" panose="02020603050405020304" pitchFamily="18" charset="0"/>
                <a:cs typeface="Times New Roman" panose="02020603050405020304" pitchFamily="18" charset="0"/>
              </a:rPr>
              <a:t>To compare survivor and/or hazard functions across treatment groups</a:t>
            </a:r>
          </a:p>
          <a:p>
            <a:pPr lvl="1"/>
            <a:r>
              <a:rPr lang="en-US" sz="2000" b="0" i="0" u="none" strike="noStrike" baseline="0" dirty="0">
                <a:latin typeface="Times New Roman" panose="02020603050405020304" pitchFamily="18" charset="0"/>
                <a:cs typeface="Times New Roman" panose="02020603050405020304" pitchFamily="18" charset="0"/>
              </a:rPr>
              <a:t>To assess the relationship of explanatory variables to survival time</a:t>
            </a:r>
          </a:p>
          <a:p>
            <a:pPr marL="457200" lvl="1"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567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5BBC-3318-4E06-87FE-5847F3BD374C}"/>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Models for Analyzing Censored Data</a:t>
            </a:r>
          </a:p>
        </p:txBody>
      </p:sp>
      <p:sp>
        <p:nvSpPr>
          <p:cNvPr id="3" name="Content Placeholder 2">
            <a:extLst>
              <a:ext uri="{FF2B5EF4-FFF2-40B4-BE49-F238E27FC236}">
                <a16:creationId xmlns:a16="http://schemas.microsoft.com/office/drawing/2014/main" id="{7BE79863-AF9B-4AD3-A87E-6C88EAFD2A90}"/>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Nonparametric: </a:t>
            </a:r>
            <a:r>
              <a:rPr lang="en-US" sz="2000" b="1" dirty="0">
                <a:latin typeface="Times New Roman" panose="02020603050405020304" pitchFamily="18" charset="0"/>
                <a:cs typeface="Times New Roman" panose="02020603050405020304" pitchFamily="18" charset="0"/>
              </a:rPr>
              <a:t>Kaplan-Meier estimator  </a:t>
            </a:r>
          </a:p>
          <a:p>
            <a:pPr lvl="1"/>
            <a:r>
              <a:rPr lang="en-US" sz="1800" dirty="0">
                <a:latin typeface="Times New Roman" panose="02020603050405020304" pitchFamily="18" charset="0"/>
                <a:cs typeface="Times New Roman" panose="02020603050405020304" pitchFamily="18" charset="0"/>
              </a:rPr>
              <a:t>Simple to interpret</a:t>
            </a:r>
          </a:p>
          <a:p>
            <a:pPr lvl="1"/>
            <a:r>
              <a:rPr lang="en-US" sz="1800" dirty="0">
                <a:latin typeface="Times New Roman" panose="02020603050405020304" pitchFamily="18" charset="0"/>
                <a:cs typeface="Times New Roman" panose="02020603050405020304" pitchFamily="18" charset="0"/>
              </a:rPr>
              <a:t>Survival curve can be created based on K-M estimator </a:t>
            </a:r>
          </a:p>
          <a:p>
            <a:pPr lvl="1"/>
            <a:r>
              <a:rPr lang="en-US" sz="1800" dirty="0">
                <a:latin typeface="Times New Roman" panose="02020603050405020304" pitchFamily="18" charset="0"/>
                <a:cs typeface="Times New Roman" panose="02020603050405020304" pitchFamily="18" charset="0"/>
              </a:rPr>
              <a:t>Can not directly estimate the Hazard ratio</a:t>
            </a:r>
          </a:p>
          <a:p>
            <a:r>
              <a:rPr lang="en-US" sz="2000" dirty="0">
                <a:latin typeface="Times New Roman" panose="02020603050405020304" pitchFamily="18" charset="0"/>
                <a:cs typeface="Times New Roman" panose="02020603050405020304" pitchFamily="18" charset="0"/>
              </a:rPr>
              <a:t>Semi-parametric: </a:t>
            </a:r>
            <a:r>
              <a:rPr lang="en-US" sz="2000" b="1" dirty="0">
                <a:latin typeface="Times New Roman" panose="02020603050405020304" pitchFamily="18" charset="0"/>
                <a:cs typeface="Times New Roman" panose="02020603050405020304" pitchFamily="18" charset="0"/>
              </a:rPr>
              <a:t>The Cox Proportional Hazards Model </a:t>
            </a:r>
          </a:p>
          <a:p>
            <a:pPr lvl="1"/>
            <a:r>
              <a:rPr lang="en-US" sz="1800" dirty="0">
                <a:latin typeface="Times New Roman" panose="02020603050405020304" pitchFamily="18" charset="0"/>
                <a:cs typeface="Times New Roman" panose="02020603050405020304" pitchFamily="18" charset="0"/>
              </a:rPr>
              <a:t>Most popular; robust </a:t>
            </a:r>
          </a:p>
          <a:p>
            <a:pPr lvl="1"/>
            <a:r>
              <a:rPr lang="en-US" sz="1800" dirty="0">
                <a:latin typeface="Times New Roman" panose="02020603050405020304" pitchFamily="18" charset="0"/>
                <a:cs typeface="Times New Roman" panose="02020603050405020304" pitchFamily="18" charset="0"/>
              </a:rPr>
              <a:t>Estimate Hazard ratio; evaluate the effect size</a:t>
            </a:r>
          </a:p>
          <a:p>
            <a:pPr lvl="1"/>
            <a:r>
              <a:rPr lang="en-US" sz="1800" dirty="0">
                <a:latin typeface="Times New Roman" panose="02020603050405020304" pitchFamily="18" charset="0"/>
                <a:cs typeface="Times New Roman" panose="02020603050405020304" pitchFamily="18" charset="0"/>
              </a:rPr>
              <a:t>Does not provide the predicted value of hazard</a:t>
            </a:r>
          </a:p>
          <a:p>
            <a:r>
              <a:rPr lang="en-US" sz="2000" dirty="0">
                <a:latin typeface="Times New Roman" panose="02020603050405020304" pitchFamily="18" charset="0"/>
                <a:cs typeface="Times New Roman" panose="02020603050405020304" pitchFamily="18" charset="0"/>
              </a:rPr>
              <a:t>Parametric: e.g., Weibull, Exponential</a:t>
            </a:r>
          </a:p>
          <a:p>
            <a:pPr lvl="1"/>
            <a:r>
              <a:rPr lang="en-US" sz="1800" dirty="0">
                <a:latin typeface="Times New Roman" panose="02020603050405020304" pitchFamily="18" charset="0"/>
                <a:cs typeface="Times New Roman" panose="02020603050405020304" pitchFamily="18" charset="0"/>
              </a:rPr>
              <a:t>Assumes survival time follows a known distribution</a:t>
            </a:r>
          </a:p>
          <a:p>
            <a:pPr lvl="1"/>
            <a:r>
              <a:rPr lang="en-US" sz="1800" dirty="0">
                <a:latin typeface="Times New Roman" panose="02020603050405020304" pitchFamily="18" charset="0"/>
                <a:cs typeface="Times New Roman" panose="02020603050405020304" pitchFamily="18" charset="0"/>
              </a:rPr>
              <a:t>Less realistic</a:t>
            </a:r>
          </a:p>
          <a:p>
            <a:pPr>
              <a:lnSpc>
                <a:spcPct val="100000"/>
              </a:lnSpc>
            </a:pPr>
            <a:r>
              <a:rPr lang="en-US" sz="2000" dirty="0">
                <a:latin typeface="Times New Roman" panose="02020603050405020304" pitchFamily="18" charset="0"/>
                <a:cs typeface="Times New Roman" panose="02020603050405020304" pitchFamily="18" charset="0"/>
              </a:rPr>
              <a:t>Machine learning: Random Survival Forest (RSF) </a:t>
            </a:r>
          </a:p>
        </p:txBody>
      </p:sp>
    </p:spTree>
    <p:extLst>
      <p:ext uri="{BB962C8B-B14F-4D97-AF65-F5344CB8AC3E}">
        <p14:creationId xmlns:p14="http://schemas.microsoft.com/office/powerpoint/2010/main" val="4227147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8521-1420-4C2D-A434-6F08D409FF09}"/>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Edward L. Kaplan and Paul Meier</a:t>
            </a:r>
          </a:p>
        </p:txBody>
      </p:sp>
      <p:sp>
        <p:nvSpPr>
          <p:cNvPr id="3" name="Content Placeholder 2">
            <a:extLst>
              <a:ext uri="{FF2B5EF4-FFF2-40B4-BE49-F238E27FC236}">
                <a16:creationId xmlns:a16="http://schemas.microsoft.com/office/drawing/2014/main" id="{1E358241-816A-41AE-BFB4-62FA2B610F54}"/>
              </a:ext>
            </a:extLst>
          </p:cNvPr>
          <p:cNvSpPr>
            <a:spLocks noGrp="1"/>
          </p:cNvSpPr>
          <p:nvPr>
            <p:ph idx="1"/>
          </p:nvPr>
        </p:nvSpPr>
        <p:spPr>
          <a:xfrm>
            <a:off x="838199" y="1825625"/>
            <a:ext cx="6955972" cy="4351338"/>
          </a:xfrm>
        </p:spPr>
        <p:txBody>
          <a:bodyPr>
            <a:noAutofit/>
          </a:bodyPr>
          <a:lstStyle/>
          <a:p>
            <a:pPr algn="l"/>
            <a:r>
              <a:rPr lang="en-US" sz="2000" b="0" i="0" u="none" strike="noStrike" baseline="0" dirty="0">
                <a:latin typeface="Times New Roman" panose="02020603050405020304" pitchFamily="18" charset="0"/>
              </a:rPr>
              <a:t>In 1958, Edward L. Kaplan and Paul Meier collaborated to publish a seminal paper </a:t>
            </a:r>
            <a:r>
              <a:rPr lang="en-US" sz="2000" dirty="0">
                <a:latin typeface="Times New Roman" panose="02020603050405020304" pitchFamily="18" charset="0"/>
              </a:rPr>
              <a:t>addressing the </a:t>
            </a:r>
            <a:r>
              <a:rPr lang="en-US" sz="2000" dirty="0">
                <a:solidFill>
                  <a:srgbClr val="C00000"/>
                </a:solidFill>
                <a:latin typeface="Times New Roman" panose="02020603050405020304" pitchFamily="18" charset="0"/>
              </a:rPr>
              <a:t>censoring </a:t>
            </a:r>
            <a:r>
              <a:rPr lang="en-US" sz="2000" dirty="0">
                <a:latin typeface="Times New Roman" panose="02020603050405020304" pitchFamily="18" charset="0"/>
              </a:rPr>
              <a:t>(e.g., incomplete observations) issue</a:t>
            </a:r>
          </a:p>
          <a:p>
            <a:pPr marL="0" indent="0" algn="l">
              <a:buNone/>
            </a:pPr>
            <a:endParaRPr lang="en-US" sz="2000" b="0" i="0" u="none" strike="noStrike" baseline="0" dirty="0">
              <a:latin typeface="Times New Roman" panose="02020603050405020304" pitchFamily="18" charset="0"/>
            </a:endParaRPr>
          </a:p>
          <a:p>
            <a:r>
              <a:rPr lang="en-US" sz="2000" dirty="0">
                <a:latin typeface="Times New Roman" panose="02020603050405020304" pitchFamily="18" charset="0"/>
              </a:rPr>
              <a:t>Now, K-M is a standard way to report patient survival in medical and epidemiological studies</a:t>
            </a:r>
          </a:p>
          <a:p>
            <a:endParaRPr lang="en-US" sz="2000" dirty="0">
              <a:latin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Before the K-M method: </a:t>
            </a:r>
          </a:p>
          <a:p>
            <a:pPr lvl="1"/>
            <a:r>
              <a:rPr lang="en-US" sz="2000" dirty="0">
                <a:latin typeface="Times New Roman" panose="02020603050405020304" pitchFamily="18" charset="0"/>
                <a:cs typeface="Times New Roman" panose="02020603050405020304" pitchFamily="18" charset="0"/>
              </a:rPr>
              <a:t>5-year survival rate: </a:t>
            </a:r>
            <a:r>
              <a:rPr lang="en-US" sz="2000" dirty="0">
                <a:solidFill>
                  <a:srgbClr val="C00000"/>
                </a:solidFill>
                <a:latin typeface="Times New Roman" panose="02020603050405020304" pitchFamily="18" charset="0"/>
                <a:cs typeface="Times New Roman" panose="02020603050405020304" pitchFamily="18" charset="0"/>
              </a:rPr>
              <a:t>bias</a:t>
            </a:r>
            <a:endParaRPr lang="en-US"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D02F764-1AAC-4CD1-8332-8F109870FEEC}"/>
              </a:ext>
            </a:extLst>
          </p:cNvPr>
          <p:cNvPicPr>
            <a:picLocks noChangeAspect="1"/>
          </p:cNvPicPr>
          <p:nvPr/>
        </p:nvPicPr>
        <p:blipFill>
          <a:blip r:embed="rId3"/>
          <a:stretch>
            <a:fillRect/>
          </a:stretch>
        </p:blipFill>
        <p:spPr>
          <a:xfrm>
            <a:off x="8138180" y="1778416"/>
            <a:ext cx="2158107" cy="2135148"/>
          </a:xfrm>
          <a:prstGeom prst="rect">
            <a:avLst/>
          </a:prstGeom>
        </p:spPr>
      </p:pic>
      <p:sp>
        <p:nvSpPr>
          <p:cNvPr id="13" name="TextBox 12">
            <a:extLst>
              <a:ext uri="{FF2B5EF4-FFF2-40B4-BE49-F238E27FC236}">
                <a16:creationId xmlns:a16="http://schemas.microsoft.com/office/drawing/2014/main" id="{E17B0A32-D510-45B1-A465-62FDF2E0B7E4}"/>
              </a:ext>
            </a:extLst>
          </p:cNvPr>
          <p:cNvSpPr txBox="1"/>
          <p:nvPr/>
        </p:nvSpPr>
        <p:spPr>
          <a:xfrm>
            <a:off x="8058783" y="3847403"/>
            <a:ext cx="1492842" cy="307777"/>
          </a:xfrm>
          <a:prstGeom prst="rect">
            <a:avLst/>
          </a:prstGeom>
          <a:noFill/>
        </p:spPr>
        <p:txBody>
          <a:bodyPr wrap="square">
            <a:spAutoFit/>
          </a:bodyPr>
          <a:lstStyle/>
          <a:p>
            <a:r>
              <a:rPr lang="en-US" sz="1400" b="1" dirty="0"/>
              <a:t>Edward L. Kaplan </a:t>
            </a:r>
            <a:endParaRPr lang="en-US" sz="1400" dirty="0"/>
          </a:p>
        </p:txBody>
      </p:sp>
      <p:pic>
        <p:nvPicPr>
          <p:cNvPr id="15" name="Picture 14">
            <a:extLst>
              <a:ext uri="{FF2B5EF4-FFF2-40B4-BE49-F238E27FC236}">
                <a16:creationId xmlns:a16="http://schemas.microsoft.com/office/drawing/2014/main" id="{7A4094F5-362C-4972-A368-BC78727A7F9E}"/>
              </a:ext>
            </a:extLst>
          </p:cNvPr>
          <p:cNvPicPr>
            <a:picLocks noChangeAspect="1"/>
          </p:cNvPicPr>
          <p:nvPr/>
        </p:nvPicPr>
        <p:blipFill>
          <a:blip r:embed="rId4"/>
          <a:stretch>
            <a:fillRect/>
          </a:stretch>
        </p:blipFill>
        <p:spPr>
          <a:xfrm>
            <a:off x="9758123" y="3847405"/>
            <a:ext cx="1917203" cy="2333438"/>
          </a:xfrm>
          <a:prstGeom prst="rect">
            <a:avLst/>
          </a:prstGeom>
        </p:spPr>
      </p:pic>
      <p:sp>
        <p:nvSpPr>
          <p:cNvPr id="17" name="TextBox 16">
            <a:extLst>
              <a:ext uri="{FF2B5EF4-FFF2-40B4-BE49-F238E27FC236}">
                <a16:creationId xmlns:a16="http://schemas.microsoft.com/office/drawing/2014/main" id="{10589DD0-E2AC-4E19-9CD5-D6050AA868F9}"/>
              </a:ext>
            </a:extLst>
          </p:cNvPr>
          <p:cNvSpPr txBox="1"/>
          <p:nvPr/>
        </p:nvSpPr>
        <p:spPr>
          <a:xfrm>
            <a:off x="9758122" y="6070281"/>
            <a:ext cx="1268451" cy="307777"/>
          </a:xfrm>
          <a:prstGeom prst="rect">
            <a:avLst/>
          </a:prstGeom>
          <a:noFill/>
        </p:spPr>
        <p:txBody>
          <a:bodyPr wrap="square">
            <a:spAutoFit/>
          </a:bodyPr>
          <a:lstStyle/>
          <a:p>
            <a:r>
              <a:rPr lang="en-US" sz="1400" b="1" dirty="0"/>
              <a:t>Paul Meier</a:t>
            </a:r>
            <a:endParaRPr lang="en-US" sz="1400" dirty="0"/>
          </a:p>
        </p:txBody>
      </p:sp>
    </p:spTree>
    <p:extLst>
      <p:ext uri="{BB962C8B-B14F-4D97-AF65-F5344CB8AC3E}">
        <p14:creationId xmlns:p14="http://schemas.microsoft.com/office/powerpoint/2010/main" val="210414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443CD-335F-4F97-A13F-FF88909C384A}"/>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Ignore Censoring: Bias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D639AB-B65E-4487-A650-3C10DD36880D}"/>
              </a:ext>
            </a:extLst>
          </p:cNvPr>
          <p:cNvSpPr>
            <a:spLocks noGrp="1"/>
          </p:cNvSpPr>
          <p:nvPr>
            <p:ph idx="1"/>
          </p:nvPr>
        </p:nvSpPr>
        <p:spPr>
          <a:xfrm>
            <a:off x="750907" y="1996958"/>
            <a:ext cx="10515600" cy="415696"/>
          </a:xfrm>
        </p:spPr>
        <p:txBody>
          <a:bodyPr>
            <a:normAutofit/>
          </a:bodyPr>
          <a:lstStyle/>
          <a:p>
            <a:r>
              <a:rPr lang="en-US" sz="2000" dirty="0">
                <a:latin typeface="Times New Roman" panose="02020603050405020304" pitchFamily="18" charset="0"/>
                <a:cs typeface="Times New Roman" panose="02020603050405020304" pitchFamily="18" charset="0"/>
              </a:rPr>
              <a:t>If censored patients were </a:t>
            </a:r>
            <a:r>
              <a:rPr lang="en-US" sz="2000" b="1" dirty="0">
                <a:latin typeface="Times New Roman" panose="02020603050405020304" pitchFamily="18" charset="0"/>
                <a:cs typeface="Times New Roman" panose="02020603050405020304" pitchFamily="18" charset="0"/>
              </a:rPr>
              <a:t>assumed to remain alive </a:t>
            </a:r>
            <a:r>
              <a:rPr lang="en-US" sz="2000" dirty="0">
                <a:latin typeface="Times New Roman" panose="02020603050405020304" pitchFamily="18" charset="0"/>
                <a:cs typeface="Times New Roman" panose="02020603050405020304" pitchFamily="18" charset="0"/>
              </a:rPr>
              <a:t>until the end of the study</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411EDE9-94FE-4969-9872-FAC1C95400F3}"/>
                  </a:ext>
                </a:extLst>
              </p:cNvPr>
              <p:cNvSpPr txBox="1"/>
              <p:nvPr/>
            </p:nvSpPr>
            <p:spPr>
              <a:xfrm>
                <a:off x="2327486" y="4358449"/>
                <a:ext cx="8857982" cy="447815"/>
              </a:xfrm>
              <a:prstGeom prst="rect">
                <a:avLst/>
              </a:prstGeom>
              <a:noFill/>
            </p:spPr>
            <p:txBody>
              <a:bodyPr wrap="square" lIns="0" tIns="0" rIns="0" bIns="0" rtlCol="0">
                <a:spAutoFit/>
              </a:bodyPr>
              <a:lstStyle/>
              <a:p>
                <a14:m>
                  <m:oMath xmlns:m="http://schemas.openxmlformats.org/officeDocument/2006/math">
                    <m:r>
                      <m:rPr>
                        <m:sty m:val="p"/>
                      </m:rPr>
                      <a:rPr lang="en-US" sz="2000" i="1" smtClean="0">
                        <a:latin typeface="Cambria Math" panose="02040503050406030204" pitchFamily="18" charset="0"/>
                      </a:rPr>
                      <m:t>s</m:t>
                    </m:r>
                    <m:r>
                      <a:rPr lang="en-US" sz="2000" i="1" smtClean="0">
                        <a:latin typeface="Cambria Math" panose="02040503050406030204" pitchFamily="18" charset="0"/>
                      </a:rPr>
                      <m:t>𝑢𝑟𝑣𝑖𝑣𝑎𝑙</m:t>
                    </m:r>
                    <m:r>
                      <a:rPr lang="en-US" sz="2000" i="1" smtClean="0">
                        <a:latin typeface="Cambria Math" panose="02040503050406030204" pitchFamily="18" charset="0"/>
                      </a:rPr>
                      <m:t> </m:t>
                    </m:r>
                    <m:r>
                      <a:rPr lang="en-US" sz="2000" i="1" smtClean="0">
                        <a:latin typeface="Cambria Math" panose="02040503050406030204" pitchFamily="18" charset="0"/>
                      </a:rPr>
                      <m:t>𝑟𝑎𝑡𝑒</m:t>
                    </m:r>
                    <m:r>
                      <a:rPr lang="en-US" sz="2000" i="1" smtClean="0">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𝑁𝑜</m:t>
                        </m:r>
                        <m:r>
                          <a:rPr lang="en-US" sz="2000" i="1">
                            <a:latin typeface="Cambria Math" panose="02040503050406030204" pitchFamily="18" charset="0"/>
                          </a:rPr>
                          <m:t>.</m:t>
                        </m:r>
                        <m:r>
                          <a:rPr lang="en-US" sz="2000" i="1">
                            <a:latin typeface="Cambria Math" panose="02040503050406030204" pitchFamily="18" charset="0"/>
                          </a:rPr>
                          <m:t>𝑜𝑓</m:t>
                        </m:r>
                        <m:r>
                          <a:rPr lang="en-US" sz="2000" i="1">
                            <a:latin typeface="Cambria Math" panose="02040503050406030204" pitchFamily="18" charset="0"/>
                          </a:rPr>
                          <m:t> </m:t>
                        </m:r>
                        <m:r>
                          <a:rPr lang="en-US" sz="2000" i="1">
                            <a:latin typeface="Cambria Math" panose="02040503050406030204" pitchFamily="18" charset="0"/>
                          </a:rPr>
                          <m:t>𝑎𝑙𝑖𝑣𝑒</m:t>
                        </m:r>
                        <m:r>
                          <a:rPr lang="en-US" sz="2000" b="0" i="1" smtClean="0">
                            <a:latin typeface="Cambria Math" panose="02040503050406030204" pitchFamily="18" charset="0"/>
                          </a:rPr>
                          <m:t> </m:t>
                        </m:r>
                        <m:r>
                          <a:rPr lang="en-US" sz="2000" i="1" strike="sngStrike">
                            <a:latin typeface="Cambria Math" panose="02040503050406030204" pitchFamily="18" charset="0"/>
                          </a:rPr>
                          <m:t>+</m:t>
                        </m:r>
                        <m:r>
                          <a:rPr lang="en-US" sz="2000" b="0" i="1" strike="sngStrike" smtClean="0">
                            <a:latin typeface="Cambria Math" panose="02040503050406030204" pitchFamily="18" charset="0"/>
                          </a:rPr>
                          <m:t> </m:t>
                        </m:r>
                        <m:r>
                          <a:rPr lang="en-US" sz="2000" i="1" strike="sngStrike">
                            <a:solidFill>
                              <a:srgbClr val="C00000"/>
                            </a:solidFill>
                            <a:latin typeface="Cambria Math" panose="02040503050406030204" pitchFamily="18" charset="0"/>
                          </a:rPr>
                          <m:t>𝑁𝑜</m:t>
                        </m:r>
                        <m:r>
                          <a:rPr lang="en-US" sz="2000" i="1" strike="sngStrike">
                            <a:solidFill>
                              <a:srgbClr val="C00000"/>
                            </a:solidFill>
                            <a:latin typeface="Cambria Math" panose="02040503050406030204" pitchFamily="18" charset="0"/>
                          </a:rPr>
                          <m:t>. </m:t>
                        </m:r>
                        <m:r>
                          <a:rPr lang="en-US" sz="2000" i="1" strike="sngStrike">
                            <a:solidFill>
                              <a:srgbClr val="C00000"/>
                            </a:solidFill>
                            <a:latin typeface="Cambria Math" panose="02040503050406030204" pitchFamily="18" charset="0"/>
                          </a:rPr>
                          <m:t>𝑜𝑓</m:t>
                        </m:r>
                        <m:r>
                          <a:rPr lang="en-US" sz="2000" i="1" strike="sngStrike">
                            <a:solidFill>
                              <a:srgbClr val="C00000"/>
                            </a:solidFill>
                            <a:latin typeface="Cambria Math" panose="02040503050406030204" pitchFamily="18" charset="0"/>
                          </a:rPr>
                          <m:t> </m:t>
                        </m:r>
                        <m:r>
                          <a:rPr lang="en-US" sz="2000" i="1" strike="sngStrike">
                            <a:solidFill>
                              <a:srgbClr val="C00000"/>
                            </a:solidFill>
                            <a:latin typeface="Cambria Math" panose="02040503050406030204" pitchFamily="18" charset="0"/>
                          </a:rPr>
                          <m:t>𝑐𝑒𝑛𝑠𝑜𝑟𝑒𝑑</m:t>
                        </m:r>
                      </m:num>
                      <m:den>
                        <m:r>
                          <a:rPr lang="en-US" sz="2000" i="1">
                            <a:latin typeface="Cambria Math" panose="02040503050406030204" pitchFamily="18" charset="0"/>
                          </a:rPr>
                          <m:t>𝑇𝑜𝑡𝑎𝑙</m:t>
                        </m:r>
                      </m:den>
                    </m:f>
                  </m:oMath>
                </a14:m>
                <a:r>
                  <a:rPr lang="en-US" sz="24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(Underestimate)</a:t>
                </a:r>
                <a:endParaRPr lang="en-US" sz="2400" b="1"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7411EDE9-94FE-4969-9872-FAC1C95400F3}"/>
                  </a:ext>
                </a:extLst>
              </p:cNvPr>
              <p:cNvSpPr txBox="1">
                <a:spLocks noRot="1" noChangeAspect="1" noMove="1" noResize="1" noEditPoints="1" noAdjustHandles="1" noChangeArrowheads="1" noChangeShapeType="1" noTextEdit="1"/>
              </p:cNvSpPr>
              <p:nvPr/>
            </p:nvSpPr>
            <p:spPr>
              <a:xfrm>
                <a:off x="2327486" y="4358449"/>
                <a:ext cx="8857982" cy="447815"/>
              </a:xfrm>
              <a:prstGeom prst="rect">
                <a:avLst/>
              </a:prstGeom>
              <a:blipFill>
                <a:blip r:embed="rId3"/>
                <a:stretch>
                  <a:fillRect t="-1370" b="-191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EBADA53-E37A-4FD2-A539-681AE7FEF212}"/>
                  </a:ext>
                </a:extLst>
              </p:cNvPr>
              <p:cNvSpPr txBox="1"/>
              <p:nvPr/>
            </p:nvSpPr>
            <p:spPr>
              <a:xfrm>
                <a:off x="1563151" y="2509982"/>
                <a:ext cx="8763675" cy="5852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1" smtClean="0">
                          <a:latin typeface="Cambria Math" panose="02040503050406030204" pitchFamily="18" charset="0"/>
                        </a:rPr>
                        <m:t>s</m:t>
                      </m:r>
                      <m:r>
                        <a:rPr lang="en-US" sz="2000" b="0" i="1" smtClean="0">
                          <a:latin typeface="Cambria Math" panose="02040503050406030204" pitchFamily="18" charset="0"/>
                        </a:rPr>
                        <m:t>𝑢𝑟𝑣𝑖𝑣𝑎𝑙</m:t>
                      </m:r>
                      <m:r>
                        <a:rPr lang="en-US" sz="2000" b="0" i="1" smtClean="0">
                          <a:latin typeface="Cambria Math" panose="02040503050406030204" pitchFamily="18" charset="0"/>
                        </a:rPr>
                        <m:t> </m:t>
                      </m:r>
                      <m:r>
                        <a:rPr lang="en-US" sz="2000" b="0" i="1" smtClean="0">
                          <a:latin typeface="Cambria Math" panose="02040503050406030204" pitchFamily="18" charset="0"/>
                        </a:rPr>
                        <m:t>𝑟𝑎𝑡𝑒</m:t>
                      </m:r>
                      <m:r>
                        <a:rPr lang="en-US" sz="2000" b="0" i="1" smtClean="0">
                          <a:latin typeface="Cambria Math" panose="02040503050406030204" pitchFamily="18" charset="0"/>
                        </a:rPr>
                        <m:t> =</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𝑁𝑜</m:t>
                          </m:r>
                          <m:r>
                            <a:rPr lang="en-US" sz="2000" b="0" i="1" smtClean="0">
                              <a:latin typeface="Cambria Math" panose="02040503050406030204" pitchFamily="18" charset="0"/>
                            </a:rPr>
                            <m:t>.</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𝑎𝑙𝑖𝑣𝑒</m:t>
                          </m:r>
                          <m:r>
                            <a:rPr lang="en-US" sz="2000" b="0" i="1" smtClean="0">
                              <a:latin typeface="Cambria Math" panose="02040503050406030204" pitchFamily="18" charset="0"/>
                            </a:rPr>
                            <m:t>+</m:t>
                          </m:r>
                          <m:r>
                            <a:rPr lang="en-US" sz="2000" b="0" i="1" smtClean="0">
                              <a:solidFill>
                                <a:srgbClr val="C00000"/>
                              </a:solidFill>
                              <a:latin typeface="Cambria Math" panose="02040503050406030204" pitchFamily="18" charset="0"/>
                            </a:rPr>
                            <m:t>𝑁𝑜</m:t>
                          </m:r>
                          <m:r>
                            <a:rPr lang="en-US" sz="2000" b="0" i="1" smtClean="0">
                              <a:solidFill>
                                <a:srgbClr val="C00000"/>
                              </a:solidFill>
                              <a:latin typeface="Cambria Math" panose="02040503050406030204" pitchFamily="18" charset="0"/>
                            </a:rPr>
                            <m:t>. </m:t>
                          </m:r>
                          <m:r>
                            <a:rPr lang="en-US" sz="2000" b="0" i="1" smtClean="0">
                              <a:solidFill>
                                <a:srgbClr val="C00000"/>
                              </a:solidFill>
                              <a:latin typeface="Cambria Math" panose="02040503050406030204" pitchFamily="18" charset="0"/>
                            </a:rPr>
                            <m:t>𝑜𝑓</m:t>
                          </m:r>
                          <m:r>
                            <a:rPr lang="en-US" sz="2000" b="0" i="1" smtClean="0">
                              <a:solidFill>
                                <a:srgbClr val="C00000"/>
                              </a:solidFill>
                              <a:latin typeface="Cambria Math" panose="02040503050406030204" pitchFamily="18" charset="0"/>
                            </a:rPr>
                            <m:t> </m:t>
                          </m:r>
                          <m:r>
                            <a:rPr lang="en-US" sz="2000" b="0" i="1" smtClean="0">
                              <a:solidFill>
                                <a:srgbClr val="C00000"/>
                              </a:solidFill>
                              <a:latin typeface="Cambria Math" panose="02040503050406030204" pitchFamily="18" charset="0"/>
                            </a:rPr>
                            <m:t>𝑐𝑒𝑛𝑠𝑜𝑟𝑒𝑑</m:t>
                          </m:r>
                        </m:num>
                        <m:den>
                          <m:r>
                            <a:rPr lang="en-US" sz="2000" b="0" i="1" smtClean="0">
                              <a:latin typeface="Cambria Math" panose="02040503050406030204" pitchFamily="18" charset="0"/>
                            </a:rPr>
                            <m:t>𝑇𝑜𝑡𝑎𝑙</m:t>
                          </m:r>
                        </m:den>
                      </m:f>
                      <m:r>
                        <m:rPr>
                          <m:nor/>
                        </m:rPr>
                        <a:rPr lang="en-US" sz="2000" b="0" i="0" smtClean="0">
                          <a:latin typeface="Times New Roman" panose="02020603050405020304" pitchFamily="18" charset="0"/>
                          <a:cs typeface="Times New Roman" panose="02020603050405020304" pitchFamily="18" charset="0"/>
                        </a:rPr>
                        <m:t>     </m:t>
                      </m:r>
                      <m:r>
                        <m:rPr>
                          <m:nor/>
                        </m:rPr>
                        <a:rPr lang="en-US" sz="2000" b="1" i="0" smtClean="0">
                          <a:solidFill>
                            <a:schemeClr val="tx1"/>
                          </a:solidFill>
                          <a:latin typeface="Times New Roman" panose="02020603050405020304" pitchFamily="18" charset="0"/>
                          <a:cs typeface="Times New Roman" panose="02020603050405020304" pitchFamily="18" charset="0"/>
                        </a:rPr>
                        <m:t>(</m:t>
                      </m:r>
                      <m:r>
                        <m:rPr>
                          <m:nor/>
                        </m:rPr>
                        <a:rPr lang="en-US" sz="2000" b="1" i="0" dirty="0" smtClean="0">
                          <a:solidFill>
                            <a:schemeClr val="tx1"/>
                          </a:solidFill>
                          <a:latin typeface="Times New Roman" panose="02020603050405020304" pitchFamily="18" charset="0"/>
                          <a:cs typeface="Times New Roman" panose="02020603050405020304" pitchFamily="18" charset="0"/>
                        </a:rPr>
                        <m:t>Over</m:t>
                      </m:r>
                      <m:r>
                        <m:rPr>
                          <m:nor/>
                        </m:rPr>
                        <a:rPr lang="en-US" sz="2000" b="1" dirty="0" smtClean="0">
                          <a:solidFill>
                            <a:schemeClr val="tx1"/>
                          </a:solidFill>
                          <a:latin typeface="Times New Roman" panose="02020603050405020304" pitchFamily="18" charset="0"/>
                          <a:cs typeface="Times New Roman" panose="02020603050405020304" pitchFamily="18" charset="0"/>
                        </a:rPr>
                        <m:t>estimate</m:t>
                      </m:r>
                      <m:r>
                        <m:rPr>
                          <m:nor/>
                        </m:rPr>
                        <a:rPr lang="en-US" sz="2000" b="1" i="0" dirty="0" smtClean="0">
                          <a:solidFill>
                            <a:schemeClr val="tx1"/>
                          </a:solidFill>
                          <a:latin typeface="Times New Roman" panose="02020603050405020304" pitchFamily="18" charset="0"/>
                          <a:cs typeface="Times New Roman" panose="02020603050405020304" pitchFamily="18" charset="0"/>
                        </a:rPr>
                        <m:t>)</m:t>
                      </m:r>
                    </m:oMath>
                  </m:oMathPara>
                </a14:m>
                <a:endParaRPr lang="en-US" sz="1600" b="1"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EEBADA53-E37A-4FD2-A539-681AE7FEF212}"/>
                  </a:ext>
                </a:extLst>
              </p:cNvPr>
              <p:cNvSpPr txBox="1">
                <a:spLocks noRot="1" noChangeAspect="1" noMove="1" noResize="1" noEditPoints="1" noAdjustHandles="1" noChangeArrowheads="1" noChangeShapeType="1" noTextEdit="1"/>
              </p:cNvSpPr>
              <p:nvPr/>
            </p:nvSpPr>
            <p:spPr>
              <a:xfrm>
                <a:off x="1563151" y="2509982"/>
                <a:ext cx="8763675" cy="585288"/>
              </a:xfrm>
              <a:prstGeom prst="rect">
                <a:avLst/>
              </a:prstGeom>
              <a:blipFill>
                <a:blip r:embed="rId4"/>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DE40F109-B00F-4C3B-8AF9-FCC30A82958A}"/>
              </a:ext>
            </a:extLst>
          </p:cNvPr>
          <p:cNvSpPr txBox="1"/>
          <p:nvPr/>
        </p:nvSpPr>
        <p:spPr>
          <a:xfrm>
            <a:off x="702527" y="3562676"/>
            <a:ext cx="10651273" cy="400110"/>
          </a:xfrm>
          <a:prstGeom prst="rect">
            <a:avLst/>
          </a:prstGeom>
          <a:noFill/>
        </p:spPr>
        <p:txBody>
          <a:bodyPr wrap="square">
            <a:spAutoFit/>
          </a:bodyPr>
          <a:lstStyle/>
          <a:p>
            <a:pPr marL="22860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censored patients were </a:t>
            </a:r>
            <a:r>
              <a:rPr lang="en-US" sz="2000" b="1" dirty="0">
                <a:latin typeface="Times New Roman" panose="02020603050405020304" pitchFamily="18" charset="0"/>
                <a:cs typeface="Times New Roman" panose="02020603050405020304" pitchFamily="18" charset="0"/>
              </a:rPr>
              <a:t>removed</a:t>
            </a:r>
            <a:r>
              <a:rPr lang="en-US" sz="2000" dirty="0">
                <a:latin typeface="Times New Roman" panose="02020603050405020304" pitchFamily="18" charset="0"/>
                <a:cs typeface="Times New Roman" panose="02020603050405020304" pitchFamily="18" charset="0"/>
              </a:rPr>
              <a:t> from the cohort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34EC3E-313A-4801-9BE7-F8CACD2415FA}"/>
                  </a:ext>
                </a:extLst>
              </p:cNvPr>
              <p:cNvSpPr txBox="1"/>
              <p:nvPr/>
            </p:nvSpPr>
            <p:spPr>
              <a:xfrm>
                <a:off x="5700427" y="6492875"/>
                <a:ext cx="62837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𝑁𝑜</m:t>
                      </m:r>
                      <m:r>
                        <a:rPr lang="en-US" b="0" i="1" smtClean="0">
                          <a:latin typeface="Cambria Math" panose="02040503050406030204" pitchFamily="18" charset="0"/>
                        </a:rPr>
                        <m:t>.</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𝑎𝑙𝑖𝑣𝑒</m:t>
                      </m:r>
                      <m:r>
                        <a:rPr lang="en-US" b="0" i="1" smtClean="0">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𝑒𝑛𝑑</m:t>
                      </m:r>
                      <m:r>
                        <a:rPr lang="en-US" b="0" i="1" smtClean="0">
                          <a:latin typeface="Cambria Math" panose="02040503050406030204" pitchFamily="18" charset="0"/>
                        </a:rPr>
                        <m:t> +</m:t>
                      </m:r>
                      <m:r>
                        <a:rPr lang="en-US" b="0" i="1" smtClean="0">
                          <a:latin typeface="Cambria Math" panose="02040503050406030204" pitchFamily="18" charset="0"/>
                        </a:rPr>
                        <m:t>𝑁𝑜</m:t>
                      </m:r>
                      <m:r>
                        <a:rPr lang="en-US" b="0" i="1" smtClean="0">
                          <a:latin typeface="Cambria Math" panose="02040503050406030204" pitchFamily="18" charset="0"/>
                        </a:rPr>
                        <m:t>.</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𝑑𝑖𝑒𝑑</m:t>
                      </m:r>
                      <m:r>
                        <a:rPr lang="en-US" b="0" i="1" smtClean="0">
                          <a:solidFill>
                            <a:schemeClr val="tx1"/>
                          </a:solidFill>
                          <a:latin typeface="Cambria Math" panose="02040503050406030204" pitchFamily="18" charset="0"/>
                        </a:rPr>
                        <m:t>+</m:t>
                      </m:r>
                      <m:r>
                        <a:rPr lang="en-US" b="0" i="1" smtClean="0">
                          <a:solidFill>
                            <a:srgbClr val="C00000"/>
                          </a:solidFill>
                          <a:latin typeface="Cambria Math" panose="02040503050406030204" pitchFamily="18" charset="0"/>
                        </a:rPr>
                        <m:t>𝑁𝑜</m:t>
                      </m:r>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𝑜𝑓</m:t>
                      </m:r>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𝑐𝑒𝑛𝑠𝑜𝑟𝑒𝑑</m:t>
                      </m:r>
                    </m:oMath>
                  </m:oMathPara>
                </a14:m>
                <a:endParaRPr lang="en-US" dirty="0"/>
              </a:p>
            </p:txBody>
          </p:sp>
        </mc:Choice>
        <mc:Fallback xmlns="">
          <p:sp>
            <p:nvSpPr>
              <p:cNvPr id="9" name="TextBox 8">
                <a:extLst>
                  <a:ext uri="{FF2B5EF4-FFF2-40B4-BE49-F238E27FC236}">
                    <a16:creationId xmlns:a16="http://schemas.microsoft.com/office/drawing/2014/main" id="{A534EC3E-313A-4801-9BE7-F8CACD2415FA}"/>
                  </a:ext>
                </a:extLst>
              </p:cNvPr>
              <p:cNvSpPr txBox="1">
                <a:spLocks noRot="1" noChangeAspect="1" noMove="1" noResize="1" noEditPoints="1" noAdjustHandles="1" noChangeArrowheads="1" noChangeShapeType="1" noTextEdit="1"/>
              </p:cNvSpPr>
              <p:nvPr/>
            </p:nvSpPr>
            <p:spPr>
              <a:xfrm>
                <a:off x="5700427" y="6492875"/>
                <a:ext cx="6283771" cy="276999"/>
              </a:xfrm>
              <a:prstGeom prst="rect">
                <a:avLst/>
              </a:prstGeom>
              <a:blipFill>
                <a:blip r:embed="rId5"/>
                <a:stretch>
                  <a:fillRect l="-485" t="-2174" r="-388" b="-32609"/>
                </a:stretch>
              </a:blipFill>
            </p:spPr>
            <p:txBody>
              <a:bodyPr/>
              <a:lstStyle/>
              <a:p>
                <a:r>
                  <a:rPr lang="en-US">
                    <a:noFill/>
                  </a:rPr>
                  <a:t> </a:t>
                </a:r>
              </a:p>
            </p:txBody>
          </p:sp>
        </mc:Fallback>
      </mc:AlternateContent>
    </p:spTree>
    <p:extLst>
      <p:ext uri="{BB962C8B-B14F-4D97-AF65-F5344CB8AC3E}">
        <p14:creationId xmlns:p14="http://schemas.microsoft.com/office/powerpoint/2010/main" val="801391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95C0B-5EFA-437E-A631-07D83F94270A}"/>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Kaplan–Meier Method</a:t>
            </a:r>
          </a:p>
        </p:txBody>
      </p:sp>
      <p:sp>
        <p:nvSpPr>
          <p:cNvPr id="3" name="Content Placeholder 2">
            <a:extLst>
              <a:ext uri="{FF2B5EF4-FFF2-40B4-BE49-F238E27FC236}">
                <a16:creationId xmlns:a16="http://schemas.microsoft.com/office/drawing/2014/main" id="{C72A6D26-E6AA-4B26-AC7F-24F8E44BF148}"/>
              </a:ext>
            </a:extLst>
          </p:cNvPr>
          <p:cNvSpPr>
            <a:spLocks noGrp="1"/>
          </p:cNvSpPr>
          <p:nvPr>
            <p:ph idx="1"/>
          </p:nvPr>
        </p:nvSpPr>
        <p:spPr>
          <a:xfrm>
            <a:off x="838200" y="1803323"/>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K-M method is relatively simple; KM survival curves can be computed using one of many statistical software packages (E.g.: SAS, SPSS, or R)</a:t>
            </a: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Three pieces of information for each patient: </a:t>
            </a:r>
          </a:p>
          <a:p>
            <a:pPr marL="971550" lvl="1" indent="-514350">
              <a:buFont typeface="+mj-lt"/>
              <a:buAutoNum type="arabicParenR"/>
            </a:pPr>
            <a:r>
              <a:rPr lang="en-US" sz="2000" dirty="0">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first date </a:t>
            </a:r>
            <a:r>
              <a:rPr lang="en-US" sz="2000" dirty="0">
                <a:latin typeface="Times New Roman" panose="02020603050405020304" pitchFamily="18" charset="0"/>
                <a:cs typeface="Times New Roman" panose="02020603050405020304" pitchFamily="18" charset="0"/>
              </a:rPr>
              <a:t>of follow-up</a:t>
            </a:r>
          </a:p>
          <a:p>
            <a:pPr marL="971550" lvl="1" indent="-514350">
              <a:buFont typeface="+mj-lt"/>
              <a:buAutoNum type="arabicParenR"/>
            </a:pPr>
            <a:r>
              <a:rPr lang="en-US" sz="2000" dirty="0">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last date </a:t>
            </a:r>
            <a:r>
              <a:rPr lang="en-US" sz="2000" dirty="0">
                <a:latin typeface="Times New Roman" panose="02020603050405020304" pitchFamily="18" charset="0"/>
                <a:cs typeface="Times New Roman" panose="02020603050405020304" pitchFamily="18" charset="0"/>
              </a:rPr>
              <a:t>of follow-up</a:t>
            </a:r>
          </a:p>
          <a:p>
            <a:pPr marL="971550" lvl="1" indent="-514350">
              <a:buFont typeface="+mj-lt"/>
              <a:buAutoNum type="arabicParenR"/>
            </a:pPr>
            <a:r>
              <a:rPr lang="en-US" sz="2000" dirty="0">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status</a:t>
            </a:r>
            <a:r>
              <a:rPr lang="en-US" sz="2000" dirty="0">
                <a:latin typeface="Times New Roman" panose="02020603050405020304" pitchFamily="18" charset="0"/>
                <a:cs typeface="Times New Roman" panose="02020603050405020304" pitchFamily="18" charset="0"/>
              </a:rPr>
              <a:t> on that last date</a:t>
            </a:r>
          </a:p>
          <a:p>
            <a:pPr marL="971550" lvl="1" indent="-514350">
              <a:buFont typeface="+mj-lt"/>
              <a:buAutoNum type="arabicParenR"/>
            </a:pPr>
            <a:r>
              <a:rPr lang="en-US" sz="2000" dirty="0">
                <a:latin typeface="Times New Roman" panose="02020603050405020304" pitchFamily="18" charset="0"/>
                <a:cs typeface="Times New Roman" panose="02020603050405020304" pitchFamily="18" charset="0"/>
              </a:rPr>
              <a:t>The study </a:t>
            </a:r>
            <a:r>
              <a:rPr lang="en-US" sz="2000" b="1" dirty="0">
                <a:latin typeface="Times New Roman" panose="02020603050405020304" pitchFamily="18" charset="0"/>
                <a:cs typeface="Times New Roman" panose="02020603050405020304" pitchFamily="18" charset="0"/>
              </a:rPr>
              <a:t>group</a:t>
            </a:r>
            <a:r>
              <a:rPr lang="en-US" sz="2000" dirty="0">
                <a:latin typeface="Times New Roman" panose="02020603050405020304" pitchFamily="18" charset="0"/>
                <a:cs typeface="Times New Roman" panose="02020603050405020304" pitchFamily="18" charset="0"/>
              </a:rPr>
              <a:t> they are in (optional)</a:t>
            </a:r>
          </a:p>
          <a:p>
            <a:pPr marL="457200" lvl="1" indent="0">
              <a:buNone/>
            </a:pPr>
            <a:endParaRPr lang="en-US" dirty="0">
              <a:latin typeface="Times New Roman" panose="02020603050405020304" pitchFamily="18" charset="0"/>
              <a:cs typeface="Times New Roman" panose="02020603050405020304" pitchFamily="18" charset="0"/>
            </a:endParaRPr>
          </a:p>
          <a:p>
            <a:pPr marL="971550" lvl="1" indent="-514350">
              <a:buFont typeface="+mj-lt"/>
              <a:buAutoNum type="arabicParen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79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4834-F698-4BFC-8220-2D9D948E19DC}"/>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Example: Remission Data</a:t>
            </a:r>
          </a:p>
        </p:txBody>
      </p:sp>
      <p:pic>
        <p:nvPicPr>
          <p:cNvPr id="10" name="Picture 9">
            <a:extLst>
              <a:ext uri="{FF2B5EF4-FFF2-40B4-BE49-F238E27FC236}">
                <a16:creationId xmlns:a16="http://schemas.microsoft.com/office/drawing/2014/main" id="{20EB9808-9419-45E5-A4A9-99D0F6256E9A}"/>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1089474" y="1921434"/>
            <a:ext cx="3679551" cy="4407099"/>
          </a:xfrm>
          <a:prstGeom prst="rect">
            <a:avLst/>
          </a:prstGeom>
        </p:spPr>
      </p:pic>
      <p:sp>
        <p:nvSpPr>
          <p:cNvPr id="6" name="TextBox 5">
            <a:extLst>
              <a:ext uri="{FF2B5EF4-FFF2-40B4-BE49-F238E27FC236}">
                <a16:creationId xmlns:a16="http://schemas.microsoft.com/office/drawing/2014/main" id="{A75B3A5D-1A11-41B0-986C-3EB5F8F598FA}"/>
              </a:ext>
            </a:extLst>
          </p:cNvPr>
          <p:cNvSpPr txBox="1"/>
          <p:nvPr/>
        </p:nvSpPr>
        <p:spPr>
          <a:xfrm>
            <a:off x="5223592" y="2138668"/>
            <a:ext cx="5956338" cy="286232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Data:</a:t>
            </a:r>
          </a:p>
          <a:p>
            <a:pPr lvl="1"/>
            <a:r>
              <a:rPr lang="en-US" sz="2000" dirty="0">
                <a:latin typeface="Times New Roman" panose="02020603050405020304" pitchFamily="18" charset="0"/>
                <a:cs typeface="Times New Roman" panose="02020603050405020304" pitchFamily="18" charset="0"/>
              </a:rPr>
              <a:t>21 patients in each group</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Group1: </a:t>
            </a:r>
          </a:p>
          <a:p>
            <a:pPr lvl="1"/>
            <a:r>
              <a:rPr lang="en-US" sz="2000" dirty="0">
                <a:latin typeface="Times New Roman" panose="02020603050405020304" pitchFamily="18" charset="0"/>
                <a:cs typeface="Times New Roman" panose="02020603050405020304" pitchFamily="18" charset="0"/>
              </a:rPr>
              <a:t>9 failed and 12 were censored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Group2: </a:t>
            </a:r>
          </a:p>
          <a:p>
            <a:pPr lvl="1"/>
            <a:r>
              <a:rPr lang="en-US" sz="2000" dirty="0">
                <a:latin typeface="Times New Roman" panose="02020603050405020304" pitchFamily="18" charset="0"/>
                <a:cs typeface="Times New Roman" panose="02020603050405020304" pitchFamily="18" charset="0"/>
              </a:rPr>
              <a:t>none are censored, all 21 persons went out of remission during the study period</a:t>
            </a:r>
          </a:p>
        </p:txBody>
      </p:sp>
    </p:spTree>
    <p:extLst>
      <p:ext uri="{BB962C8B-B14F-4D97-AF65-F5344CB8AC3E}">
        <p14:creationId xmlns:p14="http://schemas.microsoft.com/office/powerpoint/2010/main" val="1672772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4834-F698-4BFC-8220-2D9D948E19DC}"/>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Example: Remission Data</a:t>
            </a:r>
          </a:p>
        </p:txBody>
      </p:sp>
      <p:sp>
        <p:nvSpPr>
          <p:cNvPr id="7" name="TextBox 6">
            <a:extLst>
              <a:ext uri="{FF2B5EF4-FFF2-40B4-BE49-F238E27FC236}">
                <a16:creationId xmlns:a16="http://schemas.microsoft.com/office/drawing/2014/main" id="{A91B15D8-4C97-49CE-8FB2-65DD43DEE82B}"/>
              </a:ext>
            </a:extLst>
          </p:cNvPr>
          <p:cNvSpPr txBox="1"/>
          <p:nvPr/>
        </p:nvSpPr>
        <p:spPr>
          <a:xfrm>
            <a:off x="5504763" y="1937694"/>
            <a:ext cx="5747999"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Descriptive Measures: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3150CFB-82F4-43A9-9AD1-54A1B491FE44}"/>
                  </a:ext>
                </a:extLst>
              </p:cNvPr>
              <p:cNvSpPr txBox="1"/>
              <p:nvPr/>
            </p:nvSpPr>
            <p:spPr>
              <a:xfrm>
                <a:off x="5504762" y="2490281"/>
                <a:ext cx="4983296" cy="156966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Ignore censoring:</a:t>
                </a:r>
                <a:r>
                  <a:rPr lang="en-US" sz="2000" dirty="0">
                    <a:solidFill>
                      <a:srgbClr val="C00000"/>
                    </a:solidFill>
                    <a:latin typeface="Times New Roman" panose="02020603050405020304" pitchFamily="18" charset="0"/>
                    <a:cs typeface="Times New Roman" panose="02020603050405020304" pitchFamily="18" charset="0"/>
                  </a:rPr>
                  <a:t> bias downwards</a:t>
                </a:r>
              </a:p>
              <a:p>
                <a:pPr lvl="1"/>
                <a:endParaRPr lang="en-US" sz="2000" i="1" dirty="0">
                  <a:latin typeface="Times New Roman" panose="02020603050405020304" pitchFamily="18" charset="0"/>
                  <a:cs typeface="Times New Roman" panose="02020603050405020304" pitchFamily="18" charset="0"/>
                </a:endParaRPr>
              </a:p>
              <a:p>
                <a:pPr lvl="1"/>
                <a:r>
                  <a:rPr lang="en-US" sz="2000" i="1" dirty="0">
                    <a:latin typeface="Times New Roman" panose="02020603050405020304" pitchFamily="18" charset="0"/>
                    <a:cs typeface="Times New Roman" panose="02020603050405020304" pitchFamily="18" charset="0"/>
                  </a:rPr>
                  <a:t>Average survival time(</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𝑇</m:t>
                        </m:r>
                      </m:e>
                    </m:acc>
                  </m:oMath>
                </a14:m>
                <a:r>
                  <a:rPr lang="en-US" sz="2000" i="1" dirty="0">
                    <a:latin typeface="Times New Roman" panose="02020603050405020304" pitchFamily="18" charset="0"/>
                    <a:cs typeface="Times New Roman" panose="02020603050405020304" pitchFamily="18" charset="0"/>
                  </a:rPr>
                  <a:t>):</a:t>
                </a:r>
              </a:p>
              <a:p>
                <a:pPr lvl="2"/>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e>
                          </m:acc>
                        </m:e>
                        <m:sub>
                          <m:r>
                            <a:rPr lang="en-US" b="0" i="1" smtClean="0">
                              <a:latin typeface="Cambria Math" panose="02040503050406030204" pitchFamily="18" charset="0"/>
                            </a:rPr>
                            <m:t>1</m:t>
                          </m:r>
                        </m:sub>
                      </m:sSub>
                      <m:r>
                        <a:rPr lang="en-US" b="0" i="0" smtClean="0">
                          <a:latin typeface="Cambria Math" panose="02040503050406030204" pitchFamily="18" charset="0"/>
                        </a:rPr>
                        <m:t>:  17.1</m:t>
                      </m:r>
                    </m:oMath>
                  </m:oMathPara>
                </a14:m>
                <a:endParaRPr lang="en-US" b="0" i="0" dirty="0">
                  <a:latin typeface="Times New Roman" panose="02020603050405020304" pitchFamily="18" charset="0"/>
                  <a:cs typeface="Times New Roman" panose="02020603050405020304" pitchFamily="18" charset="0"/>
                </a:endParaRPr>
              </a:p>
              <a:p>
                <a:pPr lvl="2"/>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e>
                          </m:acc>
                        </m:e>
                        <m:sub>
                          <m:r>
                            <a:rPr lang="en-US" b="0" i="1" smtClean="0">
                              <a:latin typeface="Cambria Math" panose="02040503050406030204" pitchFamily="18" charset="0"/>
                            </a:rPr>
                            <m:t>2</m:t>
                          </m:r>
                        </m:sub>
                      </m:sSub>
                      <m:r>
                        <a:rPr lang="en-US" b="0" i="0" smtClean="0">
                          <a:latin typeface="Cambria Math" panose="02040503050406030204" pitchFamily="18" charset="0"/>
                        </a:rPr>
                        <m:t>:  8.6</m:t>
                      </m:r>
                    </m:oMath>
                  </m:oMathPara>
                </a14:m>
                <a:endParaRPr lang="en-US" b="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73150CFB-82F4-43A9-9AD1-54A1B491FE44}"/>
                  </a:ext>
                </a:extLst>
              </p:cNvPr>
              <p:cNvSpPr txBox="1">
                <a:spLocks noRot="1" noChangeAspect="1" noMove="1" noResize="1" noEditPoints="1" noAdjustHandles="1" noChangeArrowheads="1" noChangeShapeType="1" noTextEdit="1"/>
              </p:cNvSpPr>
              <p:nvPr/>
            </p:nvSpPr>
            <p:spPr>
              <a:xfrm>
                <a:off x="5504762" y="2490281"/>
                <a:ext cx="4983296" cy="1569660"/>
              </a:xfrm>
              <a:prstGeom prst="rect">
                <a:avLst/>
              </a:prstGeom>
              <a:blipFill>
                <a:blip r:embed="rId3"/>
                <a:stretch>
                  <a:fillRect l="-1102" t="-2335"/>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E4E17EA3-B1F1-407F-997D-B8C7C129DA06}"/>
              </a:ext>
            </a:extLst>
          </p:cNvPr>
          <p:cNvSpPr txBox="1"/>
          <p:nvPr/>
        </p:nvSpPr>
        <p:spPr>
          <a:xfrm>
            <a:off x="5504762" y="4212421"/>
            <a:ext cx="5154984" cy="1015663"/>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 use median instead</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Does not give a comparison over time</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E6F11F7-9358-44A9-BACA-00335414511D}"/>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1111114" y="1896608"/>
            <a:ext cx="3769054" cy="4514299"/>
          </a:xfrm>
          <a:prstGeom prst="rect">
            <a:avLst/>
          </a:prstGeom>
        </p:spPr>
      </p:pic>
    </p:spTree>
    <p:extLst>
      <p:ext uri="{BB962C8B-B14F-4D97-AF65-F5344CB8AC3E}">
        <p14:creationId xmlns:p14="http://schemas.microsoft.com/office/powerpoint/2010/main" val="744077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4834-F698-4BFC-8220-2D9D948E19DC}"/>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Example: Remission </a:t>
            </a:r>
          </a:p>
        </p:txBody>
      </p:sp>
      <p:pic>
        <p:nvPicPr>
          <p:cNvPr id="18" name="Picture 17">
            <a:extLst>
              <a:ext uri="{FF2B5EF4-FFF2-40B4-BE49-F238E27FC236}">
                <a16:creationId xmlns:a16="http://schemas.microsoft.com/office/drawing/2014/main" id="{FA70531E-57C4-4EF6-9A11-65D8C4063DA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1173313" y="1944996"/>
            <a:ext cx="3681596" cy="4406758"/>
          </a:xfrm>
          <a:prstGeom prst="rect">
            <a:avLst/>
          </a:prstGeom>
        </p:spPr>
      </p:pic>
      <p:cxnSp>
        <p:nvCxnSpPr>
          <p:cNvPr id="21" name="Straight Arrow Connector 20">
            <a:extLst>
              <a:ext uri="{FF2B5EF4-FFF2-40B4-BE49-F238E27FC236}">
                <a16:creationId xmlns:a16="http://schemas.microsoft.com/office/drawing/2014/main" id="{170A7468-D967-446E-9F2C-B2744813615E}"/>
              </a:ext>
            </a:extLst>
          </p:cNvPr>
          <p:cNvCxnSpPr>
            <a:cxnSpLocks/>
          </p:cNvCxnSpPr>
          <p:nvPr/>
        </p:nvCxnSpPr>
        <p:spPr>
          <a:xfrm>
            <a:off x="5112433" y="3989627"/>
            <a:ext cx="46210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mc:AlternateContent xmlns:mc="http://schemas.openxmlformats.org/markup-compatibility/2006" xmlns:a14="http://schemas.microsoft.com/office/drawing/2010/main">
        <mc:Choice Requires="a14">
          <p:graphicFrame>
            <p:nvGraphicFramePr>
              <p:cNvPr id="12" name="Table 8">
                <a:extLst>
                  <a:ext uri="{FF2B5EF4-FFF2-40B4-BE49-F238E27FC236}">
                    <a16:creationId xmlns:a16="http://schemas.microsoft.com/office/drawing/2014/main" id="{C39D8E9E-10B2-4127-81C2-9AD48A76C030}"/>
                  </a:ext>
                </a:extLst>
              </p:cNvPr>
              <p:cNvGraphicFramePr>
                <a:graphicFrameLocks noGrp="1"/>
              </p:cNvGraphicFramePr>
              <p:nvPr>
                <p:ph idx="1"/>
                <p:extLst>
                  <p:ext uri="{D42A27DB-BD31-4B8C-83A1-F6EECF244321}">
                    <p14:modId xmlns:p14="http://schemas.microsoft.com/office/powerpoint/2010/main" val="2054444696"/>
                  </p:ext>
                </p:extLst>
              </p:nvPr>
            </p:nvGraphicFramePr>
            <p:xfrm>
              <a:off x="5625846" y="2664064"/>
              <a:ext cx="4371328" cy="2926080"/>
            </p:xfrm>
            <a:graphic>
              <a:graphicData uri="http://schemas.openxmlformats.org/drawingml/2006/table">
                <a:tbl>
                  <a:tblPr firstRow="1" bandRow="1">
                    <a:tableStyleId>{2D5ABB26-0587-4C30-8999-92F81FD0307C}</a:tableStyleId>
                  </a:tblPr>
                  <a:tblGrid>
                    <a:gridCol w="889998">
                      <a:extLst>
                        <a:ext uri="{9D8B030D-6E8A-4147-A177-3AD203B41FA5}">
                          <a16:colId xmlns:a16="http://schemas.microsoft.com/office/drawing/2014/main" val="2015591560"/>
                        </a:ext>
                      </a:extLst>
                    </a:gridCol>
                    <a:gridCol w="1046603">
                      <a:extLst>
                        <a:ext uri="{9D8B030D-6E8A-4147-A177-3AD203B41FA5}">
                          <a16:colId xmlns:a16="http://schemas.microsoft.com/office/drawing/2014/main" val="86780651"/>
                        </a:ext>
                      </a:extLst>
                    </a:gridCol>
                    <a:gridCol w="1366091">
                      <a:extLst>
                        <a:ext uri="{9D8B030D-6E8A-4147-A177-3AD203B41FA5}">
                          <a16:colId xmlns:a16="http://schemas.microsoft.com/office/drawing/2014/main" val="3769498020"/>
                        </a:ext>
                      </a:extLst>
                    </a:gridCol>
                    <a:gridCol w="1068636">
                      <a:extLst>
                        <a:ext uri="{9D8B030D-6E8A-4147-A177-3AD203B41FA5}">
                          <a16:colId xmlns:a16="http://schemas.microsoft.com/office/drawing/2014/main" val="139780191"/>
                        </a:ext>
                      </a:extLst>
                    </a:gridCol>
                  </a:tblGrid>
                  <a:tr h="362594">
                    <a:tc>
                      <a:txBody>
                        <a:bodyPr/>
                        <a:lstStyle/>
                        <a:p>
                          <a:pPr algn="ctr"/>
                          <a:r>
                            <a:rPr lang="en-US" sz="1800" dirty="0">
                              <a:latin typeface="Times New Roman" panose="02020603050405020304" pitchFamily="18" charset="0"/>
                              <a:cs typeface="Times New Roman" panose="02020603050405020304" pitchFamily="18" charset="0"/>
                            </a:rPr>
                            <a:t>Time </a:t>
                          </a:r>
                          <a14:m>
                            <m:oMath xmlns:m="http://schemas.openxmlformats.org/officeDocument/2006/math">
                              <m:sSub>
                                <m:sSubPr>
                                  <m:ctrlPr>
                                    <a:rPr lang="en-US" sz="1800" i="1" smtClean="0">
                                      <a:latin typeface="Cambria Math" panose="02040503050406030204" pitchFamily="18" charset="0"/>
                                    </a:rPr>
                                  </m:ctrlPr>
                                </m:sSubPr>
                                <m:e>
                                  <m:r>
                                    <a:rPr lang="en-US" sz="1800" b="1" smtClean="0">
                                      <a:latin typeface="Cambria Math" panose="02040503050406030204" pitchFamily="18" charset="0"/>
                                    </a:rPr>
                                    <m:t>𝒕</m:t>
                                  </m:r>
                                </m:e>
                                <m:sub>
                                  <m:r>
                                    <a:rPr lang="en-US" sz="1800" b="1" i="0" smtClean="0">
                                      <a:latin typeface="Cambria Math" panose="02040503050406030204" pitchFamily="18" charset="0"/>
                                    </a:rPr>
                                    <m:t>𝐟</m:t>
                                  </m:r>
                                </m:sub>
                              </m:sSub>
                            </m:oMath>
                          </a14:m>
                          <a:endParaRPr lang="en-US" sz="1800" baseline="-250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 # events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 censored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 at risk</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39327"/>
                      </a:ext>
                    </a:extLst>
                  </a:tr>
                  <a:tr h="0">
                    <a:tc>
                      <a:txBody>
                        <a:bodyPr/>
                        <a:lstStyle/>
                        <a:p>
                          <a:pPr algn="ctr"/>
                          <a:r>
                            <a:rPr lang="en-US" sz="1800" dirty="0">
                              <a:latin typeface="Times New Roman" panose="02020603050405020304" pitchFamily="18" charset="0"/>
                              <a:cs typeface="Times New Roman" panose="02020603050405020304" pitchFamily="18" charset="0"/>
                            </a:rPr>
                            <a:t>6</a:t>
                          </a:r>
                        </a:p>
                      </a:txBody>
                      <a:tcP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3</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ea typeface="+mn-ea"/>
                              <a:cs typeface="Times New Roman" panose="02020603050405020304" pitchFamily="18" charset="0"/>
                            </a:rPr>
                            <a:t>21</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40969068"/>
                      </a:ext>
                    </a:extLst>
                  </a:tr>
                  <a:tr h="362594">
                    <a:tc>
                      <a:txBody>
                        <a:bodyPr/>
                        <a:lstStyle/>
                        <a:p>
                          <a:pPr algn="ctr"/>
                          <a:r>
                            <a:rPr lang="en-US" sz="1800" dirty="0">
                              <a:latin typeface="Times New Roman" panose="02020603050405020304" pitchFamily="18" charset="0"/>
                              <a:cs typeface="Times New Roman" panose="02020603050405020304" pitchFamily="18" charset="0"/>
                            </a:rPr>
                            <a:t>7</a:t>
                          </a: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17</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763637159"/>
                      </a:ext>
                    </a:extLst>
                  </a:tr>
                  <a:tr h="362594">
                    <a:tc>
                      <a:txBody>
                        <a:bodyPr/>
                        <a:lstStyle/>
                        <a:p>
                          <a:pPr algn="ctr"/>
                          <a:r>
                            <a:rPr lang="en-US" sz="1800" dirty="0">
                              <a:latin typeface="Times New Roman" panose="02020603050405020304" pitchFamily="18" charset="0"/>
                              <a:cs typeface="Times New Roman" panose="02020603050405020304" pitchFamily="18" charset="0"/>
                            </a:rPr>
                            <a:t>10</a:t>
                          </a: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2</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15</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602510103"/>
                      </a:ext>
                    </a:extLst>
                  </a:tr>
                  <a:tr h="362594">
                    <a:tc>
                      <a:txBody>
                        <a:bodyPr/>
                        <a:lstStyle/>
                        <a:p>
                          <a:pPr algn="ctr"/>
                          <a:r>
                            <a:rPr lang="en-US" sz="1800" dirty="0">
                              <a:latin typeface="Times New Roman" panose="02020603050405020304" pitchFamily="18" charset="0"/>
                              <a:cs typeface="Times New Roman" panose="02020603050405020304" pitchFamily="18" charset="0"/>
                            </a:rPr>
                            <a:t>13</a:t>
                          </a: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0</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12</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772470264"/>
                      </a:ext>
                    </a:extLst>
                  </a:tr>
                  <a:tr h="362594">
                    <a:tc>
                      <a:txBody>
                        <a:bodyPr/>
                        <a:lstStyle/>
                        <a:p>
                          <a:pPr algn="ctr"/>
                          <a:r>
                            <a:rPr lang="en-US" sz="1800" dirty="0">
                              <a:latin typeface="Times New Roman" panose="02020603050405020304" pitchFamily="18" charset="0"/>
                              <a:cs typeface="Times New Roman" panose="02020603050405020304" pitchFamily="18" charset="0"/>
                            </a:rPr>
                            <a:t>16</a:t>
                          </a: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3</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11</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763330199"/>
                      </a:ext>
                    </a:extLst>
                  </a:tr>
                  <a:tr h="362594">
                    <a:tc>
                      <a:txBody>
                        <a:bodyPr/>
                        <a:lstStyle/>
                        <a:p>
                          <a:pPr algn="ctr"/>
                          <a:r>
                            <a:rPr lang="en-US" sz="1800" dirty="0">
                              <a:latin typeface="Times New Roman" panose="02020603050405020304" pitchFamily="18" charset="0"/>
                              <a:cs typeface="Times New Roman" panose="02020603050405020304" pitchFamily="18" charset="0"/>
                            </a:rPr>
                            <a:t>22</a:t>
                          </a: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0</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7</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666501076"/>
                      </a:ext>
                    </a:extLst>
                  </a:tr>
                  <a:tr h="362594">
                    <a:tc>
                      <a:txBody>
                        <a:bodyPr/>
                        <a:lstStyle/>
                        <a:p>
                          <a:pPr algn="ctr"/>
                          <a:r>
                            <a:rPr lang="en-US" sz="1800" dirty="0">
                              <a:latin typeface="Times New Roman" panose="02020603050405020304" pitchFamily="18" charset="0"/>
                              <a:cs typeface="Times New Roman" panose="02020603050405020304" pitchFamily="18" charset="0"/>
                            </a:rPr>
                            <a:t>23</a:t>
                          </a: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5</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6</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667651"/>
                      </a:ext>
                    </a:extLst>
                  </a:tr>
                </a:tbl>
              </a:graphicData>
            </a:graphic>
          </p:graphicFrame>
        </mc:Choice>
        <mc:Fallback xmlns="">
          <p:graphicFrame>
            <p:nvGraphicFramePr>
              <p:cNvPr id="12" name="Table 8">
                <a:extLst>
                  <a:ext uri="{FF2B5EF4-FFF2-40B4-BE49-F238E27FC236}">
                    <a16:creationId xmlns:a16="http://schemas.microsoft.com/office/drawing/2014/main" id="{C39D8E9E-10B2-4127-81C2-9AD48A76C030}"/>
                  </a:ext>
                </a:extLst>
              </p:cNvPr>
              <p:cNvGraphicFramePr>
                <a:graphicFrameLocks noGrp="1"/>
              </p:cNvGraphicFramePr>
              <p:nvPr>
                <p:ph idx="1"/>
                <p:extLst>
                  <p:ext uri="{D42A27DB-BD31-4B8C-83A1-F6EECF244321}">
                    <p14:modId xmlns:p14="http://schemas.microsoft.com/office/powerpoint/2010/main" val="2054444696"/>
                  </p:ext>
                </p:extLst>
              </p:nvPr>
            </p:nvGraphicFramePr>
            <p:xfrm>
              <a:off x="5625846" y="2664064"/>
              <a:ext cx="4371328" cy="2926080"/>
            </p:xfrm>
            <a:graphic>
              <a:graphicData uri="http://schemas.openxmlformats.org/drawingml/2006/table">
                <a:tbl>
                  <a:tblPr firstRow="1" bandRow="1">
                    <a:tableStyleId>{2D5ABB26-0587-4C30-8999-92F81FD0307C}</a:tableStyleId>
                  </a:tblPr>
                  <a:tblGrid>
                    <a:gridCol w="889998">
                      <a:extLst>
                        <a:ext uri="{9D8B030D-6E8A-4147-A177-3AD203B41FA5}">
                          <a16:colId xmlns:a16="http://schemas.microsoft.com/office/drawing/2014/main" val="2015591560"/>
                        </a:ext>
                      </a:extLst>
                    </a:gridCol>
                    <a:gridCol w="1046603">
                      <a:extLst>
                        <a:ext uri="{9D8B030D-6E8A-4147-A177-3AD203B41FA5}">
                          <a16:colId xmlns:a16="http://schemas.microsoft.com/office/drawing/2014/main" val="86780651"/>
                        </a:ext>
                      </a:extLst>
                    </a:gridCol>
                    <a:gridCol w="1366091">
                      <a:extLst>
                        <a:ext uri="{9D8B030D-6E8A-4147-A177-3AD203B41FA5}">
                          <a16:colId xmlns:a16="http://schemas.microsoft.com/office/drawing/2014/main" val="3769498020"/>
                        </a:ext>
                      </a:extLst>
                    </a:gridCol>
                    <a:gridCol w="1068636">
                      <a:extLst>
                        <a:ext uri="{9D8B030D-6E8A-4147-A177-3AD203B41FA5}">
                          <a16:colId xmlns:a16="http://schemas.microsoft.com/office/drawing/2014/main" val="139780191"/>
                        </a:ext>
                      </a:extLst>
                    </a:gridCol>
                  </a:tblGrid>
                  <a:tr h="365760">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t="-8333" r="-392466" b="-726667"/>
                          </a:stretch>
                        </a:blip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 # events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 censored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 at risk</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39327"/>
                      </a:ext>
                    </a:extLst>
                  </a:tr>
                  <a:tr h="365760">
                    <a:tc>
                      <a:txBody>
                        <a:bodyPr/>
                        <a:lstStyle/>
                        <a:p>
                          <a:pPr algn="ctr"/>
                          <a:r>
                            <a:rPr lang="en-US" sz="1800" dirty="0">
                              <a:latin typeface="Times New Roman" panose="02020603050405020304" pitchFamily="18" charset="0"/>
                              <a:cs typeface="Times New Roman" panose="02020603050405020304" pitchFamily="18" charset="0"/>
                            </a:rPr>
                            <a:t>6</a:t>
                          </a:r>
                        </a:p>
                      </a:txBody>
                      <a:tcP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3</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ea typeface="+mn-ea"/>
                              <a:cs typeface="Times New Roman" panose="02020603050405020304" pitchFamily="18" charset="0"/>
                            </a:rPr>
                            <a:t>21</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40969068"/>
                      </a:ext>
                    </a:extLst>
                  </a:tr>
                  <a:tr h="365760">
                    <a:tc>
                      <a:txBody>
                        <a:bodyPr/>
                        <a:lstStyle/>
                        <a:p>
                          <a:pPr algn="ctr"/>
                          <a:r>
                            <a:rPr lang="en-US" sz="1800" dirty="0">
                              <a:latin typeface="Times New Roman" panose="02020603050405020304" pitchFamily="18" charset="0"/>
                              <a:cs typeface="Times New Roman" panose="02020603050405020304" pitchFamily="18" charset="0"/>
                            </a:rPr>
                            <a:t>7</a:t>
                          </a: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17</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763637159"/>
                      </a:ext>
                    </a:extLst>
                  </a:tr>
                  <a:tr h="365760">
                    <a:tc>
                      <a:txBody>
                        <a:bodyPr/>
                        <a:lstStyle/>
                        <a:p>
                          <a:pPr algn="ctr"/>
                          <a:r>
                            <a:rPr lang="en-US" sz="1800" dirty="0">
                              <a:latin typeface="Times New Roman" panose="02020603050405020304" pitchFamily="18" charset="0"/>
                              <a:cs typeface="Times New Roman" panose="02020603050405020304" pitchFamily="18" charset="0"/>
                            </a:rPr>
                            <a:t>10</a:t>
                          </a: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2</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15</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602510103"/>
                      </a:ext>
                    </a:extLst>
                  </a:tr>
                  <a:tr h="365760">
                    <a:tc>
                      <a:txBody>
                        <a:bodyPr/>
                        <a:lstStyle/>
                        <a:p>
                          <a:pPr algn="ctr"/>
                          <a:r>
                            <a:rPr lang="en-US" sz="1800" dirty="0">
                              <a:latin typeface="Times New Roman" panose="02020603050405020304" pitchFamily="18" charset="0"/>
                              <a:cs typeface="Times New Roman" panose="02020603050405020304" pitchFamily="18" charset="0"/>
                            </a:rPr>
                            <a:t>13</a:t>
                          </a: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0</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12</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772470264"/>
                      </a:ext>
                    </a:extLst>
                  </a:tr>
                  <a:tr h="365760">
                    <a:tc>
                      <a:txBody>
                        <a:bodyPr/>
                        <a:lstStyle/>
                        <a:p>
                          <a:pPr algn="ctr"/>
                          <a:r>
                            <a:rPr lang="en-US" sz="1800" dirty="0">
                              <a:latin typeface="Times New Roman" panose="02020603050405020304" pitchFamily="18" charset="0"/>
                              <a:cs typeface="Times New Roman" panose="02020603050405020304" pitchFamily="18" charset="0"/>
                            </a:rPr>
                            <a:t>16</a:t>
                          </a: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3</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11</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763330199"/>
                      </a:ext>
                    </a:extLst>
                  </a:tr>
                  <a:tr h="365760">
                    <a:tc>
                      <a:txBody>
                        <a:bodyPr/>
                        <a:lstStyle/>
                        <a:p>
                          <a:pPr algn="ctr"/>
                          <a:r>
                            <a:rPr lang="en-US" sz="1800" dirty="0">
                              <a:latin typeface="Times New Roman" panose="02020603050405020304" pitchFamily="18" charset="0"/>
                              <a:cs typeface="Times New Roman" panose="02020603050405020304" pitchFamily="18" charset="0"/>
                            </a:rPr>
                            <a:t>22</a:t>
                          </a: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0</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7</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666501076"/>
                      </a:ext>
                    </a:extLst>
                  </a:tr>
                  <a:tr h="365760">
                    <a:tc>
                      <a:txBody>
                        <a:bodyPr/>
                        <a:lstStyle/>
                        <a:p>
                          <a:pPr algn="ctr"/>
                          <a:r>
                            <a:rPr lang="en-US" sz="1800" dirty="0">
                              <a:latin typeface="Times New Roman" panose="02020603050405020304" pitchFamily="18" charset="0"/>
                              <a:cs typeface="Times New Roman" panose="02020603050405020304" pitchFamily="18" charset="0"/>
                            </a:rPr>
                            <a:t>23</a:t>
                          </a: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1</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5</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kern="1200" dirty="0">
                              <a:solidFill>
                                <a:schemeClr val="tx1"/>
                              </a:solidFill>
                              <a:latin typeface="Times New Roman" panose="02020603050405020304" pitchFamily="18" charset="0"/>
                              <a:cs typeface="Times New Roman" panose="02020603050405020304" pitchFamily="18" charset="0"/>
                            </a:rPr>
                            <a:t>6</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667651"/>
                      </a:ext>
                    </a:extLst>
                  </a:tr>
                </a:tbl>
              </a:graphicData>
            </a:graphic>
          </p:graphicFrame>
        </mc:Fallback>
      </mc:AlternateContent>
      <p:sp>
        <p:nvSpPr>
          <p:cNvPr id="10" name="TextBox 9">
            <a:extLst>
              <a:ext uri="{FF2B5EF4-FFF2-40B4-BE49-F238E27FC236}">
                <a16:creationId xmlns:a16="http://schemas.microsoft.com/office/drawing/2014/main" id="{3D7AF486-536C-485F-8B7B-1810CE8EF6EA}"/>
              </a:ext>
            </a:extLst>
          </p:cNvPr>
          <p:cNvSpPr txBox="1"/>
          <p:nvPr/>
        </p:nvSpPr>
        <p:spPr>
          <a:xfrm>
            <a:off x="5485483" y="2270282"/>
            <a:ext cx="431494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Group 1 using ordered failure times</a:t>
            </a:r>
          </a:p>
        </p:txBody>
      </p:sp>
      <p:sp>
        <p:nvSpPr>
          <p:cNvPr id="16" name="TextBox 15">
            <a:extLst>
              <a:ext uri="{FF2B5EF4-FFF2-40B4-BE49-F238E27FC236}">
                <a16:creationId xmlns:a16="http://schemas.microsoft.com/office/drawing/2014/main" id="{BD999D36-C731-4208-AF56-B1CAC147BF1F}"/>
              </a:ext>
            </a:extLst>
          </p:cNvPr>
          <p:cNvSpPr txBox="1"/>
          <p:nvPr/>
        </p:nvSpPr>
        <p:spPr>
          <a:xfrm>
            <a:off x="10365259" y="2761432"/>
            <a:ext cx="1218825" cy="91555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17 persons survive &gt;=7 weeks</a:t>
            </a:r>
          </a:p>
        </p:txBody>
      </p:sp>
      <p:cxnSp>
        <p:nvCxnSpPr>
          <p:cNvPr id="15" name="Straight Arrow Connector 14">
            <a:extLst>
              <a:ext uri="{FF2B5EF4-FFF2-40B4-BE49-F238E27FC236}">
                <a16:creationId xmlns:a16="http://schemas.microsoft.com/office/drawing/2014/main" id="{B2742988-8E08-44DA-8D69-A26A8CDA3DD1}"/>
              </a:ext>
            </a:extLst>
          </p:cNvPr>
          <p:cNvCxnSpPr>
            <a:cxnSpLocks/>
            <a:stCxn id="16" idx="1"/>
          </p:cNvCxnSpPr>
          <p:nvPr/>
        </p:nvCxnSpPr>
        <p:spPr>
          <a:xfrm flipH="1">
            <a:off x="9591066" y="3219208"/>
            <a:ext cx="774193" cy="402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112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20F1-73E8-4522-AF53-9EC734878277}"/>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Example: Remission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7" name="Table 8">
                <a:extLst>
                  <a:ext uri="{FF2B5EF4-FFF2-40B4-BE49-F238E27FC236}">
                    <a16:creationId xmlns:a16="http://schemas.microsoft.com/office/drawing/2014/main" id="{5223589C-6283-4679-8BB1-AFB1EBA7EEEB}"/>
                  </a:ext>
                </a:extLst>
              </p:cNvPr>
              <p:cNvGraphicFramePr>
                <a:graphicFrameLocks noGrp="1"/>
              </p:cNvGraphicFramePr>
              <p:nvPr>
                <p:ph idx="1"/>
                <p:extLst>
                  <p:ext uri="{D42A27DB-BD31-4B8C-83A1-F6EECF244321}">
                    <p14:modId xmlns:p14="http://schemas.microsoft.com/office/powerpoint/2010/main" val="280944627"/>
                  </p:ext>
                </p:extLst>
              </p:nvPr>
            </p:nvGraphicFramePr>
            <p:xfrm>
              <a:off x="969974" y="2352846"/>
              <a:ext cx="5632903" cy="3290522"/>
            </p:xfrm>
            <a:graphic>
              <a:graphicData uri="http://schemas.openxmlformats.org/drawingml/2006/table">
                <a:tbl>
                  <a:tblPr firstRow="1" bandRow="1">
                    <a:tableStyleId>{2D5ABB26-0587-4C30-8999-92F81FD0307C}</a:tableStyleId>
                  </a:tblPr>
                  <a:tblGrid>
                    <a:gridCol w="786771">
                      <a:extLst>
                        <a:ext uri="{9D8B030D-6E8A-4147-A177-3AD203B41FA5}">
                          <a16:colId xmlns:a16="http://schemas.microsoft.com/office/drawing/2014/main" val="2015591560"/>
                        </a:ext>
                      </a:extLst>
                    </a:gridCol>
                    <a:gridCol w="839295">
                      <a:extLst>
                        <a:ext uri="{9D8B030D-6E8A-4147-A177-3AD203B41FA5}">
                          <a16:colId xmlns:a16="http://schemas.microsoft.com/office/drawing/2014/main" val="86780651"/>
                        </a:ext>
                      </a:extLst>
                    </a:gridCol>
                    <a:gridCol w="908591">
                      <a:extLst>
                        <a:ext uri="{9D8B030D-6E8A-4147-A177-3AD203B41FA5}">
                          <a16:colId xmlns:a16="http://schemas.microsoft.com/office/drawing/2014/main" val="3769498020"/>
                        </a:ext>
                      </a:extLst>
                    </a:gridCol>
                    <a:gridCol w="844118">
                      <a:extLst>
                        <a:ext uri="{9D8B030D-6E8A-4147-A177-3AD203B41FA5}">
                          <a16:colId xmlns:a16="http://schemas.microsoft.com/office/drawing/2014/main" val="3852090751"/>
                        </a:ext>
                      </a:extLst>
                    </a:gridCol>
                    <a:gridCol w="2254128">
                      <a:extLst>
                        <a:ext uri="{9D8B030D-6E8A-4147-A177-3AD203B41FA5}">
                          <a16:colId xmlns:a16="http://schemas.microsoft.com/office/drawing/2014/main" val="1476346558"/>
                        </a:ext>
                      </a:extLst>
                    </a:gridCol>
                  </a:tblGrid>
                  <a:tr h="592268">
                    <a:tc>
                      <a:txBody>
                        <a:bodyPr/>
                        <a:lstStyle/>
                        <a:p>
                          <a:pPr algn="ctr"/>
                          <a:r>
                            <a:rPr lang="en-US" sz="1600" dirty="0">
                              <a:latin typeface="Times New Roman" panose="02020603050405020304" pitchFamily="18" charset="0"/>
                              <a:cs typeface="Times New Roman" panose="02020603050405020304" pitchFamily="18" charset="0"/>
                            </a:rPr>
                            <a:t>Time </a:t>
                          </a:r>
                          <a14:m>
                            <m:oMath xmlns:m="http://schemas.openxmlformats.org/officeDocument/2006/math">
                              <m:sSub>
                                <m:sSubPr>
                                  <m:ctrlPr>
                                    <a:rPr lang="en-US" sz="1600" i="1" smtClean="0">
                                      <a:latin typeface="Cambria Math" panose="02040503050406030204" pitchFamily="18" charset="0"/>
                                    </a:rPr>
                                  </m:ctrlPr>
                                </m:sSubPr>
                                <m:e>
                                  <m:r>
                                    <a:rPr lang="en-US" sz="1600" b="1" smtClean="0">
                                      <a:latin typeface="Cambria Math" panose="02040503050406030204" pitchFamily="18" charset="0"/>
                                    </a:rPr>
                                    <m:t>𝒕</m:t>
                                  </m:r>
                                </m:e>
                                <m:sub>
                                  <m:r>
                                    <a:rPr lang="en-US" sz="1600" b="1" i="1" smtClean="0">
                                      <a:latin typeface="Cambria Math" panose="02040503050406030204" pitchFamily="18" charset="0"/>
                                    </a:rPr>
                                    <m:t>𝒇</m:t>
                                  </m:r>
                                </m:sub>
                              </m:sSub>
                            </m:oMath>
                          </a14:m>
                          <a:endParaRPr lang="en-US" sz="1600" baseline="-250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rgbClr val="C00000"/>
                              </a:solidFill>
                              <a:latin typeface="Times New Roman" panose="02020603050405020304" pitchFamily="18" charset="0"/>
                              <a:cs typeface="Times New Roman" panose="02020603050405020304" pitchFamily="18" charset="0"/>
                            </a:rPr>
                            <a:t> # events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 censored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600" kern="1200" dirty="0">
                              <a:solidFill>
                                <a:srgbClr val="00B050"/>
                              </a:solidFill>
                              <a:latin typeface="Times New Roman" panose="02020603050405020304" pitchFamily="18" charset="0"/>
                              <a:cs typeface="Times New Roman" panose="02020603050405020304" pitchFamily="18" charset="0"/>
                            </a:rPr>
                            <a:t># </a:t>
                          </a:r>
                        </a:p>
                        <a:p>
                          <a:pPr marL="0" algn="ctr" defTabSz="914400" rtl="0" eaLnBrk="1" latinLnBrk="0" hangingPunct="1"/>
                          <a:r>
                            <a:rPr lang="en-US" sz="1600" kern="1200" dirty="0">
                              <a:solidFill>
                                <a:srgbClr val="00B050"/>
                              </a:solidFill>
                              <a:latin typeface="Times New Roman" panose="02020603050405020304" pitchFamily="18" charset="0"/>
                              <a:cs typeface="Times New Roman" panose="02020603050405020304" pitchFamily="18" charset="0"/>
                            </a:rPr>
                            <a:t>at risk</a:t>
                          </a:r>
                          <a:endParaRPr lang="en-US" sz="1600" kern="1200" dirty="0">
                            <a:solidFill>
                              <a:srgbClr val="00B050"/>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 Surviva</a:t>
                          </a:r>
                          <a14:m>
                            <m:oMath xmlns:m="http://schemas.openxmlformats.org/officeDocument/2006/math">
                              <m:r>
                                <m:rPr>
                                  <m:sty m:val="p"/>
                                </m:rPr>
                                <a:rPr lang="en-US" sz="1600" b="0" i="0" smtClean="0">
                                  <a:latin typeface="Cambria Math" panose="02040503050406030204" pitchFamily="18" charset="0"/>
                                </a:rPr>
                                <m:t>l</m:t>
                              </m:r>
                              <m:r>
                                <a:rPr lang="en-US" sz="1600" b="0" i="0" smtClean="0">
                                  <a:latin typeface="Cambria Math" panose="02040503050406030204" pitchFamily="18" charset="0"/>
                                </a:rPr>
                                <m:t> </m:t>
                              </m:r>
                              <m:acc>
                                <m:accPr>
                                  <m:chr m:val="̂"/>
                                  <m:ctrlPr>
                                    <a:rPr lang="en-US" sz="1600" i="1" smtClean="0">
                                      <a:latin typeface="Cambria Math" panose="02040503050406030204" pitchFamily="18" charset="0"/>
                                    </a:rPr>
                                  </m:ctrlPr>
                                </m:accPr>
                                <m:e>
                                  <m:r>
                                    <a:rPr lang="en-US" sz="1600" b="0" smtClean="0">
                                      <a:latin typeface="Cambria Math" panose="02040503050406030204" pitchFamily="18" charset="0"/>
                                    </a:rPr>
                                    <m:t>𝑆</m:t>
                                  </m:r>
                                </m:e>
                              </m:acc>
                              <m:r>
                                <a:rPr lang="en-US" sz="1600" b="0"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smtClean="0">
                                      <a:latin typeface="Cambria Math" panose="02040503050406030204" pitchFamily="18" charset="0"/>
                                    </a:rPr>
                                    <m:t>𝑡</m:t>
                                  </m:r>
                                </m:e>
                                <m:sub>
                                  <m:r>
                                    <a:rPr lang="en-US" sz="1600" b="0" smtClean="0">
                                      <a:latin typeface="Cambria Math" panose="02040503050406030204" pitchFamily="18" charset="0"/>
                                    </a:rPr>
                                    <m:t>(</m:t>
                                  </m:r>
                                  <m:r>
                                    <a:rPr lang="en-US" sz="1600" b="0" smtClean="0">
                                      <a:latin typeface="Cambria Math" panose="02040503050406030204" pitchFamily="18" charset="0"/>
                                    </a:rPr>
                                    <m:t>𝑓</m:t>
                                  </m:r>
                                  <m:r>
                                    <a:rPr lang="en-US" sz="1600" b="0" smtClean="0">
                                      <a:latin typeface="Cambria Math" panose="02040503050406030204" pitchFamily="18" charset="0"/>
                                    </a:rPr>
                                    <m:t>)</m:t>
                                  </m:r>
                                </m:sub>
                              </m:sSub>
                              <m:r>
                                <a:rPr lang="en-US" sz="1600" b="0" smtClean="0">
                                  <a:latin typeface="Cambria Math" panose="02040503050406030204" pitchFamily="18" charset="0"/>
                                </a:rPr>
                                <m:t>)</m:t>
                              </m:r>
                            </m:oMath>
                          </a14:m>
                          <a:endParaRPr lang="en-US" sz="1600" baseline="-250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39327"/>
                      </a:ext>
                    </a:extLst>
                  </a:tr>
                  <a:tr h="336144">
                    <a:tc>
                      <a:txBody>
                        <a:bodyPr/>
                        <a:lstStyle/>
                        <a:p>
                          <a:pPr algn="ctr"/>
                          <a:r>
                            <a:rPr lang="en-US" sz="1600" dirty="0">
                              <a:latin typeface="Times New Roman" panose="02020603050405020304" pitchFamily="18" charset="0"/>
                              <a:cs typeface="Times New Roman" panose="02020603050405020304" pitchFamily="18" charset="0"/>
                            </a:rPr>
                            <a:t>0</a:t>
                          </a:r>
                        </a:p>
                      </a:txBody>
                      <a:tcP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sz="1600" kern="1200" dirty="0">
                              <a:solidFill>
                                <a:srgbClr val="C00000"/>
                              </a:solidFill>
                              <a:latin typeface="Times New Roman" panose="02020603050405020304" pitchFamily="18" charset="0"/>
                              <a:cs typeface="Times New Roman" panose="02020603050405020304" pitchFamily="18" charset="0"/>
                            </a:rPr>
                            <a:t>0</a:t>
                          </a:r>
                          <a:endParaRPr lang="en-US" sz="1600" kern="1200" dirty="0">
                            <a:solidFill>
                              <a:srgbClr val="C00000"/>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sz="1600" kern="1200" dirty="0">
                              <a:solidFill>
                                <a:srgbClr val="7030A0"/>
                              </a:solidFill>
                              <a:latin typeface="Times New Roman" panose="02020603050405020304" pitchFamily="18" charset="0"/>
                              <a:cs typeface="Times New Roman" panose="02020603050405020304" pitchFamily="18" charset="0"/>
                            </a:rPr>
                            <a:t>0</a:t>
                          </a:r>
                          <a:endParaRPr lang="en-US" sz="1600" kern="1200" dirty="0">
                            <a:solidFill>
                              <a:srgbClr val="7030A0"/>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sz="1600" kern="1200" dirty="0">
                              <a:solidFill>
                                <a:srgbClr val="00B050"/>
                              </a:solidFill>
                              <a:latin typeface="Times New Roman" panose="02020603050405020304" pitchFamily="18" charset="0"/>
                              <a:cs typeface="Times New Roman" panose="02020603050405020304" pitchFamily="18" charset="0"/>
                            </a:rPr>
                            <a:t>21</a:t>
                          </a:r>
                          <a:endParaRPr lang="en-US" sz="1600" kern="1200" dirty="0">
                            <a:solidFill>
                              <a:srgbClr val="00B050"/>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a:t>
                          </a:r>
                          <a:r>
                            <a:rPr lang="en-US" sz="1600" dirty="0">
                              <a:solidFill>
                                <a:srgbClr val="00B050"/>
                              </a:solidFill>
                              <a:latin typeface="Times New Roman" panose="02020603050405020304" pitchFamily="18" charset="0"/>
                              <a:cs typeface="Times New Roman" panose="02020603050405020304" pitchFamily="18" charset="0"/>
                            </a:rPr>
                            <a:t>21 - </a:t>
                          </a:r>
                          <a:r>
                            <a:rPr lang="en-US" sz="1600" kern="1200" dirty="0">
                              <a:solidFill>
                                <a:srgbClr val="C00000"/>
                              </a:solidFill>
                              <a:latin typeface="Times New Roman" panose="02020603050405020304" pitchFamily="18" charset="0"/>
                              <a:ea typeface="+mn-ea"/>
                              <a:cs typeface="Times New Roman" panose="02020603050405020304" pitchFamily="18" charset="0"/>
                            </a:rPr>
                            <a:t>0</a:t>
                          </a:r>
                          <a:r>
                            <a:rPr lang="en-US" sz="1600" dirty="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 </a:t>
                          </a:r>
                          <a:r>
                            <a:rPr lang="en-US" sz="1600" dirty="0">
                              <a:solidFill>
                                <a:srgbClr val="00B050"/>
                              </a:solidFill>
                              <a:latin typeface="Times New Roman" panose="02020603050405020304" pitchFamily="18" charset="0"/>
                              <a:cs typeface="Times New Roman" panose="02020603050405020304" pitchFamily="18" charset="0"/>
                            </a:rPr>
                            <a:t>21</a:t>
                          </a:r>
                          <a:r>
                            <a:rPr lang="en-US" sz="1600" dirty="0">
                              <a:latin typeface="Times New Roman" panose="02020603050405020304" pitchFamily="18" charset="0"/>
                              <a:cs typeface="Times New Roman" panose="02020603050405020304" pitchFamily="18" charset="0"/>
                            </a:rPr>
                            <a:t> = 1</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75884059"/>
                      </a:ext>
                    </a:extLst>
                  </a:tr>
                  <a:tr h="329732">
                    <a:tc>
                      <a:txBody>
                        <a:bodyPr/>
                        <a:lstStyle/>
                        <a:p>
                          <a:pPr algn="ctr"/>
                          <a:r>
                            <a:rPr lang="en-US" sz="1600" dirty="0">
                              <a:latin typeface="Times New Roman" panose="02020603050405020304" pitchFamily="18" charset="0"/>
                              <a:cs typeface="Times New Roman" panose="02020603050405020304" pitchFamily="18" charset="0"/>
                            </a:rPr>
                            <a:t>6</a:t>
                          </a:r>
                        </a:p>
                      </a:txBody>
                      <a:tcPr/>
                    </a:tc>
                    <a:tc>
                      <a:txBody>
                        <a:bodyPr/>
                        <a:lstStyle/>
                        <a:p>
                          <a:pPr marL="0" algn="ctr" defTabSz="914400" rtl="0" eaLnBrk="1" latinLnBrk="0" hangingPunct="1"/>
                          <a:r>
                            <a:rPr lang="en-US" sz="1600" kern="1200" dirty="0">
                              <a:solidFill>
                                <a:srgbClr val="C00000"/>
                              </a:solidFill>
                              <a:latin typeface="Times New Roman" panose="02020603050405020304" pitchFamily="18" charset="0"/>
                              <a:cs typeface="Times New Roman" panose="02020603050405020304" pitchFamily="18" charset="0"/>
                            </a:rPr>
                            <a:t>3</a:t>
                          </a:r>
                          <a:endParaRPr lang="en-US" sz="1600" kern="1200" dirty="0">
                            <a:solidFill>
                              <a:srgbClr val="C0000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7030A0"/>
                              </a:solidFill>
                              <a:latin typeface="Times New Roman" panose="02020603050405020304" pitchFamily="18" charset="0"/>
                              <a:cs typeface="Times New Roman" panose="02020603050405020304" pitchFamily="18" charset="0"/>
                            </a:rPr>
                            <a:t>1</a:t>
                          </a:r>
                          <a:endParaRPr lang="en-US" sz="1600" kern="1200" dirty="0">
                            <a:solidFill>
                              <a:srgbClr val="7030A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00B050"/>
                              </a:solidFill>
                              <a:latin typeface="Times New Roman" panose="02020603050405020304" pitchFamily="18" charset="0"/>
                              <a:cs typeface="Times New Roman" panose="02020603050405020304" pitchFamily="18" charset="0"/>
                            </a:rPr>
                            <a:t>21</a:t>
                          </a:r>
                          <a:endParaRPr lang="en-US" sz="1600" kern="1200" dirty="0">
                            <a:solidFill>
                              <a:srgbClr val="00B050"/>
                            </a:solidFill>
                            <a:latin typeface="Times New Roman" panose="02020603050405020304" pitchFamily="18" charset="0"/>
                            <a:ea typeface="+mn-ea"/>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1*(</a:t>
                          </a:r>
                          <a:r>
                            <a:rPr lang="en-US" sz="1600" kern="1200" dirty="0">
                              <a:solidFill>
                                <a:srgbClr val="00B050"/>
                              </a:solidFill>
                              <a:latin typeface="Times New Roman" panose="02020603050405020304" pitchFamily="18" charset="0"/>
                              <a:cs typeface="Times New Roman" panose="02020603050405020304" pitchFamily="18" charset="0"/>
                            </a:rPr>
                            <a:t>21 </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3</a:t>
                          </a:r>
                          <a:r>
                            <a:rPr lang="en-US" sz="1600" dirty="0">
                              <a:latin typeface="Times New Roman" panose="02020603050405020304" pitchFamily="18" charset="0"/>
                              <a:cs typeface="Times New Roman" panose="02020603050405020304" pitchFamily="18" charset="0"/>
                            </a:rPr>
                            <a:t>) / </a:t>
                          </a:r>
                          <a:r>
                            <a:rPr lang="en-US" sz="1600" dirty="0">
                              <a:solidFill>
                                <a:srgbClr val="00B050"/>
                              </a:solidFill>
                              <a:latin typeface="Times New Roman" panose="02020603050405020304" pitchFamily="18" charset="0"/>
                              <a:cs typeface="Times New Roman" panose="02020603050405020304" pitchFamily="18" charset="0"/>
                            </a:rPr>
                            <a:t>21</a:t>
                          </a:r>
                          <a:r>
                            <a:rPr lang="en-US" sz="1600" dirty="0">
                              <a:latin typeface="Times New Roman" panose="02020603050405020304" pitchFamily="18" charset="0"/>
                              <a:cs typeface="Times New Roman" panose="02020603050405020304" pitchFamily="18" charset="0"/>
                            </a:rPr>
                            <a:t>  = .857</a:t>
                          </a:r>
                        </a:p>
                      </a:txBody>
                      <a:tcPr/>
                    </a:tc>
                    <a:extLst>
                      <a:ext uri="{0D108BD9-81ED-4DB2-BD59-A6C34878D82A}">
                        <a16:rowId xmlns:a16="http://schemas.microsoft.com/office/drawing/2014/main" val="740969068"/>
                      </a:ext>
                    </a:extLst>
                  </a:tr>
                  <a:tr h="336144">
                    <a:tc>
                      <a:txBody>
                        <a:bodyPr/>
                        <a:lstStyle/>
                        <a:p>
                          <a:pPr algn="ctr"/>
                          <a:r>
                            <a:rPr lang="en-US" sz="1600" dirty="0">
                              <a:latin typeface="Times New Roman" panose="02020603050405020304" pitchFamily="18" charset="0"/>
                              <a:cs typeface="Times New Roman" panose="02020603050405020304" pitchFamily="18" charset="0"/>
                            </a:rPr>
                            <a:t>7</a:t>
                          </a:r>
                        </a:p>
                      </a:txBody>
                      <a:tcPr/>
                    </a:tc>
                    <a:tc>
                      <a:txBody>
                        <a:bodyPr/>
                        <a:lstStyle/>
                        <a:p>
                          <a:pPr marL="0" algn="ctr" defTabSz="914400" rtl="0" eaLnBrk="1" latinLnBrk="0" hangingPunct="1"/>
                          <a:r>
                            <a:rPr lang="en-US" sz="1600" kern="1200" dirty="0">
                              <a:solidFill>
                                <a:srgbClr val="C00000"/>
                              </a:solidFill>
                              <a:latin typeface="Times New Roman" panose="02020603050405020304" pitchFamily="18" charset="0"/>
                              <a:cs typeface="Times New Roman" panose="02020603050405020304" pitchFamily="18" charset="0"/>
                            </a:rPr>
                            <a:t>1</a:t>
                          </a:r>
                          <a:endParaRPr lang="en-US" sz="1600" kern="1200" dirty="0">
                            <a:solidFill>
                              <a:srgbClr val="C0000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7030A0"/>
                              </a:solidFill>
                              <a:latin typeface="Times New Roman" panose="02020603050405020304" pitchFamily="18" charset="0"/>
                              <a:cs typeface="Times New Roman" panose="02020603050405020304" pitchFamily="18" charset="0"/>
                            </a:rPr>
                            <a:t>1</a:t>
                          </a:r>
                          <a:endParaRPr lang="en-US" sz="1600" kern="1200" dirty="0">
                            <a:solidFill>
                              <a:srgbClr val="7030A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00B050"/>
                              </a:solidFill>
                              <a:latin typeface="Times New Roman" panose="02020603050405020304" pitchFamily="18" charset="0"/>
                              <a:cs typeface="Times New Roman" panose="02020603050405020304" pitchFamily="18" charset="0"/>
                            </a:rPr>
                            <a:t>17</a:t>
                          </a:r>
                          <a:endParaRPr lang="en-US" sz="1600" kern="1200" dirty="0">
                            <a:solidFill>
                              <a:srgbClr val="00B050"/>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.857*(</a:t>
                          </a:r>
                          <a:r>
                            <a:rPr lang="en-US" sz="1600" kern="1200" dirty="0">
                              <a:solidFill>
                                <a:srgbClr val="00B050"/>
                              </a:solidFill>
                              <a:latin typeface="Times New Roman" panose="02020603050405020304" pitchFamily="18" charset="0"/>
                              <a:cs typeface="Times New Roman" panose="02020603050405020304" pitchFamily="18" charset="0"/>
                            </a:rPr>
                            <a:t>17 </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 </a:t>
                          </a:r>
                          <a:r>
                            <a:rPr lang="en-US" sz="1600" dirty="0">
                              <a:solidFill>
                                <a:srgbClr val="00B050"/>
                              </a:solidFill>
                              <a:latin typeface="Times New Roman" panose="02020603050405020304" pitchFamily="18" charset="0"/>
                              <a:cs typeface="Times New Roman" panose="02020603050405020304" pitchFamily="18" charset="0"/>
                            </a:rPr>
                            <a:t>17</a:t>
                          </a:r>
                          <a:r>
                            <a:rPr lang="en-US" sz="1600" dirty="0">
                              <a:latin typeface="Times New Roman" panose="02020603050405020304" pitchFamily="18" charset="0"/>
                              <a:cs typeface="Times New Roman" panose="02020603050405020304" pitchFamily="18" charset="0"/>
                            </a:rPr>
                            <a:t>  = .807</a:t>
                          </a:r>
                        </a:p>
                      </a:txBody>
                      <a:tcPr/>
                    </a:tc>
                    <a:extLst>
                      <a:ext uri="{0D108BD9-81ED-4DB2-BD59-A6C34878D82A}">
                        <a16:rowId xmlns:a16="http://schemas.microsoft.com/office/drawing/2014/main" val="1763637159"/>
                      </a:ext>
                    </a:extLst>
                  </a:tr>
                  <a:tr h="336144">
                    <a:tc>
                      <a:txBody>
                        <a:bodyPr/>
                        <a:lstStyle/>
                        <a:p>
                          <a:pPr algn="ctr"/>
                          <a:r>
                            <a:rPr lang="en-US" sz="1600" dirty="0">
                              <a:latin typeface="Times New Roman" panose="02020603050405020304" pitchFamily="18" charset="0"/>
                              <a:cs typeface="Times New Roman" panose="02020603050405020304" pitchFamily="18" charset="0"/>
                            </a:rPr>
                            <a:t>10</a:t>
                          </a:r>
                        </a:p>
                      </a:txBody>
                      <a:tcPr/>
                    </a:tc>
                    <a:tc>
                      <a:txBody>
                        <a:bodyPr/>
                        <a:lstStyle/>
                        <a:p>
                          <a:pPr marL="0" algn="ctr" defTabSz="914400" rtl="0" eaLnBrk="1" latinLnBrk="0" hangingPunct="1"/>
                          <a:r>
                            <a:rPr lang="en-US" sz="1600" kern="1200" dirty="0">
                              <a:solidFill>
                                <a:srgbClr val="C00000"/>
                              </a:solidFill>
                              <a:latin typeface="Times New Roman" panose="02020603050405020304" pitchFamily="18" charset="0"/>
                              <a:cs typeface="Times New Roman" panose="02020603050405020304" pitchFamily="18" charset="0"/>
                            </a:rPr>
                            <a:t>1</a:t>
                          </a:r>
                          <a:endParaRPr lang="en-US" sz="1600" kern="1200" dirty="0">
                            <a:solidFill>
                              <a:srgbClr val="C0000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7030A0"/>
                              </a:solidFill>
                              <a:latin typeface="Times New Roman" panose="02020603050405020304" pitchFamily="18" charset="0"/>
                              <a:cs typeface="Times New Roman" panose="02020603050405020304" pitchFamily="18" charset="0"/>
                            </a:rPr>
                            <a:t>2</a:t>
                          </a:r>
                          <a:endParaRPr lang="en-US" sz="1600" kern="1200" dirty="0">
                            <a:solidFill>
                              <a:srgbClr val="7030A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00B050"/>
                              </a:solidFill>
                              <a:latin typeface="Times New Roman" panose="02020603050405020304" pitchFamily="18" charset="0"/>
                              <a:cs typeface="Times New Roman" panose="02020603050405020304" pitchFamily="18" charset="0"/>
                            </a:rPr>
                            <a:t>15</a:t>
                          </a:r>
                          <a:endParaRPr lang="en-US" sz="1600" kern="1200" dirty="0">
                            <a:solidFill>
                              <a:srgbClr val="00B050"/>
                            </a:solidFill>
                            <a:latin typeface="Times New Roman" panose="02020603050405020304" pitchFamily="18" charset="0"/>
                            <a:ea typeface="+mn-ea"/>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.807*(</a:t>
                          </a:r>
                          <a:r>
                            <a:rPr lang="en-US" sz="1600" kern="1200" dirty="0">
                              <a:solidFill>
                                <a:srgbClr val="00B050"/>
                              </a:solidFill>
                              <a:latin typeface="Times New Roman" panose="02020603050405020304" pitchFamily="18" charset="0"/>
                              <a:cs typeface="Times New Roman" panose="02020603050405020304" pitchFamily="18" charset="0"/>
                            </a:rPr>
                            <a:t>15 </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3</a:t>
                          </a:r>
                          <a:r>
                            <a:rPr lang="en-US" sz="1600" dirty="0">
                              <a:latin typeface="Times New Roman" panose="02020603050405020304" pitchFamily="18" charset="0"/>
                              <a:cs typeface="Times New Roman" panose="02020603050405020304" pitchFamily="18" charset="0"/>
                            </a:rPr>
                            <a:t>) / </a:t>
                          </a:r>
                          <a:r>
                            <a:rPr lang="en-US" sz="1600" dirty="0">
                              <a:solidFill>
                                <a:srgbClr val="00B050"/>
                              </a:solidFill>
                              <a:latin typeface="Times New Roman" panose="02020603050405020304" pitchFamily="18" charset="0"/>
                              <a:cs typeface="Times New Roman" panose="02020603050405020304" pitchFamily="18" charset="0"/>
                            </a:rPr>
                            <a:t>15</a:t>
                          </a:r>
                          <a:r>
                            <a:rPr lang="en-US" sz="1600" dirty="0">
                              <a:latin typeface="Times New Roman" panose="02020603050405020304" pitchFamily="18" charset="0"/>
                              <a:cs typeface="Times New Roman" panose="02020603050405020304" pitchFamily="18" charset="0"/>
                            </a:rPr>
                            <a:t>  = .753</a:t>
                          </a:r>
                        </a:p>
                      </a:txBody>
                      <a:tcPr/>
                    </a:tc>
                    <a:extLst>
                      <a:ext uri="{0D108BD9-81ED-4DB2-BD59-A6C34878D82A}">
                        <a16:rowId xmlns:a16="http://schemas.microsoft.com/office/drawing/2014/main" val="2602510103"/>
                      </a:ext>
                    </a:extLst>
                  </a:tr>
                  <a:tr h="336144">
                    <a:tc>
                      <a:txBody>
                        <a:bodyPr/>
                        <a:lstStyle/>
                        <a:p>
                          <a:pPr algn="ctr"/>
                          <a:r>
                            <a:rPr lang="en-US" sz="1600" dirty="0">
                              <a:latin typeface="Times New Roman" panose="02020603050405020304" pitchFamily="18" charset="0"/>
                              <a:cs typeface="Times New Roman" panose="02020603050405020304" pitchFamily="18" charset="0"/>
                            </a:rPr>
                            <a:t>13</a:t>
                          </a:r>
                        </a:p>
                      </a:txBody>
                      <a:tcPr/>
                    </a:tc>
                    <a:tc>
                      <a:txBody>
                        <a:bodyPr/>
                        <a:lstStyle/>
                        <a:p>
                          <a:pPr marL="0" algn="ctr" defTabSz="914400" rtl="0" eaLnBrk="1" latinLnBrk="0" hangingPunct="1"/>
                          <a:r>
                            <a:rPr lang="en-US" sz="1600" kern="1200" dirty="0">
                              <a:solidFill>
                                <a:srgbClr val="C00000"/>
                              </a:solidFill>
                              <a:latin typeface="Times New Roman" panose="02020603050405020304" pitchFamily="18" charset="0"/>
                              <a:cs typeface="Times New Roman" panose="02020603050405020304" pitchFamily="18" charset="0"/>
                            </a:rPr>
                            <a:t>1</a:t>
                          </a:r>
                          <a:endParaRPr lang="en-US" sz="1600" kern="1200" dirty="0">
                            <a:solidFill>
                              <a:srgbClr val="C0000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7030A0"/>
                              </a:solidFill>
                              <a:latin typeface="Times New Roman" panose="02020603050405020304" pitchFamily="18" charset="0"/>
                              <a:cs typeface="Times New Roman" panose="02020603050405020304" pitchFamily="18" charset="0"/>
                            </a:rPr>
                            <a:t>0</a:t>
                          </a:r>
                          <a:endParaRPr lang="en-US" sz="1600" kern="1200" dirty="0">
                            <a:solidFill>
                              <a:srgbClr val="7030A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00B050"/>
                              </a:solidFill>
                              <a:latin typeface="Times New Roman" panose="02020603050405020304" pitchFamily="18" charset="0"/>
                              <a:cs typeface="Times New Roman" panose="02020603050405020304" pitchFamily="18" charset="0"/>
                            </a:rPr>
                            <a:t>12</a:t>
                          </a:r>
                          <a:endParaRPr lang="en-US" sz="1600" kern="1200" dirty="0">
                            <a:solidFill>
                              <a:srgbClr val="00B050"/>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.753*(</a:t>
                          </a:r>
                          <a:r>
                            <a:rPr lang="en-US" sz="1600" kern="1200" dirty="0">
                              <a:solidFill>
                                <a:srgbClr val="00B050"/>
                              </a:solidFill>
                              <a:latin typeface="Times New Roman" panose="02020603050405020304" pitchFamily="18" charset="0"/>
                              <a:cs typeface="Times New Roman" panose="02020603050405020304" pitchFamily="18" charset="0"/>
                            </a:rPr>
                            <a:t>11 </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 </a:t>
                          </a:r>
                          <a:r>
                            <a:rPr lang="en-US" sz="1600" dirty="0">
                              <a:solidFill>
                                <a:srgbClr val="00B050"/>
                              </a:solidFill>
                              <a:latin typeface="Times New Roman" panose="02020603050405020304" pitchFamily="18" charset="0"/>
                              <a:cs typeface="Times New Roman" panose="02020603050405020304" pitchFamily="18" charset="0"/>
                            </a:rPr>
                            <a:t>11</a:t>
                          </a:r>
                          <a:r>
                            <a:rPr lang="en-US" sz="1600" dirty="0">
                              <a:latin typeface="Times New Roman" panose="02020603050405020304" pitchFamily="18" charset="0"/>
                              <a:cs typeface="Times New Roman" panose="02020603050405020304" pitchFamily="18" charset="0"/>
                            </a:rPr>
                            <a:t>  = .690</a:t>
                          </a:r>
                        </a:p>
                      </a:txBody>
                      <a:tcPr/>
                    </a:tc>
                    <a:extLst>
                      <a:ext uri="{0D108BD9-81ED-4DB2-BD59-A6C34878D82A}">
                        <a16:rowId xmlns:a16="http://schemas.microsoft.com/office/drawing/2014/main" val="772470264"/>
                      </a:ext>
                    </a:extLst>
                  </a:tr>
                  <a:tr h="336144">
                    <a:tc>
                      <a:txBody>
                        <a:bodyPr/>
                        <a:lstStyle/>
                        <a:p>
                          <a:pPr algn="ctr"/>
                          <a:r>
                            <a:rPr lang="en-US" sz="1600" dirty="0">
                              <a:latin typeface="Times New Roman" panose="02020603050405020304" pitchFamily="18" charset="0"/>
                              <a:cs typeface="Times New Roman" panose="02020603050405020304" pitchFamily="18" charset="0"/>
                            </a:rPr>
                            <a:t>16</a:t>
                          </a:r>
                        </a:p>
                      </a:txBody>
                      <a:tcPr/>
                    </a:tc>
                    <a:tc>
                      <a:txBody>
                        <a:bodyPr/>
                        <a:lstStyle/>
                        <a:p>
                          <a:pPr marL="0" algn="ctr" defTabSz="914400" rtl="0" eaLnBrk="1" latinLnBrk="0" hangingPunct="1"/>
                          <a:r>
                            <a:rPr lang="en-US" sz="1600" kern="1200" dirty="0">
                              <a:solidFill>
                                <a:srgbClr val="C00000"/>
                              </a:solidFill>
                              <a:latin typeface="Times New Roman" panose="02020603050405020304" pitchFamily="18" charset="0"/>
                              <a:cs typeface="Times New Roman" panose="02020603050405020304" pitchFamily="18" charset="0"/>
                            </a:rPr>
                            <a:t>1</a:t>
                          </a:r>
                          <a:endParaRPr lang="en-US" sz="1600" kern="1200" dirty="0">
                            <a:solidFill>
                              <a:srgbClr val="C0000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7030A0"/>
                              </a:solidFill>
                              <a:latin typeface="Times New Roman" panose="02020603050405020304" pitchFamily="18" charset="0"/>
                              <a:cs typeface="Times New Roman" panose="02020603050405020304" pitchFamily="18" charset="0"/>
                            </a:rPr>
                            <a:t>3</a:t>
                          </a:r>
                          <a:endParaRPr lang="en-US" sz="1600" kern="1200" dirty="0">
                            <a:solidFill>
                              <a:srgbClr val="7030A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00B050"/>
                              </a:solidFill>
                              <a:latin typeface="Times New Roman" panose="02020603050405020304" pitchFamily="18" charset="0"/>
                              <a:cs typeface="Times New Roman" panose="02020603050405020304" pitchFamily="18" charset="0"/>
                            </a:rPr>
                            <a:t>11</a:t>
                          </a:r>
                          <a:endParaRPr lang="en-US" sz="1600" kern="1200" dirty="0">
                            <a:solidFill>
                              <a:srgbClr val="00B050"/>
                            </a:solidFill>
                            <a:latin typeface="Times New Roman" panose="02020603050405020304" pitchFamily="18" charset="0"/>
                            <a:ea typeface="+mn-ea"/>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.690*(</a:t>
                          </a:r>
                          <a:r>
                            <a:rPr lang="en-US" sz="1600" kern="1200" dirty="0">
                              <a:solidFill>
                                <a:srgbClr val="00B050"/>
                              </a:solidFill>
                              <a:latin typeface="Times New Roman" panose="02020603050405020304" pitchFamily="18" charset="0"/>
                              <a:cs typeface="Times New Roman" panose="02020603050405020304" pitchFamily="18" charset="0"/>
                            </a:rPr>
                            <a:t>11 </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 </a:t>
                          </a:r>
                          <a:r>
                            <a:rPr lang="en-US" sz="1600" dirty="0">
                              <a:solidFill>
                                <a:srgbClr val="00B050"/>
                              </a:solidFill>
                              <a:latin typeface="Times New Roman" panose="02020603050405020304" pitchFamily="18" charset="0"/>
                              <a:cs typeface="Times New Roman" panose="02020603050405020304" pitchFamily="18" charset="0"/>
                            </a:rPr>
                            <a:t>11</a:t>
                          </a:r>
                          <a:r>
                            <a:rPr lang="en-US" sz="1600" dirty="0">
                              <a:latin typeface="Times New Roman" panose="02020603050405020304" pitchFamily="18" charset="0"/>
                              <a:cs typeface="Times New Roman" panose="02020603050405020304" pitchFamily="18" charset="0"/>
                            </a:rPr>
                            <a:t>  = .627</a:t>
                          </a:r>
                        </a:p>
                      </a:txBody>
                      <a:tcPr/>
                    </a:tc>
                    <a:extLst>
                      <a:ext uri="{0D108BD9-81ED-4DB2-BD59-A6C34878D82A}">
                        <a16:rowId xmlns:a16="http://schemas.microsoft.com/office/drawing/2014/main" val="1763330199"/>
                      </a:ext>
                    </a:extLst>
                  </a:tr>
                  <a:tr h="336144">
                    <a:tc>
                      <a:txBody>
                        <a:bodyPr/>
                        <a:lstStyle/>
                        <a:p>
                          <a:pPr algn="ctr"/>
                          <a:r>
                            <a:rPr lang="en-US" sz="1600" dirty="0">
                              <a:latin typeface="Times New Roman" panose="02020603050405020304" pitchFamily="18" charset="0"/>
                              <a:cs typeface="Times New Roman" panose="02020603050405020304" pitchFamily="18" charset="0"/>
                            </a:rPr>
                            <a:t>22</a:t>
                          </a:r>
                        </a:p>
                      </a:txBody>
                      <a:tcPr/>
                    </a:tc>
                    <a:tc>
                      <a:txBody>
                        <a:bodyPr/>
                        <a:lstStyle/>
                        <a:p>
                          <a:pPr marL="0" algn="ctr" defTabSz="914400" rtl="0" eaLnBrk="1" latinLnBrk="0" hangingPunct="1"/>
                          <a:r>
                            <a:rPr lang="en-US" sz="1600" kern="1200" dirty="0">
                              <a:solidFill>
                                <a:srgbClr val="C00000"/>
                              </a:solidFill>
                              <a:latin typeface="Times New Roman" panose="02020603050405020304" pitchFamily="18" charset="0"/>
                              <a:cs typeface="Times New Roman" panose="02020603050405020304" pitchFamily="18" charset="0"/>
                            </a:rPr>
                            <a:t>1</a:t>
                          </a:r>
                          <a:endParaRPr lang="en-US" sz="1600" kern="1200" dirty="0">
                            <a:solidFill>
                              <a:srgbClr val="C0000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7030A0"/>
                              </a:solidFill>
                              <a:latin typeface="Times New Roman" panose="02020603050405020304" pitchFamily="18" charset="0"/>
                              <a:cs typeface="Times New Roman" panose="02020603050405020304" pitchFamily="18" charset="0"/>
                            </a:rPr>
                            <a:t>0</a:t>
                          </a:r>
                          <a:endParaRPr lang="en-US" sz="1600" kern="1200" dirty="0">
                            <a:solidFill>
                              <a:srgbClr val="7030A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00B050"/>
                              </a:solidFill>
                              <a:latin typeface="Times New Roman" panose="02020603050405020304" pitchFamily="18" charset="0"/>
                              <a:cs typeface="Times New Roman" panose="02020603050405020304" pitchFamily="18" charset="0"/>
                            </a:rPr>
                            <a:t>7</a:t>
                          </a:r>
                          <a:endParaRPr lang="en-US" sz="1600" kern="1200" dirty="0">
                            <a:solidFill>
                              <a:srgbClr val="00B050"/>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.627*(</a:t>
                          </a:r>
                          <a:r>
                            <a:rPr lang="en-US" sz="1600" kern="1200" dirty="0">
                              <a:solidFill>
                                <a:srgbClr val="00B050"/>
                              </a:solidFill>
                              <a:latin typeface="Times New Roman" panose="02020603050405020304" pitchFamily="18" charset="0"/>
                              <a:cs typeface="Times New Roman" panose="02020603050405020304" pitchFamily="18" charset="0"/>
                            </a:rPr>
                            <a:t>7 </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 </a:t>
                          </a:r>
                          <a:r>
                            <a:rPr lang="en-US" sz="1600" dirty="0">
                              <a:solidFill>
                                <a:srgbClr val="00B050"/>
                              </a:solidFill>
                              <a:latin typeface="Times New Roman" panose="02020603050405020304" pitchFamily="18" charset="0"/>
                              <a:cs typeface="Times New Roman" panose="02020603050405020304" pitchFamily="18" charset="0"/>
                            </a:rPr>
                            <a:t>7</a:t>
                          </a:r>
                          <a:r>
                            <a:rPr lang="en-US" sz="1600" dirty="0">
                              <a:latin typeface="Times New Roman" panose="02020603050405020304" pitchFamily="18" charset="0"/>
                              <a:cs typeface="Times New Roman" panose="02020603050405020304" pitchFamily="18" charset="0"/>
                            </a:rPr>
                            <a:t>  = .538</a:t>
                          </a:r>
                        </a:p>
                      </a:txBody>
                      <a:tcPr/>
                    </a:tc>
                    <a:extLst>
                      <a:ext uri="{0D108BD9-81ED-4DB2-BD59-A6C34878D82A}">
                        <a16:rowId xmlns:a16="http://schemas.microsoft.com/office/drawing/2014/main" val="1666501076"/>
                      </a:ext>
                    </a:extLst>
                  </a:tr>
                  <a:tr h="336144">
                    <a:tc>
                      <a:txBody>
                        <a:bodyPr/>
                        <a:lstStyle/>
                        <a:p>
                          <a:pPr algn="ctr"/>
                          <a:r>
                            <a:rPr lang="en-US" sz="1600" dirty="0">
                              <a:latin typeface="Times New Roman" panose="02020603050405020304" pitchFamily="18" charset="0"/>
                              <a:cs typeface="Times New Roman" panose="02020603050405020304" pitchFamily="18" charset="0"/>
                            </a:rPr>
                            <a:t>23</a:t>
                          </a: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600" kern="1200" dirty="0">
                              <a:solidFill>
                                <a:srgbClr val="C00000"/>
                              </a:solidFill>
                              <a:latin typeface="Times New Roman" panose="02020603050405020304" pitchFamily="18" charset="0"/>
                              <a:cs typeface="Times New Roman" panose="02020603050405020304" pitchFamily="18" charset="0"/>
                            </a:rPr>
                            <a:t>1</a:t>
                          </a:r>
                          <a:endParaRPr lang="en-US" sz="1600" kern="1200" dirty="0">
                            <a:solidFill>
                              <a:srgbClr val="C00000"/>
                            </a:solidFill>
                            <a:latin typeface="Times New Roman" panose="02020603050405020304" pitchFamily="18" charset="0"/>
                            <a:ea typeface="+mn-ea"/>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600" kern="1200" dirty="0">
                              <a:solidFill>
                                <a:srgbClr val="7030A0"/>
                              </a:solidFill>
                              <a:latin typeface="Times New Roman" panose="02020603050405020304" pitchFamily="18" charset="0"/>
                              <a:cs typeface="Times New Roman" panose="02020603050405020304" pitchFamily="18" charset="0"/>
                            </a:rPr>
                            <a:t>5</a:t>
                          </a:r>
                          <a:endParaRPr lang="en-US" sz="1600" kern="1200" dirty="0">
                            <a:solidFill>
                              <a:srgbClr val="7030A0"/>
                            </a:solidFill>
                            <a:latin typeface="Times New Roman" panose="02020603050405020304" pitchFamily="18" charset="0"/>
                            <a:ea typeface="+mn-ea"/>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600" kern="1200" dirty="0">
                              <a:solidFill>
                                <a:srgbClr val="00B050"/>
                              </a:solidFill>
                              <a:latin typeface="Times New Roman" panose="02020603050405020304" pitchFamily="18" charset="0"/>
                              <a:cs typeface="Times New Roman" panose="02020603050405020304" pitchFamily="18" charset="0"/>
                            </a:rPr>
                            <a:t>6</a:t>
                          </a:r>
                          <a:endParaRPr lang="en-US" sz="1600" kern="1200" dirty="0">
                            <a:solidFill>
                              <a:srgbClr val="00B050"/>
                            </a:solidFill>
                            <a:latin typeface="Times New Roman" panose="02020603050405020304" pitchFamily="18" charset="0"/>
                            <a:ea typeface="+mn-ea"/>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.538*(</a:t>
                          </a:r>
                          <a:r>
                            <a:rPr lang="en-US" sz="1600" kern="1200" dirty="0">
                              <a:solidFill>
                                <a:srgbClr val="00B050"/>
                              </a:solidFill>
                              <a:latin typeface="Times New Roman" panose="02020603050405020304" pitchFamily="18" charset="0"/>
                              <a:cs typeface="Times New Roman" panose="02020603050405020304" pitchFamily="18" charset="0"/>
                            </a:rPr>
                            <a:t>6 </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 </a:t>
                          </a:r>
                          <a:r>
                            <a:rPr lang="en-US" sz="1600" dirty="0">
                              <a:solidFill>
                                <a:srgbClr val="00B050"/>
                              </a:solidFill>
                              <a:latin typeface="Times New Roman" panose="02020603050405020304" pitchFamily="18" charset="0"/>
                              <a:cs typeface="Times New Roman" panose="02020603050405020304" pitchFamily="18" charset="0"/>
                            </a:rPr>
                            <a:t>6</a:t>
                          </a:r>
                          <a:r>
                            <a:rPr lang="en-US" sz="1600" dirty="0">
                              <a:latin typeface="Times New Roman" panose="02020603050405020304" pitchFamily="18" charset="0"/>
                              <a:cs typeface="Times New Roman" panose="02020603050405020304" pitchFamily="18" charset="0"/>
                            </a:rPr>
                            <a:t>  = .448</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667651"/>
                      </a:ext>
                    </a:extLst>
                  </a:tr>
                </a:tbl>
              </a:graphicData>
            </a:graphic>
          </p:graphicFrame>
        </mc:Choice>
        <mc:Fallback xmlns="">
          <p:graphicFrame>
            <p:nvGraphicFramePr>
              <p:cNvPr id="17" name="Table 8">
                <a:extLst>
                  <a:ext uri="{FF2B5EF4-FFF2-40B4-BE49-F238E27FC236}">
                    <a16:creationId xmlns:a16="http://schemas.microsoft.com/office/drawing/2014/main" id="{5223589C-6283-4679-8BB1-AFB1EBA7EEEB}"/>
                  </a:ext>
                </a:extLst>
              </p:cNvPr>
              <p:cNvGraphicFramePr>
                <a:graphicFrameLocks noGrp="1"/>
              </p:cNvGraphicFramePr>
              <p:nvPr>
                <p:ph idx="1"/>
                <p:extLst>
                  <p:ext uri="{D42A27DB-BD31-4B8C-83A1-F6EECF244321}">
                    <p14:modId xmlns:p14="http://schemas.microsoft.com/office/powerpoint/2010/main" val="280944627"/>
                  </p:ext>
                </p:extLst>
              </p:nvPr>
            </p:nvGraphicFramePr>
            <p:xfrm>
              <a:off x="969974" y="2352846"/>
              <a:ext cx="5632903" cy="3290522"/>
            </p:xfrm>
            <a:graphic>
              <a:graphicData uri="http://schemas.openxmlformats.org/drawingml/2006/table">
                <a:tbl>
                  <a:tblPr firstRow="1" bandRow="1">
                    <a:tableStyleId>{2D5ABB26-0587-4C30-8999-92F81FD0307C}</a:tableStyleId>
                  </a:tblPr>
                  <a:tblGrid>
                    <a:gridCol w="786771">
                      <a:extLst>
                        <a:ext uri="{9D8B030D-6E8A-4147-A177-3AD203B41FA5}">
                          <a16:colId xmlns:a16="http://schemas.microsoft.com/office/drawing/2014/main" val="2015591560"/>
                        </a:ext>
                      </a:extLst>
                    </a:gridCol>
                    <a:gridCol w="839295">
                      <a:extLst>
                        <a:ext uri="{9D8B030D-6E8A-4147-A177-3AD203B41FA5}">
                          <a16:colId xmlns:a16="http://schemas.microsoft.com/office/drawing/2014/main" val="86780651"/>
                        </a:ext>
                      </a:extLst>
                    </a:gridCol>
                    <a:gridCol w="908591">
                      <a:extLst>
                        <a:ext uri="{9D8B030D-6E8A-4147-A177-3AD203B41FA5}">
                          <a16:colId xmlns:a16="http://schemas.microsoft.com/office/drawing/2014/main" val="3769498020"/>
                        </a:ext>
                      </a:extLst>
                    </a:gridCol>
                    <a:gridCol w="844118">
                      <a:extLst>
                        <a:ext uri="{9D8B030D-6E8A-4147-A177-3AD203B41FA5}">
                          <a16:colId xmlns:a16="http://schemas.microsoft.com/office/drawing/2014/main" val="3852090751"/>
                        </a:ext>
                      </a:extLst>
                    </a:gridCol>
                    <a:gridCol w="2254128">
                      <a:extLst>
                        <a:ext uri="{9D8B030D-6E8A-4147-A177-3AD203B41FA5}">
                          <a16:colId xmlns:a16="http://schemas.microsoft.com/office/drawing/2014/main" val="1476346558"/>
                        </a:ext>
                      </a:extLst>
                    </a:gridCol>
                  </a:tblGrid>
                  <a:tr h="602234">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t="-2020" r="-617829" b="-459596"/>
                          </a:stretch>
                        </a:blipFill>
                      </a:tcPr>
                    </a:tc>
                    <a:tc>
                      <a:txBody>
                        <a:bodyPr/>
                        <a:lstStyle/>
                        <a:p>
                          <a:pPr algn="ctr"/>
                          <a:r>
                            <a:rPr lang="en-US" sz="1600" dirty="0">
                              <a:solidFill>
                                <a:srgbClr val="C00000"/>
                              </a:solidFill>
                              <a:latin typeface="Times New Roman" panose="02020603050405020304" pitchFamily="18" charset="0"/>
                              <a:cs typeface="Times New Roman" panose="02020603050405020304" pitchFamily="18" charset="0"/>
                            </a:rPr>
                            <a:t> # events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 censored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600" kern="1200" dirty="0">
                              <a:solidFill>
                                <a:srgbClr val="00B050"/>
                              </a:solidFill>
                              <a:latin typeface="Times New Roman" panose="02020603050405020304" pitchFamily="18" charset="0"/>
                              <a:cs typeface="Times New Roman" panose="02020603050405020304" pitchFamily="18" charset="0"/>
                            </a:rPr>
                            <a:t># </a:t>
                          </a:r>
                        </a:p>
                        <a:p>
                          <a:pPr marL="0" algn="ctr" defTabSz="914400" rtl="0" eaLnBrk="1" latinLnBrk="0" hangingPunct="1"/>
                          <a:r>
                            <a:rPr lang="en-US" sz="1600" kern="1200" dirty="0">
                              <a:solidFill>
                                <a:srgbClr val="00B050"/>
                              </a:solidFill>
                              <a:latin typeface="Times New Roman" panose="02020603050405020304" pitchFamily="18" charset="0"/>
                              <a:cs typeface="Times New Roman" panose="02020603050405020304" pitchFamily="18" charset="0"/>
                            </a:rPr>
                            <a:t>at risk</a:t>
                          </a:r>
                          <a:endParaRPr lang="en-US" sz="1600" kern="1200" dirty="0">
                            <a:solidFill>
                              <a:srgbClr val="00B050"/>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50000" t="-2020" r="-270" b="-459596"/>
                          </a:stretch>
                        </a:blipFill>
                      </a:tcPr>
                    </a:tc>
                    <a:extLst>
                      <a:ext uri="{0D108BD9-81ED-4DB2-BD59-A6C34878D82A}">
                        <a16:rowId xmlns:a16="http://schemas.microsoft.com/office/drawing/2014/main" val="197139327"/>
                      </a:ext>
                    </a:extLst>
                  </a:tr>
                  <a:tr h="336144">
                    <a:tc>
                      <a:txBody>
                        <a:bodyPr/>
                        <a:lstStyle/>
                        <a:p>
                          <a:pPr algn="ctr"/>
                          <a:r>
                            <a:rPr lang="en-US" sz="1600" dirty="0">
                              <a:latin typeface="Times New Roman" panose="02020603050405020304" pitchFamily="18" charset="0"/>
                              <a:cs typeface="Times New Roman" panose="02020603050405020304" pitchFamily="18" charset="0"/>
                            </a:rPr>
                            <a:t>0</a:t>
                          </a:r>
                        </a:p>
                      </a:txBody>
                      <a:tcP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sz="1600" kern="1200" dirty="0">
                              <a:solidFill>
                                <a:srgbClr val="C00000"/>
                              </a:solidFill>
                              <a:latin typeface="Times New Roman" panose="02020603050405020304" pitchFamily="18" charset="0"/>
                              <a:cs typeface="Times New Roman" panose="02020603050405020304" pitchFamily="18" charset="0"/>
                            </a:rPr>
                            <a:t>0</a:t>
                          </a:r>
                          <a:endParaRPr lang="en-US" sz="1600" kern="1200" dirty="0">
                            <a:solidFill>
                              <a:srgbClr val="C00000"/>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sz="1600" kern="1200" dirty="0">
                              <a:solidFill>
                                <a:srgbClr val="7030A0"/>
                              </a:solidFill>
                              <a:latin typeface="Times New Roman" panose="02020603050405020304" pitchFamily="18" charset="0"/>
                              <a:cs typeface="Times New Roman" panose="02020603050405020304" pitchFamily="18" charset="0"/>
                            </a:rPr>
                            <a:t>0</a:t>
                          </a:r>
                          <a:endParaRPr lang="en-US" sz="1600" kern="1200" dirty="0">
                            <a:solidFill>
                              <a:srgbClr val="7030A0"/>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sz="1600" kern="1200" dirty="0">
                              <a:solidFill>
                                <a:srgbClr val="00B050"/>
                              </a:solidFill>
                              <a:latin typeface="Times New Roman" panose="02020603050405020304" pitchFamily="18" charset="0"/>
                              <a:cs typeface="Times New Roman" panose="02020603050405020304" pitchFamily="18" charset="0"/>
                            </a:rPr>
                            <a:t>21</a:t>
                          </a:r>
                          <a:endParaRPr lang="en-US" sz="1600" kern="1200" dirty="0">
                            <a:solidFill>
                              <a:srgbClr val="00B050"/>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a:t>
                          </a:r>
                          <a:r>
                            <a:rPr lang="en-US" sz="1600" dirty="0">
                              <a:solidFill>
                                <a:srgbClr val="00B050"/>
                              </a:solidFill>
                              <a:latin typeface="Times New Roman" panose="02020603050405020304" pitchFamily="18" charset="0"/>
                              <a:cs typeface="Times New Roman" panose="02020603050405020304" pitchFamily="18" charset="0"/>
                            </a:rPr>
                            <a:t>21 - </a:t>
                          </a:r>
                          <a:r>
                            <a:rPr lang="en-US" sz="1600" kern="1200" dirty="0">
                              <a:solidFill>
                                <a:srgbClr val="C00000"/>
                              </a:solidFill>
                              <a:latin typeface="Times New Roman" panose="02020603050405020304" pitchFamily="18" charset="0"/>
                              <a:ea typeface="+mn-ea"/>
                              <a:cs typeface="Times New Roman" panose="02020603050405020304" pitchFamily="18" charset="0"/>
                            </a:rPr>
                            <a:t>0</a:t>
                          </a:r>
                          <a:r>
                            <a:rPr lang="en-US" sz="1600" dirty="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 </a:t>
                          </a:r>
                          <a:r>
                            <a:rPr lang="en-US" sz="1600" dirty="0">
                              <a:solidFill>
                                <a:srgbClr val="00B050"/>
                              </a:solidFill>
                              <a:latin typeface="Times New Roman" panose="02020603050405020304" pitchFamily="18" charset="0"/>
                              <a:cs typeface="Times New Roman" panose="02020603050405020304" pitchFamily="18" charset="0"/>
                            </a:rPr>
                            <a:t>21</a:t>
                          </a:r>
                          <a:r>
                            <a:rPr lang="en-US" sz="1600" dirty="0">
                              <a:latin typeface="Times New Roman" panose="02020603050405020304" pitchFamily="18" charset="0"/>
                              <a:cs typeface="Times New Roman" panose="02020603050405020304" pitchFamily="18" charset="0"/>
                            </a:rPr>
                            <a:t> = 1</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75884059"/>
                      </a:ext>
                    </a:extLst>
                  </a:tr>
                  <a:tr h="335280">
                    <a:tc>
                      <a:txBody>
                        <a:bodyPr/>
                        <a:lstStyle/>
                        <a:p>
                          <a:pPr algn="ctr"/>
                          <a:r>
                            <a:rPr lang="en-US" sz="1600" dirty="0">
                              <a:latin typeface="Times New Roman" panose="02020603050405020304" pitchFamily="18" charset="0"/>
                              <a:cs typeface="Times New Roman" panose="02020603050405020304" pitchFamily="18" charset="0"/>
                            </a:rPr>
                            <a:t>6</a:t>
                          </a:r>
                        </a:p>
                      </a:txBody>
                      <a:tcPr/>
                    </a:tc>
                    <a:tc>
                      <a:txBody>
                        <a:bodyPr/>
                        <a:lstStyle/>
                        <a:p>
                          <a:pPr marL="0" algn="ctr" defTabSz="914400" rtl="0" eaLnBrk="1" latinLnBrk="0" hangingPunct="1"/>
                          <a:r>
                            <a:rPr lang="en-US" sz="1600" kern="1200" dirty="0">
                              <a:solidFill>
                                <a:srgbClr val="C00000"/>
                              </a:solidFill>
                              <a:latin typeface="Times New Roman" panose="02020603050405020304" pitchFamily="18" charset="0"/>
                              <a:cs typeface="Times New Roman" panose="02020603050405020304" pitchFamily="18" charset="0"/>
                            </a:rPr>
                            <a:t>3</a:t>
                          </a:r>
                          <a:endParaRPr lang="en-US" sz="1600" kern="1200" dirty="0">
                            <a:solidFill>
                              <a:srgbClr val="C0000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7030A0"/>
                              </a:solidFill>
                              <a:latin typeface="Times New Roman" panose="02020603050405020304" pitchFamily="18" charset="0"/>
                              <a:cs typeface="Times New Roman" panose="02020603050405020304" pitchFamily="18" charset="0"/>
                            </a:rPr>
                            <a:t>1</a:t>
                          </a:r>
                          <a:endParaRPr lang="en-US" sz="1600" kern="1200" dirty="0">
                            <a:solidFill>
                              <a:srgbClr val="7030A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00B050"/>
                              </a:solidFill>
                              <a:latin typeface="Times New Roman" panose="02020603050405020304" pitchFamily="18" charset="0"/>
                              <a:cs typeface="Times New Roman" panose="02020603050405020304" pitchFamily="18" charset="0"/>
                            </a:rPr>
                            <a:t>21</a:t>
                          </a:r>
                          <a:endParaRPr lang="en-US" sz="1600" kern="1200" dirty="0">
                            <a:solidFill>
                              <a:srgbClr val="00B050"/>
                            </a:solidFill>
                            <a:latin typeface="Times New Roman" panose="02020603050405020304" pitchFamily="18" charset="0"/>
                            <a:ea typeface="+mn-ea"/>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1*(</a:t>
                          </a:r>
                          <a:r>
                            <a:rPr lang="en-US" sz="1600" kern="1200" dirty="0">
                              <a:solidFill>
                                <a:srgbClr val="00B050"/>
                              </a:solidFill>
                              <a:latin typeface="Times New Roman" panose="02020603050405020304" pitchFamily="18" charset="0"/>
                              <a:cs typeface="Times New Roman" panose="02020603050405020304" pitchFamily="18" charset="0"/>
                            </a:rPr>
                            <a:t>21 </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3</a:t>
                          </a:r>
                          <a:r>
                            <a:rPr lang="en-US" sz="1600" dirty="0">
                              <a:latin typeface="Times New Roman" panose="02020603050405020304" pitchFamily="18" charset="0"/>
                              <a:cs typeface="Times New Roman" panose="02020603050405020304" pitchFamily="18" charset="0"/>
                            </a:rPr>
                            <a:t>) / </a:t>
                          </a:r>
                          <a:r>
                            <a:rPr lang="en-US" sz="1600" dirty="0">
                              <a:solidFill>
                                <a:srgbClr val="00B050"/>
                              </a:solidFill>
                              <a:latin typeface="Times New Roman" panose="02020603050405020304" pitchFamily="18" charset="0"/>
                              <a:cs typeface="Times New Roman" panose="02020603050405020304" pitchFamily="18" charset="0"/>
                            </a:rPr>
                            <a:t>21</a:t>
                          </a:r>
                          <a:r>
                            <a:rPr lang="en-US" sz="1600" dirty="0">
                              <a:latin typeface="Times New Roman" panose="02020603050405020304" pitchFamily="18" charset="0"/>
                              <a:cs typeface="Times New Roman" panose="02020603050405020304" pitchFamily="18" charset="0"/>
                            </a:rPr>
                            <a:t>  = .857</a:t>
                          </a:r>
                        </a:p>
                      </a:txBody>
                      <a:tcPr/>
                    </a:tc>
                    <a:extLst>
                      <a:ext uri="{0D108BD9-81ED-4DB2-BD59-A6C34878D82A}">
                        <a16:rowId xmlns:a16="http://schemas.microsoft.com/office/drawing/2014/main" val="740969068"/>
                      </a:ext>
                    </a:extLst>
                  </a:tr>
                  <a:tr h="336144">
                    <a:tc>
                      <a:txBody>
                        <a:bodyPr/>
                        <a:lstStyle/>
                        <a:p>
                          <a:pPr algn="ctr"/>
                          <a:r>
                            <a:rPr lang="en-US" sz="1600" dirty="0">
                              <a:latin typeface="Times New Roman" panose="02020603050405020304" pitchFamily="18" charset="0"/>
                              <a:cs typeface="Times New Roman" panose="02020603050405020304" pitchFamily="18" charset="0"/>
                            </a:rPr>
                            <a:t>7</a:t>
                          </a:r>
                        </a:p>
                      </a:txBody>
                      <a:tcPr/>
                    </a:tc>
                    <a:tc>
                      <a:txBody>
                        <a:bodyPr/>
                        <a:lstStyle/>
                        <a:p>
                          <a:pPr marL="0" algn="ctr" defTabSz="914400" rtl="0" eaLnBrk="1" latinLnBrk="0" hangingPunct="1"/>
                          <a:r>
                            <a:rPr lang="en-US" sz="1600" kern="1200" dirty="0">
                              <a:solidFill>
                                <a:srgbClr val="C00000"/>
                              </a:solidFill>
                              <a:latin typeface="Times New Roman" panose="02020603050405020304" pitchFamily="18" charset="0"/>
                              <a:cs typeface="Times New Roman" panose="02020603050405020304" pitchFamily="18" charset="0"/>
                            </a:rPr>
                            <a:t>1</a:t>
                          </a:r>
                          <a:endParaRPr lang="en-US" sz="1600" kern="1200" dirty="0">
                            <a:solidFill>
                              <a:srgbClr val="C0000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7030A0"/>
                              </a:solidFill>
                              <a:latin typeface="Times New Roman" panose="02020603050405020304" pitchFamily="18" charset="0"/>
                              <a:cs typeface="Times New Roman" panose="02020603050405020304" pitchFamily="18" charset="0"/>
                            </a:rPr>
                            <a:t>1</a:t>
                          </a:r>
                          <a:endParaRPr lang="en-US" sz="1600" kern="1200" dirty="0">
                            <a:solidFill>
                              <a:srgbClr val="7030A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00B050"/>
                              </a:solidFill>
                              <a:latin typeface="Times New Roman" panose="02020603050405020304" pitchFamily="18" charset="0"/>
                              <a:cs typeface="Times New Roman" panose="02020603050405020304" pitchFamily="18" charset="0"/>
                            </a:rPr>
                            <a:t>17</a:t>
                          </a:r>
                          <a:endParaRPr lang="en-US" sz="1600" kern="1200" dirty="0">
                            <a:solidFill>
                              <a:srgbClr val="00B050"/>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.857*(</a:t>
                          </a:r>
                          <a:r>
                            <a:rPr lang="en-US" sz="1600" kern="1200" dirty="0">
                              <a:solidFill>
                                <a:srgbClr val="00B050"/>
                              </a:solidFill>
                              <a:latin typeface="Times New Roman" panose="02020603050405020304" pitchFamily="18" charset="0"/>
                              <a:cs typeface="Times New Roman" panose="02020603050405020304" pitchFamily="18" charset="0"/>
                            </a:rPr>
                            <a:t>17 </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 </a:t>
                          </a:r>
                          <a:r>
                            <a:rPr lang="en-US" sz="1600" dirty="0">
                              <a:solidFill>
                                <a:srgbClr val="00B050"/>
                              </a:solidFill>
                              <a:latin typeface="Times New Roman" panose="02020603050405020304" pitchFamily="18" charset="0"/>
                              <a:cs typeface="Times New Roman" panose="02020603050405020304" pitchFamily="18" charset="0"/>
                            </a:rPr>
                            <a:t>17</a:t>
                          </a:r>
                          <a:r>
                            <a:rPr lang="en-US" sz="1600" dirty="0">
                              <a:latin typeface="Times New Roman" panose="02020603050405020304" pitchFamily="18" charset="0"/>
                              <a:cs typeface="Times New Roman" panose="02020603050405020304" pitchFamily="18" charset="0"/>
                            </a:rPr>
                            <a:t>  = .807</a:t>
                          </a:r>
                        </a:p>
                      </a:txBody>
                      <a:tcPr/>
                    </a:tc>
                    <a:extLst>
                      <a:ext uri="{0D108BD9-81ED-4DB2-BD59-A6C34878D82A}">
                        <a16:rowId xmlns:a16="http://schemas.microsoft.com/office/drawing/2014/main" val="1763637159"/>
                      </a:ext>
                    </a:extLst>
                  </a:tr>
                  <a:tr h="336144">
                    <a:tc>
                      <a:txBody>
                        <a:bodyPr/>
                        <a:lstStyle/>
                        <a:p>
                          <a:pPr algn="ctr"/>
                          <a:r>
                            <a:rPr lang="en-US" sz="1600" dirty="0">
                              <a:latin typeface="Times New Roman" panose="02020603050405020304" pitchFamily="18" charset="0"/>
                              <a:cs typeface="Times New Roman" panose="02020603050405020304" pitchFamily="18" charset="0"/>
                            </a:rPr>
                            <a:t>10</a:t>
                          </a:r>
                        </a:p>
                      </a:txBody>
                      <a:tcPr/>
                    </a:tc>
                    <a:tc>
                      <a:txBody>
                        <a:bodyPr/>
                        <a:lstStyle/>
                        <a:p>
                          <a:pPr marL="0" algn="ctr" defTabSz="914400" rtl="0" eaLnBrk="1" latinLnBrk="0" hangingPunct="1"/>
                          <a:r>
                            <a:rPr lang="en-US" sz="1600" kern="1200" dirty="0">
                              <a:solidFill>
                                <a:srgbClr val="C00000"/>
                              </a:solidFill>
                              <a:latin typeface="Times New Roman" panose="02020603050405020304" pitchFamily="18" charset="0"/>
                              <a:cs typeface="Times New Roman" panose="02020603050405020304" pitchFamily="18" charset="0"/>
                            </a:rPr>
                            <a:t>1</a:t>
                          </a:r>
                          <a:endParaRPr lang="en-US" sz="1600" kern="1200" dirty="0">
                            <a:solidFill>
                              <a:srgbClr val="C0000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7030A0"/>
                              </a:solidFill>
                              <a:latin typeface="Times New Roman" panose="02020603050405020304" pitchFamily="18" charset="0"/>
                              <a:cs typeface="Times New Roman" panose="02020603050405020304" pitchFamily="18" charset="0"/>
                            </a:rPr>
                            <a:t>2</a:t>
                          </a:r>
                          <a:endParaRPr lang="en-US" sz="1600" kern="1200" dirty="0">
                            <a:solidFill>
                              <a:srgbClr val="7030A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00B050"/>
                              </a:solidFill>
                              <a:latin typeface="Times New Roman" panose="02020603050405020304" pitchFamily="18" charset="0"/>
                              <a:cs typeface="Times New Roman" panose="02020603050405020304" pitchFamily="18" charset="0"/>
                            </a:rPr>
                            <a:t>15</a:t>
                          </a:r>
                          <a:endParaRPr lang="en-US" sz="1600" kern="1200" dirty="0">
                            <a:solidFill>
                              <a:srgbClr val="00B050"/>
                            </a:solidFill>
                            <a:latin typeface="Times New Roman" panose="02020603050405020304" pitchFamily="18" charset="0"/>
                            <a:ea typeface="+mn-ea"/>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.807*(</a:t>
                          </a:r>
                          <a:r>
                            <a:rPr lang="en-US" sz="1600" kern="1200" dirty="0">
                              <a:solidFill>
                                <a:srgbClr val="00B050"/>
                              </a:solidFill>
                              <a:latin typeface="Times New Roman" panose="02020603050405020304" pitchFamily="18" charset="0"/>
                              <a:cs typeface="Times New Roman" panose="02020603050405020304" pitchFamily="18" charset="0"/>
                            </a:rPr>
                            <a:t>15 </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3</a:t>
                          </a:r>
                          <a:r>
                            <a:rPr lang="en-US" sz="1600" dirty="0">
                              <a:latin typeface="Times New Roman" panose="02020603050405020304" pitchFamily="18" charset="0"/>
                              <a:cs typeface="Times New Roman" panose="02020603050405020304" pitchFamily="18" charset="0"/>
                            </a:rPr>
                            <a:t>) / </a:t>
                          </a:r>
                          <a:r>
                            <a:rPr lang="en-US" sz="1600" dirty="0">
                              <a:solidFill>
                                <a:srgbClr val="00B050"/>
                              </a:solidFill>
                              <a:latin typeface="Times New Roman" panose="02020603050405020304" pitchFamily="18" charset="0"/>
                              <a:cs typeface="Times New Roman" panose="02020603050405020304" pitchFamily="18" charset="0"/>
                            </a:rPr>
                            <a:t>15</a:t>
                          </a:r>
                          <a:r>
                            <a:rPr lang="en-US" sz="1600" dirty="0">
                              <a:latin typeface="Times New Roman" panose="02020603050405020304" pitchFamily="18" charset="0"/>
                              <a:cs typeface="Times New Roman" panose="02020603050405020304" pitchFamily="18" charset="0"/>
                            </a:rPr>
                            <a:t>  = .753</a:t>
                          </a:r>
                        </a:p>
                      </a:txBody>
                      <a:tcPr/>
                    </a:tc>
                    <a:extLst>
                      <a:ext uri="{0D108BD9-81ED-4DB2-BD59-A6C34878D82A}">
                        <a16:rowId xmlns:a16="http://schemas.microsoft.com/office/drawing/2014/main" val="2602510103"/>
                      </a:ext>
                    </a:extLst>
                  </a:tr>
                  <a:tr h="336144">
                    <a:tc>
                      <a:txBody>
                        <a:bodyPr/>
                        <a:lstStyle/>
                        <a:p>
                          <a:pPr algn="ctr"/>
                          <a:r>
                            <a:rPr lang="en-US" sz="1600" dirty="0">
                              <a:latin typeface="Times New Roman" panose="02020603050405020304" pitchFamily="18" charset="0"/>
                              <a:cs typeface="Times New Roman" panose="02020603050405020304" pitchFamily="18" charset="0"/>
                            </a:rPr>
                            <a:t>13</a:t>
                          </a:r>
                        </a:p>
                      </a:txBody>
                      <a:tcPr/>
                    </a:tc>
                    <a:tc>
                      <a:txBody>
                        <a:bodyPr/>
                        <a:lstStyle/>
                        <a:p>
                          <a:pPr marL="0" algn="ctr" defTabSz="914400" rtl="0" eaLnBrk="1" latinLnBrk="0" hangingPunct="1"/>
                          <a:r>
                            <a:rPr lang="en-US" sz="1600" kern="1200" dirty="0">
                              <a:solidFill>
                                <a:srgbClr val="C00000"/>
                              </a:solidFill>
                              <a:latin typeface="Times New Roman" panose="02020603050405020304" pitchFamily="18" charset="0"/>
                              <a:cs typeface="Times New Roman" panose="02020603050405020304" pitchFamily="18" charset="0"/>
                            </a:rPr>
                            <a:t>1</a:t>
                          </a:r>
                          <a:endParaRPr lang="en-US" sz="1600" kern="1200" dirty="0">
                            <a:solidFill>
                              <a:srgbClr val="C0000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7030A0"/>
                              </a:solidFill>
                              <a:latin typeface="Times New Roman" panose="02020603050405020304" pitchFamily="18" charset="0"/>
                              <a:cs typeface="Times New Roman" panose="02020603050405020304" pitchFamily="18" charset="0"/>
                            </a:rPr>
                            <a:t>0</a:t>
                          </a:r>
                          <a:endParaRPr lang="en-US" sz="1600" kern="1200" dirty="0">
                            <a:solidFill>
                              <a:srgbClr val="7030A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00B050"/>
                              </a:solidFill>
                              <a:latin typeface="Times New Roman" panose="02020603050405020304" pitchFamily="18" charset="0"/>
                              <a:cs typeface="Times New Roman" panose="02020603050405020304" pitchFamily="18" charset="0"/>
                            </a:rPr>
                            <a:t>12</a:t>
                          </a:r>
                          <a:endParaRPr lang="en-US" sz="1600" kern="1200" dirty="0">
                            <a:solidFill>
                              <a:srgbClr val="00B050"/>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.753*(</a:t>
                          </a:r>
                          <a:r>
                            <a:rPr lang="en-US" sz="1600" kern="1200" dirty="0">
                              <a:solidFill>
                                <a:srgbClr val="00B050"/>
                              </a:solidFill>
                              <a:latin typeface="Times New Roman" panose="02020603050405020304" pitchFamily="18" charset="0"/>
                              <a:cs typeface="Times New Roman" panose="02020603050405020304" pitchFamily="18" charset="0"/>
                            </a:rPr>
                            <a:t>11 </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 </a:t>
                          </a:r>
                          <a:r>
                            <a:rPr lang="en-US" sz="1600" dirty="0">
                              <a:solidFill>
                                <a:srgbClr val="00B050"/>
                              </a:solidFill>
                              <a:latin typeface="Times New Roman" panose="02020603050405020304" pitchFamily="18" charset="0"/>
                              <a:cs typeface="Times New Roman" panose="02020603050405020304" pitchFamily="18" charset="0"/>
                            </a:rPr>
                            <a:t>11</a:t>
                          </a:r>
                          <a:r>
                            <a:rPr lang="en-US" sz="1600" dirty="0">
                              <a:latin typeface="Times New Roman" panose="02020603050405020304" pitchFamily="18" charset="0"/>
                              <a:cs typeface="Times New Roman" panose="02020603050405020304" pitchFamily="18" charset="0"/>
                            </a:rPr>
                            <a:t>  = .690</a:t>
                          </a:r>
                        </a:p>
                      </a:txBody>
                      <a:tcPr/>
                    </a:tc>
                    <a:extLst>
                      <a:ext uri="{0D108BD9-81ED-4DB2-BD59-A6C34878D82A}">
                        <a16:rowId xmlns:a16="http://schemas.microsoft.com/office/drawing/2014/main" val="772470264"/>
                      </a:ext>
                    </a:extLst>
                  </a:tr>
                  <a:tr h="336144">
                    <a:tc>
                      <a:txBody>
                        <a:bodyPr/>
                        <a:lstStyle/>
                        <a:p>
                          <a:pPr algn="ctr"/>
                          <a:r>
                            <a:rPr lang="en-US" sz="1600" dirty="0">
                              <a:latin typeface="Times New Roman" panose="02020603050405020304" pitchFamily="18" charset="0"/>
                              <a:cs typeface="Times New Roman" panose="02020603050405020304" pitchFamily="18" charset="0"/>
                            </a:rPr>
                            <a:t>16</a:t>
                          </a:r>
                        </a:p>
                      </a:txBody>
                      <a:tcPr/>
                    </a:tc>
                    <a:tc>
                      <a:txBody>
                        <a:bodyPr/>
                        <a:lstStyle/>
                        <a:p>
                          <a:pPr marL="0" algn="ctr" defTabSz="914400" rtl="0" eaLnBrk="1" latinLnBrk="0" hangingPunct="1"/>
                          <a:r>
                            <a:rPr lang="en-US" sz="1600" kern="1200" dirty="0">
                              <a:solidFill>
                                <a:srgbClr val="C00000"/>
                              </a:solidFill>
                              <a:latin typeface="Times New Roman" panose="02020603050405020304" pitchFamily="18" charset="0"/>
                              <a:cs typeface="Times New Roman" panose="02020603050405020304" pitchFamily="18" charset="0"/>
                            </a:rPr>
                            <a:t>1</a:t>
                          </a:r>
                          <a:endParaRPr lang="en-US" sz="1600" kern="1200" dirty="0">
                            <a:solidFill>
                              <a:srgbClr val="C0000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7030A0"/>
                              </a:solidFill>
                              <a:latin typeface="Times New Roman" panose="02020603050405020304" pitchFamily="18" charset="0"/>
                              <a:cs typeface="Times New Roman" panose="02020603050405020304" pitchFamily="18" charset="0"/>
                            </a:rPr>
                            <a:t>3</a:t>
                          </a:r>
                          <a:endParaRPr lang="en-US" sz="1600" kern="1200" dirty="0">
                            <a:solidFill>
                              <a:srgbClr val="7030A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00B050"/>
                              </a:solidFill>
                              <a:latin typeface="Times New Roman" panose="02020603050405020304" pitchFamily="18" charset="0"/>
                              <a:cs typeface="Times New Roman" panose="02020603050405020304" pitchFamily="18" charset="0"/>
                            </a:rPr>
                            <a:t>11</a:t>
                          </a:r>
                          <a:endParaRPr lang="en-US" sz="1600" kern="1200" dirty="0">
                            <a:solidFill>
                              <a:srgbClr val="00B050"/>
                            </a:solidFill>
                            <a:latin typeface="Times New Roman" panose="02020603050405020304" pitchFamily="18" charset="0"/>
                            <a:ea typeface="+mn-ea"/>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.690*(</a:t>
                          </a:r>
                          <a:r>
                            <a:rPr lang="en-US" sz="1600" kern="1200" dirty="0">
                              <a:solidFill>
                                <a:srgbClr val="00B050"/>
                              </a:solidFill>
                              <a:latin typeface="Times New Roman" panose="02020603050405020304" pitchFamily="18" charset="0"/>
                              <a:cs typeface="Times New Roman" panose="02020603050405020304" pitchFamily="18" charset="0"/>
                            </a:rPr>
                            <a:t>11 </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 </a:t>
                          </a:r>
                          <a:r>
                            <a:rPr lang="en-US" sz="1600" dirty="0">
                              <a:solidFill>
                                <a:srgbClr val="00B050"/>
                              </a:solidFill>
                              <a:latin typeface="Times New Roman" panose="02020603050405020304" pitchFamily="18" charset="0"/>
                              <a:cs typeface="Times New Roman" panose="02020603050405020304" pitchFamily="18" charset="0"/>
                            </a:rPr>
                            <a:t>11</a:t>
                          </a:r>
                          <a:r>
                            <a:rPr lang="en-US" sz="1600" dirty="0">
                              <a:latin typeface="Times New Roman" panose="02020603050405020304" pitchFamily="18" charset="0"/>
                              <a:cs typeface="Times New Roman" panose="02020603050405020304" pitchFamily="18" charset="0"/>
                            </a:rPr>
                            <a:t>  = .627</a:t>
                          </a:r>
                        </a:p>
                      </a:txBody>
                      <a:tcPr/>
                    </a:tc>
                    <a:extLst>
                      <a:ext uri="{0D108BD9-81ED-4DB2-BD59-A6C34878D82A}">
                        <a16:rowId xmlns:a16="http://schemas.microsoft.com/office/drawing/2014/main" val="1763330199"/>
                      </a:ext>
                    </a:extLst>
                  </a:tr>
                  <a:tr h="336144">
                    <a:tc>
                      <a:txBody>
                        <a:bodyPr/>
                        <a:lstStyle/>
                        <a:p>
                          <a:pPr algn="ctr"/>
                          <a:r>
                            <a:rPr lang="en-US" sz="1600" dirty="0">
                              <a:latin typeface="Times New Roman" panose="02020603050405020304" pitchFamily="18" charset="0"/>
                              <a:cs typeface="Times New Roman" panose="02020603050405020304" pitchFamily="18" charset="0"/>
                            </a:rPr>
                            <a:t>22</a:t>
                          </a:r>
                        </a:p>
                      </a:txBody>
                      <a:tcPr/>
                    </a:tc>
                    <a:tc>
                      <a:txBody>
                        <a:bodyPr/>
                        <a:lstStyle/>
                        <a:p>
                          <a:pPr marL="0" algn="ctr" defTabSz="914400" rtl="0" eaLnBrk="1" latinLnBrk="0" hangingPunct="1"/>
                          <a:r>
                            <a:rPr lang="en-US" sz="1600" kern="1200" dirty="0">
                              <a:solidFill>
                                <a:srgbClr val="C00000"/>
                              </a:solidFill>
                              <a:latin typeface="Times New Roman" panose="02020603050405020304" pitchFamily="18" charset="0"/>
                              <a:cs typeface="Times New Roman" panose="02020603050405020304" pitchFamily="18" charset="0"/>
                            </a:rPr>
                            <a:t>1</a:t>
                          </a:r>
                          <a:endParaRPr lang="en-US" sz="1600" kern="1200" dirty="0">
                            <a:solidFill>
                              <a:srgbClr val="C0000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7030A0"/>
                              </a:solidFill>
                              <a:latin typeface="Times New Roman" panose="02020603050405020304" pitchFamily="18" charset="0"/>
                              <a:cs typeface="Times New Roman" panose="02020603050405020304" pitchFamily="18" charset="0"/>
                            </a:rPr>
                            <a:t>0</a:t>
                          </a:r>
                          <a:endParaRPr lang="en-US" sz="1600" kern="1200" dirty="0">
                            <a:solidFill>
                              <a:srgbClr val="7030A0"/>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1600" kern="1200" dirty="0">
                              <a:solidFill>
                                <a:srgbClr val="00B050"/>
                              </a:solidFill>
                              <a:latin typeface="Times New Roman" panose="02020603050405020304" pitchFamily="18" charset="0"/>
                              <a:cs typeface="Times New Roman" panose="02020603050405020304" pitchFamily="18" charset="0"/>
                            </a:rPr>
                            <a:t>7</a:t>
                          </a:r>
                          <a:endParaRPr lang="en-US" sz="1600" kern="1200" dirty="0">
                            <a:solidFill>
                              <a:srgbClr val="00B050"/>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.627*(</a:t>
                          </a:r>
                          <a:r>
                            <a:rPr lang="en-US" sz="1600" kern="1200" dirty="0">
                              <a:solidFill>
                                <a:srgbClr val="00B050"/>
                              </a:solidFill>
                              <a:latin typeface="Times New Roman" panose="02020603050405020304" pitchFamily="18" charset="0"/>
                              <a:cs typeface="Times New Roman" panose="02020603050405020304" pitchFamily="18" charset="0"/>
                            </a:rPr>
                            <a:t>7 </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 </a:t>
                          </a:r>
                          <a:r>
                            <a:rPr lang="en-US" sz="1600" dirty="0">
                              <a:solidFill>
                                <a:srgbClr val="00B050"/>
                              </a:solidFill>
                              <a:latin typeface="Times New Roman" panose="02020603050405020304" pitchFamily="18" charset="0"/>
                              <a:cs typeface="Times New Roman" panose="02020603050405020304" pitchFamily="18" charset="0"/>
                            </a:rPr>
                            <a:t>7</a:t>
                          </a:r>
                          <a:r>
                            <a:rPr lang="en-US" sz="1600" dirty="0">
                              <a:latin typeface="Times New Roman" panose="02020603050405020304" pitchFamily="18" charset="0"/>
                              <a:cs typeface="Times New Roman" panose="02020603050405020304" pitchFamily="18" charset="0"/>
                            </a:rPr>
                            <a:t>  = .538</a:t>
                          </a:r>
                        </a:p>
                      </a:txBody>
                      <a:tcPr/>
                    </a:tc>
                    <a:extLst>
                      <a:ext uri="{0D108BD9-81ED-4DB2-BD59-A6C34878D82A}">
                        <a16:rowId xmlns:a16="http://schemas.microsoft.com/office/drawing/2014/main" val="1666501076"/>
                      </a:ext>
                    </a:extLst>
                  </a:tr>
                  <a:tr h="336144">
                    <a:tc>
                      <a:txBody>
                        <a:bodyPr/>
                        <a:lstStyle/>
                        <a:p>
                          <a:pPr algn="ctr"/>
                          <a:r>
                            <a:rPr lang="en-US" sz="1600" dirty="0">
                              <a:latin typeface="Times New Roman" panose="02020603050405020304" pitchFamily="18" charset="0"/>
                              <a:cs typeface="Times New Roman" panose="02020603050405020304" pitchFamily="18" charset="0"/>
                            </a:rPr>
                            <a:t>23</a:t>
                          </a: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600" kern="1200" dirty="0">
                              <a:solidFill>
                                <a:srgbClr val="C00000"/>
                              </a:solidFill>
                              <a:latin typeface="Times New Roman" panose="02020603050405020304" pitchFamily="18" charset="0"/>
                              <a:cs typeface="Times New Roman" panose="02020603050405020304" pitchFamily="18" charset="0"/>
                            </a:rPr>
                            <a:t>1</a:t>
                          </a:r>
                          <a:endParaRPr lang="en-US" sz="1600" kern="1200" dirty="0">
                            <a:solidFill>
                              <a:srgbClr val="C00000"/>
                            </a:solidFill>
                            <a:latin typeface="Times New Roman" panose="02020603050405020304" pitchFamily="18" charset="0"/>
                            <a:ea typeface="+mn-ea"/>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600" kern="1200" dirty="0">
                              <a:solidFill>
                                <a:srgbClr val="7030A0"/>
                              </a:solidFill>
                              <a:latin typeface="Times New Roman" panose="02020603050405020304" pitchFamily="18" charset="0"/>
                              <a:cs typeface="Times New Roman" panose="02020603050405020304" pitchFamily="18" charset="0"/>
                            </a:rPr>
                            <a:t>5</a:t>
                          </a:r>
                          <a:endParaRPr lang="en-US" sz="1600" kern="1200" dirty="0">
                            <a:solidFill>
                              <a:srgbClr val="7030A0"/>
                            </a:solidFill>
                            <a:latin typeface="Times New Roman" panose="02020603050405020304" pitchFamily="18" charset="0"/>
                            <a:ea typeface="+mn-ea"/>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600" kern="1200" dirty="0">
                              <a:solidFill>
                                <a:srgbClr val="00B050"/>
                              </a:solidFill>
                              <a:latin typeface="Times New Roman" panose="02020603050405020304" pitchFamily="18" charset="0"/>
                              <a:cs typeface="Times New Roman" panose="02020603050405020304" pitchFamily="18" charset="0"/>
                            </a:rPr>
                            <a:t>6</a:t>
                          </a:r>
                          <a:endParaRPr lang="en-US" sz="1600" kern="1200" dirty="0">
                            <a:solidFill>
                              <a:srgbClr val="00B050"/>
                            </a:solidFill>
                            <a:latin typeface="Times New Roman" panose="02020603050405020304" pitchFamily="18" charset="0"/>
                            <a:ea typeface="+mn-ea"/>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.538*(</a:t>
                          </a:r>
                          <a:r>
                            <a:rPr lang="en-US" sz="1600" kern="1200" dirty="0">
                              <a:solidFill>
                                <a:srgbClr val="00B050"/>
                              </a:solidFill>
                              <a:latin typeface="Times New Roman" panose="02020603050405020304" pitchFamily="18" charset="0"/>
                              <a:cs typeface="Times New Roman" panose="02020603050405020304" pitchFamily="18" charset="0"/>
                            </a:rPr>
                            <a:t>6 </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 </a:t>
                          </a:r>
                          <a:r>
                            <a:rPr lang="en-US" sz="1600" dirty="0">
                              <a:solidFill>
                                <a:srgbClr val="00B050"/>
                              </a:solidFill>
                              <a:latin typeface="Times New Roman" panose="02020603050405020304" pitchFamily="18" charset="0"/>
                              <a:cs typeface="Times New Roman" panose="02020603050405020304" pitchFamily="18" charset="0"/>
                            </a:rPr>
                            <a:t>6</a:t>
                          </a:r>
                          <a:r>
                            <a:rPr lang="en-US" sz="1600" dirty="0">
                              <a:latin typeface="Times New Roman" panose="02020603050405020304" pitchFamily="18" charset="0"/>
                              <a:cs typeface="Times New Roman" panose="02020603050405020304" pitchFamily="18" charset="0"/>
                            </a:rPr>
                            <a:t>  = .448</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667651"/>
                      </a:ext>
                    </a:extLst>
                  </a:tr>
                </a:tbl>
              </a:graphicData>
            </a:graphic>
          </p:graphicFrame>
        </mc:Fallback>
      </mc:AlternateContent>
      <p:sp>
        <p:nvSpPr>
          <p:cNvPr id="19" name="TextBox 18">
            <a:extLst>
              <a:ext uri="{FF2B5EF4-FFF2-40B4-BE49-F238E27FC236}">
                <a16:creationId xmlns:a16="http://schemas.microsoft.com/office/drawing/2014/main" id="{6219D66D-5F83-464E-8E70-4BF5C50BD314}"/>
              </a:ext>
            </a:extLst>
          </p:cNvPr>
          <p:cNvSpPr txBox="1"/>
          <p:nvPr/>
        </p:nvSpPr>
        <p:spPr>
          <a:xfrm>
            <a:off x="838200" y="1947736"/>
            <a:ext cx="1948739"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Group 1 (Treatment):</a:t>
            </a:r>
          </a:p>
        </p:txBody>
      </p:sp>
      <p:pic>
        <p:nvPicPr>
          <p:cNvPr id="4" name="Picture 3">
            <a:extLst>
              <a:ext uri="{FF2B5EF4-FFF2-40B4-BE49-F238E27FC236}">
                <a16:creationId xmlns:a16="http://schemas.microsoft.com/office/drawing/2014/main" id="{8AF6DE88-05D3-4925-B442-260764C70435}"/>
              </a:ext>
            </a:extLst>
          </p:cNvPr>
          <p:cNvPicPr>
            <a:picLocks noChangeAspect="1"/>
          </p:cNvPicPr>
          <p:nvPr/>
        </p:nvPicPr>
        <p:blipFill>
          <a:blip r:embed="rId4"/>
          <a:stretch>
            <a:fillRect/>
          </a:stretch>
        </p:blipFill>
        <p:spPr>
          <a:xfrm>
            <a:off x="2786939" y="5976786"/>
            <a:ext cx="2554117" cy="79785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B75278E-9D63-4486-83B9-3764F56ED624}"/>
                  </a:ext>
                </a:extLst>
              </p:cNvPr>
              <p:cNvSpPr txBox="1"/>
              <p:nvPr/>
            </p:nvSpPr>
            <p:spPr>
              <a:xfrm>
                <a:off x="7235632" y="2093265"/>
                <a:ext cx="4075647"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Recall:</a:t>
                </a:r>
                <a14:m>
                  <m:oMath xmlns:m="http://schemas.openxmlformats.org/officeDocument/2006/math">
                    <m:r>
                      <a:rPr lang="en-US" b="1" i="0" smtClean="0">
                        <a:solidFill>
                          <a:schemeClr val="tx1"/>
                        </a:solidFill>
                        <a:latin typeface="Cambria Math" panose="02040503050406030204" pitchFamily="18" charset="0"/>
                      </a:rPr>
                      <m:t> </m:t>
                    </m:r>
                    <m:r>
                      <a:rPr lang="en-US">
                        <a:solidFill>
                          <a:schemeClr val="tx1"/>
                        </a:solidFill>
                        <a:latin typeface="Cambria Math" panose="02040503050406030204" pitchFamily="18" charset="0"/>
                      </a:rPr>
                      <m:t>𝑆</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𝑡</m:t>
                    </m:r>
                    <m:r>
                      <a:rPr lang="en-US">
                        <a:solidFill>
                          <a:schemeClr val="tx1"/>
                        </a:solidFill>
                        <a:latin typeface="Cambria Math" panose="02040503050406030204" pitchFamily="18" charset="0"/>
                      </a:rPr>
                      <m:t>)</m:t>
                    </m:r>
                  </m:oMath>
                </a14:m>
                <a:r>
                  <a:rPr lang="en-US" dirty="0">
                    <a:solidFill>
                      <a:schemeClr val="tx1"/>
                    </a:solidFill>
                    <a:latin typeface="Times New Roman" panose="02020603050405020304" pitchFamily="18" charset="0"/>
                    <a:cs typeface="Times New Roman" panose="02020603050405020304" pitchFamily="18" charset="0"/>
                  </a:rPr>
                  <a:t> gives the probability that a person </a:t>
                </a:r>
                <a:r>
                  <a:rPr lang="en-US" b="1" dirty="0">
                    <a:solidFill>
                      <a:schemeClr val="tx1"/>
                    </a:solidFill>
                    <a:latin typeface="Times New Roman" panose="02020603050405020304" pitchFamily="18" charset="0"/>
                    <a:cs typeface="Times New Roman" panose="02020603050405020304" pitchFamily="18" charset="0"/>
                  </a:rPr>
                  <a:t>surviving</a:t>
                </a:r>
                <a:r>
                  <a:rPr lang="en-US" dirty="0">
                    <a:solidFill>
                      <a:schemeClr val="tx1"/>
                    </a:solidFill>
                    <a:latin typeface="Times New Roman" panose="02020603050405020304" pitchFamily="18" charset="0"/>
                    <a:cs typeface="Times New Roman" panose="02020603050405020304" pitchFamily="18" charset="0"/>
                  </a:rPr>
                  <a:t> beyond time t</a:t>
                </a:r>
              </a:p>
            </p:txBody>
          </p:sp>
        </mc:Choice>
        <mc:Fallback xmlns="">
          <p:sp>
            <p:nvSpPr>
              <p:cNvPr id="7" name="TextBox 6">
                <a:extLst>
                  <a:ext uri="{FF2B5EF4-FFF2-40B4-BE49-F238E27FC236}">
                    <a16:creationId xmlns:a16="http://schemas.microsoft.com/office/drawing/2014/main" id="{0B75278E-9D63-4486-83B9-3764F56ED624}"/>
                  </a:ext>
                </a:extLst>
              </p:cNvPr>
              <p:cNvSpPr txBox="1">
                <a:spLocks noRot="1" noChangeAspect="1" noMove="1" noResize="1" noEditPoints="1" noAdjustHandles="1" noChangeArrowheads="1" noChangeShapeType="1" noTextEdit="1"/>
              </p:cNvSpPr>
              <p:nvPr/>
            </p:nvSpPr>
            <p:spPr>
              <a:xfrm>
                <a:off x="7235632" y="2093265"/>
                <a:ext cx="4075647" cy="646331"/>
              </a:xfrm>
              <a:prstGeom prst="rect">
                <a:avLst/>
              </a:prstGeom>
              <a:blipFill>
                <a:blip r:embed="rId5"/>
                <a:stretch>
                  <a:fillRect l="-1345" t="-4717" b="-1415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9AFC37D1-25D6-4B2D-BF07-C1674EEF2F0E}"/>
              </a:ext>
            </a:extLst>
          </p:cNvPr>
          <p:cNvPicPr>
            <a:picLocks noChangeAspect="1"/>
          </p:cNvPicPr>
          <p:nvPr/>
        </p:nvPicPr>
        <p:blipFill>
          <a:blip r:embed="rId6"/>
          <a:stretch>
            <a:fillRect/>
          </a:stretch>
        </p:blipFill>
        <p:spPr>
          <a:xfrm>
            <a:off x="7503332" y="3070982"/>
            <a:ext cx="3549518" cy="2905804"/>
          </a:xfrm>
          <a:prstGeom prst="rect">
            <a:avLst/>
          </a:prstGeom>
        </p:spPr>
      </p:pic>
    </p:spTree>
    <p:extLst>
      <p:ext uri="{BB962C8B-B14F-4D97-AF65-F5344CB8AC3E}">
        <p14:creationId xmlns:p14="http://schemas.microsoft.com/office/powerpoint/2010/main" val="87032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257E-E4A1-4AD3-8DFF-9BCCDB430DF0}"/>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99C748D2-E3CE-441C-BFA8-E01269136DBD}"/>
              </a:ext>
            </a:extLst>
          </p:cNvPr>
          <p:cNvSpPr>
            <a:spLocks noGrp="1"/>
          </p:cNvSpPr>
          <p:nvPr>
            <p:ph idx="1"/>
          </p:nvPr>
        </p:nvSpPr>
        <p:spPr/>
        <p:txBody>
          <a:bodyPr>
            <a:noAutofit/>
          </a:bodyPr>
          <a:lstStyle/>
          <a:p>
            <a:r>
              <a:rPr lang="en-US" sz="2000" dirty="0">
                <a:latin typeface="Times New Roman" panose="02020603050405020304" pitchFamily="18" charset="0"/>
              </a:rPr>
              <a:t>Survival Analysis</a:t>
            </a:r>
          </a:p>
          <a:p>
            <a:pPr lvl="1"/>
            <a:r>
              <a:rPr lang="en-US" sz="1800" dirty="0">
                <a:latin typeface="Times New Roman" panose="02020603050405020304" pitchFamily="18" charset="0"/>
              </a:rPr>
              <a:t>Time to event</a:t>
            </a:r>
          </a:p>
          <a:p>
            <a:pPr lvl="1"/>
            <a:r>
              <a:rPr lang="en-US" sz="1800" dirty="0">
                <a:latin typeface="Times New Roman" panose="02020603050405020304" pitchFamily="18" charset="0"/>
              </a:rPr>
              <a:t>Censored data</a:t>
            </a:r>
          </a:p>
          <a:p>
            <a:pPr lvl="1"/>
            <a:r>
              <a:rPr lang="en-US" sz="1800" dirty="0">
                <a:latin typeface="Times New Roman" panose="02020603050405020304" pitchFamily="18" charset="0"/>
              </a:rPr>
              <a:t>Survival function and Hazard function</a:t>
            </a:r>
          </a:p>
          <a:p>
            <a:r>
              <a:rPr lang="en-US" sz="2000" dirty="0">
                <a:latin typeface="Times New Roman" panose="02020603050405020304" pitchFamily="18" charset="0"/>
              </a:rPr>
              <a:t>Kaplan-Meier method</a:t>
            </a:r>
          </a:p>
          <a:p>
            <a:pPr lvl="1"/>
            <a:r>
              <a:rPr lang="en-US" sz="1800" dirty="0">
                <a:latin typeface="Times New Roman" panose="02020603050405020304" pitchFamily="18" charset="0"/>
              </a:rPr>
              <a:t>Kaplan-Meier estimates &amp; curves  </a:t>
            </a:r>
          </a:p>
          <a:p>
            <a:r>
              <a:rPr lang="en-US" sz="2000" dirty="0">
                <a:latin typeface="Times New Roman" panose="02020603050405020304" pitchFamily="18" charset="0"/>
              </a:rPr>
              <a:t>Cox Proportional Hazard model</a:t>
            </a:r>
          </a:p>
          <a:p>
            <a:pPr lvl="1"/>
            <a:r>
              <a:rPr lang="en-US" sz="1800" dirty="0">
                <a:latin typeface="Times New Roman" panose="02020603050405020304" pitchFamily="18" charset="0"/>
              </a:rPr>
              <a:t>Cox Proportional Hazard model estimates</a:t>
            </a:r>
          </a:p>
          <a:p>
            <a:pPr lvl="1"/>
            <a:r>
              <a:rPr lang="en-US" sz="1800" dirty="0">
                <a:latin typeface="Times New Roman" panose="02020603050405020304" pitchFamily="18" charset="0"/>
              </a:rPr>
              <a:t>Model Evaluation</a:t>
            </a:r>
          </a:p>
          <a:p>
            <a:pPr marL="228600" lvl="1">
              <a:spcBef>
                <a:spcPts val="1000"/>
              </a:spcBef>
            </a:pPr>
            <a:r>
              <a:rPr lang="en-US" sz="2000" dirty="0">
                <a:latin typeface="Times New Roman" panose="02020603050405020304" pitchFamily="18" charset="0"/>
              </a:rPr>
              <a:t>An example data to show how the process work</a:t>
            </a:r>
          </a:p>
          <a:p>
            <a:r>
              <a:rPr lang="en-US" sz="2000" dirty="0">
                <a:latin typeface="Times New Roman" panose="02020603050405020304" pitchFamily="18" charset="0"/>
              </a:rPr>
              <a:t>Application to real data with implementation in R</a:t>
            </a:r>
            <a:endParaRPr lang="en-US" sz="20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378997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20F1-73E8-4522-AF53-9EC734878277}"/>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Example: Remission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7" name="Table 8">
                <a:extLst>
                  <a:ext uri="{FF2B5EF4-FFF2-40B4-BE49-F238E27FC236}">
                    <a16:creationId xmlns:a16="http://schemas.microsoft.com/office/drawing/2014/main" id="{5223589C-6283-4679-8BB1-AFB1EBA7EEEB}"/>
                  </a:ext>
                </a:extLst>
              </p:cNvPr>
              <p:cNvGraphicFramePr>
                <a:graphicFrameLocks noGrp="1"/>
              </p:cNvGraphicFramePr>
              <p:nvPr>
                <p:ph idx="1"/>
                <p:extLst>
                  <p:ext uri="{D42A27DB-BD31-4B8C-83A1-F6EECF244321}">
                    <p14:modId xmlns:p14="http://schemas.microsoft.com/office/powerpoint/2010/main" val="1736329231"/>
                  </p:ext>
                </p:extLst>
              </p:nvPr>
            </p:nvGraphicFramePr>
            <p:xfrm>
              <a:off x="930656" y="2188975"/>
              <a:ext cx="4434498" cy="3793186"/>
            </p:xfrm>
            <a:graphic>
              <a:graphicData uri="http://schemas.openxmlformats.org/drawingml/2006/table">
                <a:tbl>
                  <a:tblPr firstRow="1" bandRow="1">
                    <a:tableStyleId>{2D5ABB26-0587-4C30-8999-92F81FD0307C}</a:tableStyleId>
                  </a:tblPr>
                  <a:tblGrid>
                    <a:gridCol w="617083">
                      <a:extLst>
                        <a:ext uri="{9D8B030D-6E8A-4147-A177-3AD203B41FA5}">
                          <a16:colId xmlns:a16="http://schemas.microsoft.com/office/drawing/2014/main" val="2015591560"/>
                        </a:ext>
                      </a:extLst>
                    </a:gridCol>
                    <a:gridCol w="726390">
                      <a:extLst>
                        <a:ext uri="{9D8B030D-6E8A-4147-A177-3AD203B41FA5}">
                          <a16:colId xmlns:a16="http://schemas.microsoft.com/office/drawing/2014/main" val="86780651"/>
                        </a:ext>
                      </a:extLst>
                    </a:gridCol>
                    <a:gridCol w="886094">
                      <a:extLst>
                        <a:ext uri="{9D8B030D-6E8A-4147-A177-3AD203B41FA5}">
                          <a16:colId xmlns:a16="http://schemas.microsoft.com/office/drawing/2014/main" val="3769498020"/>
                        </a:ext>
                      </a:extLst>
                    </a:gridCol>
                    <a:gridCol w="798515">
                      <a:extLst>
                        <a:ext uri="{9D8B030D-6E8A-4147-A177-3AD203B41FA5}">
                          <a16:colId xmlns:a16="http://schemas.microsoft.com/office/drawing/2014/main" val="3810556795"/>
                        </a:ext>
                      </a:extLst>
                    </a:gridCol>
                    <a:gridCol w="1406416">
                      <a:extLst>
                        <a:ext uri="{9D8B030D-6E8A-4147-A177-3AD203B41FA5}">
                          <a16:colId xmlns:a16="http://schemas.microsoft.com/office/drawing/2014/main" val="1476346558"/>
                        </a:ext>
                      </a:extLst>
                    </a:gridCol>
                  </a:tblGrid>
                  <a:tr h="416423">
                    <a:tc>
                      <a:txBody>
                        <a:bodyPr/>
                        <a:lstStyle/>
                        <a:p>
                          <a:pPr algn="ctr">
                            <a:lnSpc>
                              <a:spcPts val="1200"/>
                            </a:lnSpc>
                          </a:pPr>
                          <a:r>
                            <a:rPr lang="en-US" sz="1400" b="0" dirty="0">
                              <a:latin typeface="Times New Roman" panose="02020603050405020304" pitchFamily="18" charset="0"/>
                              <a:cs typeface="Times New Roman" panose="02020603050405020304" pitchFamily="18" charset="0"/>
                            </a:rPr>
                            <a:t>Time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𝑡</m:t>
                                  </m:r>
                                </m:e>
                                <m:sub>
                                  <m:r>
                                    <m:rPr>
                                      <m:sty m:val="p"/>
                                    </m:rPr>
                                    <a:rPr lang="en-US" sz="1400" b="0" i="0" smtClean="0">
                                      <a:latin typeface="Cambria Math" panose="02040503050406030204" pitchFamily="18" charset="0"/>
                                    </a:rPr>
                                    <m:t>f</m:t>
                                  </m:r>
                                </m:sub>
                              </m:sSub>
                            </m:oMath>
                          </a14:m>
                          <a:endParaRPr lang="en-US" sz="1400" b="0" baseline="-2500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pPr>
                          <a:r>
                            <a:rPr lang="en-US" sz="1400" dirty="0">
                              <a:solidFill>
                                <a:srgbClr val="C00000"/>
                              </a:solidFill>
                              <a:latin typeface="Times New Roman" panose="02020603050405020304" pitchFamily="18" charset="0"/>
                              <a:cs typeface="Times New Roman" panose="02020603050405020304" pitchFamily="18" charset="0"/>
                            </a:rPr>
                            <a:t> # events </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pPr>
                          <a:r>
                            <a:rPr lang="en-US" sz="1400" dirty="0">
                              <a:latin typeface="Times New Roman" panose="02020603050405020304" pitchFamily="18" charset="0"/>
                              <a:cs typeface="Times New Roman" panose="02020603050405020304" pitchFamily="18" charset="0"/>
                            </a:rPr>
                            <a:t>#</a:t>
                          </a:r>
                        </a:p>
                        <a:p>
                          <a:pPr algn="ctr">
                            <a:lnSpc>
                              <a:spcPts val="1200"/>
                            </a:lnSpc>
                          </a:pPr>
                          <a:r>
                            <a:rPr lang="en-US" sz="1400" dirty="0">
                              <a:latin typeface="Times New Roman" panose="02020603050405020304" pitchFamily="18" charset="0"/>
                              <a:cs typeface="Times New Roman" panose="02020603050405020304" pitchFamily="18" charset="0"/>
                            </a:rPr>
                            <a:t>censored</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 </a:t>
                          </a:r>
                        </a:p>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at risk</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pPr>
                          <a:r>
                            <a:rPr lang="en-US" sz="1400" b="1" dirty="0">
                              <a:latin typeface="Times New Roman" panose="02020603050405020304" pitchFamily="18" charset="0"/>
                              <a:cs typeface="Times New Roman" panose="02020603050405020304" pitchFamily="18" charset="0"/>
                            </a:rPr>
                            <a:t> Survival </a:t>
                          </a:r>
                          <a14:m>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𝑺</m:t>
                                  </m:r>
                                </m:e>
                              </m:acc>
                              <m:r>
                                <a:rPr lang="en-US" sz="1400" b="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𝒕</m:t>
                                  </m:r>
                                </m:e>
                                <m:sub>
                                  <m:r>
                                    <a:rPr lang="en-US" sz="1400" b="1" smtClean="0">
                                      <a:latin typeface="Cambria Math" panose="02040503050406030204" pitchFamily="18" charset="0"/>
                                    </a:rPr>
                                    <m:t>(</m:t>
                                  </m:r>
                                  <m:r>
                                    <a:rPr lang="en-US" sz="1400" b="1" i="1" smtClean="0">
                                      <a:latin typeface="Cambria Math" panose="02040503050406030204" pitchFamily="18" charset="0"/>
                                    </a:rPr>
                                    <m:t>𝐟</m:t>
                                  </m:r>
                                  <m:r>
                                    <a:rPr lang="en-US" sz="1400" b="1" smtClean="0">
                                      <a:latin typeface="Cambria Math" panose="02040503050406030204" pitchFamily="18" charset="0"/>
                                    </a:rPr>
                                    <m:t>)</m:t>
                                  </m:r>
                                </m:sub>
                              </m:sSub>
                              <m:r>
                                <a:rPr lang="en-US" sz="1400" b="1" smtClean="0">
                                  <a:latin typeface="Cambria Math" panose="02040503050406030204" pitchFamily="18" charset="0"/>
                                </a:rPr>
                                <m:t>)</m:t>
                              </m:r>
                            </m:oMath>
                          </a14:m>
                          <a:endParaRPr lang="en-US" sz="1400" b="1" baseline="-2500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39327"/>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0</a:t>
                          </a:r>
                        </a:p>
                      </a:txBody>
                      <a:tcPr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0</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21</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nSpc>
                              <a:spcPts val="1200"/>
                            </a:lnSpc>
                          </a:pPr>
                          <a:r>
                            <a:rPr lang="en-US" sz="1400" dirty="0">
                              <a:solidFill>
                                <a:schemeClr val="tx1"/>
                              </a:solidFill>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a:t>
                          </a:r>
                          <a:r>
                            <a:rPr lang="en-US" sz="1400" dirty="0">
                              <a:solidFill>
                                <a:srgbClr val="C00000"/>
                              </a:solidFill>
                              <a:latin typeface="Times New Roman" panose="02020603050405020304" pitchFamily="18" charset="0"/>
                              <a:cs typeface="Times New Roman" panose="02020603050405020304" pitchFamily="18" charset="0"/>
                            </a:rPr>
                            <a:t>0</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1</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75884059"/>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2</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21</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tc>
                    <a:tc>
                      <a:txBody>
                        <a:bodyPr/>
                        <a:lstStyle/>
                        <a:p>
                          <a:pPr>
                            <a:lnSpc>
                              <a:spcPts val="1200"/>
                            </a:lnSpc>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21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.90</a:t>
                          </a:r>
                        </a:p>
                      </a:txBody>
                      <a:tcPr anchor="ctr"/>
                    </a:tc>
                    <a:extLst>
                      <a:ext uri="{0D108BD9-81ED-4DB2-BD59-A6C34878D82A}">
                        <a16:rowId xmlns:a16="http://schemas.microsoft.com/office/drawing/2014/main" val="740969068"/>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2</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19</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19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.81</a:t>
                          </a:r>
                        </a:p>
                      </a:txBody>
                      <a:tcPr anchor="ctr"/>
                    </a:tc>
                    <a:extLst>
                      <a:ext uri="{0D108BD9-81ED-4DB2-BD59-A6C34878D82A}">
                        <a16:rowId xmlns:a16="http://schemas.microsoft.com/office/drawing/2014/main" val="1763637159"/>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1</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17</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tc>
                    <a:tc>
                      <a:txBody>
                        <a:bodyPr/>
                        <a:lstStyle/>
                        <a:p>
                          <a:pPr>
                            <a:lnSpc>
                              <a:spcPts val="1200"/>
                            </a:lnSpc>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17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.76</a:t>
                          </a:r>
                        </a:p>
                      </a:txBody>
                      <a:tcPr anchor="ctr"/>
                    </a:tc>
                    <a:extLst>
                      <a:ext uri="{0D108BD9-81ED-4DB2-BD59-A6C34878D82A}">
                        <a16:rowId xmlns:a16="http://schemas.microsoft.com/office/drawing/2014/main" val="2602510103"/>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2</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16</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16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.67</a:t>
                          </a:r>
                        </a:p>
                      </a:txBody>
                      <a:tcPr anchor="ctr"/>
                    </a:tc>
                    <a:extLst>
                      <a:ext uri="{0D108BD9-81ED-4DB2-BD59-A6C34878D82A}">
                        <a16:rowId xmlns:a16="http://schemas.microsoft.com/office/drawing/2014/main" val="772470264"/>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2</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14</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tc>
                    <a:tc>
                      <a:txBody>
                        <a:bodyPr/>
                        <a:lstStyle/>
                        <a:p>
                          <a:pPr>
                            <a:lnSpc>
                              <a:spcPts val="1200"/>
                            </a:lnSpc>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14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.57</a:t>
                          </a:r>
                        </a:p>
                      </a:txBody>
                      <a:tcPr anchor="ctr"/>
                    </a:tc>
                    <a:extLst>
                      <a:ext uri="{0D108BD9-81ED-4DB2-BD59-A6C34878D82A}">
                        <a16:rowId xmlns:a16="http://schemas.microsoft.com/office/drawing/2014/main" val="1763330199"/>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8</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4</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12</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12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.38</a:t>
                          </a:r>
                        </a:p>
                      </a:txBody>
                      <a:tcPr anchor="ctr"/>
                    </a:tc>
                    <a:extLst>
                      <a:ext uri="{0D108BD9-81ED-4DB2-BD59-A6C34878D82A}">
                        <a16:rowId xmlns:a16="http://schemas.microsoft.com/office/drawing/2014/main" val="1666501076"/>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11</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2</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8</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tc>
                    <a:tc>
                      <a:txBody>
                        <a:bodyPr/>
                        <a:lstStyle/>
                        <a:p>
                          <a:pPr>
                            <a:lnSpc>
                              <a:spcPts val="1200"/>
                            </a:lnSpc>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8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4</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.29</a:t>
                          </a:r>
                        </a:p>
                      </a:txBody>
                      <a:tcPr anchor="ctr"/>
                    </a:tc>
                    <a:extLst>
                      <a:ext uri="{0D108BD9-81ED-4DB2-BD59-A6C34878D82A}">
                        <a16:rowId xmlns:a16="http://schemas.microsoft.com/office/drawing/2014/main" val="751667651"/>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12</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2</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6</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6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.19</a:t>
                          </a:r>
                        </a:p>
                      </a:txBody>
                      <a:tcPr anchor="ctr"/>
                    </a:tc>
                    <a:extLst>
                      <a:ext uri="{0D108BD9-81ED-4DB2-BD59-A6C34878D82A}">
                        <a16:rowId xmlns:a16="http://schemas.microsoft.com/office/drawing/2014/main" val="3320751473"/>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15</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1</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4</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tc>
                    <a:tc>
                      <a:txBody>
                        <a:bodyPr/>
                        <a:lstStyle/>
                        <a:p>
                          <a:pPr>
                            <a:lnSpc>
                              <a:spcPts val="1200"/>
                            </a:lnSpc>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4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.14</a:t>
                          </a:r>
                        </a:p>
                      </a:txBody>
                      <a:tcPr anchor="ctr"/>
                    </a:tc>
                    <a:extLst>
                      <a:ext uri="{0D108BD9-81ED-4DB2-BD59-A6C34878D82A}">
                        <a16:rowId xmlns:a16="http://schemas.microsoft.com/office/drawing/2014/main" val="2969770930"/>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17</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1</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3</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2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.10</a:t>
                          </a:r>
                        </a:p>
                      </a:txBody>
                      <a:tcPr anchor="ctr"/>
                    </a:tc>
                    <a:extLst>
                      <a:ext uri="{0D108BD9-81ED-4DB2-BD59-A6C34878D82A}">
                        <a16:rowId xmlns:a16="http://schemas.microsoft.com/office/drawing/2014/main" val="1680221151"/>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22</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1</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ea typeface="+mn-ea"/>
                              <a:cs typeface="Times New Roman" panose="02020603050405020304" pitchFamily="18" charset="0"/>
                            </a:rPr>
                            <a:t>2</a:t>
                          </a:r>
                        </a:p>
                      </a:txBody>
                      <a:tcPr anchor="ctr"/>
                    </a:tc>
                    <a:tc>
                      <a:txBody>
                        <a:bodyPr/>
                        <a:lstStyle/>
                        <a:p>
                          <a:pPr>
                            <a:lnSpc>
                              <a:spcPts val="1200"/>
                            </a:lnSpc>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2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.05</a:t>
                          </a:r>
                        </a:p>
                      </a:txBody>
                      <a:tcPr anchor="ctr"/>
                    </a:tc>
                    <a:extLst>
                      <a:ext uri="{0D108BD9-81ED-4DB2-BD59-A6C34878D82A}">
                        <a16:rowId xmlns:a16="http://schemas.microsoft.com/office/drawing/2014/main" val="611231714"/>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23</a:t>
                          </a:r>
                        </a:p>
                      </a:txBody>
                      <a:tcPr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1</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ea typeface="+mn-ea"/>
                              <a:cs typeface="Times New Roman" panose="02020603050405020304" pitchFamily="18" charset="0"/>
                            </a:rPr>
                            <a:t>1</a:t>
                          </a: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1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.00</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3923027"/>
                      </a:ext>
                    </a:extLst>
                  </a:tr>
                </a:tbl>
              </a:graphicData>
            </a:graphic>
          </p:graphicFrame>
        </mc:Choice>
        <mc:Fallback xmlns="">
          <p:graphicFrame>
            <p:nvGraphicFramePr>
              <p:cNvPr id="17" name="Table 8">
                <a:extLst>
                  <a:ext uri="{FF2B5EF4-FFF2-40B4-BE49-F238E27FC236}">
                    <a16:creationId xmlns:a16="http://schemas.microsoft.com/office/drawing/2014/main" id="{5223589C-6283-4679-8BB1-AFB1EBA7EEEB}"/>
                  </a:ext>
                </a:extLst>
              </p:cNvPr>
              <p:cNvGraphicFramePr>
                <a:graphicFrameLocks noGrp="1"/>
              </p:cNvGraphicFramePr>
              <p:nvPr>
                <p:ph idx="1"/>
                <p:extLst>
                  <p:ext uri="{D42A27DB-BD31-4B8C-83A1-F6EECF244321}">
                    <p14:modId xmlns:p14="http://schemas.microsoft.com/office/powerpoint/2010/main" val="1736329231"/>
                  </p:ext>
                </p:extLst>
              </p:nvPr>
            </p:nvGraphicFramePr>
            <p:xfrm>
              <a:off x="930656" y="2188975"/>
              <a:ext cx="4434498" cy="3793186"/>
            </p:xfrm>
            <a:graphic>
              <a:graphicData uri="http://schemas.openxmlformats.org/drawingml/2006/table">
                <a:tbl>
                  <a:tblPr firstRow="1" bandRow="1">
                    <a:tableStyleId>{2D5ABB26-0587-4C30-8999-92F81FD0307C}</a:tableStyleId>
                  </a:tblPr>
                  <a:tblGrid>
                    <a:gridCol w="617083">
                      <a:extLst>
                        <a:ext uri="{9D8B030D-6E8A-4147-A177-3AD203B41FA5}">
                          <a16:colId xmlns:a16="http://schemas.microsoft.com/office/drawing/2014/main" val="2015591560"/>
                        </a:ext>
                      </a:extLst>
                    </a:gridCol>
                    <a:gridCol w="726390">
                      <a:extLst>
                        <a:ext uri="{9D8B030D-6E8A-4147-A177-3AD203B41FA5}">
                          <a16:colId xmlns:a16="http://schemas.microsoft.com/office/drawing/2014/main" val="86780651"/>
                        </a:ext>
                      </a:extLst>
                    </a:gridCol>
                    <a:gridCol w="886094">
                      <a:extLst>
                        <a:ext uri="{9D8B030D-6E8A-4147-A177-3AD203B41FA5}">
                          <a16:colId xmlns:a16="http://schemas.microsoft.com/office/drawing/2014/main" val="3769498020"/>
                        </a:ext>
                      </a:extLst>
                    </a:gridCol>
                    <a:gridCol w="798515">
                      <a:extLst>
                        <a:ext uri="{9D8B030D-6E8A-4147-A177-3AD203B41FA5}">
                          <a16:colId xmlns:a16="http://schemas.microsoft.com/office/drawing/2014/main" val="3810556795"/>
                        </a:ext>
                      </a:extLst>
                    </a:gridCol>
                    <a:gridCol w="1406416">
                      <a:extLst>
                        <a:ext uri="{9D8B030D-6E8A-4147-A177-3AD203B41FA5}">
                          <a16:colId xmlns:a16="http://schemas.microsoft.com/office/drawing/2014/main" val="1476346558"/>
                        </a:ext>
                      </a:extLst>
                    </a:gridCol>
                  </a:tblGrid>
                  <a:tr h="416423">
                    <a:tc>
                      <a:txBody>
                        <a:bodyPr/>
                        <a:lstStyle/>
                        <a:p>
                          <a:endParaRPr lang="en-US"/>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t="-13235" r="-622772" b="-829412"/>
                          </a:stretch>
                        </a:blipFill>
                      </a:tcPr>
                    </a:tc>
                    <a:tc>
                      <a:txBody>
                        <a:bodyPr/>
                        <a:lstStyle/>
                        <a:p>
                          <a:pPr algn="ctr">
                            <a:lnSpc>
                              <a:spcPts val="1200"/>
                            </a:lnSpc>
                          </a:pPr>
                          <a:r>
                            <a:rPr lang="en-US" sz="1400" dirty="0">
                              <a:solidFill>
                                <a:srgbClr val="C00000"/>
                              </a:solidFill>
                              <a:latin typeface="Times New Roman" panose="02020603050405020304" pitchFamily="18" charset="0"/>
                              <a:cs typeface="Times New Roman" panose="02020603050405020304" pitchFamily="18" charset="0"/>
                            </a:rPr>
                            <a:t> # events </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pPr>
                          <a:r>
                            <a:rPr lang="en-US" sz="1400" dirty="0">
                              <a:latin typeface="Times New Roman" panose="02020603050405020304" pitchFamily="18" charset="0"/>
                              <a:cs typeface="Times New Roman" panose="02020603050405020304" pitchFamily="18" charset="0"/>
                            </a:rPr>
                            <a:t>#</a:t>
                          </a:r>
                        </a:p>
                        <a:p>
                          <a:pPr algn="ctr">
                            <a:lnSpc>
                              <a:spcPts val="1200"/>
                            </a:lnSpc>
                          </a:pPr>
                          <a:r>
                            <a:rPr lang="en-US" sz="1400" dirty="0">
                              <a:latin typeface="Times New Roman" panose="02020603050405020304" pitchFamily="18" charset="0"/>
                              <a:cs typeface="Times New Roman" panose="02020603050405020304" pitchFamily="18" charset="0"/>
                            </a:rPr>
                            <a:t>censored</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 </a:t>
                          </a:r>
                        </a:p>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at risk</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5584" t="-13235" r="-433" b="-829412"/>
                          </a:stretch>
                        </a:blipFill>
                      </a:tcPr>
                    </a:tc>
                    <a:extLst>
                      <a:ext uri="{0D108BD9-81ED-4DB2-BD59-A6C34878D82A}">
                        <a16:rowId xmlns:a16="http://schemas.microsoft.com/office/drawing/2014/main" val="197139327"/>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0</a:t>
                          </a:r>
                        </a:p>
                      </a:txBody>
                      <a:tcPr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0</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21</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nSpc>
                              <a:spcPts val="1200"/>
                            </a:lnSpc>
                          </a:pPr>
                          <a:r>
                            <a:rPr lang="en-US" sz="1400" dirty="0">
                              <a:solidFill>
                                <a:schemeClr val="tx1"/>
                              </a:solidFill>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a:t>
                          </a:r>
                          <a:r>
                            <a:rPr lang="en-US" sz="1400" dirty="0">
                              <a:solidFill>
                                <a:srgbClr val="C00000"/>
                              </a:solidFill>
                              <a:latin typeface="Times New Roman" panose="02020603050405020304" pitchFamily="18" charset="0"/>
                              <a:cs typeface="Times New Roman" panose="02020603050405020304" pitchFamily="18" charset="0"/>
                            </a:rPr>
                            <a:t>0</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1</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75884059"/>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2</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21</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tc>
                    <a:tc>
                      <a:txBody>
                        <a:bodyPr/>
                        <a:lstStyle/>
                        <a:p>
                          <a:pPr>
                            <a:lnSpc>
                              <a:spcPts val="1200"/>
                            </a:lnSpc>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21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.90</a:t>
                          </a:r>
                        </a:p>
                      </a:txBody>
                      <a:tcPr anchor="ctr"/>
                    </a:tc>
                    <a:extLst>
                      <a:ext uri="{0D108BD9-81ED-4DB2-BD59-A6C34878D82A}">
                        <a16:rowId xmlns:a16="http://schemas.microsoft.com/office/drawing/2014/main" val="740969068"/>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2</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19</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19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.81</a:t>
                          </a:r>
                        </a:p>
                      </a:txBody>
                      <a:tcPr anchor="ctr"/>
                    </a:tc>
                    <a:extLst>
                      <a:ext uri="{0D108BD9-81ED-4DB2-BD59-A6C34878D82A}">
                        <a16:rowId xmlns:a16="http://schemas.microsoft.com/office/drawing/2014/main" val="1763637159"/>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1</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17</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tc>
                    <a:tc>
                      <a:txBody>
                        <a:bodyPr/>
                        <a:lstStyle/>
                        <a:p>
                          <a:pPr>
                            <a:lnSpc>
                              <a:spcPts val="1200"/>
                            </a:lnSpc>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17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.76</a:t>
                          </a:r>
                        </a:p>
                      </a:txBody>
                      <a:tcPr anchor="ctr"/>
                    </a:tc>
                    <a:extLst>
                      <a:ext uri="{0D108BD9-81ED-4DB2-BD59-A6C34878D82A}">
                        <a16:rowId xmlns:a16="http://schemas.microsoft.com/office/drawing/2014/main" val="2602510103"/>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2</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16</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16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.67</a:t>
                          </a:r>
                        </a:p>
                      </a:txBody>
                      <a:tcPr anchor="ctr"/>
                    </a:tc>
                    <a:extLst>
                      <a:ext uri="{0D108BD9-81ED-4DB2-BD59-A6C34878D82A}">
                        <a16:rowId xmlns:a16="http://schemas.microsoft.com/office/drawing/2014/main" val="772470264"/>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2</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14</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tc>
                    <a:tc>
                      <a:txBody>
                        <a:bodyPr/>
                        <a:lstStyle/>
                        <a:p>
                          <a:pPr>
                            <a:lnSpc>
                              <a:spcPts val="1200"/>
                            </a:lnSpc>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14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.57</a:t>
                          </a:r>
                        </a:p>
                      </a:txBody>
                      <a:tcPr anchor="ctr"/>
                    </a:tc>
                    <a:extLst>
                      <a:ext uri="{0D108BD9-81ED-4DB2-BD59-A6C34878D82A}">
                        <a16:rowId xmlns:a16="http://schemas.microsoft.com/office/drawing/2014/main" val="1763330199"/>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8</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4</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12</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12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.38</a:t>
                          </a:r>
                        </a:p>
                      </a:txBody>
                      <a:tcPr anchor="ctr"/>
                    </a:tc>
                    <a:extLst>
                      <a:ext uri="{0D108BD9-81ED-4DB2-BD59-A6C34878D82A}">
                        <a16:rowId xmlns:a16="http://schemas.microsoft.com/office/drawing/2014/main" val="1666501076"/>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11</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2</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8</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tc>
                    <a:tc>
                      <a:txBody>
                        <a:bodyPr/>
                        <a:lstStyle/>
                        <a:p>
                          <a:pPr>
                            <a:lnSpc>
                              <a:spcPts val="1200"/>
                            </a:lnSpc>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8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4</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.29</a:t>
                          </a:r>
                        </a:p>
                      </a:txBody>
                      <a:tcPr anchor="ctr"/>
                    </a:tc>
                    <a:extLst>
                      <a:ext uri="{0D108BD9-81ED-4DB2-BD59-A6C34878D82A}">
                        <a16:rowId xmlns:a16="http://schemas.microsoft.com/office/drawing/2014/main" val="751667651"/>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12</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2</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6</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6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.19</a:t>
                          </a:r>
                        </a:p>
                      </a:txBody>
                      <a:tcPr anchor="ctr"/>
                    </a:tc>
                    <a:extLst>
                      <a:ext uri="{0D108BD9-81ED-4DB2-BD59-A6C34878D82A}">
                        <a16:rowId xmlns:a16="http://schemas.microsoft.com/office/drawing/2014/main" val="3320751473"/>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15</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1</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4</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tc>
                    <a:tc>
                      <a:txBody>
                        <a:bodyPr/>
                        <a:lstStyle/>
                        <a:p>
                          <a:pPr>
                            <a:lnSpc>
                              <a:spcPts val="1200"/>
                            </a:lnSpc>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4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.14</a:t>
                          </a:r>
                        </a:p>
                      </a:txBody>
                      <a:tcPr anchor="ctr"/>
                    </a:tc>
                    <a:extLst>
                      <a:ext uri="{0D108BD9-81ED-4DB2-BD59-A6C34878D82A}">
                        <a16:rowId xmlns:a16="http://schemas.microsoft.com/office/drawing/2014/main" val="2969770930"/>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17</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1</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cs typeface="Times New Roman" panose="02020603050405020304" pitchFamily="18" charset="0"/>
                            </a:rPr>
                            <a:t>3</a:t>
                          </a:r>
                          <a:endParaRPr lang="en-US" sz="1400" kern="1200" dirty="0">
                            <a:solidFill>
                              <a:srgbClr val="00B050"/>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2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.10</a:t>
                          </a:r>
                        </a:p>
                      </a:txBody>
                      <a:tcPr anchor="ctr"/>
                    </a:tc>
                    <a:extLst>
                      <a:ext uri="{0D108BD9-81ED-4DB2-BD59-A6C34878D82A}">
                        <a16:rowId xmlns:a16="http://schemas.microsoft.com/office/drawing/2014/main" val="1680221151"/>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22</a:t>
                          </a:r>
                        </a:p>
                      </a:txBody>
                      <a:tcPr anchor="ct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1</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ea typeface="+mn-ea"/>
                              <a:cs typeface="Times New Roman" panose="02020603050405020304" pitchFamily="18" charset="0"/>
                            </a:rPr>
                            <a:t>2</a:t>
                          </a:r>
                        </a:p>
                      </a:txBody>
                      <a:tcPr anchor="ctr"/>
                    </a:tc>
                    <a:tc>
                      <a:txBody>
                        <a:bodyPr/>
                        <a:lstStyle/>
                        <a:p>
                          <a:pPr>
                            <a:lnSpc>
                              <a:spcPts val="1200"/>
                            </a:lnSpc>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2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.05</a:t>
                          </a:r>
                        </a:p>
                      </a:txBody>
                      <a:tcPr anchor="ctr"/>
                    </a:tc>
                    <a:extLst>
                      <a:ext uri="{0D108BD9-81ED-4DB2-BD59-A6C34878D82A}">
                        <a16:rowId xmlns:a16="http://schemas.microsoft.com/office/drawing/2014/main" val="611231714"/>
                      </a:ext>
                    </a:extLst>
                  </a:tr>
                  <a:tr h="259751">
                    <a:tc>
                      <a:txBody>
                        <a:bodyPr/>
                        <a:lstStyle/>
                        <a:p>
                          <a:pPr algn="ctr">
                            <a:lnSpc>
                              <a:spcPts val="1200"/>
                            </a:lnSpc>
                          </a:pPr>
                          <a:r>
                            <a:rPr lang="en-US" sz="1400" dirty="0">
                              <a:latin typeface="Times New Roman" panose="02020603050405020304" pitchFamily="18" charset="0"/>
                              <a:cs typeface="Times New Roman" panose="02020603050405020304" pitchFamily="18" charset="0"/>
                            </a:rPr>
                            <a:t>23</a:t>
                          </a:r>
                        </a:p>
                      </a:txBody>
                      <a:tcPr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200"/>
                            </a:lnSpc>
                          </a:pPr>
                          <a:r>
                            <a:rPr lang="en-US" sz="1400" kern="1200" dirty="0">
                              <a:solidFill>
                                <a:srgbClr val="C00000"/>
                              </a:solidFill>
                              <a:latin typeface="Times New Roman" panose="02020603050405020304" pitchFamily="18" charset="0"/>
                              <a:cs typeface="Times New Roman" panose="02020603050405020304" pitchFamily="18" charset="0"/>
                            </a:rPr>
                            <a:t>1</a:t>
                          </a:r>
                          <a:endParaRPr lang="en-US" sz="1400" kern="1200" dirty="0">
                            <a:solidFill>
                              <a:srgbClr val="C00000"/>
                            </a:solidFill>
                            <a:latin typeface="Times New Roman" panose="02020603050405020304" pitchFamily="18" charset="0"/>
                            <a:ea typeface="+mn-ea"/>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200"/>
                            </a:lnSpc>
                          </a:pPr>
                          <a:r>
                            <a:rPr lang="en-US" sz="1400" kern="1200" dirty="0">
                              <a:solidFill>
                                <a:schemeClr val="tx1"/>
                              </a:solidFill>
                              <a:latin typeface="Times New Roman" panose="02020603050405020304" pitchFamily="18" charset="0"/>
                              <a:cs typeface="Times New Roman" panose="02020603050405020304" pitchFamily="18" charset="0"/>
                            </a:rPr>
                            <a:t>0</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200"/>
                            </a:lnSpc>
                          </a:pPr>
                          <a:r>
                            <a:rPr lang="en-US" sz="1400" kern="1200" dirty="0">
                              <a:solidFill>
                                <a:srgbClr val="00B050"/>
                              </a:solidFill>
                              <a:latin typeface="Times New Roman" panose="02020603050405020304" pitchFamily="18" charset="0"/>
                              <a:ea typeface="+mn-ea"/>
                              <a:cs typeface="Times New Roman" panose="02020603050405020304" pitchFamily="18" charset="0"/>
                            </a:rPr>
                            <a:t>1</a:t>
                          </a: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r>
                            <a:rPr lang="en-US" sz="1400" kern="1200" dirty="0">
                              <a:solidFill>
                                <a:srgbClr val="00B050"/>
                              </a:solidFill>
                              <a:latin typeface="Times New Roman" panose="02020603050405020304" pitchFamily="18" charset="0"/>
                              <a:cs typeface="Times New Roman" panose="02020603050405020304" pitchFamily="18" charset="0"/>
                            </a:rPr>
                            <a:t>1 </a:t>
                          </a:r>
                          <a:r>
                            <a:rPr lang="en-US" sz="1400" dirty="0">
                              <a:latin typeface="Times New Roman" panose="02020603050405020304" pitchFamily="18" charset="0"/>
                              <a:cs typeface="Times New Roman" panose="02020603050405020304" pitchFamily="18" charset="0"/>
                            </a:rPr>
                            <a:t>- </a:t>
                          </a:r>
                          <a:r>
                            <a:rPr lang="en-US" sz="1400" dirty="0">
                              <a:solidFill>
                                <a:srgbClr val="C0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a:t>
                          </a:r>
                          <a:r>
                            <a:rPr lang="en-US" sz="1400" dirty="0">
                              <a:solidFill>
                                <a:srgbClr val="00B050"/>
                              </a:solidFill>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 .00</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3923027"/>
                      </a:ext>
                    </a:extLst>
                  </a:tr>
                </a:tbl>
              </a:graphicData>
            </a:graphic>
          </p:graphicFrame>
        </mc:Fallback>
      </mc:AlternateContent>
      <p:sp>
        <p:nvSpPr>
          <p:cNvPr id="19" name="TextBox 18">
            <a:extLst>
              <a:ext uri="{FF2B5EF4-FFF2-40B4-BE49-F238E27FC236}">
                <a16:creationId xmlns:a16="http://schemas.microsoft.com/office/drawing/2014/main" id="{6219D66D-5F83-464E-8E70-4BF5C50BD314}"/>
              </a:ext>
            </a:extLst>
          </p:cNvPr>
          <p:cNvSpPr txBox="1"/>
          <p:nvPr/>
        </p:nvSpPr>
        <p:spPr>
          <a:xfrm>
            <a:off x="838200" y="1819644"/>
            <a:ext cx="1760418"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Group 2 (Placebo):</a:t>
            </a:r>
          </a:p>
        </p:txBody>
      </p:sp>
      <p:pic>
        <p:nvPicPr>
          <p:cNvPr id="12" name="Picture 11">
            <a:extLst>
              <a:ext uri="{FF2B5EF4-FFF2-40B4-BE49-F238E27FC236}">
                <a16:creationId xmlns:a16="http://schemas.microsoft.com/office/drawing/2014/main" id="{2543B518-7573-4A7F-B6A3-938CFED3399A}"/>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7876801" y="2372624"/>
            <a:ext cx="3384543" cy="3168861"/>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D3CACE4-A2BE-4AB9-9A61-CBFA5200092C}"/>
                  </a:ext>
                </a:extLst>
              </p:cNvPr>
              <p:cNvSpPr txBox="1"/>
              <p:nvPr/>
            </p:nvSpPr>
            <p:spPr>
              <a:xfrm>
                <a:off x="5606758" y="3429000"/>
                <a:ext cx="2168168" cy="8687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latin typeface="Times New Roman" panose="02020603050405020304" pitchFamily="18" charset="0"/>
                    <a:cs typeface="Times New Roman" panose="02020603050405020304" pitchFamily="18" charset="0"/>
                  </a:rPr>
                  <a:t>Plot:</a:t>
                </a:r>
              </a:p>
              <a:p>
                <a:r>
                  <a:rPr lang="en-US" sz="1600" dirty="0">
                    <a:latin typeface="Times New Roman" panose="02020603050405020304" pitchFamily="18" charset="0"/>
                    <a:cs typeface="Times New Roman" panose="02020603050405020304" pitchFamily="18" charset="0"/>
                  </a:rPr>
                  <a:t>Y axis: Survival </a:t>
                </a:r>
                <a14:m>
                  <m:oMath xmlns:m="http://schemas.openxmlformats.org/officeDocument/2006/math">
                    <m:acc>
                      <m:accPr>
                        <m:chr m:val="̂"/>
                        <m:ctrlPr>
                          <a:rPr lang="en-US" sz="1600" i="1" smtClean="0">
                            <a:latin typeface="Cambria Math" panose="02040503050406030204" pitchFamily="18" charset="0"/>
                          </a:rPr>
                        </m:ctrlPr>
                      </m:accPr>
                      <m:e>
                        <m:r>
                          <a:rPr lang="en-US" sz="1600" b="0" smtClean="0">
                            <a:latin typeface="Cambria Math" panose="02040503050406030204" pitchFamily="18" charset="0"/>
                          </a:rPr>
                          <m:t>𝑆</m:t>
                        </m:r>
                      </m:e>
                    </m:acc>
                    <m:r>
                      <a:rPr lang="en-US" sz="1600" b="0"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smtClean="0">
                            <a:latin typeface="Cambria Math" panose="02040503050406030204" pitchFamily="18" charset="0"/>
                          </a:rPr>
                          <m:t>𝑡</m:t>
                        </m:r>
                      </m:e>
                      <m:sub>
                        <m:r>
                          <a:rPr lang="en-US" sz="1600" b="0" smtClean="0">
                            <a:latin typeface="Cambria Math" panose="02040503050406030204" pitchFamily="18" charset="0"/>
                          </a:rPr>
                          <m:t>(</m:t>
                        </m:r>
                        <m:r>
                          <a:rPr lang="en-US" sz="1600" b="0" smtClean="0">
                            <a:latin typeface="Cambria Math" panose="02040503050406030204" pitchFamily="18" charset="0"/>
                          </a:rPr>
                          <m:t>𝑓</m:t>
                        </m:r>
                        <m:r>
                          <a:rPr lang="en-US" sz="1600" b="0" smtClean="0">
                            <a:latin typeface="Cambria Math" panose="02040503050406030204" pitchFamily="18" charset="0"/>
                          </a:rPr>
                          <m:t>)</m:t>
                        </m:r>
                      </m:sub>
                    </m:sSub>
                    <m:r>
                      <a:rPr lang="en-US" sz="1600" b="0" smtClean="0">
                        <a:latin typeface="Cambria Math" panose="02040503050406030204" pitchFamily="18" charset="0"/>
                      </a:rPr>
                      <m:t>)</m:t>
                    </m:r>
                  </m:oMath>
                </a14:m>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X axis: Time </a:t>
                </a:r>
                <a14:m>
                  <m:oMath xmlns:m="http://schemas.openxmlformats.org/officeDocument/2006/math">
                    <m:sSub>
                      <m:sSubPr>
                        <m:ctrlPr>
                          <a:rPr lang="en-US" sz="1600" i="1" smtClean="0">
                            <a:latin typeface="Cambria Math" panose="02040503050406030204" pitchFamily="18" charset="0"/>
                          </a:rPr>
                        </m:ctrlPr>
                      </m:sSubPr>
                      <m:e>
                        <m:r>
                          <a:rPr lang="en-US" sz="1600" b="1" smtClean="0">
                            <a:latin typeface="Cambria Math" panose="02040503050406030204" pitchFamily="18" charset="0"/>
                          </a:rPr>
                          <m:t>𝒕</m:t>
                        </m:r>
                      </m:e>
                      <m:sub>
                        <m:r>
                          <a:rPr lang="en-US" sz="1600" b="1" i="0" smtClean="0">
                            <a:latin typeface="Cambria Math" panose="02040503050406030204" pitchFamily="18" charset="0"/>
                          </a:rPr>
                          <m:t>𝐟</m:t>
                        </m:r>
                      </m:sub>
                    </m:sSub>
                  </m:oMath>
                </a14:m>
                <a:r>
                  <a:rPr lang="en-US" sz="1600"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6D3CACE4-A2BE-4AB9-9A61-CBFA5200092C}"/>
                  </a:ext>
                </a:extLst>
              </p:cNvPr>
              <p:cNvSpPr txBox="1">
                <a:spLocks noRot="1" noChangeAspect="1" noMove="1" noResize="1" noEditPoints="1" noAdjustHandles="1" noChangeArrowheads="1" noChangeShapeType="1" noTextEdit="1"/>
              </p:cNvSpPr>
              <p:nvPr/>
            </p:nvSpPr>
            <p:spPr>
              <a:xfrm>
                <a:off x="5606758" y="3429000"/>
                <a:ext cx="2168168" cy="868764"/>
              </a:xfrm>
              <a:prstGeom prst="rect">
                <a:avLst/>
              </a:prstGeom>
              <a:blipFill>
                <a:blip r:embed="rId6"/>
                <a:stretch>
                  <a:fillRect l="-1401" t="-1389" b="-694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05E6785B-800C-4FB8-BD91-ED19D2595C93}"/>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40000" contrast="-40000"/>
                    </a14:imgEffect>
                  </a14:imgLayer>
                </a14:imgProps>
              </a:ext>
            </a:extLst>
          </a:blip>
          <a:stretch>
            <a:fillRect/>
          </a:stretch>
        </p:blipFill>
        <p:spPr>
          <a:xfrm>
            <a:off x="1917741" y="6228830"/>
            <a:ext cx="2615305" cy="503236"/>
          </a:xfrm>
          <a:prstGeom prst="rect">
            <a:avLst/>
          </a:prstGeom>
        </p:spPr>
      </p:pic>
    </p:spTree>
    <p:extLst>
      <p:ext uri="{BB962C8B-B14F-4D97-AF65-F5344CB8AC3E}">
        <p14:creationId xmlns:p14="http://schemas.microsoft.com/office/powerpoint/2010/main" val="2225467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20F1-73E8-4522-AF53-9EC734878277}"/>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Example: Remission </a:t>
            </a: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A84B7CE-E4DF-4D09-9DBD-AA82496564AB}"/>
              </a:ext>
            </a:extLst>
          </p:cNvPr>
          <p:cNvSpPr txBox="1"/>
          <p:nvPr/>
        </p:nvSpPr>
        <p:spPr>
          <a:xfrm>
            <a:off x="4916565" y="2173206"/>
            <a:ext cx="6437235" cy="3724096"/>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group 1 is </a:t>
            </a:r>
            <a:r>
              <a:rPr lang="en-US" b="1" dirty="0">
                <a:latin typeface="Times New Roman" panose="02020603050405020304" pitchFamily="18" charset="0"/>
                <a:cs typeface="Times New Roman" panose="02020603050405020304" pitchFamily="18" charset="0"/>
              </a:rPr>
              <a:t>consistently higher</a:t>
            </a:r>
            <a:r>
              <a:rPr lang="en-US" dirty="0">
                <a:latin typeface="Times New Roman" panose="02020603050405020304" pitchFamily="18" charset="0"/>
                <a:cs typeface="Times New Roman" panose="02020603050405020304" pitchFamily="18" charset="0"/>
              </a:rPr>
              <a:t> &gt; group 2</a:t>
            </a:r>
          </a:p>
          <a:p>
            <a:pPr algn="l"/>
            <a:endParaRPr lang="en-US" sz="1800" b="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group 1</a:t>
            </a:r>
            <a:r>
              <a:rPr lang="en-US"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has a </a:t>
            </a:r>
            <a:r>
              <a:rPr lang="en-US" sz="1800" b="1" i="0" u="none" strike="noStrike" baseline="0" dirty="0">
                <a:latin typeface="Times New Roman" panose="02020603050405020304" pitchFamily="18" charset="0"/>
                <a:cs typeface="Times New Roman" panose="02020603050405020304" pitchFamily="18" charset="0"/>
              </a:rPr>
              <a:t>better survival </a:t>
            </a:r>
            <a:r>
              <a:rPr lang="en-US" sz="1800" b="0" i="0" u="none" strike="noStrike" baseline="0" dirty="0">
                <a:latin typeface="Times New Roman" panose="02020603050405020304" pitchFamily="18" charset="0"/>
                <a:cs typeface="Times New Roman" panose="02020603050405020304" pitchFamily="18" charset="0"/>
              </a:rPr>
              <a:t>prognosis &gt; group 2</a:t>
            </a:r>
          </a:p>
          <a:p>
            <a:pPr marL="285750" indent="-28575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moreover, as the number of weeks increases, the two curves appear to get farther apart, suggesting that the </a:t>
            </a:r>
            <a:r>
              <a:rPr lang="en-US" sz="1800" b="1" i="0" u="none" strike="noStrike" baseline="0" dirty="0">
                <a:latin typeface="Times New Roman" panose="02020603050405020304" pitchFamily="18" charset="0"/>
                <a:cs typeface="Times New Roman" panose="02020603050405020304" pitchFamily="18" charset="0"/>
              </a:rPr>
              <a:t>beneficial effects </a:t>
            </a:r>
            <a:r>
              <a:rPr lang="en-US" sz="1800" b="0" i="0" u="none" strike="noStrike" baseline="0" dirty="0">
                <a:latin typeface="Times New Roman" panose="02020603050405020304" pitchFamily="18" charset="0"/>
                <a:cs typeface="Times New Roman" panose="02020603050405020304" pitchFamily="18" charset="0"/>
              </a:rPr>
              <a:t>of the treatment over the placebo are </a:t>
            </a:r>
            <a:r>
              <a:rPr lang="en-US" sz="1800" b="1" i="0" u="none" strike="noStrike" baseline="0" dirty="0">
                <a:latin typeface="Times New Roman" panose="02020603050405020304" pitchFamily="18" charset="0"/>
                <a:cs typeface="Times New Roman" panose="02020603050405020304" pitchFamily="18" charset="0"/>
              </a:rPr>
              <a:t>greater the longer one stays in remission</a:t>
            </a:r>
            <a:endParaRPr lang="en-US" sz="1800" b="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Median survival time</a:t>
            </a:r>
            <a:r>
              <a:rPr lang="en-US" sz="1400" b="1"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the time at which the survival probability is .5</a:t>
            </a:r>
          </a:p>
          <a:p>
            <a:pPr lvl="2"/>
            <a:r>
              <a:rPr lang="en-US" b="0" i="0" u="none" strike="noStrike" baseline="0" dirty="0">
                <a:latin typeface="Times New Roman" panose="02020603050405020304" pitchFamily="18" charset="0"/>
                <a:cs typeface="Times New Roman" panose="02020603050405020304" pitchFamily="18" charset="0"/>
              </a:rPr>
              <a:t>Median (treatment) = 23 weeks</a:t>
            </a:r>
          </a:p>
          <a:p>
            <a:pPr lvl="2"/>
            <a:r>
              <a:rPr lang="en-US" b="0" i="0" u="none" strike="noStrike" baseline="0" dirty="0">
                <a:latin typeface="Times New Roman" panose="02020603050405020304" pitchFamily="18" charset="0"/>
                <a:cs typeface="Times New Roman" panose="02020603050405020304" pitchFamily="18" charset="0"/>
              </a:rPr>
              <a:t>Median (placebo) = 8 weeks</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987DBE0-3E35-4F50-8AD7-5327118DA014}"/>
              </a:ext>
            </a:extLst>
          </p:cNvPr>
          <p:cNvSpPr txBox="1"/>
          <p:nvPr/>
        </p:nvSpPr>
        <p:spPr>
          <a:xfrm>
            <a:off x="4784257" y="1803874"/>
            <a:ext cx="178350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Interpretation: </a:t>
            </a:r>
          </a:p>
        </p:txBody>
      </p:sp>
      <p:pic>
        <p:nvPicPr>
          <p:cNvPr id="6" name="Picture 5">
            <a:extLst>
              <a:ext uri="{FF2B5EF4-FFF2-40B4-BE49-F238E27FC236}">
                <a16:creationId xmlns:a16="http://schemas.microsoft.com/office/drawing/2014/main" id="{B617DE71-84B1-4A71-B376-BF95A74D73E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70508" y="1931226"/>
            <a:ext cx="3517476" cy="3822985"/>
          </a:xfrm>
          <a:prstGeom prst="rect">
            <a:avLst/>
          </a:prstGeom>
        </p:spPr>
      </p:pic>
    </p:spTree>
    <p:extLst>
      <p:ext uri="{BB962C8B-B14F-4D97-AF65-F5344CB8AC3E}">
        <p14:creationId xmlns:p14="http://schemas.microsoft.com/office/powerpoint/2010/main" val="1954866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A3E5-BB83-4099-B8D5-2387D2143EBE}"/>
              </a:ext>
            </a:extLst>
          </p:cNvPr>
          <p:cNvSpPr>
            <a:spLocks noGrp="1"/>
          </p:cNvSpPr>
          <p:nvPr>
            <p:ph type="title"/>
          </p:nvPr>
        </p:nvSpPr>
        <p:spPr>
          <a:xfrm>
            <a:off x="838200" y="321058"/>
            <a:ext cx="10515600" cy="1325563"/>
          </a:xfrm>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Are KM Curves Statistically Different?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81D729-E859-4100-AAAF-C6CA7D7AC769}"/>
                  </a:ext>
                </a:extLst>
              </p:cNvPr>
              <p:cNvSpPr>
                <a:spLocks noGrp="1"/>
              </p:cNvSpPr>
              <p:nvPr>
                <p:ph idx="1"/>
              </p:nvPr>
            </p:nvSpPr>
            <p:spPr>
              <a:xfrm>
                <a:off x="838200" y="1988143"/>
                <a:ext cx="10103990" cy="3862619"/>
              </a:xfrm>
            </p:spPr>
            <p:txBody>
              <a:bodyPr>
                <a:normAutofit/>
              </a:bodyPr>
              <a:lstStyle/>
              <a:p>
                <a:pPr algn="l"/>
                <a:r>
                  <a:rPr lang="en-US" sz="2000" i="0" u="none" strike="noStrike" baseline="0" dirty="0">
                    <a:latin typeface="Times New Roman" panose="02020603050405020304" pitchFamily="18" charset="0"/>
                    <a:cs typeface="Times New Roman" panose="02020603050405020304" pitchFamily="18" charset="0"/>
                  </a:rPr>
                  <a:t>The </a:t>
                </a:r>
                <a:r>
                  <a:rPr lang="en-US" sz="2000" i="0" u="none" strike="noStrike" baseline="0" dirty="0">
                    <a:solidFill>
                      <a:srgbClr val="C00000"/>
                    </a:solidFill>
                    <a:latin typeface="Times New Roman" panose="02020603050405020304" pitchFamily="18" charset="0"/>
                    <a:cs typeface="Times New Roman" panose="02020603050405020304" pitchFamily="18" charset="0"/>
                  </a:rPr>
                  <a:t>Log-Rank Test </a:t>
                </a:r>
                <a:r>
                  <a:rPr lang="en-US" sz="2000" i="0" u="none" strike="noStrike" baseline="0" dirty="0">
                    <a:latin typeface="Times New Roman" panose="02020603050405020304" pitchFamily="18" charset="0"/>
                    <a:cs typeface="Times New Roman" panose="02020603050405020304" pitchFamily="18" charset="0"/>
                  </a:rPr>
                  <a:t>for Two Groups:</a:t>
                </a:r>
              </a:p>
              <a:p>
                <a:pPr lvl="1"/>
                <a:r>
                  <a:rPr lang="en-US" sz="2000" b="0" i="0" u="none" strike="noStrike" baseline="0" dirty="0">
                    <a:latin typeface="Times New Roman" panose="02020603050405020304" pitchFamily="18" charset="0"/>
                    <a:cs typeface="Times New Roman" panose="02020603050405020304" pitchFamily="18" charset="0"/>
                  </a:rPr>
                  <a:t>a large-sample </a:t>
                </a:r>
                <a:r>
                  <a:rPr lang="en-US" sz="2000" b="1" i="0" u="none" strike="noStrike" baseline="0" dirty="0">
                    <a:latin typeface="Times New Roman" panose="02020603050405020304" pitchFamily="18" charset="0"/>
                    <a:cs typeface="Times New Roman" panose="02020603050405020304" pitchFamily="18" charset="0"/>
                  </a:rPr>
                  <a:t>chi-square test </a:t>
                </a:r>
              </a:p>
              <a:p>
                <a:pPr lvl="1"/>
                <a:r>
                  <a:rPr lang="en-US" sz="2000" b="0" i="0" u="none" strike="noStrike" baseline="0" dirty="0">
                    <a:latin typeface="Times New Roman" panose="02020603050405020304" pitchFamily="18" charset="0"/>
                    <a:cs typeface="Times New Roman" panose="02020603050405020304" pitchFamily="18" charset="0"/>
                  </a:rPr>
                  <a:t>provides an overall comparison of the KM curves being compared</a:t>
                </a:r>
              </a:p>
              <a:p>
                <a:r>
                  <a:rPr lang="en-US" sz="2000" dirty="0">
                    <a:latin typeface="Times New Roman" panose="02020603050405020304" pitchFamily="18" charset="0"/>
                    <a:cs typeface="Times New Roman" panose="02020603050405020304" pitchFamily="18" charset="0"/>
                  </a:rPr>
                  <a:t>Hypothesis Testing:</a:t>
                </a:r>
              </a:p>
              <a:p>
                <a:pPr lvl="1"/>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a14:m>
                <a:r>
                  <a:rPr lang="en-US" sz="2000" b="0" dirty="0">
                    <a:latin typeface="Times New Roman" panose="02020603050405020304" pitchFamily="18" charset="0"/>
                    <a:cs typeface="Times New Roman" panose="02020603050405020304" pitchFamily="18" charset="0"/>
                  </a:rPr>
                  <a:t> Two survival curves are identical</a:t>
                </a:r>
              </a:p>
              <a:p>
                <a:pPr lvl="1"/>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a14:m>
                <a:r>
                  <a:rPr lang="en-US" sz="2000" b="0" dirty="0">
                    <a:latin typeface="Times New Roman" panose="02020603050405020304" pitchFamily="18" charset="0"/>
                    <a:cs typeface="Times New Roman" panose="02020603050405020304" pitchFamily="18" charset="0"/>
                  </a:rPr>
                  <a:t> Two survival </a:t>
                </a:r>
                <a:r>
                  <a:rPr lang="en-US" sz="2000" dirty="0">
                    <a:latin typeface="Times New Roman" panose="02020603050405020304" pitchFamily="18" charset="0"/>
                    <a:cs typeface="Times New Roman" panose="02020603050405020304" pitchFamily="18" charset="0"/>
                  </a:rPr>
                  <a:t>curves </a:t>
                </a:r>
                <a:r>
                  <a:rPr lang="en-US" sz="2000" b="0" dirty="0">
                    <a:latin typeface="Times New Roman" panose="02020603050405020304" pitchFamily="18" charset="0"/>
                    <a:cs typeface="Times New Roman" panose="02020603050405020304" pitchFamily="18" charset="0"/>
                  </a:rPr>
                  <a:t>are different</a:t>
                </a:r>
              </a:p>
              <a:p>
                <a:pPr marL="914400" lvl="2" indent="0">
                  <a:buNone/>
                </a:pPr>
                <a:endParaRPr lang="en-US" b="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9781D729-E859-4100-AAAF-C6CA7D7AC769}"/>
                  </a:ext>
                </a:extLst>
              </p:cNvPr>
              <p:cNvSpPr>
                <a:spLocks noGrp="1" noRot="1" noChangeAspect="1" noMove="1" noResize="1" noEditPoints="1" noAdjustHandles="1" noChangeArrowheads="1" noChangeShapeType="1" noTextEdit="1"/>
              </p:cNvSpPr>
              <p:nvPr>
                <p:ph idx="1"/>
              </p:nvPr>
            </p:nvSpPr>
            <p:spPr>
              <a:xfrm>
                <a:off x="838200" y="1988143"/>
                <a:ext cx="10103990" cy="3862619"/>
              </a:xfrm>
              <a:blipFill>
                <a:blip r:embed="rId3"/>
                <a:stretch>
                  <a:fillRect l="-543" t="-15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D757066-70E9-4F23-90FD-EB03E27140CA}"/>
                  </a:ext>
                </a:extLst>
              </p:cNvPr>
              <p:cNvSpPr txBox="1"/>
              <p:nvPr/>
            </p:nvSpPr>
            <p:spPr>
              <a:xfrm>
                <a:off x="2223786" y="5657700"/>
                <a:ext cx="7802136" cy="938334"/>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This statistic has chi-square distribution with (# of groups - 1) degrees of freedom</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If </a:t>
                </a:r>
                <a14:m>
                  <m:oMath xmlns:m="http://schemas.openxmlformats.org/officeDocument/2006/math">
                    <m:sSup>
                      <m:sSupPr>
                        <m:ctrlPr>
                          <a:rPr lang="en-US" i="1" smtClean="0">
                            <a:latin typeface="Cambria Math" panose="02040503050406030204" pitchFamily="18" charset="0"/>
                            <a:cs typeface="Times New Roman" panose="02020603050405020304" pitchFamily="18" charset="0"/>
                          </a:rPr>
                        </m:ctrlPr>
                      </m:sSupPr>
                      <m:e>
                        <m:r>
                          <a:rPr lang="en-US" i="1" smtClean="0">
                            <a:latin typeface="Cambria Math" panose="02040503050406030204" pitchFamily="18" charset="0"/>
                            <a:ea typeface="Cambria Math" panose="02040503050406030204" pitchFamily="18" charset="0"/>
                            <a:cs typeface="Times New Roman" panose="02020603050405020304" pitchFamily="18" charset="0"/>
                          </a:rPr>
                          <m:t>𝜒</m:t>
                        </m:r>
                      </m:e>
                      <m:sup>
                        <m:r>
                          <a:rPr lang="en-US" i="1" smtClean="0">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&gt;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𝜒</m:t>
                        </m:r>
                      </m:e>
                      <m:sub>
                        <m:r>
                          <a:rPr lang="en-US" b="0" i="1" smtClean="0">
                            <a:latin typeface="Cambria Math" panose="02040503050406030204" pitchFamily="18" charset="0"/>
                            <a:cs typeface="Times New Roman" panose="02020603050405020304" pitchFamily="18" charset="0"/>
                          </a:rPr>
                          <m:t>𝑐𝑟𝑖𝑡𝑖𝑐𝑎𝑙</m:t>
                        </m:r>
                      </m:sub>
                      <m:sup>
                        <m:r>
                          <a:rPr lang="en-US" b="0" i="1" smtClean="0">
                            <a:latin typeface="Cambria Math" panose="02040503050406030204" pitchFamily="18" charset="0"/>
                            <a:cs typeface="Times New Roman" panose="02020603050405020304" pitchFamily="18" charset="0"/>
                          </a:rPr>
                          <m:t>2</m:t>
                        </m:r>
                      </m:sup>
                    </m:sSubSup>
                  </m:oMath>
                </a14:m>
                <a:r>
                  <a:rPr lang="en-US" dirty="0">
                    <a:latin typeface="Times New Roman" panose="02020603050405020304" pitchFamily="18" charset="0"/>
                    <a:cs typeface="Times New Roman" panose="02020603050405020304" pitchFamily="18" charset="0"/>
                  </a:rPr>
                  <a:t>, reject null hypothesis</a:t>
                </a:r>
              </a:p>
            </p:txBody>
          </p:sp>
        </mc:Choice>
        <mc:Fallback xmlns="">
          <p:sp>
            <p:nvSpPr>
              <p:cNvPr id="8" name="TextBox 7">
                <a:extLst>
                  <a:ext uri="{FF2B5EF4-FFF2-40B4-BE49-F238E27FC236}">
                    <a16:creationId xmlns:a16="http://schemas.microsoft.com/office/drawing/2014/main" id="{3D757066-70E9-4F23-90FD-EB03E27140CA}"/>
                  </a:ext>
                </a:extLst>
              </p:cNvPr>
              <p:cNvSpPr txBox="1">
                <a:spLocks noRot="1" noChangeAspect="1" noMove="1" noResize="1" noEditPoints="1" noAdjustHandles="1" noChangeArrowheads="1" noChangeShapeType="1" noTextEdit="1"/>
              </p:cNvSpPr>
              <p:nvPr/>
            </p:nvSpPr>
            <p:spPr>
              <a:xfrm>
                <a:off x="2223786" y="5657700"/>
                <a:ext cx="7802136" cy="938334"/>
              </a:xfrm>
              <a:prstGeom prst="rect">
                <a:avLst/>
              </a:prstGeom>
              <a:blipFill>
                <a:blip r:embed="rId4"/>
                <a:stretch>
                  <a:fillRect l="-703" t="-3247" b="-9091"/>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EE870698-30D3-4059-BE5A-744F5DEDD7F0}"/>
              </a:ext>
            </a:extLst>
          </p:cNvPr>
          <p:cNvPicPr>
            <a:picLocks noChangeAspect="1"/>
          </p:cNvPicPr>
          <p:nvPr/>
        </p:nvPicPr>
        <p:blipFill>
          <a:blip r:embed="rId5"/>
          <a:stretch>
            <a:fillRect/>
          </a:stretch>
        </p:blipFill>
        <p:spPr>
          <a:xfrm>
            <a:off x="4109291" y="4406689"/>
            <a:ext cx="3104721" cy="722201"/>
          </a:xfrm>
          <a:prstGeom prst="rect">
            <a:avLst/>
          </a:prstGeom>
        </p:spPr>
      </p:pic>
    </p:spTree>
    <p:extLst>
      <p:ext uri="{BB962C8B-B14F-4D97-AF65-F5344CB8AC3E}">
        <p14:creationId xmlns:p14="http://schemas.microsoft.com/office/powerpoint/2010/main" val="4215872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A3E5-BB83-4099-B8D5-2387D2143EBE}"/>
              </a:ext>
            </a:extLst>
          </p:cNvPr>
          <p:cNvSpPr>
            <a:spLocks noGrp="1"/>
          </p:cNvSpPr>
          <p:nvPr>
            <p:ph type="title"/>
          </p:nvPr>
        </p:nvSpPr>
        <p:spPr>
          <a:solidFill>
            <a:srgbClr val="00B0F0"/>
          </a:solidFill>
        </p:spPr>
        <p:txBody>
          <a:bodyPr/>
          <a:lstStyle/>
          <a:p>
            <a:r>
              <a:rPr lang="en-US" sz="4400" i="0" u="none" strike="noStrike" baseline="0" dirty="0">
                <a:solidFill>
                  <a:srgbClr val="C00000"/>
                </a:solidFill>
                <a:latin typeface="Times New Roman" panose="02020603050405020304" pitchFamily="18" charset="0"/>
                <a:cs typeface="Times New Roman" panose="02020603050405020304" pitchFamily="18" charset="0"/>
              </a:rPr>
              <a:t>Log-Rank Test</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46CBA3B-B5D0-46D9-AB71-21917E4E15C6}"/>
              </a:ext>
            </a:extLst>
          </p:cNvPr>
          <p:cNvSpPr txBox="1"/>
          <p:nvPr/>
        </p:nvSpPr>
        <p:spPr>
          <a:xfrm>
            <a:off x="6359621" y="2459504"/>
            <a:ext cx="4718758" cy="1938992"/>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This P-value indicates that the null hypothesis should be rejected</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We can therefore </a:t>
            </a:r>
            <a:r>
              <a:rPr lang="en-US" sz="2000" b="1" i="0" u="none" strike="noStrike" baseline="0" dirty="0">
                <a:latin typeface="Times New Roman" panose="02020603050405020304" pitchFamily="18" charset="0"/>
                <a:cs typeface="Times New Roman" panose="02020603050405020304" pitchFamily="18" charset="0"/>
              </a:rPr>
              <a:t>conclude</a:t>
            </a:r>
            <a:r>
              <a:rPr lang="en-US" sz="2000" b="0" i="0" u="none" strike="noStrike" baseline="0" dirty="0">
                <a:solidFill>
                  <a:srgbClr val="C00000"/>
                </a:solidFill>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that the treatment and placebo groups have </a:t>
            </a:r>
            <a:r>
              <a:rPr lang="en-US" sz="2000" b="1" i="0" u="none" strike="noStrike" baseline="0" dirty="0">
                <a:latin typeface="Times New Roman" panose="02020603050405020304" pitchFamily="18" charset="0"/>
                <a:cs typeface="Times New Roman" panose="02020603050405020304" pitchFamily="18" charset="0"/>
              </a:rPr>
              <a:t>significantly different </a:t>
            </a:r>
            <a:r>
              <a:rPr lang="en-US" sz="2000" b="0" i="0" u="none" strike="noStrike" baseline="0" dirty="0">
                <a:latin typeface="Times New Roman" panose="02020603050405020304" pitchFamily="18" charset="0"/>
                <a:cs typeface="Times New Roman" panose="02020603050405020304" pitchFamily="18" charset="0"/>
              </a:rPr>
              <a:t>KM survival curves</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D4FA6C-644C-4E1E-B03F-961EEF8E06D1}"/>
                  </a:ext>
                </a:extLst>
              </p:cNvPr>
              <p:cNvSpPr txBox="1"/>
              <p:nvPr/>
            </p:nvSpPr>
            <p:spPr>
              <a:xfrm>
                <a:off x="1547154" y="3121149"/>
                <a:ext cx="3812948" cy="1032334"/>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Log-rank statistic = 17.25,  </a:t>
                </a:r>
                <a:r>
                  <a:rPr lang="en-US" sz="2000" dirty="0" err="1">
                    <a:latin typeface="Times New Roman" panose="02020603050405020304" pitchFamily="18" charset="0"/>
                    <a:cs typeface="Times New Roman" panose="02020603050405020304" pitchFamily="18" charset="0"/>
                  </a:rPr>
                  <a:t>df</a:t>
                </a:r>
                <a:r>
                  <a:rPr lang="en-US" sz="2000" dirty="0">
                    <a:latin typeface="Times New Roman" panose="02020603050405020304" pitchFamily="18" charset="0"/>
                    <a:cs typeface="Times New Roman" panose="02020603050405020304" pitchFamily="18" charset="0"/>
                  </a:rPr>
                  <a:t> =1;</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17.25 &gt; </a:t>
                </a:r>
                <a14:m>
                  <m:oMath xmlns:m="http://schemas.openxmlformats.org/officeDocument/2006/math">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𝜒</m:t>
                        </m:r>
                      </m:e>
                      <m:sub>
                        <m:r>
                          <a:rPr lang="en-US" sz="2000" b="0" i="1" smtClean="0">
                            <a:latin typeface="Cambria Math" panose="02040503050406030204" pitchFamily="18" charset="0"/>
                            <a:cs typeface="Times New Roman" panose="02020603050405020304" pitchFamily="18" charset="0"/>
                          </a:rPr>
                          <m:t>𝑐𝑟𝑖𝑡𝑖𝑐𝑎𝑙</m:t>
                        </m:r>
                      </m:sub>
                      <m:sup>
                        <m:r>
                          <a:rPr lang="en-US" sz="2000" b="0" i="1" smtClean="0">
                            <a:latin typeface="Cambria Math" panose="02040503050406030204" pitchFamily="18" charset="0"/>
                            <a:cs typeface="Times New Roman" panose="02020603050405020304" pitchFamily="18" charset="0"/>
                          </a:rPr>
                          <m:t>2</m:t>
                        </m:r>
                      </m:sup>
                    </m:sSubSup>
                  </m:oMath>
                </a14:m>
                <a:r>
                  <a:rPr lang="en-US" sz="2000" dirty="0">
                    <a:latin typeface="Times New Roman" panose="02020603050405020304" pitchFamily="18" charset="0"/>
                    <a:cs typeface="Times New Roman" panose="02020603050405020304" pitchFamily="18" charset="0"/>
                  </a:rPr>
                  <a:t> = 3.84 , p &lt; 0.001</a:t>
                </a:r>
              </a:p>
            </p:txBody>
          </p:sp>
        </mc:Choice>
        <mc:Fallback xmlns="">
          <p:sp>
            <p:nvSpPr>
              <p:cNvPr id="6" name="TextBox 5">
                <a:extLst>
                  <a:ext uri="{FF2B5EF4-FFF2-40B4-BE49-F238E27FC236}">
                    <a16:creationId xmlns:a16="http://schemas.microsoft.com/office/drawing/2014/main" id="{5BD4FA6C-644C-4E1E-B03F-961EEF8E06D1}"/>
                  </a:ext>
                </a:extLst>
              </p:cNvPr>
              <p:cNvSpPr txBox="1">
                <a:spLocks noRot="1" noChangeAspect="1" noMove="1" noResize="1" noEditPoints="1" noAdjustHandles="1" noChangeArrowheads="1" noChangeShapeType="1" noTextEdit="1"/>
              </p:cNvSpPr>
              <p:nvPr/>
            </p:nvSpPr>
            <p:spPr>
              <a:xfrm>
                <a:off x="1547154" y="3121149"/>
                <a:ext cx="3812948" cy="1032334"/>
              </a:xfrm>
              <a:prstGeom prst="rect">
                <a:avLst/>
              </a:prstGeom>
              <a:blipFill>
                <a:blip r:embed="rId3"/>
                <a:stretch>
                  <a:fillRect l="-1760" t="-2959" b="-9467"/>
                </a:stretch>
              </a:blipFill>
            </p:spPr>
            <p:txBody>
              <a:bodyPr/>
              <a:lstStyle/>
              <a:p>
                <a:r>
                  <a:rPr lang="en-US">
                    <a:noFill/>
                  </a:rPr>
                  <a:t> </a:t>
                </a:r>
              </a:p>
            </p:txBody>
          </p:sp>
        </mc:Fallback>
      </mc:AlternateContent>
    </p:spTree>
    <p:extLst>
      <p:ext uri="{BB962C8B-B14F-4D97-AF65-F5344CB8AC3E}">
        <p14:creationId xmlns:p14="http://schemas.microsoft.com/office/powerpoint/2010/main" val="2602019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DCF8-46ED-4810-B05D-97CCBDBB1ECF}"/>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R Implementation of Example Data </a:t>
            </a:r>
          </a:p>
        </p:txBody>
      </p:sp>
      <p:sp>
        <p:nvSpPr>
          <p:cNvPr id="11" name="TextBox 10">
            <a:extLst>
              <a:ext uri="{FF2B5EF4-FFF2-40B4-BE49-F238E27FC236}">
                <a16:creationId xmlns:a16="http://schemas.microsoft.com/office/drawing/2014/main" id="{52EF063E-706D-4564-86AB-9717A6EFABD4}"/>
              </a:ext>
            </a:extLst>
          </p:cNvPr>
          <p:cNvSpPr txBox="1"/>
          <p:nvPr/>
        </p:nvSpPr>
        <p:spPr>
          <a:xfrm>
            <a:off x="1068832" y="1930028"/>
            <a:ext cx="88883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R code:</a:t>
            </a:r>
          </a:p>
        </p:txBody>
      </p:sp>
      <p:sp>
        <p:nvSpPr>
          <p:cNvPr id="14" name="TextBox 13">
            <a:extLst>
              <a:ext uri="{FF2B5EF4-FFF2-40B4-BE49-F238E27FC236}">
                <a16:creationId xmlns:a16="http://schemas.microsoft.com/office/drawing/2014/main" id="{E7A219F1-74CD-499B-B1B7-EEB7CA7C6FE3}"/>
              </a:ext>
            </a:extLst>
          </p:cNvPr>
          <p:cNvSpPr txBox="1"/>
          <p:nvPr/>
        </p:nvSpPr>
        <p:spPr>
          <a:xfrm>
            <a:off x="7279117" y="1930028"/>
            <a:ext cx="93487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Output:</a:t>
            </a:r>
          </a:p>
        </p:txBody>
      </p:sp>
      <p:pic>
        <p:nvPicPr>
          <p:cNvPr id="6" name="Picture 5">
            <a:extLst>
              <a:ext uri="{FF2B5EF4-FFF2-40B4-BE49-F238E27FC236}">
                <a16:creationId xmlns:a16="http://schemas.microsoft.com/office/drawing/2014/main" id="{C924C568-6B34-46B6-8463-C19F385655EE}"/>
              </a:ext>
            </a:extLst>
          </p:cNvPr>
          <p:cNvPicPr>
            <a:picLocks noChangeAspect="1"/>
          </p:cNvPicPr>
          <p:nvPr/>
        </p:nvPicPr>
        <p:blipFill>
          <a:blip r:embed="rId3"/>
          <a:stretch>
            <a:fillRect/>
          </a:stretch>
        </p:blipFill>
        <p:spPr>
          <a:xfrm>
            <a:off x="1068832" y="2538700"/>
            <a:ext cx="5453154" cy="2743725"/>
          </a:xfrm>
          <a:prstGeom prst="rect">
            <a:avLst/>
          </a:prstGeom>
        </p:spPr>
      </p:pic>
      <p:pic>
        <p:nvPicPr>
          <p:cNvPr id="4" name="Picture 3">
            <a:extLst>
              <a:ext uri="{FF2B5EF4-FFF2-40B4-BE49-F238E27FC236}">
                <a16:creationId xmlns:a16="http://schemas.microsoft.com/office/drawing/2014/main" id="{F38DF508-A90E-43F3-ADB5-32A509DD25E4}"/>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20000"/>
                    </a14:imgEffect>
                  </a14:imgLayer>
                </a14:imgProps>
              </a:ext>
            </a:extLst>
          </a:blip>
          <a:stretch>
            <a:fillRect/>
          </a:stretch>
        </p:blipFill>
        <p:spPr>
          <a:xfrm>
            <a:off x="8335577" y="1930028"/>
            <a:ext cx="2455847" cy="4711489"/>
          </a:xfrm>
          <a:prstGeom prst="rect">
            <a:avLst/>
          </a:prstGeom>
        </p:spPr>
      </p:pic>
    </p:spTree>
    <p:extLst>
      <p:ext uri="{BB962C8B-B14F-4D97-AF65-F5344CB8AC3E}">
        <p14:creationId xmlns:p14="http://schemas.microsoft.com/office/powerpoint/2010/main" val="2642097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DCF8-46ED-4810-B05D-97CCBDBB1ECF}"/>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R Implementation </a:t>
            </a:r>
          </a:p>
        </p:txBody>
      </p:sp>
      <p:sp>
        <p:nvSpPr>
          <p:cNvPr id="11" name="TextBox 10">
            <a:extLst>
              <a:ext uri="{FF2B5EF4-FFF2-40B4-BE49-F238E27FC236}">
                <a16:creationId xmlns:a16="http://schemas.microsoft.com/office/drawing/2014/main" id="{52EF063E-706D-4564-86AB-9717A6EFABD4}"/>
              </a:ext>
            </a:extLst>
          </p:cNvPr>
          <p:cNvSpPr txBox="1"/>
          <p:nvPr/>
        </p:nvSpPr>
        <p:spPr>
          <a:xfrm>
            <a:off x="937460" y="1825736"/>
            <a:ext cx="88883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R code:</a:t>
            </a:r>
          </a:p>
        </p:txBody>
      </p:sp>
      <p:sp>
        <p:nvSpPr>
          <p:cNvPr id="14" name="TextBox 13">
            <a:extLst>
              <a:ext uri="{FF2B5EF4-FFF2-40B4-BE49-F238E27FC236}">
                <a16:creationId xmlns:a16="http://schemas.microsoft.com/office/drawing/2014/main" id="{E7A219F1-74CD-499B-B1B7-EEB7CA7C6FE3}"/>
              </a:ext>
            </a:extLst>
          </p:cNvPr>
          <p:cNvSpPr txBox="1"/>
          <p:nvPr/>
        </p:nvSpPr>
        <p:spPr>
          <a:xfrm>
            <a:off x="6103220" y="1825736"/>
            <a:ext cx="93487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Output:</a:t>
            </a:r>
          </a:p>
        </p:txBody>
      </p:sp>
      <p:pic>
        <p:nvPicPr>
          <p:cNvPr id="6" name="Picture 5">
            <a:extLst>
              <a:ext uri="{FF2B5EF4-FFF2-40B4-BE49-F238E27FC236}">
                <a16:creationId xmlns:a16="http://schemas.microsoft.com/office/drawing/2014/main" id="{948A1185-8494-49EB-A519-194C80F054D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6264801" y="2330116"/>
            <a:ext cx="5088999" cy="4049102"/>
          </a:xfrm>
          <a:prstGeom prst="rect">
            <a:avLst/>
          </a:prstGeom>
        </p:spPr>
      </p:pic>
      <mc:AlternateContent xmlns:mc="http://schemas.openxmlformats.org/markup-compatibility/2006" xmlns:a14="http://schemas.microsoft.com/office/drawing/2010/main">
        <mc:Choice Requires="a14">
          <p:graphicFrame>
            <p:nvGraphicFramePr>
              <p:cNvPr id="7" name="Table 8">
                <a:extLst>
                  <a:ext uri="{FF2B5EF4-FFF2-40B4-BE49-F238E27FC236}">
                    <a16:creationId xmlns:a16="http://schemas.microsoft.com/office/drawing/2014/main" id="{693CDA6D-14A2-483B-817D-73D87EB1E495}"/>
                  </a:ext>
                </a:extLst>
              </p:cNvPr>
              <p:cNvGraphicFramePr>
                <a:graphicFrameLocks noGrp="1"/>
              </p:cNvGraphicFramePr>
              <p:nvPr>
                <p:ph idx="1"/>
                <p:extLst>
                  <p:ext uri="{D42A27DB-BD31-4B8C-83A1-F6EECF244321}">
                    <p14:modId xmlns:p14="http://schemas.microsoft.com/office/powerpoint/2010/main" val="197718514"/>
                  </p:ext>
                </p:extLst>
              </p:nvPr>
            </p:nvGraphicFramePr>
            <p:xfrm>
              <a:off x="1038205" y="3997757"/>
              <a:ext cx="4586949" cy="2775839"/>
            </p:xfrm>
            <a:graphic>
              <a:graphicData uri="http://schemas.openxmlformats.org/drawingml/2006/table">
                <a:tbl>
                  <a:tblPr firstRow="1" bandRow="1">
                    <a:tableStyleId>{2D5ABB26-0587-4C30-8999-92F81FD0307C}</a:tableStyleId>
                  </a:tblPr>
                  <a:tblGrid>
                    <a:gridCol w="767806">
                      <a:extLst>
                        <a:ext uri="{9D8B030D-6E8A-4147-A177-3AD203B41FA5}">
                          <a16:colId xmlns:a16="http://schemas.microsoft.com/office/drawing/2014/main" val="2015591560"/>
                        </a:ext>
                      </a:extLst>
                    </a:gridCol>
                    <a:gridCol w="894124">
                      <a:extLst>
                        <a:ext uri="{9D8B030D-6E8A-4147-A177-3AD203B41FA5}">
                          <a16:colId xmlns:a16="http://schemas.microsoft.com/office/drawing/2014/main" val="3104932016"/>
                        </a:ext>
                      </a:extLst>
                    </a:gridCol>
                    <a:gridCol w="920097">
                      <a:extLst>
                        <a:ext uri="{9D8B030D-6E8A-4147-A177-3AD203B41FA5}">
                          <a16:colId xmlns:a16="http://schemas.microsoft.com/office/drawing/2014/main" val="86780651"/>
                        </a:ext>
                      </a:extLst>
                    </a:gridCol>
                    <a:gridCol w="2004922">
                      <a:extLst>
                        <a:ext uri="{9D8B030D-6E8A-4147-A177-3AD203B41FA5}">
                          <a16:colId xmlns:a16="http://schemas.microsoft.com/office/drawing/2014/main" val="1476346558"/>
                        </a:ext>
                      </a:extLst>
                    </a:gridCol>
                  </a:tblGrid>
                  <a:tr h="312834">
                    <a:tc>
                      <a:txBody>
                        <a:bodyPr/>
                        <a:lstStyle/>
                        <a:p>
                          <a:pPr algn="ctr"/>
                          <a:r>
                            <a:rPr lang="en-US" sz="1400" dirty="0"/>
                            <a:t>Time </a:t>
                          </a:r>
                          <a14:m>
                            <m:oMath xmlns:m="http://schemas.openxmlformats.org/officeDocument/2006/math">
                              <m:sSub>
                                <m:sSubPr>
                                  <m:ctrlPr>
                                    <a:rPr lang="en-US" sz="1400" i="1" smtClean="0">
                                      <a:latin typeface="Cambria Math" panose="02040503050406030204" pitchFamily="18" charset="0"/>
                                    </a:rPr>
                                  </m:ctrlPr>
                                </m:sSubPr>
                                <m:e>
                                  <m:r>
                                    <a:rPr lang="en-US" sz="1400" b="1" smtClean="0">
                                      <a:latin typeface="Cambria Math" panose="02040503050406030204" pitchFamily="18" charset="0"/>
                                    </a:rPr>
                                    <m:t>𝒕</m:t>
                                  </m:r>
                                </m:e>
                                <m:sub>
                                  <m:r>
                                    <a:rPr lang="en-US" sz="1400" b="1" smtClean="0">
                                      <a:latin typeface="Cambria Math" panose="02040503050406030204" pitchFamily="18" charset="0"/>
                                    </a:rPr>
                                    <m:t>𝒊</m:t>
                                  </m:r>
                                </m:sub>
                              </m:sSub>
                            </m:oMath>
                          </a14:m>
                          <a:endParaRPr lang="en-US" sz="1400"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kern="1200" dirty="0">
                              <a:solidFill>
                                <a:srgbClr val="00B050"/>
                              </a:solidFill>
                            </a:rPr>
                            <a:t># at risk</a:t>
                          </a:r>
                          <a:endParaRPr lang="en-US" sz="1400" kern="1200" dirty="0">
                            <a:solidFill>
                              <a:srgbClr val="00B050"/>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C00000"/>
                              </a:solidFill>
                            </a:rPr>
                            <a:t> # events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 Survivor </a:t>
                          </a:r>
                          <a14:m>
                            <m:oMath xmlns:m="http://schemas.openxmlformats.org/officeDocument/2006/math">
                              <m:acc>
                                <m:accPr>
                                  <m:chr m:val="̂"/>
                                  <m:ctrlPr>
                                    <a:rPr lang="en-US" sz="1400" i="1" smtClean="0">
                                      <a:latin typeface="Cambria Math" panose="02040503050406030204" pitchFamily="18" charset="0"/>
                                    </a:rPr>
                                  </m:ctrlPr>
                                </m:accPr>
                                <m:e>
                                  <m:r>
                                    <a:rPr lang="en-US" sz="1400" b="0" smtClean="0">
                                      <a:latin typeface="Cambria Math" panose="02040503050406030204" pitchFamily="18" charset="0"/>
                                    </a:rPr>
                                    <m:t>𝑆</m:t>
                                  </m:r>
                                </m:e>
                              </m:acc>
                              <m:r>
                                <a:rPr lang="en-US" sz="1400" b="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smtClean="0">
                                      <a:latin typeface="Cambria Math" panose="02040503050406030204" pitchFamily="18" charset="0"/>
                                    </a:rPr>
                                    <m:t>𝑡</m:t>
                                  </m:r>
                                </m:e>
                                <m:sub>
                                  <m:r>
                                    <a:rPr lang="en-US" sz="1400" b="0" smtClean="0">
                                      <a:latin typeface="Cambria Math" panose="02040503050406030204" pitchFamily="18" charset="0"/>
                                    </a:rPr>
                                    <m:t>(</m:t>
                                  </m:r>
                                  <m:r>
                                    <a:rPr lang="en-US" sz="1400" b="0" smtClean="0">
                                      <a:latin typeface="Cambria Math" panose="02040503050406030204" pitchFamily="18" charset="0"/>
                                    </a:rPr>
                                    <m:t>𝑓</m:t>
                                  </m:r>
                                  <m:r>
                                    <a:rPr lang="en-US" sz="1400" b="0" smtClean="0">
                                      <a:latin typeface="Cambria Math" panose="02040503050406030204" pitchFamily="18" charset="0"/>
                                    </a:rPr>
                                    <m:t>)</m:t>
                                  </m:r>
                                </m:sub>
                              </m:sSub>
                              <m:r>
                                <a:rPr lang="en-US" sz="1400" b="0" smtClean="0">
                                  <a:latin typeface="Cambria Math" panose="02040503050406030204" pitchFamily="18" charset="0"/>
                                </a:rPr>
                                <m:t>)</m:t>
                              </m:r>
                            </m:oMath>
                          </a14:m>
                          <a:endParaRPr lang="en-US" sz="1400"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39327"/>
                      </a:ext>
                    </a:extLst>
                  </a:tr>
                  <a:tr h="281438">
                    <a:tc>
                      <a:txBody>
                        <a:bodyPr/>
                        <a:lstStyle/>
                        <a:p>
                          <a:pPr algn="ctr"/>
                          <a:r>
                            <a:rPr lang="en-US" sz="1400" dirty="0"/>
                            <a:t>0</a:t>
                          </a:r>
                        </a:p>
                      </a:txBody>
                      <a:tcP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sz="1400" kern="1200" dirty="0">
                              <a:solidFill>
                                <a:srgbClr val="00B050"/>
                              </a:solidFill>
                            </a:rPr>
                            <a:t>21</a:t>
                          </a:r>
                          <a:endParaRPr lang="en-US" sz="1400" kern="1200" dirty="0">
                            <a:solidFill>
                              <a:srgbClr val="00B050"/>
                            </a:solidFill>
                            <a:latin typeface="+mn-lt"/>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sz="1400" kern="1200" dirty="0">
                              <a:solidFill>
                                <a:srgbClr val="C00000"/>
                              </a:solidFill>
                            </a:rPr>
                            <a:t>0</a:t>
                          </a:r>
                          <a:endParaRPr lang="en-US" sz="1400" kern="1200" dirty="0">
                            <a:solidFill>
                              <a:srgbClr val="C00000"/>
                            </a:solidFill>
                            <a:latin typeface="+mn-lt"/>
                            <a:ea typeface="+mn-ea"/>
                            <a:cs typeface="+mn-cs"/>
                          </a:endParaRPr>
                        </a:p>
                      </a:txBody>
                      <a:tcPr>
                        <a:lnT w="12700" cap="flat" cmpd="sng" algn="ctr">
                          <a:solidFill>
                            <a:schemeClr val="tx1"/>
                          </a:solidFill>
                          <a:prstDash val="solid"/>
                          <a:round/>
                          <a:headEnd type="none" w="med" len="med"/>
                          <a:tailEnd type="none" w="med" len="med"/>
                        </a:lnT>
                      </a:tcPr>
                    </a:tc>
                    <a:tc>
                      <a:txBody>
                        <a:bodyPr/>
                        <a:lstStyle/>
                        <a:p>
                          <a:r>
                            <a:rPr lang="en-US" sz="1400" dirty="0">
                              <a:solidFill>
                                <a:srgbClr val="00B050"/>
                              </a:solidFill>
                            </a:rPr>
                            <a:t>21</a:t>
                          </a:r>
                          <a:r>
                            <a:rPr lang="en-US" sz="1400" dirty="0"/>
                            <a:t> / </a:t>
                          </a:r>
                          <a:r>
                            <a:rPr lang="en-US" sz="1400" dirty="0">
                              <a:solidFill>
                                <a:srgbClr val="00B050"/>
                              </a:solidFill>
                            </a:rPr>
                            <a:t>21</a:t>
                          </a:r>
                          <a:r>
                            <a:rPr lang="en-US" sz="1400" dirty="0"/>
                            <a:t> =1</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75884059"/>
                      </a:ext>
                    </a:extLst>
                  </a:tr>
                  <a:tr h="281438">
                    <a:tc>
                      <a:txBody>
                        <a:bodyPr/>
                        <a:lstStyle/>
                        <a:p>
                          <a:pPr algn="ctr"/>
                          <a:r>
                            <a:rPr lang="en-US" sz="1400" dirty="0"/>
                            <a:t>6</a:t>
                          </a:r>
                        </a:p>
                      </a:txBody>
                      <a:tcPr/>
                    </a:tc>
                    <a:tc>
                      <a:txBody>
                        <a:bodyPr/>
                        <a:lstStyle/>
                        <a:p>
                          <a:pPr marL="0" algn="ctr" defTabSz="914400" rtl="0" eaLnBrk="1" latinLnBrk="0" hangingPunct="1"/>
                          <a:r>
                            <a:rPr lang="en-US" sz="1400" kern="1200" dirty="0">
                              <a:solidFill>
                                <a:srgbClr val="00B050"/>
                              </a:solidFill>
                            </a:rPr>
                            <a:t>21</a:t>
                          </a:r>
                          <a:endParaRPr lang="en-US" sz="1400" kern="1200" dirty="0">
                            <a:solidFill>
                              <a:srgbClr val="00B050"/>
                            </a:solidFill>
                            <a:latin typeface="+mn-lt"/>
                            <a:ea typeface="+mn-ea"/>
                            <a:cs typeface="+mn-cs"/>
                          </a:endParaRPr>
                        </a:p>
                      </a:txBody>
                      <a:tcPr/>
                    </a:tc>
                    <a:tc>
                      <a:txBody>
                        <a:bodyPr/>
                        <a:lstStyle/>
                        <a:p>
                          <a:pPr marL="0" algn="ctr" defTabSz="914400" rtl="0" eaLnBrk="1" latinLnBrk="0" hangingPunct="1"/>
                          <a:r>
                            <a:rPr lang="en-US" sz="1400" kern="1200" dirty="0">
                              <a:solidFill>
                                <a:srgbClr val="C00000"/>
                              </a:solidFill>
                            </a:rPr>
                            <a:t>3</a:t>
                          </a:r>
                          <a:endParaRPr lang="en-US" sz="1400" kern="1200" dirty="0">
                            <a:solidFill>
                              <a:srgbClr val="C00000"/>
                            </a:solidFill>
                            <a:latin typeface="+mn-lt"/>
                            <a:ea typeface="+mn-ea"/>
                            <a:cs typeface="+mn-cs"/>
                          </a:endParaRPr>
                        </a:p>
                      </a:txBody>
                      <a:tcPr/>
                    </a:tc>
                    <a:tc>
                      <a:txBody>
                        <a:bodyPr/>
                        <a:lstStyle/>
                        <a:p>
                          <a:r>
                            <a:rPr lang="en-US" sz="1400" dirty="0"/>
                            <a:t>1 * (</a:t>
                          </a:r>
                          <a:r>
                            <a:rPr lang="en-US" sz="1400" kern="1200" dirty="0">
                              <a:solidFill>
                                <a:srgbClr val="00B050"/>
                              </a:solidFill>
                            </a:rPr>
                            <a:t>21 </a:t>
                          </a:r>
                          <a:r>
                            <a:rPr lang="en-US" sz="1400" dirty="0"/>
                            <a:t>- </a:t>
                          </a:r>
                          <a:r>
                            <a:rPr lang="en-US" sz="1400" dirty="0">
                              <a:solidFill>
                                <a:srgbClr val="C00000"/>
                              </a:solidFill>
                            </a:rPr>
                            <a:t>3</a:t>
                          </a:r>
                          <a:r>
                            <a:rPr lang="en-US" sz="1400" dirty="0"/>
                            <a:t>) / </a:t>
                          </a:r>
                          <a:r>
                            <a:rPr lang="en-US" sz="1400" dirty="0">
                              <a:solidFill>
                                <a:srgbClr val="00B050"/>
                              </a:solidFill>
                            </a:rPr>
                            <a:t>21</a:t>
                          </a:r>
                          <a:r>
                            <a:rPr lang="en-US" sz="1400" dirty="0"/>
                            <a:t>  = .857</a:t>
                          </a:r>
                        </a:p>
                      </a:txBody>
                      <a:tcPr/>
                    </a:tc>
                    <a:extLst>
                      <a:ext uri="{0D108BD9-81ED-4DB2-BD59-A6C34878D82A}">
                        <a16:rowId xmlns:a16="http://schemas.microsoft.com/office/drawing/2014/main" val="740969068"/>
                      </a:ext>
                    </a:extLst>
                  </a:tr>
                  <a:tr h="281438">
                    <a:tc>
                      <a:txBody>
                        <a:bodyPr/>
                        <a:lstStyle/>
                        <a:p>
                          <a:pPr algn="ctr"/>
                          <a:r>
                            <a:rPr lang="en-US" sz="1400" dirty="0"/>
                            <a:t>7</a:t>
                          </a:r>
                        </a:p>
                      </a:txBody>
                      <a:tcPr/>
                    </a:tc>
                    <a:tc>
                      <a:txBody>
                        <a:bodyPr/>
                        <a:lstStyle/>
                        <a:p>
                          <a:pPr marL="0" algn="ctr" defTabSz="914400" rtl="0" eaLnBrk="1" latinLnBrk="0" hangingPunct="1"/>
                          <a:r>
                            <a:rPr lang="en-US" sz="1400" kern="1200" dirty="0">
                              <a:solidFill>
                                <a:srgbClr val="00B050"/>
                              </a:solidFill>
                            </a:rPr>
                            <a:t>17</a:t>
                          </a:r>
                          <a:endParaRPr lang="en-US" sz="1400" kern="1200" dirty="0">
                            <a:solidFill>
                              <a:srgbClr val="00B050"/>
                            </a:solidFill>
                            <a:latin typeface="+mn-lt"/>
                            <a:ea typeface="+mn-ea"/>
                            <a:cs typeface="+mn-cs"/>
                          </a:endParaRPr>
                        </a:p>
                      </a:txBody>
                      <a:tcPr/>
                    </a:tc>
                    <a:tc>
                      <a:txBody>
                        <a:bodyPr/>
                        <a:lstStyle/>
                        <a:p>
                          <a:pPr marL="0" algn="ctr" defTabSz="914400" rtl="0" eaLnBrk="1" latinLnBrk="0" hangingPunct="1"/>
                          <a:r>
                            <a:rPr lang="en-US" sz="1400" kern="1200" dirty="0">
                              <a:solidFill>
                                <a:srgbClr val="C00000"/>
                              </a:solidFill>
                            </a:rPr>
                            <a:t>1</a:t>
                          </a:r>
                          <a:endParaRPr lang="en-US" sz="1400" kern="1200" dirty="0">
                            <a:solidFill>
                              <a:srgbClr val="C0000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.857*(</a:t>
                          </a:r>
                          <a:r>
                            <a:rPr lang="en-US" sz="1400" kern="1200" dirty="0">
                              <a:solidFill>
                                <a:srgbClr val="00B050"/>
                              </a:solidFill>
                            </a:rPr>
                            <a:t>17 </a:t>
                          </a:r>
                          <a:r>
                            <a:rPr lang="en-US" sz="1400" dirty="0"/>
                            <a:t>- </a:t>
                          </a:r>
                          <a:r>
                            <a:rPr lang="en-US" sz="1400" dirty="0">
                              <a:solidFill>
                                <a:srgbClr val="C00000"/>
                              </a:solidFill>
                            </a:rPr>
                            <a:t>1</a:t>
                          </a:r>
                          <a:r>
                            <a:rPr lang="en-US" sz="1400" dirty="0"/>
                            <a:t>) / </a:t>
                          </a:r>
                          <a:r>
                            <a:rPr lang="en-US" sz="1400" dirty="0">
                              <a:solidFill>
                                <a:srgbClr val="00B050"/>
                              </a:solidFill>
                            </a:rPr>
                            <a:t>17</a:t>
                          </a:r>
                          <a:r>
                            <a:rPr lang="en-US" sz="1400" dirty="0"/>
                            <a:t>  = .807</a:t>
                          </a:r>
                        </a:p>
                      </a:txBody>
                      <a:tcPr/>
                    </a:tc>
                    <a:extLst>
                      <a:ext uri="{0D108BD9-81ED-4DB2-BD59-A6C34878D82A}">
                        <a16:rowId xmlns:a16="http://schemas.microsoft.com/office/drawing/2014/main" val="1763637159"/>
                      </a:ext>
                    </a:extLst>
                  </a:tr>
                  <a:tr h="281438">
                    <a:tc>
                      <a:txBody>
                        <a:bodyPr/>
                        <a:lstStyle/>
                        <a:p>
                          <a:pPr algn="ctr"/>
                          <a:r>
                            <a:rPr lang="en-US" sz="1400" dirty="0"/>
                            <a:t>10</a:t>
                          </a:r>
                        </a:p>
                      </a:txBody>
                      <a:tcPr/>
                    </a:tc>
                    <a:tc>
                      <a:txBody>
                        <a:bodyPr/>
                        <a:lstStyle/>
                        <a:p>
                          <a:pPr marL="0" algn="ctr" defTabSz="914400" rtl="0" eaLnBrk="1" latinLnBrk="0" hangingPunct="1"/>
                          <a:r>
                            <a:rPr lang="en-US" sz="1400" kern="1200" dirty="0">
                              <a:solidFill>
                                <a:srgbClr val="00B050"/>
                              </a:solidFill>
                            </a:rPr>
                            <a:t>15</a:t>
                          </a:r>
                          <a:endParaRPr lang="en-US" sz="1400" kern="1200" dirty="0">
                            <a:solidFill>
                              <a:srgbClr val="00B050"/>
                            </a:solidFill>
                            <a:latin typeface="+mn-lt"/>
                            <a:ea typeface="+mn-ea"/>
                            <a:cs typeface="+mn-cs"/>
                          </a:endParaRPr>
                        </a:p>
                      </a:txBody>
                      <a:tcPr/>
                    </a:tc>
                    <a:tc>
                      <a:txBody>
                        <a:bodyPr/>
                        <a:lstStyle/>
                        <a:p>
                          <a:pPr marL="0" algn="ctr" defTabSz="914400" rtl="0" eaLnBrk="1" latinLnBrk="0" hangingPunct="1"/>
                          <a:r>
                            <a:rPr lang="en-US" sz="1400" kern="1200" dirty="0">
                              <a:solidFill>
                                <a:srgbClr val="C00000"/>
                              </a:solidFill>
                            </a:rPr>
                            <a:t>1</a:t>
                          </a:r>
                          <a:endParaRPr lang="en-US" sz="1400" kern="1200" dirty="0">
                            <a:solidFill>
                              <a:srgbClr val="C00000"/>
                            </a:solidFill>
                            <a:latin typeface="+mn-lt"/>
                            <a:ea typeface="+mn-ea"/>
                            <a:cs typeface="+mn-cs"/>
                          </a:endParaRPr>
                        </a:p>
                      </a:txBody>
                      <a:tcPr/>
                    </a:tc>
                    <a:tc>
                      <a:txBody>
                        <a:bodyPr/>
                        <a:lstStyle/>
                        <a:p>
                          <a:r>
                            <a:rPr lang="en-US" sz="1400" dirty="0"/>
                            <a:t>.807*(</a:t>
                          </a:r>
                          <a:r>
                            <a:rPr lang="en-US" sz="1400" kern="1200" dirty="0">
                              <a:solidFill>
                                <a:srgbClr val="00B050"/>
                              </a:solidFill>
                            </a:rPr>
                            <a:t>15 </a:t>
                          </a:r>
                          <a:r>
                            <a:rPr lang="en-US" sz="1400" dirty="0"/>
                            <a:t>- </a:t>
                          </a:r>
                          <a:r>
                            <a:rPr lang="en-US" sz="1400" dirty="0">
                              <a:solidFill>
                                <a:srgbClr val="C00000"/>
                              </a:solidFill>
                            </a:rPr>
                            <a:t>3</a:t>
                          </a:r>
                          <a:r>
                            <a:rPr lang="en-US" sz="1400" dirty="0"/>
                            <a:t>) / </a:t>
                          </a:r>
                          <a:r>
                            <a:rPr lang="en-US" sz="1400" dirty="0">
                              <a:solidFill>
                                <a:srgbClr val="00B050"/>
                              </a:solidFill>
                            </a:rPr>
                            <a:t>15</a:t>
                          </a:r>
                          <a:r>
                            <a:rPr lang="en-US" sz="1400" dirty="0"/>
                            <a:t>  = .753</a:t>
                          </a:r>
                        </a:p>
                      </a:txBody>
                      <a:tcPr/>
                    </a:tc>
                    <a:extLst>
                      <a:ext uri="{0D108BD9-81ED-4DB2-BD59-A6C34878D82A}">
                        <a16:rowId xmlns:a16="http://schemas.microsoft.com/office/drawing/2014/main" val="2602510103"/>
                      </a:ext>
                    </a:extLst>
                  </a:tr>
                  <a:tr h="281438">
                    <a:tc>
                      <a:txBody>
                        <a:bodyPr/>
                        <a:lstStyle/>
                        <a:p>
                          <a:pPr algn="ctr"/>
                          <a:r>
                            <a:rPr lang="en-US" sz="1400" dirty="0"/>
                            <a:t>13</a:t>
                          </a:r>
                        </a:p>
                      </a:txBody>
                      <a:tcPr/>
                    </a:tc>
                    <a:tc>
                      <a:txBody>
                        <a:bodyPr/>
                        <a:lstStyle/>
                        <a:p>
                          <a:pPr marL="0" algn="ctr" defTabSz="914400" rtl="0" eaLnBrk="1" latinLnBrk="0" hangingPunct="1"/>
                          <a:r>
                            <a:rPr lang="en-US" sz="1400" kern="1200" dirty="0">
                              <a:solidFill>
                                <a:srgbClr val="00B050"/>
                              </a:solidFill>
                            </a:rPr>
                            <a:t>12</a:t>
                          </a:r>
                          <a:endParaRPr lang="en-US" sz="1400" kern="1200" dirty="0">
                            <a:solidFill>
                              <a:srgbClr val="00B050"/>
                            </a:solidFill>
                            <a:latin typeface="+mn-lt"/>
                            <a:ea typeface="+mn-ea"/>
                            <a:cs typeface="+mn-cs"/>
                          </a:endParaRPr>
                        </a:p>
                      </a:txBody>
                      <a:tcPr/>
                    </a:tc>
                    <a:tc>
                      <a:txBody>
                        <a:bodyPr/>
                        <a:lstStyle/>
                        <a:p>
                          <a:pPr marL="0" algn="ctr" defTabSz="914400" rtl="0" eaLnBrk="1" latinLnBrk="0" hangingPunct="1"/>
                          <a:r>
                            <a:rPr lang="en-US" sz="1400" kern="1200" dirty="0">
                              <a:solidFill>
                                <a:srgbClr val="C00000"/>
                              </a:solidFill>
                            </a:rPr>
                            <a:t>1</a:t>
                          </a:r>
                          <a:endParaRPr lang="en-US" sz="1400" kern="1200" dirty="0">
                            <a:solidFill>
                              <a:srgbClr val="C0000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.753*(</a:t>
                          </a:r>
                          <a:r>
                            <a:rPr lang="en-US" sz="1400" kern="1200" dirty="0">
                              <a:solidFill>
                                <a:srgbClr val="00B050"/>
                              </a:solidFill>
                            </a:rPr>
                            <a:t>11 </a:t>
                          </a:r>
                          <a:r>
                            <a:rPr lang="en-US" sz="1400" dirty="0"/>
                            <a:t>- </a:t>
                          </a:r>
                          <a:r>
                            <a:rPr lang="en-US" sz="1400" dirty="0">
                              <a:solidFill>
                                <a:srgbClr val="C00000"/>
                              </a:solidFill>
                            </a:rPr>
                            <a:t>1</a:t>
                          </a:r>
                          <a:r>
                            <a:rPr lang="en-US" sz="1400" dirty="0"/>
                            <a:t>) / </a:t>
                          </a:r>
                          <a:r>
                            <a:rPr lang="en-US" sz="1400" dirty="0">
                              <a:solidFill>
                                <a:srgbClr val="00B050"/>
                              </a:solidFill>
                            </a:rPr>
                            <a:t>11</a:t>
                          </a:r>
                          <a:r>
                            <a:rPr lang="en-US" sz="1400" dirty="0"/>
                            <a:t>  = .690</a:t>
                          </a:r>
                        </a:p>
                      </a:txBody>
                      <a:tcPr/>
                    </a:tc>
                    <a:extLst>
                      <a:ext uri="{0D108BD9-81ED-4DB2-BD59-A6C34878D82A}">
                        <a16:rowId xmlns:a16="http://schemas.microsoft.com/office/drawing/2014/main" val="772470264"/>
                      </a:ext>
                    </a:extLst>
                  </a:tr>
                  <a:tr h="281438">
                    <a:tc>
                      <a:txBody>
                        <a:bodyPr/>
                        <a:lstStyle/>
                        <a:p>
                          <a:pPr algn="ctr"/>
                          <a:r>
                            <a:rPr lang="en-US" sz="1400" dirty="0"/>
                            <a:t>16</a:t>
                          </a:r>
                        </a:p>
                      </a:txBody>
                      <a:tcPr/>
                    </a:tc>
                    <a:tc>
                      <a:txBody>
                        <a:bodyPr/>
                        <a:lstStyle/>
                        <a:p>
                          <a:pPr marL="0" algn="ctr" defTabSz="914400" rtl="0" eaLnBrk="1" latinLnBrk="0" hangingPunct="1"/>
                          <a:r>
                            <a:rPr lang="en-US" sz="1400" kern="1200" dirty="0">
                              <a:solidFill>
                                <a:srgbClr val="00B050"/>
                              </a:solidFill>
                            </a:rPr>
                            <a:t>11</a:t>
                          </a:r>
                          <a:endParaRPr lang="en-US" sz="1400" kern="1200" dirty="0">
                            <a:solidFill>
                              <a:srgbClr val="00B050"/>
                            </a:solidFill>
                            <a:latin typeface="+mn-lt"/>
                            <a:ea typeface="+mn-ea"/>
                            <a:cs typeface="+mn-cs"/>
                          </a:endParaRPr>
                        </a:p>
                      </a:txBody>
                      <a:tcPr/>
                    </a:tc>
                    <a:tc>
                      <a:txBody>
                        <a:bodyPr/>
                        <a:lstStyle/>
                        <a:p>
                          <a:pPr marL="0" algn="ctr" defTabSz="914400" rtl="0" eaLnBrk="1" latinLnBrk="0" hangingPunct="1"/>
                          <a:r>
                            <a:rPr lang="en-US" sz="1400" kern="1200" dirty="0">
                              <a:solidFill>
                                <a:srgbClr val="C00000"/>
                              </a:solidFill>
                            </a:rPr>
                            <a:t>1</a:t>
                          </a:r>
                          <a:endParaRPr lang="en-US" sz="1400" kern="1200" dirty="0">
                            <a:solidFill>
                              <a:srgbClr val="C00000"/>
                            </a:solidFill>
                            <a:latin typeface="+mn-lt"/>
                            <a:ea typeface="+mn-ea"/>
                            <a:cs typeface="+mn-cs"/>
                          </a:endParaRPr>
                        </a:p>
                      </a:txBody>
                      <a:tcPr/>
                    </a:tc>
                    <a:tc>
                      <a:txBody>
                        <a:bodyPr/>
                        <a:lstStyle/>
                        <a:p>
                          <a:r>
                            <a:rPr lang="en-US" sz="1400" dirty="0"/>
                            <a:t>.690*(</a:t>
                          </a:r>
                          <a:r>
                            <a:rPr lang="en-US" sz="1400" kern="1200" dirty="0">
                              <a:solidFill>
                                <a:srgbClr val="00B050"/>
                              </a:solidFill>
                            </a:rPr>
                            <a:t>11 </a:t>
                          </a:r>
                          <a:r>
                            <a:rPr lang="en-US" sz="1400" dirty="0"/>
                            <a:t>- </a:t>
                          </a:r>
                          <a:r>
                            <a:rPr lang="en-US" sz="1400" dirty="0">
                              <a:solidFill>
                                <a:srgbClr val="C00000"/>
                              </a:solidFill>
                            </a:rPr>
                            <a:t>1</a:t>
                          </a:r>
                          <a:r>
                            <a:rPr lang="en-US" sz="1400" dirty="0"/>
                            <a:t>) / </a:t>
                          </a:r>
                          <a:r>
                            <a:rPr lang="en-US" sz="1400" dirty="0">
                              <a:solidFill>
                                <a:srgbClr val="00B050"/>
                              </a:solidFill>
                            </a:rPr>
                            <a:t>11</a:t>
                          </a:r>
                          <a:r>
                            <a:rPr lang="en-US" sz="1400" dirty="0"/>
                            <a:t>  = .627</a:t>
                          </a:r>
                        </a:p>
                      </a:txBody>
                      <a:tcPr/>
                    </a:tc>
                    <a:extLst>
                      <a:ext uri="{0D108BD9-81ED-4DB2-BD59-A6C34878D82A}">
                        <a16:rowId xmlns:a16="http://schemas.microsoft.com/office/drawing/2014/main" val="1763330199"/>
                      </a:ext>
                    </a:extLst>
                  </a:tr>
                  <a:tr h="281438">
                    <a:tc>
                      <a:txBody>
                        <a:bodyPr/>
                        <a:lstStyle/>
                        <a:p>
                          <a:pPr algn="ctr"/>
                          <a:r>
                            <a:rPr lang="en-US" sz="1400" dirty="0"/>
                            <a:t>22</a:t>
                          </a:r>
                        </a:p>
                      </a:txBody>
                      <a:tcPr/>
                    </a:tc>
                    <a:tc>
                      <a:txBody>
                        <a:bodyPr/>
                        <a:lstStyle/>
                        <a:p>
                          <a:pPr marL="0" algn="ctr" defTabSz="914400" rtl="0" eaLnBrk="1" latinLnBrk="0" hangingPunct="1"/>
                          <a:r>
                            <a:rPr lang="en-US" sz="1400" kern="1200" dirty="0">
                              <a:solidFill>
                                <a:srgbClr val="00B050"/>
                              </a:solidFill>
                            </a:rPr>
                            <a:t>7</a:t>
                          </a:r>
                          <a:endParaRPr lang="en-US" sz="1400" kern="1200" dirty="0">
                            <a:solidFill>
                              <a:srgbClr val="00B050"/>
                            </a:solidFill>
                            <a:latin typeface="+mn-lt"/>
                            <a:ea typeface="+mn-ea"/>
                            <a:cs typeface="+mn-cs"/>
                          </a:endParaRPr>
                        </a:p>
                      </a:txBody>
                      <a:tcPr/>
                    </a:tc>
                    <a:tc>
                      <a:txBody>
                        <a:bodyPr/>
                        <a:lstStyle/>
                        <a:p>
                          <a:pPr marL="0" algn="ctr" defTabSz="914400" rtl="0" eaLnBrk="1" latinLnBrk="0" hangingPunct="1"/>
                          <a:r>
                            <a:rPr lang="en-US" sz="1400" kern="1200" dirty="0">
                              <a:solidFill>
                                <a:srgbClr val="C00000"/>
                              </a:solidFill>
                            </a:rPr>
                            <a:t>1</a:t>
                          </a:r>
                          <a:endParaRPr lang="en-US" sz="1400" kern="1200" dirty="0">
                            <a:solidFill>
                              <a:srgbClr val="C0000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.627*(</a:t>
                          </a:r>
                          <a:r>
                            <a:rPr lang="en-US" sz="1400" kern="1200" dirty="0">
                              <a:solidFill>
                                <a:srgbClr val="00B050"/>
                              </a:solidFill>
                            </a:rPr>
                            <a:t>7 </a:t>
                          </a:r>
                          <a:r>
                            <a:rPr lang="en-US" sz="1400" dirty="0"/>
                            <a:t>- </a:t>
                          </a:r>
                          <a:r>
                            <a:rPr lang="en-US" sz="1400" dirty="0">
                              <a:solidFill>
                                <a:srgbClr val="C00000"/>
                              </a:solidFill>
                            </a:rPr>
                            <a:t>1</a:t>
                          </a:r>
                          <a:r>
                            <a:rPr lang="en-US" sz="1400" dirty="0"/>
                            <a:t>) / </a:t>
                          </a:r>
                          <a:r>
                            <a:rPr lang="en-US" sz="1400" dirty="0">
                              <a:solidFill>
                                <a:srgbClr val="00B050"/>
                              </a:solidFill>
                            </a:rPr>
                            <a:t>7</a:t>
                          </a:r>
                          <a:r>
                            <a:rPr lang="en-US" sz="1400" dirty="0"/>
                            <a:t>  = .538</a:t>
                          </a:r>
                        </a:p>
                      </a:txBody>
                      <a:tcPr/>
                    </a:tc>
                    <a:extLst>
                      <a:ext uri="{0D108BD9-81ED-4DB2-BD59-A6C34878D82A}">
                        <a16:rowId xmlns:a16="http://schemas.microsoft.com/office/drawing/2014/main" val="1666501076"/>
                      </a:ext>
                    </a:extLst>
                  </a:tr>
                  <a:tr h="281438">
                    <a:tc>
                      <a:txBody>
                        <a:bodyPr/>
                        <a:lstStyle/>
                        <a:p>
                          <a:pPr algn="ctr"/>
                          <a:r>
                            <a:rPr lang="en-US" sz="1400" dirty="0"/>
                            <a:t>23</a:t>
                          </a: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kern="1200" dirty="0">
                              <a:solidFill>
                                <a:srgbClr val="00B050"/>
                              </a:solidFill>
                            </a:rPr>
                            <a:t>6</a:t>
                          </a:r>
                          <a:endParaRPr lang="en-US" sz="1400" kern="1200" dirty="0">
                            <a:solidFill>
                              <a:srgbClr val="00B050"/>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kern="1200" dirty="0">
                              <a:solidFill>
                                <a:srgbClr val="C00000"/>
                              </a:solidFill>
                            </a:rPr>
                            <a:t>1</a:t>
                          </a:r>
                          <a:endParaRPr lang="en-US" sz="1400" kern="1200" dirty="0">
                            <a:solidFill>
                              <a:srgbClr val="C00000"/>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r>
                            <a:rPr lang="en-US" sz="1400" dirty="0"/>
                            <a:t>.538*(</a:t>
                          </a:r>
                          <a:r>
                            <a:rPr lang="en-US" sz="1400" kern="1200" dirty="0">
                              <a:solidFill>
                                <a:srgbClr val="00B050"/>
                              </a:solidFill>
                            </a:rPr>
                            <a:t>6 </a:t>
                          </a:r>
                          <a:r>
                            <a:rPr lang="en-US" sz="1400" dirty="0"/>
                            <a:t>- </a:t>
                          </a:r>
                          <a:r>
                            <a:rPr lang="en-US" sz="1400" dirty="0">
                              <a:solidFill>
                                <a:srgbClr val="C00000"/>
                              </a:solidFill>
                            </a:rPr>
                            <a:t>1</a:t>
                          </a:r>
                          <a:r>
                            <a:rPr lang="en-US" sz="1400" dirty="0"/>
                            <a:t>) / </a:t>
                          </a:r>
                          <a:r>
                            <a:rPr lang="en-US" sz="1400" dirty="0">
                              <a:solidFill>
                                <a:srgbClr val="00B050"/>
                              </a:solidFill>
                            </a:rPr>
                            <a:t>6</a:t>
                          </a:r>
                          <a:r>
                            <a:rPr lang="en-US" sz="1400" dirty="0"/>
                            <a:t>  = .448</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667651"/>
                      </a:ext>
                    </a:extLst>
                  </a:tr>
                </a:tbl>
              </a:graphicData>
            </a:graphic>
          </p:graphicFrame>
        </mc:Choice>
        <mc:Fallback xmlns="">
          <p:graphicFrame>
            <p:nvGraphicFramePr>
              <p:cNvPr id="7" name="Table 8">
                <a:extLst>
                  <a:ext uri="{FF2B5EF4-FFF2-40B4-BE49-F238E27FC236}">
                    <a16:creationId xmlns:a16="http://schemas.microsoft.com/office/drawing/2014/main" id="{693CDA6D-14A2-483B-817D-73D87EB1E495}"/>
                  </a:ext>
                </a:extLst>
              </p:cNvPr>
              <p:cNvGraphicFramePr>
                <a:graphicFrameLocks noGrp="1"/>
              </p:cNvGraphicFramePr>
              <p:nvPr>
                <p:ph idx="1"/>
                <p:extLst>
                  <p:ext uri="{D42A27DB-BD31-4B8C-83A1-F6EECF244321}">
                    <p14:modId xmlns:p14="http://schemas.microsoft.com/office/powerpoint/2010/main" val="197718514"/>
                  </p:ext>
                </p:extLst>
              </p:nvPr>
            </p:nvGraphicFramePr>
            <p:xfrm>
              <a:off x="1038205" y="3997757"/>
              <a:ext cx="4586949" cy="2775839"/>
            </p:xfrm>
            <a:graphic>
              <a:graphicData uri="http://schemas.openxmlformats.org/drawingml/2006/table">
                <a:tbl>
                  <a:tblPr firstRow="1" bandRow="1">
                    <a:tableStyleId>{2D5ABB26-0587-4C30-8999-92F81FD0307C}</a:tableStyleId>
                  </a:tblPr>
                  <a:tblGrid>
                    <a:gridCol w="767806">
                      <a:extLst>
                        <a:ext uri="{9D8B030D-6E8A-4147-A177-3AD203B41FA5}">
                          <a16:colId xmlns:a16="http://schemas.microsoft.com/office/drawing/2014/main" val="2015591560"/>
                        </a:ext>
                      </a:extLst>
                    </a:gridCol>
                    <a:gridCol w="894124">
                      <a:extLst>
                        <a:ext uri="{9D8B030D-6E8A-4147-A177-3AD203B41FA5}">
                          <a16:colId xmlns:a16="http://schemas.microsoft.com/office/drawing/2014/main" val="3104932016"/>
                        </a:ext>
                      </a:extLst>
                    </a:gridCol>
                    <a:gridCol w="920097">
                      <a:extLst>
                        <a:ext uri="{9D8B030D-6E8A-4147-A177-3AD203B41FA5}">
                          <a16:colId xmlns:a16="http://schemas.microsoft.com/office/drawing/2014/main" val="86780651"/>
                        </a:ext>
                      </a:extLst>
                    </a:gridCol>
                    <a:gridCol w="2004922">
                      <a:extLst>
                        <a:ext uri="{9D8B030D-6E8A-4147-A177-3AD203B41FA5}">
                          <a16:colId xmlns:a16="http://schemas.microsoft.com/office/drawing/2014/main" val="1476346558"/>
                        </a:ext>
                      </a:extLst>
                    </a:gridCol>
                  </a:tblGrid>
                  <a:tr h="337439">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t="-1786" r="-498413" b="-733929"/>
                          </a:stretch>
                        </a:blipFill>
                      </a:tcPr>
                    </a:tc>
                    <a:tc>
                      <a:txBody>
                        <a:bodyPr/>
                        <a:lstStyle/>
                        <a:p>
                          <a:pPr marL="0" algn="ctr" defTabSz="914400" rtl="0" eaLnBrk="1" latinLnBrk="0" hangingPunct="1"/>
                          <a:r>
                            <a:rPr lang="en-US" sz="1400" kern="1200" dirty="0">
                              <a:solidFill>
                                <a:srgbClr val="00B050"/>
                              </a:solidFill>
                            </a:rPr>
                            <a:t># at risk</a:t>
                          </a:r>
                          <a:endParaRPr lang="en-US" sz="1400" kern="1200" dirty="0">
                            <a:solidFill>
                              <a:srgbClr val="00B050"/>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C00000"/>
                              </a:solidFill>
                            </a:rPr>
                            <a:t> # events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28875" t="-1786" r="-304" b="-733929"/>
                          </a:stretch>
                        </a:blipFill>
                      </a:tcPr>
                    </a:tc>
                    <a:extLst>
                      <a:ext uri="{0D108BD9-81ED-4DB2-BD59-A6C34878D82A}">
                        <a16:rowId xmlns:a16="http://schemas.microsoft.com/office/drawing/2014/main" val="197139327"/>
                      </a:ext>
                    </a:extLst>
                  </a:tr>
                  <a:tr h="304800">
                    <a:tc>
                      <a:txBody>
                        <a:bodyPr/>
                        <a:lstStyle/>
                        <a:p>
                          <a:pPr algn="ctr"/>
                          <a:r>
                            <a:rPr lang="en-US" sz="1400" dirty="0"/>
                            <a:t>0</a:t>
                          </a:r>
                        </a:p>
                      </a:txBody>
                      <a:tcP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sz="1400" kern="1200" dirty="0">
                              <a:solidFill>
                                <a:srgbClr val="00B050"/>
                              </a:solidFill>
                            </a:rPr>
                            <a:t>21</a:t>
                          </a:r>
                          <a:endParaRPr lang="en-US" sz="1400" kern="1200" dirty="0">
                            <a:solidFill>
                              <a:srgbClr val="00B050"/>
                            </a:solidFill>
                            <a:latin typeface="+mn-lt"/>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sz="1400" kern="1200" dirty="0">
                              <a:solidFill>
                                <a:srgbClr val="C00000"/>
                              </a:solidFill>
                            </a:rPr>
                            <a:t>0</a:t>
                          </a:r>
                          <a:endParaRPr lang="en-US" sz="1400" kern="1200" dirty="0">
                            <a:solidFill>
                              <a:srgbClr val="C00000"/>
                            </a:solidFill>
                            <a:latin typeface="+mn-lt"/>
                            <a:ea typeface="+mn-ea"/>
                            <a:cs typeface="+mn-cs"/>
                          </a:endParaRPr>
                        </a:p>
                      </a:txBody>
                      <a:tcPr>
                        <a:lnT w="12700" cap="flat" cmpd="sng" algn="ctr">
                          <a:solidFill>
                            <a:schemeClr val="tx1"/>
                          </a:solidFill>
                          <a:prstDash val="solid"/>
                          <a:round/>
                          <a:headEnd type="none" w="med" len="med"/>
                          <a:tailEnd type="none" w="med" len="med"/>
                        </a:lnT>
                      </a:tcPr>
                    </a:tc>
                    <a:tc>
                      <a:txBody>
                        <a:bodyPr/>
                        <a:lstStyle/>
                        <a:p>
                          <a:r>
                            <a:rPr lang="en-US" sz="1400" dirty="0">
                              <a:solidFill>
                                <a:srgbClr val="00B050"/>
                              </a:solidFill>
                            </a:rPr>
                            <a:t>21</a:t>
                          </a:r>
                          <a:r>
                            <a:rPr lang="en-US" sz="1400" dirty="0"/>
                            <a:t> / </a:t>
                          </a:r>
                          <a:r>
                            <a:rPr lang="en-US" sz="1400" dirty="0">
                              <a:solidFill>
                                <a:srgbClr val="00B050"/>
                              </a:solidFill>
                            </a:rPr>
                            <a:t>21</a:t>
                          </a:r>
                          <a:r>
                            <a:rPr lang="en-US" sz="1400" dirty="0"/>
                            <a:t> =1</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75884059"/>
                      </a:ext>
                    </a:extLst>
                  </a:tr>
                  <a:tr h="304800">
                    <a:tc>
                      <a:txBody>
                        <a:bodyPr/>
                        <a:lstStyle/>
                        <a:p>
                          <a:pPr algn="ctr"/>
                          <a:r>
                            <a:rPr lang="en-US" sz="1400" dirty="0"/>
                            <a:t>6</a:t>
                          </a:r>
                        </a:p>
                      </a:txBody>
                      <a:tcPr/>
                    </a:tc>
                    <a:tc>
                      <a:txBody>
                        <a:bodyPr/>
                        <a:lstStyle/>
                        <a:p>
                          <a:pPr marL="0" algn="ctr" defTabSz="914400" rtl="0" eaLnBrk="1" latinLnBrk="0" hangingPunct="1"/>
                          <a:r>
                            <a:rPr lang="en-US" sz="1400" kern="1200" dirty="0">
                              <a:solidFill>
                                <a:srgbClr val="00B050"/>
                              </a:solidFill>
                            </a:rPr>
                            <a:t>21</a:t>
                          </a:r>
                          <a:endParaRPr lang="en-US" sz="1400" kern="1200" dirty="0">
                            <a:solidFill>
                              <a:srgbClr val="00B050"/>
                            </a:solidFill>
                            <a:latin typeface="+mn-lt"/>
                            <a:ea typeface="+mn-ea"/>
                            <a:cs typeface="+mn-cs"/>
                          </a:endParaRPr>
                        </a:p>
                      </a:txBody>
                      <a:tcPr/>
                    </a:tc>
                    <a:tc>
                      <a:txBody>
                        <a:bodyPr/>
                        <a:lstStyle/>
                        <a:p>
                          <a:pPr marL="0" algn="ctr" defTabSz="914400" rtl="0" eaLnBrk="1" latinLnBrk="0" hangingPunct="1"/>
                          <a:r>
                            <a:rPr lang="en-US" sz="1400" kern="1200" dirty="0">
                              <a:solidFill>
                                <a:srgbClr val="C00000"/>
                              </a:solidFill>
                            </a:rPr>
                            <a:t>3</a:t>
                          </a:r>
                          <a:endParaRPr lang="en-US" sz="1400" kern="1200" dirty="0">
                            <a:solidFill>
                              <a:srgbClr val="C00000"/>
                            </a:solidFill>
                            <a:latin typeface="+mn-lt"/>
                            <a:ea typeface="+mn-ea"/>
                            <a:cs typeface="+mn-cs"/>
                          </a:endParaRPr>
                        </a:p>
                      </a:txBody>
                      <a:tcPr/>
                    </a:tc>
                    <a:tc>
                      <a:txBody>
                        <a:bodyPr/>
                        <a:lstStyle/>
                        <a:p>
                          <a:r>
                            <a:rPr lang="en-US" sz="1400" dirty="0"/>
                            <a:t>1 * (</a:t>
                          </a:r>
                          <a:r>
                            <a:rPr lang="en-US" sz="1400" kern="1200" dirty="0">
                              <a:solidFill>
                                <a:srgbClr val="00B050"/>
                              </a:solidFill>
                            </a:rPr>
                            <a:t>21 </a:t>
                          </a:r>
                          <a:r>
                            <a:rPr lang="en-US" sz="1400" dirty="0"/>
                            <a:t>- </a:t>
                          </a:r>
                          <a:r>
                            <a:rPr lang="en-US" sz="1400" dirty="0">
                              <a:solidFill>
                                <a:srgbClr val="C00000"/>
                              </a:solidFill>
                            </a:rPr>
                            <a:t>3</a:t>
                          </a:r>
                          <a:r>
                            <a:rPr lang="en-US" sz="1400" dirty="0"/>
                            <a:t>) / </a:t>
                          </a:r>
                          <a:r>
                            <a:rPr lang="en-US" sz="1400" dirty="0">
                              <a:solidFill>
                                <a:srgbClr val="00B050"/>
                              </a:solidFill>
                            </a:rPr>
                            <a:t>21</a:t>
                          </a:r>
                          <a:r>
                            <a:rPr lang="en-US" sz="1400" dirty="0"/>
                            <a:t>  = .857</a:t>
                          </a:r>
                        </a:p>
                      </a:txBody>
                      <a:tcPr/>
                    </a:tc>
                    <a:extLst>
                      <a:ext uri="{0D108BD9-81ED-4DB2-BD59-A6C34878D82A}">
                        <a16:rowId xmlns:a16="http://schemas.microsoft.com/office/drawing/2014/main" val="740969068"/>
                      </a:ext>
                    </a:extLst>
                  </a:tr>
                  <a:tr h="304800">
                    <a:tc>
                      <a:txBody>
                        <a:bodyPr/>
                        <a:lstStyle/>
                        <a:p>
                          <a:pPr algn="ctr"/>
                          <a:r>
                            <a:rPr lang="en-US" sz="1400" dirty="0"/>
                            <a:t>7</a:t>
                          </a:r>
                        </a:p>
                      </a:txBody>
                      <a:tcPr/>
                    </a:tc>
                    <a:tc>
                      <a:txBody>
                        <a:bodyPr/>
                        <a:lstStyle/>
                        <a:p>
                          <a:pPr marL="0" algn="ctr" defTabSz="914400" rtl="0" eaLnBrk="1" latinLnBrk="0" hangingPunct="1"/>
                          <a:r>
                            <a:rPr lang="en-US" sz="1400" kern="1200" dirty="0">
                              <a:solidFill>
                                <a:srgbClr val="00B050"/>
                              </a:solidFill>
                            </a:rPr>
                            <a:t>17</a:t>
                          </a:r>
                          <a:endParaRPr lang="en-US" sz="1400" kern="1200" dirty="0">
                            <a:solidFill>
                              <a:srgbClr val="00B050"/>
                            </a:solidFill>
                            <a:latin typeface="+mn-lt"/>
                            <a:ea typeface="+mn-ea"/>
                            <a:cs typeface="+mn-cs"/>
                          </a:endParaRPr>
                        </a:p>
                      </a:txBody>
                      <a:tcPr/>
                    </a:tc>
                    <a:tc>
                      <a:txBody>
                        <a:bodyPr/>
                        <a:lstStyle/>
                        <a:p>
                          <a:pPr marL="0" algn="ctr" defTabSz="914400" rtl="0" eaLnBrk="1" latinLnBrk="0" hangingPunct="1"/>
                          <a:r>
                            <a:rPr lang="en-US" sz="1400" kern="1200" dirty="0">
                              <a:solidFill>
                                <a:srgbClr val="C00000"/>
                              </a:solidFill>
                            </a:rPr>
                            <a:t>1</a:t>
                          </a:r>
                          <a:endParaRPr lang="en-US" sz="1400" kern="1200" dirty="0">
                            <a:solidFill>
                              <a:srgbClr val="C0000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.857*(</a:t>
                          </a:r>
                          <a:r>
                            <a:rPr lang="en-US" sz="1400" kern="1200" dirty="0">
                              <a:solidFill>
                                <a:srgbClr val="00B050"/>
                              </a:solidFill>
                            </a:rPr>
                            <a:t>17 </a:t>
                          </a:r>
                          <a:r>
                            <a:rPr lang="en-US" sz="1400" dirty="0"/>
                            <a:t>- </a:t>
                          </a:r>
                          <a:r>
                            <a:rPr lang="en-US" sz="1400" dirty="0">
                              <a:solidFill>
                                <a:srgbClr val="C00000"/>
                              </a:solidFill>
                            </a:rPr>
                            <a:t>1</a:t>
                          </a:r>
                          <a:r>
                            <a:rPr lang="en-US" sz="1400" dirty="0"/>
                            <a:t>) / </a:t>
                          </a:r>
                          <a:r>
                            <a:rPr lang="en-US" sz="1400" dirty="0">
                              <a:solidFill>
                                <a:srgbClr val="00B050"/>
                              </a:solidFill>
                            </a:rPr>
                            <a:t>17</a:t>
                          </a:r>
                          <a:r>
                            <a:rPr lang="en-US" sz="1400" dirty="0"/>
                            <a:t>  = .807</a:t>
                          </a:r>
                        </a:p>
                      </a:txBody>
                      <a:tcPr/>
                    </a:tc>
                    <a:extLst>
                      <a:ext uri="{0D108BD9-81ED-4DB2-BD59-A6C34878D82A}">
                        <a16:rowId xmlns:a16="http://schemas.microsoft.com/office/drawing/2014/main" val="1763637159"/>
                      </a:ext>
                    </a:extLst>
                  </a:tr>
                  <a:tr h="304800">
                    <a:tc>
                      <a:txBody>
                        <a:bodyPr/>
                        <a:lstStyle/>
                        <a:p>
                          <a:pPr algn="ctr"/>
                          <a:r>
                            <a:rPr lang="en-US" sz="1400" dirty="0"/>
                            <a:t>10</a:t>
                          </a:r>
                        </a:p>
                      </a:txBody>
                      <a:tcPr/>
                    </a:tc>
                    <a:tc>
                      <a:txBody>
                        <a:bodyPr/>
                        <a:lstStyle/>
                        <a:p>
                          <a:pPr marL="0" algn="ctr" defTabSz="914400" rtl="0" eaLnBrk="1" latinLnBrk="0" hangingPunct="1"/>
                          <a:r>
                            <a:rPr lang="en-US" sz="1400" kern="1200" dirty="0">
                              <a:solidFill>
                                <a:srgbClr val="00B050"/>
                              </a:solidFill>
                            </a:rPr>
                            <a:t>15</a:t>
                          </a:r>
                          <a:endParaRPr lang="en-US" sz="1400" kern="1200" dirty="0">
                            <a:solidFill>
                              <a:srgbClr val="00B050"/>
                            </a:solidFill>
                            <a:latin typeface="+mn-lt"/>
                            <a:ea typeface="+mn-ea"/>
                            <a:cs typeface="+mn-cs"/>
                          </a:endParaRPr>
                        </a:p>
                      </a:txBody>
                      <a:tcPr/>
                    </a:tc>
                    <a:tc>
                      <a:txBody>
                        <a:bodyPr/>
                        <a:lstStyle/>
                        <a:p>
                          <a:pPr marL="0" algn="ctr" defTabSz="914400" rtl="0" eaLnBrk="1" latinLnBrk="0" hangingPunct="1"/>
                          <a:r>
                            <a:rPr lang="en-US" sz="1400" kern="1200" dirty="0">
                              <a:solidFill>
                                <a:srgbClr val="C00000"/>
                              </a:solidFill>
                            </a:rPr>
                            <a:t>1</a:t>
                          </a:r>
                          <a:endParaRPr lang="en-US" sz="1400" kern="1200" dirty="0">
                            <a:solidFill>
                              <a:srgbClr val="C00000"/>
                            </a:solidFill>
                            <a:latin typeface="+mn-lt"/>
                            <a:ea typeface="+mn-ea"/>
                            <a:cs typeface="+mn-cs"/>
                          </a:endParaRPr>
                        </a:p>
                      </a:txBody>
                      <a:tcPr/>
                    </a:tc>
                    <a:tc>
                      <a:txBody>
                        <a:bodyPr/>
                        <a:lstStyle/>
                        <a:p>
                          <a:r>
                            <a:rPr lang="en-US" sz="1400" dirty="0"/>
                            <a:t>.807*(</a:t>
                          </a:r>
                          <a:r>
                            <a:rPr lang="en-US" sz="1400" kern="1200" dirty="0">
                              <a:solidFill>
                                <a:srgbClr val="00B050"/>
                              </a:solidFill>
                            </a:rPr>
                            <a:t>15 </a:t>
                          </a:r>
                          <a:r>
                            <a:rPr lang="en-US" sz="1400" dirty="0"/>
                            <a:t>- </a:t>
                          </a:r>
                          <a:r>
                            <a:rPr lang="en-US" sz="1400" dirty="0">
                              <a:solidFill>
                                <a:srgbClr val="C00000"/>
                              </a:solidFill>
                            </a:rPr>
                            <a:t>3</a:t>
                          </a:r>
                          <a:r>
                            <a:rPr lang="en-US" sz="1400" dirty="0"/>
                            <a:t>) / </a:t>
                          </a:r>
                          <a:r>
                            <a:rPr lang="en-US" sz="1400" dirty="0">
                              <a:solidFill>
                                <a:srgbClr val="00B050"/>
                              </a:solidFill>
                            </a:rPr>
                            <a:t>15</a:t>
                          </a:r>
                          <a:r>
                            <a:rPr lang="en-US" sz="1400" dirty="0"/>
                            <a:t>  = .753</a:t>
                          </a:r>
                        </a:p>
                      </a:txBody>
                      <a:tcPr/>
                    </a:tc>
                    <a:extLst>
                      <a:ext uri="{0D108BD9-81ED-4DB2-BD59-A6C34878D82A}">
                        <a16:rowId xmlns:a16="http://schemas.microsoft.com/office/drawing/2014/main" val="2602510103"/>
                      </a:ext>
                    </a:extLst>
                  </a:tr>
                  <a:tr h="304800">
                    <a:tc>
                      <a:txBody>
                        <a:bodyPr/>
                        <a:lstStyle/>
                        <a:p>
                          <a:pPr algn="ctr"/>
                          <a:r>
                            <a:rPr lang="en-US" sz="1400" dirty="0"/>
                            <a:t>13</a:t>
                          </a:r>
                        </a:p>
                      </a:txBody>
                      <a:tcPr/>
                    </a:tc>
                    <a:tc>
                      <a:txBody>
                        <a:bodyPr/>
                        <a:lstStyle/>
                        <a:p>
                          <a:pPr marL="0" algn="ctr" defTabSz="914400" rtl="0" eaLnBrk="1" latinLnBrk="0" hangingPunct="1"/>
                          <a:r>
                            <a:rPr lang="en-US" sz="1400" kern="1200" dirty="0">
                              <a:solidFill>
                                <a:srgbClr val="00B050"/>
                              </a:solidFill>
                            </a:rPr>
                            <a:t>12</a:t>
                          </a:r>
                          <a:endParaRPr lang="en-US" sz="1400" kern="1200" dirty="0">
                            <a:solidFill>
                              <a:srgbClr val="00B050"/>
                            </a:solidFill>
                            <a:latin typeface="+mn-lt"/>
                            <a:ea typeface="+mn-ea"/>
                            <a:cs typeface="+mn-cs"/>
                          </a:endParaRPr>
                        </a:p>
                      </a:txBody>
                      <a:tcPr/>
                    </a:tc>
                    <a:tc>
                      <a:txBody>
                        <a:bodyPr/>
                        <a:lstStyle/>
                        <a:p>
                          <a:pPr marL="0" algn="ctr" defTabSz="914400" rtl="0" eaLnBrk="1" latinLnBrk="0" hangingPunct="1"/>
                          <a:r>
                            <a:rPr lang="en-US" sz="1400" kern="1200" dirty="0">
                              <a:solidFill>
                                <a:srgbClr val="C00000"/>
                              </a:solidFill>
                            </a:rPr>
                            <a:t>1</a:t>
                          </a:r>
                          <a:endParaRPr lang="en-US" sz="1400" kern="1200" dirty="0">
                            <a:solidFill>
                              <a:srgbClr val="C0000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.753*(</a:t>
                          </a:r>
                          <a:r>
                            <a:rPr lang="en-US" sz="1400" kern="1200" dirty="0">
                              <a:solidFill>
                                <a:srgbClr val="00B050"/>
                              </a:solidFill>
                            </a:rPr>
                            <a:t>11 </a:t>
                          </a:r>
                          <a:r>
                            <a:rPr lang="en-US" sz="1400" dirty="0"/>
                            <a:t>- </a:t>
                          </a:r>
                          <a:r>
                            <a:rPr lang="en-US" sz="1400" dirty="0">
                              <a:solidFill>
                                <a:srgbClr val="C00000"/>
                              </a:solidFill>
                            </a:rPr>
                            <a:t>1</a:t>
                          </a:r>
                          <a:r>
                            <a:rPr lang="en-US" sz="1400" dirty="0"/>
                            <a:t>) / </a:t>
                          </a:r>
                          <a:r>
                            <a:rPr lang="en-US" sz="1400" dirty="0">
                              <a:solidFill>
                                <a:srgbClr val="00B050"/>
                              </a:solidFill>
                            </a:rPr>
                            <a:t>11</a:t>
                          </a:r>
                          <a:r>
                            <a:rPr lang="en-US" sz="1400" dirty="0"/>
                            <a:t>  = .690</a:t>
                          </a:r>
                        </a:p>
                      </a:txBody>
                      <a:tcPr/>
                    </a:tc>
                    <a:extLst>
                      <a:ext uri="{0D108BD9-81ED-4DB2-BD59-A6C34878D82A}">
                        <a16:rowId xmlns:a16="http://schemas.microsoft.com/office/drawing/2014/main" val="772470264"/>
                      </a:ext>
                    </a:extLst>
                  </a:tr>
                  <a:tr h="304800">
                    <a:tc>
                      <a:txBody>
                        <a:bodyPr/>
                        <a:lstStyle/>
                        <a:p>
                          <a:pPr algn="ctr"/>
                          <a:r>
                            <a:rPr lang="en-US" sz="1400" dirty="0"/>
                            <a:t>16</a:t>
                          </a:r>
                        </a:p>
                      </a:txBody>
                      <a:tcPr/>
                    </a:tc>
                    <a:tc>
                      <a:txBody>
                        <a:bodyPr/>
                        <a:lstStyle/>
                        <a:p>
                          <a:pPr marL="0" algn="ctr" defTabSz="914400" rtl="0" eaLnBrk="1" latinLnBrk="0" hangingPunct="1"/>
                          <a:r>
                            <a:rPr lang="en-US" sz="1400" kern="1200" dirty="0">
                              <a:solidFill>
                                <a:srgbClr val="00B050"/>
                              </a:solidFill>
                            </a:rPr>
                            <a:t>11</a:t>
                          </a:r>
                          <a:endParaRPr lang="en-US" sz="1400" kern="1200" dirty="0">
                            <a:solidFill>
                              <a:srgbClr val="00B050"/>
                            </a:solidFill>
                            <a:latin typeface="+mn-lt"/>
                            <a:ea typeface="+mn-ea"/>
                            <a:cs typeface="+mn-cs"/>
                          </a:endParaRPr>
                        </a:p>
                      </a:txBody>
                      <a:tcPr/>
                    </a:tc>
                    <a:tc>
                      <a:txBody>
                        <a:bodyPr/>
                        <a:lstStyle/>
                        <a:p>
                          <a:pPr marL="0" algn="ctr" defTabSz="914400" rtl="0" eaLnBrk="1" latinLnBrk="0" hangingPunct="1"/>
                          <a:r>
                            <a:rPr lang="en-US" sz="1400" kern="1200" dirty="0">
                              <a:solidFill>
                                <a:srgbClr val="C00000"/>
                              </a:solidFill>
                            </a:rPr>
                            <a:t>1</a:t>
                          </a:r>
                          <a:endParaRPr lang="en-US" sz="1400" kern="1200" dirty="0">
                            <a:solidFill>
                              <a:srgbClr val="C00000"/>
                            </a:solidFill>
                            <a:latin typeface="+mn-lt"/>
                            <a:ea typeface="+mn-ea"/>
                            <a:cs typeface="+mn-cs"/>
                          </a:endParaRPr>
                        </a:p>
                      </a:txBody>
                      <a:tcPr/>
                    </a:tc>
                    <a:tc>
                      <a:txBody>
                        <a:bodyPr/>
                        <a:lstStyle/>
                        <a:p>
                          <a:r>
                            <a:rPr lang="en-US" sz="1400" dirty="0"/>
                            <a:t>.690*(</a:t>
                          </a:r>
                          <a:r>
                            <a:rPr lang="en-US" sz="1400" kern="1200" dirty="0">
                              <a:solidFill>
                                <a:srgbClr val="00B050"/>
                              </a:solidFill>
                            </a:rPr>
                            <a:t>11 </a:t>
                          </a:r>
                          <a:r>
                            <a:rPr lang="en-US" sz="1400" dirty="0"/>
                            <a:t>- </a:t>
                          </a:r>
                          <a:r>
                            <a:rPr lang="en-US" sz="1400" dirty="0">
                              <a:solidFill>
                                <a:srgbClr val="C00000"/>
                              </a:solidFill>
                            </a:rPr>
                            <a:t>1</a:t>
                          </a:r>
                          <a:r>
                            <a:rPr lang="en-US" sz="1400" dirty="0"/>
                            <a:t>) / </a:t>
                          </a:r>
                          <a:r>
                            <a:rPr lang="en-US" sz="1400" dirty="0">
                              <a:solidFill>
                                <a:srgbClr val="00B050"/>
                              </a:solidFill>
                            </a:rPr>
                            <a:t>11</a:t>
                          </a:r>
                          <a:r>
                            <a:rPr lang="en-US" sz="1400" dirty="0"/>
                            <a:t>  = .627</a:t>
                          </a:r>
                        </a:p>
                      </a:txBody>
                      <a:tcPr/>
                    </a:tc>
                    <a:extLst>
                      <a:ext uri="{0D108BD9-81ED-4DB2-BD59-A6C34878D82A}">
                        <a16:rowId xmlns:a16="http://schemas.microsoft.com/office/drawing/2014/main" val="1763330199"/>
                      </a:ext>
                    </a:extLst>
                  </a:tr>
                  <a:tr h="304800">
                    <a:tc>
                      <a:txBody>
                        <a:bodyPr/>
                        <a:lstStyle/>
                        <a:p>
                          <a:pPr algn="ctr"/>
                          <a:r>
                            <a:rPr lang="en-US" sz="1400" dirty="0"/>
                            <a:t>22</a:t>
                          </a:r>
                        </a:p>
                      </a:txBody>
                      <a:tcPr/>
                    </a:tc>
                    <a:tc>
                      <a:txBody>
                        <a:bodyPr/>
                        <a:lstStyle/>
                        <a:p>
                          <a:pPr marL="0" algn="ctr" defTabSz="914400" rtl="0" eaLnBrk="1" latinLnBrk="0" hangingPunct="1"/>
                          <a:r>
                            <a:rPr lang="en-US" sz="1400" kern="1200" dirty="0">
                              <a:solidFill>
                                <a:srgbClr val="00B050"/>
                              </a:solidFill>
                            </a:rPr>
                            <a:t>7</a:t>
                          </a:r>
                          <a:endParaRPr lang="en-US" sz="1400" kern="1200" dirty="0">
                            <a:solidFill>
                              <a:srgbClr val="00B050"/>
                            </a:solidFill>
                            <a:latin typeface="+mn-lt"/>
                            <a:ea typeface="+mn-ea"/>
                            <a:cs typeface="+mn-cs"/>
                          </a:endParaRPr>
                        </a:p>
                      </a:txBody>
                      <a:tcPr/>
                    </a:tc>
                    <a:tc>
                      <a:txBody>
                        <a:bodyPr/>
                        <a:lstStyle/>
                        <a:p>
                          <a:pPr marL="0" algn="ctr" defTabSz="914400" rtl="0" eaLnBrk="1" latinLnBrk="0" hangingPunct="1"/>
                          <a:r>
                            <a:rPr lang="en-US" sz="1400" kern="1200" dirty="0">
                              <a:solidFill>
                                <a:srgbClr val="C00000"/>
                              </a:solidFill>
                            </a:rPr>
                            <a:t>1</a:t>
                          </a:r>
                          <a:endParaRPr lang="en-US" sz="1400" kern="1200" dirty="0">
                            <a:solidFill>
                              <a:srgbClr val="C0000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.627*(</a:t>
                          </a:r>
                          <a:r>
                            <a:rPr lang="en-US" sz="1400" kern="1200" dirty="0">
                              <a:solidFill>
                                <a:srgbClr val="00B050"/>
                              </a:solidFill>
                            </a:rPr>
                            <a:t>7 </a:t>
                          </a:r>
                          <a:r>
                            <a:rPr lang="en-US" sz="1400" dirty="0"/>
                            <a:t>- </a:t>
                          </a:r>
                          <a:r>
                            <a:rPr lang="en-US" sz="1400" dirty="0">
                              <a:solidFill>
                                <a:srgbClr val="C00000"/>
                              </a:solidFill>
                            </a:rPr>
                            <a:t>1</a:t>
                          </a:r>
                          <a:r>
                            <a:rPr lang="en-US" sz="1400" dirty="0"/>
                            <a:t>) / </a:t>
                          </a:r>
                          <a:r>
                            <a:rPr lang="en-US" sz="1400" dirty="0">
                              <a:solidFill>
                                <a:srgbClr val="00B050"/>
                              </a:solidFill>
                            </a:rPr>
                            <a:t>7</a:t>
                          </a:r>
                          <a:r>
                            <a:rPr lang="en-US" sz="1400" dirty="0"/>
                            <a:t>  = .538</a:t>
                          </a:r>
                        </a:p>
                      </a:txBody>
                      <a:tcPr/>
                    </a:tc>
                    <a:extLst>
                      <a:ext uri="{0D108BD9-81ED-4DB2-BD59-A6C34878D82A}">
                        <a16:rowId xmlns:a16="http://schemas.microsoft.com/office/drawing/2014/main" val="1666501076"/>
                      </a:ext>
                    </a:extLst>
                  </a:tr>
                  <a:tr h="304800">
                    <a:tc>
                      <a:txBody>
                        <a:bodyPr/>
                        <a:lstStyle/>
                        <a:p>
                          <a:pPr algn="ctr"/>
                          <a:r>
                            <a:rPr lang="en-US" sz="1400" dirty="0"/>
                            <a:t>23</a:t>
                          </a: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kern="1200" dirty="0">
                              <a:solidFill>
                                <a:srgbClr val="00B050"/>
                              </a:solidFill>
                            </a:rPr>
                            <a:t>6</a:t>
                          </a:r>
                          <a:endParaRPr lang="en-US" sz="1400" kern="1200" dirty="0">
                            <a:solidFill>
                              <a:srgbClr val="00B050"/>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kern="1200" dirty="0">
                              <a:solidFill>
                                <a:srgbClr val="C00000"/>
                              </a:solidFill>
                            </a:rPr>
                            <a:t>1</a:t>
                          </a:r>
                          <a:endParaRPr lang="en-US" sz="1400" kern="1200" dirty="0">
                            <a:solidFill>
                              <a:srgbClr val="C00000"/>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r>
                            <a:rPr lang="en-US" sz="1400" dirty="0"/>
                            <a:t>.538*(</a:t>
                          </a:r>
                          <a:r>
                            <a:rPr lang="en-US" sz="1400" kern="1200" dirty="0">
                              <a:solidFill>
                                <a:srgbClr val="00B050"/>
                              </a:solidFill>
                            </a:rPr>
                            <a:t>6 </a:t>
                          </a:r>
                          <a:r>
                            <a:rPr lang="en-US" sz="1400" dirty="0"/>
                            <a:t>- </a:t>
                          </a:r>
                          <a:r>
                            <a:rPr lang="en-US" sz="1400" dirty="0">
                              <a:solidFill>
                                <a:srgbClr val="C00000"/>
                              </a:solidFill>
                            </a:rPr>
                            <a:t>1</a:t>
                          </a:r>
                          <a:r>
                            <a:rPr lang="en-US" sz="1400" dirty="0"/>
                            <a:t>) / </a:t>
                          </a:r>
                          <a:r>
                            <a:rPr lang="en-US" sz="1400" dirty="0">
                              <a:solidFill>
                                <a:srgbClr val="00B050"/>
                              </a:solidFill>
                            </a:rPr>
                            <a:t>6</a:t>
                          </a:r>
                          <a:r>
                            <a:rPr lang="en-US" sz="1400" dirty="0"/>
                            <a:t>  = .448</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667651"/>
                      </a:ext>
                    </a:extLst>
                  </a:tr>
                </a:tbl>
              </a:graphicData>
            </a:graphic>
          </p:graphicFrame>
        </mc:Fallback>
      </mc:AlternateContent>
      <p:sp>
        <p:nvSpPr>
          <p:cNvPr id="3" name="TextBox 2">
            <a:extLst>
              <a:ext uri="{FF2B5EF4-FFF2-40B4-BE49-F238E27FC236}">
                <a16:creationId xmlns:a16="http://schemas.microsoft.com/office/drawing/2014/main" id="{F870A912-8310-441D-8E1F-D4C208D5459E}"/>
              </a:ext>
            </a:extLst>
          </p:cNvPr>
          <p:cNvSpPr txBox="1"/>
          <p:nvPr/>
        </p:nvSpPr>
        <p:spPr>
          <a:xfrm>
            <a:off x="6103220" y="2834496"/>
            <a:ext cx="2320577" cy="1325563"/>
          </a:xfrm>
          <a:prstGeom prst="rect">
            <a:avLst/>
          </a:prstGeom>
          <a:noFill/>
          <a:ln w="19050">
            <a:solidFill>
              <a:srgbClr val="FFFF00"/>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907ED8E5-79EC-4336-B912-C0E514A2E1FA}"/>
              </a:ext>
            </a:extLst>
          </p:cNvPr>
          <p:cNvSpPr txBox="1"/>
          <p:nvPr/>
        </p:nvSpPr>
        <p:spPr>
          <a:xfrm>
            <a:off x="965515" y="4657810"/>
            <a:ext cx="4732327" cy="2115786"/>
          </a:xfrm>
          <a:prstGeom prst="rect">
            <a:avLst/>
          </a:prstGeom>
          <a:noFill/>
          <a:ln w="28575">
            <a:solidFill>
              <a:srgbClr val="FFFF00"/>
            </a:solidFill>
          </a:ln>
        </p:spPr>
        <p:txBody>
          <a:bodyPr wrap="square" rtlCol="0">
            <a:spAutoFit/>
          </a:bodyPr>
          <a:lstStyle/>
          <a:p>
            <a:endParaRPr lang="en-US" dirty="0"/>
          </a:p>
        </p:txBody>
      </p:sp>
      <p:pic>
        <p:nvPicPr>
          <p:cNvPr id="5" name="Picture 4">
            <a:extLst>
              <a:ext uri="{FF2B5EF4-FFF2-40B4-BE49-F238E27FC236}">
                <a16:creationId xmlns:a16="http://schemas.microsoft.com/office/drawing/2014/main" id="{5F7F46A6-A0EB-44E9-9DF0-FC5A0F6B4C3A}"/>
              </a:ext>
            </a:extLst>
          </p:cNvPr>
          <p:cNvPicPr>
            <a:picLocks noChangeAspect="1"/>
          </p:cNvPicPr>
          <p:nvPr/>
        </p:nvPicPr>
        <p:blipFill>
          <a:blip r:embed="rId5"/>
          <a:stretch>
            <a:fillRect/>
          </a:stretch>
        </p:blipFill>
        <p:spPr>
          <a:xfrm>
            <a:off x="1157797" y="2370396"/>
            <a:ext cx="4019550" cy="1304925"/>
          </a:xfrm>
          <a:prstGeom prst="rect">
            <a:avLst/>
          </a:prstGeom>
        </p:spPr>
      </p:pic>
      <p:cxnSp>
        <p:nvCxnSpPr>
          <p:cNvPr id="8" name="Straight Connector 7">
            <a:extLst>
              <a:ext uri="{FF2B5EF4-FFF2-40B4-BE49-F238E27FC236}">
                <a16:creationId xmlns:a16="http://schemas.microsoft.com/office/drawing/2014/main" id="{187A3306-D37A-49C1-AAD4-E7ACF0A0C07F}"/>
              </a:ext>
            </a:extLst>
          </p:cNvPr>
          <p:cNvCxnSpPr>
            <a:cxnSpLocks/>
          </p:cNvCxnSpPr>
          <p:nvPr/>
        </p:nvCxnSpPr>
        <p:spPr>
          <a:xfrm flipV="1">
            <a:off x="5697842" y="4160059"/>
            <a:ext cx="390939" cy="497751"/>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958616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DCF8-46ED-4810-B05D-97CCBDBB1ECF}"/>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R Implementation </a:t>
            </a:r>
          </a:p>
        </p:txBody>
      </p:sp>
      <p:sp>
        <p:nvSpPr>
          <p:cNvPr id="11" name="TextBox 10">
            <a:extLst>
              <a:ext uri="{FF2B5EF4-FFF2-40B4-BE49-F238E27FC236}">
                <a16:creationId xmlns:a16="http://schemas.microsoft.com/office/drawing/2014/main" id="{52EF063E-706D-4564-86AB-9717A6EFABD4}"/>
              </a:ext>
            </a:extLst>
          </p:cNvPr>
          <p:cNvSpPr txBox="1"/>
          <p:nvPr/>
        </p:nvSpPr>
        <p:spPr>
          <a:xfrm>
            <a:off x="932776" y="1913441"/>
            <a:ext cx="88883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R code:</a:t>
            </a:r>
          </a:p>
        </p:txBody>
      </p:sp>
      <p:sp>
        <p:nvSpPr>
          <p:cNvPr id="14" name="TextBox 13">
            <a:extLst>
              <a:ext uri="{FF2B5EF4-FFF2-40B4-BE49-F238E27FC236}">
                <a16:creationId xmlns:a16="http://schemas.microsoft.com/office/drawing/2014/main" id="{E7A219F1-74CD-499B-B1B7-EEB7CA7C6FE3}"/>
              </a:ext>
            </a:extLst>
          </p:cNvPr>
          <p:cNvSpPr txBox="1"/>
          <p:nvPr/>
        </p:nvSpPr>
        <p:spPr>
          <a:xfrm>
            <a:off x="6594089" y="1913441"/>
            <a:ext cx="93487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Output:</a:t>
            </a:r>
          </a:p>
        </p:txBody>
      </p:sp>
      <p:pic>
        <p:nvPicPr>
          <p:cNvPr id="19" name="Picture 18">
            <a:extLst>
              <a:ext uri="{FF2B5EF4-FFF2-40B4-BE49-F238E27FC236}">
                <a16:creationId xmlns:a16="http://schemas.microsoft.com/office/drawing/2014/main" id="{3B5CC7FE-4EC8-4FC0-8DB7-942493259ACE}"/>
              </a:ext>
            </a:extLst>
          </p:cNvPr>
          <p:cNvPicPr>
            <a:picLocks noChangeAspect="1"/>
          </p:cNvPicPr>
          <p:nvPr/>
        </p:nvPicPr>
        <p:blipFill>
          <a:blip r:embed="rId2"/>
          <a:stretch>
            <a:fillRect/>
          </a:stretch>
        </p:blipFill>
        <p:spPr>
          <a:xfrm>
            <a:off x="6623733" y="2392365"/>
            <a:ext cx="4635491" cy="3743304"/>
          </a:xfrm>
          <a:prstGeom prst="rect">
            <a:avLst/>
          </a:prstGeom>
          <a:ln>
            <a:noFill/>
          </a:ln>
          <a:effectLst>
            <a:outerShdw blurRad="190500" algn="tl" rotWithShape="0">
              <a:srgbClr val="000000">
                <a:alpha val="70000"/>
              </a:srgbClr>
            </a:outerShdw>
          </a:effectLst>
        </p:spPr>
      </p:pic>
      <p:sp>
        <p:nvSpPr>
          <p:cNvPr id="20" name="TextBox 19">
            <a:extLst>
              <a:ext uri="{FF2B5EF4-FFF2-40B4-BE49-F238E27FC236}">
                <a16:creationId xmlns:a16="http://schemas.microsoft.com/office/drawing/2014/main" id="{D0B286DB-D2B3-4143-83C5-9EEF160FA619}"/>
              </a:ext>
            </a:extLst>
          </p:cNvPr>
          <p:cNvSpPr txBox="1"/>
          <p:nvPr/>
        </p:nvSpPr>
        <p:spPr>
          <a:xfrm>
            <a:off x="4829178" y="6214683"/>
            <a:ext cx="1688604" cy="369332"/>
          </a:xfrm>
          <a:prstGeom prst="rect">
            <a:avLst/>
          </a:prstGeom>
          <a:noFill/>
        </p:spPr>
        <p:txBody>
          <a:bodyPr wrap="none" rtlCol="0">
            <a:spAutoFit/>
          </a:bodyPr>
          <a:lstStyle/>
          <a:p>
            <a:r>
              <a:rPr lang="en-US" dirty="0"/>
              <a:t>Median Survival</a:t>
            </a:r>
          </a:p>
        </p:txBody>
      </p:sp>
      <p:cxnSp>
        <p:nvCxnSpPr>
          <p:cNvPr id="22" name="Straight Arrow Connector 21">
            <a:extLst>
              <a:ext uri="{FF2B5EF4-FFF2-40B4-BE49-F238E27FC236}">
                <a16:creationId xmlns:a16="http://schemas.microsoft.com/office/drawing/2014/main" id="{D624AAE5-ADFE-4F65-80EC-6E9380AB3E8A}"/>
              </a:ext>
            </a:extLst>
          </p:cNvPr>
          <p:cNvCxnSpPr>
            <a:cxnSpLocks/>
            <a:stCxn id="20" idx="3"/>
          </p:cNvCxnSpPr>
          <p:nvPr/>
        </p:nvCxnSpPr>
        <p:spPr>
          <a:xfrm flipV="1">
            <a:off x="6517782" y="6003830"/>
            <a:ext cx="1417769" cy="39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CD1E462-D226-4695-B2BE-21965206A937}"/>
              </a:ext>
            </a:extLst>
          </p:cNvPr>
          <p:cNvCxnSpPr>
            <a:cxnSpLocks/>
            <a:stCxn id="20" idx="3"/>
          </p:cNvCxnSpPr>
          <p:nvPr/>
        </p:nvCxnSpPr>
        <p:spPr>
          <a:xfrm flipV="1">
            <a:off x="6517782" y="6003830"/>
            <a:ext cx="2857572" cy="39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9784E4E-111B-45A9-94E0-63F4E3E90F35}"/>
              </a:ext>
            </a:extLst>
          </p:cNvPr>
          <p:cNvPicPr>
            <a:picLocks noChangeAspect="1"/>
          </p:cNvPicPr>
          <p:nvPr/>
        </p:nvPicPr>
        <p:blipFill>
          <a:blip r:embed="rId3"/>
          <a:stretch>
            <a:fillRect/>
          </a:stretch>
        </p:blipFill>
        <p:spPr>
          <a:xfrm>
            <a:off x="1042945" y="2442973"/>
            <a:ext cx="4429125" cy="3019425"/>
          </a:xfrm>
          <a:prstGeom prst="rect">
            <a:avLst/>
          </a:prstGeom>
        </p:spPr>
      </p:pic>
    </p:spTree>
    <p:extLst>
      <p:ext uri="{BB962C8B-B14F-4D97-AF65-F5344CB8AC3E}">
        <p14:creationId xmlns:p14="http://schemas.microsoft.com/office/powerpoint/2010/main" val="1440282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DCF8-46ED-4810-B05D-97CCBDBB1ECF}"/>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R Implementation </a:t>
            </a:r>
          </a:p>
        </p:txBody>
      </p:sp>
      <p:sp>
        <p:nvSpPr>
          <p:cNvPr id="11" name="TextBox 10">
            <a:extLst>
              <a:ext uri="{FF2B5EF4-FFF2-40B4-BE49-F238E27FC236}">
                <a16:creationId xmlns:a16="http://schemas.microsoft.com/office/drawing/2014/main" id="{52EF063E-706D-4564-86AB-9717A6EFABD4}"/>
              </a:ext>
            </a:extLst>
          </p:cNvPr>
          <p:cNvSpPr txBox="1"/>
          <p:nvPr/>
        </p:nvSpPr>
        <p:spPr>
          <a:xfrm>
            <a:off x="915318" y="1859884"/>
            <a:ext cx="88883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R code:</a:t>
            </a:r>
          </a:p>
        </p:txBody>
      </p:sp>
      <p:sp>
        <p:nvSpPr>
          <p:cNvPr id="14" name="TextBox 13">
            <a:extLst>
              <a:ext uri="{FF2B5EF4-FFF2-40B4-BE49-F238E27FC236}">
                <a16:creationId xmlns:a16="http://schemas.microsoft.com/office/drawing/2014/main" id="{E7A219F1-74CD-499B-B1B7-EEB7CA7C6FE3}"/>
              </a:ext>
            </a:extLst>
          </p:cNvPr>
          <p:cNvSpPr txBox="1"/>
          <p:nvPr/>
        </p:nvSpPr>
        <p:spPr>
          <a:xfrm>
            <a:off x="6096000" y="1831024"/>
            <a:ext cx="93487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Output:</a:t>
            </a:r>
          </a:p>
        </p:txBody>
      </p:sp>
      <p:pic>
        <p:nvPicPr>
          <p:cNvPr id="23" name="Picture 22">
            <a:extLst>
              <a:ext uri="{FF2B5EF4-FFF2-40B4-BE49-F238E27FC236}">
                <a16:creationId xmlns:a16="http://schemas.microsoft.com/office/drawing/2014/main" id="{3332F639-285E-418E-8809-8F22AA9BEE6D}"/>
              </a:ext>
            </a:extLst>
          </p:cNvPr>
          <p:cNvPicPr>
            <a:picLocks noChangeAspect="1"/>
          </p:cNvPicPr>
          <p:nvPr/>
        </p:nvPicPr>
        <p:blipFill>
          <a:blip r:embed="rId3"/>
          <a:stretch>
            <a:fillRect/>
          </a:stretch>
        </p:blipFill>
        <p:spPr>
          <a:xfrm>
            <a:off x="6247610" y="2340692"/>
            <a:ext cx="4907886" cy="4106736"/>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45555F15-AD0D-43E3-BAF4-6339EF598EFD}"/>
              </a:ext>
            </a:extLst>
          </p:cNvPr>
          <p:cNvPicPr>
            <a:picLocks noChangeAspect="1"/>
          </p:cNvPicPr>
          <p:nvPr/>
        </p:nvPicPr>
        <p:blipFill>
          <a:blip r:embed="rId4"/>
          <a:stretch>
            <a:fillRect/>
          </a:stretch>
        </p:blipFill>
        <p:spPr>
          <a:xfrm>
            <a:off x="1036504" y="2424522"/>
            <a:ext cx="4410075" cy="3057525"/>
          </a:xfrm>
          <a:prstGeom prst="rect">
            <a:avLst/>
          </a:prstGeom>
        </p:spPr>
      </p:pic>
      <p:sp>
        <p:nvSpPr>
          <p:cNvPr id="8" name="Oval 7">
            <a:extLst>
              <a:ext uri="{FF2B5EF4-FFF2-40B4-BE49-F238E27FC236}">
                <a16:creationId xmlns:a16="http://schemas.microsoft.com/office/drawing/2014/main" id="{94790FAD-5345-4249-A84D-B4150D716920}"/>
              </a:ext>
            </a:extLst>
          </p:cNvPr>
          <p:cNvSpPr/>
          <p:nvPr/>
        </p:nvSpPr>
        <p:spPr>
          <a:xfrm>
            <a:off x="1804151" y="2766886"/>
            <a:ext cx="1593774" cy="66211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8431CA3-BED3-4993-A279-B6D8A38B9C7C}"/>
              </a:ext>
            </a:extLst>
          </p:cNvPr>
          <p:cNvSpPr txBox="1"/>
          <p:nvPr/>
        </p:nvSpPr>
        <p:spPr>
          <a:xfrm>
            <a:off x="6096000" y="5482047"/>
            <a:ext cx="5257800" cy="1105717"/>
          </a:xfrm>
          <a:prstGeom prst="rect">
            <a:avLst/>
          </a:prstGeom>
          <a:noFill/>
          <a:ln w="19050">
            <a:solidFill>
              <a:srgbClr val="C00000"/>
            </a:solidFill>
          </a:ln>
        </p:spPr>
        <p:txBody>
          <a:bodyPr wrap="square" rtlCol="0">
            <a:spAutoFit/>
          </a:bodyPr>
          <a:lstStyle/>
          <a:p>
            <a:endParaRPr lang="en-US" dirty="0"/>
          </a:p>
        </p:txBody>
      </p:sp>
    </p:spTree>
    <p:extLst>
      <p:ext uri="{BB962C8B-B14F-4D97-AF65-F5344CB8AC3E}">
        <p14:creationId xmlns:p14="http://schemas.microsoft.com/office/powerpoint/2010/main" val="4002537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798F-CB20-45F1-9527-6B7DDDB454C6}"/>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Recall: Goals of Survival Analysis</a:t>
            </a:r>
          </a:p>
        </p:txBody>
      </p:sp>
      <p:sp>
        <p:nvSpPr>
          <p:cNvPr id="3" name="Content Placeholder 2">
            <a:extLst>
              <a:ext uri="{FF2B5EF4-FFF2-40B4-BE49-F238E27FC236}">
                <a16:creationId xmlns:a16="http://schemas.microsoft.com/office/drawing/2014/main" id="{82373F5E-DF50-4ED3-BDD8-785F06B32A2A}"/>
              </a:ext>
            </a:extLst>
          </p:cNvPr>
          <p:cNvSpPr>
            <a:spLocks noGrp="1"/>
          </p:cNvSpPr>
          <p:nvPr>
            <p:ph idx="1"/>
          </p:nvPr>
        </p:nvSpPr>
        <p:spPr/>
        <p:txBody>
          <a:bodyPr>
            <a:normAutofit/>
          </a:bodyPr>
          <a:lstStyle/>
          <a:p>
            <a:pPr algn="l"/>
            <a:r>
              <a:rPr lang="en-US" sz="2000" b="0" i="0" u="none" strike="noStrike" baseline="0" dirty="0">
                <a:latin typeface="Times New Roman" panose="02020603050405020304" pitchFamily="18" charset="0"/>
                <a:cs typeface="Times New Roman" panose="02020603050405020304" pitchFamily="18" charset="0"/>
              </a:rPr>
              <a:t>Basic </a:t>
            </a:r>
            <a:r>
              <a:rPr lang="en-US" sz="2000" b="1" i="0" u="none" strike="noStrike" baseline="0" dirty="0">
                <a:latin typeface="Times New Roman" panose="02020603050405020304" pitchFamily="18" charset="0"/>
                <a:cs typeface="Times New Roman" panose="02020603050405020304" pitchFamily="18" charset="0"/>
              </a:rPr>
              <a:t>goals </a:t>
            </a:r>
            <a:r>
              <a:rPr lang="en-US" sz="2000" b="0" i="0" u="none" strike="noStrike" baseline="0" dirty="0">
                <a:latin typeface="Times New Roman" panose="02020603050405020304" pitchFamily="18" charset="0"/>
                <a:cs typeface="Times New Roman" panose="02020603050405020304" pitchFamily="18" charset="0"/>
              </a:rPr>
              <a:t>of survival analysis</a:t>
            </a:r>
            <a:endParaRPr lang="en-US" sz="2000" dirty="0">
              <a:latin typeface="Times New Roman" panose="02020603050405020304" pitchFamily="18" charset="0"/>
              <a:cs typeface="Times New Roman" panose="02020603050405020304" pitchFamily="18" charset="0"/>
            </a:endParaRPr>
          </a:p>
          <a:p>
            <a:pPr lvl="1"/>
            <a:r>
              <a:rPr lang="en-US" sz="2000" b="0" i="0" u="none" strike="noStrike" baseline="0" dirty="0">
                <a:latin typeface="Times New Roman" panose="02020603050405020304" pitchFamily="18" charset="0"/>
                <a:cs typeface="Times New Roman" panose="02020603050405020304" pitchFamily="18" charset="0"/>
              </a:rPr>
              <a:t>To estimate and interpret survivor and/or hazard functions from survival data</a:t>
            </a:r>
          </a:p>
          <a:p>
            <a:pPr lvl="1"/>
            <a:r>
              <a:rPr lang="en-US" sz="2000" b="0" i="0" u="none" strike="noStrike" baseline="0" dirty="0">
                <a:latin typeface="Times New Roman" panose="02020603050405020304" pitchFamily="18" charset="0"/>
                <a:cs typeface="Times New Roman" panose="02020603050405020304" pitchFamily="18" charset="0"/>
              </a:rPr>
              <a:t>To compare survivor and/or hazard functions across treatment groups</a:t>
            </a:r>
          </a:p>
          <a:p>
            <a:pPr lvl="1"/>
            <a:r>
              <a:rPr lang="en-US" sz="2000" b="0" i="0" u="none" strike="noStrike" baseline="0" dirty="0">
                <a:latin typeface="Times New Roman" panose="02020603050405020304" pitchFamily="18" charset="0"/>
                <a:cs typeface="Times New Roman" panose="02020603050405020304" pitchFamily="18" charset="0"/>
              </a:rPr>
              <a:t>To assess the relationship of explanatory variables to survival time</a:t>
            </a:r>
          </a:p>
          <a:p>
            <a:pPr marL="457200" lvl="1" indent="0">
              <a:buNone/>
            </a:pP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2CC3B7F-83B5-4D50-B0EC-13043F82A7D9}"/>
                  </a:ext>
                </a:extLst>
              </p:cNvPr>
              <p:cNvSpPr txBox="1"/>
              <p:nvPr/>
            </p:nvSpPr>
            <p:spPr>
              <a:xfrm flipH="1">
                <a:off x="9550890" y="2106976"/>
                <a:ext cx="573612" cy="3968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00B050"/>
                          </a:solidFill>
                          <a:latin typeface="Cambria Math" panose="02040503050406030204" pitchFamily="18" charset="0"/>
                          <a:ea typeface="Cambria Math" panose="02040503050406030204" pitchFamily="18" charset="0"/>
                        </a:rPr>
                        <m:t>√</m:t>
                      </m:r>
                    </m:oMath>
                  </m:oMathPara>
                </a14:m>
                <a:endParaRPr lang="en-US" sz="2400" b="1" dirty="0">
                  <a:solidFill>
                    <a:srgbClr val="00B050"/>
                  </a:solidFill>
                </a:endParaRPr>
              </a:p>
            </p:txBody>
          </p:sp>
        </mc:Choice>
        <mc:Fallback xmlns="">
          <p:sp>
            <p:nvSpPr>
              <p:cNvPr id="4" name="TextBox 3">
                <a:extLst>
                  <a:ext uri="{FF2B5EF4-FFF2-40B4-BE49-F238E27FC236}">
                    <a16:creationId xmlns:a16="http://schemas.microsoft.com/office/drawing/2014/main" id="{62CC3B7F-83B5-4D50-B0EC-13043F82A7D9}"/>
                  </a:ext>
                </a:extLst>
              </p:cNvPr>
              <p:cNvSpPr txBox="1">
                <a:spLocks noRot="1" noChangeAspect="1" noMove="1" noResize="1" noEditPoints="1" noAdjustHandles="1" noChangeArrowheads="1" noChangeShapeType="1" noTextEdit="1"/>
              </p:cNvSpPr>
              <p:nvPr/>
            </p:nvSpPr>
            <p:spPr>
              <a:xfrm flipH="1">
                <a:off x="9550890" y="2106976"/>
                <a:ext cx="573612" cy="39684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5C1E9E3-34B1-46CA-8D5F-0B7CC0BAD196}"/>
                  </a:ext>
                </a:extLst>
              </p:cNvPr>
              <p:cNvSpPr txBox="1"/>
              <p:nvPr/>
            </p:nvSpPr>
            <p:spPr>
              <a:xfrm flipH="1">
                <a:off x="8944228" y="2561771"/>
                <a:ext cx="573612" cy="3968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00B050"/>
                          </a:solidFill>
                          <a:latin typeface="Cambria Math" panose="02040503050406030204" pitchFamily="18" charset="0"/>
                          <a:ea typeface="Cambria Math" panose="02040503050406030204" pitchFamily="18" charset="0"/>
                        </a:rPr>
                        <m:t>√</m:t>
                      </m:r>
                    </m:oMath>
                  </m:oMathPara>
                </a14:m>
                <a:endParaRPr lang="en-US" sz="2400" b="1" dirty="0">
                  <a:solidFill>
                    <a:srgbClr val="00B050"/>
                  </a:solidFill>
                </a:endParaRPr>
              </a:p>
            </p:txBody>
          </p:sp>
        </mc:Choice>
        <mc:Fallback xmlns="">
          <p:sp>
            <p:nvSpPr>
              <p:cNvPr id="5" name="TextBox 4">
                <a:extLst>
                  <a:ext uri="{FF2B5EF4-FFF2-40B4-BE49-F238E27FC236}">
                    <a16:creationId xmlns:a16="http://schemas.microsoft.com/office/drawing/2014/main" id="{C5C1E9E3-34B1-46CA-8D5F-0B7CC0BAD196}"/>
                  </a:ext>
                </a:extLst>
              </p:cNvPr>
              <p:cNvSpPr txBox="1">
                <a:spLocks noRot="1" noChangeAspect="1" noMove="1" noResize="1" noEditPoints="1" noAdjustHandles="1" noChangeArrowheads="1" noChangeShapeType="1" noTextEdit="1"/>
              </p:cNvSpPr>
              <p:nvPr/>
            </p:nvSpPr>
            <p:spPr>
              <a:xfrm flipH="1">
                <a:off x="8944228" y="2561771"/>
                <a:ext cx="573612" cy="39684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098A19C-E014-428B-8F85-1994C67E20CE}"/>
                  </a:ext>
                </a:extLst>
              </p:cNvPr>
              <p:cNvSpPr txBox="1"/>
              <p:nvPr/>
            </p:nvSpPr>
            <p:spPr>
              <a:xfrm flipH="1">
                <a:off x="8446266" y="2895128"/>
                <a:ext cx="57361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C00000"/>
                          </a:solidFill>
                          <a:latin typeface="Cambria Math" panose="02040503050406030204" pitchFamily="18" charset="0"/>
                          <a:ea typeface="Cambria Math" panose="02040503050406030204" pitchFamily="18" charset="0"/>
                        </a:rPr>
                        <m:t>?</m:t>
                      </m:r>
                    </m:oMath>
                  </m:oMathPara>
                </a14:m>
                <a:endParaRPr lang="en-US" sz="2400" b="1" dirty="0">
                  <a:solidFill>
                    <a:srgbClr val="C00000"/>
                  </a:solidFill>
                </a:endParaRPr>
              </a:p>
            </p:txBody>
          </p:sp>
        </mc:Choice>
        <mc:Fallback xmlns="">
          <p:sp>
            <p:nvSpPr>
              <p:cNvPr id="6" name="TextBox 5">
                <a:extLst>
                  <a:ext uri="{FF2B5EF4-FFF2-40B4-BE49-F238E27FC236}">
                    <a16:creationId xmlns:a16="http://schemas.microsoft.com/office/drawing/2014/main" id="{9098A19C-E014-428B-8F85-1994C67E20CE}"/>
                  </a:ext>
                </a:extLst>
              </p:cNvPr>
              <p:cNvSpPr txBox="1">
                <a:spLocks noRot="1" noChangeAspect="1" noMove="1" noResize="1" noEditPoints="1" noAdjustHandles="1" noChangeArrowheads="1" noChangeShapeType="1" noTextEdit="1"/>
              </p:cNvSpPr>
              <p:nvPr/>
            </p:nvSpPr>
            <p:spPr>
              <a:xfrm flipH="1">
                <a:off x="8446266" y="2895128"/>
                <a:ext cx="573612" cy="369332"/>
              </a:xfrm>
              <a:prstGeom prst="rect">
                <a:avLst/>
              </a:prstGeom>
              <a:blipFill>
                <a:blip r:embed="rId5"/>
                <a:stretch>
                  <a:fillRect b="-4918"/>
                </a:stretch>
              </a:blipFill>
            </p:spPr>
            <p:txBody>
              <a:bodyPr/>
              <a:lstStyle/>
              <a:p>
                <a:r>
                  <a:rPr lang="en-US">
                    <a:noFill/>
                  </a:rPr>
                  <a:t> </a:t>
                </a:r>
              </a:p>
            </p:txBody>
          </p:sp>
        </mc:Fallback>
      </mc:AlternateContent>
    </p:spTree>
    <p:extLst>
      <p:ext uri="{BB962C8B-B14F-4D97-AF65-F5344CB8AC3E}">
        <p14:creationId xmlns:p14="http://schemas.microsoft.com/office/powerpoint/2010/main" val="1126815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10C2-82FE-40E0-84E0-D92EE118246A}"/>
              </a:ext>
            </a:extLst>
          </p:cNvPr>
          <p:cNvSpPr>
            <a:spLocks noGrp="1"/>
          </p:cNvSpPr>
          <p:nvPr>
            <p:ph type="title"/>
          </p:nvPr>
        </p:nvSpPr>
        <p:spPr>
          <a:solidFill>
            <a:srgbClr val="00B0F0"/>
          </a:solidFill>
        </p:spPr>
        <p:txBody>
          <a:bodyPr/>
          <a:lstStyle/>
          <a:p>
            <a:r>
              <a:rPr lang="en-US" altLang="en-US" dirty="0">
                <a:solidFill>
                  <a:srgbClr val="C00000"/>
                </a:solidFill>
                <a:latin typeface="Times New Roman" panose="02020603050405020304" pitchFamily="18" charset="0"/>
                <a:cs typeface="Times New Roman" panose="02020603050405020304" pitchFamily="18" charset="0"/>
              </a:rPr>
              <a:t>Limitation of Kaplan-Meier Estimates</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602DC7-F10E-4603-8C20-56C51791FBCA}"/>
              </a:ext>
            </a:extLst>
          </p:cNvPr>
          <p:cNvSpPr>
            <a:spLocks noGrp="1"/>
          </p:cNvSpPr>
          <p:nvPr>
            <p:ph idx="1"/>
          </p:nvPr>
        </p:nvSpPr>
        <p:spPr/>
        <p:txBody>
          <a:bodyPr>
            <a:normAutofit/>
          </a:bodyPr>
          <a:lstStyle/>
          <a:p>
            <a:pPr eaLnBrk="1" hangingPunct="1">
              <a:lnSpc>
                <a:spcPct val="80000"/>
              </a:lnSpc>
            </a:pPr>
            <a:r>
              <a:rPr lang="en-US" altLang="en-US" sz="2000" dirty="0">
                <a:latin typeface="Times New Roman" panose="02020603050405020304" pitchFamily="18" charset="0"/>
                <a:cs typeface="Times New Roman" panose="02020603050405020304" pitchFamily="18" charset="0"/>
              </a:rPr>
              <a:t>What happens when you have several covariates that you believe contribute to survival?</a:t>
            </a:r>
          </a:p>
          <a:p>
            <a:pPr lvl="1">
              <a:lnSpc>
                <a:spcPct val="80000"/>
              </a:lnSpc>
            </a:pPr>
            <a:r>
              <a:rPr lang="en-US" altLang="en-US" sz="2000" dirty="0">
                <a:latin typeface="Times New Roman" panose="02020603050405020304" pitchFamily="18" charset="0"/>
                <a:cs typeface="Times New Roman" panose="02020603050405020304" pitchFamily="18" charset="0"/>
              </a:rPr>
              <a:t>Example: Smoking, age, gender</a:t>
            </a:r>
          </a:p>
          <a:p>
            <a:pPr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Can use stratified K-M curves – for 2 or maybe 3 covariates</a:t>
            </a:r>
          </a:p>
          <a:p>
            <a:pPr eaLnBrk="1" hangingPunct="1">
              <a:lnSpc>
                <a:spcPct val="80000"/>
              </a:lnSpc>
            </a:pPr>
            <a:endParaRPr lang="en-US" altLang="en-US" sz="2000" b="1"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Need another approach – multivariate </a:t>
            </a:r>
            <a:r>
              <a:rPr lang="en-US" altLang="en-US" sz="2000" b="1" dirty="0">
                <a:solidFill>
                  <a:srgbClr val="C00000"/>
                </a:solidFill>
                <a:latin typeface="Times New Roman" panose="02020603050405020304" pitchFamily="18" charset="0"/>
                <a:cs typeface="Times New Roman" panose="02020603050405020304" pitchFamily="18" charset="0"/>
              </a:rPr>
              <a:t>Cox proportional hazards model</a:t>
            </a:r>
            <a:r>
              <a:rPr lang="en-US" altLang="en-US" sz="2000" dirty="0">
                <a:solidFill>
                  <a:srgbClr val="C0000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is most common for many covariates</a:t>
            </a:r>
          </a:p>
        </p:txBody>
      </p:sp>
    </p:spTree>
    <p:extLst>
      <p:ext uri="{BB962C8B-B14F-4D97-AF65-F5344CB8AC3E}">
        <p14:creationId xmlns:p14="http://schemas.microsoft.com/office/powerpoint/2010/main" val="1630887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00DE-4717-4286-94FF-BA1C599A3688}"/>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Learning Objectives</a:t>
            </a:r>
          </a:p>
        </p:txBody>
      </p:sp>
      <p:sp>
        <p:nvSpPr>
          <p:cNvPr id="3" name="Content Placeholder 2">
            <a:extLst>
              <a:ext uri="{FF2B5EF4-FFF2-40B4-BE49-F238E27FC236}">
                <a16:creationId xmlns:a16="http://schemas.microsoft.com/office/drawing/2014/main" id="{D6DA7335-D3D8-4482-8CBD-449BB377A673}"/>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After this presentation, participants should be able to</a:t>
            </a:r>
          </a:p>
          <a:p>
            <a:pPr lvl="1"/>
            <a:r>
              <a:rPr lang="en-US" altLang="en-US" sz="2000" dirty="0">
                <a:latin typeface="Times New Roman" panose="02020603050405020304" pitchFamily="18" charset="0"/>
                <a:cs typeface="Times New Roman" panose="02020603050405020304" pitchFamily="18" charset="0"/>
              </a:rPr>
              <a:t>Recognize or describe the </a:t>
            </a:r>
            <a:r>
              <a:rPr lang="en-US" altLang="en-US" sz="2000" i="1" dirty="0">
                <a:latin typeface="Times New Roman" panose="02020603050405020304" pitchFamily="18" charset="0"/>
                <a:cs typeface="Times New Roman" panose="02020603050405020304" pitchFamily="18" charset="0"/>
              </a:rPr>
              <a:t>type of problems </a:t>
            </a:r>
            <a:r>
              <a:rPr lang="en-US" altLang="en-US" sz="2000" dirty="0">
                <a:latin typeface="Times New Roman" panose="02020603050405020304" pitchFamily="18" charset="0"/>
                <a:cs typeface="Times New Roman" panose="02020603050405020304" pitchFamily="18" charset="0"/>
              </a:rPr>
              <a:t>addressed by survival analysis</a:t>
            </a:r>
          </a:p>
          <a:p>
            <a:pPr lvl="1"/>
            <a:r>
              <a:rPr lang="en-US" altLang="en-US" sz="2000" dirty="0">
                <a:latin typeface="Times New Roman" panose="02020603050405020304" pitchFamily="18" charset="0"/>
                <a:cs typeface="Times New Roman" panose="02020603050405020304" pitchFamily="18" charset="0"/>
              </a:rPr>
              <a:t>Understand </a:t>
            </a:r>
            <a:r>
              <a:rPr lang="en-US" altLang="en-US" sz="2000" i="1" dirty="0">
                <a:latin typeface="Times New Roman" panose="02020603050405020304" pitchFamily="18" charset="0"/>
                <a:cs typeface="Times New Roman" panose="02020603050405020304" pitchFamily="18" charset="0"/>
              </a:rPr>
              <a:t>Censoring</a:t>
            </a:r>
          </a:p>
          <a:p>
            <a:pPr lvl="1"/>
            <a:r>
              <a:rPr lang="en-US" sz="2000" dirty="0">
                <a:latin typeface="Times New Roman" panose="02020603050405020304" pitchFamily="18" charset="0"/>
                <a:cs typeface="Times New Roman" panose="02020603050405020304" pitchFamily="18" charset="0"/>
              </a:rPr>
              <a:t>Understand </a:t>
            </a:r>
            <a:r>
              <a:rPr lang="en-US" sz="2000" i="1" dirty="0">
                <a:latin typeface="Times New Roman" panose="02020603050405020304" pitchFamily="18" charset="0"/>
                <a:cs typeface="Times New Roman" panose="02020603050405020304" pitchFamily="18" charset="0"/>
              </a:rPr>
              <a:t>Survival</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Hazard</a:t>
            </a:r>
            <a:r>
              <a:rPr lang="en-US" sz="2000" dirty="0">
                <a:latin typeface="Times New Roman" panose="02020603050405020304" pitchFamily="18" charset="0"/>
                <a:cs typeface="Times New Roman" panose="02020603050405020304" pitchFamily="18" charset="0"/>
              </a:rPr>
              <a:t> Functions</a:t>
            </a:r>
          </a:p>
          <a:p>
            <a:pPr lvl="1" eaLnBrk="1" hangingPunct="1"/>
            <a:r>
              <a:rPr lang="en-US" altLang="en-US" sz="2000" dirty="0">
                <a:latin typeface="Times New Roman" panose="02020603050405020304" pitchFamily="18" charset="0"/>
                <a:cs typeface="Times New Roman" panose="02020603050405020304" pitchFamily="18" charset="0"/>
              </a:rPr>
              <a:t>Understand </a:t>
            </a:r>
            <a:r>
              <a:rPr lang="en-US" altLang="en-US" sz="2000" i="1" dirty="0">
                <a:latin typeface="Times New Roman" panose="02020603050405020304" pitchFamily="18" charset="0"/>
                <a:cs typeface="Times New Roman" panose="02020603050405020304" pitchFamily="18" charset="0"/>
              </a:rPr>
              <a:t>Models</a:t>
            </a:r>
            <a:r>
              <a:rPr lang="en-US" altLang="en-US" sz="2000" dirty="0">
                <a:latin typeface="Times New Roman" panose="02020603050405020304" pitchFamily="18" charset="0"/>
                <a:cs typeface="Times New Roman" panose="02020603050405020304" pitchFamily="18" charset="0"/>
              </a:rPr>
              <a:t> and </a:t>
            </a:r>
            <a:r>
              <a:rPr lang="en-US" altLang="en-US" sz="2000" i="1" dirty="0">
                <a:latin typeface="Times New Roman" panose="02020603050405020304" pitchFamily="18" charset="0"/>
                <a:cs typeface="Times New Roman" panose="02020603050405020304" pitchFamily="18" charset="0"/>
              </a:rPr>
              <a:t>Hypothesis Testing</a:t>
            </a:r>
          </a:p>
          <a:p>
            <a:pPr lvl="2"/>
            <a:r>
              <a:rPr lang="en-US" dirty="0">
                <a:latin typeface="Times New Roman" panose="02020603050405020304" pitchFamily="18" charset="0"/>
                <a:cs typeface="Times New Roman" panose="02020603050405020304" pitchFamily="18" charset="0"/>
              </a:rPr>
              <a:t>Kaplan-Meier survival curve &amp; estimates</a:t>
            </a:r>
          </a:p>
          <a:p>
            <a:pPr lvl="2"/>
            <a:r>
              <a:rPr lang="en-US" dirty="0">
                <a:latin typeface="Times New Roman" panose="02020603050405020304" pitchFamily="18" charset="0"/>
                <a:cs typeface="Times New Roman" panose="02020603050405020304" pitchFamily="18" charset="0"/>
              </a:rPr>
              <a:t>Log-rank test</a:t>
            </a:r>
          </a:p>
          <a:p>
            <a:pPr lvl="2"/>
            <a:r>
              <a:rPr lang="en-US" dirty="0">
                <a:latin typeface="Times New Roman" panose="02020603050405020304" pitchFamily="18" charset="0"/>
                <a:cs typeface="Times New Roman" panose="02020603050405020304" pitchFamily="18" charset="0"/>
              </a:rPr>
              <a:t>Cox Proportional Hazards Model </a:t>
            </a:r>
            <a:endParaRPr lang="en-US" dirty="0"/>
          </a:p>
        </p:txBody>
      </p:sp>
    </p:spTree>
    <p:extLst>
      <p:ext uri="{BB962C8B-B14F-4D97-AF65-F5344CB8AC3E}">
        <p14:creationId xmlns:p14="http://schemas.microsoft.com/office/powerpoint/2010/main" val="3609104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9A0C-FE5D-421F-8D0C-7B35787AC6A4}"/>
              </a:ext>
            </a:extLst>
          </p:cNvPr>
          <p:cNvSpPr>
            <a:spLocks noGrp="1"/>
          </p:cNvSpPr>
          <p:nvPr>
            <p:ph type="title"/>
          </p:nvPr>
        </p:nvSpPr>
        <p:spPr>
          <a:solidFill>
            <a:srgbClr val="00B0F0"/>
          </a:solidFill>
        </p:spPr>
        <p:txBody>
          <a:bodyPr/>
          <a:lstStyle/>
          <a:p>
            <a:r>
              <a:rPr lang="en-US" altLang="en-US" dirty="0">
                <a:solidFill>
                  <a:srgbClr val="C00000"/>
                </a:solidFill>
                <a:latin typeface="Times New Roman" panose="02020603050405020304" pitchFamily="18" charset="0"/>
                <a:cs typeface="Times New Roman" panose="02020603050405020304" pitchFamily="18" charset="0"/>
              </a:rPr>
              <a:t>Cox Proportional Hazards Model </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EE28D3-55C0-41AC-B314-2F1317B45B75}"/>
              </a:ext>
            </a:extLst>
          </p:cNvPr>
          <p:cNvSpPr>
            <a:spLocks noGrp="1"/>
          </p:cNvSpPr>
          <p:nvPr>
            <p:ph idx="1"/>
          </p:nvPr>
        </p:nvSpPr>
        <p:spPr/>
        <p:txBody>
          <a:bodyPr>
            <a:normAutofit/>
          </a:bodyPr>
          <a:lstStyle/>
          <a:p>
            <a:r>
              <a:rPr lang="en-US" altLang="en-US" sz="2000" b="1" dirty="0">
                <a:latin typeface="Times New Roman" panose="02020603050405020304" pitchFamily="18" charset="0"/>
                <a:cs typeface="Times New Roman" panose="02020603050405020304" pitchFamily="18" charset="0"/>
              </a:rPr>
              <a:t>Cox proportional hazards model (</a:t>
            </a:r>
            <a:r>
              <a:rPr lang="en-US" altLang="en-US" sz="2000" dirty="0">
                <a:latin typeface="Times New Roman" panose="02020603050405020304" pitchFamily="18" charset="0"/>
                <a:cs typeface="Times New Roman" panose="02020603050405020304" pitchFamily="18" charset="0"/>
              </a:rPr>
              <a:t>aka, </a:t>
            </a:r>
            <a:r>
              <a:rPr lang="en-US" altLang="en-US" sz="2000" b="1" dirty="0">
                <a:latin typeface="Times New Roman" panose="02020603050405020304" pitchFamily="18" charset="0"/>
                <a:cs typeface="Times New Roman" panose="02020603050405020304" pitchFamily="18" charset="0"/>
              </a:rPr>
              <a:t>Cox Regression Model</a:t>
            </a:r>
            <a:r>
              <a:rPr lang="en-US" altLang="en-US" sz="2000" dirty="0">
                <a:latin typeface="Times New Roman" panose="02020603050405020304" pitchFamily="18" charset="0"/>
                <a:cs typeface="Times New Roman" panose="02020603050405020304" pitchFamily="18" charset="0"/>
              </a:rPr>
              <a:t>, 1972)</a:t>
            </a:r>
          </a:p>
          <a:p>
            <a:pPr lvl="1"/>
            <a:r>
              <a:rPr lang="en-US" altLang="en-US" sz="2000" dirty="0">
                <a:latin typeface="Times New Roman" panose="02020603050405020304" pitchFamily="18" charset="0"/>
                <a:cs typeface="Times New Roman" panose="02020603050405020304" pitchFamily="18" charset="0"/>
              </a:rPr>
              <a:t>Semi-parametric</a:t>
            </a:r>
            <a:r>
              <a:rPr 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model</a:t>
            </a:r>
          </a:p>
          <a:p>
            <a:pPr lvl="1"/>
            <a:r>
              <a:rPr lang="en-US" altLang="en-US" sz="2000" dirty="0">
                <a:latin typeface="Times New Roman" panose="02020603050405020304" pitchFamily="18" charset="0"/>
                <a:cs typeface="Times New Roman" panose="02020603050405020304" pitchFamily="18" charset="0"/>
              </a:rPr>
              <a:t>Directly specify a form for the hazard function</a:t>
            </a:r>
          </a:p>
          <a:p>
            <a:pPr lvl="1"/>
            <a:r>
              <a:rPr lang="en-US" altLang="en-US" sz="2000" dirty="0">
                <a:latin typeface="Times New Roman" panose="02020603050405020304" pitchFamily="18" charset="0"/>
                <a:cs typeface="Times New Roman" panose="02020603050405020304" pitchFamily="18" charset="0"/>
              </a:rPr>
              <a:t>Conveniently separates </a:t>
            </a:r>
            <a:r>
              <a:rPr lang="en-US" altLang="en-US" sz="2000" dirty="0">
                <a:solidFill>
                  <a:srgbClr val="C00000"/>
                </a:solidFill>
                <a:latin typeface="Times New Roman" panose="02020603050405020304" pitchFamily="18" charset="0"/>
                <a:cs typeface="Times New Roman" panose="02020603050405020304" pitchFamily="18" charset="0"/>
              </a:rPr>
              <a:t>baseline hazard </a:t>
            </a:r>
            <a:r>
              <a:rPr lang="en-US" altLang="en-US" sz="2000" dirty="0">
                <a:latin typeface="Times New Roman" panose="02020603050405020304" pitchFamily="18" charset="0"/>
                <a:cs typeface="Times New Roman" panose="02020603050405020304" pitchFamily="18" charset="0"/>
              </a:rPr>
              <a:t>function from </a:t>
            </a:r>
            <a:r>
              <a:rPr lang="en-US" altLang="en-US" sz="2000" dirty="0">
                <a:solidFill>
                  <a:srgbClr val="C00000"/>
                </a:solidFill>
                <a:latin typeface="Times New Roman" panose="02020603050405020304" pitchFamily="18" charset="0"/>
                <a:cs typeface="Times New Roman" panose="02020603050405020304" pitchFamily="18" charset="0"/>
              </a:rPr>
              <a:t>covariates</a:t>
            </a:r>
          </a:p>
          <a:p>
            <a:pPr lvl="1" eaLnBrk="1" hangingPunct="1"/>
            <a:r>
              <a:rPr lang="en-US" altLang="en-US" sz="2000" dirty="0">
                <a:latin typeface="Times New Roman" panose="02020603050405020304" pitchFamily="18" charset="0"/>
                <a:cs typeface="Times New Roman" panose="02020603050405020304" pitchFamily="18" charset="0"/>
              </a:rPr>
              <a:t>Baseline hazard function over time</a:t>
            </a:r>
          </a:p>
          <a:p>
            <a:pPr lvl="1" eaLnBrk="1" hangingPunct="1"/>
            <a:r>
              <a:rPr lang="en-US" altLang="en-US" sz="2000" dirty="0">
                <a:latin typeface="Times New Roman" panose="02020603050405020304" pitchFamily="18" charset="0"/>
                <a:cs typeface="Times New Roman" panose="02020603050405020304" pitchFamily="18" charset="0"/>
              </a:rPr>
              <a:t>Covariates are time-independent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6448CF8-86E8-4293-BDFD-BF4A034F77A7}"/>
                  </a:ext>
                </a:extLst>
              </p:cNvPr>
              <p:cNvSpPr txBox="1"/>
              <p:nvPr/>
            </p:nvSpPr>
            <p:spPr>
              <a:xfrm>
                <a:off x="2665774" y="4298332"/>
                <a:ext cx="7375737" cy="5253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h</m:t>
                      </m:r>
                      <m:d>
                        <m:dPr>
                          <m:ctrlPr>
                            <a:rPr lang="en-US" sz="3200" b="0" i="1" smtClean="0">
                              <a:latin typeface="Cambria Math" panose="02040503050406030204" pitchFamily="18" charset="0"/>
                            </a:rPr>
                          </m:ctrlPr>
                        </m:dPr>
                        <m:e>
                          <m:r>
                            <m:rPr>
                              <m:sty m:val="p"/>
                            </m:rPr>
                            <a:rPr lang="en-US" sz="3200" b="0" i="0" smtClean="0">
                              <a:latin typeface="Cambria Math" panose="02040503050406030204" pitchFamily="18" charset="0"/>
                            </a:rPr>
                            <m:t>t</m:t>
                          </m:r>
                          <m:r>
                            <a:rPr lang="en-US" sz="3200" b="0" i="0" smtClean="0">
                              <a:latin typeface="Cambria Math" panose="02040503050406030204" pitchFamily="18" charset="0"/>
                            </a:rPr>
                            <m:t>,</m:t>
                          </m:r>
                          <m:r>
                            <m:rPr>
                              <m:sty m:val="p"/>
                            </m:rPr>
                            <a:rPr lang="en-US" sz="3200" b="0" i="0" smtClean="0">
                              <a:latin typeface="Cambria Math" panose="02040503050406030204" pitchFamily="18" charset="0"/>
                            </a:rPr>
                            <m:t>X</m:t>
                          </m:r>
                        </m:e>
                      </m:d>
                      <m:r>
                        <a:rPr lang="en-US" sz="3200" i="1" smtClean="0">
                          <a:latin typeface="Cambria Math" panose="02040503050406030204" pitchFamily="18" charset="0"/>
                        </a:rPr>
                        <m:t>=</m:t>
                      </m:r>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h</m:t>
                          </m:r>
                        </m:e>
                        <m:sub>
                          <m:r>
                            <a:rPr lang="en-US" sz="3200" b="0" i="1" smtClean="0">
                              <a:latin typeface="Cambria Math" panose="02040503050406030204" pitchFamily="18" charset="0"/>
                            </a:rPr>
                            <m:t>0</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𝑡</m:t>
                          </m:r>
                        </m:e>
                      </m:d>
                      <m:r>
                        <a:rPr lang="en-US" sz="3200" b="0" i="1" smtClean="0">
                          <a:latin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 … +</m:t>
                          </m:r>
                          <m:sSub>
                            <m:sSubPr>
                              <m:ctrlPr>
                                <a:rPr lang="en-US" sz="3200" i="1" smtClean="0">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𝑝</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𝑝</m:t>
                              </m:r>
                            </m:sub>
                          </m:sSub>
                        </m:sup>
                      </m:sSup>
                    </m:oMath>
                  </m:oMathPara>
                </a14:m>
                <a:endParaRPr lang="en-US" sz="3200" dirty="0"/>
              </a:p>
            </p:txBody>
          </p:sp>
        </mc:Choice>
        <mc:Fallback xmlns="">
          <p:sp>
            <p:nvSpPr>
              <p:cNvPr id="7" name="TextBox 6">
                <a:extLst>
                  <a:ext uri="{FF2B5EF4-FFF2-40B4-BE49-F238E27FC236}">
                    <a16:creationId xmlns:a16="http://schemas.microsoft.com/office/drawing/2014/main" id="{F6448CF8-86E8-4293-BDFD-BF4A034F77A7}"/>
                  </a:ext>
                </a:extLst>
              </p:cNvPr>
              <p:cNvSpPr txBox="1">
                <a:spLocks noRot="1" noChangeAspect="1" noMove="1" noResize="1" noEditPoints="1" noAdjustHandles="1" noChangeArrowheads="1" noChangeShapeType="1" noTextEdit="1"/>
              </p:cNvSpPr>
              <p:nvPr/>
            </p:nvSpPr>
            <p:spPr>
              <a:xfrm>
                <a:off x="2665774" y="4298332"/>
                <a:ext cx="7375737" cy="525337"/>
              </a:xfrm>
              <a:prstGeom prst="rect">
                <a:avLst/>
              </a:prstGeom>
              <a:blipFill>
                <a:blip r:embed="rId3"/>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DB5D89B-2DD9-48A6-B306-846A0C2EA5EA}"/>
              </a:ext>
            </a:extLst>
          </p:cNvPr>
          <p:cNvCxnSpPr>
            <a:cxnSpLocks/>
            <a:stCxn id="13" idx="0"/>
          </p:cNvCxnSpPr>
          <p:nvPr/>
        </p:nvCxnSpPr>
        <p:spPr>
          <a:xfrm flipV="1">
            <a:off x="4304965" y="4849569"/>
            <a:ext cx="393469" cy="462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E103109-E880-4D02-86B5-D1ACE54E5930}"/>
              </a:ext>
            </a:extLst>
          </p:cNvPr>
          <p:cNvSpPr txBox="1"/>
          <p:nvPr/>
        </p:nvSpPr>
        <p:spPr>
          <a:xfrm>
            <a:off x="2455708" y="5311727"/>
            <a:ext cx="369851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Baseline hazard involves t but not X’s</a:t>
            </a:r>
          </a:p>
        </p:txBody>
      </p:sp>
      <p:sp>
        <p:nvSpPr>
          <p:cNvPr id="16" name="TextBox 15">
            <a:extLst>
              <a:ext uri="{FF2B5EF4-FFF2-40B4-BE49-F238E27FC236}">
                <a16:creationId xmlns:a16="http://schemas.microsoft.com/office/drawing/2014/main" id="{67F2B721-D778-47FF-8EAD-1A7A33F364CC}"/>
              </a:ext>
            </a:extLst>
          </p:cNvPr>
          <p:cNvSpPr txBox="1"/>
          <p:nvPr/>
        </p:nvSpPr>
        <p:spPr>
          <a:xfrm>
            <a:off x="6722910" y="5311727"/>
            <a:ext cx="340431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Exponential involves X’s but not t;</a:t>
            </a:r>
          </a:p>
          <a:p>
            <a:r>
              <a:rPr lang="en-US" dirty="0">
                <a:latin typeface="Times New Roman" panose="02020603050405020304" pitchFamily="18" charset="0"/>
                <a:cs typeface="Times New Roman" panose="02020603050405020304" pitchFamily="18" charset="0"/>
              </a:rPr>
              <a:t>X’s are time- independent</a:t>
            </a:r>
          </a:p>
        </p:txBody>
      </p:sp>
      <p:cxnSp>
        <p:nvCxnSpPr>
          <p:cNvPr id="17" name="Straight Arrow Connector 16">
            <a:extLst>
              <a:ext uri="{FF2B5EF4-FFF2-40B4-BE49-F238E27FC236}">
                <a16:creationId xmlns:a16="http://schemas.microsoft.com/office/drawing/2014/main" id="{5096C1DA-EAE1-45D8-BF32-0A95531AB577}"/>
              </a:ext>
            </a:extLst>
          </p:cNvPr>
          <p:cNvCxnSpPr>
            <a:cxnSpLocks/>
            <a:stCxn id="16" idx="0"/>
          </p:cNvCxnSpPr>
          <p:nvPr/>
        </p:nvCxnSpPr>
        <p:spPr>
          <a:xfrm flipH="1" flipV="1">
            <a:off x="8131277" y="4958606"/>
            <a:ext cx="293791" cy="35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471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9A0C-FE5D-421F-8D0C-7B35787AC6A4}"/>
              </a:ext>
            </a:extLst>
          </p:cNvPr>
          <p:cNvSpPr>
            <a:spLocks noGrp="1"/>
          </p:cNvSpPr>
          <p:nvPr>
            <p:ph type="title"/>
          </p:nvPr>
        </p:nvSpPr>
        <p:spPr>
          <a:solidFill>
            <a:srgbClr val="00B0F0"/>
          </a:solidFill>
        </p:spPr>
        <p:txBody>
          <a:bodyPr/>
          <a:lstStyle/>
          <a:p>
            <a:r>
              <a:rPr lang="en-US" altLang="en-US" dirty="0">
                <a:solidFill>
                  <a:srgbClr val="C00000"/>
                </a:solidFill>
                <a:latin typeface="Times New Roman" panose="02020603050405020304" pitchFamily="18" charset="0"/>
                <a:cs typeface="Times New Roman" panose="02020603050405020304" pitchFamily="18" charset="0"/>
              </a:rPr>
              <a:t>Cox Proportional Hazards Model </a:t>
            </a:r>
            <a:endParaRPr lang="en-US" dirty="0">
              <a:solidFill>
                <a:srgbClr val="C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E28D3-55C0-41AC-B314-2F1317B45B75}"/>
                  </a:ext>
                </a:extLst>
              </p:cNvPr>
              <p:cNvSpPr>
                <a:spLocks noGrp="1"/>
              </p:cNvSpPr>
              <p:nvPr>
                <p:ph idx="1"/>
              </p:nvPr>
            </p:nvSpPr>
            <p:spPr>
              <a:xfrm>
                <a:off x="838200" y="1830677"/>
                <a:ext cx="10744200" cy="4351338"/>
              </a:xfrm>
            </p:spPr>
            <p:txBody>
              <a:bodyPr>
                <a:normAutofit/>
              </a:bodyPr>
              <a:lstStyle/>
              <a:p>
                <a:r>
                  <a:rPr lang="en-US" sz="2000" b="1" i="0" u="none" strike="noStrike" baseline="0" dirty="0">
                    <a:latin typeface="Times New Roman" panose="02020603050405020304" pitchFamily="18" charset="0"/>
                    <a:cs typeface="Times New Roman" panose="02020603050405020304" pitchFamily="18" charset="0"/>
                  </a:rPr>
                  <a:t>Measure of effect: hazard ratio (HR) </a:t>
                </a:r>
                <a:r>
                  <a:rPr lang="en-US" sz="2000" b="0" i="0" u="none" strike="noStrike" baseline="0" dirty="0">
                    <a:latin typeface="Times New Roman" panose="02020603050405020304" pitchFamily="18" charset="0"/>
                    <a:cs typeface="Times New Roman" panose="02020603050405020304" pitchFamily="18" charset="0"/>
                  </a:rPr>
                  <a:t>involves only </a:t>
                </a:r>
                <a14:m>
                  <m:oMath xmlns:m="http://schemas.openxmlformats.org/officeDocument/2006/math">
                    <m:r>
                      <a:rPr lang="en-US" sz="2000" i="1">
                        <a:latin typeface="Cambria Math" panose="02040503050406030204" pitchFamily="18" charset="0"/>
                        <a:ea typeface="Cambria Math" panose="02040503050406030204" pitchFamily="18" charset="0"/>
                      </a:rPr>
                      <m:t>𝛽</m:t>
                    </m:r>
                  </m:oMath>
                </a14:m>
                <a:r>
                  <a:rPr lang="en-US" sz="2000" b="0" i="0" u="none" strike="noStrike" baseline="0" dirty="0">
                    <a:latin typeface="Times New Roman" panose="02020603050405020304" pitchFamily="18" charset="0"/>
                    <a:cs typeface="Times New Roman" panose="02020603050405020304" pitchFamily="18" charset="0"/>
                  </a:rPr>
                  <a:t>’s, without estimating</a:t>
                </a:r>
                <a:r>
                  <a:rPr lang="en-US" sz="2000" b="0" i="0" u="none" baseline="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 </m:t>
                    </m:r>
                  </m:oMath>
                </a14:m>
                <a:endParaRPr lang="en-US" altLang="en-US" dirty="0">
                  <a:solidFill>
                    <a:srgbClr val="C0000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0EE28D3-55C0-41AC-B314-2F1317B45B75}"/>
                  </a:ext>
                </a:extLst>
              </p:cNvPr>
              <p:cNvSpPr>
                <a:spLocks noGrp="1" noRot="1" noChangeAspect="1" noMove="1" noResize="1" noEditPoints="1" noAdjustHandles="1" noChangeArrowheads="1" noChangeShapeType="1" noTextEdit="1"/>
              </p:cNvSpPr>
              <p:nvPr>
                <p:ph idx="1"/>
              </p:nvPr>
            </p:nvSpPr>
            <p:spPr>
              <a:xfrm>
                <a:off x="838200" y="1830677"/>
                <a:ext cx="10744200" cy="4351338"/>
              </a:xfrm>
              <a:blipFill>
                <a:blip r:embed="rId3"/>
                <a:stretch>
                  <a:fillRect l="-511" t="-14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6448CF8-86E8-4293-BDFD-BF4A034F77A7}"/>
                  </a:ext>
                </a:extLst>
              </p:cNvPr>
              <p:cNvSpPr txBox="1"/>
              <p:nvPr/>
            </p:nvSpPr>
            <p:spPr>
              <a:xfrm>
                <a:off x="1121145" y="2947107"/>
                <a:ext cx="5187189" cy="678904"/>
              </a:xfrm>
              <a:prstGeom prst="rect">
                <a:avLst/>
              </a:prstGeom>
              <a:noFill/>
            </p:spPr>
            <p:txBody>
              <a:bodyPr wrap="none" lIns="0" tIns="0" rIns="0" bIns="0" rtlCol="0">
                <a:spAutoFit/>
              </a:bodyPr>
              <a:lstStyle/>
              <a:p>
                <a14:m>
                  <m:oMath xmlns:m="http://schemas.openxmlformats.org/officeDocument/2006/math">
                    <m:r>
                      <a:rPr lang="en-US" sz="2000" b="0" i="1" smtClean="0">
                        <a:latin typeface="Cambria Math" panose="02040503050406030204" pitchFamily="18" charset="0"/>
                      </a:rPr>
                      <m:t>𝐻𝑎𝑧𝑎𝑟𝑑</m:t>
                    </m:r>
                    <m:r>
                      <a:rPr lang="en-US" sz="2000" b="0" i="1" smtClean="0">
                        <a:latin typeface="Cambria Math" panose="02040503050406030204" pitchFamily="18" charset="0"/>
                      </a:rPr>
                      <m:t> </m:t>
                    </m:r>
                    <m:r>
                      <a:rPr lang="en-US" sz="2000" b="0" i="1" smtClean="0">
                        <a:latin typeface="Cambria Math" panose="02040503050406030204" pitchFamily="18" charset="0"/>
                      </a:rPr>
                      <m:t>𝑅𝑎𝑡𝑖𝑜</m:t>
                    </m:r>
                    <m:r>
                      <a:rPr lang="en-US" sz="2000" b="0" i="1" smtClean="0">
                        <a:latin typeface="Cambria Math" panose="02040503050406030204" pitchFamily="18" charset="0"/>
                      </a:rPr>
                      <m:t>(</m:t>
                    </m:r>
                    <m:r>
                      <a:rPr lang="en-US" sz="2000" b="0" i="1" smtClean="0">
                        <a:latin typeface="Cambria Math" panose="02040503050406030204" pitchFamily="18" charset="0"/>
                      </a:rPr>
                      <m:t>𝐻𝑅</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m:rPr>
                            <m:sty m:val="p"/>
                          </m:rPr>
                          <a:rPr lang="en-US" sz="2000">
                            <a:latin typeface="Cambria Math" panose="02040503050406030204" pitchFamily="18" charset="0"/>
                          </a:rPr>
                          <m:t>h</m:t>
                        </m:r>
                        <m:d>
                          <m:dPr>
                            <m:ctrlPr>
                              <a:rPr lang="en-US" sz="2000" i="1">
                                <a:latin typeface="Cambria Math" panose="02040503050406030204" pitchFamily="18" charset="0"/>
                              </a:rPr>
                            </m:ctrlPr>
                          </m:dPr>
                          <m:e>
                            <m:r>
                              <m:rPr>
                                <m:sty m:val="p"/>
                              </m:rPr>
                              <a:rPr lang="en-US" sz="2000">
                                <a:latin typeface="Cambria Math" panose="02040503050406030204" pitchFamily="18" charset="0"/>
                              </a:rPr>
                              <m:t>t</m:t>
                            </m:r>
                            <m:r>
                              <a:rPr lang="en-US" sz="2000">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𝑋</m:t>
                                </m:r>
                              </m:e>
                              <m:sup>
                                <m:r>
                                  <a:rPr lang="en-US" sz="2000" b="0" i="1" smtClean="0">
                                    <a:latin typeface="Cambria Math" panose="02040503050406030204" pitchFamily="18" charset="0"/>
                                  </a:rPr>
                                  <m:t>∗</m:t>
                                </m:r>
                              </m:sup>
                            </m:sSup>
                          </m:e>
                        </m:d>
                      </m:num>
                      <m:den>
                        <m:r>
                          <m:rPr>
                            <m:sty m:val="p"/>
                          </m:rPr>
                          <a:rPr lang="en-US" sz="2000">
                            <a:latin typeface="Cambria Math" panose="02040503050406030204" pitchFamily="18" charset="0"/>
                          </a:rPr>
                          <m:t>h</m:t>
                        </m:r>
                        <m:d>
                          <m:dPr>
                            <m:ctrlPr>
                              <a:rPr lang="en-US" sz="2000" i="1">
                                <a:latin typeface="Cambria Math" panose="02040503050406030204" pitchFamily="18" charset="0"/>
                              </a:rPr>
                            </m:ctrlPr>
                          </m:dPr>
                          <m:e>
                            <m:r>
                              <m:rPr>
                                <m:sty m:val="p"/>
                              </m:rPr>
                              <a:rPr lang="en-US" sz="2000">
                                <a:latin typeface="Cambria Math" panose="02040503050406030204" pitchFamily="18" charset="0"/>
                              </a:rPr>
                              <m:t>t</m:t>
                            </m:r>
                            <m:r>
                              <a:rPr lang="en-US" sz="2000">
                                <a:latin typeface="Cambria Math" panose="02040503050406030204" pitchFamily="18" charset="0"/>
                              </a:rPr>
                              <m:t>,</m:t>
                            </m:r>
                            <m:r>
                              <a:rPr lang="en-US" sz="2000" i="1">
                                <a:latin typeface="Cambria Math" panose="02040503050406030204" pitchFamily="18" charset="0"/>
                              </a:rPr>
                              <m:t>𝑋</m:t>
                            </m:r>
                          </m:e>
                        </m:d>
                      </m:den>
                    </m:f>
                  </m:oMath>
                </a14:m>
                <a:r>
                  <a:rPr lang="en-US" sz="2400" dirty="0"/>
                  <a:t> </a:t>
                </a:r>
                <a14:m>
                  <m:oMath xmlns:m="http://schemas.openxmlformats.org/officeDocument/2006/math">
                    <m:r>
                      <a:rPr lang="en-US" sz="2400" i="1">
                        <a:latin typeface="Cambria Math" panose="02040503050406030204" pitchFamily="18" charset="0"/>
                      </a:rPr>
                      <m:t>=</m:t>
                    </m:r>
                  </m:oMath>
                </a14:m>
                <a:r>
                  <a:rPr lang="en-US" sz="2400" dirty="0"/>
                  <a:t> </a:t>
                </a:r>
                <a14:m>
                  <m:oMath xmlns:m="http://schemas.openxmlformats.org/officeDocument/2006/math">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1</m:t>
                                </m:r>
                              </m:sub>
                              <m:sup>
                                <m:r>
                                  <a:rPr lang="en-US" sz="2400" i="1">
                                    <a:latin typeface="Cambria Math" panose="02040503050406030204" pitchFamily="18" charset="0"/>
                                  </a:rPr>
                                  <m:t>∗</m:t>
                                </m:r>
                              </m:sup>
                            </m:sSubSup>
                          </m:sup>
                        </m:sSup>
                      </m:num>
                      <m:den>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sup>
                        </m:sSup>
                      </m:den>
                    </m:f>
                  </m:oMath>
                </a14:m>
                <a:endParaRPr lang="en-US" sz="2400" dirty="0"/>
              </a:p>
            </p:txBody>
          </p:sp>
        </mc:Choice>
        <mc:Fallback xmlns="">
          <p:sp>
            <p:nvSpPr>
              <p:cNvPr id="7" name="TextBox 6">
                <a:extLst>
                  <a:ext uri="{FF2B5EF4-FFF2-40B4-BE49-F238E27FC236}">
                    <a16:creationId xmlns:a16="http://schemas.microsoft.com/office/drawing/2014/main" id="{F6448CF8-86E8-4293-BDFD-BF4A034F77A7}"/>
                  </a:ext>
                </a:extLst>
              </p:cNvPr>
              <p:cNvSpPr txBox="1">
                <a:spLocks noRot="1" noChangeAspect="1" noMove="1" noResize="1" noEditPoints="1" noAdjustHandles="1" noChangeArrowheads="1" noChangeShapeType="1" noTextEdit="1"/>
              </p:cNvSpPr>
              <p:nvPr/>
            </p:nvSpPr>
            <p:spPr>
              <a:xfrm>
                <a:off x="1121145" y="2947107"/>
                <a:ext cx="5187189" cy="67890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9274697-6358-4B79-8589-ABA5C01707AE}"/>
                  </a:ext>
                </a:extLst>
              </p:cNvPr>
              <p:cNvSpPr txBox="1"/>
              <p:nvPr/>
            </p:nvSpPr>
            <p:spPr>
              <a:xfrm>
                <a:off x="2071400" y="4390182"/>
                <a:ext cx="7223793" cy="61555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𝑋</m:t>
                          </m:r>
                        </m:e>
                        <m:sup>
                          <m:r>
                            <a:rPr lang="en-US" sz="2000" b="0" i="1" smtClean="0">
                              <a:latin typeface="Cambria Math" panose="02040503050406030204" pitchFamily="18" charset="0"/>
                            </a:rPr>
                            <m:t>∗</m:t>
                          </m:r>
                        </m:sup>
                      </m:sSup>
                      <m:r>
                        <a:rPr lang="en-US" sz="2000" i="1" smtClean="0">
                          <a:latin typeface="Cambria Math" panose="02040503050406030204" pitchFamily="18" charset="0"/>
                        </a:rPr>
                        <m:t>=</m:t>
                      </m:r>
                      <m:d>
                        <m:dPr>
                          <m:ctrlPr>
                            <a:rPr lang="en-US" sz="2000" b="0" i="1" smtClean="0">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𝑤h𝑒𝑟𝑒</m:t>
                      </m:r>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 </m:t>
                          </m:r>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=1 </m:t>
                      </m:r>
                      <m:r>
                        <a:rPr lang="en-US" sz="2000" b="0" i="1" smtClean="0">
                          <a:latin typeface="Cambria Math" panose="02040503050406030204" pitchFamily="18" charset="0"/>
                        </a:rPr>
                        <m:t>𝑑𝑒𝑛𝑜𝑡𝑒𝑠</m:t>
                      </m:r>
                      <m:r>
                        <a:rPr lang="en-US" sz="2000" b="1" i="1" smtClean="0">
                          <a:latin typeface="Cambria Math" panose="02040503050406030204" pitchFamily="18" charset="0"/>
                        </a:rPr>
                        <m:t> </m:t>
                      </m:r>
                      <m:r>
                        <a:rPr lang="en-US" sz="2000" b="1" i="1">
                          <a:latin typeface="Cambria Math" panose="02040503050406030204" pitchFamily="18" charset="0"/>
                        </a:rPr>
                        <m:t>𝒑𝒍𝒂𝒄𝒆𝒃𝒐</m:t>
                      </m:r>
                      <m:r>
                        <a:rPr lang="en-US" sz="2000" b="0" i="1" smtClean="0">
                          <a:latin typeface="Cambria Math" panose="02040503050406030204" pitchFamily="18" charset="0"/>
                        </a:rPr>
                        <m:t>  </m:t>
                      </m:r>
                      <m:r>
                        <a:rPr lang="en-US" sz="2000" b="0" i="1" smtClean="0">
                          <a:latin typeface="Cambria Math" panose="02040503050406030204" pitchFamily="18" charset="0"/>
                        </a:rPr>
                        <m:t>𝑔𝑟𝑜𝑢𝑝</m:t>
                      </m:r>
                    </m:oMath>
                  </m:oMathPara>
                </a14:m>
                <a:endParaRPr lang="en-US" sz="2000" b="0" dirty="0"/>
              </a:p>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𝑋</m:t>
                      </m:r>
                      <m:r>
                        <a:rPr lang="en-US" sz="200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𝑤h𝑒𝑟𝑒</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=0 </m:t>
                      </m:r>
                      <m:r>
                        <a:rPr lang="en-US" sz="2000" b="0" i="1" smtClean="0">
                          <a:latin typeface="Cambria Math" panose="02040503050406030204" pitchFamily="18" charset="0"/>
                        </a:rPr>
                        <m:t>𝑑𝑒𝑛𝑜𝑡𝑒𝑠</m:t>
                      </m:r>
                      <m:r>
                        <a:rPr lang="en-US" sz="2000" b="1" i="1" smtClean="0">
                          <a:latin typeface="Cambria Math" panose="02040503050406030204" pitchFamily="18" charset="0"/>
                        </a:rPr>
                        <m:t> </m:t>
                      </m:r>
                      <m:r>
                        <a:rPr lang="en-US" sz="2000" b="1" i="1">
                          <a:latin typeface="Cambria Math" panose="02040503050406030204" pitchFamily="18" charset="0"/>
                        </a:rPr>
                        <m:t>𝒕𝒓𝒆𝒂𝒕𝒎𝒆𝒏𝒕</m:t>
                      </m:r>
                      <m:r>
                        <a:rPr lang="en-US" sz="2000" b="0" i="1" smtClean="0">
                          <a:latin typeface="Cambria Math" panose="02040503050406030204" pitchFamily="18" charset="0"/>
                        </a:rPr>
                        <m:t> </m:t>
                      </m:r>
                      <m:r>
                        <a:rPr lang="en-US" sz="2000" b="0" i="1" smtClean="0">
                          <a:latin typeface="Cambria Math" panose="02040503050406030204" pitchFamily="18" charset="0"/>
                        </a:rPr>
                        <m:t>𝑔𝑟𝑜𝑢𝑝</m:t>
                      </m:r>
                    </m:oMath>
                  </m:oMathPara>
                </a14:m>
                <a:endParaRPr lang="en-US" sz="2000" b="0" dirty="0"/>
              </a:p>
            </p:txBody>
          </p:sp>
        </mc:Choice>
        <mc:Fallback xmlns="">
          <p:sp>
            <p:nvSpPr>
              <p:cNvPr id="5" name="TextBox 4">
                <a:extLst>
                  <a:ext uri="{FF2B5EF4-FFF2-40B4-BE49-F238E27FC236}">
                    <a16:creationId xmlns:a16="http://schemas.microsoft.com/office/drawing/2014/main" id="{D9274697-6358-4B79-8589-ABA5C01707AE}"/>
                  </a:ext>
                </a:extLst>
              </p:cNvPr>
              <p:cNvSpPr txBox="1">
                <a:spLocks noRot="1" noChangeAspect="1" noMove="1" noResize="1" noEditPoints="1" noAdjustHandles="1" noChangeArrowheads="1" noChangeShapeType="1" noTextEdit="1"/>
              </p:cNvSpPr>
              <p:nvPr/>
            </p:nvSpPr>
            <p:spPr>
              <a:xfrm>
                <a:off x="2071400" y="4390182"/>
                <a:ext cx="7223793" cy="615553"/>
              </a:xfrm>
              <a:prstGeom prst="rect">
                <a:avLst/>
              </a:prstGeom>
              <a:blipFill>
                <a:blip r:embed="rId5"/>
                <a:stretch>
                  <a:fillRect l="-1266" t="-990" b="-1188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A61626F0-11C4-4F60-A7C5-442E87D03C81}"/>
              </a:ext>
            </a:extLst>
          </p:cNvPr>
          <p:cNvCxnSpPr>
            <a:cxnSpLocks/>
          </p:cNvCxnSpPr>
          <p:nvPr/>
        </p:nvCxnSpPr>
        <p:spPr>
          <a:xfrm>
            <a:off x="4605051" y="3150824"/>
            <a:ext cx="954795"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40572A1F-BBEB-48F5-B98D-1E8DF3CA5DDF}"/>
              </a:ext>
            </a:extLst>
          </p:cNvPr>
          <p:cNvCxnSpPr>
            <a:cxnSpLocks/>
          </p:cNvCxnSpPr>
          <p:nvPr/>
        </p:nvCxnSpPr>
        <p:spPr>
          <a:xfrm>
            <a:off x="4527933" y="3462967"/>
            <a:ext cx="1031913" cy="0"/>
          </a:xfrm>
          <a:prstGeom prst="line">
            <a:avLst/>
          </a:prstGeom>
          <a:ln w="28575"/>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229E31E-3C80-4595-95CC-EFADC02B0AA3}"/>
                  </a:ext>
                </a:extLst>
              </p:cNvPr>
              <p:cNvSpPr txBox="1"/>
              <p:nvPr/>
            </p:nvSpPr>
            <p:spPr>
              <a:xfrm>
                <a:off x="6308334" y="2947107"/>
                <a:ext cx="4518862" cy="619978"/>
              </a:xfrm>
              <a:prstGeom prst="rect">
                <a:avLst/>
              </a:prstGeom>
              <a:noFill/>
            </p:spPr>
            <p:txBody>
              <a:bodyPr wrap="square">
                <a:spAutoFit/>
              </a:bodyPr>
              <a:lstStyle/>
              <a:p>
                <a14:m>
                  <m:oMath xmlns:m="http://schemas.openxmlformats.org/officeDocument/2006/math">
                    <m:r>
                      <a:rPr lang="en-US" sz="2000" i="1" smtClean="0">
                        <a:latin typeface="Cambria Math" panose="02040503050406030204" pitchFamily="18" charset="0"/>
                      </a:rPr>
                      <m:t>=</m:t>
                    </m:r>
                    <m:r>
                      <m:rPr>
                        <m:nor/>
                      </m:rPr>
                      <a:rPr lang="en-US" sz="2000" dirty="0">
                        <a:latin typeface="Times New Roman" panose="02020603050405020304" pitchFamily="18" charset="0"/>
                        <a:cs typeface="Times New Roman" panose="02020603050405020304" pitchFamily="18" charset="0"/>
                      </a:rPr>
                      <m:t> </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i="1">
                                    <a:latin typeface="Cambria Math" panose="02040503050406030204" pitchFamily="18" charset="0"/>
                                  </a:rPr>
                                  <m:t>∗</m:t>
                                </m:r>
                              </m:sup>
                            </m:sSubSup>
                          </m:sup>
                        </m:sSup>
                      </m:num>
                      <m:den>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sup>
                        </m:sSup>
                      </m:den>
                    </m:f>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b="0" i="1" smtClean="0">
                            <a:latin typeface="Cambria Math" panose="02040503050406030204" pitchFamily="18" charset="0"/>
                          </a:rPr>
                          <m:t>)</m:t>
                        </m:r>
                      </m:sup>
                    </m:sSup>
                  </m:oMath>
                </a14:m>
                <a:r>
                  <a:rPr lang="en-US" sz="20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d>
                          <m:dPr>
                            <m:ctrlPr>
                              <a:rPr lang="en-US" sz="2000" i="1" smtClean="0">
                                <a:latin typeface="Cambria Math" panose="02040503050406030204" pitchFamily="18" charset="0"/>
                              </a:rPr>
                            </m:ctrlPr>
                          </m:dPr>
                          <m:e>
                            <m:r>
                              <a:rPr lang="en-US" sz="2000" b="0" i="1" smtClean="0">
                                <a:latin typeface="Cambria Math" panose="02040503050406030204" pitchFamily="18" charset="0"/>
                              </a:rPr>
                              <m:t>1</m:t>
                            </m:r>
                            <m:r>
                              <a:rPr lang="en-US" sz="2000" i="1">
                                <a:latin typeface="Cambria Math" panose="02040503050406030204" pitchFamily="18" charset="0"/>
                              </a:rPr>
                              <m:t>−</m:t>
                            </m:r>
                            <m:r>
                              <a:rPr lang="en-US" sz="2000" b="0" i="1" smtClean="0">
                                <a:latin typeface="Cambria Math" panose="02040503050406030204" pitchFamily="18" charset="0"/>
                              </a:rPr>
                              <m:t>0</m:t>
                            </m:r>
                          </m:e>
                        </m:d>
                      </m:sup>
                    </m:s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up>
                    </m:sSup>
                  </m:oMath>
                </a14:m>
                <a:endParaRPr lang="en-US"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7229E31E-3C80-4595-95CC-EFADC02B0AA3}"/>
                  </a:ext>
                </a:extLst>
              </p:cNvPr>
              <p:cNvSpPr txBox="1">
                <a:spLocks noRot="1" noChangeAspect="1" noMove="1" noResize="1" noEditPoints="1" noAdjustHandles="1" noChangeArrowheads="1" noChangeShapeType="1" noTextEdit="1"/>
              </p:cNvSpPr>
              <p:nvPr/>
            </p:nvSpPr>
            <p:spPr>
              <a:xfrm>
                <a:off x="6308334" y="2947107"/>
                <a:ext cx="4518862" cy="619978"/>
              </a:xfrm>
              <a:prstGeom prst="rect">
                <a:avLst/>
              </a:prstGeom>
              <a:blipFill>
                <a:blip r:embed="rId6"/>
                <a:stretch>
                  <a:fillRect b="-5882"/>
                </a:stretch>
              </a:blipFill>
            </p:spPr>
            <p:txBody>
              <a:bodyPr/>
              <a:lstStyle/>
              <a:p>
                <a:r>
                  <a:rPr lang="en-US">
                    <a:noFill/>
                  </a:rPr>
                  <a:t> </a:t>
                </a:r>
              </a:p>
            </p:txBody>
          </p:sp>
        </mc:Fallback>
      </mc:AlternateContent>
    </p:spTree>
    <p:extLst>
      <p:ext uri="{BB962C8B-B14F-4D97-AF65-F5344CB8AC3E}">
        <p14:creationId xmlns:p14="http://schemas.microsoft.com/office/powerpoint/2010/main" val="238480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9A0C-FE5D-421F-8D0C-7B35787AC6A4}"/>
              </a:ext>
            </a:extLst>
          </p:cNvPr>
          <p:cNvSpPr>
            <a:spLocks noGrp="1"/>
          </p:cNvSpPr>
          <p:nvPr>
            <p:ph type="title"/>
          </p:nvPr>
        </p:nvSpPr>
        <p:spPr>
          <a:solidFill>
            <a:srgbClr val="00B0F0"/>
          </a:solidFill>
        </p:spPr>
        <p:txBody>
          <a:bodyPr/>
          <a:lstStyle/>
          <a:p>
            <a:r>
              <a:rPr lang="en-US" altLang="en-US" dirty="0">
                <a:solidFill>
                  <a:srgbClr val="C00000"/>
                </a:solidFill>
                <a:latin typeface="Times New Roman" panose="02020603050405020304" pitchFamily="18" charset="0"/>
                <a:cs typeface="Times New Roman" panose="02020603050405020304" pitchFamily="18" charset="0"/>
              </a:rPr>
              <a:t>Cox Proportional Hazards Model </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EE28D3-55C0-41AC-B314-2F1317B45B75}"/>
              </a:ext>
            </a:extLst>
          </p:cNvPr>
          <p:cNvSpPr>
            <a:spLocks noGrp="1"/>
          </p:cNvSpPr>
          <p:nvPr>
            <p:ph idx="1"/>
          </p:nvPr>
        </p:nvSpPr>
        <p:spPr>
          <a:xfrm>
            <a:off x="838200" y="1825625"/>
            <a:ext cx="10744200" cy="4351338"/>
          </a:xfrm>
        </p:spPr>
        <p:txBody>
          <a:bodyPr>
            <a:normAutofit/>
          </a:bodyPr>
          <a:lstStyle/>
          <a:p>
            <a:r>
              <a:rPr lang="en-US" sz="2000" b="1" i="0" u="none" strike="noStrike" baseline="0" dirty="0">
                <a:latin typeface="Times New Roman" panose="02020603050405020304" pitchFamily="18" charset="0"/>
                <a:cs typeface="Times New Roman" panose="02020603050405020304" pitchFamily="18" charset="0"/>
              </a:rPr>
              <a:t>Measure of effect </a:t>
            </a:r>
            <a:r>
              <a:rPr lang="en-US" sz="2000" i="0" u="none" strike="noStrike" baseline="0" dirty="0">
                <a:latin typeface="Times New Roman" panose="02020603050405020304" pitchFamily="18" charset="0"/>
                <a:cs typeface="Times New Roman" panose="02020603050405020304" pitchFamily="18" charset="0"/>
              </a:rPr>
              <a:t>adjusted for covariates</a:t>
            </a:r>
            <a:endParaRPr lang="en-US"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6448CF8-86E8-4293-BDFD-BF4A034F77A7}"/>
                  </a:ext>
                </a:extLst>
              </p:cNvPr>
              <p:cNvSpPr txBox="1"/>
              <p:nvPr/>
            </p:nvSpPr>
            <p:spPr>
              <a:xfrm>
                <a:off x="1476070" y="2996317"/>
                <a:ext cx="9139105" cy="73526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𝐻𝑎𝑧𝑎𝑟𝑑</m:t>
                      </m:r>
                      <m:r>
                        <a:rPr lang="en-US" sz="2000" b="0" i="1" smtClean="0">
                          <a:latin typeface="Cambria Math" panose="02040503050406030204" pitchFamily="18" charset="0"/>
                        </a:rPr>
                        <m:t> </m:t>
                      </m:r>
                      <m:r>
                        <a:rPr lang="en-US" sz="2000" b="0" i="1" smtClean="0">
                          <a:latin typeface="Cambria Math" panose="02040503050406030204" pitchFamily="18" charset="0"/>
                        </a:rPr>
                        <m:t>𝑅𝑎𝑡𝑖𝑜</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𝐻𝑅</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m:rPr>
                              <m:sty m:val="p"/>
                            </m:rPr>
                            <a:rPr lang="en-US" sz="2000">
                              <a:latin typeface="Cambria Math" panose="02040503050406030204" pitchFamily="18" charset="0"/>
                            </a:rPr>
                            <m:t>h</m:t>
                          </m:r>
                          <m:d>
                            <m:dPr>
                              <m:ctrlPr>
                                <a:rPr lang="en-US" sz="2000" i="1">
                                  <a:latin typeface="Cambria Math" panose="02040503050406030204" pitchFamily="18" charset="0"/>
                                </a:rPr>
                              </m:ctrlPr>
                            </m:dPr>
                            <m:e>
                              <m:r>
                                <m:rPr>
                                  <m:sty m:val="p"/>
                                </m:rPr>
                                <a:rPr lang="en-US" sz="2000">
                                  <a:latin typeface="Cambria Math" panose="02040503050406030204" pitchFamily="18" charset="0"/>
                                </a:rPr>
                                <m:t>t</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𝑋</m:t>
                                  </m:r>
                                </m:e>
                                <m:sup>
                                  <m:r>
                                    <a:rPr lang="en-US" sz="2000" i="1">
                                      <a:latin typeface="Cambria Math" panose="02040503050406030204" pitchFamily="18" charset="0"/>
                                    </a:rPr>
                                    <m:t>∗</m:t>
                                  </m:r>
                                </m:sup>
                              </m:sSup>
                            </m:e>
                          </m:d>
                        </m:num>
                        <m:den>
                          <m:r>
                            <m:rPr>
                              <m:sty m:val="p"/>
                            </m:rPr>
                            <a:rPr lang="en-US" sz="2000">
                              <a:latin typeface="Cambria Math" panose="02040503050406030204" pitchFamily="18" charset="0"/>
                            </a:rPr>
                            <m:t>h</m:t>
                          </m:r>
                          <m:d>
                            <m:dPr>
                              <m:ctrlPr>
                                <a:rPr lang="en-US" sz="2000" i="1">
                                  <a:latin typeface="Cambria Math" panose="02040503050406030204" pitchFamily="18" charset="0"/>
                                </a:rPr>
                              </m:ctrlPr>
                            </m:dPr>
                            <m:e>
                              <m:r>
                                <m:rPr>
                                  <m:sty m:val="p"/>
                                </m:rPr>
                                <a:rPr lang="en-US" sz="2000">
                                  <a:latin typeface="Cambria Math" panose="02040503050406030204" pitchFamily="18" charset="0"/>
                                </a:rPr>
                                <m:t>t</m:t>
                              </m:r>
                              <m:r>
                                <a:rPr lang="en-US" sz="2000">
                                  <a:latin typeface="Cambria Math" panose="02040503050406030204" pitchFamily="18" charset="0"/>
                                </a:rPr>
                                <m:t>,</m:t>
                              </m:r>
                              <m:r>
                                <a:rPr lang="en-US" sz="2000" i="1">
                                  <a:latin typeface="Cambria Math" panose="02040503050406030204" pitchFamily="18" charset="0"/>
                                </a:rPr>
                                <m:t>𝑋</m:t>
                              </m:r>
                            </m:e>
                          </m:d>
                        </m:den>
                      </m:f>
                      <m:r>
                        <m:rPr>
                          <m:nor/>
                        </m:rPr>
                        <a:rPr lang="en-US" sz="2000" dirty="0"/>
                        <m:t> </m:t>
                      </m:r>
                      <m:r>
                        <a:rPr lang="en-US" sz="2000" i="1">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ea typeface="Cambria Math" panose="02040503050406030204" pitchFamily="18" charset="0"/>
                                    </a:rPr>
                                    <m:t>2</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ea typeface="Cambria Math" panose="02040503050406030204" pitchFamily="18" charset="0"/>
                                    </a:rPr>
                                    <m:t>𝑝</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b="0" i="1" smtClean="0">
                                      <a:latin typeface="Cambria Math" panose="02040503050406030204" pitchFamily="18" charset="0"/>
                                    </a:rPr>
                                    <m:t>𝑝</m:t>
                                  </m:r>
                                </m:sub>
                                <m:sup>
                                  <m:r>
                                    <a:rPr lang="en-US" sz="2000" i="1">
                                      <a:latin typeface="Cambria Math" panose="02040503050406030204" pitchFamily="18" charset="0"/>
                                    </a:rPr>
                                    <m:t>∗</m:t>
                                  </m:r>
                                </m:sup>
                              </m:sSubSup>
                            </m:sup>
                          </m:sSup>
                        </m:num>
                        <m:den>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ea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ea typeface="Cambria Math" panose="02040503050406030204" pitchFamily="18" charset="0"/>
                                    </a:rPr>
                                    <m:t>𝑝</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𝑝</m:t>
                                  </m:r>
                                </m:sub>
                              </m:sSub>
                            </m:sup>
                          </m:sSup>
                        </m:den>
                      </m:f>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𝛽</m:t>
                                      </m:r>
                                    </m:e>
                                  </m:acc>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oMath>
                  </m:oMathPara>
                </a14:m>
                <a:endParaRPr lang="en-US" sz="2400" dirty="0"/>
              </a:p>
            </p:txBody>
          </p:sp>
        </mc:Choice>
        <mc:Fallback xmlns="">
          <p:sp>
            <p:nvSpPr>
              <p:cNvPr id="7" name="TextBox 6">
                <a:extLst>
                  <a:ext uri="{FF2B5EF4-FFF2-40B4-BE49-F238E27FC236}">
                    <a16:creationId xmlns:a16="http://schemas.microsoft.com/office/drawing/2014/main" id="{F6448CF8-86E8-4293-BDFD-BF4A034F77A7}"/>
                  </a:ext>
                </a:extLst>
              </p:cNvPr>
              <p:cNvSpPr txBox="1">
                <a:spLocks noRot="1" noChangeAspect="1" noMove="1" noResize="1" noEditPoints="1" noAdjustHandles="1" noChangeArrowheads="1" noChangeShapeType="1" noTextEdit="1"/>
              </p:cNvSpPr>
              <p:nvPr/>
            </p:nvSpPr>
            <p:spPr>
              <a:xfrm>
                <a:off x="1476070" y="2996317"/>
                <a:ext cx="9139105" cy="73526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9274697-6358-4B79-8589-ABA5C01707AE}"/>
                  </a:ext>
                </a:extLst>
              </p:cNvPr>
              <p:cNvSpPr txBox="1"/>
              <p:nvPr/>
            </p:nvSpPr>
            <p:spPr>
              <a:xfrm>
                <a:off x="1806996" y="4555422"/>
                <a:ext cx="7223793" cy="66133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𝑋</m:t>
                          </m:r>
                        </m:e>
                        <m:sup>
                          <m:r>
                            <a:rPr lang="en-US" sz="2000" b="0" i="1" smtClean="0">
                              <a:latin typeface="Cambria Math" panose="02040503050406030204" pitchFamily="18" charset="0"/>
                            </a:rPr>
                            <m:t>∗</m:t>
                          </m:r>
                        </m:sup>
                      </m:sSup>
                      <m:r>
                        <a:rPr lang="en-US" sz="2000" i="1" smtClean="0">
                          <a:latin typeface="Cambria Math" panose="02040503050406030204" pitchFamily="18" charset="0"/>
                        </a:rPr>
                        <m:t>=</m:t>
                      </m:r>
                      <m:d>
                        <m:dPr>
                          <m:ctrlPr>
                            <a:rPr lang="en-US" sz="2000" b="0" i="1" smtClean="0">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b="0" i="1" smtClean="0">
                                  <a:latin typeface="Cambria Math" panose="02040503050406030204" pitchFamily="18" charset="0"/>
                                </a:rPr>
                                <m:t>𝑃</m:t>
                              </m:r>
                            </m:sub>
                            <m:sup>
                              <m:r>
                                <a:rPr lang="en-US" sz="2000" i="1">
                                  <a:latin typeface="Cambria Math" panose="02040503050406030204" pitchFamily="18" charset="0"/>
                                </a:rPr>
                                <m:t>∗</m:t>
                              </m:r>
                            </m:sup>
                          </m:sSubSup>
                        </m:e>
                      </m:d>
                      <m:r>
                        <a:rPr lang="en-US" sz="2000" b="0" i="1" smtClean="0">
                          <a:latin typeface="Cambria Math" panose="02040503050406030204" pitchFamily="18" charset="0"/>
                        </a:rPr>
                        <m:t>, </m:t>
                      </m:r>
                      <m:r>
                        <a:rPr lang="en-US" sz="2000" b="0" i="1" smtClean="0">
                          <a:latin typeface="Cambria Math" panose="02040503050406030204" pitchFamily="18" charset="0"/>
                        </a:rPr>
                        <m:t>𝑤h𝑒𝑟𝑒</m:t>
                      </m:r>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 </m:t>
                          </m:r>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=1 </m:t>
                      </m:r>
                      <m:r>
                        <a:rPr lang="en-US" sz="2000" b="0" i="1" smtClean="0">
                          <a:latin typeface="Cambria Math" panose="02040503050406030204" pitchFamily="18" charset="0"/>
                        </a:rPr>
                        <m:t>𝑑𝑒𝑛𝑜𝑡𝑒𝑠</m:t>
                      </m:r>
                      <m:r>
                        <a:rPr lang="en-US" sz="2000" b="0" i="1" smtClean="0">
                          <a:latin typeface="Cambria Math" panose="02040503050406030204" pitchFamily="18" charset="0"/>
                        </a:rPr>
                        <m:t> </m:t>
                      </m:r>
                      <m:r>
                        <a:rPr lang="en-US" sz="2000" b="1" i="1" smtClean="0">
                          <a:latin typeface="Cambria Math" panose="02040503050406030204" pitchFamily="18" charset="0"/>
                        </a:rPr>
                        <m:t>𝒑𝒍𝒂𝒄𝒆𝒃𝒐</m:t>
                      </m:r>
                      <m:r>
                        <a:rPr lang="en-US" sz="2000" b="0" i="1" smtClean="0">
                          <a:latin typeface="Cambria Math" panose="02040503050406030204" pitchFamily="18" charset="0"/>
                        </a:rPr>
                        <m:t> </m:t>
                      </m:r>
                      <m:r>
                        <a:rPr lang="en-US" sz="2000" b="0" i="1" smtClean="0">
                          <a:latin typeface="Cambria Math" panose="02040503050406030204" pitchFamily="18" charset="0"/>
                        </a:rPr>
                        <m:t>𝑔𝑟𝑜𝑢𝑝</m:t>
                      </m:r>
                    </m:oMath>
                  </m:oMathPara>
                </a14:m>
                <a:endParaRPr lang="en-US" sz="2000" b="0" dirty="0"/>
              </a:p>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𝑋</m:t>
                      </m:r>
                      <m:r>
                        <a:rPr lang="en-US" sz="200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𝑥</m:t>
                              </m:r>
                            </m:e>
                            <m:sub>
                              <m:r>
                                <a:rPr lang="en-US" sz="2000" b="0" i="1" smtClean="0">
                                  <a:latin typeface="Cambria Math" panose="02040503050406030204" pitchFamily="18" charset="0"/>
                                </a:rPr>
                                <m:t>𝑝</m:t>
                              </m:r>
                            </m:sub>
                          </m:sSub>
                        </m:e>
                      </m:d>
                      <m:r>
                        <a:rPr lang="en-US" sz="2000" b="0" i="1" smtClean="0">
                          <a:latin typeface="Cambria Math" panose="02040503050406030204" pitchFamily="18" charset="0"/>
                        </a:rPr>
                        <m:t>, </m:t>
                      </m:r>
                      <m:r>
                        <a:rPr lang="en-US" sz="2000" b="0" i="1" smtClean="0">
                          <a:latin typeface="Cambria Math" panose="02040503050406030204" pitchFamily="18" charset="0"/>
                        </a:rPr>
                        <m:t>𝑤h𝑒𝑟𝑒</m:t>
                      </m:r>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 </m:t>
                          </m:r>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=0 </m:t>
                      </m:r>
                      <m:r>
                        <a:rPr lang="en-US" sz="2000" b="0" i="1" smtClean="0">
                          <a:latin typeface="Cambria Math" panose="02040503050406030204" pitchFamily="18" charset="0"/>
                        </a:rPr>
                        <m:t>𝑑𝑒𝑛𝑜𝑡𝑒𝑠</m:t>
                      </m:r>
                      <m:r>
                        <a:rPr lang="en-US" sz="2000" b="0" i="1" smtClean="0">
                          <a:latin typeface="Cambria Math" panose="02040503050406030204" pitchFamily="18" charset="0"/>
                        </a:rPr>
                        <m:t> </m:t>
                      </m:r>
                      <m:r>
                        <a:rPr lang="en-US" sz="2000" b="1" i="1" smtClean="0">
                          <a:latin typeface="Cambria Math" panose="02040503050406030204" pitchFamily="18" charset="0"/>
                        </a:rPr>
                        <m:t>𝒕𝒓𝒆𝒂𝒕𝒎𝒆𝒏𝒕</m:t>
                      </m:r>
                      <m:r>
                        <a:rPr lang="en-US" sz="2000" b="0" i="1" smtClean="0">
                          <a:latin typeface="Cambria Math" panose="02040503050406030204" pitchFamily="18" charset="0"/>
                        </a:rPr>
                        <m:t> </m:t>
                      </m:r>
                      <m:r>
                        <a:rPr lang="en-US" sz="2000" b="0" i="1" smtClean="0">
                          <a:latin typeface="Cambria Math" panose="02040503050406030204" pitchFamily="18" charset="0"/>
                        </a:rPr>
                        <m:t>𝑔𝑟𝑜𝑢𝑝</m:t>
                      </m:r>
                    </m:oMath>
                  </m:oMathPara>
                </a14:m>
                <a:endParaRPr lang="en-US" sz="2000" b="0" dirty="0"/>
              </a:p>
            </p:txBody>
          </p:sp>
        </mc:Choice>
        <mc:Fallback xmlns="">
          <p:sp>
            <p:nvSpPr>
              <p:cNvPr id="5" name="TextBox 4">
                <a:extLst>
                  <a:ext uri="{FF2B5EF4-FFF2-40B4-BE49-F238E27FC236}">
                    <a16:creationId xmlns:a16="http://schemas.microsoft.com/office/drawing/2014/main" id="{D9274697-6358-4B79-8589-ABA5C01707AE}"/>
                  </a:ext>
                </a:extLst>
              </p:cNvPr>
              <p:cNvSpPr txBox="1">
                <a:spLocks noRot="1" noChangeAspect="1" noMove="1" noResize="1" noEditPoints="1" noAdjustHandles="1" noChangeArrowheads="1" noChangeShapeType="1" noTextEdit="1"/>
              </p:cNvSpPr>
              <p:nvPr/>
            </p:nvSpPr>
            <p:spPr>
              <a:xfrm>
                <a:off x="1806996" y="4555422"/>
                <a:ext cx="7223793" cy="661335"/>
              </a:xfrm>
              <a:prstGeom prst="rect">
                <a:avLst/>
              </a:prstGeom>
              <a:blipFill>
                <a:blip r:embed="rId4"/>
                <a:stretch>
                  <a:fillRect l="-1181" t="-917" b="-9174"/>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A61626F0-11C4-4F60-A7C5-442E87D03C81}"/>
              </a:ext>
            </a:extLst>
          </p:cNvPr>
          <p:cNvCxnSpPr>
            <a:cxnSpLocks/>
          </p:cNvCxnSpPr>
          <p:nvPr/>
        </p:nvCxnSpPr>
        <p:spPr>
          <a:xfrm>
            <a:off x="5187109" y="3205908"/>
            <a:ext cx="114759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40572A1F-BBEB-48F5-B98D-1E8DF3CA5DDF}"/>
              </a:ext>
            </a:extLst>
          </p:cNvPr>
          <p:cNvCxnSpPr>
            <a:cxnSpLocks/>
          </p:cNvCxnSpPr>
          <p:nvPr/>
        </p:nvCxnSpPr>
        <p:spPr>
          <a:xfrm>
            <a:off x="5187109" y="3567628"/>
            <a:ext cx="1147590"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02990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86A5-B686-4B84-AB2E-2F3332DE5242}"/>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Example: Add Covariates</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B3FC16A-7683-47E3-B703-8BDAB1DA885A}"/>
              </a:ext>
            </a:extLst>
          </p:cNvPr>
          <p:cNvSpPr txBox="1"/>
          <p:nvPr/>
        </p:nvSpPr>
        <p:spPr>
          <a:xfrm>
            <a:off x="915318" y="1920359"/>
            <a:ext cx="88883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R code:</a:t>
            </a:r>
          </a:p>
        </p:txBody>
      </p:sp>
      <p:sp>
        <p:nvSpPr>
          <p:cNvPr id="9" name="TextBox 8">
            <a:extLst>
              <a:ext uri="{FF2B5EF4-FFF2-40B4-BE49-F238E27FC236}">
                <a16:creationId xmlns:a16="http://schemas.microsoft.com/office/drawing/2014/main" id="{D76AEB2E-C0D9-4592-824A-15A5B1714D06}"/>
              </a:ext>
            </a:extLst>
          </p:cNvPr>
          <p:cNvSpPr txBox="1"/>
          <p:nvPr/>
        </p:nvSpPr>
        <p:spPr>
          <a:xfrm>
            <a:off x="7756462" y="1849325"/>
            <a:ext cx="93487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Output:</a:t>
            </a:r>
          </a:p>
        </p:txBody>
      </p:sp>
      <p:pic>
        <p:nvPicPr>
          <p:cNvPr id="7" name="Picture 6">
            <a:extLst>
              <a:ext uri="{FF2B5EF4-FFF2-40B4-BE49-F238E27FC236}">
                <a16:creationId xmlns:a16="http://schemas.microsoft.com/office/drawing/2014/main" id="{62A69A1E-BEAB-4F86-B44E-CCA382FE3CFC}"/>
              </a:ext>
            </a:extLst>
          </p:cNvPr>
          <p:cNvPicPr>
            <a:picLocks noChangeAspect="1"/>
          </p:cNvPicPr>
          <p:nvPr/>
        </p:nvPicPr>
        <p:blipFill>
          <a:blip r:embed="rId2"/>
          <a:stretch>
            <a:fillRect/>
          </a:stretch>
        </p:blipFill>
        <p:spPr>
          <a:xfrm>
            <a:off x="1152400" y="2519362"/>
            <a:ext cx="5249848" cy="2416195"/>
          </a:xfrm>
          <a:prstGeom prst="rect">
            <a:avLst/>
          </a:prstGeom>
        </p:spPr>
      </p:pic>
      <p:pic>
        <p:nvPicPr>
          <p:cNvPr id="4" name="Picture 3">
            <a:extLst>
              <a:ext uri="{FF2B5EF4-FFF2-40B4-BE49-F238E27FC236}">
                <a16:creationId xmlns:a16="http://schemas.microsoft.com/office/drawing/2014/main" id="{AA9BDCF3-8141-4FC9-A53A-935E447A7435}"/>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8064933" y="2375632"/>
            <a:ext cx="2566344" cy="4189179"/>
          </a:xfrm>
          <a:prstGeom prst="rect">
            <a:avLst/>
          </a:prstGeom>
        </p:spPr>
      </p:pic>
    </p:spTree>
    <p:extLst>
      <p:ext uri="{BB962C8B-B14F-4D97-AF65-F5344CB8AC3E}">
        <p14:creationId xmlns:p14="http://schemas.microsoft.com/office/powerpoint/2010/main" val="3038124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86A5-B686-4B84-AB2E-2F3332DE5242}"/>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Example: Add Covariates</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B3FC16A-7683-47E3-B703-8BDAB1DA885A}"/>
              </a:ext>
            </a:extLst>
          </p:cNvPr>
          <p:cNvSpPr txBox="1"/>
          <p:nvPr/>
        </p:nvSpPr>
        <p:spPr>
          <a:xfrm>
            <a:off x="914802" y="1824590"/>
            <a:ext cx="88883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R code:</a:t>
            </a:r>
          </a:p>
        </p:txBody>
      </p:sp>
      <p:sp>
        <p:nvSpPr>
          <p:cNvPr id="9" name="TextBox 8">
            <a:extLst>
              <a:ext uri="{FF2B5EF4-FFF2-40B4-BE49-F238E27FC236}">
                <a16:creationId xmlns:a16="http://schemas.microsoft.com/office/drawing/2014/main" id="{D76AEB2E-C0D9-4592-824A-15A5B1714D06}"/>
              </a:ext>
            </a:extLst>
          </p:cNvPr>
          <p:cNvSpPr txBox="1"/>
          <p:nvPr/>
        </p:nvSpPr>
        <p:spPr>
          <a:xfrm>
            <a:off x="6096000" y="1783689"/>
            <a:ext cx="93487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Output:</a:t>
            </a:r>
          </a:p>
        </p:txBody>
      </p:sp>
      <p:sp>
        <p:nvSpPr>
          <p:cNvPr id="25" name="TextBox 24">
            <a:extLst>
              <a:ext uri="{FF2B5EF4-FFF2-40B4-BE49-F238E27FC236}">
                <a16:creationId xmlns:a16="http://schemas.microsoft.com/office/drawing/2014/main" id="{B0711794-763F-4142-AA96-4CD39A87B7B1}"/>
              </a:ext>
            </a:extLst>
          </p:cNvPr>
          <p:cNvSpPr txBox="1"/>
          <p:nvPr/>
        </p:nvSpPr>
        <p:spPr>
          <a:xfrm>
            <a:off x="1027165" y="3565264"/>
            <a:ext cx="4422555" cy="738664"/>
          </a:xfrm>
          <a:prstGeom prst="rect">
            <a:avLst/>
          </a:prstGeom>
          <a:noFill/>
        </p:spPr>
        <p:txBody>
          <a:bodyPr wrap="square">
            <a:spAutoFit/>
          </a:bodyPr>
          <a:lstStyle/>
          <a:p>
            <a:pPr algn="l"/>
            <a:r>
              <a:rPr lang="en-US" sz="1400" b="0" i="0" u="none" strike="noStrike" baseline="0" dirty="0">
                <a:latin typeface="Times New Roman" panose="02020603050405020304" pitchFamily="18" charset="0"/>
                <a:cs typeface="Times New Roman" panose="02020603050405020304" pitchFamily="18" charset="0"/>
              </a:rPr>
              <a:t>Model without covariate is sometimes called the “</a:t>
            </a:r>
            <a:r>
              <a:rPr lang="en-US" sz="1400" b="1" i="0" u="none" strike="noStrike" baseline="0" dirty="0">
                <a:latin typeface="Times New Roman" panose="02020603050405020304" pitchFamily="18" charset="0"/>
                <a:cs typeface="Times New Roman" panose="02020603050405020304" pitchFamily="18" charset="0"/>
              </a:rPr>
              <a:t>crude</a:t>
            </a:r>
            <a:r>
              <a:rPr lang="en-US" sz="1400" b="0" i="0" u="none" strike="noStrike" baseline="0" dirty="0">
                <a:latin typeface="Times New Roman" panose="02020603050405020304" pitchFamily="18" charset="0"/>
                <a:cs typeface="Times New Roman" panose="02020603050405020304" pitchFamily="18" charset="0"/>
              </a:rPr>
              <a:t>” model because it ignores the effect of potential covariates of interest, like log WBC.</a:t>
            </a:r>
            <a:endParaRPr lang="en-US" sz="1400" dirty="0">
              <a:latin typeface="Times New Roman" panose="02020603050405020304" pitchFamily="18" charset="0"/>
              <a:cs typeface="Times New Roman" panose="02020603050405020304" pitchFamily="18" charset="0"/>
            </a:endParaRPr>
          </a:p>
        </p:txBody>
      </p:sp>
      <p:pic>
        <p:nvPicPr>
          <p:cNvPr id="29" name="Picture 28">
            <a:extLst>
              <a:ext uri="{FF2B5EF4-FFF2-40B4-BE49-F238E27FC236}">
                <a16:creationId xmlns:a16="http://schemas.microsoft.com/office/drawing/2014/main" id="{7F196C99-1E2E-4650-8134-BF3125E711C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6096000" y="2370993"/>
            <a:ext cx="5009278" cy="2713359"/>
          </a:xfrm>
          <a:prstGeom prst="rect">
            <a:avLst/>
          </a:prstGeom>
        </p:spPr>
      </p:pic>
      <p:pic>
        <p:nvPicPr>
          <p:cNvPr id="5" name="Picture 4">
            <a:extLst>
              <a:ext uri="{FF2B5EF4-FFF2-40B4-BE49-F238E27FC236}">
                <a16:creationId xmlns:a16="http://schemas.microsoft.com/office/drawing/2014/main" id="{58C9F73C-BFAB-49CC-AB0D-B2E7DC1347AB}"/>
              </a:ext>
            </a:extLst>
          </p:cNvPr>
          <p:cNvPicPr>
            <a:picLocks noChangeAspect="1"/>
          </p:cNvPicPr>
          <p:nvPr/>
        </p:nvPicPr>
        <p:blipFill>
          <a:blip r:embed="rId4"/>
          <a:stretch>
            <a:fillRect/>
          </a:stretch>
        </p:blipFill>
        <p:spPr>
          <a:xfrm>
            <a:off x="1172382" y="2532475"/>
            <a:ext cx="3723769" cy="842281"/>
          </a:xfrm>
          <a:prstGeom prst="rect">
            <a:avLst/>
          </a:prstGeom>
        </p:spPr>
      </p:pic>
    </p:spTree>
    <p:extLst>
      <p:ext uri="{BB962C8B-B14F-4D97-AF65-F5344CB8AC3E}">
        <p14:creationId xmlns:p14="http://schemas.microsoft.com/office/powerpoint/2010/main" val="126318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86A5-B686-4B84-AB2E-2F3332DE5242}"/>
              </a:ext>
            </a:extLst>
          </p:cNvPr>
          <p:cNvSpPr>
            <a:spLocks noGrp="1"/>
          </p:cNvSpPr>
          <p:nvPr>
            <p:ph type="title"/>
          </p:nvPr>
        </p:nvSpPr>
        <p:spPr>
          <a:solidFill>
            <a:srgbClr val="00B0F0"/>
          </a:solidFill>
          <a:ln>
            <a:solidFill>
              <a:srgbClr val="00B0F0"/>
            </a:solidFill>
          </a:ln>
        </p:spPr>
        <p:txBody>
          <a:bodyPr/>
          <a:lstStyle/>
          <a:p>
            <a:r>
              <a:rPr lang="en-US" dirty="0">
                <a:solidFill>
                  <a:srgbClr val="C00000"/>
                </a:solidFill>
                <a:latin typeface="Times New Roman" panose="02020603050405020304" pitchFamily="18" charset="0"/>
                <a:cs typeface="Times New Roman" panose="02020603050405020304" pitchFamily="18" charset="0"/>
              </a:rPr>
              <a:t>Example: Add Covariates</a:t>
            </a: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1A9C3F7-1E1E-4B91-B5BC-A7B1C3971A38}"/>
              </a:ext>
            </a:extLst>
          </p:cNvPr>
          <p:cNvSpPr txBox="1"/>
          <p:nvPr/>
        </p:nvSpPr>
        <p:spPr>
          <a:xfrm>
            <a:off x="7524520" y="1765716"/>
            <a:ext cx="1677536" cy="369332"/>
          </a:xfrm>
          <a:prstGeom prst="rect">
            <a:avLst/>
          </a:prstGeom>
          <a:noFill/>
        </p:spPr>
        <p:txBody>
          <a:bodyPr wrap="square">
            <a:spAutoFit/>
          </a:bodyPr>
          <a:lstStyle/>
          <a:p>
            <a:pPr algn="l"/>
            <a:r>
              <a:rPr lang="en-US" sz="1800" b="0" i="0" u="none" strike="noStrike" baseline="0" dirty="0">
                <a:latin typeface="AdvPA5A8"/>
              </a:rPr>
              <a:t>Hazard Ratio</a:t>
            </a: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149EA43-CA47-4802-B091-0110C8F05568}"/>
                  </a:ext>
                </a:extLst>
              </p:cNvPr>
              <p:cNvSpPr txBox="1"/>
              <p:nvPr/>
            </p:nvSpPr>
            <p:spPr>
              <a:xfrm>
                <a:off x="2702902" y="1895931"/>
                <a:ext cx="1438846" cy="280077"/>
              </a:xfrm>
              <a:prstGeom prst="rect">
                <a:avLst/>
              </a:prstGeom>
              <a:noFill/>
            </p:spPr>
            <p:txBody>
              <a:bodyPr wrap="square" lIns="0" tIns="0" rIns="0" bIns="0" rtlCol="0">
                <a:spAutoFit/>
              </a:bodyPr>
              <a:lstStyle/>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1.5721</m:t>
                        </m:r>
                      </m:sup>
                    </m:sSup>
                  </m:oMath>
                </a14:m>
                <a:r>
                  <a:rPr lang="en-US" dirty="0"/>
                  <a:t>= 4.817</a:t>
                </a:r>
              </a:p>
            </p:txBody>
          </p:sp>
        </mc:Choice>
        <mc:Fallback xmlns="">
          <p:sp>
            <p:nvSpPr>
              <p:cNvPr id="10" name="TextBox 9">
                <a:extLst>
                  <a:ext uri="{FF2B5EF4-FFF2-40B4-BE49-F238E27FC236}">
                    <a16:creationId xmlns:a16="http://schemas.microsoft.com/office/drawing/2014/main" id="{D149EA43-CA47-4802-B091-0110C8F05568}"/>
                  </a:ext>
                </a:extLst>
              </p:cNvPr>
              <p:cNvSpPr txBox="1">
                <a:spLocks noRot="1" noChangeAspect="1" noMove="1" noResize="1" noEditPoints="1" noAdjustHandles="1" noChangeArrowheads="1" noChangeShapeType="1" noTextEdit="1"/>
              </p:cNvSpPr>
              <p:nvPr/>
            </p:nvSpPr>
            <p:spPr>
              <a:xfrm>
                <a:off x="2702902" y="1895931"/>
                <a:ext cx="1438846" cy="280077"/>
              </a:xfrm>
              <a:prstGeom prst="rect">
                <a:avLst/>
              </a:prstGeom>
              <a:blipFill>
                <a:blip r:embed="rId2"/>
                <a:stretch>
                  <a:fillRect l="-4237" t="-26087" r="-2966" b="-52174"/>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0213C394-A23C-4614-9558-1C71FAB2E0A9}"/>
              </a:ext>
            </a:extLst>
          </p:cNvPr>
          <p:cNvSpPr txBox="1"/>
          <p:nvPr/>
        </p:nvSpPr>
        <p:spPr>
          <a:xfrm>
            <a:off x="1101244" y="3839035"/>
            <a:ext cx="9134475" cy="2585323"/>
          </a:xfrm>
          <a:prstGeom prst="rect">
            <a:avLst/>
          </a:prstGeom>
          <a:noFill/>
        </p:spPr>
        <p:txBody>
          <a:bodyPr wrap="square">
            <a:spAutoFit/>
          </a:bodyPr>
          <a:lstStyle/>
          <a:p>
            <a:r>
              <a:rPr lang="en-US" sz="1800" b="0" i="0" u="none" strike="noStrike" baseline="0" dirty="0">
                <a:latin typeface="Times New Roman" panose="02020603050405020304" pitchFamily="18" charset="0"/>
                <a:cs typeface="Times New Roman" panose="02020603050405020304" pitchFamily="18" charset="0"/>
              </a:rPr>
              <a:t>Goal: </a:t>
            </a:r>
          </a:p>
          <a:p>
            <a:pPr marL="742950" lvl="1" indent="-285750">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Describe the effect of treatment </a:t>
            </a:r>
          </a:p>
          <a:p>
            <a:pPr marL="0" lvl="1"/>
            <a:r>
              <a:rPr lang="en-US" dirty="0">
                <a:latin typeface="Times New Roman" panose="02020603050405020304" pitchFamily="18" charset="0"/>
                <a:cs typeface="Times New Roman" panose="02020603050405020304" pitchFamily="18" charset="0"/>
              </a:rPr>
              <a:t>Model 2:</a:t>
            </a:r>
          </a:p>
          <a:p>
            <a:pPr marL="742950" lvl="1"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Group: </a:t>
            </a:r>
            <a:r>
              <a:rPr lang="en-US" dirty="0">
                <a:latin typeface="Times New Roman" panose="02020603050405020304" pitchFamily="18" charset="0"/>
                <a:cs typeface="Times New Roman" panose="02020603050405020304" pitchFamily="18" charset="0"/>
              </a:rPr>
              <a:t>Treatment status </a:t>
            </a:r>
          </a:p>
          <a:p>
            <a:r>
              <a:rPr lang="en-US" dirty="0">
                <a:latin typeface="Times New Roman" panose="02020603050405020304" pitchFamily="18" charset="0"/>
                <a:cs typeface="Times New Roman" panose="02020603050405020304" pitchFamily="18" charset="0"/>
              </a:rPr>
              <a:t>Results: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a:t>
            </a:r>
            <a:r>
              <a:rPr lang="en-US" dirty="0">
                <a:solidFill>
                  <a:srgbClr val="C00000"/>
                </a:solidFill>
                <a:latin typeface="Times New Roman" panose="02020603050405020304" pitchFamily="18" charset="0"/>
                <a:cs typeface="Times New Roman" panose="02020603050405020304" pitchFamily="18" charset="0"/>
              </a:rPr>
              <a:t>point estimate </a:t>
            </a:r>
            <a:r>
              <a:rPr lang="en-US" dirty="0">
                <a:latin typeface="Times New Roman" panose="02020603050405020304" pitchFamily="18" charset="0"/>
                <a:cs typeface="Times New Roman" panose="02020603050405020304" pitchFamily="18" charset="0"/>
              </a:rPr>
              <a:t>of the effect of the treatment : </a:t>
            </a:r>
            <a:r>
              <a:rPr lang="en-US" b="1" dirty="0">
                <a:latin typeface="Times New Roman" panose="02020603050405020304" pitchFamily="18" charset="0"/>
                <a:cs typeface="Times New Roman" panose="02020603050405020304" pitchFamily="18" charset="0"/>
              </a:rPr>
              <a:t>4.817</a:t>
            </a:r>
            <a:r>
              <a:rPr lang="en-US" dirty="0">
                <a:latin typeface="Times New Roman" panose="02020603050405020304" pitchFamily="18" charset="0"/>
                <a:cs typeface="Times New Roman" panose="02020603050405020304" pitchFamily="18" charset="0"/>
              </a:rPr>
              <a:t>, 95% CI = [2.147, 10.81];</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value gives the estimated </a:t>
            </a:r>
            <a:r>
              <a:rPr lang="en-US" dirty="0">
                <a:solidFill>
                  <a:srgbClr val="C00000"/>
                </a:solidFill>
                <a:latin typeface="Times New Roman" panose="02020603050405020304" pitchFamily="18" charset="0"/>
                <a:cs typeface="Times New Roman" panose="02020603050405020304" pitchFamily="18" charset="0"/>
              </a:rPr>
              <a:t>hazard ratio (HR) </a:t>
            </a:r>
            <a:r>
              <a:rPr lang="en-US" dirty="0">
                <a:latin typeface="Times New Roman" panose="02020603050405020304" pitchFamily="18" charset="0"/>
                <a:cs typeface="Times New Roman" panose="02020603050405020304" pitchFamily="18" charset="0"/>
              </a:rPr>
              <a:t>for the effect of the treatment;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US" b="0" i="0" u="none" strike="noStrike" baseline="0" dirty="0">
                <a:latin typeface="Times New Roman" panose="02020603050405020304" pitchFamily="18" charset="0"/>
                <a:cs typeface="Times New Roman" panose="02020603050405020304" pitchFamily="18" charset="0"/>
              </a:rPr>
              <a:t>he hazard for the </a:t>
            </a:r>
            <a:r>
              <a:rPr lang="en-US" b="0" i="0" u="none" strike="noStrike" baseline="0" dirty="0">
                <a:solidFill>
                  <a:srgbClr val="C00000"/>
                </a:solidFill>
                <a:latin typeface="Times New Roman" panose="02020603050405020304" pitchFamily="18" charset="0"/>
                <a:cs typeface="Times New Roman" panose="02020603050405020304" pitchFamily="18" charset="0"/>
              </a:rPr>
              <a:t>placebo</a:t>
            </a:r>
            <a:r>
              <a:rPr lang="en-US" b="0" i="0" u="none" strike="noStrike" baseline="0" dirty="0">
                <a:latin typeface="Times New Roman" panose="02020603050405020304" pitchFamily="18" charset="0"/>
                <a:cs typeface="Times New Roman" panose="02020603050405020304" pitchFamily="18" charset="0"/>
              </a:rPr>
              <a:t> group is </a:t>
            </a:r>
            <a:r>
              <a:rPr lang="en-US" dirty="0">
                <a:latin typeface="Times New Roman" panose="02020603050405020304" pitchFamily="18" charset="0"/>
                <a:cs typeface="Times New Roman" panose="02020603050405020304" pitchFamily="18" charset="0"/>
              </a:rPr>
              <a:t>~4.8 </a:t>
            </a:r>
            <a:r>
              <a:rPr lang="en-US" b="0" i="0" u="none" strike="noStrike" baseline="0" dirty="0">
                <a:latin typeface="Times New Roman" panose="02020603050405020304" pitchFamily="18" charset="0"/>
                <a:cs typeface="Times New Roman" panose="02020603050405020304" pitchFamily="18" charset="0"/>
              </a:rPr>
              <a:t>times the hazard for the </a:t>
            </a:r>
            <a:r>
              <a:rPr lang="en-US" b="0" i="0" u="none" strike="noStrike" baseline="0" dirty="0">
                <a:solidFill>
                  <a:srgbClr val="C00000"/>
                </a:solidFill>
                <a:latin typeface="Times New Roman" panose="02020603050405020304" pitchFamily="18" charset="0"/>
                <a:cs typeface="Times New Roman" panose="02020603050405020304" pitchFamily="18" charset="0"/>
              </a:rPr>
              <a:t>treatment </a:t>
            </a:r>
            <a:r>
              <a:rPr lang="en-US" b="0" i="0" u="none" strike="noStrike" baseline="0" dirty="0">
                <a:latin typeface="Times New Roman" panose="02020603050405020304" pitchFamily="18" charset="0"/>
                <a:cs typeface="Times New Roman" panose="02020603050405020304" pitchFamily="18" charset="0"/>
              </a:rPr>
              <a:t>group</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z = 3.812, p = 0.000138</a:t>
            </a:r>
            <a:endParaRPr lang="en-US" b="0" i="0" u="none" strike="noStrike" baseline="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A186832-39CB-4AAF-B811-0C72794DE581}"/>
              </a:ext>
            </a:extLst>
          </p:cNvPr>
          <p:cNvPicPr>
            <a:picLocks noChangeAspect="1"/>
          </p:cNvPicPr>
          <p:nvPr/>
        </p:nvPicPr>
        <p:blipFill>
          <a:blip r:embed="rId3"/>
          <a:stretch>
            <a:fillRect/>
          </a:stretch>
        </p:blipFill>
        <p:spPr>
          <a:xfrm>
            <a:off x="2011886" y="2381251"/>
            <a:ext cx="8001616" cy="1077307"/>
          </a:xfrm>
          <a:prstGeom prst="rect">
            <a:avLst/>
          </a:prstGeom>
        </p:spPr>
      </p:pic>
      <p:cxnSp>
        <p:nvCxnSpPr>
          <p:cNvPr id="12" name="Straight Arrow Connector 11">
            <a:extLst>
              <a:ext uri="{FF2B5EF4-FFF2-40B4-BE49-F238E27FC236}">
                <a16:creationId xmlns:a16="http://schemas.microsoft.com/office/drawing/2014/main" id="{E56F18EC-3BDC-42B2-8B4A-2F7BDBDC5332}"/>
              </a:ext>
            </a:extLst>
          </p:cNvPr>
          <p:cNvCxnSpPr>
            <a:cxnSpLocks/>
          </p:cNvCxnSpPr>
          <p:nvPr/>
        </p:nvCxnSpPr>
        <p:spPr>
          <a:xfrm>
            <a:off x="3075035" y="2176008"/>
            <a:ext cx="112735" cy="631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F4F2AD-6BD0-4D85-AA82-9DED198B7B75}"/>
              </a:ext>
            </a:extLst>
          </p:cNvPr>
          <p:cNvCxnSpPr>
            <a:cxnSpLocks/>
          </p:cNvCxnSpPr>
          <p:nvPr/>
        </p:nvCxnSpPr>
        <p:spPr>
          <a:xfrm>
            <a:off x="3910988" y="2210100"/>
            <a:ext cx="3426246" cy="797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C28E0C4-3C98-4952-8DB3-31823B0FCF64}"/>
              </a:ext>
            </a:extLst>
          </p:cNvPr>
          <p:cNvCxnSpPr>
            <a:cxnSpLocks/>
            <a:stCxn id="13" idx="2"/>
          </p:cNvCxnSpPr>
          <p:nvPr/>
        </p:nvCxnSpPr>
        <p:spPr>
          <a:xfrm flipH="1">
            <a:off x="7447402" y="2135048"/>
            <a:ext cx="915886" cy="47380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445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86A5-B686-4B84-AB2E-2F3332DE5242}"/>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Example: Add Covariates</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B3FC16A-7683-47E3-B703-8BDAB1DA885A}"/>
              </a:ext>
            </a:extLst>
          </p:cNvPr>
          <p:cNvSpPr txBox="1"/>
          <p:nvPr/>
        </p:nvSpPr>
        <p:spPr>
          <a:xfrm>
            <a:off x="838200" y="1923639"/>
            <a:ext cx="88883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R code:</a:t>
            </a:r>
          </a:p>
        </p:txBody>
      </p:sp>
      <p:sp>
        <p:nvSpPr>
          <p:cNvPr id="9" name="TextBox 8">
            <a:extLst>
              <a:ext uri="{FF2B5EF4-FFF2-40B4-BE49-F238E27FC236}">
                <a16:creationId xmlns:a16="http://schemas.microsoft.com/office/drawing/2014/main" id="{D76AEB2E-C0D9-4592-824A-15A5B1714D06}"/>
              </a:ext>
            </a:extLst>
          </p:cNvPr>
          <p:cNvSpPr txBox="1"/>
          <p:nvPr/>
        </p:nvSpPr>
        <p:spPr>
          <a:xfrm>
            <a:off x="5750339" y="1923639"/>
            <a:ext cx="93487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Output:</a:t>
            </a:r>
          </a:p>
        </p:txBody>
      </p:sp>
      <p:pic>
        <p:nvPicPr>
          <p:cNvPr id="4" name="Picture 3">
            <a:extLst>
              <a:ext uri="{FF2B5EF4-FFF2-40B4-BE49-F238E27FC236}">
                <a16:creationId xmlns:a16="http://schemas.microsoft.com/office/drawing/2014/main" id="{E0B5A0A3-4E1A-47D8-9ECF-9D98EAB9452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5655325" y="2520023"/>
            <a:ext cx="5390002" cy="1524445"/>
          </a:xfrm>
          <a:prstGeom prst="rect">
            <a:avLst/>
          </a:prstGeom>
        </p:spPr>
      </p:pic>
      <p:pic>
        <p:nvPicPr>
          <p:cNvPr id="5" name="Picture 4">
            <a:extLst>
              <a:ext uri="{FF2B5EF4-FFF2-40B4-BE49-F238E27FC236}">
                <a16:creationId xmlns:a16="http://schemas.microsoft.com/office/drawing/2014/main" id="{5E02BCE6-18FF-4917-AF1D-CB3237B4EC0E}"/>
              </a:ext>
            </a:extLst>
          </p:cNvPr>
          <p:cNvPicPr>
            <a:picLocks noChangeAspect="1"/>
          </p:cNvPicPr>
          <p:nvPr/>
        </p:nvPicPr>
        <p:blipFill>
          <a:blip r:embed="rId4"/>
          <a:stretch>
            <a:fillRect/>
          </a:stretch>
        </p:blipFill>
        <p:spPr>
          <a:xfrm>
            <a:off x="1048223" y="2719152"/>
            <a:ext cx="3836997" cy="907230"/>
          </a:xfrm>
          <a:prstGeom prst="rect">
            <a:avLst/>
          </a:prstGeom>
        </p:spPr>
      </p:pic>
    </p:spTree>
    <p:extLst>
      <p:ext uri="{BB962C8B-B14F-4D97-AF65-F5344CB8AC3E}">
        <p14:creationId xmlns:p14="http://schemas.microsoft.com/office/powerpoint/2010/main" val="2178318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86A5-B686-4B84-AB2E-2F3332DE5242}"/>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Example: Add Covariates</a:t>
            </a:r>
            <a:endParaRPr lang="en-US"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86A76E3D-20B7-4C53-945D-8F03256EEF92}"/>
              </a:ext>
            </a:extLst>
          </p:cNvPr>
          <p:cNvSpPr txBox="1"/>
          <p:nvPr/>
        </p:nvSpPr>
        <p:spPr>
          <a:xfrm>
            <a:off x="949238" y="3560091"/>
            <a:ext cx="10515599" cy="2308324"/>
          </a:xfrm>
          <a:prstGeom prst="rect">
            <a:avLst/>
          </a:prstGeom>
          <a:noFill/>
        </p:spPr>
        <p:txBody>
          <a:bodyPr wrap="square">
            <a:spAutoFit/>
          </a:bodyPr>
          <a:lstStyle/>
          <a:p>
            <a:r>
              <a:rPr lang="en-US" sz="1800" b="0" i="0" u="none" strike="noStrike" baseline="0" dirty="0">
                <a:latin typeface="Times New Roman" panose="02020603050405020304" pitchFamily="18" charset="0"/>
                <a:cs typeface="Times New Roman" panose="02020603050405020304" pitchFamily="18" charset="0"/>
              </a:rPr>
              <a:t>Goal: </a:t>
            </a:r>
          </a:p>
          <a:p>
            <a:pPr marL="742950" lvl="1" indent="-285750">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Describe the effect of treatment status adjusted for log WBC.</a:t>
            </a:r>
            <a:endParaRPr lang="en-US" sz="1800" b="0" i="0" u="none" strike="noStrike" baseline="0" dirty="0">
              <a:latin typeface="Times New Roman" panose="02020603050405020304" pitchFamily="18" charset="0"/>
              <a:cs typeface="Times New Roman" panose="02020603050405020304" pitchFamily="18" charset="0"/>
            </a:endParaRPr>
          </a:p>
          <a:p>
            <a:pPr algn="l"/>
            <a:r>
              <a:rPr lang="en-US" sz="1800" b="0" i="0" u="none" strike="noStrike" baseline="0" dirty="0">
                <a:latin typeface="Times New Roman" panose="02020603050405020304" pitchFamily="18" charset="0"/>
                <a:cs typeface="Times New Roman" panose="02020603050405020304" pitchFamily="18" charset="0"/>
              </a:rPr>
              <a:t>Model 2:</a:t>
            </a: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logWBC</a:t>
            </a:r>
            <a:r>
              <a:rPr lang="en-US" dirty="0">
                <a:latin typeface="Times New Roman" panose="02020603050405020304" pitchFamily="18" charset="0"/>
                <a:cs typeface="Times New Roman" panose="02020603050405020304" pitchFamily="18" charset="0"/>
              </a:rPr>
              <a:t>: a confounder.</a:t>
            </a:r>
          </a:p>
          <a:p>
            <a:r>
              <a:rPr lang="en-US" dirty="0">
                <a:latin typeface="Times New Roman" panose="02020603050405020304" pitchFamily="18" charset="0"/>
                <a:cs typeface="Times New Roman" panose="02020603050405020304" pitchFamily="18" charset="0"/>
              </a:rPr>
              <a:t>Results: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point estimate of the effect of the treatment : 3.9991, 95% CI = [1.7397, 9.195];</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value gives the estimated hazard ratio (HR) for the effect of the treatment;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US" b="0" i="0" u="none" strike="noStrike" baseline="0" dirty="0">
                <a:latin typeface="Times New Roman" panose="02020603050405020304" pitchFamily="18" charset="0"/>
                <a:cs typeface="Times New Roman" panose="02020603050405020304" pitchFamily="18" charset="0"/>
              </a:rPr>
              <a:t>he hazard for the</a:t>
            </a:r>
            <a:r>
              <a:rPr lang="en-US" i="0" u="none" strike="noStrike" baseline="0" dirty="0">
                <a:latin typeface="Times New Roman" panose="02020603050405020304" pitchFamily="18" charset="0"/>
                <a:cs typeface="Times New Roman" panose="02020603050405020304" pitchFamily="18" charset="0"/>
              </a:rPr>
              <a:t> placebo </a:t>
            </a:r>
            <a:r>
              <a:rPr lang="en-US" b="0" i="0" u="none" strike="noStrike" baseline="0" dirty="0">
                <a:latin typeface="Times New Roman" panose="02020603050405020304" pitchFamily="18" charset="0"/>
                <a:cs typeface="Times New Roman" panose="02020603050405020304" pitchFamily="18" charset="0"/>
              </a:rPr>
              <a:t>group is </a:t>
            </a:r>
            <a:r>
              <a:rPr lang="en-US" dirty="0">
                <a:latin typeface="Times New Roman" panose="02020603050405020304" pitchFamily="18" charset="0"/>
                <a:cs typeface="Times New Roman" panose="02020603050405020304" pitchFamily="18" charset="0"/>
              </a:rPr>
              <a:t>~4 </a:t>
            </a:r>
            <a:r>
              <a:rPr lang="en-US" b="0" i="0" u="none" strike="noStrike" baseline="0" dirty="0">
                <a:latin typeface="Times New Roman" panose="02020603050405020304" pitchFamily="18" charset="0"/>
                <a:cs typeface="Times New Roman" panose="02020603050405020304" pitchFamily="18" charset="0"/>
              </a:rPr>
              <a:t>times the hazard for the treatment group </a:t>
            </a:r>
            <a:r>
              <a:rPr lang="en-US" b="1" i="0" u="none" strike="noStrike" baseline="0" dirty="0">
                <a:latin typeface="Times New Roman" panose="02020603050405020304" pitchFamily="18" charset="0"/>
                <a:cs typeface="Times New Roman" panose="02020603050405020304" pitchFamily="18" charset="0"/>
              </a:rPr>
              <a:t>adjusted for </a:t>
            </a:r>
            <a:r>
              <a:rPr lang="en-US" b="1" i="0" u="none" strike="noStrike" baseline="0" dirty="0" err="1">
                <a:latin typeface="Times New Roman" panose="02020603050405020304" pitchFamily="18" charset="0"/>
                <a:cs typeface="Times New Roman" panose="02020603050405020304" pitchFamily="18" charset="0"/>
              </a:rPr>
              <a:t>logWBC</a:t>
            </a:r>
            <a:r>
              <a:rPr lang="en-US" b="0" i="0" u="none" strike="noStrike"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3162D8E-D178-474B-860E-B7702AFE8B41}"/>
              </a:ext>
            </a:extLst>
          </p:cNvPr>
          <p:cNvPicPr>
            <a:picLocks noChangeAspect="1"/>
          </p:cNvPicPr>
          <p:nvPr/>
        </p:nvPicPr>
        <p:blipFill>
          <a:blip r:embed="rId2"/>
          <a:stretch>
            <a:fillRect/>
          </a:stretch>
        </p:blipFill>
        <p:spPr>
          <a:xfrm>
            <a:off x="1401881" y="1849945"/>
            <a:ext cx="9074779" cy="1447964"/>
          </a:xfrm>
          <a:prstGeom prst="rect">
            <a:avLst/>
          </a:prstGeom>
        </p:spPr>
      </p:pic>
    </p:spTree>
    <p:extLst>
      <p:ext uri="{BB962C8B-B14F-4D97-AF65-F5344CB8AC3E}">
        <p14:creationId xmlns:p14="http://schemas.microsoft.com/office/powerpoint/2010/main" val="2017539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86A5-B686-4B84-AB2E-2F3332DE5242}"/>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Example: Add Interaction</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B3FC16A-7683-47E3-B703-8BDAB1DA885A}"/>
              </a:ext>
            </a:extLst>
          </p:cNvPr>
          <p:cNvSpPr txBox="1"/>
          <p:nvPr/>
        </p:nvSpPr>
        <p:spPr>
          <a:xfrm>
            <a:off x="943797" y="1878677"/>
            <a:ext cx="88883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R code:</a:t>
            </a:r>
          </a:p>
        </p:txBody>
      </p:sp>
      <p:sp>
        <p:nvSpPr>
          <p:cNvPr id="9" name="TextBox 8">
            <a:extLst>
              <a:ext uri="{FF2B5EF4-FFF2-40B4-BE49-F238E27FC236}">
                <a16:creationId xmlns:a16="http://schemas.microsoft.com/office/drawing/2014/main" id="{D76AEB2E-C0D9-4592-824A-15A5B1714D06}"/>
              </a:ext>
            </a:extLst>
          </p:cNvPr>
          <p:cNvSpPr txBox="1"/>
          <p:nvPr/>
        </p:nvSpPr>
        <p:spPr>
          <a:xfrm>
            <a:off x="5922299" y="1859214"/>
            <a:ext cx="93487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Output:</a:t>
            </a:r>
          </a:p>
        </p:txBody>
      </p:sp>
      <p:pic>
        <p:nvPicPr>
          <p:cNvPr id="5" name="Picture 4">
            <a:extLst>
              <a:ext uri="{FF2B5EF4-FFF2-40B4-BE49-F238E27FC236}">
                <a16:creationId xmlns:a16="http://schemas.microsoft.com/office/drawing/2014/main" id="{8874C485-2B4E-434B-9759-0D1C8D0E234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5922300" y="2397073"/>
            <a:ext cx="5248785" cy="1991550"/>
          </a:xfrm>
          <a:prstGeom prst="rect">
            <a:avLst/>
          </a:prstGeom>
        </p:spPr>
      </p:pic>
      <p:pic>
        <p:nvPicPr>
          <p:cNvPr id="7" name="Picture 6">
            <a:extLst>
              <a:ext uri="{FF2B5EF4-FFF2-40B4-BE49-F238E27FC236}">
                <a16:creationId xmlns:a16="http://schemas.microsoft.com/office/drawing/2014/main" id="{93BEBA98-8895-4384-931B-AEB2CB412C3C}"/>
              </a:ext>
            </a:extLst>
          </p:cNvPr>
          <p:cNvPicPr>
            <a:picLocks noChangeAspect="1"/>
          </p:cNvPicPr>
          <p:nvPr/>
        </p:nvPicPr>
        <p:blipFill>
          <a:blip r:embed="rId4"/>
          <a:stretch>
            <a:fillRect/>
          </a:stretch>
        </p:blipFill>
        <p:spPr>
          <a:xfrm>
            <a:off x="1123423" y="2477552"/>
            <a:ext cx="4077397" cy="1134580"/>
          </a:xfrm>
          <a:prstGeom prst="rect">
            <a:avLst/>
          </a:prstGeom>
        </p:spPr>
      </p:pic>
    </p:spTree>
    <p:extLst>
      <p:ext uri="{BB962C8B-B14F-4D97-AF65-F5344CB8AC3E}">
        <p14:creationId xmlns:p14="http://schemas.microsoft.com/office/powerpoint/2010/main" val="1398476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86A5-B686-4B84-AB2E-2F3332DE5242}"/>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Example: Add Interaction</a:t>
            </a:r>
            <a:endParaRPr lang="en-US"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86A76E3D-20B7-4C53-945D-8F03256EEF92}"/>
              </a:ext>
            </a:extLst>
          </p:cNvPr>
          <p:cNvSpPr txBox="1"/>
          <p:nvPr/>
        </p:nvSpPr>
        <p:spPr>
          <a:xfrm>
            <a:off x="1320930" y="3827530"/>
            <a:ext cx="8868820" cy="1785104"/>
          </a:xfrm>
          <a:prstGeom prst="rect">
            <a:avLst/>
          </a:prstGeom>
          <a:noFill/>
        </p:spPr>
        <p:txBody>
          <a:bodyPr wrap="square">
            <a:spAutoFit/>
          </a:bodyPr>
          <a:lstStyle/>
          <a:p>
            <a:r>
              <a:rPr lang="en-US" sz="1800" b="1" i="0" u="none" strike="noStrike" baseline="0" dirty="0">
                <a:latin typeface="Times New Roman" panose="02020603050405020304" pitchFamily="18" charset="0"/>
                <a:cs typeface="Times New Roman" panose="02020603050405020304" pitchFamily="18" charset="0"/>
              </a:rPr>
              <a:t>Goal: </a:t>
            </a:r>
          </a:p>
          <a:p>
            <a:pPr marL="742950" lvl="1" indent="-285750">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Describe the interaction effect of treatment status and log WBC.</a:t>
            </a:r>
            <a:endParaRPr lang="en-US" sz="1800" b="0" i="0" u="none" strike="noStrike" baseline="0" dirty="0">
              <a:latin typeface="Times New Roman" panose="02020603050405020304" pitchFamily="18" charset="0"/>
              <a:cs typeface="Times New Roman" panose="02020603050405020304" pitchFamily="18" charset="0"/>
            </a:endParaRPr>
          </a:p>
          <a:p>
            <a:pPr algn="l"/>
            <a:r>
              <a:rPr lang="en-US" sz="1800" b="1" i="0" u="none" strike="noStrike" baseline="0" dirty="0">
                <a:latin typeface="Times New Roman" panose="02020603050405020304" pitchFamily="18" charset="0"/>
                <a:cs typeface="Times New Roman" panose="02020603050405020304" pitchFamily="18" charset="0"/>
              </a:rPr>
              <a:t>Model 3:</a:t>
            </a:r>
          </a:p>
          <a:p>
            <a:pPr marL="742950" lvl="1" indent="-285750">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Group</a:t>
            </a:r>
            <a:r>
              <a:rPr lang="en-US" b="0" i="0" u="none" strike="noStrike" baseline="0" dirty="0">
                <a:solidFill>
                  <a:srgbClr val="0070C0"/>
                </a:solidFill>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 </a:t>
            </a:r>
            <a:r>
              <a:rPr lang="en-US" b="0" i="0" u="none" strike="noStrike" baseline="0" dirty="0">
                <a:solidFill>
                  <a:srgbClr val="0070C0"/>
                </a:solidFill>
                <a:latin typeface="Times New Roman" panose="02020603050405020304" pitchFamily="18" charset="0"/>
                <a:cs typeface="Times New Roman" panose="02020603050405020304" pitchFamily="18" charset="0"/>
              </a:rPr>
              <a:t>log WBC variable: </a:t>
            </a:r>
            <a:r>
              <a:rPr lang="en-US" b="0" i="0" u="none" strike="noStrike" baseline="0" dirty="0">
                <a:latin typeface="Times New Roman" panose="02020603050405020304" pitchFamily="18" charset="0"/>
                <a:cs typeface="Times New Roman" panose="02020603050405020304" pitchFamily="18" charset="0"/>
              </a:rPr>
              <a:t>An interaction term</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Results: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point estimate of the interaction effect :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 0.5459 &gt; </a:t>
            </a:r>
            <a:r>
              <a:rPr lang="en-US" altLang="zh-CN" dirty="0">
                <a:latin typeface="Times New Roman" panose="02020603050405020304" pitchFamily="18" charset="0"/>
                <a:cs typeface="Times New Roman" panose="02020603050405020304" pitchFamily="18" charset="0"/>
              </a:rPr>
              <a:t>0.05</a:t>
            </a:r>
            <a:r>
              <a:rPr lang="en-US" dirty="0">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8352ACD1-5524-46F5-9D19-1560D1FD798F}"/>
              </a:ext>
            </a:extLst>
          </p:cNvPr>
          <p:cNvPicPr>
            <a:picLocks noChangeAspect="1"/>
          </p:cNvPicPr>
          <p:nvPr/>
        </p:nvPicPr>
        <p:blipFill>
          <a:blip r:embed="rId2"/>
          <a:stretch>
            <a:fillRect/>
          </a:stretch>
        </p:blipFill>
        <p:spPr>
          <a:xfrm>
            <a:off x="1342111" y="1864724"/>
            <a:ext cx="9602845" cy="1693497"/>
          </a:xfrm>
          <a:prstGeom prst="rect">
            <a:avLst/>
          </a:prstGeom>
        </p:spPr>
      </p:pic>
      <p:sp>
        <p:nvSpPr>
          <p:cNvPr id="3" name="TextBox 2">
            <a:extLst>
              <a:ext uri="{FF2B5EF4-FFF2-40B4-BE49-F238E27FC236}">
                <a16:creationId xmlns:a16="http://schemas.microsoft.com/office/drawing/2014/main" id="{2F8A31FD-3F62-40D1-BF7F-031889FBDB3D}"/>
              </a:ext>
            </a:extLst>
          </p:cNvPr>
          <p:cNvSpPr txBox="1"/>
          <p:nvPr/>
        </p:nvSpPr>
        <p:spPr>
          <a:xfrm>
            <a:off x="6426606" y="2919581"/>
            <a:ext cx="747251" cy="369332"/>
          </a:xfrm>
          <a:prstGeom prst="rect">
            <a:avLst/>
          </a:prstGeom>
          <a:noFill/>
          <a:ln w="28575">
            <a:solidFill>
              <a:srgbClr val="C00000"/>
            </a:solidFill>
          </a:ln>
        </p:spPr>
        <p:txBody>
          <a:bodyPr wrap="square" rtlCol="0">
            <a:spAutoFit/>
          </a:bodyPr>
          <a:lstStyle/>
          <a:p>
            <a:endParaRPr lang="en-US" dirty="0"/>
          </a:p>
        </p:txBody>
      </p:sp>
    </p:spTree>
    <p:extLst>
      <p:ext uri="{BB962C8B-B14F-4D97-AF65-F5344CB8AC3E}">
        <p14:creationId xmlns:p14="http://schemas.microsoft.com/office/powerpoint/2010/main" val="2994215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B01F-1D90-40D8-B851-C101D6426060}"/>
              </a:ext>
            </a:extLst>
          </p:cNvPr>
          <p:cNvSpPr>
            <a:spLocks noGrp="1"/>
          </p:cNvSpPr>
          <p:nvPr>
            <p:ph type="title"/>
          </p:nvPr>
        </p:nvSpPr>
        <p:spPr>
          <a:solidFill>
            <a:srgbClr val="00B0F0"/>
          </a:solidFill>
        </p:spPr>
        <p:txBody>
          <a:bodyPr vert="horz" lIns="91440" tIns="45720" rIns="91440" bIns="45720" rtlCol="0" anchor="ctr">
            <a:normAutofit/>
          </a:bodyPr>
          <a:lstStyle/>
          <a:p>
            <a:r>
              <a:rPr lang="en-US" dirty="0">
                <a:solidFill>
                  <a:srgbClr val="C00000"/>
                </a:solidFill>
                <a:latin typeface="Times New Roman" panose="02020603050405020304" pitchFamily="18" charset="0"/>
                <a:cs typeface="Times New Roman" panose="02020603050405020304" pitchFamily="18" charset="0"/>
              </a:rPr>
              <a:t>What is Survival Analysis?</a:t>
            </a:r>
          </a:p>
        </p:txBody>
      </p:sp>
      <p:sp>
        <p:nvSpPr>
          <p:cNvPr id="3" name="Content Placeholder 2">
            <a:extLst>
              <a:ext uri="{FF2B5EF4-FFF2-40B4-BE49-F238E27FC236}">
                <a16:creationId xmlns:a16="http://schemas.microsoft.com/office/drawing/2014/main" id="{BF42E024-E970-4238-8DC9-0EDA639C4527}"/>
              </a:ext>
            </a:extLst>
          </p:cNvPr>
          <p:cNvSpPr>
            <a:spLocks noGrp="1"/>
          </p:cNvSpPr>
          <p:nvPr>
            <p:ph idx="1"/>
          </p:nvPr>
        </p:nvSpPr>
        <p:spPr/>
        <p:txBody>
          <a:bodyPr>
            <a:normAutofit fontScale="92500" lnSpcReduction="10000"/>
          </a:bodyPr>
          <a:lstStyle/>
          <a:p>
            <a:r>
              <a:rPr lang="en-US" sz="2200" b="1" dirty="0">
                <a:solidFill>
                  <a:srgbClr val="000000"/>
                </a:solidFill>
                <a:latin typeface="Times New Roman" panose="02020603050405020304" pitchFamily="18" charset="0"/>
                <a:cs typeface="Times New Roman" panose="02020603050405020304" pitchFamily="18" charset="0"/>
              </a:rPr>
              <a:t>Survival analysis</a:t>
            </a:r>
            <a:r>
              <a:rPr lang="en-US" sz="2200" dirty="0">
                <a:solidFill>
                  <a:srgbClr val="000000"/>
                </a:solidFill>
                <a:latin typeface="Times New Roman" panose="02020603050405020304" pitchFamily="18" charset="0"/>
                <a:cs typeface="Times New Roman" panose="02020603050405020304" pitchFamily="18" charset="0"/>
              </a:rPr>
              <a:t>, refers to a set of statistical procedures for data analysis for which the outcome variable of interest is </a:t>
            </a:r>
            <a:r>
              <a:rPr lang="en-US" sz="2200" b="1" dirty="0">
                <a:solidFill>
                  <a:srgbClr val="000000"/>
                </a:solidFill>
                <a:latin typeface="Times New Roman" panose="02020603050405020304" pitchFamily="18" charset="0"/>
                <a:cs typeface="Times New Roman" panose="02020603050405020304" pitchFamily="18" charset="0"/>
              </a:rPr>
              <a:t>time </a:t>
            </a:r>
            <a:r>
              <a:rPr lang="en-US" sz="2200" dirty="0">
                <a:solidFill>
                  <a:srgbClr val="000000"/>
                </a:solidFill>
                <a:latin typeface="Times New Roman" panose="02020603050405020304" pitchFamily="18" charset="0"/>
                <a:cs typeface="Times New Roman" panose="02020603050405020304" pitchFamily="18" charset="0"/>
              </a:rPr>
              <a:t>until an </a:t>
            </a:r>
            <a:r>
              <a:rPr lang="en-US" sz="2200" b="1" dirty="0">
                <a:solidFill>
                  <a:srgbClr val="000000"/>
                </a:solidFill>
                <a:latin typeface="Times New Roman" panose="02020603050405020304" pitchFamily="18" charset="0"/>
                <a:cs typeface="Times New Roman" panose="02020603050405020304" pitchFamily="18" charset="0"/>
              </a:rPr>
              <a:t>event</a:t>
            </a:r>
            <a:r>
              <a:rPr lang="en-US" sz="2200" dirty="0">
                <a:solidFill>
                  <a:srgbClr val="000000"/>
                </a:solidFill>
                <a:latin typeface="Times New Roman" panose="02020603050405020304" pitchFamily="18" charset="0"/>
                <a:cs typeface="Times New Roman" panose="02020603050405020304" pitchFamily="18" charset="0"/>
              </a:rPr>
              <a:t> occurs</a:t>
            </a:r>
          </a:p>
          <a:p>
            <a:pPr marL="0" indent="0">
              <a:buNone/>
            </a:pPr>
            <a:endParaRPr lang="en-US" sz="2200" dirty="0">
              <a:solidFill>
                <a:srgbClr val="000000"/>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rPr>
              <a:t> Examples: </a:t>
            </a:r>
            <a:endParaRPr lang="en-US" sz="2200" dirty="0">
              <a:latin typeface="Times New Roman" panose="02020603050405020304" pitchFamily="18" charset="0"/>
              <a:cs typeface="Times New Roman" panose="02020603050405020304" pitchFamily="18" charset="0"/>
            </a:endParaRPr>
          </a:p>
          <a:p>
            <a:pPr lvl="1"/>
            <a:r>
              <a:rPr lang="en-US" sz="1900" dirty="0">
                <a:latin typeface="Times New Roman" panose="02020603050405020304" pitchFamily="18" charset="0"/>
                <a:cs typeface="Times New Roman" panose="02020603050405020304" pitchFamily="18" charset="0"/>
              </a:rPr>
              <a:t>A study that follows leukemia patients in remission over several weeks to see how long they stay in remission</a:t>
            </a:r>
          </a:p>
          <a:p>
            <a:pPr lvl="2"/>
            <a:r>
              <a:rPr lang="en-US" sz="1900" dirty="0">
                <a:solidFill>
                  <a:srgbClr val="C00000"/>
                </a:solidFill>
                <a:latin typeface="Times New Roman" panose="02020603050405020304" pitchFamily="18" charset="0"/>
                <a:cs typeface="Times New Roman" panose="02020603050405020304" pitchFamily="18" charset="0"/>
              </a:rPr>
              <a:t>Time: </a:t>
            </a:r>
            <a:r>
              <a:rPr lang="en-US" sz="1900" dirty="0">
                <a:latin typeface="Times New Roman" panose="02020603050405020304" pitchFamily="18" charset="0"/>
                <a:cs typeface="Times New Roman" panose="02020603050405020304" pitchFamily="18" charset="0"/>
              </a:rPr>
              <a:t> weeks until a person goes out of remission </a:t>
            </a:r>
          </a:p>
          <a:p>
            <a:pPr lvl="2"/>
            <a:r>
              <a:rPr lang="en-US" sz="1900" dirty="0">
                <a:solidFill>
                  <a:srgbClr val="C00000"/>
                </a:solidFill>
                <a:latin typeface="Times New Roman" panose="02020603050405020304" pitchFamily="18" charset="0"/>
                <a:cs typeface="Times New Roman" panose="02020603050405020304" pitchFamily="18" charset="0"/>
              </a:rPr>
              <a:t>Event </a:t>
            </a:r>
            <a:r>
              <a:rPr lang="en-US" sz="1900" dirty="0">
                <a:latin typeface="Times New Roman" panose="02020603050405020304" pitchFamily="18" charset="0"/>
                <a:cs typeface="Times New Roman" panose="02020603050405020304" pitchFamily="18" charset="0"/>
              </a:rPr>
              <a:t>of interest: going out of remission </a:t>
            </a:r>
          </a:p>
          <a:p>
            <a:pPr lvl="1"/>
            <a:r>
              <a:rPr lang="en-US" sz="1900" dirty="0">
                <a:latin typeface="Times New Roman" panose="02020603050405020304" pitchFamily="18" charset="0"/>
                <a:cs typeface="Times New Roman" panose="02020603050405020304" pitchFamily="18" charset="0"/>
              </a:rPr>
              <a:t>A study that follows a disease-free cohort of individuals over several years to see who develops heart disease</a:t>
            </a:r>
          </a:p>
          <a:p>
            <a:pPr lvl="2"/>
            <a:r>
              <a:rPr lang="en-US" sz="1900" dirty="0">
                <a:solidFill>
                  <a:srgbClr val="C00000"/>
                </a:solidFill>
                <a:latin typeface="Times New Roman" panose="02020603050405020304" pitchFamily="18" charset="0"/>
                <a:cs typeface="Times New Roman" panose="02020603050405020304" pitchFamily="18" charset="0"/>
              </a:rPr>
              <a:t>Time: </a:t>
            </a:r>
            <a:r>
              <a:rPr lang="en-US" sz="1900" dirty="0">
                <a:latin typeface="Times New Roman" panose="02020603050405020304" pitchFamily="18" charset="0"/>
                <a:cs typeface="Times New Roman" panose="02020603050405020304" pitchFamily="18" charset="0"/>
              </a:rPr>
              <a:t> years until a person develops heart disease </a:t>
            </a:r>
          </a:p>
          <a:p>
            <a:pPr lvl="2"/>
            <a:r>
              <a:rPr lang="en-US" sz="1900" dirty="0">
                <a:solidFill>
                  <a:srgbClr val="C00000"/>
                </a:solidFill>
                <a:latin typeface="Times New Roman" panose="02020603050405020304" pitchFamily="18" charset="0"/>
                <a:cs typeface="Times New Roman" panose="02020603050405020304" pitchFamily="18" charset="0"/>
              </a:rPr>
              <a:t>Event </a:t>
            </a:r>
            <a:r>
              <a:rPr lang="en-US" sz="1900" dirty="0">
                <a:latin typeface="Times New Roman" panose="02020603050405020304" pitchFamily="18" charset="0"/>
                <a:cs typeface="Times New Roman" panose="02020603050405020304" pitchFamily="18" charset="0"/>
              </a:rPr>
              <a:t>of interest: developing heart disease</a:t>
            </a:r>
          </a:p>
          <a:p>
            <a:pPr lvl="1"/>
            <a:r>
              <a:rPr lang="en-US" sz="1900" dirty="0">
                <a:latin typeface="Times New Roman" panose="02020603050405020304" pitchFamily="18" charset="0"/>
                <a:cs typeface="Times New Roman" panose="02020603050405020304" pitchFamily="18" charset="0"/>
              </a:rPr>
              <a:t>A 13-year follow-up of an elderly population(60+ years) to see how long subjects remain alive.</a:t>
            </a:r>
          </a:p>
          <a:p>
            <a:pPr lvl="2"/>
            <a:r>
              <a:rPr lang="en-US" sz="1900" dirty="0">
                <a:solidFill>
                  <a:srgbClr val="C00000"/>
                </a:solidFill>
                <a:latin typeface="Times New Roman" panose="02020603050405020304" pitchFamily="18" charset="0"/>
                <a:cs typeface="Times New Roman" panose="02020603050405020304" pitchFamily="18" charset="0"/>
              </a:rPr>
              <a:t>Time: </a:t>
            </a:r>
            <a:r>
              <a:rPr lang="en-US" sz="1900" dirty="0">
                <a:latin typeface="Times New Roman" panose="02020603050405020304" pitchFamily="18" charset="0"/>
                <a:cs typeface="Times New Roman" panose="02020603050405020304" pitchFamily="18" charset="0"/>
              </a:rPr>
              <a:t> years until death</a:t>
            </a:r>
          </a:p>
          <a:p>
            <a:pPr lvl="2"/>
            <a:r>
              <a:rPr lang="en-US" sz="1900" dirty="0">
                <a:solidFill>
                  <a:srgbClr val="C00000"/>
                </a:solidFill>
                <a:latin typeface="Times New Roman" panose="02020603050405020304" pitchFamily="18" charset="0"/>
                <a:cs typeface="Times New Roman" panose="02020603050405020304" pitchFamily="18" charset="0"/>
              </a:rPr>
              <a:t>Event: </a:t>
            </a:r>
            <a:r>
              <a:rPr lang="en-US" sz="1900" dirty="0">
                <a:latin typeface="Times New Roman" panose="02020603050405020304" pitchFamily="18" charset="0"/>
                <a:cs typeface="Times New Roman" panose="02020603050405020304" pitchFamily="18" charset="0"/>
              </a:rPr>
              <a:t>death</a:t>
            </a:r>
            <a:endParaRPr lang="en-US" sz="1900" dirty="0">
              <a:solidFill>
                <a:srgbClr val="000000"/>
              </a:solidFill>
              <a:latin typeface="Times New Roman" panose="02020603050405020304" pitchFamily="18" charset="0"/>
              <a:cs typeface="Times New Roman" panose="02020603050405020304" pitchFamily="18" charset="0"/>
            </a:endParaRPr>
          </a:p>
          <a:p>
            <a:pPr lvl="1">
              <a:spcBef>
                <a:spcPts val="1000"/>
              </a:spcBef>
            </a:pPr>
            <a:endParaRPr lang="en-US" dirty="0">
              <a:solidFill>
                <a:srgbClr val="000000"/>
              </a:solidFill>
              <a:latin typeface="Times New Roman" panose="02020603050405020304" pitchFamily="18" charset="0"/>
              <a:cs typeface="Times New Roman" panose="02020603050405020304" pitchFamily="18" charset="0"/>
            </a:endParaRPr>
          </a:p>
          <a:p>
            <a:pPr lvl="1"/>
            <a:endParaRPr lang="en-US" sz="2600" dirty="0">
              <a:latin typeface="Times New Roman" panose="02020603050405020304" pitchFamily="18" charset="0"/>
              <a:cs typeface="Times New Roman" panose="02020603050405020304" pitchFamily="18" charset="0"/>
            </a:endParaRPr>
          </a:p>
          <a:p>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98810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8DB2-7F78-46CF-A6EB-623881CBC593}"/>
              </a:ext>
            </a:extLst>
          </p:cNvPr>
          <p:cNvSpPr>
            <a:spLocks noGrp="1"/>
          </p:cNvSpPr>
          <p:nvPr>
            <p:ph type="title"/>
          </p:nvPr>
        </p:nvSpPr>
        <p:spPr>
          <a:solidFill>
            <a:srgbClr val="00B0F0"/>
          </a:solidFill>
        </p:spPr>
        <p:txBody>
          <a:bodyPr>
            <a:normAutofit/>
          </a:bodyPr>
          <a:lstStyle/>
          <a:p>
            <a:r>
              <a:rPr lang="en-US" dirty="0">
                <a:solidFill>
                  <a:srgbClr val="C00000"/>
                </a:solidFill>
                <a:latin typeface="Times New Roman" panose="02020603050405020304" pitchFamily="18" charset="0"/>
                <a:cs typeface="Times New Roman" panose="02020603050405020304" pitchFamily="18" charset="0"/>
              </a:rPr>
              <a:t>Model Comparisons </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E79A88A5-4A11-4861-A4C3-DA208F96E096}"/>
                  </a:ext>
                </a:extLst>
              </p:cNvPr>
              <p:cNvGraphicFramePr>
                <a:graphicFrameLocks noGrp="1"/>
              </p:cNvGraphicFramePr>
              <p:nvPr>
                <p:ph idx="1"/>
                <p:extLst>
                  <p:ext uri="{D42A27DB-BD31-4B8C-83A1-F6EECF244321}">
                    <p14:modId xmlns:p14="http://schemas.microsoft.com/office/powerpoint/2010/main" val="2793078543"/>
                  </p:ext>
                </p:extLst>
              </p:nvPr>
            </p:nvGraphicFramePr>
            <p:xfrm>
              <a:off x="900212" y="1853435"/>
              <a:ext cx="10329565" cy="3362198"/>
            </p:xfrm>
            <a:graphic>
              <a:graphicData uri="http://schemas.openxmlformats.org/drawingml/2006/table">
                <a:tbl>
                  <a:tblPr firstRow="1" bandRow="1">
                    <a:tableStyleId>{2D5ABB26-0587-4C30-8999-92F81FD0307C}</a:tableStyleId>
                  </a:tblPr>
                  <a:tblGrid>
                    <a:gridCol w="2021660">
                      <a:extLst>
                        <a:ext uri="{9D8B030D-6E8A-4147-A177-3AD203B41FA5}">
                          <a16:colId xmlns:a16="http://schemas.microsoft.com/office/drawing/2014/main" val="598211585"/>
                        </a:ext>
                      </a:extLst>
                    </a:gridCol>
                    <a:gridCol w="1444043">
                      <a:extLst>
                        <a:ext uri="{9D8B030D-6E8A-4147-A177-3AD203B41FA5}">
                          <a16:colId xmlns:a16="http://schemas.microsoft.com/office/drawing/2014/main" val="3659406668"/>
                        </a:ext>
                      </a:extLst>
                    </a:gridCol>
                    <a:gridCol w="1490625">
                      <a:extLst>
                        <a:ext uri="{9D8B030D-6E8A-4147-A177-3AD203B41FA5}">
                          <a16:colId xmlns:a16="http://schemas.microsoft.com/office/drawing/2014/main" val="1703375258"/>
                        </a:ext>
                      </a:extLst>
                    </a:gridCol>
                    <a:gridCol w="1332246">
                      <a:extLst>
                        <a:ext uri="{9D8B030D-6E8A-4147-A177-3AD203B41FA5}">
                          <a16:colId xmlns:a16="http://schemas.microsoft.com/office/drawing/2014/main" val="2998524069"/>
                        </a:ext>
                      </a:extLst>
                    </a:gridCol>
                    <a:gridCol w="4040991">
                      <a:extLst>
                        <a:ext uri="{9D8B030D-6E8A-4147-A177-3AD203B41FA5}">
                          <a16:colId xmlns:a16="http://schemas.microsoft.com/office/drawing/2014/main" val="3536060895"/>
                        </a:ext>
                      </a:extLst>
                    </a:gridCol>
                  </a:tblGrid>
                  <a:tr h="370840">
                    <a:tc>
                      <a:txBody>
                        <a:bodyPr/>
                        <a:lstStyle/>
                        <a:p>
                          <a:endParaRPr lang="en-US" sz="16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latin typeface="Times New Roman" panose="02020603050405020304" pitchFamily="18" charset="0"/>
                              <a:cs typeface="Times New Roman" panose="02020603050405020304" pitchFamily="18" charset="0"/>
                            </a:rPr>
                            <a:t>Model 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latin typeface="Times New Roman" panose="02020603050405020304" pitchFamily="18" charset="0"/>
                              <a:cs typeface="Times New Roman" panose="02020603050405020304" pitchFamily="18" charset="0"/>
                            </a:rPr>
                            <a:t>Model 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latin typeface="Times New Roman" panose="02020603050405020304" pitchFamily="18" charset="0"/>
                              <a:cs typeface="Times New Roman" panose="02020603050405020304" pitchFamily="18" charset="0"/>
                            </a:rPr>
                            <a:t>Model 3</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36506364"/>
                      </a:ext>
                    </a:extLst>
                  </a:tr>
                  <a:tr h="370840">
                    <a:tc>
                      <a:txBody>
                        <a:bodyPr/>
                        <a:lstStyle/>
                        <a:p>
                          <a:r>
                            <a:rPr lang="en-US" sz="1600" dirty="0">
                              <a:latin typeface="Times New Roman" panose="02020603050405020304" pitchFamily="18" charset="0"/>
                              <a:cs typeface="Times New Roman" panose="02020603050405020304" pitchFamily="18" charset="0"/>
                            </a:rPr>
                            <a:t>Concordance</a:t>
                          </a:r>
                        </a:p>
                      </a:txBody>
                      <a:tcPr>
                        <a:lnT w="12700" cap="flat" cmpd="sng" algn="ctr">
                          <a:solidFill>
                            <a:schemeClr val="tx1"/>
                          </a:solidFill>
                          <a:prstDash val="solid"/>
                          <a:round/>
                          <a:headEnd type="none" w="med" len="med"/>
                          <a:tailEnd type="none" w="med" len="med"/>
                        </a:lnT>
                      </a:tcPr>
                    </a:tc>
                    <a:tc>
                      <a:txBody>
                        <a:bodyPr/>
                        <a:lstStyle/>
                        <a:p>
                          <a:r>
                            <a:rPr lang="en-US" sz="1600" dirty="0">
                              <a:latin typeface="Times New Roman" panose="02020603050405020304" pitchFamily="18" charset="0"/>
                              <a:cs typeface="Times New Roman" panose="02020603050405020304" pitchFamily="18" charset="0"/>
                            </a:rPr>
                            <a:t>0.69</a:t>
                          </a:r>
                        </a:p>
                      </a:txBody>
                      <a:tcPr>
                        <a:lnT w="12700" cap="flat" cmpd="sng" algn="ctr">
                          <a:solidFill>
                            <a:schemeClr val="tx1"/>
                          </a:solidFill>
                          <a:prstDash val="solid"/>
                          <a:round/>
                          <a:headEnd type="none" w="med" len="med"/>
                          <a:tailEnd type="none" w="med" len="med"/>
                        </a:lnT>
                      </a:tcPr>
                    </a:tc>
                    <a:tc>
                      <a:txBody>
                        <a:bodyPr/>
                        <a:lstStyle/>
                        <a:p>
                          <a:r>
                            <a:rPr lang="en-US" sz="1600" dirty="0">
                              <a:latin typeface="Times New Roman" panose="02020603050405020304" pitchFamily="18" charset="0"/>
                              <a:cs typeface="Times New Roman" panose="02020603050405020304" pitchFamily="18" charset="0"/>
                            </a:rPr>
                            <a:t>0.852</a:t>
                          </a:r>
                        </a:p>
                      </a:txBody>
                      <a:tcPr>
                        <a:lnT w="12700" cap="flat" cmpd="sng" algn="ctr">
                          <a:solidFill>
                            <a:schemeClr val="tx1"/>
                          </a:solidFill>
                          <a:prstDash val="solid"/>
                          <a:round/>
                          <a:headEnd type="none" w="med" len="med"/>
                          <a:tailEnd type="none" w="med" len="med"/>
                        </a:lnT>
                      </a:tcPr>
                    </a:tc>
                    <a:tc>
                      <a:txBody>
                        <a:bodyPr/>
                        <a:lstStyle/>
                        <a:p>
                          <a:r>
                            <a:rPr lang="en-US" sz="1600" dirty="0">
                              <a:latin typeface="Times New Roman" panose="02020603050405020304" pitchFamily="18" charset="0"/>
                              <a:cs typeface="Times New Roman" panose="02020603050405020304" pitchFamily="18" charset="0"/>
                            </a:rPr>
                            <a:t>0.851</a:t>
                          </a:r>
                        </a:p>
                      </a:txBody>
                      <a:tcPr>
                        <a:lnT w="12700" cap="flat" cmpd="sng" algn="ctr">
                          <a:solidFill>
                            <a:schemeClr val="tx1"/>
                          </a:solidFill>
                          <a:prstDash val="solid"/>
                          <a:round/>
                          <a:headEnd type="none" w="med" len="med"/>
                          <a:tailEnd type="none" w="med" len="med"/>
                        </a:lnT>
                      </a:tcPr>
                    </a:tc>
                    <a:tc>
                      <a:txBody>
                        <a:bodyPr/>
                        <a:lstStyle/>
                        <a:p>
                          <a:pPr marL="0" indent="0">
                            <a:buFont typeface="Wingdings" panose="05000000000000000000" pitchFamily="2" charset="2"/>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&gt; 0.7 indicate a good model  </a:t>
                          </a:r>
                        </a:p>
                        <a:p>
                          <a:pPr marL="0" indent="0">
                            <a:buFont typeface="Wingdings" panose="05000000000000000000" pitchFamily="2" charset="2"/>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&gt; 0.8 indicate a strong model</a:t>
                          </a:r>
                          <a:endParaRPr lang="en-US" sz="16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74644349"/>
                      </a:ext>
                    </a:extLst>
                  </a:tr>
                  <a:tr h="370840">
                    <a:tc>
                      <a:txBody>
                        <a:bodyPr/>
                        <a:lstStyle/>
                        <a:p>
                          <a:r>
                            <a:rPr lang="en-US" sz="1600" dirty="0">
                              <a:latin typeface="Times New Roman" panose="02020603050405020304" pitchFamily="18" charset="0"/>
                              <a:cs typeface="Times New Roman" panose="02020603050405020304" pitchFamily="18" charset="0"/>
                            </a:rPr>
                            <a:t>Log likelihood</a:t>
                          </a:r>
                        </a:p>
                      </a:txBody>
                      <a:tcPr/>
                    </a:tc>
                    <a:tc>
                      <a:txBody>
                        <a:bodyPr/>
                        <a:lstStyle/>
                        <a:p>
                          <a:r>
                            <a:rPr lang="en-US" sz="1600" dirty="0">
                              <a:latin typeface="Times New Roman" panose="02020603050405020304" pitchFamily="18" charset="0"/>
                              <a:cs typeface="Times New Roman" panose="02020603050405020304" pitchFamily="18" charset="0"/>
                            </a:rPr>
                            <a:t> -85.00842</a:t>
                          </a:r>
                        </a:p>
                      </a:txBody>
                      <a:tcPr/>
                    </a:tc>
                    <a:tc>
                      <a:txBody>
                        <a:bodyPr/>
                        <a:lstStyle/>
                        <a:p>
                          <a:r>
                            <a:rPr lang="en-US" sz="1600" dirty="0">
                              <a:latin typeface="Times New Roman" panose="02020603050405020304" pitchFamily="18" charset="0"/>
                              <a:cs typeface="Times New Roman" panose="02020603050405020304" pitchFamily="18" charset="0"/>
                            </a:rPr>
                            <a:t>-69.82810</a:t>
                          </a:r>
                        </a:p>
                      </a:txBody>
                      <a:tcPr/>
                    </a:tc>
                    <a:tc>
                      <a:txBody>
                        <a:bodyPr/>
                        <a:lstStyle/>
                        <a:p>
                          <a:r>
                            <a:rPr lang="en-US" sz="1600" dirty="0">
                              <a:latin typeface="Times New Roman" panose="02020603050405020304" pitchFamily="18" charset="0"/>
                              <a:cs typeface="Times New Roman" panose="02020603050405020304" pitchFamily="18" charset="0"/>
                            </a:rPr>
                            <a:t>-69.64839</a:t>
                          </a:r>
                        </a:p>
                      </a:txBody>
                      <a:tcPr/>
                    </a:tc>
                    <a:tc>
                      <a:txBody>
                        <a:bodyPr/>
                        <a:lstStyle/>
                        <a:p>
                          <a:pPr marL="0" indent="0">
                            <a:buFont typeface="Wingdings" panose="05000000000000000000" pitchFamily="2" charset="2"/>
                            <a:buNone/>
                          </a:pP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4404157"/>
                      </a:ext>
                    </a:extLst>
                  </a:tr>
                  <a:tr h="370840">
                    <a:tc>
                      <a:txBody>
                        <a:bodyPr/>
                        <a:lstStyle/>
                        <a:p>
                          <a:r>
                            <a:rPr lang="en-US" sz="1600" dirty="0">
                              <a:latin typeface="Times New Roman" panose="02020603050405020304" pitchFamily="18" charset="0"/>
                              <a:cs typeface="Times New Roman" panose="02020603050405020304" pitchFamily="18" charset="0"/>
                            </a:rPr>
                            <a:t>Likelihood ratio test</a:t>
                          </a:r>
                        </a:p>
                      </a:txBody>
                      <a:tcPr/>
                    </a:tc>
                    <a:tc>
                      <a:txBody>
                        <a:bodyPr/>
                        <a:lstStyle/>
                        <a:p>
                          <a:r>
                            <a:rPr lang="en-US" sz="1600" dirty="0">
                              <a:latin typeface="Times New Roman" panose="02020603050405020304" pitchFamily="18" charset="0"/>
                              <a:cs typeface="Times New Roman" panose="02020603050405020304" pitchFamily="18" charset="0"/>
                            </a:rPr>
                            <a:t>16.35;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=1; </a:t>
                          </a:r>
                        </a:p>
                        <a:p>
                          <a:r>
                            <a:rPr lang="en-US" sz="1600" dirty="0">
                              <a:latin typeface="Times New Roman" panose="02020603050405020304" pitchFamily="18" charset="0"/>
                              <a:cs typeface="Times New Roman" panose="02020603050405020304" pitchFamily="18" charset="0"/>
                            </a:rPr>
                            <a:t>p &lt; 0.001</a:t>
                          </a:r>
                        </a:p>
                      </a:txBody>
                      <a:tcPr/>
                    </a:tc>
                    <a:tc>
                      <a:txBody>
                        <a:bodyPr/>
                        <a:lstStyle/>
                        <a:p>
                          <a:r>
                            <a:rPr lang="en-US" sz="1600" dirty="0">
                              <a:latin typeface="Times New Roman" panose="02020603050405020304" pitchFamily="18" charset="0"/>
                              <a:cs typeface="Times New Roman" panose="02020603050405020304" pitchFamily="18" charset="0"/>
                            </a:rPr>
                            <a:t>46.71;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=2 ; </a:t>
                          </a:r>
                        </a:p>
                        <a:p>
                          <a:r>
                            <a:rPr lang="en-US" sz="1600" dirty="0">
                              <a:latin typeface="Times New Roman" panose="02020603050405020304" pitchFamily="18" charset="0"/>
                              <a:cs typeface="Times New Roman" panose="02020603050405020304" pitchFamily="18" charset="0"/>
                            </a:rPr>
                            <a:t>p &lt; 0.001</a:t>
                          </a:r>
                        </a:p>
                      </a:txBody>
                      <a:tcPr/>
                    </a:tc>
                    <a:tc>
                      <a:txBody>
                        <a:bodyPr/>
                        <a:lstStyle/>
                        <a:p>
                          <a:r>
                            <a:rPr lang="en-US" sz="1600" dirty="0">
                              <a:latin typeface="Times New Roman" panose="02020603050405020304" pitchFamily="18" charset="0"/>
                              <a:cs typeface="Times New Roman" panose="02020603050405020304" pitchFamily="18" charset="0"/>
                            </a:rPr>
                            <a:t>47.07;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=3; </a:t>
                          </a:r>
                        </a:p>
                        <a:p>
                          <a:r>
                            <a:rPr lang="en-US" sz="1600" dirty="0">
                              <a:latin typeface="Times New Roman" panose="02020603050405020304" pitchFamily="18" charset="0"/>
                              <a:cs typeface="Times New Roman" panose="02020603050405020304" pitchFamily="18" charset="0"/>
                            </a:rPr>
                            <a:t>p &lt; 0.001</a:t>
                          </a:r>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𝐿𝑅</m:t>
                                </m:r>
                                <m:r>
                                  <a:rPr lang="en-US" sz="1600" i="1" smtClean="0">
                                    <a:latin typeface="Cambria Math" panose="02040503050406030204" pitchFamily="18" charset="0"/>
                                  </a:rPr>
                                  <m:t>=</m:t>
                                </m:r>
                                <m:r>
                                  <a:rPr lang="en-US" sz="1600" b="0" i="1" smtClean="0">
                                    <a:latin typeface="Cambria Math" panose="02040503050406030204" pitchFamily="18" charset="0"/>
                                  </a:rPr>
                                  <m:t>−2∗</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log</m:t>
                                    </m:r>
                                  </m:fName>
                                  <m:e>
                                    <m:d>
                                      <m:dPr>
                                        <m:ctrlPr>
                                          <a:rPr lang="en-US" sz="1600" b="0" i="1" smtClean="0">
                                            <a:latin typeface="Cambria Math" panose="02040503050406030204" pitchFamily="18" charset="0"/>
                                          </a:rPr>
                                        </m:ctrlPr>
                                      </m:dPr>
                                      <m:e>
                                        <m:f>
                                          <m:fPr>
                                            <m:ctrlPr>
                                              <a:rPr lang="en-US" sz="160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𝐿</m:t>
                                                </m:r>
                                              </m:e>
                                              <m:sub>
                                                <m:r>
                                                  <a:rPr lang="en-US" sz="1600" b="0" i="1" smtClean="0">
                                                    <a:latin typeface="Cambria Math" panose="02040503050406030204" pitchFamily="18" charset="0"/>
                                                  </a:rPr>
                                                  <m:t>𝑅</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𝐿</m:t>
                                                </m:r>
                                              </m:e>
                                              <m:sub>
                                                <m:r>
                                                  <a:rPr lang="en-US" sz="1600" b="0" i="1" smtClean="0">
                                                    <a:latin typeface="Cambria Math" panose="02040503050406030204" pitchFamily="18" charset="0"/>
                                                  </a:rPr>
                                                  <m:t>𝐹</m:t>
                                                </m:r>
                                              </m:sub>
                                            </m:sSub>
                                          </m:den>
                                        </m:f>
                                      </m:e>
                                    </m:d>
                                  </m:e>
                                </m:func>
                                <m:r>
                                  <a:rPr lang="en-US" sz="1600" b="0" i="1" smtClean="0">
                                    <a:latin typeface="Cambria Math" panose="02040503050406030204" pitchFamily="18" charset="0"/>
                                  </a:rPr>
                                  <m:t>=−2∗(</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𝐿𝐿</m:t>
                                    </m:r>
                                  </m:e>
                                  <m:sub>
                                    <m:r>
                                      <a:rPr lang="en-US" sz="1600" b="0" i="1" smtClean="0">
                                        <a:latin typeface="Cambria Math" panose="02040503050406030204" pitchFamily="18" charset="0"/>
                                      </a:rPr>
                                      <m:t>𝑅</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𝐿𝐿</m:t>
                                    </m:r>
                                  </m:e>
                                  <m:sub>
                                    <m:r>
                                      <a:rPr lang="en-US" sz="1600" b="0" i="1" smtClean="0">
                                        <a:latin typeface="Cambria Math" panose="02040503050406030204" pitchFamily="18" charset="0"/>
                                      </a:rPr>
                                      <m:t>𝐹</m:t>
                                    </m:r>
                                  </m:sub>
                                </m:sSub>
                                <m:r>
                                  <a:rPr lang="en-US" sz="1600" b="0" i="1" smtClean="0">
                                    <a:latin typeface="Cambria Math" panose="02040503050406030204" pitchFamily="18" charset="0"/>
                                  </a:rPr>
                                  <m:t>)</m:t>
                                </m:r>
                              </m:oMath>
                            </m:oMathPara>
                          </a14:m>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307381"/>
                      </a:ext>
                    </a:extLst>
                  </a:tr>
                  <a:tr h="370840">
                    <a:tc>
                      <a:txBody>
                        <a:bodyPr/>
                        <a:lstStyle/>
                        <a:p>
                          <a:r>
                            <a:rPr lang="en-US" sz="1600" dirty="0">
                              <a:latin typeface="Times New Roman" panose="02020603050405020304" pitchFamily="18" charset="0"/>
                              <a:cs typeface="Times New Roman" panose="02020603050405020304" pitchFamily="18" charset="0"/>
                            </a:rPr>
                            <a:t>Wald test </a:t>
                          </a:r>
                        </a:p>
                      </a:txBody>
                      <a:tcPr/>
                    </a:tc>
                    <a:tc>
                      <a:txBody>
                        <a:bodyPr/>
                        <a:lstStyle/>
                        <a:p>
                          <a:r>
                            <a:rPr lang="en-US" sz="1600" dirty="0">
                              <a:latin typeface="Times New Roman" panose="02020603050405020304" pitchFamily="18" charset="0"/>
                              <a:cs typeface="Times New Roman" panose="02020603050405020304" pitchFamily="18" charset="0"/>
                            </a:rPr>
                            <a:t>14.53;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=1; </a:t>
                          </a:r>
                        </a:p>
                        <a:p>
                          <a:r>
                            <a:rPr lang="en-US" sz="1600" dirty="0">
                              <a:latin typeface="Times New Roman" panose="02020603050405020304" pitchFamily="18" charset="0"/>
                              <a:cs typeface="Times New Roman" panose="02020603050405020304" pitchFamily="18" charset="0"/>
                            </a:rPr>
                            <a:t>p &lt; 0.001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33.6;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=2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p &lt; 0.001</a:t>
                          </a:r>
                        </a:p>
                      </a:txBody>
                      <a:tcPr/>
                    </a:tc>
                    <a:tc>
                      <a:txBody>
                        <a:bodyPr/>
                        <a:lstStyle/>
                        <a:p>
                          <a:r>
                            <a:rPr lang="en-US" sz="1600" dirty="0">
                              <a:latin typeface="Times New Roman" panose="02020603050405020304" pitchFamily="18" charset="0"/>
                              <a:cs typeface="Times New Roman" panose="02020603050405020304" pitchFamily="18" charset="0"/>
                            </a:rPr>
                            <a:t>32.39;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 3; </a:t>
                          </a:r>
                        </a:p>
                        <a:p>
                          <a:r>
                            <a:rPr lang="en-US" sz="1600" dirty="0">
                              <a:latin typeface="Times New Roman" panose="02020603050405020304" pitchFamily="18" charset="0"/>
                              <a:cs typeface="Times New Roman" panose="02020603050405020304" pitchFamily="18" charset="0"/>
                            </a:rPr>
                            <a:t>p &lt; 0.001</a:t>
                          </a:r>
                        </a:p>
                      </a:txBody>
                      <a:tcPr/>
                    </a:tc>
                    <a:tc>
                      <a:txBody>
                        <a:bodyPr/>
                        <a:lstStyle/>
                        <a:p>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 null hypothesis is that the coefficients of interest are simultaneously equal to zero.</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5688658"/>
                      </a:ext>
                    </a:extLst>
                  </a:tr>
                  <a:tr h="370840">
                    <a:tc>
                      <a:txBody>
                        <a:bodyPr/>
                        <a:lstStyle/>
                        <a:p>
                          <a:r>
                            <a:rPr lang="en-US" sz="1600" dirty="0">
                              <a:latin typeface="Times New Roman" panose="02020603050405020304" pitchFamily="18" charset="0"/>
                              <a:cs typeface="Times New Roman" panose="02020603050405020304" pitchFamily="18" charset="0"/>
                            </a:rPr>
                            <a:t>Score (Log Rank) test</a:t>
                          </a:r>
                        </a:p>
                      </a:txBody>
                      <a:tcPr>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17.25;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=1; </a:t>
                          </a:r>
                        </a:p>
                        <a:p>
                          <a:r>
                            <a:rPr lang="en-US" sz="1600" dirty="0">
                              <a:latin typeface="Times New Roman" panose="02020603050405020304" pitchFamily="18" charset="0"/>
                              <a:cs typeface="Times New Roman" panose="02020603050405020304" pitchFamily="18" charset="0"/>
                            </a:rPr>
                            <a:t>p &lt; 0.001</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46.07;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=2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p &lt; 0.001</a:t>
                          </a:r>
                        </a:p>
                      </a:txBody>
                      <a:tcPr>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49.86;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 3; </a:t>
                          </a:r>
                        </a:p>
                        <a:p>
                          <a:r>
                            <a:rPr lang="en-US" sz="1600" dirty="0">
                              <a:latin typeface="Times New Roman" panose="02020603050405020304" pitchFamily="18" charset="0"/>
                              <a:cs typeface="Times New Roman" panose="02020603050405020304" pitchFamily="18" charset="0"/>
                            </a:rPr>
                            <a:t>p &lt; 0.001</a:t>
                          </a:r>
                        </a:p>
                      </a:txBody>
                      <a:tcPr>
                        <a:lnB w="12700" cap="flat" cmpd="sng" algn="ctr">
                          <a:solidFill>
                            <a:schemeClr val="tx1"/>
                          </a:solidFill>
                          <a:prstDash val="solid"/>
                          <a:round/>
                          <a:headEnd type="none" w="med" len="med"/>
                          <a:tailEnd type="none" w="med" len="med"/>
                        </a:lnB>
                      </a:tcPr>
                    </a:tc>
                    <a:tc>
                      <a:txBody>
                        <a:bodyPr/>
                        <a:lstStyle/>
                        <a:p>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The null hypothesis being tested is that there is no overall difference between the two survival curves.</a:t>
                          </a:r>
                          <a:endParaRPr lang="en-US"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6460568"/>
                      </a:ext>
                    </a:extLst>
                  </a:tr>
                </a:tbl>
              </a:graphicData>
            </a:graphic>
          </p:graphicFrame>
        </mc:Choice>
        <mc:Fallback xmlns="">
          <p:graphicFrame>
            <p:nvGraphicFramePr>
              <p:cNvPr id="4" name="Table 4">
                <a:extLst>
                  <a:ext uri="{FF2B5EF4-FFF2-40B4-BE49-F238E27FC236}">
                    <a16:creationId xmlns:a16="http://schemas.microsoft.com/office/drawing/2014/main" id="{E79A88A5-4A11-4861-A4C3-DA208F96E096}"/>
                  </a:ext>
                </a:extLst>
              </p:cNvPr>
              <p:cNvGraphicFramePr>
                <a:graphicFrameLocks noGrp="1"/>
              </p:cNvGraphicFramePr>
              <p:nvPr>
                <p:ph idx="1"/>
                <p:extLst>
                  <p:ext uri="{D42A27DB-BD31-4B8C-83A1-F6EECF244321}">
                    <p14:modId xmlns:p14="http://schemas.microsoft.com/office/powerpoint/2010/main" val="2793078543"/>
                  </p:ext>
                </p:extLst>
              </p:nvPr>
            </p:nvGraphicFramePr>
            <p:xfrm>
              <a:off x="900212" y="1853435"/>
              <a:ext cx="10329565" cy="3362198"/>
            </p:xfrm>
            <a:graphic>
              <a:graphicData uri="http://schemas.openxmlformats.org/drawingml/2006/table">
                <a:tbl>
                  <a:tblPr firstRow="1" bandRow="1">
                    <a:tableStyleId>{2D5ABB26-0587-4C30-8999-92F81FD0307C}</a:tableStyleId>
                  </a:tblPr>
                  <a:tblGrid>
                    <a:gridCol w="2021660">
                      <a:extLst>
                        <a:ext uri="{9D8B030D-6E8A-4147-A177-3AD203B41FA5}">
                          <a16:colId xmlns:a16="http://schemas.microsoft.com/office/drawing/2014/main" val="598211585"/>
                        </a:ext>
                      </a:extLst>
                    </a:gridCol>
                    <a:gridCol w="1444043">
                      <a:extLst>
                        <a:ext uri="{9D8B030D-6E8A-4147-A177-3AD203B41FA5}">
                          <a16:colId xmlns:a16="http://schemas.microsoft.com/office/drawing/2014/main" val="3659406668"/>
                        </a:ext>
                      </a:extLst>
                    </a:gridCol>
                    <a:gridCol w="1490625">
                      <a:extLst>
                        <a:ext uri="{9D8B030D-6E8A-4147-A177-3AD203B41FA5}">
                          <a16:colId xmlns:a16="http://schemas.microsoft.com/office/drawing/2014/main" val="1703375258"/>
                        </a:ext>
                      </a:extLst>
                    </a:gridCol>
                    <a:gridCol w="1332246">
                      <a:extLst>
                        <a:ext uri="{9D8B030D-6E8A-4147-A177-3AD203B41FA5}">
                          <a16:colId xmlns:a16="http://schemas.microsoft.com/office/drawing/2014/main" val="2998524069"/>
                        </a:ext>
                      </a:extLst>
                    </a:gridCol>
                    <a:gridCol w="4040991">
                      <a:extLst>
                        <a:ext uri="{9D8B030D-6E8A-4147-A177-3AD203B41FA5}">
                          <a16:colId xmlns:a16="http://schemas.microsoft.com/office/drawing/2014/main" val="3536060895"/>
                        </a:ext>
                      </a:extLst>
                    </a:gridCol>
                  </a:tblGrid>
                  <a:tr h="370840">
                    <a:tc>
                      <a:txBody>
                        <a:bodyPr/>
                        <a:lstStyle/>
                        <a:p>
                          <a:endParaRPr lang="en-US" sz="16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latin typeface="Times New Roman" panose="02020603050405020304" pitchFamily="18" charset="0"/>
                              <a:cs typeface="Times New Roman" panose="02020603050405020304" pitchFamily="18" charset="0"/>
                            </a:rPr>
                            <a:t>Model 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latin typeface="Times New Roman" panose="02020603050405020304" pitchFamily="18" charset="0"/>
                              <a:cs typeface="Times New Roman" panose="02020603050405020304" pitchFamily="18" charset="0"/>
                            </a:rPr>
                            <a:t>Model 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latin typeface="Times New Roman" panose="02020603050405020304" pitchFamily="18" charset="0"/>
                              <a:cs typeface="Times New Roman" panose="02020603050405020304" pitchFamily="18" charset="0"/>
                            </a:rPr>
                            <a:t>Model 3</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36506364"/>
                      </a:ext>
                    </a:extLst>
                  </a:tr>
                  <a:tr h="579120">
                    <a:tc>
                      <a:txBody>
                        <a:bodyPr/>
                        <a:lstStyle/>
                        <a:p>
                          <a:r>
                            <a:rPr lang="en-US" sz="1600" dirty="0">
                              <a:latin typeface="Times New Roman" panose="02020603050405020304" pitchFamily="18" charset="0"/>
                              <a:cs typeface="Times New Roman" panose="02020603050405020304" pitchFamily="18" charset="0"/>
                            </a:rPr>
                            <a:t>Concordance</a:t>
                          </a:r>
                        </a:p>
                      </a:txBody>
                      <a:tcPr>
                        <a:lnT w="12700" cap="flat" cmpd="sng" algn="ctr">
                          <a:solidFill>
                            <a:schemeClr val="tx1"/>
                          </a:solidFill>
                          <a:prstDash val="solid"/>
                          <a:round/>
                          <a:headEnd type="none" w="med" len="med"/>
                          <a:tailEnd type="none" w="med" len="med"/>
                        </a:lnT>
                      </a:tcPr>
                    </a:tc>
                    <a:tc>
                      <a:txBody>
                        <a:bodyPr/>
                        <a:lstStyle/>
                        <a:p>
                          <a:r>
                            <a:rPr lang="en-US" sz="1600" dirty="0">
                              <a:latin typeface="Times New Roman" panose="02020603050405020304" pitchFamily="18" charset="0"/>
                              <a:cs typeface="Times New Roman" panose="02020603050405020304" pitchFamily="18" charset="0"/>
                            </a:rPr>
                            <a:t>0.69</a:t>
                          </a:r>
                        </a:p>
                      </a:txBody>
                      <a:tcPr>
                        <a:lnT w="12700" cap="flat" cmpd="sng" algn="ctr">
                          <a:solidFill>
                            <a:schemeClr val="tx1"/>
                          </a:solidFill>
                          <a:prstDash val="solid"/>
                          <a:round/>
                          <a:headEnd type="none" w="med" len="med"/>
                          <a:tailEnd type="none" w="med" len="med"/>
                        </a:lnT>
                      </a:tcPr>
                    </a:tc>
                    <a:tc>
                      <a:txBody>
                        <a:bodyPr/>
                        <a:lstStyle/>
                        <a:p>
                          <a:r>
                            <a:rPr lang="en-US" sz="1600" dirty="0">
                              <a:latin typeface="Times New Roman" panose="02020603050405020304" pitchFamily="18" charset="0"/>
                              <a:cs typeface="Times New Roman" panose="02020603050405020304" pitchFamily="18" charset="0"/>
                            </a:rPr>
                            <a:t>0.852</a:t>
                          </a:r>
                        </a:p>
                      </a:txBody>
                      <a:tcPr>
                        <a:lnT w="12700" cap="flat" cmpd="sng" algn="ctr">
                          <a:solidFill>
                            <a:schemeClr val="tx1"/>
                          </a:solidFill>
                          <a:prstDash val="solid"/>
                          <a:round/>
                          <a:headEnd type="none" w="med" len="med"/>
                          <a:tailEnd type="none" w="med" len="med"/>
                        </a:lnT>
                      </a:tcPr>
                    </a:tc>
                    <a:tc>
                      <a:txBody>
                        <a:bodyPr/>
                        <a:lstStyle/>
                        <a:p>
                          <a:r>
                            <a:rPr lang="en-US" sz="1600" dirty="0">
                              <a:latin typeface="Times New Roman" panose="02020603050405020304" pitchFamily="18" charset="0"/>
                              <a:cs typeface="Times New Roman" panose="02020603050405020304" pitchFamily="18" charset="0"/>
                            </a:rPr>
                            <a:t>0.851</a:t>
                          </a:r>
                        </a:p>
                      </a:txBody>
                      <a:tcPr>
                        <a:lnT w="12700" cap="flat" cmpd="sng" algn="ctr">
                          <a:solidFill>
                            <a:schemeClr val="tx1"/>
                          </a:solidFill>
                          <a:prstDash val="solid"/>
                          <a:round/>
                          <a:headEnd type="none" w="med" len="med"/>
                          <a:tailEnd type="none" w="med" len="med"/>
                        </a:lnT>
                      </a:tcPr>
                    </a:tc>
                    <a:tc>
                      <a:txBody>
                        <a:bodyPr/>
                        <a:lstStyle/>
                        <a:p>
                          <a:pPr marL="0" indent="0">
                            <a:buFont typeface="Wingdings" panose="05000000000000000000" pitchFamily="2" charset="2"/>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&gt; 0.7 indicate a good model  </a:t>
                          </a:r>
                        </a:p>
                        <a:p>
                          <a:pPr marL="0" indent="0">
                            <a:buFont typeface="Wingdings" panose="05000000000000000000" pitchFamily="2" charset="2"/>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&gt; 0.8 indicate a strong model</a:t>
                          </a:r>
                          <a:endParaRPr lang="en-US" sz="16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74644349"/>
                      </a:ext>
                    </a:extLst>
                  </a:tr>
                  <a:tr h="370840">
                    <a:tc>
                      <a:txBody>
                        <a:bodyPr/>
                        <a:lstStyle/>
                        <a:p>
                          <a:r>
                            <a:rPr lang="en-US" sz="1600" dirty="0">
                              <a:latin typeface="Times New Roman" panose="02020603050405020304" pitchFamily="18" charset="0"/>
                              <a:cs typeface="Times New Roman" panose="02020603050405020304" pitchFamily="18" charset="0"/>
                            </a:rPr>
                            <a:t>Log likelihood</a:t>
                          </a:r>
                        </a:p>
                      </a:txBody>
                      <a:tcPr/>
                    </a:tc>
                    <a:tc>
                      <a:txBody>
                        <a:bodyPr/>
                        <a:lstStyle/>
                        <a:p>
                          <a:r>
                            <a:rPr lang="en-US" sz="1600" dirty="0">
                              <a:latin typeface="Times New Roman" panose="02020603050405020304" pitchFamily="18" charset="0"/>
                              <a:cs typeface="Times New Roman" panose="02020603050405020304" pitchFamily="18" charset="0"/>
                            </a:rPr>
                            <a:t> -85.00842</a:t>
                          </a:r>
                        </a:p>
                      </a:txBody>
                      <a:tcPr/>
                    </a:tc>
                    <a:tc>
                      <a:txBody>
                        <a:bodyPr/>
                        <a:lstStyle/>
                        <a:p>
                          <a:r>
                            <a:rPr lang="en-US" sz="1600" dirty="0">
                              <a:latin typeface="Times New Roman" panose="02020603050405020304" pitchFamily="18" charset="0"/>
                              <a:cs typeface="Times New Roman" panose="02020603050405020304" pitchFamily="18" charset="0"/>
                            </a:rPr>
                            <a:t>-69.82810</a:t>
                          </a:r>
                        </a:p>
                      </a:txBody>
                      <a:tcPr/>
                    </a:tc>
                    <a:tc>
                      <a:txBody>
                        <a:bodyPr/>
                        <a:lstStyle/>
                        <a:p>
                          <a:r>
                            <a:rPr lang="en-US" sz="1600" dirty="0">
                              <a:latin typeface="Times New Roman" panose="02020603050405020304" pitchFamily="18" charset="0"/>
                              <a:cs typeface="Times New Roman" panose="02020603050405020304" pitchFamily="18" charset="0"/>
                            </a:rPr>
                            <a:t>-69.64839</a:t>
                          </a:r>
                        </a:p>
                      </a:txBody>
                      <a:tcPr/>
                    </a:tc>
                    <a:tc>
                      <a:txBody>
                        <a:bodyPr/>
                        <a:lstStyle/>
                        <a:p>
                          <a:pPr marL="0" indent="0">
                            <a:buFont typeface="Wingdings" panose="05000000000000000000" pitchFamily="2" charset="2"/>
                            <a:buNone/>
                          </a:pP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4404157"/>
                      </a:ext>
                    </a:extLst>
                  </a:tr>
                  <a:tr h="639318">
                    <a:tc>
                      <a:txBody>
                        <a:bodyPr/>
                        <a:lstStyle/>
                        <a:p>
                          <a:r>
                            <a:rPr lang="en-US" sz="1600" dirty="0">
                              <a:latin typeface="Times New Roman" panose="02020603050405020304" pitchFamily="18" charset="0"/>
                              <a:cs typeface="Times New Roman" panose="02020603050405020304" pitchFamily="18" charset="0"/>
                            </a:rPr>
                            <a:t>Likelihood ratio test</a:t>
                          </a:r>
                        </a:p>
                      </a:txBody>
                      <a:tcPr/>
                    </a:tc>
                    <a:tc>
                      <a:txBody>
                        <a:bodyPr/>
                        <a:lstStyle/>
                        <a:p>
                          <a:r>
                            <a:rPr lang="en-US" sz="1600" dirty="0">
                              <a:latin typeface="Times New Roman" panose="02020603050405020304" pitchFamily="18" charset="0"/>
                              <a:cs typeface="Times New Roman" panose="02020603050405020304" pitchFamily="18" charset="0"/>
                            </a:rPr>
                            <a:t>16.35;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=1; </a:t>
                          </a:r>
                        </a:p>
                        <a:p>
                          <a:r>
                            <a:rPr lang="en-US" sz="1600" dirty="0">
                              <a:latin typeface="Times New Roman" panose="02020603050405020304" pitchFamily="18" charset="0"/>
                              <a:cs typeface="Times New Roman" panose="02020603050405020304" pitchFamily="18" charset="0"/>
                            </a:rPr>
                            <a:t>p &lt; 0.001</a:t>
                          </a:r>
                        </a:p>
                      </a:txBody>
                      <a:tcPr/>
                    </a:tc>
                    <a:tc>
                      <a:txBody>
                        <a:bodyPr/>
                        <a:lstStyle/>
                        <a:p>
                          <a:r>
                            <a:rPr lang="en-US" sz="1600" dirty="0">
                              <a:latin typeface="Times New Roman" panose="02020603050405020304" pitchFamily="18" charset="0"/>
                              <a:cs typeface="Times New Roman" panose="02020603050405020304" pitchFamily="18" charset="0"/>
                            </a:rPr>
                            <a:t>46.71;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=2 ; </a:t>
                          </a:r>
                        </a:p>
                        <a:p>
                          <a:r>
                            <a:rPr lang="en-US" sz="1600" dirty="0">
                              <a:latin typeface="Times New Roman" panose="02020603050405020304" pitchFamily="18" charset="0"/>
                              <a:cs typeface="Times New Roman" panose="02020603050405020304" pitchFamily="18" charset="0"/>
                            </a:rPr>
                            <a:t>p &lt; 0.001</a:t>
                          </a:r>
                        </a:p>
                      </a:txBody>
                      <a:tcPr/>
                    </a:tc>
                    <a:tc>
                      <a:txBody>
                        <a:bodyPr/>
                        <a:lstStyle/>
                        <a:p>
                          <a:r>
                            <a:rPr lang="en-US" sz="1600" dirty="0">
                              <a:latin typeface="Times New Roman" panose="02020603050405020304" pitchFamily="18" charset="0"/>
                              <a:cs typeface="Times New Roman" panose="02020603050405020304" pitchFamily="18" charset="0"/>
                            </a:rPr>
                            <a:t>47.07;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=3; </a:t>
                          </a:r>
                        </a:p>
                        <a:p>
                          <a:r>
                            <a:rPr lang="en-US" sz="1600" dirty="0">
                              <a:latin typeface="Times New Roman" panose="02020603050405020304" pitchFamily="18" charset="0"/>
                              <a:cs typeface="Times New Roman" panose="02020603050405020304" pitchFamily="18" charset="0"/>
                            </a:rPr>
                            <a:t>p &lt; 0.001</a:t>
                          </a:r>
                        </a:p>
                      </a:txBody>
                      <a:tcPr/>
                    </a:tc>
                    <a:tc>
                      <a:txBody>
                        <a:bodyPr/>
                        <a:lstStyle/>
                        <a:p>
                          <a:endParaRPr lang="en-US"/>
                        </a:p>
                      </a:txBody>
                      <a:tcPr>
                        <a:blipFill>
                          <a:blip r:embed="rId2"/>
                          <a:stretch>
                            <a:fillRect l="-155807" t="-209524" r="-151" b="-231429"/>
                          </a:stretch>
                        </a:blipFill>
                      </a:tcPr>
                    </a:tc>
                    <a:extLst>
                      <a:ext uri="{0D108BD9-81ED-4DB2-BD59-A6C34878D82A}">
                        <a16:rowId xmlns:a16="http://schemas.microsoft.com/office/drawing/2014/main" val="123307381"/>
                      </a:ext>
                    </a:extLst>
                  </a:tr>
                  <a:tr h="579120">
                    <a:tc>
                      <a:txBody>
                        <a:bodyPr/>
                        <a:lstStyle/>
                        <a:p>
                          <a:r>
                            <a:rPr lang="en-US" sz="1600" dirty="0">
                              <a:latin typeface="Times New Roman" panose="02020603050405020304" pitchFamily="18" charset="0"/>
                              <a:cs typeface="Times New Roman" panose="02020603050405020304" pitchFamily="18" charset="0"/>
                            </a:rPr>
                            <a:t>Wald test </a:t>
                          </a:r>
                        </a:p>
                      </a:txBody>
                      <a:tcPr/>
                    </a:tc>
                    <a:tc>
                      <a:txBody>
                        <a:bodyPr/>
                        <a:lstStyle/>
                        <a:p>
                          <a:r>
                            <a:rPr lang="en-US" sz="1600" dirty="0">
                              <a:latin typeface="Times New Roman" panose="02020603050405020304" pitchFamily="18" charset="0"/>
                              <a:cs typeface="Times New Roman" panose="02020603050405020304" pitchFamily="18" charset="0"/>
                            </a:rPr>
                            <a:t>14.53;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=1; </a:t>
                          </a:r>
                        </a:p>
                        <a:p>
                          <a:r>
                            <a:rPr lang="en-US" sz="1600" dirty="0">
                              <a:latin typeface="Times New Roman" panose="02020603050405020304" pitchFamily="18" charset="0"/>
                              <a:cs typeface="Times New Roman" panose="02020603050405020304" pitchFamily="18" charset="0"/>
                            </a:rPr>
                            <a:t>p &lt; 0.001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33.6;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=2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p &lt; 0.001</a:t>
                          </a:r>
                        </a:p>
                      </a:txBody>
                      <a:tcPr/>
                    </a:tc>
                    <a:tc>
                      <a:txBody>
                        <a:bodyPr/>
                        <a:lstStyle/>
                        <a:p>
                          <a:r>
                            <a:rPr lang="en-US" sz="1600" dirty="0">
                              <a:latin typeface="Times New Roman" panose="02020603050405020304" pitchFamily="18" charset="0"/>
                              <a:cs typeface="Times New Roman" panose="02020603050405020304" pitchFamily="18" charset="0"/>
                            </a:rPr>
                            <a:t>32.39;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 3; </a:t>
                          </a:r>
                        </a:p>
                        <a:p>
                          <a:r>
                            <a:rPr lang="en-US" sz="1600" dirty="0">
                              <a:latin typeface="Times New Roman" panose="02020603050405020304" pitchFamily="18" charset="0"/>
                              <a:cs typeface="Times New Roman" panose="02020603050405020304" pitchFamily="18" charset="0"/>
                            </a:rPr>
                            <a:t>p &lt; 0.001</a:t>
                          </a:r>
                        </a:p>
                      </a:txBody>
                      <a:tcPr/>
                    </a:tc>
                    <a:tc>
                      <a:txBody>
                        <a:bodyPr/>
                        <a:lstStyle/>
                        <a:p>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 null hypothesis is that the coefficients of interest are simultaneously equal to zero.</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5688658"/>
                      </a:ext>
                    </a:extLst>
                  </a:tr>
                  <a:tr h="822960">
                    <a:tc>
                      <a:txBody>
                        <a:bodyPr/>
                        <a:lstStyle/>
                        <a:p>
                          <a:r>
                            <a:rPr lang="en-US" sz="1600" dirty="0">
                              <a:latin typeface="Times New Roman" panose="02020603050405020304" pitchFamily="18" charset="0"/>
                              <a:cs typeface="Times New Roman" panose="02020603050405020304" pitchFamily="18" charset="0"/>
                            </a:rPr>
                            <a:t>Score (Log Rank) test</a:t>
                          </a:r>
                        </a:p>
                      </a:txBody>
                      <a:tcPr>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17.25;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=1; </a:t>
                          </a:r>
                        </a:p>
                        <a:p>
                          <a:r>
                            <a:rPr lang="en-US" sz="1600" dirty="0">
                              <a:latin typeface="Times New Roman" panose="02020603050405020304" pitchFamily="18" charset="0"/>
                              <a:cs typeface="Times New Roman" panose="02020603050405020304" pitchFamily="18" charset="0"/>
                            </a:rPr>
                            <a:t>p &lt; 0.001</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46.07;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=2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p &lt; 0.001</a:t>
                          </a:r>
                        </a:p>
                      </a:txBody>
                      <a:tcPr>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49.86;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 3; </a:t>
                          </a:r>
                        </a:p>
                        <a:p>
                          <a:r>
                            <a:rPr lang="en-US" sz="1600" dirty="0">
                              <a:latin typeface="Times New Roman" panose="02020603050405020304" pitchFamily="18" charset="0"/>
                              <a:cs typeface="Times New Roman" panose="02020603050405020304" pitchFamily="18" charset="0"/>
                            </a:rPr>
                            <a:t>p &lt; 0.001</a:t>
                          </a:r>
                        </a:p>
                      </a:txBody>
                      <a:tcPr>
                        <a:lnB w="12700" cap="flat" cmpd="sng" algn="ctr">
                          <a:solidFill>
                            <a:schemeClr val="tx1"/>
                          </a:solidFill>
                          <a:prstDash val="solid"/>
                          <a:round/>
                          <a:headEnd type="none" w="med" len="med"/>
                          <a:tailEnd type="none" w="med" len="med"/>
                        </a:lnB>
                      </a:tcPr>
                    </a:tc>
                    <a:tc>
                      <a:txBody>
                        <a:bodyPr/>
                        <a:lstStyle/>
                        <a:p>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The null hypothesis being tested is that there is no overall difference between the two survival curves.</a:t>
                          </a:r>
                          <a:endParaRPr lang="en-US"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6460568"/>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2CF0674-F5A5-4276-9F7D-480D5A5CFBA4}"/>
                  </a:ext>
                </a:extLst>
              </p:cNvPr>
              <p:cNvSpPr txBox="1"/>
              <p:nvPr/>
            </p:nvSpPr>
            <p:spPr>
              <a:xfrm>
                <a:off x="1017683" y="5378380"/>
                <a:ext cx="10094622"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Model 1 vs model 2:</a:t>
                </a:r>
              </a:p>
              <a:p>
                <a:pPr lvl="1"/>
                <a14:m>
                  <m:oMath xmlns:m="http://schemas.openxmlformats.org/officeDocument/2006/math">
                    <m:r>
                      <a:rPr lang="en-US" b="0" i="1" smtClean="0">
                        <a:latin typeface="Cambria Math" panose="02040503050406030204" pitchFamily="18" charset="0"/>
                      </a:rPr>
                      <m:t>𝐿𝑅</m:t>
                    </m:r>
                    <m:r>
                      <a:rPr lang="en-US" i="1" smtClean="0">
                        <a:latin typeface="Cambria Math" panose="02040503050406030204" pitchFamily="18" charset="0"/>
                      </a:rPr>
                      <m:t>=</m:t>
                    </m:r>
                    <m:r>
                      <a:rPr lang="en-US" b="0" i="1" smtClean="0">
                        <a:latin typeface="Cambria Math" panose="02040503050406030204" pitchFamily="18" charset="0"/>
                      </a:rPr>
                      <m:t>−2∗</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𝐿𝐿</m:t>
                            </m:r>
                          </m:e>
                          <m:sub>
                            <m:r>
                              <a:rPr lang="en-US" b="0" i="1" smtClean="0">
                                <a:latin typeface="Cambria Math" panose="02040503050406030204" pitchFamily="18" charset="0"/>
                              </a:rPr>
                              <m:t>𝑅</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𝐿𝐿</m:t>
                            </m:r>
                          </m:e>
                          <m:sub>
                            <m:r>
                              <a:rPr lang="en-US" b="0" i="1" smtClean="0">
                                <a:latin typeface="Cambria Math" panose="02040503050406030204" pitchFamily="18" charset="0"/>
                              </a:rPr>
                              <m:t>𝐹</m:t>
                            </m:r>
                          </m:sub>
                        </m:sSub>
                      </m:e>
                    </m:d>
                    <m:r>
                      <a:rPr lang="en-US" b="0" i="1" smtClean="0">
                        <a:latin typeface="Cambria Math" panose="02040503050406030204" pitchFamily="18" charset="0"/>
                      </a:rPr>
                      <m:t>=−2(</m:t>
                    </m:r>
                    <m:r>
                      <m:rPr>
                        <m:nor/>
                      </m:rPr>
                      <a:rPr lang="en-US" dirty="0">
                        <a:latin typeface="Times New Roman" panose="02020603050405020304" pitchFamily="18" charset="0"/>
                        <a:cs typeface="Times New Roman" panose="02020603050405020304" pitchFamily="18" charset="0"/>
                      </a:rPr>
                      <m:t>−85.00842</m:t>
                    </m:r>
                    <m:r>
                      <a:rPr lang="en-US" b="0" i="1" smtClean="0">
                        <a:latin typeface="Cambria Math" panose="02040503050406030204" pitchFamily="18" charset="0"/>
                      </a:rPr>
                      <m:t>−</m:t>
                    </m:r>
                    <m:d>
                      <m:dPr>
                        <m:ctrlPr>
                          <a:rPr lang="en-US" b="0" i="1" smtClean="0">
                            <a:latin typeface="Cambria Math" panose="02040503050406030204" pitchFamily="18" charset="0"/>
                          </a:rPr>
                        </m:ctrlPr>
                      </m:dPr>
                      <m:e>
                        <m:r>
                          <m:rPr>
                            <m:nor/>
                          </m:rPr>
                          <a:rPr lang="en-US" dirty="0">
                            <a:latin typeface="Times New Roman" panose="02020603050405020304" pitchFamily="18" charset="0"/>
                            <a:cs typeface="Times New Roman" panose="02020603050405020304" pitchFamily="18" charset="0"/>
                          </a:rPr>
                          <m:t>−69.82810</m:t>
                        </m:r>
                      </m:e>
                    </m:d>
                    <m:r>
                      <a:rPr lang="en-US" b="0" i="1" smtClean="0">
                        <a:latin typeface="Cambria Math" panose="02040503050406030204" pitchFamily="18" charset="0"/>
                      </a:rPr>
                      <m:t>)</m:t>
                    </m:r>
                    <m:r>
                      <a:rPr lang="en-US" i="1">
                        <a:latin typeface="Cambria Math" panose="02040503050406030204" pitchFamily="18" charset="0"/>
                      </a:rPr>
                      <m:t>=30.36064</m:t>
                    </m:r>
                  </m:oMath>
                </a14:m>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df</a:t>
                </a:r>
                <a:r>
                  <a:rPr lang="en-US" dirty="0">
                    <a:latin typeface="Times New Roman" panose="02020603050405020304" pitchFamily="18" charset="0"/>
                    <a:cs typeface="Times New Roman" panose="02020603050405020304" pitchFamily="18" charset="0"/>
                  </a:rPr>
                  <a:t> = 1, p = 3.587e-08 ***</a:t>
                </a:r>
              </a:p>
              <a:p>
                <a:r>
                  <a:rPr lang="en-US" b="1" dirty="0">
                    <a:latin typeface="Times New Roman" panose="02020603050405020304" pitchFamily="18" charset="0"/>
                    <a:cs typeface="Times New Roman" panose="02020603050405020304" pitchFamily="18" charset="0"/>
                  </a:rPr>
                  <a:t>Model 2 vs model 3: </a:t>
                </a:r>
              </a:p>
              <a:p>
                <a:pPr lvl="1"/>
                <a14:m>
                  <m:oMath xmlns:m="http://schemas.openxmlformats.org/officeDocument/2006/math">
                    <m:r>
                      <a:rPr lang="en-US" b="0" i="1" smtClean="0">
                        <a:latin typeface="Cambria Math" panose="02040503050406030204" pitchFamily="18" charset="0"/>
                      </a:rPr>
                      <m:t>𝐿𝑅</m:t>
                    </m:r>
                    <m:r>
                      <a:rPr lang="en-US" i="1" smtClean="0">
                        <a:latin typeface="Cambria Math" panose="02040503050406030204" pitchFamily="18" charset="0"/>
                      </a:rPr>
                      <m:t>=</m:t>
                    </m:r>
                    <m:r>
                      <a:rPr lang="en-US" b="0" i="1" smtClean="0">
                        <a:latin typeface="Cambria Math" panose="02040503050406030204" pitchFamily="18" charset="0"/>
                      </a:rPr>
                      <m:t>−2∗</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𝐿𝐿</m:t>
                            </m:r>
                          </m:e>
                          <m:sub>
                            <m:r>
                              <a:rPr lang="en-US" b="0" i="1" smtClean="0">
                                <a:latin typeface="Cambria Math" panose="02040503050406030204" pitchFamily="18" charset="0"/>
                              </a:rPr>
                              <m:t>𝑅</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𝐿𝐿</m:t>
                            </m:r>
                          </m:e>
                          <m:sub>
                            <m:r>
                              <a:rPr lang="en-US" b="0" i="1" smtClean="0">
                                <a:latin typeface="Cambria Math" panose="02040503050406030204" pitchFamily="18" charset="0"/>
                              </a:rPr>
                              <m:t>𝐹</m:t>
                            </m:r>
                          </m:sub>
                        </m:sSub>
                      </m:e>
                    </m:d>
                    <m:r>
                      <a:rPr lang="en-US" b="0" i="1" smtClean="0">
                        <a:latin typeface="Cambria Math" panose="02040503050406030204" pitchFamily="18" charset="0"/>
                      </a:rPr>
                      <m:t>=−2(</m:t>
                    </m:r>
                    <m:r>
                      <m:rPr>
                        <m:nor/>
                      </m:rPr>
                      <a:rPr lang="en-US" dirty="0">
                        <a:latin typeface="Times New Roman" panose="02020603050405020304" pitchFamily="18" charset="0"/>
                        <a:cs typeface="Times New Roman" panose="02020603050405020304" pitchFamily="18" charset="0"/>
                      </a:rPr>
                      <m:t>−69.</m:t>
                    </m:r>
                    <m:r>
                      <m:rPr>
                        <m:nor/>
                      </m:rPr>
                      <a:rPr lang="en-US" dirty="0" smtClean="0">
                        <a:latin typeface="Times New Roman" panose="02020603050405020304" pitchFamily="18" charset="0"/>
                        <a:cs typeface="Times New Roman" panose="02020603050405020304" pitchFamily="18" charset="0"/>
                      </a:rPr>
                      <m:t>82810</m:t>
                    </m:r>
                    <m:r>
                      <a:rPr lang="en-US" b="0" i="1" smtClean="0">
                        <a:latin typeface="Cambria Math" panose="02040503050406030204" pitchFamily="18" charset="0"/>
                      </a:rPr>
                      <m:t>−</m:t>
                    </m:r>
                    <m:d>
                      <m:dPr>
                        <m:ctrlPr>
                          <a:rPr lang="en-US" b="0" i="1" smtClean="0">
                            <a:latin typeface="Cambria Math" panose="02040503050406030204" pitchFamily="18" charset="0"/>
                          </a:rPr>
                        </m:ctrlPr>
                      </m:dPr>
                      <m:e>
                        <m:r>
                          <m:rPr>
                            <m:nor/>
                          </m:rPr>
                          <a:rPr lang="en-US" dirty="0">
                            <a:latin typeface="Times New Roman" panose="02020603050405020304" pitchFamily="18" charset="0"/>
                            <a:cs typeface="Times New Roman" panose="02020603050405020304" pitchFamily="18" charset="0"/>
                          </a:rPr>
                          <m:t>−69.</m:t>
                        </m:r>
                        <m:r>
                          <a:rPr lang="en-US" b="0" i="1" dirty="0" smtClean="0">
                            <a:latin typeface="Cambria Math" panose="02040503050406030204" pitchFamily="18" charset="0"/>
                          </a:rPr>
                          <m:t>64839</m:t>
                        </m:r>
                      </m:e>
                    </m:d>
                    <m:r>
                      <a:rPr lang="en-US" b="0" i="1" smtClean="0">
                        <a:latin typeface="Cambria Math" panose="02040503050406030204" pitchFamily="18" charset="0"/>
                      </a:rPr>
                      <m:t>)</m:t>
                    </m:r>
                    <m:r>
                      <a:rPr lang="en-US" i="1">
                        <a:latin typeface="Cambria Math" panose="02040503050406030204" pitchFamily="18" charset="0"/>
                      </a:rPr>
                      <m:t>=0.35942</m:t>
                    </m:r>
                  </m:oMath>
                </a14:m>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df</a:t>
                </a:r>
                <a:r>
                  <a:rPr lang="en-US" dirty="0">
                    <a:latin typeface="Times New Roman" panose="02020603050405020304" pitchFamily="18" charset="0"/>
                    <a:cs typeface="Times New Roman" panose="02020603050405020304" pitchFamily="18" charset="0"/>
                  </a:rPr>
                  <a:t> = 1, p = 0.5488</a:t>
                </a:r>
              </a:p>
            </p:txBody>
          </p:sp>
        </mc:Choice>
        <mc:Fallback xmlns="">
          <p:sp>
            <p:nvSpPr>
              <p:cNvPr id="5" name="TextBox 4">
                <a:extLst>
                  <a:ext uri="{FF2B5EF4-FFF2-40B4-BE49-F238E27FC236}">
                    <a16:creationId xmlns:a16="http://schemas.microsoft.com/office/drawing/2014/main" id="{52CF0674-F5A5-4276-9F7D-480D5A5CFBA4}"/>
                  </a:ext>
                </a:extLst>
              </p:cNvPr>
              <p:cNvSpPr txBox="1">
                <a:spLocks noRot="1" noChangeAspect="1" noMove="1" noResize="1" noEditPoints="1" noAdjustHandles="1" noChangeArrowheads="1" noChangeShapeType="1" noTextEdit="1"/>
              </p:cNvSpPr>
              <p:nvPr/>
            </p:nvSpPr>
            <p:spPr>
              <a:xfrm>
                <a:off x="1017683" y="5378380"/>
                <a:ext cx="10094622" cy="1200329"/>
              </a:xfrm>
              <a:prstGeom prst="rect">
                <a:avLst/>
              </a:prstGeom>
              <a:blipFill>
                <a:blip r:embed="rId3"/>
                <a:stretch>
                  <a:fillRect l="-543" t="-2538" b="-710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25D086E5-2819-4C8A-AF15-257091A988B3}"/>
              </a:ext>
            </a:extLst>
          </p:cNvPr>
          <p:cNvSpPr txBox="1"/>
          <p:nvPr/>
        </p:nvSpPr>
        <p:spPr>
          <a:xfrm>
            <a:off x="807194" y="3160980"/>
            <a:ext cx="10484594" cy="650856"/>
          </a:xfrm>
          <a:prstGeom prst="rect">
            <a:avLst/>
          </a:prstGeom>
          <a:noFill/>
          <a:ln w="19050">
            <a:solidFill>
              <a:srgbClr val="C00000"/>
            </a:solidFill>
          </a:ln>
        </p:spPr>
        <p:txBody>
          <a:bodyPr wrap="square" rtlCol="0">
            <a:spAutoFit/>
          </a:bodyPr>
          <a:lstStyle/>
          <a:p>
            <a:endParaRPr lang="en-US" dirty="0"/>
          </a:p>
        </p:txBody>
      </p:sp>
    </p:spTree>
    <p:extLst>
      <p:ext uri="{BB962C8B-B14F-4D97-AF65-F5344CB8AC3E}">
        <p14:creationId xmlns:p14="http://schemas.microsoft.com/office/powerpoint/2010/main" val="3846078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8519-ED2E-4864-8C4E-7BF063A06E68}"/>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Acute Utilization </a:t>
            </a:r>
          </a:p>
        </p:txBody>
      </p:sp>
      <p:sp>
        <p:nvSpPr>
          <p:cNvPr id="3" name="Content Placeholder 2">
            <a:extLst>
              <a:ext uri="{FF2B5EF4-FFF2-40B4-BE49-F238E27FC236}">
                <a16:creationId xmlns:a16="http://schemas.microsoft.com/office/drawing/2014/main" id="{56EB099A-41B1-4D89-BA0B-072EB31D9B88}"/>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Data:</a:t>
            </a:r>
          </a:p>
          <a:p>
            <a:pPr lvl="1"/>
            <a:r>
              <a:rPr lang="en-US" sz="2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704 kids with chronical complex condition</a:t>
            </a:r>
          </a:p>
          <a:p>
            <a:pPr lvl="1"/>
            <a:r>
              <a:rPr lang="en-US" sz="2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Followed 1-year after discharged from an index ICU visit</a:t>
            </a:r>
          </a:p>
          <a:p>
            <a:pPr lvl="1"/>
            <a:r>
              <a:rPr lang="en-US" sz="2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Information on #of non-well-child-visit, time to first acute utilization</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6C03CF8-13C1-45AA-BDB3-19A42BDF71D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2246829" y="3429000"/>
            <a:ext cx="6180578" cy="3055229"/>
          </a:xfrm>
          <a:prstGeom prst="rect">
            <a:avLst/>
          </a:prstGeom>
        </p:spPr>
      </p:pic>
    </p:spTree>
    <p:extLst>
      <p:ext uri="{BB962C8B-B14F-4D97-AF65-F5344CB8AC3E}">
        <p14:creationId xmlns:p14="http://schemas.microsoft.com/office/powerpoint/2010/main" val="247372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8519-ED2E-4864-8C4E-7BF063A06E68}"/>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Our Data: Acute Utilization </a:t>
            </a:r>
          </a:p>
        </p:txBody>
      </p:sp>
      <p:sp>
        <p:nvSpPr>
          <p:cNvPr id="3" name="Content Placeholder 2">
            <a:extLst>
              <a:ext uri="{FF2B5EF4-FFF2-40B4-BE49-F238E27FC236}">
                <a16:creationId xmlns:a16="http://schemas.microsoft.com/office/drawing/2014/main" id="{56EB099A-41B1-4D89-BA0B-072EB31D9B88}"/>
              </a:ext>
            </a:extLst>
          </p:cNvPr>
          <p:cNvSpPr>
            <a:spLocks noGrp="1"/>
          </p:cNvSpPr>
          <p:nvPr>
            <p:ph idx="1"/>
          </p:nvPr>
        </p:nvSpPr>
        <p:spPr/>
        <p:txBody>
          <a:bodyPr>
            <a:normAutofit/>
          </a:bodyPr>
          <a:lstStyle/>
          <a:p>
            <a:pPr>
              <a:lnSpc>
                <a:spcPct val="80000"/>
              </a:lnSpc>
              <a:spcBef>
                <a:spcPts val="600"/>
              </a:spcBef>
              <a:spcAft>
                <a:spcPts val="600"/>
              </a:spcAft>
            </a:pPr>
            <a:r>
              <a:rPr lang="en-US" sz="2000" b="1" dirty="0">
                <a:latin typeface="Times New Roman" panose="02020603050405020304" pitchFamily="18" charset="0"/>
                <a:cs typeface="Times New Roman" panose="02020603050405020304" pitchFamily="18" charset="0"/>
              </a:rPr>
              <a:t>Research Question:</a:t>
            </a:r>
          </a:p>
          <a:p>
            <a:pPr marL="685800" lvl="2">
              <a:lnSpc>
                <a:spcPct val="80000"/>
              </a:lnSpc>
              <a:spcBef>
                <a:spcPts val="600"/>
              </a:spcBef>
              <a:spcAft>
                <a:spcPts val="600"/>
              </a:spcAft>
            </a:pPr>
            <a:r>
              <a:rPr lang="en-US" dirty="0">
                <a:latin typeface="Times New Roman" panose="02020603050405020304" pitchFamily="18" charset="0"/>
                <a:cs typeface="Times New Roman" panose="02020603050405020304" pitchFamily="18" charset="0"/>
              </a:rPr>
              <a:t>What is the relationship between </a:t>
            </a:r>
            <a:r>
              <a:rPr lang="en-US" b="1" dirty="0">
                <a:latin typeface="Times New Roman" panose="02020603050405020304" pitchFamily="18" charset="0"/>
                <a:cs typeface="Times New Roman" panose="02020603050405020304" pitchFamily="18" charset="0"/>
              </a:rPr>
              <a:t>primary care use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acute care utilization</a:t>
            </a:r>
            <a:r>
              <a:rPr lang="en-US" dirty="0">
                <a:latin typeface="Times New Roman" panose="02020603050405020304" pitchFamily="18" charset="0"/>
                <a:cs typeface="Times New Roman" panose="02020603050405020304" pitchFamily="18" charset="0"/>
              </a:rPr>
              <a:t>?</a:t>
            </a:r>
          </a:p>
          <a:p>
            <a:pPr marL="228600" lvl="1">
              <a:lnSpc>
                <a:spcPct val="80000"/>
              </a:lnSpc>
              <a:spcBef>
                <a:spcPts val="600"/>
              </a:spcBef>
              <a:spcAft>
                <a:spcPts val="600"/>
              </a:spcAft>
            </a:pPr>
            <a:r>
              <a:rPr lang="en-US" sz="2000" dirty="0">
                <a:latin typeface="Times New Roman" panose="02020603050405020304" pitchFamily="18" charset="0"/>
                <a:cs typeface="Times New Roman" panose="02020603050405020304" pitchFamily="18" charset="0"/>
              </a:rPr>
              <a:t>Primary care use: </a:t>
            </a:r>
          </a:p>
          <a:p>
            <a:pPr marL="685800" lvl="3">
              <a:lnSpc>
                <a:spcPct val="80000"/>
              </a:lnSpc>
              <a:spcBef>
                <a:spcPts val="600"/>
              </a:spcBef>
              <a:spcAft>
                <a:spcPts val="600"/>
              </a:spcAft>
            </a:pPr>
            <a:r>
              <a:rPr lang="en-US" sz="2000" dirty="0">
                <a:latin typeface="Times New Roman" panose="02020603050405020304" pitchFamily="18" charset="0"/>
                <a:cs typeface="Times New Roman" panose="02020603050405020304" pitchFamily="18" charset="0"/>
              </a:rPr>
              <a:t>Non-well child visits </a:t>
            </a:r>
          </a:p>
          <a:p>
            <a:pPr marL="228600" lvl="1">
              <a:lnSpc>
                <a:spcPct val="80000"/>
              </a:lnSpc>
              <a:spcBef>
                <a:spcPts val="600"/>
              </a:spcBef>
              <a:spcAft>
                <a:spcPts val="600"/>
              </a:spcAft>
            </a:pPr>
            <a:r>
              <a:rPr lang="en-US" sz="2000" dirty="0">
                <a:latin typeface="Times New Roman" panose="02020603050405020304" pitchFamily="18" charset="0"/>
                <a:cs typeface="Times New Roman" panose="02020603050405020304" pitchFamily="18" charset="0"/>
              </a:rPr>
              <a:t>Acute care utilization:</a:t>
            </a:r>
          </a:p>
          <a:p>
            <a:pPr marL="685800" lvl="3">
              <a:lnSpc>
                <a:spcPct val="80000"/>
              </a:lnSpc>
              <a:spcBef>
                <a:spcPts val="600"/>
              </a:spcBef>
              <a:spcAft>
                <a:spcPts val="600"/>
              </a:spcAft>
            </a:pPr>
            <a:r>
              <a:rPr lang="en-US" sz="2000" dirty="0">
                <a:latin typeface="Times New Roman" panose="02020603050405020304" pitchFamily="18" charset="0"/>
                <a:cs typeface="Times New Roman" panose="02020603050405020304" pitchFamily="18" charset="0"/>
              </a:rPr>
              <a:t>Including ICU visits, ED visits, hospital visits</a:t>
            </a:r>
          </a:p>
          <a:p>
            <a:pPr marL="685800" lvl="3">
              <a:lnSpc>
                <a:spcPct val="80000"/>
              </a:lnSpc>
              <a:spcBef>
                <a:spcPts val="600"/>
              </a:spcBef>
              <a:spcAft>
                <a:spcPts val="600"/>
              </a:spcAft>
            </a:pPr>
            <a:r>
              <a:rPr lang="en-US" sz="2000" dirty="0">
                <a:latin typeface="Times New Roman" panose="02020603050405020304" pitchFamily="18" charset="0"/>
                <a:cs typeface="Times New Roman" panose="02020603050405020304" pitchFamily="18" charset="0"/>
              </a:rPr>
              <a:t>The earliest date of any visit will be used as the Time-to-Acute date.</a:t>
            </a:r>
          </a:p>
          <a:p>
            <a:pPr marL="342900" marR="0" lvl="0" indent="-342900">
              <a:lnSpc>
                <a:spcPct val="105000"/>
              </a:lnSpc>
              <a:spcBef>
                <a:spcPts val="0"/>
              </a:spcBef>
              <a:spcAft>
                <a:spcPts val="800"/>
              </a:spcAft>
              <a:buFont typeface="Calibri" panose="020F0502020204030204" pitchFamily="34" charset="0"/>
              <a:buChar char="-"/>
            </a:pPr>
            <a:endParaRPr lang="en-US" sz="2400" dirty="0">
              <a:effectLst/>
              <a:latin typeface="Calibri" panose="020F0502020204030204" pitchFamily="34" charset="0"/>
              <a:ea typeface="DengXian" panose="02010600030101010101" pitchFamily="2" charset="-122"/>
            </a:endParaRPr>
          </a:p>
          <a:p>
            <a:pPr marL="457200" lvl="1" indent="0">
              <a:buNone/>
            </a:pPr>
            <a:endParaRPr lang="en-US" dirty="0">
              <a:effectLst/>
              <a:latin typeface="Calibri" panose="020F0502020204030204" pitchFamily="34" charset="0"/>
              <a:ea typeface="DengXian" panose="02010600030101010101" pitchFamily="2" charset="-122"/>
            </a:endParaRPr>
          </a:p>
          <a:p>
            <a:endParaRPr lang="en-US" dirty="0"/>
          </a:p>
        </p:txBody>
      </p:sp>
    </p:spTree>
    <p:extLst>
      <p:ext uri="{BB962C8B-B14F-4D97-AF65-F5344CB8AC3E}">
        <p14:creationId xmlns:p14="http://schemas.microsoft.com/office/powerpoint/2010/main" val="37594581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8519-ED2E-4864-8C4E-7BF063A06E68}"/>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Acute Utilization: K-M Curves</a:t>
            </a:r>
          </a:p>
        </p:txBody>
      </p:sp>
      <p:pic>
        <p:nvPicPr>
          <p:cNvPr id="14" name="Picture 13">
            <a:extLst>
              <a:ext uri="{FF2B5EF4-FFF2-40B4-BE49-F238E27FC236}">
                <a16:creationId xmlns:a16="http://schemas.microsoft.com/office/drawing/2014/main" id="{861AE774-1E17-48F2-A9D5-E834B2BEFDA4}"/>
              </a:ext>
            </a:extLst>
          </p:cNvPr>
          <p:cNvPicPr>
            <a:picLocks noChangeAspect="1"/>
          </p:cNvPicPr>
          <p:nvPr/>
        </p:nvPicPr>
        <p:blipFill>
          <a:blip r:embed="rId2"/>
          <a:stretch>
            <a:fillRect/>
          </a:stretch>
        </p:blipFill>
        <p:spPr>
          <a:xfrm>
            <a:off x="1118094" y="2197590"/>
            <a:ext cx="4806999" cy="3696017"/>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06417AFD-24C0-4A8C-9E18-BEBEDE3CACD9}"/>
              </a:ext>
            </a:extLst>
          </p:cNvPr>
          <p:cNvSpPr txBox="1"/>
          <p:nvPr/>
        </p:nvSpPr>
        <p:spPr>
          <a:xfrm>
            <a:off x="6096000" y="2116070"/>
            <a:ext cx="5537812" cy="4339650"/>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KM curve for group with &gt; 3 times </a:t>
            </a:r>
            <a:r>
              <a:rPr lang="en-US" sz="2000" dirty="0" err="1">
                <a:latin typeface="Times New Roman" panose="02020603050405020304" pitchFamily="18" charset="0"/>
                <a:cs typeface="Times New Roman" panose="02020603050405020304" pitchFamily="18" charset="0"/>
              </a:rPr>
              <a:t>nonwcv</a:t>
            </a:r>
            <a:r>
              <a:rPr lang="en-US" sz="2000" dirty="0">
                <a:latin typeface="Times New Roman" panose="02020603050405020304" pitchFamily="18" charset="0"/>
                <a:cs typeface="Times New Roman" panose="02020603050405020304" pitchFamily="18" charset="0"/>
              </a:rPr>
              <a:t> is </a:t>
            </a:r>
            <a:r>
              <a:rPr lang="en-US" sz="2000" b="1" dirty="0">
                <a:latin typeface="Times New Roman" panose="02020603050405020304" pitchFamily="18" charset="0"/>
                <a:cs typeface="Times New Roman" panose="02020603050405020304" pitchFamily="18" charset="0"/>
              </a:rPr>
              <a:t>consistently higher</a:t>
            </a:r>
            <a:r>
              <a:rPr lang="en-US" sz="2000" dirty="0">
                <a:latin typeface="Times New Roman" panose="02020603050405020304" pitchFamily="18" charset="0"/>
                <a:cs typeface="Times New Roman" panose="02020603050405020304" pitchFamily="18" charset="0"/>
              </a:rPr>
              <a:t> &gt; group with &lt;= 3 times </a:t>
            </a:r>
          </a:p>
          <a:p>
            <a:pPr algn="l"/>
            <a:endParaRPr lang="en-US" sz="2000" b="0" i="0" u="none" strike="noStrike" baseline="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group with &gt; 3 times </a:t>
            </a:r>
            <a:r>
              <a:rPr lang="en-US" sz="2000" b="0" i="0" u="none" strike="noStrike" baseline="0" dirty="0">
                <a:latin typeface="Times New Roman" panose="02020603050405020304" pitchFamily="18" charset="0"/>
                <a:cs typeface="Times New Roman" panose="02020603050405020304" pitchFamily="18" charset="0"/>
              </a:rPr>
              <a:t>, has </a:t>
            </a:r>
            <a:r>
              <a:rPr lang="en-US" sz="2000" b="1" i="0" u="none" strike="noStrike" baseline="0" dirty="0">
                <a:latin typeface="Times New Roman" panose="02020603050405020304" pitchFamily="18" charset="0"/>
                <a:cs typeface="Times New Roman" panose="02020603050405020304" pitchFamily="18" charset="0"/>
              </a:rPr>
              <a:t>better survival </a:t>
            </a:r>
            <a:r>
              <a:rPr lang="en-US" sz="2000" b="0" i="0" u="none" strike="noStrike" baseline="0" dirty="0">
                <a:latin typeface="Times New Roman" panose="02020603050405020304" pitchFamily="18" charset="0"/>
                <a:cs typeface="Times New Roman" panose="02020603050405020304" pitchFamily="18" charset="0"/>
              </a:rPr>
              <a:t>prognosis &gt; group </a:t>
            </a:r>
            <a:r>
              <a:rPr lang="en-US" sz="2000" dirty="0">
                <a:latin typeface="Times New Roman" panose="02020603050405020304" pitchFamily="18" charset="0"/>
                <a:cs typeface="Times New Roman" panose="02020603050405020304" pitchFamily="18" charset="0"/>
              </a:rPr>
              <a:t>with &lt;= 3 times </a:t>
            </a:r>
          </a:p>
          <a:p>
            <a:pPr marL="285750" indent="-28575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Moreover, before 80 days, as the number of days increases, the two curves appear to get farther apart, suggesting that the </a:t>
            </a:r>
            <a:r>
              <a:rPr lang="en-US" sz="2000" b="1" i="0" u="none" strike="noStrike" baseline="0" dirty="0">
                <a:latin typeface="Times New Roman" panose="02020603050405020304" pitchFamily="18" charset="0"/>
                <a:cs typeface="Times New Roman" panose="02020603050405020304" pitchFamily="18" charset="0"/>
              </a:rPr>
              <a:t>beneficial effects </a:t>
            </a:r>
            <a:r>
              <a:rPr lang="en-US" sz="2000" b="0" i="0" u="none" strike="noStrike" baseline="0" dirty="0">
                <a:latin typeface="Times New Roman" panose="02020603050405020304" pitchFamily="18" charset="0"/>
                <a:cs typeface="Times New Roman" panose="02020603050405020304" pitchFamily="18" charset="0"/>
              </a:rPr>
              <a:t>of group </a:t>
            </a:r>
            <a:r>
              <a:rPr lang="en-US" sz="2000" dirty="0">
                <a:latin typeface="Times New Roman" panose="02020603050405020304" pitchFamily="18" charset="0"/>
                <a:cs typeface="Times New Roman" panose="02020603050405020304" pitchFamily="18" charset="0"/>
              </a:rPr>
              <a:t>with &gt; 3 times</a:t>
            </a:r>
            <a:r>
              <a:rPr lang="en-US" sz="2000" b="0" i="0" u="none" strike="noStrike" baseline="0" dirty="0">
                <a:latin typeface="Times New Roman" panose="02020603050405020304" pitchFamily="18" charset="0"/>
                <a:cs typeface="Times New Roman" panose="02020603050405020304" pitchFamily="18" charset="0"/>
              </a:rPr>
              <a:t> over group 2 are </a:t>
            </a:r>
            <a:r>
              <a:rPr lang="en-US" sz="2000" b="1" i="0" u="none" strike="noStrike" baseline="0" dirty="0">
                <a:latin typeface="Times New Roman" panose="02020603050405020304" pitchFamily="18" charset="0"/>
                <a:cs typeface="Times New Roman" panose="02020603050405020304" pitchFamily="18" charset="0"/>
              </a:rPr>
              <a:t>greater the longer one stays in no acute use</a:t>
            </a:r>
            <a:r>
              <a:rPr lang="en-US" sz="2000" dirty="0">
                <a:latin typeface="Times New Roman" panose="02020603050405020304" pitchFamily="18" charset="0"/>
                <a:cs typeface="Times New Roman" panose="02020603050405020304" pitchFamily="18" charset="0"/>
              </a:rPr>
              <a:t>; After 80 days, </a:t>
            </a:r>
            <a:r>
              <a:rPr lang="en-US" sz="2000" b="0" i="0" u="none" strike="noStrike" baseline="0" dirty="0">
                <a:latin typeface="Times New Roman" panose="02020603050405020304" pitchFamily="18" charset="0"/>
                <a:cs typeface="Times New Roman" panose="02020603050405020304" pitchFamily="18" charset="0"/>
              </a:rPr>
              <a:t>as the number of days increases, the two curves appear to get closer.</a:t>
            </a:r>
          </a:p>
          <a:p>
            <a:pPr marL="285750" indent="-28575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8220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C837-44C0-48C9-9A39-947EA8B802DD}"/>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Acute Utilization: Cox PH Model </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DDFD565-D8D3-49A0-9376-090CC7893B8C}"/>
              </a:ext>
            </a:extLst>
          </p:cNvPr>
          <p:cNvSpPr txBox="1"/>
          <p:nvPr/>
        </p:nvSpPr>
        <p:spPr>
          <a:xfrm>
            <a:off x="8878488" y="4892413"/>
            <a:ext cx="240244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CI does not include 1</a:t>
            </a:r>
          </a:p>
        </p:txBody>
      </p:sp>
      <p:pic>
        <p:nvPicPr>
          <p:cNvPr id="14" name="Picture 13">
            <a:extLst>
              <a:ext uri="{FF2B5EF4-FFF2-40B4-BE49-F238E27FC236}">
                <a16:creationId xmlns:a16="http://schemas.microsoft.com/office/drawing/2014/main" id="{EFB0AD8E-0C7F-430B-9A74-E9E3C55D7EA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911066" y="2060807"/>
            <a:ext cx="7520173" cy="3889641"/>
          </a:xfrm>
          <a:prstGeom prst="rect">
            <a:avLst/>
          </a:prstGeom>
        </p:spPr>
      </p:pic>
      <p:sp>
        <p:nvSpPr>
          <p:cNvPr id="7" name="TextBox 6">
            <a:extLst>
              <a:ext uri="{FF2B5EF4-FFF2-40B4-BE49-F238E27FC236}">
                <a16:creationId xmlns:a16="http://schemas.microsoft.com/office/drawing/2014/main" id="{1EE12C72-1ECE-442E-854B-7A52C79F41AF}"/>
              </a:ext>
            </a:extLst>
          </p:cNvPr>
          <p:cNvSpPr txBox="1"/>
          <p:nvPr/>
        </p:nvSpPr>
        <p:spPr>
          <a:xfrm>
            <a:off x="3823202" y="3326959"/>
            <a:ext cx="947102" cy="576628"/>
          </a:xfrm>
          <a:prstGeom prst="rect">
            <a:avLst/>
          </a:prstGeom>
          <a:noFill/>
          <a:ln w="28575">
            <a:solidFill>
              <a:srgbClr val="FFFF00"/>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ED2A744F-9873-473B-9CDD-7A3EC6D9137A}"/>
              </a:ext>
            </a:extLst>
          </p:cNvPr>
          <p:cNvSpPr txBox="1"/>
          <p:nvPr/>
        </p:nvSpPr>
        <p:spPr>
          <a:xfrm>
            <a:off x="5017216" y="4321182"/>
            <a:ext cx="2157567" cy="541100"/>
          </a:xfrm>
          <a:prstGeom prst="rect">
            <a:avLst/>
          </a:prstGeom>
          <a:noFill/>
          <a:ln w="28575">
            <a:solidFill>
              <a:srgbClr val="FFFF00"/>
            </a:solidFill>
          </a:ln>
        </p:spPr>
        <p:txBody>
          <a:bodyPr wrap="square" rtlCol="0">
            <a:spAutoFit/>
          </a:bodyPr>
          <a:lstStyle/>
          <a:p>
            <a:endParaRPr lang="en-US" dirty="0"/>
          </a:p>
        </p:txBody>
      </p:sp>
      <p:cxnSp>
        <p:nvCxnSpPr>
          <p:cNvPr id="10" name="Straight Arrow Connector 9">
            <a:extLst>
              <a:ext uri="{FF2B5EF4-FFF2-40B4-BE49-F238E27FC236}">
                <a16:creationId xmlns:a16="http://schemas.microsoft.com/office/drawing/2014/main" id="{8FC84D76-1E85-42C3-9D02-53A70A70C6B3}"/>
              </a:ext>
            </a:extLst>
          </p:cNvPr>
          <p:cNvCxnSpPr>
            <a:cxnSpLocks/>
          </p:cNvCxnSpPr>
          <p:nvPr/>
        </p:nvCxnSpPr>
        <p:spPr>
          <a:xfrm flipH="1" flipV="1">
            <a:off x="7174783" y="4668958"/>
            <a:ext cx="1704812" cy="36575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910AD8B-03C6-41F2-938F-AEAC8D0C5D9A}"/>
              </a:ext>
            </a:extLst>
          </p:cNvPr>
          <p:cNvSpPr/>
          <p:nvPr/>
        </p:nvSpPr>
        <p:spPr>
          <a:xfrm>
            <a:off x="8769016" y="2066800"/>
            <a:ext cx="2584784" cy="233243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dirty="0"/>
              <a:t>At a given instant in time, someone who has 3 times or fewer non well child visits is~ 2.3 times likely to have acute visits as someone who has more than 3 times </a:t>
            </a:r>
            <a:r>
              <a:rPr lang="en-US" dirty="0" err="1"/>
              <a:t>nonwcv</a:t>
            </a:r>
            <a:r>
              <a:rPr lang="en-US" dirty="0"/>
              <a:t> </a:t>
            </a:r>
          </a:p>
        </p:txBody>
      </p:sp>
      <p:cxnSp>
        <p:nvCxnSpPr>
          <p:cNvPr id="11" name="Straight Arrow Connector 10">
            <a:extLst>
              <a:ext uri="{FF2B5EF4-FFF2-40B4-BE49-F238E27FC236}">
                <a16:creationId xmlns:a16="http://schemas.microsoft.com/office/drawing/2014/main" id="{FF14D605-11B0-40D6-A294-559F8231A726}"/>
              </a:ext>
            </a:extLst>
          </p:cNvPr>
          <p:cNvCxnSpPr>
            <a:cxnSpLocks/>
          </p:cNvCxnSpPr>
          <p:nvPr/>
        </p:nvCxnSpPr>
        <p:spPr>
          <a:xfrm flipH="1">
            <a:off x="4770304" y="2532506"/>
            <a:ext cx="3910988" cy="70051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71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ABE91-686C-4F67-AE35-532C69855B53}"/>
              </a:ext>
            </a:extLst>
          </p:cNvPr>
          <p:cNvSpPr>
            <a:spLocks noGrp="1"/>
          </p:cNvSpPr>
          <p:nvPr>
            <p:ph type="title"/>
          </p:nvPr>
        </p:nvSpPr>
        <p:spPr>
          <a:xfrm>
            <a:off x="838200" y="365125"/>
            <a:ext cx="11000362" cy="1325563"/>
          </a:xfrm>
          <a:solidFill>
            <a:srgbClr val="00B0F0"/>
          </a:solidFill>
        </p:spPr>
        <p:txBody>
          <a:bodyPr/>
          <a:lstStyle/>
          <a:p>
            <a:r>
              <a:rPr lang="en-US" altLang="en-US" dirty="0">
                <a:solidFill>
                  <a:srgbClr val="C00000"/>
                </a:solidFill>
                <a:latin typeface="Times New Roman" panose="02020603050405020304" pitchFamily="18" charset="0"/>
                <a:cs typeface="Times New Roman" panose="02020603050405020304" pitchFamily="18" charset="0"/>
              </a:rPr>
              <a:t>Cox Proportional Hazards Model: Assumptions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CDF101-0455-420A-9DA7-7887638067ED}"/>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Assumption: </a:t>
            </a:r>
            <a:r>
              <a:rPr lang="en-US" sz="2400" dirty="0">
                <a:latin typeface="Times New Roman" panose="02020603050405020304" pitchFamily="18" charset="0"/>
                <a:cs typeface="Times New Roman" panose="02020603050405020304" pitchFamily="18" charset="0"/>
              </a:rPr>
              <a:t>the HR is constant over time</a:t>
            </a:r>
            <a:endParaRPr lang="en-US" sz="3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E23EECF-BD01-40C2-97B9-66DAACC2FDF5}"/>
              </a:ext>
            </a:extLst>
          </p:cNvPr>
          <p:cNvSpPr txBox="1"/>
          <p:nvPr/>
        </p:nvSpPr>
        <p:spPr>
          <a:xfrm>
            <a:off x="1274470" y="4499932"/>
            <a:ext cx="3981886" cy="1631216"/>
          </a:xfrm>
          <a:prstGeom prst="rect">
            <a:avLst/>
          </a:prstGeom>
          <a:noFill/>
        </p:spPr>
        <p:txBody>
          <a:bodyPr wrap="square">
            <a:spAutoFit/>
          </a:bodyPr>
          <a:lstStyle/>
          <a:p>
            <a:pPr algn="l"/>
            <a:r>
              <a:rPr lang="en-US" sz="2000" b="1" i="0" u="none" strike="noStrike" baseline="0" dirty="0">
                <a:latin typeface="Times New Roman" panose="02020603050405020304" pitchFamily="18" charset="0"/>
                <a:cs typeface="Times New Roman" panose="02020603050405020304" pitchFamily="18" charset="0"/>
              </a:rPr>
              <a:t>Proportionality constant:</a:t>
            </a:r>
          </a:p>
          <a:p>
            <a:r>
              <a:rPr lang="en-US" sz="2000" dirty="0">
                <a:latin typeface="Times New Roman" panose="02020603050405020304" pitchFamily="18" charset="0"/>
                <a:cs typeface="Times New Roman" panose="02020603050405020304" pitchFamily="18" charset="0"/>
              </a:rPr>
              <a:t>the hazard for one individual is proportional to the hazard for any other individual at any given time t.</a:t>
            </a:r>
          </a:p>
          <a:p>
            <a:pPr algn="l"/>
            <a:r>
              <a:rPr lang="en-US" sz="2000" b="0" i="0" u="none" strike="noStrike" baseline="0" dirty="0">
                <a:latin typeface="Times New Roman" panose="02020603050405020304" pitchFamily="18" charset="0"/>
                <a:cs typeface="Times New Roman" panose="02020603050405020304" pitchFamily="18" charset="0"/>
              </a:rPr>
              <a:t> </a:t>
            </a:r>
          </a:p>
        </p:txBody>
      </p:sp>
      <p:pic>
        <p:nvPicPr>
          <p:cNvPr id="17" name="Picture 16">
            <a:extLst>
              <a:ext uri="{FF2B5EF4-FFF2-40B4-BE49-F238E27FC236}">
                <a16:creationId xmlns:a16="http://schemas.microsoft.com/office/drawing/2014/main" id="{2EE779E4-C7CD-4113-A60B-6B2F0BE5E354}"/>
              </a:ext>
            </a:extLst>
          </p:cNvPr>
          <p:cNvPicPr>
            <a:picLocks noChangeAspect="1"/>
          </p:cNvPicPr>
          <p:nvPr/>
        </p:nvPicPr>
        <p:blipFill>
          <a:blip r:embed="rId3"/>
          <a:stretch>
            <a:fillRect/>
          </a:stretch>
        </p:blipFill>
        <p:spPr>
          <a:xfrm>
            <a:off x="7140949" y="5315540"/>
            <a:ext cx="3919986" cy="299890"/>
          </a:xfrm>
          <a:prstGeom prst="rect">
            <a:avLst/>
          </a:prstGeom>
        </p:spPr>
      </p:pic>
      <p:pic>
        <p:nvPicPr>
          <p:cNvPr id="21" name="Picture 20">
            <a:extLst>
              <a:ext uri="{FF2B5EF4-FFF2-40B4-BE49-F238E27FC236}">
                <a16:creationId xmlns:a16="http://schemas.microsoft.com/office/drawing/2014/main" id="{8E609B91-8380-448F-9DDF-9E10243D56A1}"/>
              </a:ext>
            </a:extLst>
          </p:cNvPr>
          <p:cNvPicPr>
            <a:picLocks noChangeAspect="1"/>
          </p:cNvPicPr>
          <p:nvPr/>
        </p:nvPicPr>
        <p:blipFill>
          <a:blip r:embed="rId4"/>
          <a:stretch>
            <a:fillRect/>
          </a:stretch>
        </p:blipFill>
        <p:spPr>
          <a:xfrm>
            <a:off x="6935645" y="2609420"/>
            <a:ext cx="4531102" cy="2646996"/>
          </a:xfrm>
          <a:prstGeom prst="rect">
            <a:avLst/>
          </a:prstGeom>
        </p:spPr>
      </p:pic>
      <p:pic>
        <p:nvPicPr>
          <p:cNvPr id="10" name="Picture 9">
            <a:extLst>
              <a:ext uri="{FF2B5EF4-FFF2-40B4-BE49-F238E27FC236}">
                <a16:creationId xmlns:a16="http://schemas.microsoft.com/office/drawing/2014/main" id="{70082A41-B3C3-4F19-9C94-D99E333C2855}"/>
              </a:ext>
            </a:extLst>
          </p:cNvPr>
          <p:cNvPicPr>
            <a:picLocks noChangeAspect="1"/>
          </p:cNvPicPr>
          <p:nvPr/>
        </p:nvPicPr>
        <p:blipFill>
          <a:blip r:embed="rId5"/>
          <a:stretch>
            <a:fillRect/>
          </a:stretch>
        </p:blipFill>
        <p:spPr>
          <a:xfrm>
            <a:off x="1505610" y="2887338"/>
            <a:ext cx="3379610" cy="770595"/>
          </a:xfrm>
          <a:prstGeom prst="rect">
            <a:avLst/>
          </a:prstGeom>
        </p:spPr>
      </p:pic>
      <p:cxnSp>
        <p:nvCxnSpPr>
          <p:cNvPr id="11" name="Straight Arrow Connector 10">
            <a:extLst>
              <a:ext uri="{FF2B5EF4-FFF2-40B4-BE49-F238E27FC236}">
                <a16:creationId xmlns:a16="http://schemas.microsoft.com/office/drawing/2014/main" id="{87E99E3C-94F2-431F-9EFF-C7E2056912A4}"/>
              </a:ext>
            </a:extLst>
          </p:cNvPr>
          <p:cNvCxnSpPr>
            <a:cxnSpLocks/>
            <a:stCxn id="9" idx="0"/>
          </p:cNvCxnSpPr>
          <p:nvPr/>
        </p:nvCxnSpPr>
        <p:spPr>
          <a:xfrm flipH="1" flipV="1">
            <a:off x="2820318" y="3586528"/>
            <a:ext cx="445095" cy="91340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4223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73924-2E5D-4DC9-B9A0-54526E0CE17D}"/>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Cox PH: Assumptions Check</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79C3336-7906-4F44-A44F-0DD9AA258275}"/>
              </a:ext>
            </a:extLst>
          </p:cNvPr>
          <p:cNvSpPr txBox="1"/>
          <p:nvPr/>
        </p:nvSpPr>
        <p:spPr>
          <a:xfrm>
            <a:off x="1236791" y="2728861"/>
            <a:ext cx="3697996"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Log-log(K-M Curves):  </a:t>
            </a:r>
            <a:r>
              <a:rPr lang="en-US" sz="1600" dirty="0">
                <a:solidFill>
                  <a:srgbClr val="C00000"/>
                </a:solidFill>
                <a:latin typeface="Times New Roman" panose="02020603050405020304" pitchFamily="18" charset="0"/>
                <a:cs typeface="Times New Roman" panose="02020603050405020304" pitchFamily="18" charset="0"/>
              </a:rPr>
              <a:t>not parallel</a:t>
            </a:r>
          </a:p>
        </p:txBody>
      </p:sp>
      <p:sp>
        <p:nvSpPr>
          <p:cNvPr id="9" name="TextBox 8">
            <a:extLst>
              <a:ext uri="{FF2B5EF4-FFF2-40B4-BE49-F238E27FC236}">
                <a16:creationId xmlns:a16="http://schemas.microsoft.com/office/drawing/2014/main" id="{739274E9-9E49-4511-96D2-F71E0CE49CEC}"/>
              </a:ext>
            </a:extLst>
          </p:cNvPr>
          <p:cNvSpPr txBox="1"/>
          <p:nvPr/>
        </p:nvSpPr>
        <p:spPr>
          <a:xfrm>
            <a:off x="6837376" y="2636528"/>
            <a:ext cx="4643663" cy="861774"/>
          </a:xfrm>
          <a:prstGeom prst="rect">
            <a:avLst/>
          </a:prstGeom>
          <a:noFill/>
        </p:spPr>
        <p:txBody>
          <a:bodyPr wrap="square">
            <a:spAutoFit/>
          </a:bodyPr>
          <a:lstStyle/>
          <a:p>
            <a:r>
              <a:rPr lang="en-US" sz="1600" b="1" dirty="0"/>
              <a:t>Schoenfeld test:  </a:t>
            </a:r>
            <a:r>
              <a:rPr lang="en-US" sz="1600" dirty="0"/>
              <a:t>if allow proportion to change over time, how much it will be? </a:t>
            </a:r>
          </a:p>
          <a:p>
            <a:r>
              <a:rPr lang="en-US" sz="1600" dirty="0">
                <a:solidFill>
                  <a:srgbClr val="C00000"/>
                </a:solidFill>
              </a:rPr>
              <a:t>0 is not in the 95% CI band most of the time.</a:t>
            </a:r>
          </a:p>
        </p:txBody>
      </p:sp>
      <p:sp>
        <p:nvSpPr>
          <p:cNvPr id="11" name="TextBox 10">
            <a:extLst>
              <a:ext uri="{FF2B5EF4-FFF2-40B4-BE49-F238E27FC236}">
                <a16:creationId xmlns:a16="http://schemas.microsoft.com/office/drawing/2014/main" id="{37F3EF62-A2F3-41F0-B54E-1D6B84E9B244}"/>
              </a:ext>
            </a:extLst>
          </p:cNvPr>
          <p:cNvSpPr txBox="1"/>
          <p:nvPr/>
        </p:nvSpPr>
        <p:spPr>
          <a:xfrm>
            <a:off x="889633" y="1963553"/>
            <a:ext cx="10464167" cy="400110"/>
          </a:xfrm>
          <a:prstGeom prst="rect">
            <a:avLst/>
          </a:prstGeom>
          <a:noFill/>
        </p:spPr>
        <p:txBody>
          <a:bodyPr wrap="square">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Hypothesis test: </a:t>
            </a:r>
            <a:r>
              <a:rPr lang="en-US" sz="2000" dirty="0">
                <a:latin typeface="Times New Roman" panose="02020603050405020304" pitchFamily="18" charset="0"/>
                <a:cs typeface="Times New Roman" panose="02020603050405020304" pitchFamily="18" charset="0"/>
              </a:rPr>
              <a:t>Ho: Hazards are proportional; Ha: Hazard are not proportional</a:t>
            </a:r>
          </a:p>
        </p:txBody>
      </p:sp>
      <p:pic>
        <p:nvPicPr>
          <p:cNvPr id="13" name="Picture 12">
            <a:extLst>
              <a:ext uri="{FF2B5EF4-FFF2-40B4-BE49-F238E27FC236}">
                <a16:creationId xmlns:a16="http://schemas.microsoft.com/office/drawing/2014/main" id="{661E0EF2-83E8-4644-B647-296D119D5159}"/>
              </a:ext>
            </a:extLst>
          </p:cNvPr>
          <p:cNvPicPr>
            <a:picLocks noChangeAspect="1"/>
          </p:cNvPicPr>
          <p:nvPr/>
        </p:nvPicPr>
        <p:blipFill>
          <a:blip r:embed="rId2"/>
          <a:stretch>
            <a:fillRect/>
          </a:stretch>
        </p:blipFill>
        <p:spPr>
          <a:xfrm>
            <a:off x="6837376" y="3559858"/>
            <a:ext cx="4235986" cy="2959872"/>
          </a:xfrm>
          <a:prstGeom prst="rect">
            <a:avLst/>
          </a:prstGeom>
          <a:ln>
            <a:noFill/>
          </a:ln>
          <a:effectLst>
            <a:outerShdw blurRad="190500" algn="tl" rotWithShape="0">
              <a:srgbClr val="000000">
                <a:alpha val="70000"/>
              </a:srgbClr>
            </a:outerShdw>
          </a:effectLst>
        </p:spPr>
      </p:pic>
      <p:pic>
        <p:nvPicPr>
          <p:cNvPr id="8" name="Picture 7" descr="Chart, line chart&#10;&#10;Description automatically generated">
            <a:extLst>
              <a:ext uri="{FF2B5EF4-FFF2-40B4-BE49-F238E27FC236}">
                <a16:creationId xmlns:a16="http://schemas.microsoft.com/office/drawing/2014/main" id="{63E1B4DB-5FF9-45FA-98B8-B91636AF1CB8}"/>
              </a:ext>
            </a:extLst>
          </p:cNvPr>
          <p:cNvPicPr>
            <a:picLocks noChangeAspect="1"/>
          </p:cNvPicPr>
          <p:nvPr/>
        </p:nvPicPr>
        <p:blipFill>
          <a:blip r:embed="rId3"/>
          <a:stretch>
            <a:fillRect/>
          </a:stretch>
        </p:blipFill>
        <p:spPr>
          <a:xfrm>
            <a:off x="1282258" y="3276179"/>
            <a:ext cx="3982579" cy="31290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036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7977-707A-4E8F-92FE-B5AAC3F2C810}"/>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Advanced Topics</a:t>
            </a:r>
          </a:p>
        </p:txBody>
      </p:sp>
      <p:sp>
        <p:nvSpPr>
          <p:cNvPr id="3" name="Content Placeholder 2">
            <a:extLst>
              <a:ext uri="{FF2B5EF4-FFF2-40B4-BE49-F238E27FC236}">
                <a16:creationId xmlns:a16="http://schemas.microsoft.com/office/drawing/2014/main" id="{0924F540-1700-46DC-BF94-4E37BED19FC2}"/>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Time varying covariates</a:t>
            </a:r>
          </a:p>
          <a:p>
            <a:r>
              <a:rPr lang="en-US" sz="2400" dirty="0">
                <a:latin typeface="Times New Roman" panose="02020603050405020304" pitchFamily="18" charset="0"/>
                <a:cs typeface="Times New Roman" panose="02020603050405020304" pitchFamily="18" charset="0"/>
              </a:rPr>
              <a:t>Multiple occurrences of events</a:t>
            </a:r>
          </a:p>
          <a:p>
            <a:r>
              <a:rPr lang="en-US" sz="2400" dirty="0">
                <a:latin typeface="Times New Roman" panose="02020603050405020304" pitchFamily="18" charset="0"/>
                <a:cs typeface="Times New Roman" panose="02020603050405020304" pitchFamily="18" charset="0"/>
              </a:rPr>
              <a:t>More than one type of events</a:t>
            </a:r>
          </a:p>
          <a:p>
            <a:r>
              <a:rPr lang="en-US" sz="2400" dirty="0">
                <a:latin typeface="Times New Roman" panose="02020603050405020304" pitchFamily="18" charset="0"/>
                <a:cs typeface="Times New Roman" panose="02020603050405020304" pitchFamily="18" charset="0"/>
              </a:rPr>
              <a:t>Discrete-time survival modeling</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874037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1A32-613D-4EC3-9740-7AEEE570B6E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4F829BE-863D-473C-8228-FCA2552E6BB3}"/>
              </a:ext>
            </a:extLst>
          </p:cNvPr>
          <p:cNvSpPr>
            <a:spLocks noGrp="1"/>
          </p:cNvSpPr>
          <p:nvPr>
            <p:ph idx="1"/>
          </p:nvPr>
        </p:nvSpPr>
        <p:spPr/>
        <p:txBody>
          <a:bodyPr>
            <a:normAutofit/>
          </a:bodyPr>
          <a:lstStyle/>
          <a:p>
            <a:r>
              <a:rPr lang="en-US" sz="1800" dirty="0">
                <a:solidFill>
                  <a:srgbClr val="222222"/>
                </a:solidFill>
                <a:latin typeface="Times New Roman" panose="02020603050405020304" pitchFamily="18" charset="0"/>
                <a:cs typeface="Times New Roman" panose="02020603050405020304" pitchFamily="18" charset="0"/>
              </a:rPr>
              <a:t>Cox, D. R. (1972). Regression models and life‐tables. </a:t>
            </a:r>
            <a:r>
              <a:rPr lang="en-US" sz="1800" i="1" dirty="0">
                <a:solidFill>
                  <a:srgbClr val="222222"/>
                </a:solidFill>
                <a:latin typeface="Times New Roman" panose="02020603050405020304" pitchFamily="18" charset="0"/>
                <a:cs typeface="Times New Roman" panose="02020603050405020304" pitchFamily="18" charset="0"/>
              </a:rPr>
              <a:t>Journal of the Royal Statistical Society: Series B (Methodological)</a:t>
            </a:r>
            <a:r>
              <a:rPr lang="en-US" sz="1800" dirty="0">
                <a:solidFill>
                  <a:srgbClr val="222222"/>
                </a:solidFill>
                <a:latin typeface="Times New Roman" panose="02020603050405020304" pitchFamily="18" charset="0"/>
                <a:cs typeface="Times New Roman" panose="02020603050405020304" pitchFamily="18" charset="0"/>
              </a:rPr>
              <a:t>, </a:t>
            </a:r>
            <a:r>
              <a:rPr lang="en-US" sz="1800" i="1" dirty="0">
                <a:solidFill>
                  <a:srgbClr val="222222"/>
                </a:solidFill>
                <a:latin typeface="Times New Roman" panose="02020603050405020304" pitchFamily="18" charset="0"/>
                <a:cs typeface="Times New Roman" panose="02020603050405020304" pitchFamily="18" charset="0"/>
              </a:rPr>
              <a:t>34</a:t>
            </a:r>
            <a:r>
              <a:rPr lang="en-US" sz="1800" dirty="0">
                <a:solidFill>
                  <a:srgbClr val="222222"/>
                </a:solidFill>
                <a:latin typeface="Times New Roman" panose="02020603050405020304" pitchFamily="18" charset="0"/>
                <a:cs typeface="Times New Roman" panose="02020603050405020304" pitchFamily="18" charset="0"/>
              </a:rPr>
              <a:t>(2), 187-202.</a:t>
            </a:r>
          </a:p>
          <a:p>
            <a:r>
              <a:rPr lang="en-US" sz="1800" dirty="0" err="1">
                <a:solidFill>
                  <a:srgbClr val="222222"/>
                </a:solidFill>
                <a:latin typeface="Times New Roman" panose="02020603050405020304" pitchFamily="18" charset="0"/>
                <a:cs typeface="Times New Roman" panose="02020603050405020304" pitchFamily="18" charset="0"/>
              </a:rPr>
              <a:t>Stalpers</a:t>
            </a:r>
            <a:r>
              <a:rPr lang="en-US" sz="1800" dirty="0">
                <a:solidFill>
                  <a:srgbClr val="222222"/>
                </a:solidFill>
                <a:latin typeface="Times New Roman" panose="02020603050405020304" pitchFamily="18" charset="0"/>
                <a:cs typeface="Times New Roman" panose="02020603050405020304" pitchFamily="18" charset="0"/>
              </a:rPr>
              <a:t>, L. J., &amp; Kaplan, E. L. (2018). Edward L. Kaplan and the Kaplan-Meier survival curve. </a:t>
            </a:r>
            <a:r>
              <a:rPr lang="en-US" sz="1800" i="1" dirty="0">
                <a:solidFill>
                  <a:srgbClr val="222222"/>
                </a:solidFill>
                <a:latin typeface="Times New Roman" panose="02020603050405020304" pitchFamily="18" charset="0"/>
                <a:cs typeface="Times New Roman" panose="02020603050405020304" pitchFamily="18" charset="0"/>
              </a:rPr>
              <a:t>BSHM Bulletin: Journal of the British Society for the History of Mathematics</a:t>
            </a:r>
            <a:r>
              <a:rPr lang="en-US" sz="1800" dirty="0">
                <a:solidFill>
                  <a:srgbClr val="222222"/>
                </a:solidFill>
                <a:latin typeface="Times New Roman" panose="02020603050405020304" pitchFamily="18" charset="0"/>
                <a:cs typeface="Times New Roman" panose="02020603050405020304" pitchFamily="18" charset="0"/>
              </a:rPr>
              <a:t>, </a:t>
            </a:r>
            <a:r>
              <a:rPr lang="en-US" sz="1800" i="1" dirty="0">
                <a:solidFill>
                  <a:srgbClr val="222222"/>
                </a:solidFill>
                <a:latin typeface="Times New Roman" panose="02020603050405020304" pitchFamily="18" charset="0"/>
                <a:cs typeface="Times New Roman" panose="02020603050405020304" pitchFamily="18" charset="0"/>
              </a:rPr>
              <a:t>33</a:t>
            </a:r>
            <a:r>
              <a:rPr lang="en-US" sz="1800" dirty="0">
                <a:solidFill>
                  <a:srgbClr val="222222"/>
                </a:solidFill>
                <a:latin typeface="Times New Roman" panose="02020603050405020304" pitchFamily="18" charset="0"/>
                <a:cs typeface="Times New Roman" panose="02020603050405020304" pitchFamily="18" charset="0"/>
              </a:rPr>
              <a:t>(2), 109-135.</a:t>
            </a:r>
          </a:p>
          <a:p>
            <a:r>
              <a:rPr lang="en-US" sz="1800" b="0" i="0" dirty="0" err="1">
                <a:solidFill>
                  <a:srgbClr val="222222"/>
                </a:solidFill>
                <a:effectLst/>
                <a:latin typeface="Times New Roman" panose="02020603050405020304" pitchFamily="18" charset="0"/>
                <a:cs typeface="Times New Roman" panose="02020603050405020304" pitchFamily="18" charset="0"/>
              </a:rPr>
              <a:t>Kleinbaum</a:t>
            </a:r>
            <a:r>
              <a:rPr lang="en-US" sz="1800" b="0" i="0" dirty="0">
                <a:solidFill>
                  <a:srgbClr val="222222"/>
                </a:solidFill>
                <a:effectLst/>
                <a:latin typeface="Times New Roman" panose="02020603050405020304" pitchFamily="18" charset="0"/>
                <a:cs typeface="Times New Roman" panose="02020603050405020304" pitchFamily="18" charset="0"/>
              </a:rPr>
              <a:t>, D. G., &amp; Klein, M. (2012). </a:t>
            </a:r>
            <a:r>
              <a:rPr lang="en-US" sz="1800" b="0" i="1" dirty="0">
                <a:solidFill>
                  <a:srgbClr val="222222"/>
                </a:solidFill>
                <a:effectLst/>
                <a:latin typeface="Times New Roman" panose="02020603050405020304" pitchFamily="18" charset="0"/>
                <a:cs typeface="Times New Roman" panose="02020603050405020304" pitchFamily="18" charset="0"/>
              </a:rPr>
              <a:t>Survival analysis: a self-learning text</a:t>
            </a:r>
            <a:r>
              <a:rPr lang="en-US" sz="1800" b="0" i="0" dirty="0">
                <a:solidFill>
                  <a:srgbClr val="222222"/>
                </a:solidFill>
                <a:effectLst/>
                <a:latin typeface="Times New Roman" panose="02020603050405020304" pitchFamily="18" charset="0"/>
                <a:cs typeface="Times New Roman" panose="02020603050405020304" pitchFamily="18" charset="0"/>
              </a:rPr>
              <a:t> (Vol. 3). New York: Springer.</a:t>
            </a:r>
          </a:p>
          <a:p>
            <a:r>
              <a:rPr lang="en-US" sz="1800" b="0" i="0" dirty="0">
                <a:solidFill>
                  <a:srgbClr val="222222"/>
                </a:solidFill>
                <a:effectLst/>
                <a:latin typeface="Times New Roman" panose="02020603050405020304" pitchFamily="18" charset="0"/>
                <a:cs typeface="Times New Roman" panose="02020603050405020304" pitchFamily="18" charset="0"/>
              </a:rPr>
              <a:t>Goel, M. K., Khanna, P., &amp; Kishore, J. (2010). Understanding survival analysis: Kaplan-Meier estimate. </a:t>
            </a:r>
            <a:r>
              <a:rPr lang="en-US" sz="1800" b="0" i="1" dirty="0">
                <a:solidFill>
                  <a:srgbClr val="222222"/>
                </a:solidFill>
                <a:effectLst/>
                <a:latin typeface="Times New Roman" panose="02020603050405020304" pitchFamily="18" charset="0"/>
                <a:cs typeface="Times New Roman" panose="02020603050405020304" pitchFamily="18" charset="0"/>
              </a:rPr>
              <a:t>International journal of Ayurveda research</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1" dirty="0">
                <a:solidFill>
                  <a:srgbClr val="222222"/>
                </a:solidFill>
                <a:effectLst/>
                <a:latin typeface="Times New Roman" panose="02020603050405020304" pitchFamily="18" charset="0"/>
                <a:cs typeface="Times New Roman" panose="02020603050405020304" pitchFamily="18" charset="0"/>
              </a:rPr>
              <a:t>1</a:t>
            </a:r>
            <a:r>
              <a:rPr lang="en-US" sz="1800" b="0" i="0" dirty="0">
                <a:solidFill>
                  <a:srgbClr val="222222"/>
                </a:solidFill>
                <a:effectLst/>
                <a:latin typeface="Times New Roman" panose="02020603050405020304" pitchFamily="18" charset="0"/>
                <a:cs typeface="Times New Roman" panose="02020603050405020304" pitchFamily="18" charset="0"/>
              </a:rPr>
              <a:t>(4), 274.</a:t>
            </a:r>
          </a:p>
          <a:p>
            <a:r>
              <a:rPr lang="en-US" sz="1800" b="0" i="0" dirty="0">
                <a:solidFill>
                  <a:srgbClr val="222222"/>
                </a:solidFill>
                <a:effectLst/>
                <a:latin typeface="Times New Roman" panose="02020603050405020304" pitchFamily="18" charset="0"/>
                <a:cs typeface="Times New Roman" panose="02020603050405020304" pitchFamily="18" charset="0"/>
              </a:rPr>
              <a:t>Lee, E. T., &amp; Wang, J. (2003). </a:t>
            </a:r>
            <a:r>
              <a:rPr lang="en-US" sz="1800" b="0" i="1" dirty="0">
                <a:solidFill>
                  <a:srgbClr val="222222"/>
                </a:solidFill>
                <a:effectLst/>
                <a:latin typeface="Times New Roman" panose="02020603050405020304" pitchFamily="18" charset="0"/>
                <a:cs typeface="Times New Roman" panose="02020603050405020304" pitchFamily="18" charset="0"/>
              </a:rPr>
              <a:t>Statistical methods for survival data analysis</a:t>
            </a:r>
            <a:r>
              <a:rPr lang="en-US" sz="1800" b="0" i="0" dirty="0">
                <a:solidFill>
                  <a:srgbClr val="222222"/>
                </a:solidFill>
                <a:effectLst/>
                <a:latin typeface="Times New Roman" panose="02020603050405020304" pitchFamily="18" charset="0"/>
                <a:cs typeface="Times New Roman" panose="02020603050405020304" pitchFamily="18" charset="0"/>
              </a:rPr>
              <a:t> (Vol. 476). John Wiley &amp; Sons.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708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1A32-613D-4EC3-9740-7AEEE570B6E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4F829BE-863D-473C-8228-FCA2552E6BB3}"/>
              </a:ext>
            </a:extLst>
          </p:cNvPr>
          <p:cNvSpPr>
            <a:spLocks noGrp="1"/>
          </p:cNvSpPr>
          <p:nvPr>
            <p:ph idx="1"/>
          </p:nvPr>
        </p:nvSpPr>
        <p:spPr/>
        <p:txBody>
          <a:bodyPr/>
          <a:lstStyle/>
          <a:p>
            <a:pPr marL="0" indent="0" algn="ctr">
              <a:buNone/>
            </a:pPr>
            <a:endParaRPr lang="en-US" dirty="0"/>
          </a:p>
          <a:p>
            <a:pPr marL="0" indent="0" algn="ctr">
              <a:buNone/>
            </a:pPr>
            <a:endParaRPr lang="en-US" sz="4800" dirty="0"/>
          </a:p>
          <a:p>
            <a:pPr marL="0" indent="0" algn="ctr">
              <a:buNone/>
            </a:pPr>
            <a:r>
              <a:rPr lang="en-US" sz="6000" dirty="0">
                <a:solidFill>
                  <a:srgbClr val="0070C0"/>
                </a:solidFill>
              </a:rPr>
              <a:t>Q&amp;A</a:t>
            </a:r>
          </a:p>
        </p:txBody>
      </p:sp>
    </p:spTree>
    <p:extLst>
      <p:ext uri="{BB962C8B-B14F-4D97-AF65-F5344CB8AC3E}">
        <p14:creationId xmlns:p14="http://schemas.microsoft.com/office/powerpoint/2010/main" val="176323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B01F-1D90-40D8-B851-C101D6426060}"/>
              </a:ext>
            </a:extLst>
          </p:cNvPr>
          <p:cNvSpPr>
            <a:spLocks noGrp="1"/>
          </p:cNvSpPr>
          <p:nvPr>
            <p:ph type="title"/>
          </p:nvPr>
        </p:nvSpPr>
        <p:spPr>
          <a:solidFill>
            <a:srgbClr val="00B0F0"/>
          </a:solidFill>
        </p:spPr>
        <p:txBody>
          <a:bodyPr vert="horz" lIns="91440" tIns="45720" rIns="91440" bIns="45720" rtlCol="0" anchor="ctr">
            <a:normAutofit/>
          </a:bodyPr>
          <a:lstStyle/>
          <a:p>
            <a:r>
              <a:rPr lang="en-US" dirty="0">
                <a:solidFill>
                  <a:srgbClr val="C00000"/>
                </a:solidFill>
                <a:latin typeface="Times New Roman" panose="02020603050405020304" pitchFamily="18" charset="0"/>
                <a:cs typeface="Times New Roman" panose="02020603050405020304" pitchFamily="18" charset="0"/>
              </a:rPr>
              <a:t>What is Survival Analysis?</a:t>
            </a:r>
          </a:p>
        </p:txBody>
      </p:sp>
      <p:sp>
        <p:nvSpPr>
          <p:cNvPr id="3" name="Content Placeholder 2">
            <a:extLst>
              <a:ext uri="{FF2B5EF4-FFF2-40B4-BE49-F238E27FC236}">
                <a16:creationId xmlns:a16="http://schemas.microsoft.com/office/drawing/2014/main" id="{BF42E024-E970-4238-8DC9-0EDA639C4527}"/>
              </a:ext>
            </a:extLst>
          </p:cNvPr>
          <p:cNvSpPr>
            <a:spLocks noGrp="1"/>
          </p:cNvSpPr>
          <p:nvPr>
            <p:ph idx="1"/>
          </p:nvPr>
        </p:nvSpPr>
        <p:spPr/>
        <p:txBody>
          <a:bodyPr>
            <a:normAutofit/>
          </a:bodyPr>
          <a:lstStyle/>
          <a:p>
            <a:r>
              <a:rPr lang="en-US" sz="2000" dirty="0">
                <a:latin typeface="Times New Roman" panose="02020603050405020304" pitchFamily="18" charset="0"/>
              </a:rPr>
              <a:t>Survival analysis used in non-medical disciplines</a:t>
            </a:r>
            <a:endParaRPr lang="en-US" sz="2000" i="0" dirty="0">
              <a:solidFill>
                <a:srgbClr val="202122"/>
              </a:solidFill>
              <a:effectLst/>
              <a:latin typeface="Times New Roman" panose="02020603050405020304" pitchFamily="18" charset="0"/>
              <a:cs typeface="Times New Roman" panose="02020603050405020304" pitchFamily="18" charset="0"/>
            </a:endParaRPr>
          </a:p>
          <a:p>
            <a:pPr lvl="1"/>
            <a:r>
              <a:rPr lang="en-US" sz="2000" b="1" i="0" dirty="0">
                <a:effectLst/>
                <a:latin typeface="Times New Roman" panose="02020603050405020304" pitchFamily="18" charset="0"/>
                <a:cs typeface="Times New Roman" panose="02020603050405020304" pitchFamily="18" charset="0"/>
              </a:rPr>
              <a:t>Reliability theory </a:t>
            </a:r>
            <a:r>
              <a:rPr lang="en-US" sz="2000" i="0" dirty="0">
                <a:effectLst/>
                <a:latin typeface="Times New Roman" panose="02020603050405020304" pitchFamily="18" charset="0"/>
                <a:cs typeface="Times New Roman" panose="02020603050405020304" pitchFamily="18" charset="0"/>
              </a:rPr>
              <a:t>or Reliability analysis in </a:t>
            </a:r>
            <a:r>
              <a:rPr lang="en-US" sz="2000" i="0" u="none" strike="noStrike" dirty="0">
                <a:effectLst/>
                <a:latin typeface="Times New Roman" panose="02020603050405020304" pitchFamily="18" charset="0"/>
                <a:cs typeface="Times New Roman" panose="02020603050405020304" pitchFamily="18" charset="0"/>
              </a:rPr>
              <a:t>engineering</a:t>
            </a:r>
          </a:p>
          <a:p>
            <a:pPr lvl="2"/>
            <a:r>
              <a:rPr lang="en-US" dirty="0">
                <a:latin typeface="Times New Roman" panose="02020603050405020304" pitchFamily="18" charset="0"/>
                <a:cs typeface="Times New Roman" panose="02020603050405020304" pitchFamily="18" charset="0"/>
              </a:rPr>
              <a:t>E.g., time until the battery becomes defective </a:t>
            </a:r>
          </a:p>
          <a:p>
            <a:pPr lvl="1"/>
            <a:r>
              <a:rPr lang="en-US" sz="2000" b="1" dirty="0">
                <a:latin typeface="Times New Roman" panose="02020603050405020304" pitchFamily="18" charset="0"/>
                <a:cs typeface="Times New Roman" panose="02020603050405020304" pitchFamily="18" charset="0"/>
              </a:rPr>
              <a:t>Duration analysis </a:t>
            </a:r>
            <a:r>
              <a:rPr lang="en-US" sz="2000" dirty="0">
                <a:latin typeface="Times New Roman" panose="02020603050405020304" pitchFamily="18" charset="0"/>
                <a:cs typeface="Times New Roman" panose="02020603050405020304" pitchFamily="18" charset="0"/>
              </a:rPr>
              <a:t>or Duration modeling in economics</a:t>
            </a:r>
          </a:p>
          <a:p>
            <a:pPr lvl="2"/>
            <a:r>
              <a:rPr lang="en-US" i="0" dirty="0">
                <a:effectLst/>
                <a:latin typeface="Times New Roman" panose="02020603050405020304" pitchFamily="18" charset="0"/>
                <a:cs typeface="Times New Roman" panose="02020603050405020304" pitchFamily="18" charset="0"/>
              </a:rPr>
              <a:t>E.g., time until re-employment</a:t>
            </a:r>
          </a:p>
          <a:p>
            <a:pPr lvl="1"/>
            <a:r>
              <a:rPr lang="en-US" sz="2000" b="1" i="0" dirty="0">
                <a:effectLst/>
                <a:latin typeface="Times New Roman" panose="02020603050405020304" pitchFamily="18" charset="0"/>
                <a:cs typeface="Times New Roman" panose="02020603050405020304" pitchFamily="18" charset="0"/>
              </a:rPr>
              <a:t>Event history analysis </a:t>
            </a:r>
            <a:r>
              <a:rPr lang="en-US" sz="2000" i="0" dirty="0">
                <a:effectLst/>
                <a:latin typeface="Times New Roman" panose="02020603050405020304" pitchFamily="18" charset="0"/>
                <a:cs typeface="Times New Roman" panose="02020603050405020304" pitchFamily="18" charset="0"/>
              </a:rPr>
              <a:t>in </a:t>
            </a:r>
            <a:r>
              <a:rPr lang="en-US" sz="2000" i="0" u="none" strike="noStrike" dirty="0">
                <a:effectLst/>
                <a:latin typeface="Times New Roman" panose="02020603050405020304" pitchFamily="18" charset="0"/>
                <a:cs typeface="Times New Roman" panose="02020603050405020304" pitchFamily="18" charset="0"/>
              </a:rPr>
              <a:t>sociology</a:t>
            </a:r>
            <a:r>
              <a:rPr lang="en-US" sz="2000" i="0" dirty="0">
                <a:effectLst/>
                <a:latin typeface="Times New Roman" panose="02020603050405020304" pitchFamily="18" charset="0"/>
                <a:cs typeface="Times New Roman" panose="02020603050405020304" pitchFamily="18" charset="0"/>
              </a:rPr>
              <a:t> </a:t>
            </a:r>
          </a:p>
          <a:p>
            <a:pPr lvl="2"/>
            <a:r>
              <a:rPr lang="en-US" dirty="0">
                <a:latin typeface="Times New Roman" panose="02020603050405020304" pitchFamily="18" charset="0"/>
                <a:cs typeface="Times New Roman" panose="02020603050405020304" pitchFamily="18" charset="0"/>
              </a:rPr>
              <a:t>E.g., time until a member retires from Congress</a:t>
            </a:r>
          </a:p>
          <a:p>
            <a:endParaRPr lang="en-US" sz="2400" dirty="0">
              <a:solidFill>
                <a:srgbClr val="000000"/>
              </a:solidFill>
              <a:latin typeface="Times New Roman" panose="02020603050405020304" pitchFamily="18" charset="0"/>
              <a:cs typeface="Times New Roman" panose="02020603050405020304" pitchFamily="18" charset="0"/>
            </a:endParaRPr>
          </a:p>
          <a:p>
            <a:pPr lvl="1">
              <a:spcBef>
                <a:spcPts val="1000"/>
              </a:spcBef>
            </a:pPr>
            <a:endParaRPr lang="en-US" dirty="0">
              <a:solidFill>
                <a:srgbClr val="000000"/>
              </a:solidFill>
              <a:latin typeface="Times New Roman" panose="02020603050405020304" pitchFamily="18" charset="0"/>
              <a:cs typeface="Times New Roman" panose="02020603050405020304" pitchFamily="18" charset="0"/>
            </a:endParaRPr>
          </a:p>
          <a:p>
            <a:pPr lvl="1"/>
            <a:endParaRPr lang="en-US" sz="2600" dirty="0">
              <a:latin typeface="Times New Roman" panose="02020603050405020304" pitchFamily="18" charset="0"/>
              <a:cs typeface="Times New Roman" panose="02020603050405020304" pitchFamily="18" charset="0"/>
            </a:endParaRPr>
          </a:p>
          <a:p>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26775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B01F-1D90-40D8-B851-C101D6426060}"/>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Time to Event Data</a:t>
            </a:r>
          </a:p>
        </p:txBody>
      </p:sp>
      <p:sp>
        <p:nvSpPr>
          <p:cNvPr id="3" name="Content Placeholder 2">
            <a:extLst>
              <a:ext uri="{FF2B5EF4-FFF2-40B4-BE49-F238E27FC236}">
                <a16:creationId xmlns:a16="http://schemas.microsoft.com/office/drawing/2014/main" id="{BF42E024-E970-4238-8DC9-0EDA639C4527}"/>
              </a:ext>
            </a:extLst>
          </p:cNvPr>
          <p:cNvSpPr>
            <a:spLocks noGrp="1"/>
          </p:cNvSpPr>
          <p:nvPr>
            <p:ph idx="1"/>
          </p:nvPr>
        </p:nvSpPr>
        <p:spPr/>
        <p:txBody>
          <a:bodyPr>
            <a:normAutofit/>
          </a:bodyPr>
          <a:lstStyle/>
          <a:p>
            <a:r>
              <a:rPr lang="en-US" sz="2000" dirty="0">
                <a:solidFill>
                  <a:srgbClr val="000000"/>
                </a:solidFill>
                <a:latin typeface="Times New Roman" panose="02020603050405020304" pitchFamily="18" charset="0"/>
                <a:cs typeface="Times New Roman" panose="02020603050405020304" pitchFamily="18" charset="0"/>
              </a:rPr>
              <a:t>Longitudinal data that measures </a:t>
            </a:r>
            <a:r>
              <a:rPr lang="en-US" sz="2000" b="1" dirty="0">
                <a:solidFill>
                  <a:srgbClr val="000000"/>
                </a:solidFill>
                <a:latin typeface="Times New Roman" panose="02020603050405020304" pitchFamily="18" charset="0"/>
                <a:cs typeface="Times New Roman" panose="02020603050405020304" pitchFamily="18" charset="0"/>
              </a:rPr>
              <a:t>Time </a:t>
            </a:r>
            <a:r>
              <a:rPr lang="en-US" sz="2000" dirty="0">
                <a:solidFill>
                  <a:srgbClr val="000000"/>
                </a:solidFill>
                <a:latin typeface="Times New Roman" panose="02020603050405020304" pitchFamily="18" charset="0"/>
                <a:cs typeface="Times New Roman" panose="02020603050405020304" pitchFamily="18" charset="0"/>
              </a:rPr>
              <a:t>until an </a:t>
            </a:r>
            <a:r>
              <a:rPr lang="en-US" sz="2000" b="1" dirty="0">
                <a:solidFill>
                  <a:srgbClr val="000000"/>
                </a:solidFill>
                <a:latin typeface="Times New Roman" panose="02020603050405020304" pitchFamily="18" charset="0"/>
                <a:cs typeface="Times New Roman" panose="02020603050405020304" pitchFamily="18" charset="0"/>
              </a:rPr>
              <a:t>Event</a:t>
            </a:r>
            <a:r>
              <a:rPr lang="en-US" sz="2000" dirty="0">
                <a:solidFill>
                  <a:srgbClr val="000000"/>
                </a:solidFill>
                <a:latin typeface="Times New Roman" panose="02020603050405020304" pitchFamily="18" charset="0"/>
                <a:cs typeface="Times New Roman" panose="02020603050405020304" pitchFamily="18" charset="0"/>
              </a:rPr>
              <a:t> of interest occurs</a:t>
            </a:r>
            <a:endParaRPr lang="en-US" sz="2000" dirty="0"/>
          </a:p>
          <a:p>
            <a:pPr marL="0" indent="0">
              <a:buNone/>
            </a:pPr>
            <a:endParaRPr lang="en-US" dirty="0"/>
          </a:p>
        </p:txBody>
      </p:sp>
      <p:pic>
        <p:nvPicPr>
          <p:cNvPr id="5" name="Picture 4">
            <a:extLst>
              <a:ext uri="{FF2B5EF4-FFF2-40B4-BE49-F238E27FC236}">
                <a16:creationId xmlns:a16="http://schemas.microsoft.com/office/drawing/2014/main" id="{A8DD4D72-62F6-406D-A12E-7034E7F11951}"/>
              </a:ext>
            </a:extLst>
          </p:cNvPr>
          <p:cNvPicPr>
            <a:picLocks noChangeAspect="1"/>
          </p:cNvPicPr>
          <p:nvPr/>
        </p:nvPicPr>
        <p:blipFill>
          <a:blip r:embed="rId3"/>
          <a:stretch>
            <a:fillRect/>
          </a:stretch>
        </p:blipFill>
        <p:spPr>
          <a:xfrm>
            <a:off x="3082741" y="2687248"/>
            <a:ext cx="5268045" cy="700721"/>
          </a:xfrm>
          <a:prstGeom prst="rect">
            <a:avLst/>
          </a:prstGeom>
        </p:spPr>
      </p:pic>
      <p:sp>
        <p:nvSpPr>
          <p:cNvPr id="4" name="TextBox 3">
            <a:extLst>
              <a:ext uri="{FF2B5EF4-FFF2-40B4-BE49-F238E27FC236}">
                <a16:creationId xmlns:a16="http://schemas.microsoft.com/office/drawing/2014/main" id="{5CE8857B-B821-4802-A870-9D0D6BBD4BDC}"/>
              </a:ext>
            </a:extLst>
          </p:cNvPr>
          <p:cNvSpPr txBox="1"/>
          <p:nvPr/>
        </p:nvSpPr>
        <p:spPr>
          <a:xfrm>
            <a:off x="838200" y="3859414"/>
            <a:ext cx="10199013" cy="1538883"/>
          </a:xfrm>
          <a:prstGeom prst="rect">
            <a:avLst/>
          </a:prstGeom>
          <a:noFill/>
        </p:spPr>
        <p:txBody>
          <a:bodyPr wrap="square" rtlCol="0">
            <a:spAutoFit/>
          </a:bodyPr>
          <a:lstStyle/>
          <a:p>
            <a:pPr marL="22860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Key components to Time-to-Event Data:</a:t>
            </a:r>
          </a:p>
          <a:p>
            <a:pPr marL="800100" lvl="1" indent="-342900">
              <a:buAutoNum type="arabicPeriod"/>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time origin </a:t>
            </a:r>
            <a:r>
              <a:rPr lang="en-US" dirty="0">
                <a:latin typeface="Times New Roman" panose="02020603050405020304" pitchFamily="18" charset="0"/>
                <a:cs typeface="Times New Roman" panose="02020603050405020304" pitchFamily="18" charset="0"/>
              </a:rPr>
              <a:t>precisely specified for all individuals (e.g., the onset of exposure or diagnosis)</a:t>
            </a:r>
          </a:p>
          <a:p>
            <a:pPr marL="800100" lvl="1" indent="-342900">
              <a:buAutoNum type="arabicPeriod"/>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event</a:t>
            </a:r>
            <a:r>
              <a:rPr lang="en-US" dirty="0">
                <a:latin typeface="Times New Roman" panose="02020603050405020304" pitchFamily="18" charset="0"/>
                <a:cs typeface="Times New Roman" panose="02020603050405020304" pitchFamily="18" charset="0"/>
              </a:rPr>
              <a:t> occurrence needs to be clearly defined (e.g., death, disease, relapse, recovery)</a:t>
            </a:r>
          </a:p>
          <a:p>
            <a:pPr marL="800100" lvl="1" indent="-342900">
              <a:buAutoNum type="arabicPeriod"/>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measurement scale </a:t>
            </a:r>
            <a:r>
              <a:rPr lang="en-US" dirty="0">
                <a:latin typeface="Times New Roman" panose="02020603050405020304" pitchFamily="18" charset="0"/>
                <a:cs typeface="Times New Roman" panose="02020603050405020304" pitchFamily="18" charset="0"/>
              </a:rPr>
              <a:t>for time must be selected (e.g., years, months, weeks, days; age</a:t>
            </a:r>
            <a:r>
              <a:rPr lang="en-US" sz="2000" dirty="0">
                <a:latin typeface="Times New Roman" panose="02020603050405020304" pitchFamily="18" charset="0"/>
                <a:cs typeface="Times New Roman" panose="02020603050405020304" pitchFamily="18" charset="0"/>
              </a:rPr>
              <a:t>)</a:t>
            </a:r>
          </a:p>
          <a:p>
            <a:pPr marL="342900" indent="-342900">
              <a:buAutoNum type="arabicPeriod"/>
            </a:pPr>
            <a:endParaRPr lang="en-US" dirty="0"/>
          </a:p>
        </p:txBody>
      </p:sp>
    </p:spTree>
    <p:extLst>
      <p:ext uri="{BB962C8B-B14F-4D97-AF65-F5344CB8AC3E}">
        <p14:creationId xmlns:p14="http://schemas.microsoft.com/office/powerpoint/2010/main" val="452836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DB0F-4984-4DC0-9907-6E4B3643BACC}"/>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What Makes Survival Data Special?</a:t>
            </a:r>
            <a:br>
              <a:rPr lang="en-US" dirty="0">
                <a:solidFill>
                  <a:srgbClr val="C00000"/>
                </a:solidFill>
                <a:latin typeface="Times New Roman" panose="02020603050405020304" pitchFamily="18" charset="0"/>
                <a:cs typeface="Times New Roman" panose="02020603050405020304" pitchFamily="18" charset="0"/>
              </a:rPr>
            </a:br>
            <a:r>
              <a:rPr lang="en-US" dirty="0">
                <a:solidFill>
                  <a:srgbClr val="C00000"/>
                </a:solidFill>
                <a:latin typeface="Times New Roman" panose="02020603050405020304" pitchFamily="18" charset="0"/>
                <a:cs typeface="Times New Roman" panose="02020603050405020304" pitchFamily="18" charset="0"/>
              </a:rPr>
              <a:t>Censoring</a:t>
            </a:r>
          </a:p>
        </p:txBody>
      </p:sp>
      <p:sp>
        <p:nvSpPr>
          <p:cNvPr id="3" name="Content Placeholder 2">
            <a:extLst>
              <a:ext uri="{FF2B5EF4-FFF2-40B4-BE49-F238E27FC236}">
                <a16:creationId xmlns:a16="http://schemas.microsoft.com/office/drawing/2014/main" id="{546ACCD4-819B-4050-BE3F-99936FCE1AFA}"/>
              </a:ext>
            </a:extLst>
          </p:cNvPr>
          <p:cNvSpPr>
            <a:spLocks noGrp="1"/>
          </p:cNvSpPr>
          <p:nvPr>
            <p:ph idx="1"/>
          </p:nvPr>
        </p:nvSpPr>
        <p:spPr/>
        <p:txBody>
          <a:bodyPr>
            <a:normAutofit/>
          </a:bodyPr>
          <a:lstStyle/>
          <a:p>
            <a:r>
              <a:rPr lang="en-US" sz="2000" b="1" dirty="0">
                <a:solidFill>
                  <a:srgbClr val="C00000"/>
                </a:solidFill>
                <a:latin typeface="Times New Roman" panose="02020603050405020304" pitchFamily="18" charset="0"/>
              </a:rPr>
              <a:t>Censoring </a:t>
            </a:r>
            <a:r>
              <a:rPr lang="en-US" sz="2000" dirty="0">
                <a:latin typeface="Times New Roman" panose="02020603050405020304" pitchFamily="18" charset="0"/>
              </a:rPr>
              <a:t>is a condition in which the value of a measurement or observation is only </a:t>
            </a:r>
            <a:r>
              <a:rPr lang="en-US" sz="2000" dirty="0">
                <a:solidFill>
                  <a:srgbClr val="C00000"/>
                </a:solidFill>
                <a:latin typeface="Times New Roman" panose="02020603050405020304" pitchFamily="18" charset="0"/>
              </a:rPr>
              <a:t>partially known</a:t>
            </a:r>
            <a:endParaRPr lang="en-US" sz="2000" dirty="0">
              <a:latin typeface="Times New Roman" panose="02020603050405020304" pitchFamily="18" charset="0"/>
            </a:endParaRPr>
          </a:p>
          <a:p>
            <a:r>
              <a:rPr lang="en-US" sz="2000" dirty="0">
                <a:latin typeface="Times New Roman" panose="02020603050405020304" pitchFamily="18" charset="0"/>
              </a:rPr>
              <a:t>Censoring can happen </a:t>
            </a:r>
          </a:p>
          <a:p>
            <a:pPr marL="457200" lvl="1" indent="0">
              <a:buNone/>
            </a:pPr>
            <a:r>
              <a:rPr lang="en-US" sz="2000" dirty="0">
                <a:latin typeface="Times New Roman" panose="02020603050405020304" pitchFamily="18" charset="0"/>
              </a:rPr>
              <a:t>(1) </a:t>
            </a:r>
            <a:r>
              <a:rPr lang="en-US" sz="2000" b="1" dirty="0">
                <a:latin typeface="Times New Roman" panose="02020603050405020304" pitchFamily="18" charset="0"/>
              </a:rPr>
              <a:t>does not experience the event </a:t>
            </a:r>
            <a:r>
              <a:rPr lang="en-US" sz="2000" dirty="0">
                <a:latin typeface="Times New Roman" panose="02020603050405020304" pitchFamily="18" charset="0"/>
              </a:rPr>
              <a:t>before the study ends</a:t>
            </a:r>
          </a:p>
          <a:p>
            <a:pPr marL="457200" lvl="1" indent="0">
              <a:buNone/>
            </a:pPr>
            <a:r>
              <a:rPr lang="en-US" sz="2000" dirty="0">
                <a:latin typeface="Times New Roman" panose="02020603050405020304" pitchFamily="18" charset="0"/>
              </a:rPr>
              <a:t>(2) </a:t>
            </a:r>
            <a:r>
              <a:rPr lang="en-US" sz="2000" b="1" dirty="0">
                <a:latin typeface="Times New Roman" panose="02020603050405020304" pitchFamily="18" charset="0"/>
              </a:rPr>
              <a:t>lost to follow-up </a:t>
            </a:r>
          </a:p>
          <a:p>
            <a:pPr marL="457200" lvl="1" indent="0">
              <a:buNone/>
            </a:pPr>
            <a:r>
              <a:rPr lang="en-US" sz="2000" dirty="0">
                <a:latin typeface="Times New Roman" panose="02020603050405020304" pitchFamily="18" charset="0"/>
              </a:rPr>
              <a:t>(3) </a:t>
            </a:r>
            <a:r>
              <a:rPr lang="en-US" sz="2000" b="1" dirty="0">
                <a:latin typeface="Times New Roman" panose="02020603050405020304" pitchFamily="18" charset="0"/>
              </a:rPr>
              <a:t>withdraws</a:t>
            </a:r>
            <a:r>
              <a:rPr lang="en-US" sz="2000" dirty="0">
                <a:latin typeface="Times New Roman" panose="02020603050405020304" pitchFamily="18" charset="0"/>
              </a:rPr>
              <a:t> from the study</a:t>
            </a:r>
          </a:p>
          <a:p>
            <a:pPr algn="l"/>
            <a:r>
              <a:rPr lang="en-US" sz="2000" dirty="0">
                <a:latin typeface="Times New Roman" panose="02020603050405020304" pitchFamily="18" charset="0"/>
              </a:rPr>
              <a:t>There is no knowledge of what happened thereafter</a:t>
            </a:r>
          </a:p>
        </p:txBody>
      </p:sp>
    </p:spTree>
    <p:extLst>
      <p:ext uri="{BB962C8B-B14F-4D97-AF65-F5344CB8AC3E}">
        <p14:creationId xmlns:p14="http://schemas.microsoft.com/office/powerpoint/2010/main" val="1050785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DB0F-4984-4DC0-9907-6E4B3643BACC}"/>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Censoring (Right-Censoring)</a:t>
            </a:r>
          </a:p>
        </p:txBody>
      </p:sp>
      <p:pic>
        <p:nvPicPr>
          <p:cNvPr id="5" name="Picture 4">
            <a:extLst>
              <a:ext uri="{FF2B5EF4-FFF2-40B4-BE49-F238E27FC236}">
                <a16:creationId xmlns:a16="http://schemas.microsoft.com/office/drawing/2014/main" id="{B9F00ECA-479E-4ACF-AB66-7BE8EB59BC81}"/>
              </a:ext>
            </a:extLst>
          </p:cNvPr>
          <p:cNvPicPr>
            <a:picLocks noChangeAspect="1"/>
          </p:cNvPicPr>
          <p:nvPr/>
        </p:nvPicPr>
        <p:blipFill>
          <a:blip r:embed="rId3">
            <a:alphaModFix/>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1090888" y="1904930"/>
            <a:ext cx="3791161" cy="3869780"/>
          </a:xfrm>
          <a:prstGeom prst="rect">
            <a:avLst/>
          </a:prstGeom>
        </p:spPr>
      </p:pic>
      <p:pic>
        <p:nvPicPr>
          <p:cNvPr id="7" name="Picture 6">
            <a:extLst>
              <a:ext uri="{FF2B5EF4-FFF2-40B4-BE49-F238E27FC236}">
                <a16:creationId xmlns:a16="http://schemas.microsoft.com/office/drawing/2014/main" id="{993D4CDB-141C-4739-AC79-AFFCC9928C19}"/>
              </a:ext>
            </a:extLst>
          </p:cNvPr>
          <p:cNvPicPr>
            <a:picLocks noChangeAspect="1"/>
          </p:cNvPicPr>
          <p:nvPr/>
        </p:nvPicPr>
        <p:blipFill>
          <a:blip r:embed="rId5"/>
          <a:stretch>
            <a:fillRect/>
          </a:stretch>
        </p:blipFill>
        <p:spPr>
          <a:xfrm>
            <a:off x="1684931" y="5850373"/>
            <a:ext cx="1840467" cy="291407"/>
          </a:xfrm>
          <a:prstGeom prst="rect">
            <a:avLst/>
          </a:prstGeom>
        </p:spPr>
      </p:pic>
      <p:sp>
        <p:nvSpPr>
          <p:cNvPr id="9" name="TextBox 8">
            <a:extLst>
              <a:ext uri="{FF2B5EF4-FFF2-40B4-BE49-F238E27FC236}">
                <a16:creationId xmlns:a16="http://schemas.microsoft.com/office/drawing/2014/main" id="{E7ABA0EB-1ECC-4854-8321-B99817A2E228}"/>
              </a:ext>
            </a:extLst>
          </p:cNvPr>
          <p:cNvSpPr txBox="1"/>
          <p:nvPr/>
        </p:nvSpPr>
        <p:spPr>
          <a:xfrm>
            <a:off x="5314765" y="1904930"/>
            <a:ext cx="5613967" cy="163121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Person A: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followed from the start of the study until getting the event at week 5</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his survival time is 5 weeks and survival time is </a:t>
            </a:r>
            <a:r>
              <a:rPr lang="en-US" sz="2000" b="1" dirty="0">
                <a:latin typeface="Times New Roman" panose="02020603050405020304" pitchFamily="18" charset="0"/>
                <a:cs typeface="Times New Roman" panose="02020603050405020304" pitchFamily="18" charset="0"/>
              </a:rPr>
              <a:t>not censored</a:t>
            </a:r>
            <a:r>
              <a:rPr lang="en-US" sz="2000"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F4AC8998-8CFF-44E5-88A4-350299737A8D}"/>
              </a:ext>
            </a:extLst>
          </p:cNvPr>
          <p:cNvSpPr txBox="1"/>
          <p:nvPr/>
        </p:nvSpPr>
        <p:spPr>
          <a:xfrm>
            <a:off x="5314765" y="3919978"/>
            <a:ext cx="5030074" cy="1631216"/>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Person B:    12-week, censored </a:t>
            </a:r>
          </a:p>
          <a:p>
            <a:r>
              <a:rPr lang="en-US" sz="2000" b="0" i="0" u="none" strike="noStrike" baseline="0" dirty="0">
                <a:latin typeface="Times New Roman" panose="02020603050405020304" pitchFamily="18" charset="0"/>
                <a:cs typeface="Times New Roman" panose="02020603050405020304" pitchFamily="18" charset="0"/>
              </a:rPr>
              <a:t>Person C:    3.5-week, </a:t>
            </a:r>
            <a:r>
              <a:rPr lang="en-US" sz="2000" i="0" u="none" strike="noStrike" baseline="0" dirty="0">
                <a:latin typeface="Times New Roman" panose="02020603050405020304" pitchFamily="18" charset="0"/>
                <a:cs typeface="Times New Roman" panose="02020603050405020304" pitchFamily="18" charset="0"/>
              </a:rPr>
              <a:t>censored</a:t>
            </a:r>
          </a:p>
          <a:p>
            <a:r>
              <a:rPr lang="en-US" sz="2000" b="0" i="0" u="none" strike="noStrike" baseline="0" dirty="0">
                <a:latin typeface="Times New Roman" panose="02020603050405020304" pitchFamily="18" charset="0"/>
                <a:cs typeface="Times New Roman" panose="02020603050405020304" pitchFamily="18" charset="0"/>
              </a:rPr>
              <a:t>Person D:    8-week, censored</a:t>
            </a:r>
          </a:p>
          <a:p>
            <a:r>
              <a:rPr lang="en-US" sz="2000" b="0" i="0" u="none" strike="noStrike" baseline="0" dirty="0">
                <a:latin typeface="Times New Roman" panose="02020603050405020304" pitchFamily="18" charset="0"/>
                <a:cs typeface="Times New Roman" panose="02020603050405020304" pitchFamily="18" charset="0"/>
              </a:rPr>
              <a:t>Person E:    6-week, censored</a:t>
            </a:r>
          </a:p>
          <a:p>
            <a:r>
              <a:rPr lang="en-US" sz="2000" b="0" i="0" u="none" strike="noStrike" baseline="0" dirty="0">
                <a:latin typeface="Times New Roman" panose="02020603050405020304" pitchFamily="18" charset="0"/>
                <a:cs typeface="Times New Roman" panose="02020603050405020304" pitchFamily="18" charset="0"/>
              </a:rPr>
              <a:t>Person F:    3.5-week, </a:t>
            </a:r>
            <a:r>
              <a:rPr lang="en-US" sz="2000" b="1" dirty="0">
                <a:latin typeface="Times New Roman" panose="02020603050405020304" pitchFamily="18" charset="0"/>
                <a:cs typeface="Times New Roman" panose="02020603050405020304" pitchFamily="18" charset="0"/>
              </a:rPr>
              <a:t>not </a:t>
            </a:r>
            <a:r>
              <a:rPr lang="en-US" sz="2000" b="1" i="0" u="none" strike="noStrike" baseline="0" dirty="0">
                <a:latin typeface="Times New Roman" panose="02020603050405020304" pitchFamily="18" charset="0"/>
                <a:cs typeface="Times New Roman" panose="02020603050405020304" pitchFamily="18" charset="0"/>
              </a:rPr>
              <a:t>censored</a:t>
            </a:r>
          </a:p>
        </p:txBody>
      </p:sp>
    </p:spTree>
    <p:extLst>
      <p:ext uri="{BB962C8B-B14F-4D97-AF65-F5344CB8AC3E}">
        <p14:creationId xmlns:p14="http://schemas.microsoft.com/office/powerpoint/2010/main" val="2992034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798F-CB20-45F1-9527-6B7DDDB454C6}"/>
              </a:ext>
            </a:extLst>
          </p:cNvPr>
          <p:cNvSpPr>
            <a:spLocks noGrp="1"/>
          </p:cNvSpPr>
          <p:nvPr>
            <p:ph type="title"/>
          </p:nvPr>
        </p:nvSpPr>
        <p:spPr>
          <a:solidFill>
            <a:srgbClr val="00B0F0"/>
          </a:solidFill>
        </p:spPr>
        <p:txBody>
          <a:bodyPr/>
          <a:lstStyle/>
          <a:p>
            <a:r>
              <a:rPr lang="en-US" dirty="0">
                <a:solidFill>
                  <a:srgbClr val="C00000"/>
                </a:solidFill>
                <a:latin typeface="Times New Roman" panose="02020603050405020304" pitchFamily="18" charset="0"/>
                <a:cs typeface="Times New Roman" panose="02020603050405020304" pitchFamily="18" charset="0"/>
              </a:rPr>
              <a:t>Questions of Interest in Survival Analysis</a:t>
            </a:r>
          </a:p>
        </p:txBody>
      </p:sp>
      <p:sp>
        <p:nvSpPr>
          <p:cNvPr id="3" name="Content Placeholder 2">
            <a:extLst>
              <a:ext uri="{FF2B5EF4-FFF2-40B4-BE49-F238E27FC236}">
                <a16:creationId xmlns:a16="http://schemas.microsoft.com/office/drawing/2014/main" id="{82373F5E-DF50-4ED3-BDD8-785F06B32A2A}"/>
              </a:ext>
            </a:extLst>
          </p:cNvPr>
          <p:cNvSpPr>
            <a:spLocks noGrp="1"/>
          </p:cNvSpPr>
          <p:nvPr>
            <p:ph idx="1"/>
          </p:nvPr>
        </p:nvSpPr>
        <p:spPr/>
        <p:txBody>
          <a:bodyPr>
            <a:normAutofit/>
          </a:bodyPr>
          <a:lstStyle/>
          <a:p>
            <a:pPr algn="l"/>
            <a:r>
              <a:rPr lang="en-US" sz="2000" b="0" i="0" dirty="0">
                <a:solidFill>
                  <a:srgbClr val="000000"/>
                </a:solidFill>
                <a:effectLst/>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questions of interest </a:t>
            </a:r>
            <a:r>
              <a:rPr lang="en-US" sz="2000" b="0" i="0" dirty="0">
                <a:solidFill>
                  <a:srgbClr val="000000"/>
                </a:solidFill>
                <a:effectLst/>
                <a:latin typeface="Times New Roman" panose="02020603050405020304" pitchFamily="18" charset="0"/>
                <a:cs typeface="Times New Roman" panose="02020603050405020304" pitchFamily="18" charset="0"/>
              </a:rPr>
              <a:t>in survival analysis:</a:t>
            </a:r>
          </a:p>
          <a:p>
            <a:pPr lvl="1"/>
            <a:r>
              <a:rPr lang="en-US" sz="2000" b="0" i="0" dirty="0">
                <a:solidFill>
                  <a:srgbClr val="000000"/>
                </a:solidFill>
                <a:effectLst/>
                <a:latin typeface="Times New Roman" panose="02020603050405020304" pitchFamily="18" charset="0"/>
                <a:cs typeface="Times New Roman" panose="02020603050405020304" pitchFamily="18" charset="0"/>
              </a:rPr>
              <a:t>What is the </a:t>
            </a:r>
            <a:r>
              <a:rPr lang="en-US" sz="2000" dirty="0">
                <a:solidFill>
                  <a:srgbClr val="000000"/>
                </a:solidFill>
                <a:latin typeface="Times New Roman" panose="02020603050405020304" pitchFamily="18" charset="0"/>
                <a:cs typeface="Times New Roman" panose="02020603050405020304" pitchFamily="18" charset="0"/>
              </a:rPr>
              <a:t>chance</a:t>
            </a:r>
            <a:r>
              <a:rPr lang="en-US" sz="2000" b="0" i="0" dirty="0">
                <a:solidFill>
                  <a:srgbClr val="000000"/>
                </a:solidFill>
                <a:effectLst/>
                <a:latin typeface="Times New Roman" panose="02020603050405020304" pitchFamily="18" charset="0"/>
                <a:cs typeface="Times New Roman" panose="02020603050405020304" pitchFamily="18" charset="0"/>
              </a:rPr>
              <a:t> that a patient (e.g., cancer) survives 5 years?</a:t>
            </a:r>
          </a:p>
          <a:p>
            <a:pPr lvl="1">
              <a:spcBef>
                <a:spcPts val="1000"/>
              </a:spcBef>
            </a:pPr>
            <a:r>
              <a:rPr lang="en-US" sz="2000" dirty="0">
                <a:solidFill>
                  <a:srgbClr val="000000"/>
                </a:solidFill>
                <a:latin typeface="Times New Roman" panose="02020603050405020304" pitchFamily="18" charset="0"/>
                <a:cs typeface="Times New Roman" panose="02020603050405020304" pitchFamily="18" charset="0"/>
              </a:rPr>
              <a:t>Are there differences in survival probability between treatment groups? </a:t>
            </a:r>
          </a:p>
          <a:p>
            <a:pPr lvl="1">
              <a:spcBef>
                <a:spcPts val="1000"/>
              </a:spcBef>
            </a:pPr>
            <a:r>
              <a:rPr lang="en-US" sz="2000" dirty="0">
                <a:solidFill>
                  <a:srgbClr val="000000"/>
                </a:solidFill>
                <a:latin typeface="Times New Roman" panose="02020603050405020304" pitchFamily="18" charset="0"/>
                <a:cs typeface="Times New Roman" panose="02020603050405020304" pitchFamily="18" charset="0"/>
              </a:rPr>
              <a:t>How do certain personal, behavioral, or clinical characteristics affect participants' chances of survival</a:t>
            </a:r>
            <a:r>
              <a:rPr lang="en-US" sz="2000" b="0" i="0" dirty="0">
                <a:solidFill>
                  <a:srgbClr val="000000"/>
                </a:solidFill>
                <a:effectLst/>
                <a:latin typeface="Times New Roman" panose="02020603050405020304" pitchFamily="18" charset="0"/>
                <a:cs typeface="Times New Roman" panose="02020603050405020304" pitchFamily="18" charset="0"/>
              </a:rPr>
              <a:t>?</a:t>
            </a:r>
          </a:p>
          <a:p>
            <a:pPr lvl="2">
              <a:spcBef>
                <a:spcPts val="1000"/>
              </a:spcBef>
            </a:pPr>
            <a:r>
              <a:rPr lang="en-US" dirty="0">
                <a:solidFill>
                  <a:srgbClr val="000000"/>
                </a:solidFill>
                <a:latin typeface="Times New Roman" panose="02020603050405020304" pitchFamily="18" charset="0"/>
                <a:cs typeface="Times New Roman" panose="02020603050405020304" pitchFamily="18" charset="0"/>
              </a:rPr>
              <a:t>E.g., weight, chronic conditions, diet quality, BMI</a:t>
            </a:r>
            <a:endParaRPr lang="en-US" b="0" i="0" dirty="0">
              <a:solidFill>
                <a:srgbClr val="000000"/>
              </a:solidFill>
              <a:effectLst/>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718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5689</TotalTime>
  <Words>4623</Words>
  <Application>Microsoft Office PowerPoint</Application>
  <PresentationFormat>Widescreen</PresentationFormat>
  <Paragraphs>709</Paragraphs>
  <Slides>49</Slides>
  <Notes>30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AdvP497E2</vt:lpstr>
      <vt:lpstr>AdvPA5A8</vt:lpstr>
      <vt:lpstr>inherit</vt:lpstr>
      <vt:lpstr>interfaceregular</vt:lpstr>
      <vt:lpstr>Arial</vt:lpstr>
      <vt:lpstr>Calibri</vt:lpstr>
      <vt:lpstr>Calibri Light</vt:lpstr>
      <vt:lpstr>Cambria Math</vt:lpstr>
      <vt:lpstr>Roboto</vt:lpstr>
      <vt:lpstr>Times New Roman</vt:lpstr>
      <vt:lpstr>Wingdings</vt:lpstr>
      <vt:lpstr>Office Theme</vt:lpstr>
      <vt:lpstr>Introduction to Survival Analysis</vt:lpstr>
      <vt:lpstr>Outline</vt:lpstr>
      <vt:lpstr>Learning Objectives</vt:lpstr>
      <vt:lpstr>What is Survival Analysis?</vt:lpstr>
      <vt:lpstr>What is Survival Analysis?</vt:lpstr>
      <vt:lpstr>Time to Event Data</vt:lpstr>
      <vt:lpstr>What Makes Survival Data Special? Censoring</vt:lpstr>
      <vt:lpstr>Censoring (Right-Censoring)</vt:lpstr>
      <vt:lpstr>Questions of Interest in Survival Analysis</vt:lpstr>
      <vt:lpstr>Key Terminology </vt:lpstr>
      <vt:lpstr>Goals of Survival Analysis</vt:lpstr>
      <vt:lpstr>Models for Analyzing Censored Data</vt:lpstr>
      <vt:lpstr>Edward L. Kaplan and Paul Meier</vt:lpstr>
      <vt:lpstr>Ignore Censoring: Bias</vt:lpstr>
      <vt:lpstr>Kaplan–Meier Method</vt:lpstr>
      <vt:lpstr>Example: Remission Data</vt:lpstr>
      <vt:lpstr>Example: Remission Data</vt:lpstr>
      <vt:lpstr>Example: Remission </vt:lpstr>
      <vt:lpstr>Example: Remission </vt:lpstr>
      <vt:lpstr>Example: Remission </vt:lpstr>
      <vt:lpstr>Example: Remission </vt:lpstr>
      <vt:lpstr>Are KM Curves Statistically Different?</vt:lpstr>
      <vt:lpstr>Log-Rank Test</vt:lpstr>
      <vt:lpstr>R Implementation of Example Data </vt:lpstr>
      <vt:lpstr>R Implementation </vt:lpstr>
      <vt:lpstr>R Implementation </vt:lpstr>
      <vt:lpstr>R Implementation </vt:lpstr>
      <vt:lpstr>Recall: Goals of Survival Analysis</vt:lpstr>
      <vt:lpstr>Limitation of Kaplan-Meier Estimates</vt:lpstr>
      <vt:lpstr>Cox Proportional Hazards Model </vt:lpstr>
      <vt:lpstr>Cox Proportional Hazards Model </vt:lpstr>
      <vt:lpstr>Cox Proportional Hazards Model </vt:lpstr>
      <vt:lpstr>Example: Add Covariates</vt:lpstr>
      <vt:lpstr>Example: Add Covariates</vt:lpstr>
      <vt:lpstr>Example: Add Covariates</vt:lpstr>
      <vt:lpstr>Example: Add Covariates</vt:lpstr>
      <vt:lpstr>Example: Add Covariates</vt:lpstr>
      <vt:lpstr>Example: Add Interaction</vt:lpstr>
      <vt:lpstr>Example: Add Interaction</vt:lpstr>
      <vt:lpstr>Model Comparisons </vt:lpstr>
      <vt:lpstr>Acute Utilization </vt:lpstr>
      <vt:lpstr>Our Data: Acute Utilization </vt:lpstr>
      <vt:lpstr>Acute Utilization: K-M Curves</vt:lpstr>
      <vt:lpstr>Acute Utilization: Cox PH Model </vt:lpstr>
      <vt:lpstr>Cox Proportional Hazards Model: Assumptions </vt:lpstr>
      <vt:lpstr>Cox PH: Assumptions Check</vt:lpstr>
      <vt:lpstr>Advanced Topics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Analysis</dc:title>
  <dc:creator>Liao, Xiaolan   (HSC)</dc:creator>
  <cp:lastModifiedBy>Liao, Xiaolan   (HSC)</cp:lastModifiedBy>
  <cp:revision>261</cp:revision>
  <dcterms:created xsi:type="dcterms:W3CDTF">2022-04-15T19:58:08Z</dcterms:created>
  <dcterms:modified xsi:type="dcterms:W3CDTF">2022-04-29T17:57:43Z</dcterms:modified>
</cp:coreProperties>
</file>