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4" r:id="rId9"/>
    <p:sldId id="263" r:id="rId10"/>
    <p:sldId id="265" r:id="rId11"/>
    <p:sldId id="269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>
        <p:scale>
          <a:sx n="66" d="100"/>
          <a:sy n="66" d="100"/>
        </p:scale>
        <p:origin x="9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3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5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7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12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5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0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3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4C19-A5FF-4F78-9B45-64E00859118A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38EC-4CFE-4635-8EA9-8055E4F30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6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数据科学导论展示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9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PM2.5/PM2.5_24h </a:t>
            </a:r>
            <a:r>
              <a:rPr lang="en-US" altLang="zh-CN" dirty="0" smtClean="0">
                <a:sym typeface="Wingdings" panose="05000000000000000000" pitchFamily="2" charset="2"/>
              </a:rPr>
              <a:t> AQI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249" y="1690688"/>
            <a:ext cx="1235528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PM2.5</a:t>
            </a:r>
            <a:r>
              <a:rPr lang="zh-CN" altLang="en-US" dirty="0" smtClean="0"/>
              <a:t>实时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smtClean="0"/>
              <a:t>AQI_PM2.5</a:t>
            </a:r>
            <a:r>
              <a:rPr lang="zh-CN" altLang="en-US" dirty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diff1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Wingdings" panose="05000000000000000000" pitchFamily="2" charset="2"/>
              </a:rPr>
              <a:t>AQI - </a:t>
            </a:r>
            <a:r>
              <a:rPr lang="en-US" altLang="zh-CN" dirty="0" smtClean="0"/>
              <a:t>AQI_PM2.5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PM2.5_24h</a:t>
            </a:r>
            <a:r>
              <a:rPr lang="zh-CN" altLang="en-US" dirty="0" smtClean="0"/>
              <a:t>平均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 smtClean="0"/>
              <a:t>AQI_PM2.5_24h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 smtClean="0"/>
              <a:t>diff2</a:t>
            </a:r>
            <a:r>
              <a:rPr lang="zh-CN" altLang="en-US" dirty="0" smtClean="0"/>
              <a:t> </a:t>
            </a:r>
            <a:r>
              <a:rPr lang="en-US" altLang="zh-CN" dirty="0"/>
              <a:t>= </a:t>
            </a:r>
            <a:r>
              <a:rPr lang="en-US" altLang="zh-CN" dirty="0">
                <a:sym typeface="Wingdings" panose="05000000000000000000" pitchFamily="2" charset="2"/>
              </a:rPr>
              <a:t>AQI - </a:t>
            </a:r>
            <a:r>
              <a:rPr lang="en-US" altLang="zh-CN" dirty="0" smtClean="0"/>
              <a:t>AQI_PM2.5_24h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Diff1 </a:t>
            </a:r>
            <a:r>
              <a:rPr lang="zh-CN" altLang="en-US" dirty="0" smtClean="0"/>
              <a:t>与</a:t>
            </a:r>
            <a:r>
              <a:rPr lang="en-US" altLang="zh-CN" dirty="0"/>
              <a:t> </a:t>
            </a:r>
            <a:r>
              <a:rPr lang="en-US" altLang="zh-CN" dirty="0" smtClean="0"/>
              <a:t>Diff2</a:t>
            </a:r>
            <a:r>
              <a:rPr lang="zh-CN" altLang="en-US" dirty="0" smtClean="0"/>
              <a:t>分布？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diff</a:t>
            </a:r>
            <a:r>
              <a:rPr lang="zh-CN" altLang="en-US" dirty="0"/>
              <a:t>在</a:t>
            </a:r>
            <a:r>
              <a:rPr lang="en-US" altLang="zh-CN" dirty="0"/>
              <a:t>+-4</a:t>
            </a:r>
            <a:r>
              <a:rPr lang="zh-CN" altLang="en-US" dirty="0"/>
              <a:t>之间视为正确匹配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percent =</a:t>
            </a:r>
            <a:r>
              <a:rPr lang="zh-CN" altLang="en-US" dirty="0"/>
              <a:t>正确匹配</a:t>
            </a:r>
            <a:r>
              <a:rPr lang="en-US" altLang="zh-CN" dirty="0"/>
              <a:t>/</a:t>
            </a:r>
            <a:r>
              <a:rPr lang="zh-CN" altLang="en-US" dirty="0"/>
              <a:t>总条目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96500"/>
              </p:ext>
            </p:extLst>
          </p:nvPr>
        </p:nvGraphicFramePr>
        <p:xfrm>
          <a:off x="4278810" y="3271997"/>
          <a:ext cx="5400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0281955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292706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0238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Mean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5128"/>
                  </a:ext>
                </a:extLst>
              </a:tr>
              <a:tr h="346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Diff1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4.643353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66.834715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7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Diff2</a:t>
                      </a: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5.270638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19.464041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6748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64980"/>
              </p:ext>
            </p:extLst>
          </p:nvPr>
        </p:nvGraphicFramePr>
        <p:xfrm>
          <a:off x="5352000" y="4853306"/>
          <a:ext cx="6840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281955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2927063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02383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1797850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4884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+-1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+-2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+-3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5128"/>
                  </a:ext>
                </a:extLst>
              </a:tr>
              <a:tr h="346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Diff1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0.01019961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0.02983798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0.04951166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0.06914092 </a:t>
                      </a:r>
                      <a:endParaRPr lang="en-US" altLang="zh-CN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7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Diff2</a:t>
                      </a: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dirty="0" smtClean="0"/>
                        <a:t>0.2104923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dirty="0" smtClean="0"/>
                        <a:t>0.4182693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dirty="0" smtClean="0"/>
                        <a:t>0.4713824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0.516878</a:t>
                      </a:r>
                      <a:endParaRPr lang="en-US" altLang="zh-CN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6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5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PM2.5/PM2.5_24h </a:t>
            </a:r>
            <a:r>
              <a:rPr lang="en-US" altLang="zh-CN" dirty="0">
                <a:sym typeface="Wingdings" panose="05000000000000000000" pitchFamily="2" charset="2"/>
              </a:rPr>
              <a:t> AQI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5) </a:t>
            </a:r>
            <a:r>
              <a:rPr lang="zh-CN" altLang="en-US" dirty="0" smtClean="0"/>
              <a:t>正确匹配的天数</a:t>
            </a:r>
            <a:r>
              <a:rPr lang="en-US" altLang="zh-CN" dirty="0" smtClean="0"/>
              <a:t>AQI</a:t>
            </a:r>
            <a:r>
              <a:rPr lang="zh-CN" altLang="en-US" dirty="0" smtClean="0"/>
              <a:t>多集中在</a:t>
            </a:r>
            <a:r>
              <a:rPr lang="en-US" altLang="zh-CN" dirty="0" smtClean="0"/>
              <a:t>16-173(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&gt;1000)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21" t="4316" r="-1537" b="5406"/>
          <a:stretch/>
        </p:blipFill>
        <p:spPr>
          <a:xfrm>
            <a:off x="1088570" y="2307178"/>
            <a:ext cx="8737602" cy="43990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/>
          <a:stretch/>
        </p:blipFill>
        <p:spPr>
          <a:xfrm>
            <a:off x="9681029" y="4080966"/>
            <a:ext cx="2119086" cy="23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8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AQI = 500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？？？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5872"/>
              </p:ext>
            </p:extLst>
          </p:nvPr>
        </p:nvGraphicFramePr>
        <p:xfrm>
          <a:off x="838200" y="1825625"/>
          <a:ext cx="10075821" cy="267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607">
                  <a:extLst>
                    <a:ext uri="{9D8B030D-6E8A-4147-A177-3AD203B41FA5}">
                      <a16:colId xmlns:a16="http://schemas.microsoft.com/office/drawing/2014/main" val="3028195526"/>
                    </a:ext>
                  </a:extLst>
                </a:gridCol>
                <a:gridCol w="3358607">
                  <a:extLst>
                    <a:ext uri="{9D8B030D-6E8A-4147-A177-3AD203B41FA5}">
                      <a16:colId xmlns:a16="http://schemas.microsoft.com/office/drawing/2014/main" val="1529270637"/>
                    </a:ext>
                  </a:extLst>
                </a:gridCol>
                <a:gridCol w="3358607">
                  <a:extLst>
                    <a:ext uri="{9D8B030D-6E8A-4147-A177-3AD203B41FA5}">
                      <a16:colId xmlns:a16="http://schemas.microsoft.com/office/drawing/2014/main" val="2602383139"/>
                    </a:ext>
                  </a:extLst>
                </a:gridCol>
              </a:tblGrid>
              <a:tr h="89281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Mean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SD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5128"/>
                  </a:ext>
                </a:extLst>
              </a:tr>
              <a:tr h="892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AQI_PM2.5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549.7793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252.2484</a:t>
                      </a:r>
                      <a:endParaRPr lang="en-US" altLang="zh-CN" sz="3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71708"/>
                  </a:ext>
                </a:extLst>
              </a:tr>
              <a:tr h="892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AQI</a:t>
                      </a:r>
                      <a:r>
                        <a:rPr lang="en-US" altLang="zh-CN" sz="3200" b="1" baseline="0" dirty="0" smtClean="0"/>
                        <a:t> _</a:t>
                      </a:r>
                      <a:r>
                        <a:rPr lang="en-US" altLang="zh-CN" sz="3200" b="1" dirty="0" smtClean="0"/>
                        <a:t>PM2.5_24h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610.175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184.9745</a:t>
                      </a:r>
                      <a:endParaRPr lang="zh-CN" altLang="en-US" sz="3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6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7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PM10/PM10_24h </a:t>
            </a:r>
            <a:r>
              <a:rPr lang="en-US" altLang="zh-CN" dirty="0" smtClean="0">
                <a:sym typeface="Wingdings" panose="05000000000000000000" pitchFamily="2" charset="2"/>
              </a:rPr>
              <a:t> AQI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249" y="1690688"/>
            <a:ext cx="123552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PM10</a:t>
            </a:r>
            <a:r>
              <a:rPr lang="zh-CN" altLang="en-US" dirty="0" smtClean="0"/>
              <a:t>实时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smtClean="0"/>
              <a:t>AQI_PM10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diff1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Wingdings" panose="05000000000000000000" pitchFamily="2" charset="2"/>
              </a:rPr>
              <a:t>AQI - </a:t>
            </a:r>
            <a:r>
              <a:rPr lang="en-US" altLang="zh-CN" dirty="0" smtClean="0"/>
              <a:t>AQI_PM2.5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PM10_24h</a:t>
            </a:r>
            <a:r>
              <a:rPr lang="zh-CN" altLang="en-US" dirty="0" smtClean="0"/>
              <a:t>平均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 smtClean="0"/>
              <a:t>AQI_PM10_24h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diff2</a:t>
            </a:r>
            <a:r>
              <a:rPr lang="zh-CN" altLang="en-US" dirty="0" smtClean="0"/>
              <a:t> </a:t>
            </a:r>
            <a:r>
              <a:rPr lang="en-US" altLang="zh-CN" dirty="0"/>
              <a:t>= </a:t>
            </a:r>
            <a:r>
              <a:rPr lang="en-US" altLang="zh-CN" dirty="0">
                <a:sym typeface="Wingdings" panose="05000000000000000000" pitchFamily="2" charset="2"/>
              </a:rPr>
              <a:t>AQI - </a:t>
            </a:r>
            <a:r>
              <a:rPr lang="en-US" altLang="zh-CN" dirty="0" smtClean="0"/>
              <a:t>AQI_PM2.5_24h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Diff1 </a:t>
            </a:r>
            <a:r>
              <a:rPr lang="zh-CN" altLang="en-US" dirty="0" smtClean="0"/>
              <a:t>与</a:t>
            </a:r>
            <a:r>
              <a:rPr lang="en-US" altLang="zh-CN" dirty="0"/>
              <a:t> </a:t>
            </a:r>
            <a:r>
              <a:rPr lang="en-US" altLang="zh-CN" dirty="0" smtClean="0"/>
              <a:t>Diff2</a:t>
            </a:r>
            <a:r>
              <a:rPr lang="zh-CN" altLang="en-US" dirty="0" smtClean="0"/>
              <a:t>分布？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diff</a:t>
            </a:r>
            <a:r>
              <a:rPr lang="zh-CN" altLang="en-US" dirty="0"/>
              <a:t>在</a:t>
            </a:r>
            <a:r>
              <a:rPr lang="en-US" altLang="zh-CN" dirty="0"/>
              <a:t>+-4</a:t>
            </a:r>
            <a:r>
              <a:rPr lang="zh-CN" altLang="en-US" dirty="0"/>
              <a:t>之间视为正确匹配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percent =</a:t>
            </a:r>
            <a:r>
              <a:rPr lang="zh-CN" altLang="en-US" dirty="0"/>
              <a:t>正确匹配</a:t>
            </a:r>
            <a:r>
              <a:rPr lang="en-US" altLang="zh-CN" dirty="0"/>
              <a:t>/</a:t>
            </a:r>
            <a:r>
              <a:rPr lang="zh-CN" altLang="en-US" dirty="0"/>
              <a:t>总</a:t>
            </a:r>
            <a:r>
              <a:rPr lang="zh-CN" altLang="en-US" dirty="0" smtClean="0"/>
              <a:t>条目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27611"/>
              </p:ext>
            </p:extLst>
          </p:nvPr>
        </p:nvGraphicFramePr>
        <p:xfrm>
          <a:off x="4135120" y="3271997"/>
          <a:ext cx="5400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0281955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292706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0238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Mean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5128"/>
                  </a:ext>
                </a:extLst>
              </a:tr>
              <a:tr h="346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Diff1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22.42521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54.11688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7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Diff2</a:t>
                      </a: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26.28407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41.62776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6748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52221"/>
              </p:ext>
            </p:extLst>
          </p:nvPr>
        </p:nvGraphicFramePr>
        <p:xfrm>
          <a:off x="5352000" y="4820272"/>
          <a:ext cx="6840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28195526"/>
                    </a:ext>
                  </a:extLst>
                </a:gridCol>
                <a:gridCol w="1513795">
                  <a:extLst>
                    <a:ext uri="{9D8B030D-6E8A-4147-A177-3AD203B41FA5}">
                      <a16:colId xmlns:a16="http://schemas.microsoft.com/office/drawing/2014/main" val="1529270637"/>
                    </a:ext>
                  </a:extLst>
                </a:gridCol>
                <a:gridCol w="1366205">
                  <a:extLst>
                    <a:ext uri="{9D8B030D-6E8A-4147-A177-3AD203B41FA5}">
                      <a16:colId xmlns:a16="http://schemas.microsoft.com/office/drawing/2014/main" val="2602383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1797850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4884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+-1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+-2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+-3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5128"/>
                  </a:ext>
                </a:extLst>
              </a:tr>
              <a:tr h="346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Diff1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0.008549012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0.02567207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0.04284861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0.06914092 </a:t>
                      </a:r>
                      <a:endParaRPr lang="en-US" altLang="zh-CN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7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Diff2</a:t>
                      </a:r>
                      <a:endParaRPr lang="zh-CN" alt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dirty="0" smtClean="0"/>
                        <a:t>0.09876368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dirty="0" smtClean="0"/>
                        <a:t>0.1950126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dirty="0" smtClean="0"/>
                        <a:t>0.05956885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0.2309474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6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974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zh-CN" altLang="zh-CN" dirty="0" smtClean="0"/>
              <a:t>使用</a:t>
            </a:r>
            <a:r>
              <a:rPr lang="en-US" altLang="zh-CN" dirty="0" smtClean="0"/>
              <a:t>PM2.5_24h</a:t>
            </a:r>
            <a:r>
              <a:rPr lang="zh-CN" altLang="en-US" dirty="0" smtClean="0"/>
              <a:t>时</a:t>
            </a:r>
            <a:r>
              <a:rPr lang="zh-CN" altLang="zh-CN" dirty="0" smtClean="0"/>
              <a:t>更为接近</a:t>
            </a:r>
            <a:r>
              <a:rPr lang="zh-CN" altLang="en-US" dirty="0" smtClean="0"/>
              <a:t>公布的</a:t>
            </a:r>
            <a:r>
              <a:rPr lang="en-US" altLang="zh-CN" dirty="0" smtClean="0"/>
              <a:t>AQI</a:t>
            </a:r>
          </a:p>
          <a:p>
            <a:pPr lvl="1"/>
            <a:r>
              <a:rPr lang="en-US" altLang="zh-CN" dirty="0"/>
              <a:t>PM2.5/PM2.5_24h</a:t>
            </a:r>
            <a:r>
              <a:rPr lang="zh-CN" altLang="zh-CN" dirty="0"/>
              <a:t>所计算得出的</a:t>
            </a:r>
            <a:r>
              <a:rPr lang="en-US" altLang="zh-CN" dirty="0"/>
              <a:t>AQI</a:t>
            </a:r>
            <a:r>
              <a:rPr lang="zh-CN" altLang="zh-CN" dirty="0"/>
              <a:t>误差在可接受范围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PM2.5</a:t>
            </a:r>
            <a:r>
              <a:rPr lang="zh-CN" altLang="zh-CN" dirty="0"/>
              <a:t>所计算得出的</a:t>
            </a:r>
            <a:r>
              <a:rPr lang="en-US" altLang="zh-CN" dirty="0" smtClean="0"/>
              <a:t>AQI</a:t>
            </a:r>
            <a:r>
              <a:rPr lang="zh-CN" altLang="en-US" dirty="0" smtClean="0"/>
              <a:t>与公布的</a:t>
            </a:r>
            <a:r>
              <a:rPr lang="en-US" altLang="zh-CN" dirty="0" smtClean="0"/>
              <a:t>AQI</a:t>
            </a:r>
            <a:r>
              <a:rPr lang="zh-CN" altLang="en-US" dirty="0" smtClean="0"/>
              <a:t>方差过大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PM2.5_24h</a:t>
            </a:r>
            <a:r>
              <a:rPr lang="zh-CN" altLang="zh-CN" dirty="0"/>
              <a:t>所计算得出的</a:t>
            </a:r>
            <a:r>
              <a:rPr lang="en-US" altLang="zh-CN" dirty="0" smtClean="0"/>
              <a:t>AQI</a:t>
            </a:r>
            <a:r>
              <a:rPr lang="zh-CN" altLang="en-US" dirty="0" smtClean="0"/>
              <a:t>能正确匹配</a:t>
            </a:r>
            <a:r>
              <a:rPr lang="en-US" altLang="zh-CN" dirty="0" smtClean="0">
                <a:solidFill>
                  <a:srgbClr val="FF0000"/>
                </a:solidFill>
              </a:rPr>
              <a:t>51.69%</a:t>
            </a:r>
            <a:r>
              <a:rPr lang="zh-CN" altLang="en-US" dirty="0" smtClean="0"/>
              <a:t>的记录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污染严重的日子里，</a:t>
            </a:r>
            <a:r>
              <a:rPr lang="en-US" altLang="zh-CN" dirty="0"/>
              <a:t> </a:t>
            </a:r>
            <a:r>
              <a:rPr lang="en-US" altLang="zh-CN" dirty="0" smtClean="0"/>
              <a:t>PM2.5_24h</a:t>
            </a:r>
            <a:r>
              <a:rPr lang="zh-CN" altLang="en-US" smtClean="0"/>
              <a:t>计算无能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) 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PM10_24h</a:t>
            </a:r>
            <a:r>
              <a:rPr lang="zh-CN" altLang="en-US" dirty="0"/>
              <a:t>时</a:t>
            </a:r>
            <a:r>
              <a:rPr lang="zh-CN" altLang="zh-CN" dirty="0"/>
              <a:t>更为接近</a:t>
            </a:r>
            <a:r>
              <a:rPr lang="zh-CN" altLang="en-US" dirty="0"/>
              <a:t>公布的</a:t>
            </a:r>
            <a:r>
              <a:rPr lang="en-US" altLang="zh-CN" dirty="0" smtClean="0"/>
              <a:t>AQI</a:t>
            </a:r>
          </a:p>
          <a:p>
            <a:pPr lvl="1"/>
            <a:r>
              <a:rPr lang="en-US" altLang="zh-CN" dirty="0" smtClean="0"/>
              <a:t>PM10/PM10_24h</a:t>
            </a:r>
            <a:r>
              <a:rPr lang="zh-CN" altLang="en-US" dirty="0"/>
              <a:t>与公布的</a:t>
            </a:r>
            <a:r>
              <a:rPr lang="en-US" altLang="zh-CN" dirty="0"/>
              <a:t>AQI</a:t>
            </a:r>
            <a:r>
              <a:rPr lang="zh-CN" altLang="en-US" dirty="0"/>
              <a:t>差距过</a:t>
            </a:r>
            <a:r>
              <a:rPr lang="zh-CN" altLang="en-US" dirty="0" smtClean="0"/>
              <a:t>大</a:t>
            </a:r>
            <a:endParaRPr lang="en-US" altLang="zh-CN" dirty="0"/>
          </a:p>
          <a:p>
            <a:pPr lvl="1"/>
            <a:r>
              <a:rPr lang="en-US" altLang="zh-CN" dirty="0" smtClean="0"/>
              <a:t>PM2.5_24h</a:t>
            </a:r>
            <a:r>
              <a:rPr lang="zh-CN" altLang="zh-CN" dirty="0"/>
              <a:t>所计算得出的</a:t>
            </a:r>
            <a:r>
              <a:rPr lang="en-US" altLang="zh-CN" dirty="0"/>
              <a:t>AQI</a:t>
            </a:r>
            <a:r>
              <a:rPr lang="zh-CN" altLang="en-US" dirty="0"/>
              <a:t>能正确</a:t>
            </a:r>
            <a:r>
              <a:rPr lang="zh-CN" altLang="en-US" dirty="0" smtClean="0"/>
              <a:t>匹配</a:t>
            </a:r>
            <a:r>
              <a:rPr lang="en-US" altLang="zh-CN" dirty="0" smtClean="0">
                <a:solidFill>
                  <a:srgbClr val="FF0000"/>
                </a:solidFill>
              </a:rPr>
              <a:t>23.09%</a:t>
            </a:r>
            <a:r>
              <a:rPr lang="zh-CN" altLang="en-US" dirty="0"/>
              <a:t>的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) </a:t>
            </a:r>
            <a:r>
              <a:rPr lang="zh-CN" altLang="en-US" dirty="0" smtClean="0"/>
              <a:t>总体而言： </a:t>
            </a:r>
            <a:r>
              <a:rPr lang="en-US" altLang="zh-CN" dirty="0" smtClean="0">
                <a:solidFill>
                  <a:srgbClr val="FF0000"/>
                </a:solidFill>
              </a:rPr>
              <a:t>PM2.5_24h &gt; PM10_24h &gt; PM2.5 &gt; PM10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) DIFF</a:t>
            </a:r>
            <a:r>
              <a:rPr lang="zh-CN" altLang="zh-CN" dirty="0" smtClean="0"/>
              <a:t>均值</a:t>
            </a:r>
            <a:r>
              <a:rPr lang="zh-CN" altLang="zh-CN" dirty="0"/>
              <a:t>为</a:t>
            </a:r>
            <a:r>
              <a:rPr lang="zh-CN" altLang="zh-CN" dirty="0" smtClean="0"/>
              <a:t>正</a:t>
            </a:r>
            <a:endParaRPr lang="en-US" altLang="zh-CN" dirty="0"/>
          </a:p>
          <a:p>
            <a:pPr lvl="1"/>
            <a:r>
              <a:rPr lang="en-US" altLang="zh-CN" dirty="0" smtClean="0"/>
              <a:t>AQI</a:t>
            </a:r>
            <a:r>
              <a:rPr lang="zh-CN" altLang="zh-CN" dirty="0"/>
              <a:t>计算可能经过其他</a:t>
            </a:r>
            <a:r>
              <a:rPr lang="zh-CN" altLang="zh-CN" dirty="0" smtClean="0"/>
              <a:t>校正</a:t>
            </a:r>
            <a:endParaRPr lang="zh-CN" altLang="zh-CN" dirty="0"/>
          </a:p>
          <a:p>
            <a:pPr lvl="1"/>
            <a:r>
              <a:rPr lang="en-US" altLang="zh-CN" dirty="0" smtClean="0"/>
              <a:t>PM2.5/PM2.5_24h, PM10/PM10_24h</a:t>
            </a:r>
            <a:r>
              <a:rPr lang="zh-CN" altLang="en-US" dirty="0" smtClean="0"/>
              <a:t>可能被</a:t>
            </a:r>
            <a:r>
              <a:rPr lang="zh-CN" altLang="zh-CN" dirty="0" smtClean="0"/>
              <a:t>低报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7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数据来源</a:t>
            </a:r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可视化</a:t>
            </a:r>
            <a:endParaRPr lang="en-US" altLang="zh-CN" dirty="0" smtClean="0"/>
          </a:p>
          <a:p>
            <a:r>
              <a:rPr lang="en-US" altLang="zh-CN" dirty="0" smtClean="0"/>
              <a:t>3) AQI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 smtClean="0"/>
              <a:t>4) XXXXX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95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数据来源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0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北京空气质量历史数据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2014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0</a:t>
            </a:r>
            <a:r>
              <a:rPr lang="zh-CN" altLang="zh-CN" dirty="0" smtClean="0"/>
              <a:t>时</a:t>
            </a:r>
            <a:r>
              <a:rPr lang="en-US" altLang="zh-CN" dirty="0" smtClean="0"/>
              <a:t> - 2016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26</a:t>
            </a:r>
            <a:r>
              <a:rPr lang="zh-CN" altLang="zh-CN" dirty="0"/>
              <a:t>日</a:t>
            </a:r>
            <a:r>
              <a:rPr lang="en-US" altLang="zh-CN" dirty="0"/>
              <a:t>23</a:t>
            </a:r>
            <a:r>
              <a:rPr lang="zh-CN" altLang="zh-CN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来源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/>
              <a:t>://beijingair.sinaapp.com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时间</a:t>
            </a:r>
            <a:r>
              <a:rPr lang="en-US" altLang="zh-CN" dirty="0" smtClean="0"/>
              <a:t>(</a:t>
            </a:r>
            <a:r>
              <a:rPr lang="zh-CN" altLang="zh-CN" dirty="0"/>
              <a:t>年月日，精确到每小时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 smtClean="0"/>
              <a:t>污染物</a:t>
            </a:r>
            <a:r>
              <a:rPr lang="zh-CN" altLang="zh-CN" dirty="0"/>
              <a:t>实时</a:t>
            </a:r>
            <a:r>
              <a:rPr lang="zh-CN" altLang="zh-CN" dirty="0" smtClean="0"/>
              <a:t>浓度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污染物</a:t>
            </a:r>
            <a:r>
              <a:rPr lang="en-US" altLang="zh-CN" dirty="0"/>
              <a:t>24</a:t>
            </a:r>
            <a:r>
              <a:rPr lang="zh-CN" altLang="zh-CN" dirty="0"/>
              <a:t>小时</a:t>
            </a:r>
            <a:r>
              <a:rPr lang="zh-CN" altLang="zh-CN" dirty="0" smtClean="0"/>
              <a:t>均值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空气</a:t>
            </a:r>
            <a:r>
              <a:rPr lang="zh-CN" altLang="zh-CN" dirty="0"/>
              <a:t>质量指数（</a:t>
            </a:r>
            <a:r>
              <a:rPr lang="en-US" altLang="zh-CN" dirty="0"/>
              <a:t>air quality index, AQI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监测点</a:t>
            </a:r>
            <a:r>
              <a:rPr lang="zh-CN" altLang="zh-CN" dirty="0"/>
              <a:t>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1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0545417"/>
                  </p:ext>
                </p:extLst>
              </p:nvPr>
            </p:nvGraphicFramePr>
            <p:xfrm>
              <a:off x="443025" y="157535"/>
              <a:ext cx="11305950" cy="62406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48096">
                      <a:extLst>
                        <a:ext uri="{9D8B030D-6E8A-4147-A177-3AD203B41FA5}">
                          <a16:colId xmlns:a16="http://schemas.microsoft.com/office/drawing/2014/main" val="1318899623"/>
                        </a:ext>
                      </a:extLst>
                    </a:gridCol>
                    <a:gridCol w="5204954">
                      <a:extLst>
                        <a:ext uri="{9D8B030D-6E8A-4147-A177-3AD203B41FA5}">
                          <a16:colId xmlns:a16="http://schemas.microsoft.com/office/drawing/2014/main" val="2149616469"/>
                        </a:ext>
                      </a:extLst>
                    </a:gridCol>
                    <a:gridCol w="2114550">
                      <a:extLst>
                        <a:ext uri="{9D8B030D-6E8A-4147-A177-3AD203B41FA5}">
                          <a16:colId xmlns:a16="http://schemas.microsoft.com/office/drawing/2014/main" val="3856839666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484089368"/>
                        </a:ext>
                      </a:extLst>
                    </a:gridCol>
                  </a:tblGrid>
                  <a:tr h="624658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污染物指标</a:t>
                          </a:r>
                          <a:endParaRPr lang="zh-CN" sz="28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污染物项目</a:t>
                          </a:r>
                          <a:r>
                            <a:rPr lang="en-US" sz="2400" kern="100" dirty="0">
                              <a:effectLst/>
                            </a:rPr>
                            <a:t>P</a:t>
                          </a:r>
                          <a:endParaRPr lang="zh-CN" sz="28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单位</a:t>
                          </a:r>
                          <a:endParaRPr lang="zh-CN" sz="28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对应英文</a:t>
                          </a:r>
                          <a:endParaRPr lang="zh-CN" sz="28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2533921227"/>
                      </a:ext>
                    </a:extLst>
                  </a:tr>
                  <a:tr h="468000">
                    <a:tc rowSpan="6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altLang="zh-CN" sz="24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altLang="zh-CN" sz="24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altLang="zh-CN" sz="24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altLang="zh-CN" sz="24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 smtClean="0">
                              <a:effectLst/>
                            </a:rPr>
                            <a:t>实时</a:t>
                          </a:r>
                          <a:r>
                            <a:rPr lang="zh-CN" sz="2400" b="1" kern="100" dirty="0">
                              <a:effectLst/>
                            </a:rPr>
                            <a:t>浓度</a:t>
                          </a:r>
                          <a:endParaRPr lang="zh-CN" sz="28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颗粒物（粒径</a:t>
                          </a:r>
                          <a:r>
                            <a:rPr lang="en-US" sz="2000" kern="100" dirty="0">
                              <a:effectLst/>
                            </a:rPr>
                            <a:t>&lt;=2.5 um</a:t>
                          </a:r>
                          <a:r>
                            <a:rPr lang="zh-CN" sz="2000" kern="100" dirty="0">
                              <a:effectLst/>
                            </a:rPr>
                            <a:t>）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PM2.5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3807494080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颗粒物（粒径</a:t>
                          </a:r>
                          <a:r>
                            <a:rPr lang="en-US" sz="2000" kern="100" dirty="0">
                              <a:effectLst/>
                            </a:rPr>
                            <a:t>&lt;=10 um</a:t>
                          </a:r>
                          <a:r>
                            <a:rPr lang="zh-CN" sz="2000" kern="100" dirty="0">
                              <a:effectLst/>
                            </a:rPr>
                            <a:t>）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PM10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1037370788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二氧化硫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SO2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1632261608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二氧化氮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NO2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81559950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臭氧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O3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4091511648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一氧化碳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mg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CO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1295466660"/>
                      </a:ext>
                    </a:extLst>
                  </a:tr>
                  <a:tr h="468000">
                    <a:tc rowSpan="6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 </a:t>
                          </a:r>
                          <a:endParaRPr lang="en-US" sz="28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sz="28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sz="28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 smtClean="0">
                              <a:effectLst/>
                            </a:rPr>
                            <a:t>24</a:t>
                          </a:r>
                          <a:r>
                            <a:rPr lang="zh-CN" sz="2400" b="1" kern="100" dirty="0">
                              <a:effectLst/>
                            </a:rPr>
                            <a:t>小时均值</a:t>
                          </a:r>
                          <a:endParaRPr lang="zh-CN" sz="28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颗粒物（粒径</a:t>
                          </a:r>
                          <a:r>
                            <a:rPr lang="en-US" sz="2000" kern="100" dirty="0">
                              <a:effectLst/>
                            </a:rPr>
                            <a:t>&lt;=2.5 um</a:t>
                          </a:r>
                          <a:r>
                            <a:rPr lang="zh-CN" sz="2000" kern="100" dirty="0">
                              <a:effectLst/>
                            </a:rPr>
                            <a:t>）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PM2.5_24h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2414288202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颗粒物（粒径</a:t>
                          </a:r>
                          <a:r>
                            <a:rPr lang="en-US" sz="2000" kern="100" dirty="0">
                              <a:effectLst/>
                            </a:rPr>
                            <a:t>&lt;=10 um</a:t>
                          </a:r>
                          <a:r>
                            <a:rPr lang="zh-CN" sz="2000" kern="100" dirty="0">
                              <a:effectLst/>
                            </a:rPr>
                            <a:t>）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PM10_24h</a:t>
                          </a:r>
                          <a:endParaRPr lang="zh-CN" sz="27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3280732207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二氧化硫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SO2_24h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4030923463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二氧化氮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NO2_24h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881644866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臭氧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μg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O3_24h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7156986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一氧化碳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mg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27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CO_24h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731644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0545417"/>
                  </p:ext>
                </p:extLst>
              </p:nvPr>
            </p:nvGraphicFramePr>
            <p:xfrm>
              <a:off x="443025" y="157535"/>
              <a:ext cx="11305950" cy="62406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48096">
                      <a:extLst>
                        <a:ext uri="{9D8B030D-6E8A-4147-A177-3AD203B41FA5}">
                          <a16:colId xmlns:a16="http://schemas.microsoft.com/office/drawing/2014/main" val="1318899623"/>
                        </a:ext>
                      </a:extLst>
                    </a:gridCol>
                    <a:gridCol w="5204954">
                      <a:extLst>
                        <a:ext uri="{9D8B030D-6E8A-4147-A177-3AD203B41FA5}">
                          <a16:colId xmlns:a16="http://schemas.microsoft.com/office/drawing/2014/main" val="2149616469"/>
                        </a:ext>
                      </a:extLst>
                    </a:gridCol>
                    <a:gridCol w="2114550">
                      <a:extLst>
                        <a:ext uri="{9D8B030D-6E8A-4147-A177-3AD203B41FA5}">
                          <a16:colId xmlns:a16="http://schemas.microsoft.com/office/drawing/2014/main" val="3856839666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484089368"/>
                        </a:ext>
                      </a:extLst>
                    </a:gridCol>
                  </a:tblGrid>
                  <a:tr h="624658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污染物指标</a:t>
                          </a:r>
                          <a:endParaRPr lang="zh-CN" sz="28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污染物项目</a:t>
                          </a:r>
                          <a:r>
                            <a:rPr lang="en-US" sz="2400" kern="100" dirty="0">
                              <a:effectLst/>
                            </a:rPr>
                            <a:t>P</a:t>
                          </a:r>
                          <a:endParaRPr lang="zh-CN" sz="28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单位</a:t>
                          </a:r>
                          <a:endParaRPr lang="zh-CN" sz="28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对应英文</a:t>
                          </a:r>
                          <a:endParaRPr lang="zh-CN" sz="28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2533921227"/>
                      </a:ext>
                    </a:extLst>
                  </a:tr>
                  <a:tr h="468000">
                    <a:tc rowSpan="6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altLang="zh-CN" sz="24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altLang="zh-CN" sz="24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altLang="zh-CN" sz="24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altLang="zh-CN" sz="24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 smtClean="0">
                              <a:effectLst/>
                            </a:rPr>
                            <a:t>实时</a:t>
                          </a:r>
                          <a:r>
                            <a:rPr lang="zh-CN" sz="2400" b="1" kern="100" dirty="0">
                              <a:effectLst/>
                            </a:rPr>
                            <a:t>浓度</a:t>
                          </a:r>
                          <a:endParaRPr lang="zh-CN" sz="28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颗粒物（粒径</a:t>
                          </a:r>
                          <a:r>
                            <a:rPr lang="en-US" sz="2000" kern="100" dirty="0">
                              <a:effectLst/>
                            </a:rPr>
                            <a:t>&lt;=2.5 um</a:t>
                          </a:r>
                          <a:r>
                            <a:rPr lang="zh-CN" sz="2000" kern="100" dirty="0">
                              <a:effectLst/>
                            </a:rPr>
                            <a:t>）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153947" r="-97695" b="-1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PM2.5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3807494080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颗粒物（粒径</a:t>
                          </a:r>
                          <a:r>
                            <a:rPr lang="en-US" sz="2000" kern="100" dirty="0">
                              <a:effectLst/>
                            </a:rPr>
                            <a:t>&lt;=10 um</a:t>
                          </a:r>
                          <a:r>
                            <a:rPr lang="zh-CN" sz="2000" kern="100" dirty="0">
                              <a:effectLst/>
                            </a:rPr>
                            <a:t>）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250649" r="-97695" b="-10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PM10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1037370788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二氧化硫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350649" r="-97695" b="-9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SO2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1632261608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二氧化氮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450649" r="-97695" b="-8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NO2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81559950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臭氧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550649" r="-97695" b="-7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O3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4091511648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一氧化碳</a:t>
                          </a: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650649" r="-97695" b="-6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CO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1295466660"/>
                      </a:ext>
                    </a:extLst>
                  </a:tr>
                  <a:tr h="468000">
                    <a:tc rowSpan="6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 </a:t>
                          </a:r>
                          <a:endParaRPr lang="en-US" sz="28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sz="28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endParaRPr lang="en-US" sz="2800" b="1" kern="100" dirty="0" smtClean="0">
                            <a:effectLst/>
                          </a:endParaRPr>
                        </a:p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 smtClean="0">
                              <a:effectLst/>
                            </a:rPr>
                            <a:t>24</a:t>
                          </a:r>
                          <a:r>
                            <a:rPr lang="zh-CN" sz="2400" b="1" kern="100" dirty="0">
                              <a:effectLst/>
                            </a:rPr>
                            <a:t>小时均值</a:t>
                          </a:r>
                          <a:endParaRPr lang="zh-CN" sz="2800" b="1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颗粒物（粒径</a:t>
                          </a:r>
                          <a:r>
                            <a:rPr lang="en-US" sz="2000" kern="100" dirty="0">
                              <a:effectLst/>
                            </a:rPr>
                            <a:t>&lt;=2.5 um</a:t>
                          </a:r>
                          <a:r>
                            <a:rPr lang="zh-CN" sz="2000" kern="100" dirty="0">
                              <a:effectLst/>
                            </a:rPr>
                            <a:t>）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750649" r="-97695" b="-5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PM2.5_24h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2414288202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颗粒物（粒径</a:t>
                          </a:r>
                          <a:r>
                            <a:rPr lang="en-US" sz="2000" kern="100" dirty="0">
                              <a:effectLst/>
                            </a:rPr>
                            <a:t>&lt;=10 um</a:t>
                          </a:r>
                          <a:r>
                            <a:rPr lang="zh-CN" sz="2000" kern="100" dirty="0">
                              <a:effectLst/>
                            </a:rPr>
                            <a:t>）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850649" r="-97695" b="-4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PM10_24h</a:t>
                          </a:r>
                          <a:endParaRPr lang="zh-CN" sz="27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3280732207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二氧化硫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963158" r="-97695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SO2_24h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4030923463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二氧化氮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1049351" r="-97695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NO2_24h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881644866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臭氧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1149351" r="-97695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O3_24h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7156986"/>
                      </a:ext>
                    </a:extLst>
                  </a:tr>
                  <a:tr h="468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zh-CN" sz="2000" kern="100" dirty="0">
                              <a:effectLst/>
                            </a:rPr>
                            <a:t>一氧化碳</a:t>
                          </a:r>
                          <a:r>
                            <a:rPr lang="en-US" sz="2000" kern="100" dirty="0">
                              <a:effectLst/>
                            </a:rPr>
                            <a:t>24</a:t>
                          </a:r>
                          <a:r>
                            <a:rPr lang="zh-CN" sz="2000" kern="100" dirty="0">
                              <a:effectLst/>
                            </a:rPr>
                            <a:t>小时平均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8562" marR="58562" marT="0" marB="0">
                        <a:blipFill>
                          <a:blip r:embed="rId2"/>
                          <a:stretch>
                            <a:fillRect l="-338617" t="-1249351" r="-97695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CO_24h</a:t>
                          </a:r>
                          <a:endParaRPr lang="zh-CN" sz="27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8562" marR="58562" marT="0" marB="0"/>
                    </a:tc>
                    <a:extLst>
                      <a:ext uri="{0D108BD9-81ED-4DB2-BD59-A6C34878D82A}">
                        <a16:rowId xmlns:a16="http://schemas.microsoft.com/office/drawing/2014/main" val="7316447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440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AQI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AQI</a:t>
            </a:r>
            <a:r>
              <a:rPr lang="zh-CN" altLang="en-US" dirty="0" smtClean="0"/>
              <a:t>公式</a:t>
            </a:r>
            <a:r>
              <a:rPr lang="en-US" altLang="zh-CN" dirty="0" smtClean="0"/>
              <a:t>-</a:t>
            </a:r>
            <a:r>
              <a:rPr lang="zh-CN" altLang="zh-CN" sz="2000" dirty="0" smtClean="0"/>
              <a:t>环境保护部发布的环境空气质量指数（</a:t>
            </a:r>
            <a:r>
              <a:rPr lang="en-US" altLang="zh-CN" sz="2000" dirty="0" smtClean="0"/>
              <a:t>AQI</a:t>
            </a:r>
            <a:r>
              <a:rPr lang="zh-CN" altLang="zh-CN" sz="2000" dirty="0" smtClean="0"/>
              <a:t>）技术规定（试行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628"/>
                <a:ext cx="10515600" cy="461081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zh-CN" sz="3100" dirty="0" smtClean="0"/>
                  <a:t>污染物</a:t>
                </a:r>
                <a:r>
                  <a:rPr lang="zh-CN" altLang="zh-CN" sz="3100" dirty="0"/>
                  <a:t>项目</a:t>
                </a:r>
                <a:r>
                  <a:rPr lang="en-US" altLang="zh-CN" sz="3100" dirty="0"/>
                  <a:t>P</a:t>
                </a:r>
                <a:r>
                  <a:rPr lang="zh-CN" altLang="zh-CN" sz="3100" dirty="0"/>
                  <a:t>的空气质量</a:t>
                </a:r>
                <a:r>
                  <a:rPr lang="zh-CN" altLang="zh-CN" sz="3100" dirty="0" smtClean="0"/>
                  <a:t>分指数</a:t>
                </a:r>
                <a:endParaRPr lang="en-US" altLang="zh-CN" sz="3100" dirty="0" smtClean="0"/>
              </a:p>
              <a:p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IAQI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IAQI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IAQI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BP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BP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BP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𝐿𝑜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IAQI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𝐿𝑜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 smtClean="0"/>
                  <a:t>         </a:t>
                </a:r>
                <a:r>
                  <a:rPr lang="zh-CN" altLang="zh-CN" sz="1900" dirty="0" smtClean="0"/>
                  <a:t>污染物</a:t>
                </a:r>
                <a:r>
                  <a:rPr lang="zh-CN" altLang="zh-CN" sz="1900" dirty="0"/>
                  <a:t>项目</a:t>
                </a:r>
                <a:r>
                  <a:rPr lang="en-US" altLang="zh-CN" sz="1900" dirty="0"/>
                  <a:t>P</a:t>
                </a:r>
                <a:r>
                  <a:rPr lang="zh-CN" altLang="zh-CN" sz="1900" dirty="0"/>
                  <a:t>的质量浓度</a:t>
                </a:r>
                <a:r>
                  <a:rPr lang="zh-CN" altLang="zh-CN" sz="1900" dirty="0" smtClean="0"/>
                  <a:t>值</a:t>
                </a:r>
                <a:endParaRPr lang="zh-CN" altLang="zh-CN" sz="1900" dirty="0"/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900">
                            <a:latin typeface="Cambria Math" panose="02040503050406030204" pitchFamily="18" charset="0"/>
                          </a:rPr>
                          <m:t>BP</m:t>
                        </m:r>
                      </m:e>
                      <m:sub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𝐻𝑖</m:t>
                        </m:r>
                      </m:sub>
                    </m:sSub>
                  </m:oMath>
                </a14:m>
                <a:r>
                  <a:rPr lang="en-US" altLang="zh-CN" sz="1900" dirty="0" smtClean="0"/>
                  <a:t>      </a:t>
                </a:r>
                <a:r>
                  <a:rPr lang="zh-CN" altLang="zh-CN" sz="19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zh-CN" sz="1900" dirty="0"/>
                  <a:t>相近的污染物浓度限值的高位</a:t>
                </a:r>
                <a:r>
                  <a:rPr lang="zh-CN" altLang="zh-CN" sz="1900" dirty="0" smtClean="0"/>
                  <a:t>值</a:t>
                </a:r>
                <a:endParaRPr lang="zh-CN" altLang="zh-CN" sz="1900" dirty="0"/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900">
                            <a:latin typeface="Cambria Math" panose="02040503050406030204" pitchFamily="18" charset="0"/>
                          </a:rPr>
                          <m:t>BP</m:t>
                        </m:r>
                      </m:e>
                      <m:sub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𝐿𝑜</m:t>
                        </m:r>
                      </m:sub>
                    </m:sSub>
                  </m:oMath>
                </a14:m>
                <a:r>
                  <a:rPr lang="en-US" altLang="zh-CN" sz="1900" dirty="0" smtClean="0"/>
                  <a:t>      </a:t>
                </a:r>
                <a:r>
                  <a:rPr lang="zh-CN" altLang="zh-CN" sz="19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zh-CN" sz="1900" dirty="0"/>
                  <a:t>相近的污染物浓度限值的低位</a:t>
                </a:r>
                <a:r>
                  <a:rPr lang="zh-CN" altLang="zh-CN" sz="1900" dirty="0" smtClean="0"/>
                  <a:t>值</a:t>
                </a:r>
                <a:endParaRPr lang="zh-CN" altLang="zh-CN" sz="1900" dirty="0"/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900">
                            <a:latin typeface="Cambria Math" panose="02040503050406030204" pitchFamily="18" charset="0"/>
                          </a:rPr>
                          <m:t>IAQI</m:t>
                        </m:r>
                      </m:e>
                      <m:sub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𝐻𝑖</m:t>
                        </m:r>
                      </m:sub>
                    </m:sSub>
                    <m:r>
                      <a:rPr lang="en-US" altLang="zh-CN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 smtClean="0"/>
                  <a:t>  </a:t>
                </a:r>
                <a:r>
                  <a:rPr lang="zh-CN" altLang="zh-CN" sz="19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900">
                            <a:latin typeface="Cambria Math" panose="02040503050406030204" pitchFamily="18" charset="0"/>
                          </a:rPr>
                          <m:t>BP</m:t>
                        </m:r>
                      </m:e>
                      <m:sub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𝐻𝑖</m:t>
                        </m:r>
                      </m:sub>
                    </m:sSub>
                  </m:oMath>
                </a14:m>
                <a:r>
                  <a:rPr lang="zh-CN" altLang="zh-CN" sz="1900" dirty="0"/>
                  <a:t>对应的空气质量</a:t>
                </a:r>
                <a:r>
                  <a:rPr lang="zh-CN" altLang="zh-CN" sz="1900" dirty="0" smtClean="0"/>
                  <a:t>分指数</a:t>
                </a:r>
                <a:endParaRPr lang="zh-CN" altLang="zh-CN" sz="1900" dirty="0"/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900">
                            <a:latin typeface="Cambria Math" panose="02040503050406030204" pitchFamily="18" charset="0"/>
                          </a:rPr>
                          <m:t>IAQI</m:t>
                        </m:r>
                      </m:e>
                      <m:sub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𝐿𝑜</m:t>
                        </m:r>
                      </m:sub>
                    </m:sSub>
                  </m:oMath>
                </a14:m>
                <a:r>
                  <a:rPr lang="en-US" altLang="zh-CN" sz="1900" dirty="0" smtClean="0"/>
                  <a:t>   </a:t>
                </a:r>
                <a:r>
                  <a:rPr lang="zh-CN" altLang="zh-CN" sz="19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900">
                            <a:latin typeface="Cambria Math" panose="02040503050406030204" pitchFamily="18" charset="0"/>
                          </a:rPr>
                          <m:t>BP</m:t>
                        </m:r>
                      </m:e>
                      <m:sub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𝐿𝑜</m:t>
                        </m:r>
                      </m:sub>
                    </m:sSub>
                  </m:oMath>
                </a14:m>
                <a:r>
                  <a:rPr lang="zh-CN" altLang="zh-CN" sz="1900" dirty="0"/>
                  <a:t>对应的空气质量</a:t>
                </a:r>
                <a:r>
                  <a:rPr lang="zh-CN" altLang="zh-CN" sz="1900" dirty="0" smtClean="0"/>
                  <a:t>分指数</a:t>
                </a:r>
                <a:endParaRPr lang="zh-CN" altLang="zh-CN" sz="1900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r>
                  <a:rPr lang="zh-CN" altLang="zh-CN" sz="3100" dirty="0" smtClean="0"/>
                  <a:t>空气</a:t>
                </a:r>
                <a:r>
                  <a:rPr lang="zh-CN" altLang="zh-CN" sz="3100" dirty="0"/>
                  <a:t>质量</a:t>
                </a:r>
                <a:r>
                  <a:rPr lang="zh-CN" altLang="zh-CN" sz="3100" dirty="0" smtClean="0"/>
                  <a:t>指数</a:t>
                </a:r>
                <a:r>
                  <a:rPr lang="en-US" altLang="zh-CN" sz="31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AQI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IAQI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=1,2,…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628"/>
                <a:ext cx="10515600" cy="4610819"/>
              </a:xfrm>
              <a:blipFill>
                <a:blip r:embed="rId2"/>
                <a:stretch>
                  <a:fillRect l="-1101" t="-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02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15529" t="12351" r="14092" b="27016"/>
          <a:stretch/>
        </p:blipFill>
        <p:spPr bwMode="auto">
          <a:xfrm>
            <a:off x="781336" y="365125"/>
            <a:ext cx="10572464" cy="5725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698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06067" y="3663617"/>
                <a:ext cx="8038532" cy="2971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IAQI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IAQI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IAQI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BP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BP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BP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𝐿𝑜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IAQI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𝐿𝑜</m:t>
                          </m:r>
                        </m:sub>
                      </m:sSub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For PM2.5/1h,</a:t>
                </a:r>
              </a:p>
              <a:p>
                <a:r>
                  <a:rPr lang="en-US" altLang="zh-CN" sz="2400" b="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IAQI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500−400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500−350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405−350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+400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=436.66</m:t>
                    </m:r>
                  </m:oMath>
                </a14:m>
                <a:endParaRPr lang="en-US" altLang="zh-CN" sz="2400" b="0" dirty="0" smtClean="0"/>
              </a:p>
              <a:p>
                <a:r>
                  <a:rPr lang="en-US" altLang="zh-CN" sz="2400" dirty="0" smtClean="0"/>
                  <a:t>       </a:t>
                </a:r>
                <a:endParaRPr lang="en-US" altLang="zh-CN" sz="2800" dirty="0" smtClean="0"/>
              </a:p>
              <a:p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67" y="3663617"/>
                <a:ext cx="8038532" cy="2971454"/>
              </a:xfrm>
              <a:prstGeom prst="rect">
                <a:avLst/>
              </a:prstGeom>
              <a:blipFill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PM25.in | 北京PM2.5及空气质量指数(AQI)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t="13352" r="1605" b="35081"/>
          <a:stretch/>
        </p:blipFill>
        <p:spPr>
          <a:xfrm>
            <a:off x="263857" y="0"/>
            <a:ext cx="11928143" cy="338464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4"/>
          <a:srcRect l="15529" t="12351" r="76704" b="27016"/>
          <a:stretch/>
        </p:blipFill>
        <p:spPr bwMode="auto">
          <a:xfrm>
            <a:off x="9160190" y="2506662"/>
            <a:ext cx="991378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内容占位符 3"/>
          <p:cNvPicPr>
            <a:picLocks/>
          </p:cNvPicPr>
          <p:nvPr/>
        </p:nvPicPr>
        <p:blipFill rotWithShape="1">
          <a:blip r:embed="rId4"/>
          <a:srcRect l="78876" t="16334" r="14092" b="27016"/>
          <a:stretch/>
        </p:blipFill>
        <p:spPr bwMode="auto">
          <a:xfrm>
            <a:off x="10151568" y="2792509"/>
            <a:ext cx="897575" cy="4065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8944599" y="6208748"/>
            <a:ext cx="2446524" cy="6619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559</Words>
  <Application>Microsoft Office PowerPoint</Application>
  <PresentationFormat>宽屏</PresentationFormat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Calibri</vt:lpstr>
      <vt:lpstr>Cambria Math</vt:lpstr>
      <vt:lpstr>Times New Roman</vt:lpstr>
      <vt:lpstr>Wingdings</vt:lpstr>
      <vt:lpstr>Office 主题​​</vt:lpstr>
      <vt:lpstr>数据科学导论展示</vt:lpstr>
      <vt:lpstr>内容</vt:lpstr>
      <vt:lpstr>数据来源</vt:lpstr>
      <vt:lpstr>北京空气质量历史数据</vt:lpstr>
      <vt:lpstr>PowerPoint 演示文稿</vt:lpstr>
      <vt:lpstr>AQI计算</vt:lpstr>
      <vt:lpstr>AQI公式-环境保护部发布的环境空气质量指数（AQI）技术规定（试行）</vt:lpstr>
      <vt:lpstr>PowerPoint 演示文稿</vt:lpstr>
      <vt:lpstr>PowerPoint 演示文稿</vt:lpstr>
      <vt:lpstr>PM2.5/PM2.5_24h  AQI ?</vt:lpstr>
      <vt:lpstr>PM2.5/PM2.5_24h  AQI ?</vt:lpstr>
      <vt:lpstr>AQI = 500 ？？？</vt:lpstr>
      <vt:lpstr>PM10/PM10_24h  AQI ?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数据科学导论展示</dc:title>
  <dc:creator>andi liao</dc:creator>
  <cp:lastModifiedBy>andi liao</cp:lastModifiedBy>
  <cp:revision>72</cp:revision>
  <dcterms:created xsi:type="dcterms:W3CDTF">2016-12-21T08:57:48Z</dcterms:created>
  <dcterms:modified xsi:type="dcterms:W3CDTF">2016-12-21T11:14:39Z</dcterms:modified>
</cp:coreProperties>
</file>