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4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68D7-97E3-AB4A-A51A-9E119C208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33BBC-80BC-F643-A094-F63964D1E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E3FED-F924-294D-BF5A-7D99CB39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39C2-7A0A-2142-8DEF-FDF4D4435D4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CF28B-9A7C-A246-BFCD-ACF28412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45359-1D86-F249-BFFC-60083B80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FECB-930F-F043-BB40-99D1E3BC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5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CC8C-F5DA-0743-ABB5-2F56BA0A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273F5-9E7A-B142-B9BB-A45BB6D75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77809-D1E7-A34E-8D7F-D77C085CC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39C2-7A0A-2142-8DEF-FDF4D4435D4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CCD4C-EF55-1B41-9DDE-0C1442F7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54089-03F0-294D-98F1-B8C3C7E0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FECB-930F-F043-BB40-99D1E3BC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1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8E201-ADCF-9147-ABC9-225FA1431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51F27-7F8E-1547-9759-EF4A02F44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FE54B-4E8D-424F-9601-D6B94066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39C2-7A0A-2142-8DEF-FDF4D4435D4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474CE-C9CA-354F-A10F-77B811C6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5AC9B-D517-3348-A947-9F74AC9C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FECB-930F-F043-BB40-99D1E3BC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6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C3E5-B306-6442-B50E-ECA349D1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46354-E61D-CB43-A1E2-EB76EAB70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DADE2-4F7D-3542-8FCB-6300B566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39C2-7A0A-2142-8DEF-FDF4D4435D4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C87A2-F3E1-8B46-A9E1-01193FA9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60B17-D03F-1042-BA67-0E7BCF10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FECB-930F-F043-BB40-99D1E3BC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2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A13F-FB03-6349-98AD-AE988513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EB02E-5199-BF4F-966D-5A1E2EB76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08B2B-691F-A145-B539-1758A752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39C2-7A0A-2142-8DEF-FDF4D4435D4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8534E-92B4-1D46-93DF-CBE9A659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62DD1-B0CC-7D45-8D8A-31A2B2C6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FECB-930F-F043-BB40-99D1E3BC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5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B8A3F-B786-6A43-ABEA-639AC0E6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EB31F-DCFA-E14E-AE2E-16CB4232C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0A799-2D97-B143-982F-A3CD14A0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EED5A-7D92-6145-8CD8-EF796603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39C2-7A0A-2142-8DEF-FDF4D4435D4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04BC6-7AF2-B942-A62F-77C8D7DD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81D8B-4FB7-F540-AD39-B45FD82A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FECB-930F-F043-BB40-99D1E3BC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0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3E72-A888-3B48-94D2-00FE0C3A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4F5F2-8DE1-C149-A926-68CFC12AF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C8402-4FC9-C846-88B9-7FA67AC4C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4C95E-41DC-5845-B666-7FE0C9E47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11E62-A70A-F24D-8809-680BAE37A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0BC56-C0A3-1946-B89A-4A58157C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39C2-7A0A-2142-8DEF-FDF4D4435D4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69B77-A007-D04D-B749-307A0B06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689F3-605D-D248-9058-DA67B76E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FECB-930F-F043-BB40-99D1E3BC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7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71C2-188B-BD4F-9E0A-7AD88422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63F9E-CAAF-B746-A27D-81813A7D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39C2-7A0A-2142-8DEF-FDF4D4435D4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BEFD8-7842-BB4D-ACCE-FA003C1A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1D2A4-DD56-2641-BF50-0186A163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FECB-930F-F043-BB40-99D1E3BC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9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BC70A8-D267-DD4B-82B2-4B3FB657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39C2-7A0A-2142-8DEF-FDF4D4435D4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52951-95A4-5548-9DEB-330FEF06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2BE83-C23D-D243-B1EA-227CC551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FECB-930F-F043-BB40-99D1E3BC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9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6AE3-FC58-D64E-B7CC-90459E4E6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8C702-54B3-4B43-A110-89C11F94D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F8610-363E-6C45-9B21-B6884AAD3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C409C-7CD1-E24F-A90F-93EF09E0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39C2-7A0A-2142-8DEF-FDF4D4435D4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F6275-592C-B94D-97C4-D2D44924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6EC47-C393-3C41-9BA7-AAED1382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FECB-930F-F043-BB40-99D1E3BC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EDC2-CEB7-3740-AE5E-7AC2C043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73B85-4D95-BB43-AAFD-49453EEE9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6D676-6BCC-E747-94D9-427C1587B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720B4-2ECA-5443-9A4F-E2F49F26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39C2-7A0A-2142-8DEF-FDF4D4435D4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FE2D4-B77F-F845-8EA6-8D6A1FD2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8BC32-A807-FD4E-B087-EE06D5AA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FECB-930F-F043-BB40-99D1E3BC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7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82BDB-C6C7-1249-A713-5E0BA939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205F4-E6BD-5F45-B5B9-373210DD7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C4A9E-20E8-954A-8759-EFCAB0F8C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39C2-7A0A-2142-8DEF-FDF4D4435D4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E7CCF-2971-264F-B41E-0EDBF52FA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FA36D-C775-E84C-A046-9B07EB0DE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7FECB-930F-F043-BB40-99D1E3BC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3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5328E-950B-3741-9EC9-62DF891B29E2}"/>
              </a:ext>
            </a:extLst>
          </p:cNvPr>
          <p:cNvSpPr txBox="1"/>
          <p:nvPr/>
        </p:nvSpPr>
        <p:spPr>
          <a:xfrm>
            <a:off x="304800" y="1156139"/>
            <a:ext cx="107731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Metabolite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conversion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Mapped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BIGG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InChI Key</a:t>
            </a:r>
            <a:r>
              <a:rPr lang="zh-CN" altLang="en-US" dirty="0"/>
              <a:t> </a:t>
            </a:r>
            <a:r>
              <a:rPr lang="en-US" altLang="zh-CN" dirty="0"/>
              <a:t>(international</a:t>
            </a:r>
            <a:r>
              <a:rPr lang="zh-CN" altLang="en-US" dirty="0"/>
              <a:t> </a:t>
            </a:r>
            <a:r>
              <a:rPr lang="en-US" altLang="zh-CN" dirty="0"/>
              <a:t>chemical</a:t>
            </a:r>
            <a:r>
              <a:rPr lang="zh-CN" altLang="en-US" dirty="0"/>
              <a:t> </a:t>
            </a:r>
            <a:r>
              <a:rPr lang="en-US" altLang="zh-CN" dirty="0"/>
              <a:t>identifier)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270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1511</a:t>
            </a:r>
            <a:r>
              <a:rPr lang="zh-CN" altLang="en-US" dirty="0"/>
              <a:t> </a:t>
            </a:r>
            <a:r>
              <a:rPr lang="en-US" altLang="zh-CN" dirty="0"/>
              <a:t>metabolites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identified</a:t>
            </a:r>
          </a:p>
          <a:p>
            <a:endParaRPr lang="en-US" altLang="zh-CN" dirty="0"/>
          </a:p>
          <a:p>
            <a:pPr marL="342900" indent="-342900">
              <a:buAutoNum type="arabicPeriod" startAt="2"/>
            </a:pP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Mega</a:t>
            </a:r>
            <a:r>
              <a:rPr lang="zh-CN" altLang="en-US" dirty="0"/>
              <a:t> </a:t>
            </a:r>
            <a:r>
              <a:rPr lang="en-US" altLang="zh-CN" dirty="0"/>
              <a:t>Medium</a:t>
            </a:r>
            <a:r>
              <a:rPr lang="zh-CN" altLang="en-US" dirty="0"/>
              <a:t> </a:t>
            </a:r>
            <a:r>
              <a:rPr lang="en-US" altLang="zh-CN" dirty="0"/>
              <a:t>profile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(identified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metabolomics)</a:t>
            </a:r>
            <a:r>
              <a:rPr lang="zh-CN" altLang="en-US" dirty="0"/>
              <a:t> </a:t>
            </a:r>
            <a:r>
              <a:rPr lang="en-US" altLang="zh-CN" dirty="0"/>
              <a:t>Metabolites</a:t>
            </a:r>
            <a:r>
              <a:rPr lang="zh-CN" altLang="en-US" dirty="0"/>
              <a:t> </a:t>
            </a:r>
            <a:r>
              <a:rPr lang="en-US" altLang="zh-CN" dirty="0"/>
              <a:t>present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least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(identified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protocol)</a:t>
            </a:r>
            <a:r>
              <a:rPr lang="zh-CN" altLang="en-US" dirty="0"/>
              <a:t> </a:t>
            </a:r>
            <a:r>
              <a:rPr lang="en-US" altLang="zh-CN" dirty="0"/>
              <a:t>Metabolites</a:t>
            </a:r>
            <a:r>
              <a:rPr lang="zh-CN" altLang="en-US" dirty="0"/>
              <a:t> </a:t>
            </a:r>
            <a:r>
              <a:rPr lang="en-US" altLang="zh-CN" dirty="0"/>
              <a:t>explicitly</a:t>
            </a:r>
            <a:r>
              <a:rPr lang="zh-CN" altLang="en-US" dirty="0"/>
              <a:t> </a:t>
            </a:r>
            <a:r>
              <a:rPr lang="en-US" altLang="zh-CN" dirty="0"/>
              <a:t>mentioned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Eventually,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130</a:t>
            </a:r>
            <a:r>
              <a:rPr lang="zh-CN" altLang="en-US" dirty="0"/>
              <a:t> </a:t>
            </a:r>
            <a:r>
              <a:rPr lang="en-US" altLang="zh-CN" dirty="0" err="1"/>
              <a:t>bigg</a:t>
            </a:r>
            <a:r>
              <a:rPr lang="zh-CN" altLang="en-US" dirty="0"/>
              <a:t> </a:t>
            </a:r>
            <a:r>
              <a:rPr lang="en-US" altLang="zh-CN" dirty="0"/>
              <a:t>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AutoNum type="arabicPeriod" startAt="3"/>
            </a:pP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 err="1"/>
              <a:t>CarveMe</a:t>
            </a:r>
            <a:r>
              <a:rPr lang="en-US" altLang="zh-CN" dirty="0"/>
              <a:t> to generate draft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Gapfill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grow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MM</a:t>
            </a:r>
          </a:p>
          <a:p>
            <a:pPr marL="342900" indent="-342900">
              <a:buAutoNum type="arabicPeriod" startAt="3"/>
            </a:pPr>
            <a:endParaRPr lang="en-US" altLang="zh-CN" dirty="0"/>
          </a:p>
          <a:p>
            <a:pPr marL="342900" indent="-342900">
              <a:buAutoNum type="arabicPeriod" startAt="3"/>
            </a:pPr>
            <a:r>
              <a:rPr lang="en-US" altLang="zh-CN" dirty="0"/>
              <a:t>Customized </a:t>
            </a:r>
            <a:r>
              <a:rPr lang="en-US" altLang="zh-CN" dirty="0" err="1"/>
              <a:t>gapfilling</a:t>
            </a:r>
            <a:r>
              <a:rPr lang="en-US" altLang="zh-CN" dirty="0"/>
              <a:t> draft model using metabolomics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Use t-test to find metabolites with significant log2(fold change)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Add reactions from universal pool to fulfill minimum uptake or secretion fluxes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211A79-1D3B-334D-865B-41E8A387EC33}"/>
              </a:ext>
            </a:extLst>
          </p:cNvPr>
          <p:cNvSpPr/>
          <p:nvPr/>
        </p:nvSpPr>
        <p:spPr>
          <a:xfrm>
            <a:off x="304800" y="379550"/>
            <a:ext cx="3489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Generate metabolic model</a:t>
            </a:r>
          </a:p>
        </p:txBody>
      </p:sp>
    </p:spTree>
    <p:extLst>
      <p:ext uri="{BB962C8B-B14F-4D97-AF65-F5344CB8AC3E}">
        <p14:creationId xmlns:p14="http://schemas.microsoft.com/office/powerpoint/2010/main" val="33337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969AC8-A572-DC48-A596-61AB5189E7D8}"/>
              </a:ext>
            </a:extLst>
          </p:cNvPr>
          <p:cNvSpPr txBox="1"/>
          <p:nvPr/>
        </p:nvSpPr>
        <p:spPr>
          <a:xfrm>
            <a:off x="399393" y="472966"/>
            <a:ext cx="10773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Three steps to identify fluxes given model</a:t>
            </a:r>
          </a:p>
          <a:p>
            <a:endParaRPr lang="en-US" altLang="zh-CN" dirty="0"/>
          </a:p>
          <a:p>
            <a:r>
              <a:rPr lang="en-US" altLang="zh-CN" dirty="0"/>
              <a:t>Caveat: 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Fix growth rate to the observed value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For exchange reactions that show significant fluxes in data, try to force minimum fluxes through them</a:t>
            </a:r>
          </a:p>
          <a:p>
            <a:pPr marL="342900" indent="-342900">
              <a:buAutoNum type="arabicPeriod"/>
            </a:pPr>
            <a:r>
              <a:rPr lang="en-US" altLang="zh-CN" dirty="0"/>
              <a:t>For other exchange reactions, try to turn them off as many as possible. </a:t>
            </a:r>
          </a:p>
          <a:p>
            <a:pPr marL="342900" indent="-342900">
              <a:buAutoNum type="arabicPeriod" startAt="5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389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62BFF7-73C7-A54F-97BA-79E3E22F9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799" y="0"/>
            <a:ext cx="356931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51DACC-2642-4148-B910-4CBC5F8D2996}"/>
              </a:ext>
            </a:extLst>
          </p:cNvPr>
          <p:cNvSpPr txBox="1"/>
          <p:nvPr/>
        </p:nvSpPr>
        <p:spPr>
          <a:xfrm>
            <a:off x="84084" y="147145"/>
            <a:ext cx="287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Bacteroides</a:t>
            </a:r>
            <a:r>
              <a:rPr lang="zh-CN" altLang="en-US" dirty="0"/>
              <a:t> </a:t>
            </a:r>
            <a:r>
              <a:rPr lang="en-US" altLang="zh-CN" dirty="0"/>
              <a:t>fragilis</a:t>
            </a:r>
            <a:r>
              <a:rPr lang="zh-CN" altLang="en-US" dirty="0"/>
              <a:t> </a:t>
            </a:r>
            <a:r>
              <a:rPr lang="en-US" altLang="zh-CN" dirty="0"/>
              <a:t>3_1_12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E61872-A5E3-B947-9E1D-EB9F084ED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236" y="635000"/>
            <a:ext cx="4167963" cy="4978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8E1DEB-901B-4A4A-97F4-7768CDDD5B8D}"/>
              </a:ext>
            </a:extLst>
          </p:cNvPr>
          <p:cNvSpPr txBox="1"/>
          <p:nvPr/>
        </p:nvSpPr>
        <p:spPr>
          <a:xfrm>
            <a:off x="853483" y="2505670"/>
            <a:ext cx="1439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out of 56 reactions are inconsistent</a:t>
            </a:r>
          </a:p>
        </p:txBody>
      </p:sp>
    </p:spTree>
    <p:extLst>
      <p:ext uri="{BB962C8B-B14F-4D97-AF65-F5344CB8AC3E}">
        <p14:creationId xmlns:p14="http://schemas.microsoft.com/office/powerpoint/2010/main" val="7509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161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Liao, Chen/Sloan Kettering Institute</dc:creator>
  <cp:lastModifiedBy>Liao, Chen/Sloan Kettering Institute</cp:lastModifiedBy>
  <cp:revision>33</cp:revision>
  <dcterms:created xsi:type="dcterms:W3CDTF">2021-11-09T22:14:01Z</dcterms:created>
  <dcterms:modified xsi:type="dcterms:W3CDTF">2022-03-24T20:20:04Z</dcterms:modified>
</cp:coreProperties>
</file>