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Lst>
  <p:sldSz cx="51206400" cy="43891200"/>
  <p:notesSz cx="6858000" cy="9144000"/>
  <p:defaultTextStyle>
    <a:defPPr>
      <a:defRPr lang="en-US"/>
    </a:defPPr>
    <a:lvl1pPr marL="0" algn="l" defTabSz="2717048" rtl="0" eaLnBrk="1" latinLnBrk="0" hangingPunct="1">
      <a:defRPr sz="10700" kern="1200">
        <a:solidFill>
          <a:schemeClr val="tx1"/>
        </a:solidFill>
        <a:latin typeface="+mn-lt"/>
        <a:ea typeface="+mn-ea"/>
        <a:cs typeface="+mn-cs"/>
      </a:defRPr>
    </a:lvl1pPr>
    <a:lvl2pPr marL="2717048" algn="l" defTabSz="2717048" rtl="0" eaLnBrk="1" latinLnBrk="0" hangingPunct="1">
      <a:defRPr sz="10700" kern="1200">
        <a:solidFill>
          <a:schemeClr val="tx1"/>
        </a:solidFill>
        <a:latin typeface="+mn-lt"/>
        <a:ea typeface="+mn-ea"/>
        <a:cs typeface="+mn-cs"/>
      </a:defRPr>
    </a:lvl2pPr>
    <a:lvl3pPr marL="5434096" algn="l" defTabSz="2717048" rtl="0" eaLnBrk="1" latinLnBrk="0" hangingPunct="1">
      <a:defRPr sz="10700" kern="1200">
        <a:solidFill>
          <a:schemeClr val="tx1"/>
        </a:solidFill>
        <a:latin typeface="+mn-lt"/>
        <a:ea typeface="+mn-ea"/>
        <a:cs typeface="+mn-cs"/>
      </a:defRPr>
    </a:lvl3pPr>
    <a:lvl4pPr marL="8151144" algn="l" defTabSz="2717048" rtl="0" eaLnBrk="1" latinLnBrk="0" hangingPunct="1">
      <a:defRPr sz="10700" kern="1200">
        <a:solidFill>
          <a:schemeClr val="tx1"/>
        </a:solidFill>
        <a:latin typeface="+mn-lt"/>
        <a:ea typeface="+mn-ea"/>
        <a:cs typeface="+mn-cs"/>
      </a:defRPr>
    </a:lvl4pPr>
    <a:lvl5pPr marL="10868193" algn="l" defTabSz="2717048" rtl="0" eaLnBrk="1" latinLnBrk="0" hangingPunct="1">
      <a:defRPr sz="10700" kern="1200">
        <a:solidFill>
          <a:schemeClr val="tx1"/>
        </a:solidFill>
        <a:latin typeface="+mn-lt"/>
        <a:ea typeface="+mn-ea"/>
        <a:cs typeface="+mn-cs"/>
      </a:defRPr>
    </a:lvl5pPr>
    <a:lvl6pPr marL="13585241" algn="l" defTabSz="2717048" rtl="0" eaLnBrk="1" latinLnBrk="0" hangingPunct="1">
      <a:defRPr sz="10700" kern="1200">
        <a:solidFill>
          <a:schemeClr val="tx1"/>
        </a:solidFill>
        <a:latin typeface="+mn-lt"/>
        <a:ea typeface="+mn-ea"/>
        <a:cs typeface="+mn-cs"/>
      </a:defRPr>
    </a:lvl6pPr>
    <a:lvl7pPr marL="16302289" algn="l" defTabSz="2717048" rtl="0" eaLnBrk="1" latinLnBrk="0" hangingPunct="1">
      <a:defRPr sz="10700" kern="1200">
        <a:solidFill>
          <a:schemeClr val="tx1"/>
        </a:solidFill>
        <a:latin typeface="+mn-lt"/>
        <a:ea typeface="+mn-ea"/>
        <a:cs typeface="+mn-cs"/>
      </a:defRPr>
    </a:lvl7pPr>
    <a:lvl8pPr marL="19019337" algn="l" defTabSz="2717048" rtl="0" eaLnBrk="1" latinLnBrk="0" hangingPunct="1">
      <a:defRPr sz="10700" kern="1200">
        <a:solidFill>
          <a:schemeClr val="tx1"/>
        </a:solidFill>
        <a:latin typeface="+mn-lt"/>
        <a:ea typeface="+mn-ea"/>
        <a:cs typeface="+mn-cs"/>
      </a:defRPr>
    </a:lvl8pPr>
    <a:lvl9pPr marL="21736385" algn="l" defTabSz="2717048" rtl="0" eaLnBrk="1" latinLnBrk="0" hangingPunct="1">
      <a:defRPr sz="10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64">
          <p15:clr>
            <a:srgbClr val="A4A3A4"/>
          </p15:clr>
        </p15:guide>
        <p15:guide id="2" orient="horz" pos="12608">
          <p15:clr>
            <a:srgbClr val="A4A3A4"/>
          </p15:clr>
        </p15:guide>
        <p15:guide id="3" pos="694">
          <p15:clr>
            <a:srgbClr val="A4A3A4"/>
          </p15:clr>
        </p15:guide>
        <p15:guide id="4" pos="31326">
          <p15:clr>
            <a:srgbClr val="A4A3A4"/>
          </p15:clr>
        </p15:guide>
        <p15:guide id="5" pos="7800">
          <p15:clr>
            <a:srgbClr val="A4A3A4"/>
          </p15:clr>
        </p15:guide>
        <p15:guide id="6" pos="24056">
          <p15:clr>
            <a:srgbClr val="A4A3A4"/>
          </p15:clr>
        </p15:guide>
        <p15:guide id="7" pos="15640">
          <p15:clr>
            <a:srgbClr val="A4A3A4"/>
          </p15:clr>
        </p15:guide>
        <p15:guide id="8" pos="23416">
          <p15:clr>
            <a:srgbClr val="A4A3A4"/>
          </p15:clr>
        </p15:guide>
        <p15:guide id="9" pos="16280">
          <p15:clr>
            <a:srgbClr val="A4A3A4"/>
          </p15:clr>
        </p15:guide>
        <p15:guide id="10" pos="85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86E2"/>
    <a:srgbClr val="0876A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82"/>
    <p:restoredTop sz="96327"/>
  </p:normalViewPr>
  <p:slideViewPr>
    <p:cSldViewPr snapToGrid="0" snapToObjects="1" showGuides="1">
      <p:cViewPr>
        <p:scale>
          <a:sx n="40" d="100"/>
          <a:sy n="40" d="100"/>
        </p:scale>
        <p:origin x="1016" y="-2048"/>
      </p:cViewPr>
      <p:guideLst>
        <p:guide orient="horz" pos="4864"/>
        <p:guide orient="horz" pos="12608"/>
        <p:guide pos="694"/>
        <p:guide pos="31326"/>
        <p:guide pos="7800"/>
        <p:guide pos="24056"/>
        <p:guide pos="15640"/>
        <p:guide pos="23416"/>
        <p:guide pos="16280"/>
        <p:guide pos="850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03355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bwMode="auto">
          <a:xfrm>
            <a:off x="0" y="-2"/>
            <a:ext cx="51206400" cy="6424925"/>
          </a:xfrm>
          <a:prstGeom prst="rect">
            <a:avLst/>
          </a:prstGeom>
          <a:solidFill>
            <a:srgbClr val="2986E2"/>
          </a:solidFill>
          <a:ln w="9525" cap="flat" cmpd="sng" algn="ctr">
            <a:noFill/>
            <a:prstDash val="solid"/>
            <a:round/>
            <a:headEnd type="none" w="med" len="med"/>
            <a:tailEnd type="none" w="med" len="med"/>
          </a:ln>
          <a:effectLst/>
        </p:spPr>
        <p:txBody>
          <a:bodyPr vert="horz" wrap="square" lIns="27432" tIns="9144" rIns="27432" bIns="9144" numCol="1" rtlCol="0" anchor="t" anchorCtr="0" compatLnSpc="1">
            <a:prstTxWarp prst="textNoShape">
              <a:avLst/>
            </a:prstTxWarp>
            <a:spAutoFit/>
          </a:bodyPr>
          <a:lstStyle/>
          <a:p>
            <a:pPr marL="174625" marR="0" indent="-174625" algn="l" defTabSz="200025" rtl="0" eaLnBrk="1" fontAlgn="base" latinLnBrk="0" hangingPunct="1">
              <a:lnSpc>
                <a:spcPct val="100000"/>
              </a:lnSpc>
              <a:spcBef>
                <a:spcPct val="0"/>
              </a:spcBef>
              <a:spcAft>
                <a:spcPct val="0"/>
              </a:spcAft>
              <a:buClrTx/>
              <a:buSzTx/>
              <a:buFontTx/>
              <a:buChar char="•"/>
              <a:tabLst/>
            </a:pPr>
            <a:endParaRPr kumimoji="0" lang="en-US" sz="1400" b="0" i="0" u="none" strike="noStrike" cap="none" normalizeH="0" baseline="0">
              <a:ln>
                <a:noFill/>
              </a:ln>
              <a:solidFill>
                <a:schemeClr val="tx1"/>
              </a:solidFill>
              <a:effectLst/>
              <a:latin typeface="Times New Roman" pitchFamily="18" charset="0"/>
            </a:endParaRPr>
          </a:p>
        </p:txBody>
      </p:sp>
      <p:pic>
        <p:nvPicPr>
          <p:cNvPr id="10" name="Picture 9" descr="MSK_logo_simp_hor_s_rev_p.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976" y="1012381"/>
            <a:ext cx="9690485" cy="2658154"/>
          </a:xfrm>
          <a:prstGeom prst="rect">
            <a:avLst/>
          </a:prstGeom>
        </p:spPr>
      </p:pic>
    </p:spTree>
    <p:extLst>
      <p:ext uri="{BB962C8B-B14F-4D97-AF65-F5344CB8AC3E}">
        <p14:creationId xmlns:p14="http://schemas.microsoft.com/office/powerpoint/2010/main" val="1114965872"/>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2717048" rtl="0" eaLnBrk="1" latinLnBrk="0" hangingPunct="1">
        <a:spcBef>
          <a:spcPct val="0"/>
        </a:spcBef>
        <a:buNone/>
        <a:defRPr sz="26100" kern="1200">
          <a:solidFill>
            <a:schemeClr val="tx1"/>
          </a:solidFill>
          <a:latin typeface="+mj-lt"/>
          <a:ea typeface="+mj-ea"/>
          <a:cs typeface="+mj-cs"/>
        </a:defRPr>
      </a:lvl1pPr>
    </p:titleStyle>
    <p:bodyStyle>
      <a:lvl1pPr marL="2037786" indent="-2037786" algn="l" defTabSz="2717048" rtl="0" eaLnBrk="1" latinLnBrk="0" hangingPunct="1">
        <a:spcBef>
          <a:spcPct val="20000"/>
        </a:spcBef>
        <a:buFont typeface="Arial"/>
        <a:buChar char="•"/>
        <a:defRPr sz="19000" kern="1200">
          <a:solidFill>
            <a:schemeClr val="tx1"/>
          </a:solidFill>
          <a:latin typeface="+mn-lt"/>
          <a:ea typeface="+mn-ea"/>
          <a:cs typeface="+mn-cs"/>
        </a:defRPr>
      </a:lvl1pPr>
      <a:lvl2pPr marL="4415203" indent="-1698155" algn="l" defTabSz="2717048" rtl="0" eaLnBrk="1" latinLnBrk="0" hangingPunct="1">
        <a:spcBef>
          <a:spcPct val="20000"/>
        </a:spcBef>
        <a:buFont typeface="Arial"/>
        <a:buChar char="–"/>
        <a:defRPr sz="16600" kern="1200">
          <a:solidFill>
            <a:schemeClr val="tx1"/>
          </a:solidFill>
          <a:latin typeface="+mn-lt"/>
          <a:ea typeface="+mn-ea"/>
          <a:cs typeface="+mn-cs"/>
        </a:defRPr>
      </a:lvl2pPr>
      <a:lvl3pPr marL="6792620" indent="-1358524" algn="l" defTabSz="2717048" rtl="0" eaLnBrk="1" latinLnBrk="0" hangingPunct="1">
        <a:spcBef>
          <a:spcPct val="20000"/>
        </a:spcBef>
        <a:buFont typeface="Arial"/>
        <a:buChar char="•"/>
        <a:defRPr sz="14300" kern="1200">
          <a:solidFill>
            <a:schemeClr val="tx1"/>
          </a:solidFill>
          <a:latin typeface="+mn-lt"/>
          <a:ea typeface="+mn-ea"/>
          <a:cs typeface="+mn-cs"/>
        </a:defRPr>
      </a:lvl3pPr>
      <a:lvl4pPr marL="9509669" indent="-1358524" algn="l" defTabSz="2717048" rtl="0" eaLnBrk="1" latinLnBrk="0" hangingPunct="1">
        <a:spcBef>
          <a:spcPct val="20000"/>
        </a:spcBef>
        <a:buFont typeface="Arial"/>
        <a:buChar char="–"/>
        <a:defRPr sz="11900" kern="1200">
          <a:solidFill>
            <a:schemeClr val="tx1"/>
          </a:solidFill>
          <a:latin typeface="+mn-lt"/>
          <a:ea typeface="+mn-ea"/>
          <a:cs typeface="+mn-cs"/>
        </a:defRPr>
      </a:lvl4pPr>
      <a:lvl5pPr marL="12226717" indent="-1358524" algn="l" defTabSz="2717048" rtl="0" eaLnBrk="1" latinLnBrk="0" hangingPunct="1">
        <a:spcBef>
          <a:spcPct val="20000"/>
        </a:spcBef>
        <a:buFont typeface="Arial"/>
        <a:buChar char="»"/>
        <a:defRPr sz="11900" kern="1200">
          <a:solidFill>
            <a:schemeClr val="tx1"/>
          </a:solidFill>
          <a:latin typeface="+mn-lt"/>
          <a:ea typeface="+mn-ea"/>
          <a:cs typeface="+mn-cs"/>
        </a:defRPr>
      </a:lvl5pPr>
      <a:lvl6pPr marL="14943765" indent="-1358524" algn="l" defTabSz="2717048" rtl="0" eaLnBrk="1" latinLnBrk="0" hangingPunct="1">
        <a:spcBef>
          <a:spcPct val="20000"/>
        </a:spcBef>
        <a:buFont typeface="Arial"/>
        <a:buChar char="•"/>
        <a:defRPr sz="11900" kern="1200">
          <a:solidFill>
            <a:schemeClr val="tx1"/>
          </a:solidFill>
          <a:latin typeface="+mn-lt"/>
          <a:ea typeface="+mn-ea"/>
          <a:cs typeface="+mn-cs"/>
        </a:defRPr>
      </a:lvl6pPr>
      <a:lvl7pPr marL="17660813" indent="-1358524" algn="l" defTabSz="2717048" rtl="0" eaLnBrk="1" latinLnBrk="0" hangingPunct="1">
        <a:spcBef>
          <a:spcPct val="20000"/>
        </a:spcBef>
        <a:buFont typeface="Arial"/>
        <a:buChar char="•"/>
        <a:defRPr sz="11900" kern="1200">
          <a:solidFill>
            <a:schemeClr val="tx1"/>
          </a:solidFill>
          <a:latin typeface="+mn-lt"/>
          <a:ea typeface="+mn-ea"/>
          <a:cs typeface="+mn-cs"/>
        </a:defRPr>
      </a:lvl7pPr>
      <a:lvl8pPr marL="20377861" indent="-1358524" algn="l" defTabSz="2717048" rtl="0" eaLnBrk="1" latinLnBrk="0" hangingPunct="1">
        <a:spcBef>
          <a:spcPct val="20000"/>
        </a:spcBef>
        <a:buFont typeface="Arial"/>
        <a:buChar char="•"/>
        <a:defRPr sz="11900" kern="1200">
          <a:solidFill>
            <a:schemeClr val="tx1"/>
          </a:solidFill>
          <a:latin typeface="+mn-lt"/>
          <a:ea typeface="+mn-ea"/>
          <a:cs typeface="+mn-cs"/>
        </a:defRPr>
      </a:lvl8pPr>
      <a:lvl9pPr marL="23094909" indent="-1358524" algn="l" defTabSz="2717048" rtl="0" eaLnBrk="1" latinLnBrk="0" hangingPunct="1">
        <a:spcBef>
          <a:spcPct val="20000"/>
        </a:spcBef>
        <a:buFont typeface="Arial"/>
        <a:buChar char="•"/>
        <a:defRPr sz="11900" kern="1200">
          <a:solidFill>
            <a:schemeClr val="tx1"/>
          </a:solidFill>
          <a:latin typeface="+mn-lt"/>
          <a:ea typeface="+mn-ea"/>
          <a:cs typeface="+mn-cs"/>
        </a:defRPr>
      </a:lvl9pPr>
    </p:bodyStyle>
    <p:otherStyle>
      <a:defPPr>
        <a:defRPr lang="en-US"/>
      </a:defPPr>
      <a:lvl1pPr marL="0" algn="l" defTabSz="2717048" rtl="0" eaLnBrk="1" latinLnBrk="0" hangingPunct="1">
        <a:defRPr sz="10700" kern="1200">
          <a:solidFill>
            <a:schemeClr val="tx1"/>
          </a:solidFill>
          <a:latin typeface="+mn-lt"/>
          <a:ea typeface="+mn-ea"/>
          <a:cs typeface="+mn-cs"/>
        </a:defRPr>
      </a:lvl1pPr>
      <a:lvl2pPr marL="2717048" algn="l" defTabSz="2717048" rtl="0" eaLnBrk="1" latinLnBrk="0" hangingPunct="1">
        <a:defRPr sz="10700" kern="1200">
          <a:solidFill>
            <a:schemeClr val="tx1"/>
          </a:solidFill>
          <a:latin typeface="+mn-lt"/>
          <a:ea typeface="+mn-ea"/>
          <a:cs typeface="+mn-cs"/>
        </a:defRPr>
      </a:lvl2pPr>
      <a:lvl3pPr marL="5434096" algn="l" defTabSz="2717048" rtl="0" eaLnBrk="1" latinLnBrk="0" hangingPunct="1">
        <a:defRPr sz="10700" kern="1200">
          <a:solidFill>
            <a:schemeClr val="tx1"/>
          </a:solidFill>
          <a:latin typeface="+mn-lt"/>
          <a:ea typeface="+mn-ea"/>
          <a:cs typeface="+mn-cs"/>
        </a:defRPr>
      </a:lvl3pPr>
      <a:lvl4pPr marL="8151144" algn="l" defTabSz="2717048" rtl="0" eaLnBrk="1" latinLnBrk="0" hangingPunct="1">
        <a:defRPr sz="10700" kern="1200">
          <a:solidFill>
            <a:schemeClr val="tx1"/>
          </a:solidFill>
          <a:latin typeface="+mn-lt"/>
          <a:ea typeface="+mn-ea"/>
          <a:cs typeface="+mn-cs"/>
        </a:defRPr>
      </a:lvl4pPr>
      <a:lvl5pPr marL="10868193" algn="l" defTabSz="2717048" rtl="0" eaLnBrk="1" latinLnBrk="0" hangingPunct="1">
        <a:defRPr sz="10700" kern="1200">
          <a:solidFill>
            <a:schemeClr val="tx1"/>
          </a:solidFill>
          <a:latin typeface="+mn-lt"/>
          <a:ea typeface="+mn-ea"/>
          <a:cs typeface="+mn-cs"/>
        </a:defRPr>
      </a:lvl5pPr>
      <a:lvl6pPr marL="13585241" algn="l" defTabSz="2717048" rtl="0" eaLnBrk="1" latinLnBrk="0" hangingPunct="1">
        <a:defRPr sz="10700" kern="1200">
          <a:solidFill>
            <a:schemeClr val="tx1"/>
          </a:solidFill>
          <a:latin typeface="+mn-lt"/>
          <a:ea typeface="+mn-ea"/>
          <a:cs typeface="+mn-cs"/>
        </a:defRPr>
      </a:lvl6pPr>
      <a:lvl7pPr marL="16302289" algn="l" defTabSz="2717048" rtl="0" eaLnBrk="1" latinLnBrk="0" hangingPunct="1">
        <a:defRPr sz="10700" kern="1200">
          <a:solidFill>
            <a:schemeClr val="tx1"/>
          </a:solidFill>
          <a:latin typeface="+mn-lt"/>
          <a:ea typeface="+mn-ea"/>
          <a:cs typeface="+mn-cs"/>
        </a:defRPr>
      </a:lvl7pPr>
      <a:lvl8pPr marL="19019337" algn="l" defTabSz="2717048" rtl="0" eaLnBrk="1" latinLnBrk="0" hangingPunct="1">
        <a:defRPr sz="10700" kern="1200">
          <a:solidFill>
            <a:schemeClr val="tx1"/>
          </a:solidFill>
          <a:latin typeface="+mn-lt"/>
          <a:ea typeface="+mn-ea"/>
          <a:cs typeface="+mn-cs"/>
        </a:defRPr>
      </a:lvl8pPr>
      <a:lvl9pPr marL="21736385" algn="l" defTabSz="2717048" rtl="0" eaLnBrk="1" latinLnBrk="0" hangingPunct="1">
        <a:defRPr sz="10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11064239" y="496506"/>
            <a:ext cx="38455919" cy="1237298"/>
          </a:xfrm>
          <a:prstGeom prst="rect">
            <a:avLst/>
          </a:prstGeom>
        </p:spPr>
        <p:txBody>
          <a:bodyPr/>
          <a:lstStyle>
            <a:lvl1pPr algn="ctr" defTabSz="2717048" rtl="0" eaLnBrk="1" latinLnBrk="0" hangingPunct="1">
              <a:spcBef>
                <a:spcPct val="0"/>
              </a:spcBef>
              <a:buNone/>
              <a:defRPr sz="26100" kern="1200">
                <a:solidFill>
                  <a:schemeClr val="tx1"/>
                </a:solidFill>
                <a:latin typeface="+mj-lt"/>
                <a:ea typeface="+mj-ea"/>
                <a:cs typeface="+mj-cs"/>
              </a:defRPr>
            </a:lvl1pPr>
          </a:lstStyle>
          <a:p>
            <a:r>
              <a:rPr lang="en-US" sz="8000" b="1" dirty="0">
                <a:solidFill>
                  <a:schemeClr val="bg1"/>
                </a:solidFill>
                <a:latin typeface="Arial"/>
                <a:cs typeface="Arial"/>
              </a:rPr>
              <a:t>Relative enrichment of oral bacteria in feces: The Driver vs. Marker hypothesis</a:t>
            </a:r>
          </a:p>
        </p:txBody>
      </p:sp>
      <p:sp>
        <p:nvSpPr>
          <p:cNvPr id="14" name="Title 1"/>
          <p:cNvSpPr txBox="1">
            <a:spLocks/>
          </p:cNvSpPr>
          <p:nvPr/>
        </p:nvSpPr>
        <p:spPr>
          <a:xfrm>
            <a:off x="11292840" y="2134996"/>
            <a:ext cx="37998719" cy="3821787"/>
          </a:xfrm>
          <a:prstGeom prst="rect">
            <a:avLst/>
          </a:prstGeom>
        </p:spPr>
        <p:txBody>
          <a:bodyPr/>
          <a:lstStyle>
            <a:lvl1pPr algn="ctr" defTabSz="2717048" rtl="0" eaLnBrk="1" latinLnBrk="0" hangingPunct="1">
              <a:spcBef>
                <a:spcPct val="0"/>
              </a:spcBef>
              <a:buNone/>
              <a:defRPr sz="26100" kern="1200">
                <a:solidFill>
                  <a:schemeClr val="tx1"/>
                </a:solidFill>
                <a:latin typeface="+mj-lt"/>
                <a:ea typeface="+mj-ea"/>
                <a:cs typeface="+mj-cs"/>
              </a:defRPr>
            </a:lvl1pPr>
          </a:lstStyle>
          <a:p>
            <a:r>
              <a:rPr lang="en-US" sz="6000" b="1" u="sng" dirty="0">
                <a:solidFill>
                  <a:srgbClr val="FFFFFF"/>
                </a:solidFill>
                <a:latin typeface="Arial"/>
                <a:cs typeface="Arial"/>
              </a:rPr>
              <a:t>Chen Liao</a:t>
            </a:r>
            <a:r>
              <a:rPr lang="en-US" sz="6000" b="1" u="sng" baseline="30000" dirty="0">
                <a:solidFill>
                  <a:srgbClr val="FFFFFF"/>
                </a:solidFill>
                <a:latin typeface="Arial"/>
                <a:cs typeface="Arial"/>
              </a:rPr>
              <a:t>1</a:t>
            </a:r>
            <a:r>
              <a:rPr lang="en-US" sz="6000" b="1" dirty="0">
                <a:solidFill>
                  <a:srgbClr val="FFFFFF"/>
                </a:solidFill>
                <a:latin typeface="Arial"/>
                <a:cs typeface="Arial"/>
              </a:rPr>
              <a:t>, Thierry Rolling</a:t>
            </a:r>
            <a:r>
              <a:rPr lang="en-US" sz="6000" b="1" baseline="30000" dirty="0">
                <a:solidFill>
                  <a:srgbClr val="FFFFFF"/>
                </a:solidFill>
                <a:latin typeface="Arial"/>
                <a:cs typeface="Arial"/>
              </a:rPr>
              <a:t>1,2</a:t>
            </a:r>
            <a:r>
              <a:rPr lang="en-US" sz="6000" b="1" dirty="0">
                <a:solidFill>
                  <a:srgbClr val="FFFFFF"/>
                </a:solidFill>
                <a:latin typeface="Arial"/>
                <a:cs typeface="Arial"/>
              </a:rPr>
              <a:t>, Ana Djukovic</a:t>
            </a:r>
            <a:r>
              <a:rPr lang="en-US" sz="6000" b="1" baseline="30000" dirty="0">
                <a:solidFill>
                  <a:srgbClr val="FFFFFF"/>
                </a:solidFill>
                <a:latin typeface="Arial"/>
                <a:cs typeface="Arial"/>
              </a:rPr>
              <a:t>1</a:t>
            </a:r>
            <a:r>
              <a:rPr lang="en-US" sz="6000" b="1" dirty="0">
                <a:solidFill>
                  <a:srgbClr val="FFFFFF"/>
                </a:solidFill>
                <a:latin typeface="Arial"/>
                <a:cs typeface="Arial"/>
              </a:rPr>
              <a:t>, </a:t>
            </a:r>
            <a:r>
              <a:rPr lang="en-US" sz="6000" b="1" dirty="0" err="1">
                <a:solidFill>
                  <a:srgbClr val="FFFFFF"/>
                </a:solidFill>
                <a:latin typeface="Arial"/>
                <a:cs typeface="Arial"/>
              </a:rPr>
              <a:t>Hongbing</a:t>
            </a:r>
            <a:r>
              <a:rPr lang="en-US" sz="6000" b="1" dirty="0">
                <a:solidFill>
                  <a:srgbClr val="FFFFFF"/>
                </a:solidFill>
                <a:latin typeface="Arial"/>
                <a:cs typeface="Arial"/>
              </a:rPr>
              <a:t> Liu</a:t>
            </a:r>
            <a:r>
              <a:rPr lang="en-US" sz="6000" b="1" baseline="30000" dirty="0">
                <a:solidFill>
                  <a:srgbClr val="FFFFFF"/>
                </a:solidFill>
                <a:latin typeface="Arial"/>
                <a:cs typeface="Arial"/>
              </a:rPr>
              <a:t>3</a:t>
            </a:r>
            <a:r>
              <a:rPr lang="en-US" sz="6000" b="1" dirty="0">
                <a:solidFill>
                  <a:srgbClr val="FFFFFF"/>
                </a:solidFill>
                <a:latin typeface="Arial"/>
                <a:cs typeface="Arial"/>
              </a:rPr>
              <a:t>, Lei Dai</a:t>
            </a:r>
            <a:r>
              <a:rPr lang="en-US" sz="6000" b="1" baseline="30000" dirty="0">
                <a:solidFill>
                  <a:srgbClr val="FFFFFF"/>
                </a:solidFill>
                <a:latin typeface="Arial"/>
                <a:cs typeface="Arial"/>
              </a:rPr>
              <a:t>3</a:t>
            </a:r>
            <a:r>
              <a:rPr lang="en-US" sz="6000" b="1" dirty="0">
                <a:solidFill>
                  <a:srgbClr val="FFFFFF"/>
                </a:solidFill>
                <a:latin typeface="Arial"/>
                <a:cs typeface="Arial"/>
              </a:rPr>
              <a:t>, Bing Zhai</a:t>
            </a:r>
            <a:r>
              <a:rPr lang="en-US" sz="6000" b="1" baseline="30000" dirty="0">
                <a:solidFill>
                  <a:srgbClr val="FFFFFF"/>
                </a:solidFill>
                <a:latin typeface="Arial"/>
                <a:cs typeface="Arial"/>
              </a:rPr>
              <a:t>1,3</a:t>
            </a:r>
            <a:r>
              <a:rPr lang="en-US" sz="6000" b="1" dirty="0">
                <a:solidFill>
                  <a:srgbClr val="FFFFFF"/>
                </a:solidFill>
                <a:latin typeface="Arial"/>
                <a:cs typeface="Arial"/>
              </a:rPr>
              <a:t>, Jonathan U. Peled</a:t>
            </a:r>
            <a:r>
              <a:rPr lang="en-US" sz="6000" b="1" baseline="30000" dirty="0">
                <a:solidFill>
                  <a:srgbClr val="FFFFFF"/>
                </a:solidFill>
                <a:latin typeface="Arial"/>
                <a:cs typeface="Arial"/>
              </a:rPr>
              <a:t>1,4</a:t>
            </a:r>
            <a:r>
              <a:rPr lang="en-US" sz="6000" b="1" dirty="0">
                <a:solidFill>
                  <a:srgbClr val="FFFFFF"/>
                </a:solidFill>
                <a:latin typeface="Arial"/>
                <a:cs typeface="Arial"/>
              </a:rPr>
              <a:t>, Marcel R.M. van den Brink</a:t>
            </a:r>
            <a:r>
              <a:rPr lang="en-US" sz="6000" b="1" baseline="30000" dirty="0">
                <a:solidFill>
                  <a:srgbClr val="FFFFFF"/>
                </a:solidFill>
                <a:latin typeface="Arial"/>
                <a:cs typeface="Arial"/>
              </a:rPr>
              <a:t>1,4</a:t>
            </a:r>
            <a:r>
              <a:rPr lang="en-US" sz="6000" b="1" dirty="0">
                <a:solidFill>
                  <a:srgbClr val="FFFFFF"/>
                </a:solidFill>
                <a:latin typeface="Arial"/>
                <a:cs typeface="Arial"/>
              </a:rPr>
              <a:t>, Tobias M. Hohl</a:t>
            </a:r>
            <a:r>
              <a:rPr lang="en-US" sz="6000" b="1" baseline="30000" dirty="0">
                <a:solidFill>
                  <a:srgbClr val="FFFFFF"/>
                </a:solidFill>
                <a:latin typeface="Arial"/>
                <a:cs typeface="Arial"/>
              </a:rPr>
              <a:t>1,4</a:t>
            </a:r>
            <a:r>
              <a:rPr lang="en-US" sz="6000" b="1" dirty="0">
                <a:solidFill>
                  <a:srgbClr val="FFFFFF"/>
                </a:solidFill>
                <a:latin typeface="Arial"/>
                <a:cs typeface="Arial"/>
              </a:rPr>
              <a:t>, and Joao Xavier</a:t>
            </a:r>
            <a:r>
              <a:rPr lang="en-US" sz="6000" b="1" baseline="30000" dirty="0">
                <a:solidFill>
                  <a:srgbClr val="FFFFFF"/>
                </a:solidFill>
                <a:latin typeface="Arial"/>
                <a:cs typeface="Arial"/>
              </a:rPr>
              <a:t>1</a:t>
            </a:r>
          </a:p>
          <a:p>
            <a:r>
              <a:rPr lang="en-US" sz="6000" b="1" baseline="30000" dirty="0">
                <a:solidFill>
                  <a:srgbClr val="FFFFFF"/>
                </a:solidFill>
                <a:latin typeface="Arial"/>
                <a:cs typeface="Arial"/>
              </a:rPr>
              <a:t>1</a:t>
            </a:r>
            <a:r>
              <a:rPr lang="en-US" sz="6000" b="1" dirty="0">
                <a:solidFill>
                  <a:srgbClr val="FFFFFF"/>
                </a:solidFill>
                <a:latin typeface="Arial"/>
                <a:cs typeface="Arial"/>
              </a:rPr>
              <a:t>MSKCC, NY; </a:t>
            </a:r>
            <a:r>
              <a:rPr lang="en-US" sz="6000" b="1" baseline="30000" dirty="0">
                <a:solidFill>
                  <a:srgbClr val="FFFFFF"/>
                </a:solidFill>
                <a:latin typeface="Arial"/>
                <a:cs typeface="Arial"/>
              </a:rPr>
              <a:t>2</a:t>
            </a:r>
            <a:r>
              <a:rPr lang="en-US" sz="6000" b="1" dirty="0">
                <a:solidFill>
                  <a:srgbClr val="FFFFFF"/>
                </a:solidFill>
                <a:latin typeface="Arial"/>
                <a:cs typeface="Arial"/>
              </a:rPr>
              <a:t>University Medical Center Hamburg-Eppendorf, Germany; </a:t>
            </a:r>
            <a:r>
              <a:rPr lang="en-US" sz="6000" b="1" baseline="30000" dirty="0">
                <a:solidFill>
                  <a:srgbClr val="FFFFFF"/>
                </a:solidFill>
                <a:latin typeface="Arial"/>
                <a:cs typeface="Arial"/>
              </a:rPr>
              <a:t>3</a:t>
            </a:r>
            <a:r>
              <a:rPr lang="en-US" sz="6000" b="1" dirty="0">
                <a:solidFill>
                  <a:srgbClr val="FFFFFF"/>
                </a:solidFill>
                <a:latin typeface="Arial"/>
                <a:cs typeface="Arial"/>
              </a:rPr>
              <a:t>Shenzhen Institute of Synthetic Biology, China; </a:t>
            </a:r>
            <a:r>
              <a:rPr lang="en-US" sz="6000" b="1" baseline="30000" dirty="0">
                <a:solidFill>
                  <a:srgbClr val="FFFFFF"/>
                </a:solidFill>
                <a:latin typeface="Arial"/>
                <a:cs typeface="Arial"/>
              </a:rPr>
              <a:t>4</a:t>
            </a:r>
            <a:r>
              <a:rPr lang="en-US" sz="6000" b="1" dirty="0">
                <a:solidFill>
                  <a:srgbClr val="FFFFFF"/>
                </a:solidFill>
                <a:latin typeface="Arial"/>
                <a:cs typeface="Arial"/>
              </a:rPr>
              <a:t>Weill Cornell Medical College, NY</a:t>
            </a:r>
          </a:p>
        </p:txBody>
      </p:sp>
      <p:sp>
        <p:nvSpPr>
          <p:cNvPr id="15" name="Title 1"/>
          <p:cNvSpPr txBox="1">
            <a:spLocks/>
          </p:cNvSpPr>
          <p:nvPr/>
        </p:nvSpPr>
        <p:spPr>
          <a:xfrm>
            <a:off x="371473" y="6861634"/>
            <a:ext cx="28648028" cy="1835690"/>
          </a:xfrm>
          <a:prstGeom prst="rect">
            <a:avLst/>
          </a:prstGeom>
        </p:spPr>
        <p:txBody>
          <a:bodyPr/>
          <a:lstStyle>
            <a:lvl1pPr algn="ctr" defTabSz="2717048" rtl="0" eaLnBrk="1" latinLnBrk="0" hangingPunct="1">
              <a:spcBef>
                <a:spcPct val="0"/>
              </a:spcBef>
              <a:buNone/>
              <a:defRPr sz="26100" kern="1200">
                <a:solidFill>
                  <a:schemeClr val="tx1"/>
                </a:solidFill>
                <a:latin typeface="+mj-lt"/>
                <a:ea typeface="+mj-ea"/>
                <a:cs typeface="+mj-cs"/>
              </a:defRPr>
            </a:lvl1pPr>
          </a:lstStyle>
          <a:p>
            <a:pPr algn="l"/>
            <a:r>
              <a:rPr lang="en-US" sz="4800" b="1" dirty="0">
                <a:solidFill>
                  <a:srgbClr val="2986E2"/>
                </a:solidFill>
                <a:latin typeface="Arial" panose="020B0604020202020204" pitchFamily="34" charset="0"/>
                <a:cs typeface="Arial" panose="020B0604020202020204" pitchFamily="34" charset="0"/>
              </a:rPr>
              <a:t>Background: increased relative abundance of oral bacteria in human feces is a robust biomarker of intestinal disorders</a:t>
            </a:r>
          </a:p>
        </p:txBody>
      </p:sp>
      <p:sp>
        <p:nvSpPr>
          <p:cNvPr id="16" name="Title 1"/>
          <p:cNvSpPr txBox="1">
            <a:spLocks/>
          </p:cNvSpPr>
          <p:nvPr/>
        </p:nvSpPr>
        <p:spPr>
          <a:xfrm>
            <a:off x="371473" y="8566696"/>
            <a:ext cx="28987298" cy="4132084"/>
          </a:xfrm>
          <a:prstGeom prst="rect">
            <a:avLst/>
          </a:prstGeom>
        </p:spPr>
        <p:txBody>
          <a:bodyPr/>
          <a:lstStyle>
            <a:lvl1pPr algn="ctr" defTabSz="2717048" rtl="0" eaLnBrk="1" latinLnBrk="0" hangingPunct="1">
              <a:spcBef>
                <a:spcPct val="0"/>
              </a:spcBef>
              <a:buNone/>
              <a:defRPr sz="26100" kern="1200">
                <a:solidFill>
                  <a:schemeClr val="tx1"/>
                </a:solidFill>
                <a:latin typeface="+mj-lt"/>
                <a:ea typeface="+mj-ea"/>
                <a:cs typeface="+mj-cs"/>
              </a:defRPr>
            </a:lvl1pPr>
          </a:lstStyle>
          <a:p>
            <a:pPr algn="l"/>
            <a:r>
              <a:rPr lang="en-US" sz="3600" dirty="0">
                <a:effectLst/>
                <a:latin typeface="Arial" panose="020B0604020202020204" pitchFamily="34" charset="0"/>
                <a:ea typeface="Times New Roman" panose="02020603050405020304" pitchFamily="18" charset="0"/>
                <a:cs typeface="Arial" panose="020B0604020202020204" pitchFamily="34" charset="0"/>
              </a:rPr>
              <a:t>An average person swallows ~10</a:t>
            </a:r>
            <a:r>
              <a:rPr lang="en-US" sz="3600" baseline="30000" dirty="0">
                <a:effectLst/>
                <a:latin typeface="Arial" panose="020B0604020202020204" pitchFamily="34" charset="0"/>
                <a:ea typeface="Times New Roman" panose="02020603050405020304" pitchFamily="18" charset="0"/>
                <a:cs typeface="Arial" panose="020B0604020202020204" pitchFamily="34" charset="0"/>
              </a:rPr>
              <a:t>11</a:t>
            </a:r>
            <a:r>
              <a:rPr lang="en-US" sz="3600" dirty="0">
                <a:effectLst/>
                <a:latin typeface="Arial" panose="020B0604020202020204" pitchFamily="34" charset="0"/>
                <a:ea typeface="Times New Roman" panose="02020603050405020304" pitchFamily="18" charset="0"/>
                <a:cs typeface="Arial" panose="020B0604020202020204" pitchFamily="34" charset="0"/>
              </a:rPr>
              <a:t> of oral bacteria cells per day but oral bacteria remain rare in the healthy gut. Gastric acids, alkaline </a:t>
            </a:r>
            <a:r>
              <a:rPr lang="en-US" sz="3600" dirty="0" err="1">
                <a:effectLst/>
                <a:latin typeface="Arial" panose="020B0604020202020204" pitchFamily="34" charset="0"/>
                <a:ea typeface="Times New Roman" panose="02020603050405020304" pitchFamily="18" charset="0"/>
                <a:cs typeface="Arial" panose="020B0604020202020204" pitchFamily="34" charset="0"/>
              </a:rPr>
              <a:t>biles</a:t>
            </a:r>
            <a:r>
              <a:rPr lang="en-US" sz="3600" dirty="0">
                <a:effectLst/>
                <a:latin typeface="Arial" panose="020B0604020202020204" pitchFamily="34" charset="0"/>
                <a:ea typeface="Times New Roman" panose="02020603050405020304" pitchFamily="18" charset="0"/>
                <a:cs typeface="Arial" panose="020B0604020202020204" pitchFamily="34" charset="0"/>
              </a:rPr>
              <a:t> and antimicrobial peptides kill many of those, and the few survivors must overcome the commensal microbiome’s ability to resist colonization. As a result, compositional sequencing data shows typically &lt;2% of DNA from oral bacteria in the feces of healthy people. A</a:t>
            </a:r>
            <a:r>
              <a:rPr lang="en-US" sz="3600" dirty="0">
                <a:latin typeface="Arial" panose="020B0604020202020204" pitchFamily="34" charset="0"/>
                <a:cs typeface="Arial" panose="020B0604020202020204" pitchFamily="34" charset="0"/>
              </a:rPr>
              <a:t>ntibiotics, diet, aging and gut inflammation can cause disrupt the oral-gut barrier and cause relative enrichment of oral-associated bacteria in the the feces. The enrichment has been repeatedly observed in patients with a variety of diseases, including Crohn’s diseases, ulcerative colitis, colorectal cancer, liver cirrhosis, etc. However, nearly all the associations were obtained from compositional data, which gives relative abundance that—by itself—can neither determine if there was an expansion of oral bacteria in absolute numbers nor reveal the true causse of human disorders.</a:t>
            </a:r>
          </a:p>
          <a:p>
            <a:pPr algn="l"/>
            <a:r>
              <a:rPr lang="en-US" sz="3600" dirty="0">
                <a:effectLst/>
                <a:latin typeface="Arial" panose="020B0604020202020204" pitchFamily="34" charset="0"/>
                <a:ea typeface="Times New Roman" panose="02020603050405020304" pitchFamily="18" charset="0"/>
                <a:cs typeface="Arial" panose="020B0604020202020204" pitchFamily="34" charset="0"/>
              </a:rPr>
              <a:t>	</a:t>
            </a:r>
            <a:endParaRPr lang="en-US" sz="36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36E69DE3-2DDF-F744-B234-0AF7F6D55982}"/>
              </a:ext>
            </a:extLst>
          </p:cNvPr>
          <p:cNvPicPr>
            <a:picLocks noChangeAspect="1"/>
          </p:cNvPicPr>
          <p:nvPr/>
        </p:nvPicPr>
        <p:blipFill>
          <a:blip r:embed="rId2"/>
          <a:stretch>
            <a:fillRect/>
          </a:stretch>
        </p:blipFill>
        <p:spPr>
          <a:xfrm>
            <a:off x="31651574" y="22758078"/>
            <a:ext cx="16491586" cy="14420179"/>
          </a:xfrm>
          <a:prstGeom prst="rect">
            <a:avLst/>
          </a:prstGeom>
        </p:spPr>
      </p:pic>
      <p:pic>
        <p:nvPicPr>
          <p:cNvPr id="5" name="Picture 4" descr="Diagram&#10;&#10;Description automatically generated">
            <a:extLst>
              <a:ext uri="{FF2B5EF4-FFF2-40B4-BE49-F238E27FC236}">
                <a16:creationId xmlns:a16="http://schemas.microsoft.com/office/drawing/2014/main" id="{17EF031D-5E0F-DE4C-B4FC-CEEE24022EC2}"/>
              </a:ext>
            </a:extLst>
          </p:cNvPr>
          <p:cNvPicPr>
            <a:picLocks noChangeAspect="1"/>
          </p:cNvPicPr>
          <p:nvPr/>
        </p:nvPicPr>
        <p:blipFill>
          <a:blip r:embed="rId3"/>
          <a:stretch>
            <a:fillRect/>
          </a:stretch>
        </p:blipFill>
        <p:spPr>
          <a:xfrm>
            <a:off x="14205414" y="14470125"/>
            <a:ext cx="14814087" cy="9550474"/>
          </a:xfrm>
          <a:prstGeom prst="rect">
            <a:avLst/>
          </a:prstGeom>
        </p:spPr>
      </p:pic>
      <p:pic>
        <p:nvPicPr>
          <p:cNvPr id="7" name="Picture 6" descr="Graphical user interface&#10;&#10;Description automatically generated">
            <a:extLst>
              <a:ext uri="{FF2B5EF4-FFF2-40B4-BE49-F238E27FC236}">
                <a16:creationId xmlns:a16="http://schemas.microsoft.com/office/drawing/2014/main" id="{489CAE45-B93B-8F4A-ACA9-50486AFCA3B2}"/>
              </a:ext>
            </a:extLst>
          </p:cNvPr>
          <p:cNvPicPr>
            <a:picLocks noChangeAspect="1"/>
          </p:cNvPicPr>
          <p:nvPr/>
        </p:nvPicPr>
        <p:blipFill>
          <a:blip r:embed="rId4"/>
          <a:stretch>
            <a:fillRect/>
          </a:stretch>
        </p:blipFill>
        <p:spPr>
          <a:xfrm>
            <a:off x="809838" y="27180892"/>
            <a:ext cx="11769694" cy="11311984"/>
          </a:xfrm>
          <a:prstGeom prst="rect">
            <a:avLst/>
          </a:prstGeom>
        </p:spPr>
      </p:pic>
      <p:sp>
        <p:nvSpPr>
          <p:cNvPr id="13" name="Title 1">
            <a:extLst>
              <a:ext uri="{FF2B5EF4-FFF2-40B4-BE49-F238E27FC236}">
                <a16:creationId xmlns:a16="http://schemas.microsoft.com/office/drawing/2014/main" id="{7A69A72D-E34A-A74B-B500-E7FFC92A1227}"/>
              </a:ext>
            </a:extLst>
          </p:cNvPr>
          <p:cNvSpPr txBox="1">
            <a:spLocks/>
          </p:cNvSpPr>
          <p:nvPr/>
        </p:nvSpPr>
        <p:spPr>
          <a:xfrm>
            <a:off x="29019501" y="38005193"/>
            <a:ext cx="21755733" cy="4788727"/>
          </a:xfrm>
          <a:prstGeom prst="rect">
            <a:avLst/>
          </a:prstGeom>
        </p:spPr>
        <p:txBody>
          <a:bodyPr/>
          <a:lstStyle>
            <a:lvl1pPr algn="ctr" defTabSz="2717048" rtl="0" eaLnBrk="1" latinLnBrk="0" hangingPunct="1">
              <a:spcBef>
                <a:spcPct val="0"/>
              </a:spcBef>
              <a:buNone/>
              <a:defRPr sz="26100" kern="1200">
                <a:solidFill>
                  <a:schemeClr val="tx1"/>
                </a:solidFill>
                <a:latin typeface="+mj-lt"/>
                <a:ea typeface="+mj-ea"/>
                <a:cs typeface="+mj-cs"/>
              </a:defRPr>
            </a:lvl1pPr>
          </a:lstStyle>
          <a:p>
            <a:pPr algn="l"/>
            <a:r>
              <a:rPr lang="en-US" sz="4800" dirty="0">
                <a:latin typeface="Georgia"/>
                <a:cs typeface="Georgia"/>
              </a:rPr>
              <a:t>Our findings support the marker hypothesis, i.e., the relative enrichment of oral bacteria in feces indicates loss of gut commensals and it is the bacterial loss that impacts host health. Recognizing that the increased relative abundance of oral bacteria in the gut does not reflect an ectopic bloom will critically inform the interpretation of microbiome compositional data and future microbiome-based interventions to treat intestinal disorders.</a:t>
            </a:r>
          </a:p>
        </p:txBody>
      </p:sp>
      <p:sp>
        <p:nvSpPr>
          <p:cNvPr id="18" name="TextBox 17">
            <a:extLst>
              <a:ext uri="{FF2B5EF4-FFF2-40B4-BE49-F238E27FC236}">
                <a16:creationId xmlns:a16="http://schemas.microsoft.com/office/drawing/2014/main" id="{CE07A0E5-CA88-8742-BAE6-713C39CADF02}"/>
              </a:ext>
            </a:extLst>
          </p:cNvPr>
          <p:cNvSpPr txBox="1"/>
          <p:nvPr/>
        </p:nvSpPr>
        <p:spPr>
          <a:xfrm>
            <a:off x="371473" y="14077209"/>
            <a:ext cx="13833941" cy="5632311"/>
          </a:xfrm>
          <a:prstGeom prst="rect">
            <a:avLst/>
          </a:prstGeom>
          <a:noFill/>
        </p:spPr>
        <p:txBody>
          <a:bodyPr wrap="square">
            <a:spAutoFit/>
          </a:bodyPr>
          <a:lstStyle/>
          <a:p>
            <a:pPr algn="l"/>
            <a:r>
              <a:rPr lang="en-US" sz="3600" dirty="0">
                <a:effectLst/>
                <a:latin typeface="Arial" panose="020B0604020202020204" pitchFamily="34" charset="0"/>
                <a:ea typeface="Times New Roman" panose="02020603050405020304" pitchFamily="18" charset="0"/>
                <a:cs typeface="Arial" panose="020B0604020202020204" pitchFamily="34" charset="0"/>
              </a:rPr>
              <a:t>Simple mathematics leads to two alternate explanations (</a:t>
            </a:r>
            <a:r>
              <a:rPr lang="en-US" sz="3600" dirty="0">
                <a:effectLst/>
                <a:highlight>
                  <a:srgbClr val="FFFF00"/>
                </a:highlight>
                <a:latin typeface="Arial" panose="020B0604020202020204" pitchFamily="34" charset="0"/>
                <a:ea typeface="Times New Roman" panose="02020603050405020304" pitchFamily="18" charset="0"/>
                <a:cs typeface="Arial" panose="020B0604020202020204" pitchFamily="34" charset="0"/>
              </a:rPr>
              <a:t>Fig. 1</a:t>
            </a:r>
            <a:r>
              <a:rPr lang="en-US" sz="3600" dirty="0">
                <a:effectLst/>
                <a:latin typeface="Arial" panose="020B0604020202020204" pitchFamily="34" charset="0"/>
                <a:ea typeface="Times New Roman" panose="02020603050405020304" pitchFamily="18" charset="0"/>
                <a:cs typeface="Arial" panose="020B0604020202020204" pitchFamily="34" charset="0"/>
              </a:rPr>
              <a:t>): In the </a:t>
            </a:r>
            <a:r>
              <a:rPr lang="en-US" sz="3600" i="1" dirty="0">
                <a:effectLst/>
                <a:latin typeface="Arial" panose="020B0604020202020204" pitchFamily="34" charset="0"/>
                <a:ea typeface="Times New Roman" panose="02020603050405020304" pitchFamily="18" charset="0"/>
                <a:cs typeface="Arial" panose="020B0604020202020204" pitchFamily="34" charset="0"/>
              </a:rPr>
              <a:t>driver</a:t>
            </a:r>
            <a:r>
              <a:rPr lang="en-US" sz="3600" dirty="0">
                <a:effectLst/>
                <a:latin typeface="Arial" panose="020B0604020202020204" pitchFamily="34" charset="0"/>
                <a:ea typeface="Times New Roman" panose="02020603050405020304" pitchFamily="18" charset="0"/>
                <a:cs typeface="Arial" panose="020B0604020202020204" pitchFamily="34" charset="0"/>
              </a:rPr>
              <a:t> hypothesis, the relative abundance informs absolute abundance, and the relative enrichment reflects active expansion of oral bacterial population in the gut. When the oral population reaches sufficiently high density, they may cause the disorders. By contrast, the relative enrichment is driven by loss of gut commensals in the </a:t>
            </a:r>
            <a:r>
              <a:rPr lang="en-US" sz="3600" i="1" dirty="0">
                <a:effectLst/>
                <a:latin typeface="Arial" panose="020B0604020202020204" pitchFamily="34" charset="0"/>
                <a:ea typeface="Times New Roman" panose="02020603050405020304" pitchFamily="18" charset="0"/>
                <a:cs typeface="Arial" panose="020B0604020202020204" pitchFamily="34" charset="0"/>
              </a:rPr>
              <a:t>marker</a:t>
            </a:r>
            <a:r>
              <a:rPr lang="en-US" sz="3600" dirty="0">
                <a:effectLst/>
                <a:latin typeface="Arial" panose="020B0604020202020204" pitchFamily="34" charset="0"/>
                <a:ea typeface="Times New Roman" panose="02020603050405020304" pitchFamily="18" charset="0"/>
                <a:cs typeface="Arial" panose="020B0604020202020204" pitchFamily="34" charset="0"/>
              </a:rPr>
              <a:t> hypothesis, and it is this bacterial loss that causes the disorders. Determining which hypothesis is true has implications for our understanding of human health and pathologies. </a:t>
            </a:r>
            <a:endParaRPr lang="en-US" sz="3600" dirty="0">
              <a:latin typeface="Arial" panose="020B0604020202020204" pitchFamily="34" charset="0"/>
              <a:cs typeface="Arial" panose="020B0604020202020204" pitchFamily="34" charset="0"/>
            </a:endParaRPr>
          </a:p>
        </p:txBody>
      </p:sp>
      <p:sp>
        <p:nvSpPr>
          <p:cNvPr id="19" name="Title 1">
            <a:extLst>
              <a:ext uri="{FF2B5EF4-FFF2-40B4-BE49-F238E27FC236}">
                <a16:creationId xmlns:a16="http://schemas.microsoft.com/office/drawing/2014/main" id="{3C26B010-DA8E-534A-8EAF-EC39A5436889}"/>
              </a:ext>
            </a:extLst>
          </p:cNvPr>
          <p:cNvSpPr txBox="1">
            <a:spLocks/>
          </p:cNvSpPr>
          <p:nvPr/>
        </p:nvSpPr>
        <p:spPr>
          <a:xfrm>
            <a:off x="371473" y="13006483"/>
            <a:ext cx="28648028" cy="1110670"/>
          </a:xfrm>
          <a:prstGeom prst="rect">
            <a:avLst/>
          </a:prstGeom>
        </p:spPr>
        <p:txBody>
          <a:bodyPr/>
          <a:lstStyle>
            <a:lvl1pPr algn="ctr" defTabSz="2717048" rtl="0" eaLnBrk="1" latinLnBrk="0" hangingPunct="1">
              <a:spcBef>
                <a:spcPct val="0"/>
              </a:spcBef>
              <a:buNone/>
              <a:defRPr sz="26100" kern="1200">
                <a:solidFill>
                  <a:schemeClr val="tx1"/>
                </a:solidFill>
                <a:latin typeface="+mj-lt"/>
                <a:ea typeface="+mj-ea"/>
                <a:cs typeface="+mj-cs"/>
              </a:defRPr>
            </a:lvl1pPr>
          </a:lstStyle>
          <a:p>
            <a:pPr algn="l"/>
            <a:r>
              <a:rPr lang="en-US" sz="4800" b="1" dirty="0">
                <a:solidFill>
                  <a:srgbClr val="2986E2"/>
                </a:solidFill>
                <a:latin typeface="Arial" panose="020B0604020202020204" pitchFamily="34" charset="0"/>
                <a:cs typeface="Arial" panose="020B0604020202020204" pitchFamily="34" charset="0"/>
              </a:rPr>
              <a:t>Question: which of the driver or marker </a:t>
            </a:r>
            <a:r>
              <a:rPr lang="en-US" sz="4800" b="1" dirty="0" err="1">
                <a:solidFill>
                  <a:srgbClr val="2986E2"/>
                </a:solidFill>
                <a:latin typeface="Arial" panose="020B0604020202020204" pitchFamily="34" charset="0"/>
                <a:cs typeface="Arial" panose="020B0604020202020204" pitchFamily="34" charset="0"/>
              </a:rPr>
              <a:t>hypotheese</a:t>
            </a:r>
            <a:r>
              <a:rPr lang="en-US" sz="4800" b="1" dirty="0">
                <a:solidFill>
                  <a:srgbClr val="2986E2"/>
                </a:solidFill>
                <a:latin typeface="Arial" panose="020B0604020202020204" pitchFamily="34" charset="0"/>
                <a:cs typeface="Arial" panose="020B0604020202020204" pitchFamily="34" charset="0"/>
              </a:rPr>
              <a:t> is true?</a:t>
            </a:r>
          </a:p>
        </p:txBody>
      </p:sp>
      <p:sp>
        <p:nvSpPr>
          <p:cNvPr id="20" name="Title 1">
            <a:extLst>
              <a:ext uri="{FF2B5EF4-FFF2-40B4-BE49-F238E27FC236}">
                <a16:creationId xmlns:a16="http://schemas.microsoft.com/office/drawing/2014/main" id="{82AF4D54-ACB4-D140-8477-CA10AA411129}"/>
              </a:ext>
            </a:extLst>
          </p:cNvPr>
          <p:cNvSpPr txBox="1">
            <a:spLocks/>
          </p:cNvSpPr>
          <p:nvPr/>
        </p:nvSpPr>
        <p:spPr>
          <a:xfrm>
            <a:off x="371473" y="25591147"/>
            <a:ext cx="28648028" cy="1110670"/>
          </a:xfrm>
          <a:prstGeom prst="rect">
            <a:avLst/>
          </a:prstGeom>
        </p:spPr>
        <p:txBody>
          <a:bodyPr/>
          <a:lstStyle>
            <a:lvl1pPr algn="ctr" defTabSz="2717048" rtl="0" eaLnBrk="1" latinLnBrk="0" hangingPunct="1">
              <a:spcBef>
                <a:spcPct val="0"/>
              </a:spcBef>
              <a:buNone/>
              <a:defRPr sz="26100" kern="1200">
                <a:solidFill>
                  <a:schemeClr val="tx1"/>
                </a:solidFill>
                <a:latin typeface="+mj-lt"/>
                <a:ea typeface="+mj-ea"/>
                <a:cs typeface="+mj-cs"/>
              </a:defRPr>
            </a:lvl1pPr>
          </a:lstStyle>
          <a:p>
            <a:pPr algn="l"/>
            <a:r>
              <a:rPr lang="en-US" sz="4800" b="1" dirty="0">
                <a:solidFill>
                  <a:srgbClr val="2986E2"/>
                </a:solidFill>
                <a:latin typeface="Arial" panose="020B0604020202020204" pitchFamily="34" charset="0"/>
                <a:cs typeface="Arial" panose="020B0604020202020204" pitchFamily="34" charset="0"/>
              </a:rPr>
              <a:t>Evidence: paired oral-gut samples from mouse experiments receiving antibiotic cocktail</a:t>
            </a:r>
          </a:p>
        </p:txBody>
      </p:sp>
      <p:sp>
        <p:nvSpPr>
          <p:cNvPr id="21" name="Title 1">
            <a:extLst>
              <a:ext uri="{FF2B5EF4-FFF2-40B4-BE49-F238E27FC236}">
                <a16:creationId xmlns:a16="http://schemas.microsoft.com/office/drawing/2014/main" id="{B883D9A9-6B3F-CD45-8CAF-F8E48482C356}"/>
              </a:ext>
            </a:extLst>
          </p:cNvPr>
          <p:cNvSpPr txBox="1">
            <a:spLocks/>
          </p:cNvSpPr>
          <p:nvPr/>
        </p:nvSpPr>
        <p:spPr>
          <a:xfrm>
            <a:off x="30992987" y="6861634"/>
            <a:ext cx="16196584" cy="1110670"/>
          </a:xfrm>
          <a:prstGeom prst="rect">
            <a:avLst/>
          </a:prstGeom>
        </p:spPr>
        <p:txBody>
          <a:bodyPr/>
          <a:lstStyle>
            <a:lvl1pPr algn="ctr" defTabSz="2717048" rtl="0" eaLnBrk="1" latinLnBrk="0" hangingPunct="1">
              <a:spcBef>
                <a:spcPct val="0"/>
              </a:spcBef>
              <a:buNone/>
              <a:defRPr sz="26100" kern="1200">
                <a:solidFill>
                  <a:schemeClr val="tx1"/>
                </a:solidFill>
                <a:latin typeface="+mj-lt"/>
                <a:ea typeface="+mj-ea"/>
                <a:cs typeface="+mj-cs"/>
              </a:defRPr>
            </a:lvl1pPr>
          </a:lstStyle>
          <a:p>
            <a:pPr algn="l"/>
            <a:r>
              <a:rPr lang="en-US" sz="4800" b="1" dirty="0">
                <a:solidFill>
                  <a:srgbClr val="2986E2"/>
                </a:solidFill>
                <a:latin typeface="Arial" panose="020B0604020202020204" pitchFamily="34" charset="0"/>
                <a:cs typeface="Arial" panose="020B0604020202020204" pitchFamily="34" charset="0"/>
              </a:rPr>
              <a:t>Evidence: human </a:t>
            </a:r>
            <a:r>
              <a:rPr lang="en-US" sz="4800" b="1" dirty="0" err="1">
                <a:solidFill>
                  <a:srgbClr val="2986E2"/>
                </a:solidFill>
                <a:latin typeface="Arial" panose="020B0604020202020204" pitchFamily="34" charset="0"/>
                <a:cs typeface="Arial" panose="020B0604020202020204" pitchFamily="34" charset="0"/>
              </a:rPr>
              <a:t>receicing</a:t>
            </a:r>
            <a:r>
              <a:rPr lang="en-US" sz="4800" b="1" dirty="0">
                <a:solidFill>
                  <a:srgbClr val="2986E2"/>
                </a:solidFill>
                <a:latin typeface="Arial" panose="020B0604020202020204" pitchFamily="34" charset="0"/>
                <a:cs typeface="Arial" panose="020B0604020202020204" pitchFamily="34" charset="0"/>
              </a:rPr>
              <a:t> allogeneic </a:t>
            </a:r>
            <a:r>
              <a:rPr lang="en-US" sz="4800" b="1" dirty="0" err="1">
                <a:solidFill>
                  <a:srgbClr val="2986E2"/>
                </a:solidFill>
                <a:latin typeface="Arial" panose="020B0604020202020204" pitchFamily="34" charset="0"/>
                <a:cs typeface="Arial" panose="020B0604020202020204" pitchFamily="34" charset="0"/>
              </a:rPr>
              <a:t>hematopeitic</a:t>
            </a:r>
            <a:r>
              <a:rPr lang="en-US" sz="4800" b="1" dirty="0">
                <a:solidFill>
                  <a:srgbClr val="2986E2"/>
                </a:solidFill>
                <a:latin typeface="Arial" panose="020B0604020202020204" pitchFamily="34" charset="0"/>
                <a:cs typeface="Arial" panose="020B0604020202020204" pitchFamily="34" charset="0"/>
              </a:rPr>
              <a:t> stem cell transplantation</a:t>
            </a:r>
          </a:p>
        </p:txBody>
      </p:sp>
      <p:sp>
        <p:nvSpPr>
          <p:cNvPr id="22" name="Title 1">
            <a:extLst>
              <a:ext uri="{FF2B5EF4-FFF2-40B4-BE49-F238E27FC236}">
                <a16:creationId xmlns:a16="http://schemas.microsoft.com/office/drawing/2014/main" id="{B9CB5E59-1B49-0345-AF77-6F02C1600281}"/>
              </a:ext>
            </a:extLst>
          </p:cNvPr>
          <p:cNvSpPr txBox="1">
            <a:spLocks/>
          </p:cNvSpPr>
          <p:nvPr/>
        </p:nvSpPr>
        <p:spPr>
          <a:xfrm>
            <a:off x="30992987" y="15309734"/>
            <a:ext cx="16196584" cy="2292466"/>
          </a:xfrm>
          <a:prstGeom prst="rect">
            <a:avLst/>
          </a:prstGeom>
        </p:spPr>
        <p:txBody>
          <a:bodyPr/>
          <a:lstStyle>
            <a:lvl1pPr algn="ctr" defTabSz="2717048" rtl="0" eaLnBrk="1" latinLnBrk="0" hangingPunct="1">
              <a:spcBef>
                <a:spcPct val="0"/>
              </a:spcBef>
              <a:buNone/>
              <a:defRPr sz="26100" kern="1200">
                <a:solidFill>
                  <a:schemeClr val="tx1"/>
                </a:solidFill>
                <a:latin typeface="+mj-lt"/>
                <a:ea typeface="+mj-ea"/>
                <a:cs typeface="+mj-cs"/>
              </a:defRPr>
            </a:lvl1pPr>
          </a:lstStyle>
          <a:p>
            <a:pPr algn="l"/>
            <a:r>
              <a:rPr lang="en-US" sz="4800" b="1" dirty="0">
                <a:solidFill>
                  <a:srgbClr val="2986E2"/>
                </a:solidFill>
                <a:latin typeface="Arial" panose="020B0604020202020204" pitchFamily="34" charset="0"/>
                <a:cs typeface="Arial" panose="020B0604020202020204" pitchFamily="34" charset="0"/>
              </a:rPr>
              <a:t>The marker hypothesis unifies competing microbiome biomarkers of IBD</a:t>
            </a:r>
          </a:p>
        </p:txBody>
      </p:sp>
    </p:spTree>
    <p:extLst>
      <p:ext uri="{BB962C8B-B14F-4D97-AF65-F5344CB8AC3E}">
        <p14:creationId xmlns:p14="http://schemas.microsoft.com/office/powerpoint/2010/main" val="6618751"/>
      </p:ext>
    </p:extLst>
  </p:cSld>
  <p:clrMapOvr>
    <a:masterClrMapping/>
  </p:clrMapOvr>
</p:sld>
</file>

<file path=ppt/theme/theme1.xml><?xml version="1.0" encoding="utf-8"?>
<a:theme xmlns:a="http://schemas.openxmlformats.org/drawingml/2006/main" name="Template1_56x4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Image" ma:contentTypeID="0x0101009148F5A04DDD49CBA7127AADA5FB792B00AADE34325A8B49CDA8BB4DB53328F214008DA1A4150FB2B848A3EB7B452BFA7AC5" ma:contentTypeVersion="1" ma:contentTypeDescription="Upload an image." ma:contentTypeScope="" ma:versionID="c5dd4a19140d82efd42bf2e2156fee3e">
  <xsd:schema xmlns:xsd="http://www.w3.org/2001/XMLSchema" xmlns:xs="http://www.w3.org/2001/XMLSchema" xmlns:p="http://schemas.microsoft.com/office/2006/metadata/properties" xmlns:ns1="http://schemas.microsoft.com/sharepoint/v3" xmlns:ns2="E64CF27C-2ECC-48E8-947E-CA63274FB2E8" xmlns:ns3="http://schemas.microsoft.com/sharepoint/v3/fields" targetNamespace="http://schemas.microsoft.com/office/2006/metadata/properties" ma:root="true" ma:fieldsID="8669bc30feb5185623fa09da941496e2" ns1:_="" ns2:_="" ns3:_="">
    <xsd:import namespace="http://schemas.microsoft.com/sharepoint/v3"/>
    <xsd:import namespace="E64CF27C-2ECC-48E8-947E-CA63274FB2E8"/>
    <xsd:import namespace="http://schemas.microsoft.com/sharepoint/v3/fields"/>
    <xsd:element name="properties">
      <xsd:complexType>
        <xsd:sequence>
          <xsd:element name="documentManagement">
            <xsd:complexType>
              <xsd:all>
                <xsd:element ref="ns1:FileRef" minOccurs="0"/>
                <xsd:element ref="ns1:File_x0020_Type" minOccurs="0"/>
                <xsd:element ref="ns1:HTML_x0020_File_x0020_Type" minOccurs="0"/>
                <xsd:element ref="ns1:FSObjType" minOccurs="0"/>
                <xsd:element ref="ns2:ThumbnailExists" minOccurs="0"/>
                <xsd:element ref="ns2:PreviewExists" minOccurs="0"/>
                <xsd:element ref="ns2:ImageWidth" minOccurs="0"/>
                <xsd:element ref="ns2:ImageHeight" minOccurs="0"/>
                <xsd:element ref="ns2:ImageCreateDate" minOccurs="0"/>
                <xsd:element ref="ns3:wic_System_Copyright"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ileRef" ma:index="8" nillable="true" ma:displayName="URL Path" ma:hidden="true" ma:list="Docs" ma:internalName="FileRef" ma:readOnly="true" ma:showField="FullUrl">
      <xsd:simpleType>
        <xsd:restriction base="dms:Lookup"/>
      </xsd:simpleType>
    </xsd:element>
    <xsd:element name="File_x0020_Type" ma:index="9" nillable="true" ma:displayName="File Type" ma:hidden="true" ma:internalName="File_x0020_Type" ma:readOnly="true">
      <xsd:simpleType>
        <xsd:restriction base="dms:Text"/>
      </xsd:simpleType>
    </xsd:element>
    <xsd:element name="HTML_x0020_File_x0020_Type" ma:index="10" nillable="true" ma:displayName="HTML File Type" ma:hidden="true" ma:internalName="HTML_x0020_File_x0020_Type" ma:readOnly="true">
      <xsd:simpleType>
        <xsd:restriction base="dms:Text"/>
      </xsd:simpleType>
    </xsd:element>
    <xsd:element name="FSObjType" ma:index="11" nillable="true" ma:displayName="Item Type" ma:hidden="true" ma:list="Docs" ma:internalName="FSObjType" ma:readOnly="true" ma:showField="FSType">
      <xsd:simpleType>
        <xsd:restriction base="dms:Lookup"/>
      </xsd:simpleType>
    </xsd:element>
    <xsd:element name="PublishingStartDate" ma:index="27" nillable="true" ma:displayName="Scheduling Start Date" ma:description="" ma:hidden="true" ma:internalName="PublishingStartDate">
      <xsd:simpleType>
        <xsd:restriction base="dms:Unknown"/>
      </xsd:simpleType>
    </xsd:element>
    <xsd:element name="PublishingExpirationDate" ma:index="28" nillable="true" ma:displayName="Scheduling End Date"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64CF27C-2ECC-48E8-947E-CA63274FB2E8" elementFormDefault="qualified">
    <xsd:import namespace="http://schemas.microsoft.com/office/2006/documentManagement/types"/>
    <xsd:import namespace="http://schemas.microsoft.com/office/infopath/2007/PartnerControls"/>
    <xsd:element name="ThumbnailExists" ma:index="18" nillable="true" ma:displayName="Thumbnail Exists" ma:default="FALSE" ma:hidden="true" ma:internalName="ThumbnailExists" ma:readOnly="true">
      <xsd:simpleType>
        <xsd:restriction base="dms:Boolean"/>
      </xsd:simpleType>
    </xsd:element>
    <xsd:element name="PreviewExists" ma:index="19" nillable="true" ma:displayName="Preview Exists" ma:default="FALSE" ma:hidden="true" ma:internalName="PreviewExists" ma:readOnly="true">
      <xsd:simpleType>
        <xsd:restriction base="dms:Boolean"/>
      </xsd:simpleType>
    </xsd:element>
    <xsd:element name="ImageWidth" ma:index="20" nillable="true" ma:displayName="Width" ma:internalName="ImageWidth" ma:readOnly="true">
      <xsd:simpleType>
        <xsd:restriction base="dms:Unknown"/>
      </xsd:simpleType>
    </xsd:element>
    <xsd:element name="ImageHeight" ma:index="22" nillable="true" ma:displayName="Height" ma:internalName="ImageHeight" ma:readOnly="true">
      <xsd:simpleType>
        <xsd:restriction base="dms:Unknown"/>
      </xsd:simpleType>
    </xsd:element>
    <xsd:element name="ImageCreateDate" ma:index="25" nillable="true" ma:displayName="Date Picture Taken" ma:format="DateTime" ma:hidden="true" ma:internalName="ImageCreat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wic_System_Copyright" ma:index="26" nillable="true" ma:displayName="Copyright" ma:internalName="wic_System_Copyright">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4"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23" ma:displayName="Comments"/>
        <xsd:element name="keywords" minOccurs="0" maxOccurs="1" type="xsd:string" ma:index="1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mageCreateDate xmlns="E64CF27C-2ECC-48E8-947E-CA63274FB2E8" xsi:nil="true"/>
    <PublishingExpirationDate xmlns="http://schemas.microsoft.com/sharepoint/v3" xsi:nil="true"/>
    <PublishingStartDate xmlns="http://schemas.microsoft.com/sharepoint/v3" xsi:nil="true"/>
    <wic_System_Copyright xmlns="http://schemas.microsoft.com/sharepoint/v3/fields" xsi:nil="true"/>
  </documentManagement>
</p:properties>
</file>

<file path=customXml/itemProps1.xml><?xml version="1.0" encoding="utf-8"?>
<ds:datastoreItem xmlns:ds="http://schemas.openxmlformats.org/officeDocument/2006/customXml" ds:itemID="{E1717D23-F39C-46FB-9B7C-76F290AF99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64CF27C-2ECC-48E8-947E-CA63274FB2E8"/>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00C6898-0F24-4FD8-8943-1958D231E188}">
  <ds:schemaRefs>
    <ds:schemaRef ds:uri="http://schemas.microsoft.com/sharepoint/v3/contenttype/forms"/>
  </ds:schemaRefs>
</ds:datastoreItem>
</file>

<file path=customXml/itemProps3.xml><?xml version="1.0" encoding="utf-8"?>
<ds:datastoreItem xmlns:ds="http://schemas.openxmlformats.org/officeDocument/2006/customXml" ds:itemID="{B07F3891-661E-466D-B8E1-777EA9EF65C5}">
  <ds:schemaRefs>
    <ds:schemaRef ds:uri="http://schemas.microsoft.com/office/2006/metadata/properties"/>
    <ds:schemaRef ds:uri="http://schemas.microsoft.com/office/infopath/2007/PartnerControls"/>
    <ds:schemaRef ds:uri="E64CF27C-2ECC-48E8-947E-CA63274FB2E8"/>
    <ds:schemaRef ds:uri="http://schemas.microsoft.com/sharepoint/v3"/>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Template1_56x48</Template>
  <TotalTime>275</TotalTime>
  <Words>481</Words>
  <Application>Microsoft Macintosh PowerPoint</Application>
  <PresentationFormat>Custom</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Georgia</vt:lpstr>
      <vt:lpstr>Times New Roman</vt:lpstr>
      <vt:lpstr>Template1_56x48</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Liao, Chen/Sloan Kettering Institute</dc:creator>
  <cp:keywords/>
  <dc:description/>
  <cp:lastModifiedBy>Liao, Chen/Sloan Kettering Institute</cp:lastModifiedBy>
  <cp:revision>27</cp:revision>
  <dcterms:created xsi:type="dcterms:W3CDTF">2022-09-18T13:27:07Z</dcterms:created>
  <dcterms:modified xsi:type="dcterms:W3CDTF">2022-09-18T18:48:31Z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0x0101009148F5A04DDD49CBA7127AADA5FB792B00AADE34325A8B49CDA8BB4DB53328F214008DA1A4150FB2B848A3EB7B452BFA7AC5</vt:lpwstr>
  </property>
</Properties>
</file>