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2.svg" ContentType="image/svg+xml"/>
  <Override PartName="/ppt/media/image6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58" r:id="rId4"/>
    <p:sldId id="2585" r:id="rId5"/>
    <p:sldId id="2619" r:id="rId6"/>
    <p:sldId id="2589" r:id="rId7"/>
    <p:sldId id="2587" r:id="rId8"/>
    <p:sldId id="2588" r:id="rId9"/>
    <p:sldId id="2613" r:id="rId10"/>
    <p:sldId id="2590" r:id="rId11"/>
    <p:sldId id="2597" r:id="rId12"/>
    <p:sldId id="2610" r:id="rId13"/>
    <p:sldId id="2611" r:id="rId14"/>
    <p:sldId id="2612" r:id="rId15"/>
    <p:sldId id="260" r:id="rId16"/>
    <p:sldId id="661" r:id="rId17"/>
    <p:sldId id="2643" r:id="rId18"/>
    <p:sldId id="261" r:id="rId19"/>
    <p:sldId id="2617" r:id="rId20"/>
    <p:sldId id="2615" r:id="rId21"/>
    <p:sldId id="262" r:id="rId22"/>
    <p:sldId id="2599" r:id="rId23"/>
    <p:sldId id="1885" r:id="rId24"/>
    <p:sldId id="263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/>
  </p:normalViewPr>
  <p:slideViewPr>
    <p:cSldViewPr snapToGrid="0" snapToObjects="1">
      <p:cViewPr varScale="1">
        <p:scale>
          <a:sx n="83" d="100"/>
          <a:sy n="83" d="100"/>
        </p:scale>
        <p:origin x="658" y="62"/>
      </p:cViewPr>
      <p:guideLst>
        <p:guide orient="horz" pos="21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3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 lang="zh-CN" altLang="en-US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 lang="zh-CN" altLang="en-US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 lang="zh-CN" altLang="en-US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 lang="zh-CN" altLang="en-US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 lang="zh-CN" altLang="en-US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E548-4C07-8849-8CE8-3D53C24F64FA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632131" y="4127619"/>
            <a:ext cx="1872154" cy="2309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831223" y="3443956"/>
            <a:ext cx="2458908" cy="28060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6200000">
            <a:off x="11279650" y="20694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1215784" y="3443956"/>
            <a:ext cx="1828068" cy="2406470"/>
          </a:xfrm>
          <a:prstGeom prst="rect">
            <a:avLst/>
          </a:prstGeom>
          <a:blipFill>
            <a:blip r:embed="rId1"/>
            <a:stretch>
              <a:fillRect l="-50275" r="-50275"/>
            </a:stretch>
          </a:blip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深度视觉·原创设计 https://www.docer.com/works?userid=22383862"/>
          <p:cNvSpPr/>
          <p:nvPr/>
        </p:nvSpPr>
        <p:spPr>
          <a:xfrm>
            <a:off x="4127129" y="5407241"/>
            <a:ext cx="2911234" cy="44318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000" dirty="0"/>
              <a:t>组员</a:t>
            </a:r>
            <a:r>
              <a:rPr lang="zh-CN" altLang="zh-CN" sz="2000" dirty="0" smtClean="0"/>
              <a:t>：</a:t>
            </a:r>
            <a:endParaRPr lang="zh-CN" altLang="zh-CN" sz="2000" dirty="0"/>
          </a:p>
        </p:txBody>
      </p:sp>
      <p:sp>
        <p:nvSpPr>
          <p:cNvPr id="11" name="深度视觉·原创设计 https://www.docer.com/works?userid=22383862"/>
          <p:cNvSpPr/>
          <p:nvPr/>
        </p:nvSpPr>
        <p:spPr>
          <a:xfrm>
            <a:off x="4127130" y="4127619"/>
            <a:ext cx="2039816" cy="44318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000" dirty="0"/>
              <a:t>宣讲</a:t>
            </a:r>
            <a:r>
              <a:rPr lang="zh-CN" altLang="zh-CN" sz="2000" dirty="0" smtClean="0"/>
              <a:t>人</a:t>
            </a:r>
            <a:r>
              <a:rPr lang="zh-CN" altLang="en-US" sz="2000" dirty="0" smtClean="0"/>
              <a:t>：</a:t>
            </a:r>
            <a:endParaRPr lang="zh-CN" altLang="en-US" sz="20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2" name="深度视觉·原创设计 https://www.docer.com/works?userid=22383862"/>
          <p:cNvSpPr/>
          <p:nvPr/>
        </p:nvSpPr>
        <p:spPr>
          <a:xfrm>
            <a:off x="4127130" y="4761246"/>
            <a:ext cx="2039816" cy="44318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000" dirty="0"/>
              <a:t>组长</a:t>
            </a:r>
            <a:r>
              <a:rPr lang="zh-CN" altLang="zh-CN" sz="2000" dirty="0" smtClean="0"/>
              <a:t>：</a:t>
            </a:r>
            <a:endParaRPr lang="zh-CN" altLang="zh-CN" sz="2000" dirty="0"/>
          </a:p>
        </p:txBody>
      </p:sp>
      <p:sp>
        <p:nvSpPr>
          <p:cNvPr id="13" name="标题 3073"/>
          <p:cNvSpPr txBox="1">
            <a:spLocks noChangeArrowheads="1"/>
          </p:cNvSpPr>
          <p:nvPr/>
        </p:nvSpPr>
        <p:spPr>
          <a:xfrm>
            <a:off x="3226890" y="1973780"/>
            <a:ext cx="5444278" cy="14700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8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归并排序</a:t>
            </a:r>
            <a:endParaRPr lang="zh-CN" altLang="zh-CN" sz="8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3" name="深度视觉·原创设计 https://www.docer.com/works?userid=22383862"/>
          <p:cNvSpPr txBox="1"/>
          <p:nvPr/>
        </p:nvSpPr>
        <p:spPr>
          <a:xfrm>
            <a:off x="580578" y="275314"/>
            <a:ext cx="250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算法分析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5340" y="1311181"/>
            <a:ext cx="952150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/>
              <a:t>算法</a:t>
            </a:r>
            <a:r>
              <a:rPr lang="zh-CN" altLang="zh-CN" sz="2400" b="1" dirty="0"/>
              <a:t>法描述</a:t>
            </a:r>
            <a:endParaRPr lang="zh-CN" altLang="zh-CN" sz="2400" dirty="0"/>
          </a:p>
          <a:p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归并操作的工作原理如下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</a:rPr>
              <a:t>:</a:t>
            </a:r>
            <a:endParaRPr lang="zh-CN" altLang="zh-CN" sz="2400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第一步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</a:rPr>
              <a:t>: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申请空间，使其大小为两个已经排序序列之和，该空间用来存放合并后的序列。</a:t>
            </a:r>
            <a:endParaRPr lang="zh-CN" altLang="zh-CN" sz="2400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第二步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</a:rPr>
              <a:t>: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设定两个指针，最初位置分别为两个已经排序序列的起始位置。</a:t>
            </a:r>
            <a:endParaRPr lang="zh-CN" altLang="zh-CN" sz="2400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第三步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</a:rPr>
              <a:t>: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比较两个指针所指向的元素，选择相对小的元素放入到合并空间，并移动指针到下一位置。</a:t>
            </a:r>
            <a:endParaRPr lang="zh-CN" altLang="zh-CN" sz="2400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重复步骤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直到某一指针超出序列尾。</a:t>
            </a:r>
            <a:endParaRPr lang="zh-CN" altLang="zh-CN" sz="2400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将另一序列剩下的所有元素直接复制到合并序列尾</a:t>
            </a:r>
            <a:endParaRPr lang="zh-CN" altLang="zh-CN" sz="2400" dirty="0">
              <a:latin typeface="黑体" panose="02010609060101010101" charset="-122"/>
              <a:ea typeface="黑体" panose="02010609060101010101" charset="-122"/>
            </a:endParaRPr>
          </a:p>
          <a:p>
            <a:endParaRPr lang="en-US" altLang="zh-CN" sz="2400" dirty="0"/>
          </a:p>
          <a:p>
            <a:r>
              <a:rPr lang="en-US" altLang="zh-CN" sz="2400" dirty="0"/>
              <a:t>   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4296" y="-914400"/>
            <a:ext cx="14086930" cy="7940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66799" y="-913519"/>
            <a:ext cx="14668090" cy="75838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51866"/>
          <a:stretch>
            <a:fillRect/>
          </a:stretch>
        </p:blipFill>
        <p:spPr>
          <a:xfrm>
            <a:off x="-1329204" y="-680114"/>
            <a:ext cx="14850408" cy="716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0" y="3153554"/>
            <a:ext cx="3628571" cy="3722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2073299" y="2169798"/>
            <a:ext cx="2676124" cy="2518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6200000">
            <a:off x="11279650" y="20694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2673839" y="2430279"/>
            <a:ext cx="15151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6600" b="1">
                <a:ln w="12700">
                  <a:noFill/>
                </a:ln>
                <a:gradFill>
                  <a:gsLst>
                    <a:gs pos="50000">
                      <a:srgbClr val="005674"/>
                    </a:gs>
                    <a:gs pos="70000">
                      <a:srgbClr val="00B0F0"/>
                    </a:gs>
                    <a:gs pos="49000">
                      <a:srgbClr val="0070C0"/>
                    </a:gs>
                    <a:gs pos="30000">
                      <a:srgbClr val="00B0F0"/>
                    </a:gs>
                  </a:gsLst>
                  <a:lin ang="5400000" scaled="1"/>
                </a:gradFill>
                <a:effectLst>
                  <a:outerShdw blurRad="254000" dist="152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8800" kern="0" dirty="0">
                <a:solidFill>
                  <a:schemeClr val="accent1"/>
                </a:solidFill>
                <a:effectLst/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02</a:t>
            </a:r>
            <a:endParaRPr kumimoji="0" lang="zh-CN" altLang="en-US" sz="8800" b="1" i="0" u="none" strike="noStrike" kern="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/>
              <a:uLnTx/>
              <a:uFillTx/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2789732" y="3780899"/>
            <a:ext cx="136328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 defTabSz="1219200">
              <a:defRPr sz="4400" b="1" spc="40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defRPr>
            </a:lvl1pPr>
          </a:lstStyle>
          <a:p>
            <a:pPr marL="0" marR="0" lvl="0" indent="0" algn="dist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400" normalizeH="0" baseline="0" noProof="0" dirty="0">
                <a:ln>
                  <a:noFill/>
                </a:ln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PART</a:t>
            </a:r>
            <a:endParaRPr kumimoji="0" lang="zh-CN" altLang="en-US" sz="2800" b="0" i="0" u="none" strike="noStrike" kern="0" cap="none" spc="400" normalizeH="0" baseline="0" noProof="0" dirty="0">
              <a:ln>
                <a:noFill/>
              </a:ln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4" name="深度视觉·原创设计 https://www.docer.com/works?userid=22383862"/>
          <p:cNvSpPr txBox="1"/>
          <p:nvPr/>
        </p:nvSpPr>
        <p:spPr>
          <a:xfrm>
            <a:off x="5701665" y="3011170"/>
            <a:ext cx="424497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黑体" panose="02010609060101010101" charset="-122"/>
                <a:ea typeface="黑体" panose="02010609060101010101" charset="-122"/>
                <a:cs typeface="阿里巴巴普惠体 M" panose="00020600040101010101" pitchFamily="18" charset="-122"/>
              </a:rPr>
              <a:t>复杂</a:t>
            </a:r>
            <a:r>
              <a:rPr lang="zh-CN" altLang="en-US" sz="4400" b="1" dirty="0">
                <a:latin typeface="思源黑体 CN Normal"/>
                <a:ea typeface="黑体" panose="02010609060101010101" charset="-122"/>
                <a:cs typeface="阿里巴巴普惠体 M" panose="00020600040101010101" pitchFamily="18" charset="-122"/>
              </a:rPr>
              <a:t>度和稳定性</a:t>
            </a:r>
            <a:r>
              <a:rPr lang="zh-CN" altLang="en-US" sz="4400" b="1" dirty="0" smtClean="0">
                <a:latin typeface="思源黑体 CN Normal"/>
                <a:ea typeface="黑体" panose="02010609060101010101" charset="-122"/>
                <a:cs typeface="阿里巴巴普惠体 M" panose="00020600040101010101" pitchFamily="18" charset="-122"/>
              </a:rPr>
              <a:t>分</a:t>
            </a:r>
            <a:r>
              <a:rPr lang="zh-CN" altLang="en-US" sz="4400" b="1" dirty="0" smtClean="0">
                <a:latin typeface="黑体" panose="02010609060101010101" charset="-122"/>
                <a:ea typeface="黑体" panose="02010609060101010101" charset="-122"/>
                <a:cs typeface="阿里巴巴普惠体 M" panose="00020600040101010101" pitchFamily="18" charset="-122"/>
              </a:rPr>
              <a:t>析</a:t>
            </a:r>
            <a:endParaRPr lang="zh-CN" altLang="en-US" sz="4400" b="1" dirty="0">
              <a:latin typeface="黑体" panose="02010609060101010101" charset="-122"/>
              <a:ea typeface="黑体" panose="02010609060101010101" charset="-122"/>
              <a:cs typeface="阿里巴巴普惠体 M" panose="00020600040101010101" pitchFamily="18" charset="-122"/>
            </a:endParaRPr>
          </a:p>
        </p:txBody>
      </p:sp>
      <p:sp>
        <p:nvSpPr>
          <p:cNvPr id="15" name="深度视觉·原创设计 https://www.docer.com/works?userid=22383862"/>
          <p:cNvSpPr txBox="1"/>
          <p:nvPr/>
        </p:nvSpPr>
        <p:spPr>
          <a:xfrm>
            <a:off x="5856001" y="2430279"/>
            <a:ext cx="3357713" cy="53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YOUR TITLE HERE</a:t>
            </a:r>
            <a:endParaRPr sz="2800" b="0" i="0" u="none" strike="noStrike" cap="none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1.11111E-6 L 0.25 1.11111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深度视觉·原创设计 https://www.docer.com/works?userid=22383862"/>
          <p:cNvSpPr txBox="1"/>
          <p:nvPr/>
        </p:nvSpPr>
        <p:spPr>
          <a:xfrm>
            <a:off x="534670" y="314325"/>
            <a:ext cx="3554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阿里巴巴普惠体 M" panose="00020600040101010101" pitchFamily="18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阿里巴巴普惠体 M" panose="00020600040101010101" pitchFamily="18" charset="-122"/>
              </a:rPr>
              <a:t>复杂度和稳定性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阿里巴巴普惠体 M" panose="00020600040101010101" pitchFamily="18" charset="-122"/>
              </a:rPr>
              <a:t>分析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  <a:cs typeface="阿里巴巴普惠体 M" panose="00020600040101010101" pitchFamily="18" charset="-122"/>
            </a:endParaRPr>
          </a:p>
        </p:txBody>
      </p:sp>
      <p:sp>
        <p:nvSpPr>
          <p:cNvPr id="26" name="深度视觉·原创设计 https://www.docer.com/works?userid=22383862"/>
          <p:cNvSpPr txBox="1"/>
          <p:nvPr/>
        </p:nvSpPr>
        <p:spPr>
          <a:xfrm>
            <a:off x="903883" y="1120636"/>
            <a:ext cx="8001359" cy="526097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en-US" altLang="zh-CN" sz="2400" dirty="0"/>
              <a:t> </a:t>
            </a:r>
            <a:endParaRPr lang="zh-CN" altLang="zh-CN" sz="2400" dirty="0"/>
          </a:p>
          <a:p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</a:rPr>
              <a:t>1.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时间复杂度</a:t>
            </a:r>
            <a:endParaRPr lang="zh-CN" altLang="zh-CN" sz="2400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归并排序算法每次将序列折半分组，共需要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⌈</a:t>
            </a:r>
            <a:r>
              <a:rPr lang="en-US" altLang="zh-CN" sz="2400" dirty="0" err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log2</a:t>
            </a:r>
            <a:r>
              <a:rPr lang="zh-CN" altLang="en-US" sz="2400" dirty="0" err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（</a:t>
            </a:r>
            <a:r>
              <a:rPr lang="en-US" altLang="zh-CN" sz="2400" dirty="0" err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n</a:t>
            </a:r>
            <a:r>
              <a:rPr lang="zh-CN" altLang="en-US" sz="2400" dirty="0" err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⌉</a:t>
            </a:r>
            <a:r>
              <a:rPr lang="zh-CN" altLang="en-US" sz="2400" dirty="0" err="1">
                <a:latin typeface="黑体" panose="02010609060101010101" charset="-122"/>
                <a:ea typeface="黑体" panose="02010609060101010101" charset="-122"/>
              </a:rPr>
              <a:t>趟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，因此归并排序算法的时间复杂度是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O(</a:t>
            </a:r>
            <a:r>
              <a:rPr lang="en-US" altLang="zh-CN" sz="2400" dirty="0" err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nlog2</a:t>
            </a:r>
            <a:r>
              <a:rPr lang="zh-CN" altLang="en-US" sz="2400" dirty="0" err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400" dirty="0" err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n</a:t>
            </a:r>
            <a:r>
              <a:rPr lang="zh-CN" altLang="en-US" sz="2400" dirty="0" err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en-US" altLang="zh-CN" sz="2400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它的最坏</a:t>
            </a: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最好</a:t>
            </a: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平均时间复杂度都是</a:t>
            </a: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O(</a:t>
            </a:r>
            <a:r>
              <a:rPr lang="en-US" altLang="zh-CN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nlogn</a:t>
            </a: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)</a:t>
            </a:r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。</a:t>
            </a:r>
            <a:endParaRPr lang="zh-CN" altLang="zh-CN" sz="24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 </a:t>
            </a:r>
            <a:endParaRPr lang="zh-CN" altLang="zh-CN" sz="2400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</a:rPr>
              <a:t>2.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空间复杂度</a:t>
            </a:r>
            <a:endParaRPr lang="zh-CN" altLang="zh-CN" sz="2400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归并排序算法排序过程中需要额外的一个序列去存储排序后的结果，所占空间是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</a:rPr>
              <a:t>n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，因此空间复杂度为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O(n)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zh-CN" altLang="en-US" sz="2400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sz="2400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3.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稳定性：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稳定</a:t>
            </a:r>
            <a:endParaRPr lang="en-US" altLang="zh-CN" sz="2400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en-US" altLang="zh-CN" sz="2400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zh-CN" sz="24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fontAlgn="base"/>
            <a:endParaRPr lang="zh-CN" altLang="zh-CN" sz="24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33" name="深度视觉·原创设计 https://www.docer.com/works?userid=22383862"/>
          <p:cNvGrpSpPr/>
          <p:nvPr/>
        </p:nvGrpSpPr>
        <p:grpSpPr>
          <a:xfrm>
            <a:off x="8731279" y="3205870"/>
            <a:ext cx="3187521" cy="3021487"/>
            <a:chOff x="937951" y="1559793"/>
            <a:chExt cx="4635075" cy="4602114"/>
          </a:xfrm>
        </p:grpSpPr>
        <p:sp>
          <p:nvSpPr>
            <p:cNvPr id="34" name="深度视觉·原创设计 https://www.docer.com/works?userid=22383862"/>
            <p:cNvSpPr>
              <a:spLocks noEditPoints="1"/>
            </p:cNvSpPr>
            <p:nvPr/>
          </p:nvSpPr>
          <p:spPr bwMode="auto">
            <a:xfrm>
              <a:off x="937951" y="1559793"/>
              <a:ext cx="4635075" cy="4602114"/>
            </a:xfrm>
            <a:custGeom>
              <a:avLst/>
              <a:gdLst>
                <a:gd name="T0" fmla="*/ 1549 w 1723"/>
                <a:gd name="T1" fmla="*/ 468 h 1711"/>
                <a:gd name="T2" fmla="*/ 1420 w 1723"/>
                <a:gd name="T3" fmla="*/ 452 h 1711"/>
                <a:gd name="T4" fmla="*/ 1420 w 1723"/>
                <a:gd name="T5" fmla="*/ 452 h 1711"/>
                <a:gd name="T6" fmla="*/ 1110 w 1723"/>
                <a:gd name="T7" fmla="*/ 227 h 1711"/>
                <a:gd name="T8" fmla="*/ 1110 w 1723"/>
                <a:gd name="T9" fmla="*/ 227 h 1711"/>
                <a:gd name="T10" fmla="*/ 1023 w 1723"/>
                <a:gd name="T11" fmla="*/ 79 h 1711"/>
                <a:gd name="T12" fmla="*/ 694 w 1723"/>
                <a:gd name="T13" fmla="*/ 120 h 1711"/>
                <a:gd name="T14" fmla="*/ 645 w 1723"/>
                <a:gd name="T15" fmla="*/ 248 h 1711"/>
                <a:gd name="T16" fmla="*/ 285 w 1723"/>
                <a:gd name="T17" fmla="*/ 558 h 1711"/>
                <a:gd name="T18" fmla="*/ 285 w 1723"/>
                <a:gd name="T19" fmla="*/ 558 h 1711"/>
                <a:gd name="T20" fmla="*/ 147 w 1723"/>
                <a:gd name="T21" fmla="*/ 590 h 1711"/>
                <a:gd name="T22" fmla="*/ 67 w 1723"/>
                <a:gd name="T23" fmla="*/ 912 h 1711"/>
                <a:gd name="T24" fmla="*/ 166 w 1723"/>
                <a:gd name="T25" fmla="*/ 1003 h 1711"/>
                <a:gd name="T26" fmla="*/ 166 w 1723"/>
                <a:gd name="T27" fmla="*/ 1003 h 1711"/>
                <a:gd name="T28" fmla="*/ 285 w 1723"/>
                <a:gd name="T29" fmla="*/ 1345 h 1711"/>
                <a:gd name="T30" fmla="*/ 286 w 1723"/>
                <a:gd name="T31" fmla="*/ 1345 h 1711"/>
                <a:gd name="T32" fmla="*/ 274 w 1723"/>
                <a:gd name="T33" fmla="*/ 1521 h 1711"/>
                <a:gd name="T34" fmla="*/ 571 w 1723"/>
                <a:gd name="T35" fmla="*/ 1670 h 1711"/>
                <a:gd name="T36" fmla="*/ 663 w 1723"/>
                <a:gd name="T37" fmla="*/ 1613 h 1711"/>
                <a:gd name="T38" fmla="*/ 663 w 1723"/>
                <a:gd name="T39" fmla="*/ 1613 h 1711"/>
                <a:gd name="T40" fmla="*/ 1123 w 1723"/>
                <a:gd name="T41" fmla="*/ 1613 h 1711"/>
                <a:gd name="T42" fmla="*/ 1123 w 1723"/>
                <a:gd name="T43" fmla="*/ 1613 h 1711"/>
                <a:gd name="T44" fmla="*/ 1255 w 1723"/>
                <a:gd name="T45" fmla="*/ 1679 h 1711"/>
                <a:gd name="T46" fmla="*/ 1521 w 1723"/>
                <a:gd name="T47" fmla="*/ 1481 h 1711"/>
                <a:gd name="T48" fmla="*/ 1486 w 1723"/>
                <a:gd name="T49" fmla="*/ 1321 h 1711"/>
                <a:gd name="T50" fmla="*/ 1486 w 1723"/>
                <a:gd name="T51" fmla="*/ 1321 h 1711"/>
                <a:gd name="T52" fmla="*/ 1583 w 1723"/>
                <a:gd name="T53" fmla="*/ 882 h 1711"/>
                <a:gd name="T54" fmla="*/ 1583 w 1723"/>
                <a:gd name="T55" fmla="*/ 882 h 1711"/>
                <a:gd name="T56" fmla="*/ 1673 w 1723"/>
                <a:gd name="T57" fmla="*/ 776 h 1711"/>
                <a:gd name="T58" fmla="*/ 1549 w 1723"/>
                <a:gd name="T59" fmla="*/ 468 h 1711"/>
                <a:gd name="T60" fmla="*/ 1162 w 1723"/>
                <a:gd name="T61" fmla="*/ 1250 h 1711"/>
                <a:gd name="T62" fmla="*/ 1163 w 1723"/>
                <a:gd name="T63" fmla="*/ 1250 h 1711"/>
                <a:gd name="T64" fmla="*/ 1123 w 1723"/>
                <a:gd name="T65" fmla="*/ 1281 h 1711"/>
                <a:gd name="T66" fmla="*/ 1123 w 1723"/>
                <a:gd name="T67" fmla="*/ 1281 h 1711"/>
                <a:gd name="T68" fmla="*/ 663 w 1723"/>
                <a:gd name="T69" fmla="*/ 1281 h 1711"/>
                <a:gd name="T70" fmla="*/ 663 w 1723"/>
                <a:gd name="T71" fmla="*/ 1281 h 1711"/>
                <a:gd name="T72" fmla="*/ 599 w 1723"/>
                <a:gd name="T73" fmla="*/ 1236 h 1711"/>
                <a:gd name="T74" fmla="*/ 599 w 1723"/>
                <a:gd name="T75" fmla="*/ 1236 h 1711"/>
                <a:gd name="T76" fmla="*/ 479 w 1723"/>
                <a:gd name="T77" fmla="*/ 893 h 1711"/>
                <a:gd name="T78" fmla="*/ 479 w 1723"/>
                <a:gd name="T79" fmla="*/ 893 h 1711"/>
                <a:gd name="T80" fmla="*/ 502 w 1723"/>
                <a:gd name="T81" fmla="*/ 809 h 1711"/>
                <a:gd name="T82" fmla="*/ 502 w 1723"/>
                <a:gd name="T83" fmla="*/ 809 h 1711"/>
                <a:gd name="T84" fmla="*/ 861 w 1723"/>
                <a:gd name="T85" fmla="*/ 498 h 1711"/>
                <a:gd name="T86" fmla="*/ 916 w 1723"/>
                <a:gd name="T87" fmla="*/ 496 h 1711"/>
                <a:gd name="T88" fmla="*/ 916 w 1723"/>
                <a:gd name="T89" fmla="*/ 496 h 1711"/>
                <a:gd name="T90" fmla="*/ 1225 w 1723"/>
                <a:gd name="T91" fmla="*/ 721 h 1711"/>
                <a:gd name="T92" fmla="*/ 1225 w 1723"/>
                <a:gd name="T93" fmla="*/ 721 h 1711"/>
                <a:gd name="T94" fmla="*/ 1259 w 1723"/>
                <a:gd name="T95" fmla="*/ 810 h 1711"/>
                <a:gd name="T96" fmla="*/ 1259 w 1723"/>
                <a:gd name="T97" fmla="*/ 810 h 1711"/>
                <a:gd name="T98" fmla="*/ 1162 w 1723"/>
                <a:gd name="T99" fmla="*/ 1250 h 1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23" h="1711">
                  <a:moveTo>
                    <a:pt x="1549" y="468"/>
                  </a:moveTo>
                  <a:cubicBezTo>
                    <a:pt x="1507" y="450"/>
                    <a:pt x="1462" y="445"/>
                    <a:pt x="1420" y="452"/>
                  </a:cubicBezTo>
                  <a:cubicBezTo>
                    <a:pt x="1420" y="452"/>
                    <a:pt x="1420" y="452"/>
                    <a:pt x="1420" y="452"/>
                  </a:cubicBezTo>
                  <a:cubicBezTo>
                    <a:pt x="1231" y="482"/>
                    <a:pt x="1140" y="416"/>
                    <a:pt x="1110" y="227"/>
                  </a:cubicBezTo>
                  <a:cubicBezTo>
                    <a:pt x="1110" y="227"/>
                    <a:pt x="1110" y="227"/>
                    <a:pt x="1110" y="227"/>
                  </a:cubicBezTo>
                  <a:cubicBezTo>
                    <a:pt x="1101" y="171"/>
                    <a:pt x="1072" y="117"/>
                    <a:pt x="1023" y="79"/>
                  </a:cubicBezTo>
                  <a:cubicBezTo>
                    <a:pt x="921" y="0"/>
                    <a:pt x="774" y="18"/>
                    <a:pt x="694" y="120"/>
                  </a:cubicBezTo>
                  <a:cubicBezTo>
                    <a:pt x="664" y="158"/>
                    <a:pt x="648" y="203"/>
                    <a:pt x="645" y="248"/>
                  </a:cubicBezTo>
                  <a:cubicBezTo>
                    <a:pt x="627" y="481"/>
                    <a:pt x="519" y="575"/>
                    <a:pt x="285" y="558"/>
                  </a:cubicBezTo>
                  <a:cubicBezTo>
                    <a:pt x="285" y="558"/>
                    <a:pt x="285" y="558"/>
                    <a:pt x="285" y="558"/>
                  </a:cubicBezTo>
                  <a:cubicBezTo>
                    <a:pt x="238" y="554"/>
                    <a:pt x="190" y="565"/>
                    <a:pt x="147" y="590"/>
                  </a:cubicBezTo>
                  <a:cubicBezTo>
                    <a:pt x="36" y="657"/>
                    <a:pt x="0" y="801"/>
                    <a:pt x="67" y="912"/>
                  </a:cubicBezTo>
                  <a:cubicBezTo>
                    <a:pt x="91" y="953"/>
                    <a:pt x="126" y="984"/>
                    <a:pt x="166" y="1003"/>
                  </a:cubicBezTo>
                  <a:cubicBezTo>
                    <a:pt x="166" y="1003"/>
                    <a:pt x="166" y="1003"/>
                    <a:pt x="166" y="1003"/>
                  </a:cubicBezTo>
                  <a:cubicBezTo>
                    <a:pt x="329" y="1082"/>
                    <a:pt x="364" y="1182"/>
                    <a:pt x="285" y="1345"/>
                  </a:cubicBezTo>
                  <a:cubicBezTo>
                    <a:pt x="286" y="1345"/>
                    <a:pt x="286" y="1345"/>
                    <a:pt x="286" y="1345"/>
                  </a:cubicBezTo>
                  <a:cubicBezTo>
                    <a:pt x="260" y="1398"/>
                    <a:pt x="254" y="1461"/>
                    <a:pt x="274" y="1521"/>
                  </a:cubicBezTo>
                  <a:cubicBezTo>
                    <a:pt x="315" y="1644"/>
                    <a:pt x="448" y="1711"/>
                    <a:pt x="571" y="1670"/>
                  </a:cubicBezTo>
                  <a:cubicBezTo>
                    <a:pt x="607" y="1658"/>
                    <a:pt x="638" y="1638"/>
                    <a:pt x="663" y="1613"/>
                  </a:cubicBezTo>
                  <a:cubicBezTo>
                    <a:pt x="663" y="1613"/>
                    <a:pt x="663" y="1613"/>
                    <a:pt x="663" y="1613"/>
                  </a:cubicBezTo>
                  <a:cubicBezTo>
                    <a:pt x="825" y="1450"/>
                    <a:pt x="960" y="1450"/>
                    <a:pt x="1123" y="1613"/>
                  </a:cubicBezTo>
                  <a:cubicBezTo>
                    <a:pt x="1123" y="1613"/>
                    <a:pt x="1123" y="1613"/>
                    <a:pt x="1123" y="1613"/>
                  </a:cubicBezTo>
                  <a:cubicBezTo>
                    <a:pt x="1157" y="1648"/>
                    <a:pt x="1203" y="1672"/>
                    <a:pt x="1255" y="1679"/>
                  </a:cubicBezTo>
                  <a:cubicBezTo>
                    <a:pt x="1383" y="1698"/>
                    <a:pt x="1502" y="1609"/>
                    <a:pt x="1521" y="1481"/>
                  </a:cubicBezTo>
                  <a:cubicBezTo>
                    <a:pt x="1529" y="1423"/>
                    <a:pt x="1516" y="1367"/>
                    <a:pt x="1486" y="1321"/>
                  </a:cubicBezTo>
                  <a:cubicBezTo>
                    <a:pt x="1486" y="1321"/>
                    <a:pt x="1486" y="1321"/>
                    <a:pt x="1486" y="1321"/>
                  </a:cubicBezTo>
                  <a:cubicBezTo>
                    <a:pt x="1365" y="1131"/>
                    <a:pt x="1394" y="1003"/>
                    <a:pt x="1583" y="882"/>
                  </a:cubicBezTo>
                  <a:cubicBezTo>
                    <a:pt x="1583" y="882"/>
                    <a:pt x="1583" y="882"/>
                    <a:pt x="1583" y="882"/>
                  </a:cubicBezTo>
                  <a:cubicBezTo>
                    <a:pt x="1622" y="857"/>
                    <a:pt x="1654" y="821"/>
                    <a:pt x="1673" y="776"/>
                  </a:cubicBezTo>
                  <a:cubicBezTo>
                    <a:pt x="1723" y="656"/>
                    <a:pt x="1668" y="519"/>
                    <a:pt x="1549" y="468"/>
                  </a:cubicBezTo>
                  <a:close/>
                  <a:moveTo>
                    <a:pt x="1162" y="1250"/>
                  </a:moveTo>
                  <a:cubicBezTo>
                    <a:pt x="1163" y="1250"/>
                    <a:pt x="1163" y="1250"/>
                    <a:pt x="1163" y="1250"/>
                  </a:cubicBezTo>
                  <a:cubicBezTo>
                    <a:pt x="1148" y="1259"/>
                    <a:pt x="1135" y="1269"/>
                    <a:pt x="1123" y="1281"/>
                  </a:cubicBezTo>
                  <a:cubicBezTo>
                    <a:pt x="1123" y="1281"/>
                    <a:pt x="1123" y="1281"/>
                    <a:pt x="1123" y="1281"/>
                  </a:cubicBezTo>
                  <a:cubicBezTo>
                    <a:pt x="960" y="1444"/>
                    <a:pt x="825" y="1444"/>
                    <a:pt x="663" y="1281"/>
                  </a:cubicBezTo>
                  <a:cubicBezTo>
                    <a:pt x="663" y="1281"/>
                    <a:pt x="663" y="1281"/>
                    <a:pt x="663" y="1281"/>
                  </a:cubicBezTo>
                  <a:cubicBezTo>
                    <a:pt x="644" y="1263"/>
                    <a:pt x="622" y="1247"/>
                    <a:pt x="599" y="1236"/>
                  </a:cubicBezTo>
                  <a:cubicBezTo>
                    <a:pt x="599" y="1236"/>
                    <a:pt x="599" y="1236"/>
                    <a:pt x="599" y="1236"/>
                  </a:cubicBezTo>
                  <a:cubicBezTo>
                    <a:pt x="435" y="1157"/>
                    <a:pt x="400" y="1057"/>
                    <a:pt x="479" y="893"/>
                  </a:cubicBezTo>
                  <a:cubicBezTo>
                    <a:pt x="479" y="893"/>
                    <a:pt x="479" y="893"/>
                    <a:pt x="479" y="893"/>
                  </a:cubicBezTo>
                  <a:cubicBezTo>
                    <a:pt x="492" y="867"/>
                    <a:pt x="499" y="838"/>
                    <a:pt x="502" y="809"/>
                  </a:cubicBezTo>
                  <a:cubicBezTo>
                    <a:pt x="502" y="809"/>
                    <a:pt x="502" y="809"/>
                    <a:pt x="502" y="809"/>
                  </a:cubicBezTo>
                  <a:cubicBezTo>
                    <a:pt x="519" y="575"/>
                    <a:pt x="628" y="481"/>
                    <a:pt x="861" y="498"/>
                  </a:cubicBezTo>
                  <a:cubicBezTo>
                    <a:pt x="880" y="499"/>
                    <a:pt x="898" y="499"/>
                    <a:pt x="916" y="496"/>
                  </a:cubicBezTo>
                  <a:cubicBezTo>
                    <a:pt x="916" y="496"/>
                    <a:pt x="916" y="496"/>
                    <a:pt x="916" y="496"/>
                  </a:cubicBezTo>
                  <a:cubicBezTo>
                    <a:pt x="1104" y="466"/>
                    <a:pt x="1195" y="532"/>
                    <a:pt x="1225" y="721"/>
                  </a:cubicBezTo>
                  <a:cubicBezTo>
                    <a:pt x="1225" y="721"/>
                    <a:pt x="1225" y="721"/>
                    <a:pt x="1225" y="721"/>
                  </a:cubicBezTo>
                  <a:cubicBezTo>
                    <a:pt x="1230" y="752"/>
                    <a:pt x="1242" y="783"/>
                    <a:pt x="1259" y="810"/>
                  </a:cubicBezTo>
                  <a:cubicBezTo>
                    <a:pt x="1259" y="810"/>
                    <a:pt x="1259" y="810"/>
                    <a:pt x="1259" y="810"/>
                  </a:cubicBezTo>
                  <a:cubicBezTo>
                    <a:pt x="1380" y="1000"/>
                    <a:pt x="1352" y="1128"/>
                    <a:pt x="1162" y="125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深度视觉·原创设计 https://www.docer.com/works?userid=22383862"/>
            <p:cNvSpPr/>
            <p:nvPr/>
          </p:nvSpPr>
          <p:spPr bwMode="auto">
            <a:xfrm>
              <a:off x="1083436" y="3120352"/>
              <a:ext cx="1151381" cy="1137742"/>
            </a:xfrm>
            <a:custGeom>
              <a:avLst/>
              <a:gdLst>
                <a:gd name="T0" fmla="*/ 227 w 428"/>
                <a:gd name="T1" fmla="*/ 418 h 423"/>
                <a:gd name="T2" fmla="*/ 36 w 428"/>
                <a:gd name="T3" fmla="*/ 318 h 423"/>
                <a:gd name="T4" fmla="*/ 13 w 428"/>
                <a:gd name="T5" fmla="*/ 161 h 423"/>
                <a:gd name="T6" fmla="*/ 107 w 428"/>
                <a:gd name="T7" fmla="*/ 34 h 423"/>
                <a:gd name="T8" fmla="*/ 201 w 428"/>
                <a:gd name="T9" fmla="*/ 5 h 423"/>
                <a:gd name="T10" fmla="*/ 391 w 428"/>
                <a:gd name="T11" fmla="*/ 105 h 423"/>
                <a:gd name="T12" fmla="*/ 415 w 428"/>
                <a:gd name="T13" fmla="*/ 262 h 423"/>
                <a:gd name="T14" fmla="*/ 320 w 428"/>
                <a:gd name="T15" fmla="*/ 389 h 423"/>
                <a:gd name="T16" fmla="*/ 227 w 428"/>
                <a:gd name="T17" fmla="*/ 41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423">
                  <a:moveTo>
                    <a:pt x="227" y="418"/>
                  </a:moveTo>
                  <a:cubicBezTo>
                    <a:pt x="149" y="423"/>
                    <a:pt x="76" y="385"/>
                    <a:pt x="36" y="318"/>
                  </a:cubicBezTo>
                  <a:cubicBezTo>
                    <a:pt x="8" y="271"/>
                    <a:pt x="0" y="215"/>
                    <a:pt x="13" y="161"/>
                  </a:cubicBezTo>
                  <a:cubicBezTo>
                    <a:pt x="26" y="108"/>
                    <a:pt x="60" y="63"/>
                    <a:pt x="107" y="34"/>
                  </a:cubicBezTo>
                  <a:cubicBezTo>
                    <a:pt x="136" y="17"/>
                    <a:pt x="168" y="7"/>
                    <a:pt x="201" y="5"/>
                  </a:cubicBezTo>
                  <a:cubicBezTo>
                    <a:pt x="278" y="0"/>
                    <a:pt x="351" y="38"/>
                    <a:pt x="391" y="105"/>
                  </a:cubicBezTo>
                  <a:cubicBezTo>
                    <a:pt x="420" y="152"/>
                    <a:pt x="428" y="208"/>
                    <a:pt x="415" y="262"/>
                  </a:cubicBezTo>
                  <a:cubicBezTo>
                    <a:pt x="401" y="315"/>
                    <a:pt x="368" y="360"/>
                    <a:pt x="320" y="389"/>
                  </a:cubicBezTo>
                  <a:cubicBezTo>
                    <a:pt x="292" y="406"/>
                    <a:pt x="259" y="416"/>
                    <a:pt x="227" y="4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深度视觉·原创设计 https://www.docer.com/works?userid=22383862"/>
            <p:cNvSpPr>
              <a:spLocks noEditPoints="1"/>
            </p:cNvSpPr>
            <p:nvPr/>
          </p:nvSpPr>
          <p:spPr bwMode="auto">
            <a:xfrm>
              <a:off x="1396003" y="3423825"/>
              <a:ext cx="527385" cy="529658"/>
            </a:xfrm>
            <a:custGeom>
              <a:avLst/>
              <a:gdLst>
                <a:gd name="T0" fmla="*/ 98 w 196"/>
                <a:gd name="T1" fmla="*/ 197 h 197"/>
                <a:gd name="T2" fmla="*/ 0 w 196"/>
                <a:gd name="T3" fmla="*/ 99 h 197"/>
                <a:gd name="T4" fmla="*/ 98 w 196"/>
                <a:gd name="T5" fmla="*/ 0 h 197"/>
                <a:gd name="T6" fmla="*/ 196 w 196"/>
                <a:gd name="T7" fmla="*/ 99 h 197"/>
                <a:gd name="T8" fmla="*/ 98 w 196"/>
                <a:gd name="T9" fmla="*/ 197 h 197"/>
                <a:gd name="T10" fmla="*/ 98 w 196"/>
                <a:gd name="T11" fmla="*/ 7 h 197"/>
                <a:gd name="T12" fmla="*/ 6 w 196"/>
                <a:gd name="T13" fmla="*/ 99 h 197"/>
                <a:gd name="T14" fmla="*/ 98 w 196"/>
                <a:gd name="T15" fmla="*/ 190 h 197"/>
                <a:gd name="T16" fmla="*/ 189 w 196"/>
                <a:gd name="T17" fmla="*/ 99 h 197"/>
                <a:gd name="T18" fmla="*/ 98 w 196"/>
                <a:gd name="T19" fmla="*/ 7 h 197"/>
                <a:gd name="T20" fmla="*/ 98 w 196"/>
                <a:gd name="T21" fmla="*/ 7 h 197"/>
                <a:gd name="T22" fmla="*/ 98 w 196"/>
                <a:gd name="T23" fmla="*/ 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97">
                  <a:moveTo>
                    <a:pt x="98" y="197"/>
                  </a:moveTo>
                  <a:cubicBezTo>
                    <a:pt x="44" y="197"/>
                    <a:pt x="0" y="153"/>
                    <a:pt x="0" y="99"/>
                  </a:cubicBez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6" y="44"/>
                    <a:pt x="196" y="99"/>
                  </a:cubicBezTo>
                  <a:cubicBezTo>
                    <a:pt x="196" y="153"/>
                    <a:pt x="152" y="197"/>
                    <a:pt x="98" y="197"/>
                  </a:cubicBezTo>
                  <a:close/>
                  <a:moveTo>
                    <a:pt x="98" y="7"/>
                  </a:moveTo>
                  <a:cubicBezTo>
                    <a:pt x="47" y="7"/>
                    <a:pt x="6" y="48"/>
                    <a:pt x="6" y="99"/>
                  </a:cubicBezTo>
                  <a:cubicBezTo>
                    <a:pt x="6" y="149"/>
                    <a:pt x="47" y="190"/>
                    <a:pt x="98" y="190"/>
                  </a:cubicBezTo>
                  <a:cubicBezTo>
                    <a:pt x="148" y="190"/>
                    <a:pt x="189" y="149"/>
                    <a:pt x="189" y="99"/>
                  </a:cubicBezTo>
                  <a:cubicBezTo>
                    <a:pt x="189" y="48"/>
                    <a:pt x="148" y="7"/>
                    <a:pt x="98" y="7"/>
                  </a:cubicBezTo>
                  <a:close/>
                  <a:moveTo>
                    <a:pt x="98" y="7"/>
                  </a:moveTo>
                  <a:cubicBezTo>
                    <a:pt x="98" y="7"/>
                    <a:pt x="98" y="7"/>
                    <a:pt x="98" y="7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" name="深度视觉·原创设计 https://www.docer.com/works?userid=22383862"/>
            <p:cNvSpPr>
              <a:spLocks noEditPoints="1"/>
            </p:cNvSpPr>
            <p:nvPr/>
          </p:nvSpPr>
          <p:spPr bwMode="auto">
            <a:xfrm>
              <a:off x="1532395" y="3598863"/>
              <a:ext cx="251190" cy="179584"/>
            </a:xfrm>
            <a:custGeom>
              <a:avLst/>
              <a:gdLst>
                <a:gd name="T0" fmla="*/ 20 w 93"/>
                <a:gd name="T1" fmla="*/ 67 h 67"/>
                <a:gd name="T2" fmla="*/ 0 w 93"/>
                <a:gd name="T3" fmla="*/ 47 h 67"/>
                <a:gd name="T4" fmla="*/ 11 w 93"/>
                <a:gd name="T5" fmla="*/ 29 h 67"/>
                <a:gd name="T6" fmla="*/ 40 w 93"/>
                <a:gd name="T7" fmla="*/ 0 h 67"/>
                <a:gd name="T8" fmla="*/ 64 w 93"/>
                <a:gd name="T9" fmla="*/ 14 h 67"/>
                <a:gd name="T10" fmla="*/ 70 w 93"/>
                <a:gd name="T11" fmla="*/ 12 h 67"/>
                <a:gd name="T12" fmla="*/ 85 w 93"/>
                <a:gd name="T13" fmla="*/ 28 h 67"/>
                <a:gd name="T14" fmla="*/ 85 w 93"/>
                <a:gd name="T15" fmla="*/ 30 h 67"/>
                <a:gd name="T16" fmla="*/ 93 w 93"/>
                <a:gd name="T17" fmla="*/ 46 h 67"/>
                <a:gd name="T18" fmla="*/ 73 w 93"/>
                <a:gd name="T19" fmla="*/ 67 h 67"/>
                <a:gd name="T20" fmla="*/ 21 w 93"/>
                <a:gd name="T21" fmla="*/ 67 h 67"/>
                <a:gd name="T22" fmla="*/ 20 w 93"/>
                <a:gd name="T23" fmla="*/ 67 h 67"/>
                <a:gd name="T24" fmla="*/ 40 w 93"/>
                <a:gd name="T25" fmla="*/ 7 h 67"/>
                <a:gd name="T26" fmla="*/ 17 w 93"/>
                <a:gd name="T27" fmla="*/ 29 h 67"/>
                <a:gd name="T28" fmla="*/ 17 w 93"/>
                <a:gd name="T29" fmla="*/ 30 h 67"/>
                <a:gd name="T30" fmla="*/ 17 w 93"/>
                <a:gd name="T31" fmla="*/ 31 h 67"/>
                <a:gd name="T32" fmla="*/ 15 w 93"/>
                <a:gd name="T33" fmla="*/ 34 h 67"/>
                <a:gd name="T34" fmla="*/ 7 w 93"/>
                <a:gd name="T35" fmla="*/ 47 h 67"/>
                <a:gd name="T36" fmla="*/ 20 w 93"/>
                <a:gd name="T37" fmla="*/ 60 h 67"/>
                <a:gd name="T38" fmla="*/ 21 w 93"/>
                <a:gd name="T39" fmla="*/ 60 h 67"/>
                <a:gd name="T40" fmla="*/ 73 w 93"/>
                <a:gd name="T41" fmla="*/ 60 h 67"/>
                <a:gd name="T42" fmla="*/ 87 w 93"/>
                <a:gd name="T43" fmla="*/ 46 h 67"/>
                <a:gd name="T44" fmla="*/ 80 w 93"/>
                <a:gd name="T45" fmla="*/ 34 h 67"/>
                <a:gd name="T46" fmla="*/ 78 w 93"/>
                <a:gd name="T47" fmla="*/ 30 h 67"/>
                <a:gd name="T48" fmla="*/ 79 w 93"/>
                <a:gd name="T49" fmla="*/ 28 h 67"/>
                <a:gd name="T50" fmla="*/ 70 w 93"/>
                <a:gd name="T51" fmla="*/ 19 h 67"/>
                <a:gd name="T52" fmla="*/ 65 w 93"/>
                <a:gd name="T53" fmla="*/ 21 h 67"/>
                <a:gd name="T54" fmla="*/ 62 w 93"/>
                <a:gd name="T55" fmla="*/ 21 h 67"/>
                <a:gd name="T56" fmla="*/ 60 w 93"/>
                <a:gd name="T57" fmla="*/ 20 h 67"/>
                <a:gd name="T58" fmla="*/ 40 w 93"/>
                <a:gd name="T59" fmla="*/ 7 h 67"/>
                <a:gd name="T60" fmla="*/ 40 w 93"/>
                <a:gd name="T61" fmla="*/ 7 h 67"/>
                <a:gd name="T62" fmla="*/ 40 w 93"/>
                <a:gd name="T63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" h="67">
                  <a:moveTo>
                    <a:pt x="20" y="67"/>
                  </a:moveTo>
                  <a:cubicBezTo>
                    <a:pt x="9" y="67"/>
                    <a:pt x="0" y="58"/>
                    <a:pt x="0" y="47"/>
                  </a:cubicBezTo>
                  <a:cubicBezTo>
                    <a:pt x="0" y="39"/>
                    <a:pt x="4" y="32"/>
                    <a:pt x="11" y="29"/>
                  </a:cubicBezTo>
                  <a:cubicBezTo>
                    <a:pt x="11" y="13"/>
                    <a:pt x="24" y="0"/>
                    <a:pt x="40" y="0"/>
                  </a:cubicBezTo>
                  <a:cubicBezTo>
                    <a:pt x="50" y="0"/>
                    <a:pt x="59" y="5"/>
                    <a:pt x="64" y="14"/>
                  </a:cubicBezTo>
                  <a:cubicBezTo>
                    <a:pt x="66" y="13"/>
                    <a:pt x="68" y="12"/>
                    <a:pt x="70" y="12"/>
                  </a:cubicBezTo>
                  <a:cubicBezTo>
                    <a:pt x="79" y="12"/>
                    <a:pt x="85" y="19"/>
                    <a:pt x="85" y="28"/>
                  </a:cubicBezTo>
                  <a:cubicBezTo>
                    <a:pt x="85" y="28"/>
                    <a:pt x="85" y="29"/>
                    <a:pt x="85" y="30"/>
                  </a:cubicBezTo>
                  <a:cubicBezTo>
                    <a:pt x="90" y="34"/>
                    <a:pt x="93" y="40"/>
                    <a:pt x="93" y="46"/>
                  </a:cubicBezTo>
                  <a:cubicBezTo>
                    <a:pt x="93" y="57"/>
                    <a:pt x="84" y="67"/>
                    <a:pt x="73" y="67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1" y="67"/>
                    <a:pt x="21" y="67"/>
                    <a:pt x="20" y="67"/>
                  </a:cubicBezTo>
                  <a:close/>
                  <a:moveTo>
                    <a:pt x="40" y="7"/>
                  </a:moveTo>
                  <a:cubicBezTo>
                    <a:pt x="27" y="7"/>
                    <a:pt x="17" y="17"/>
                    <a:pt x="17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7" y="31"/>
                    <a:pt x="17" y="31"/>
                  </a:cubicBezTo>
                  <a:cubicBezTo>
                    <a:pt x="17" y="32"/>
                    <a:pt x="17" y="33"/>
                    <a:pt x="15" y="34"/>
                  </a:cubicBezTo>
                  <a:cubicBezTo>
                    <a:pt x="10" y="36"/>
                    <a:pt x="7" y="41"/>
                    <a:pt x="7" y="47"/>
                  </a:cubicBezTo>
                  <a:cubicBezTo>
                    <a:pt x="7" y="54"/>
                    <a:pt x="13" y="60"/>
                    <a:pt x="20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81" y="60"/>
                    <a:pt x="87" y="54"/>
                    <a:pt x="87" y="46"/>
                  </a:cubicBezTo>
                  <a:cubicBezTo>
                    <a:pt x="87" y="41"/>
                    <a:pt x="84" y="36"/>
                    <a:pt x="80" y="34"/>
                  </a:cubicBezTo>
                  <a:cubicBezTo>
                    <a:pt x="79" y="33"/>
                    <a:pt x="78" y="32"/>
                    <a:pt x="78" y="30"/>
                  </a:cubicBezTo>
                  <a:cubicBezTo>
                    <a:pt x="79" y="29"/>
                    <a:pt x="79" y="28"/>
                    <a:pt x="79" y="28"/>
                  </a:cubicBezTo>
                  <a:cubicBezTo>
                    <a:pt x="79" y="23"/>
                    <a:pt x="75" y="19"/>
                    <a:pt x="70" y="19"/>
                  </a:cubicBezTo>
                  <a:cubicBezTo>
                    <a:pt x="68" y="19"/>
                    <a:pt x="66" y="20"/>
                    <a:pt x="65" y="21"/>
                  </a:cubicBezTo>
                  <a:cubicBezTo>
                    <a:pt x="64" y="21"/>
                    <a:pt x="63" y="22"/>
                    <a:pt x="62" y="21"/>
                  </a:cubicBezTo>
                  <a:cubicBezTo>
                    <a:pt x="61" y="21"/>
                    <a:pt x="60" y="20"/>
                    <a:pt x="60" y="20"/>
                  </a:cubicBezTo>
                  <a:cubicBezTo>
                    <a:pt x="56" y="12"/>
                    <a:pt x="48" y="7"/>
                    <a:pt x="40" y="7"/>
                  </a:cubicBezTo>
                  <a:close/>
                  <a:moveTo>
                    <a:pt x="40" y="7"/>
                  </a:moveTo>
                  <a:cubicBezTo>
                    <a:pt x="40" y="7"/>
                    <a:pt x="40" y="7"/>
                    <a:pt x="40" y="7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深度视觉·原创设计 https://www.docer.com/works?userid=22383862"/>
            <p:cNvSpPr/>
            <p:nvPr/>
          </p:nvSpPr>
          <p:spPr bwMode="auto">
            <a:xfrm>
              <a:off x="1648329" y="4882090"/>
              <a:ext cx="1202528" cy="1143425"/>
            </a:xfrm>
            <a:custGeom>
              <a:avLst/>
              <a:gdLst>
                <a:gd name="T0" fmla="*/ 245 w 447"/>
                <a:gd name="T1" fmla="*/ 419 h 425"/>
                <a:gd name="T2" fmla="*/ 36 w 447"/>
                <a:gd name="T3" fmla="*/ 277 h 425"/>
                <a:gd name="T4" fmla="*/ 167 w 447"/>
                <a:gd name="T5" fmla="*/ 16 h 425"/>
                <a:gd name="T6" fmla="*/ 220 w 447"/>
                <a:gd name="T7" fmla="*/ 6 h 425"/>
                <a:gd name="T8" fmla="*/ 429 w 447"/>
                <a:gd name="T9" fmla="*/ 147 h 425"/>
                <a:gd name="T10" fmla="*/ 418 w 447"/>
                <a:gd name="T11" fmla="*/ 305 h 425"/>
                <a:gd name="T12" fmla="*/ 298 w 447"/>
                <a:gd name="T13" fmla="*/ 409 h 425"/>
                <a:gd name="T14" fmla="*/ 245 w 447"/>
                <a:gd name="T15" fmla="*/ 419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7" h="425">
                  <a:moveTo>
                    <a:pt x="245" y="419"/>
                  </a:moveTo>
                  <a:cubicBezTo>
                    <a:pt x="152" y="425"/>
                    <a:pt x="66" y="366"/>
                    <a:pt x="36" y="277"/>
                  </a:cubicBezTo>
                  <a:cubicBezTo>
                    <a:pt x="0" y="169"/>
                    <a:pt x="59" y="52"/>
                    <a:pt x="167" y="16"/>
                  </a:cubicBezTo>
                  <a:cubicBezTo>
                    <a:pt x="185" y="10"/>
                    <a:pt x="202" y="7"/>
                    <a:pt x="220" y="6"/>
                  </a:cubicBezTo>
                  <a:cubicBezTo>
                    <a:pt x="314" y="0"/>
                    <a:pt x="400" y="58"/>
                    <a:pt x="429" y="147"/>
                  </a:cubicBezTo>
                  <a:cubicBezTo>
                    <a:pt x="447" y="199"/>
                    <a:pt x="443" y="255"/>
                    <a:pt x="418" y="305"/>
                  </a:cubicBezTo>
                  <a:cubicBezTo>
                    <a:pt x="393" y="354"/>
                    <a:pt x="350" y="391"/>
                    <a:pt x="298" y="409"/>
                  </a:cubicBezTo>
                  <a:cubicBezTo>
                    <a:pt x="281" y="414"/>
                    <a:pt x="263" y="418"/>
                    <a:pt x="245" y="4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深度视觉·原创设计 https://www.docer.com/works?userid=22383862"/>
            <p:cNvSpPr>
              <a:spLocks noEditPoints="1"/>
            </p:cNvSpPr>
            <p:nvPr/>
          </p:nvSpPr>
          <p:spPr bwMode="auto">
            <a:xfrm>
              <a:off x="2012043" y="5188973"/>
              <a:ext cx="527385" cy="526248"/>
            </a:xfrm>
            <a:custGeom>
              <a:avLst/>
              <a:gdLst>
                <a:gd name="T0" fmla="*/ 98 w 196"/>
                <a:gd name="T1" fmla="*/ 196 h 196"/>
                <a:gd name="T2" fmla="*/ 0 w 196"/>
                <a:gd name="T3" fmla="*/ 98 h 196"/>
                <a:gd name="T4" fmla="*/ 98 w 196"/>
                <a:gd name="T5" fmla="*/ 0 h 196"/>
                <a:gd name="T6" fmla="*/ 196 w 196"/>
                <a:gd name="T7" fmla="*/ 98 h 196"/>
                <a:gd name="T8" fmla="*/ 98 w 196"/>
                <a:gd name="T9" fmla="*/ 196 h 196"/>
                <a:gd name="T10" fmla="*/ 98 w 196"/>
                <a:gd name="T11" fmla="*/ 7 h 196"/>
                <a:gd name="T12" fmla="*/ 6 w 196"/>
                <a:gd name="T13" fmla="*/ 98 h 196"/>
                <a:gd name="T14" fmla="*/ 98 w 196"/>
                <a:gd name="T15" fmla="*/ 190 h 196"/>
                <a:gd name="T16" fmla="*/ 189 w 196"/>
                <a:gd name="T17" fmla="*/ 98 h 196"/>
                <a:gd name="T18" fmla="*/ 98 w 196"/>
                <a:gd name="T19" fmla="*/ 7 h 196"/>
                <a:gd name="T20" fmla="*/ 98 w 196"/>
                <a:gd name="T21" fmla="*/ 7 h 196"/>
                <a:gd name="T22" fmla="*/ 98 w 196"/>
                <a:gd name="T23" fmla="*/ 7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96">
                  <a:moveTo>
                    <a:pt x="98" y="196"/>
                  </a:moveTo>
                  <a:cubicBezTo>
                    <a:pt x="44" y="196"/>
                    <a:pt x="0" y="152"/>
                    <a:pt x="0" y="98"/>
                  </a:cubicBez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6" y="44"/>
                    <a:pt x="196" y="98"/>
                  </a:cubicBezTo>
                  <a:cubicBezTo>
                    <a:pt x="196" y="152"/>
                    <a:pt x="152" y="196"/>
                    <a:pt x="98" y="196"/>
                  </a:cubicBezTo>
                  <a:close/>
                  <a:moveTo>
                    <a:pt x="98" y="7"/>
                  </a:moveTo>
                  <a:cubicBezTo>
                    <a:pt x="47" y="7"/>
                    <a:pt x="6" y="48"/>
                    <a:pt x="6" y="98"/>
                  </a:cubicBezTo>
                  <a:cubicBezTo>
                    <a:pt x="6" y="149"/>
                    <a:pt x="47" y="190"/>
                    <a:pt x="98" y="190"/>
                  </a:cubicBezTo>
                  <a:cubicBezTo>
                    <a:pt x="148" y="190"/>
                    <a:pt x="189" y="149"/>
                    <a:pt x="189" y="98"/>
                  </a:cubicBezTo>
                  <a:cubicBezTo>
                    <a:pt x="189" y="48"/>
                    <a:pt x="148" y="7"/>
                    <a:pt x="98" y="7"/>
                  </a:cubicBezTo>
                  <a:close/>
                  <a:moveTo>
                    <a:pt x="98" y="7"/>
                  </a:moveTo>
                  <a:cubicBezTo>
                    <a:pt x="98" y="7"/>
                    <a:pt x="98" y="7"/>
                    <a:pt x="98" y="7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深度视觉·原创设计 https://www.docer.com/works?userid=22383862"/>
            <p:cNvSpPr>
              <a:spLocks noEditPoints="1"/>
            </p:cNvSpPr>
            <p:nvPr/>
          </p:nvSpPr>
          <p:spPr bwMode="auto">
            <a:xfrm>
              <a:off x="2162075" y="5368557"/>
              <a:ext cx="226184" cy="202316"/>
            </a:xfrm>
            <a:custGeom>
              <a:avLst/>
              <a:gdLst>
                <a:gd name="T0" fmla="*/ 42 w 84"/>
                <a:gd name="T1" fmla="*/ 75 h 75"/>
                <a:gd name="T2" fmla="*/ 39 w 84"/>
                <a:gd name="T3" fmla="*/ 74 h 75"/>
                <a:gd name="T4" fmla="*/ 10 w 84"/>
                <a:gd name="T5" fmla="*/ 45 h 75"/>
                <a:gd name="T6" fmla="*/ 0 w 84"/>
                <a:gd name="T7" fmla="*/ 23 h 75"/>
                <a:gd name="T8" fmla="*/ 22 w 84"/>
                <a:gd name="T9" fmla="*/ 0 h 75"/>
                <a:gd name="T10" fmla="*/ 42 w 84"/>
                <a:gd name="T11" fmla="*/ 11 h 75"/>
                <a:gd name="T12" fmla="*/ 61 w 84"/>
                <a:gd name="T13" fmla="*/ 0 h 75"/>
                <a:gd name="T14" fmla="*/ 84 w 84"/>
                <a:gd name="T15" fmla="*/ 23 h 75"/>
                <a:gd name="T16" fmla="*/ 73 w 84"/>
                <a:gd name="T17" fmla="*/ 45 h 75"/>
                <a:gd name="T18" fmla="*/ 44 w 84"/>
                <a:gd name="T19" fmla="*/ 74 h 75"/>
                <a:gd name="T20" fmla="*/ 42 w 84"/>
                <a:gd name="T21" fmla="*/ 75 h 75"/>
                <a:gd name="T22" fmla="*/ 22 w 84"/>
                <a:gd name="T23" fmla="*/ 7 h 75"/>
                <a:gd name="T24" fmla="*/ 6 w 84"/>
                <a:gd name="T25" fmla="*/ 23 h 75"/>
                <a:gd name="T26" fmla="*/ 15 w 84"/>
                <a:gd name="T27" fmla="*/ 40 h 75"/>
                <a:gd name="T28" fmla="*/ 42 w 84"/>
                <a:gd name="T29" fmla="*/ 67 h 75"/>
                <a:gd name="T30" fmla="*/ 68 w 84"/>
                <a:gd name="T31" fmla="*/ 40 h 75"/>
                <a:gd name="T32" fmla="*/ 77 w 84"/>
                <a:gd name="T33" fmla="*/ 23 h 75"/>
                <a:gd name="T34" fmla="*/ 61 w 84"/>
                <a:gd name="T35" fmla="*/ 7 h 75"/>
                <a:gd name="T36" fmla="*/ 44 w 84"/>
                <a:gd name="T37" fmla="*/ 18 h 75"/>
                <a:gd name="T38" fmla="*/ 39 w 84"/>
                <a:gd name="T39" fmla="*/ 18 h 75"/>
                <a:gd name="T40" fmla="*/ 22 w 84"/>
                <a:gd name="T41" fmla="*/ 7 h 75"/>
                <a:gd name="T42" fmla="*/ 22 w 84"/>
                <a:gd name="T43" fmla="*/ 7 h 75"/>
                <a:gd name="T44" fmla="*/ 22 w 84"/>
                <a:gd name="T45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4" h="75">
                  <a:moveTo>
                    <a:pt x="42" y="75"/>
                  </a:moveTo>
                  <a:cubicBezTo>
                    <a:pt x="41" y="75"/>
                    <a:pt x="40" y="74"/>
                    <a:pt x="39" y="74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4"/>
                    <a:pt x="0" y="35"/>
                    <a:pt x="0" y="23"/>
                  </a:cubicBezTo>
                  <a:cubicBezTo>
                    <a:pt x="0" y="9"/>
                    <a:pt x="8" y="0"/>
                    <a:pt x="22" y="0"/>
                  </a:cubicBezTo>
                  <a:cubicBezTo>
                    <a:pt x="30" y="0"/>
                    <a:pt x="38" y="7"/>
                    <a:pt x="42" y="11"/>
                  </a:cubicBezTo>
                  <a:cubicBezTo>
                    <a:pt x="46" y="7"/>
                    <a:pt x="53" y="0"/>
                    <a:pt x="61" y="0"/>
                  </a:cubicBezTo>
                  <a:cubicBezTo>
                    <a:pt x="75" y="0"/>
                    <a:pt x="84" y="9"/>
                    <a:pt x="84" y="23"/>
                  </a:cubicBezTo>
                  <a:cubicBezTo>
                    <a:pt x="84" y="35"/>
                    <a:pt x="73" y="44"/>
                    <a:pt x="73" y="4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3" y="74"/>
                    <a:pt x="43" y="75"/>
                    <a:pt x="42" y="75"/>
                  </a:cubicBezTo>
                  <a:close/>
                  <a:moveTo>
                    <a:pt x="22" y="7"/>
                  </a:moveTo>
                  <a:cubicBezTo>
                    <a:pt x="15" y="7"/>
                    <a:pt x="6" y="10"/>
                    <a:pt x="6" y="23"/>
                  </a:cubicBezTo>
                  <a:cubicBezTo>
                    <a:pt x="6" y="32"/>
                    <a:pt x="15" y="40"/>
                    <a:pt x="15" y="40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9" y="40"/>
                    <a:pt x="77" y="32"/>
                    <a:pt x="77" y="23"/>
                  </a:cubicBezTo>
                  <a:cubicBezTo>
                    <a:pt x="77" y="10"/>
                    <a:pt x="68" y="7"/>
                    <a:pt x="61" y="7"/>
                  </a:cubicBezTo>
                  <a:cubicBezTo>
                    <a:pt x="54" y="7"/>
                    <a:pt x="47" y="15"/>
                    <a:pt x="44" y="18"/>
                  </a:cubicBezTo>
                  <a:cubicBezTo>
                    <a:pt x="43" y="19"/>
                    <a:pt x="40" y="19"/>
                    <a:pt x="39" y="18"/>
                  </a:cubicBezTo>
                  <a:cubicBezTo>
                    <a:pt x="37" y="15"/>
                    <a:pt x="29" y="7"/>
                    <a:pt x="22" y="7"/>
                  </a:cubicBezTo>
                  <a:close/>
                  <a:moveTo>
                    <a:pt x="22" y="7"/>
                  </a:moveTo>
                  <a:cubicBezTo>
                    <a:pt x="22" y="7"/>
                    <a:pt x="22" y="7"/>
                    <a:pt x="22" y="7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深度视觉·原创设计 https://www.docer.com/works?userid=22383862"/>
            <p:cNvSpPr/>
            <p:nvPr/>
          </p:nvSpPr>
          <p:spPr bwMode="auto">
            <a:xfrm>
              <a:off x="2732650" y="1705278"/>
              <a:ext cx="1196845" cy="1129785"/>
            </a:xfrm>
            <a:custGeom>
              <a:avLst/>
              <a:gdLst>
                <a:gd name="T0" fmla="*/ 224 w 445"/>
                <a:gd name="T1" fmla="*/ 417 h 420"/>
                <a:gd name="T2" fmla="*/ 84 w 445"/>
                <a:gd name="T3" fmla="*/ 373 h 420"/>
                <a:gd name="T4" fmla="*/ 6 w 445"/>
                <a:gd name="T5" fmla="*/ 235 h 420"/>
                <a:gd name="T6" fmla="*/ 49 w 445"/>
                <a:gd name="T7" fmla="*/ 83 h 420"/>
                <a:gd name="T8" fmla="*/ 199 w 445"/>
                <a:gd name="T9" fmla="*/ 4 h 420"/>
                <a:gd name="T10" fmla="*/ 339 w 445"/>
                <a:gd name="T11" fmla="*/ 47 h 420"/>
                <a:gd name="T12" fmla="*/ 375 w 445"/>
                <a:gd name="T13" fmla="*/ 338 h 420"/>
                <a:gd name="T14" fmla="*/ 224 w 445"/>
                <a:gd name="T15" fmla="*/ 417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5" h="420">
                  <a:moveTo>
                    <a:pt x="224" y="417"/>
                  </a:moveTo>
                  <a:cubicBezTo>
                    <a:pt x="174" y="420"/>
                    <a:pt x="124" y="404"/>
                    <a:pt x="84" y="373"/>
                  </a:cubicBezTo>
                  <a:cubicBezTo>
                    <a:pt x="41" y="339"/>
                    <a:pt x="13" y="290"/>
                    <a:pt x="6" y="235"/>
                  </a:cubicBezTo>
                  <a:cubicBezTo>
                    <a:pt x="0" y="180"/>
                    <a:pt x="15" y="126"/>
                    <a:pt x="49" y="83"/>
                  </a:cubicBezTo>
                  <a:cubicBezTo>
                    <a:pt x="85" y="36"/>
                    <a:pt x="140" y="7"/>
                    <a:pt x="199" y="4"/>
                  </a:cubicBezTo>
                  <a:cubicBezTo>
                    <a:pt x="250" y="0"/>
                    <a:pt x="299" y="16"/>
                    <a:pt x="339" y="47"/>
                  </a:cubicBezTo>
                  <a:cubicBezTo>
                    <a:pt x="429" y="117"/>
                    <a:pt x="445" y="248"/>
                    <a:pt x="375" y="338"/>
                  </a:cubicBezTo>
                  <a:cubicBezTo>
                    <a:pt x="338" y="384"/>
                    <a:pt x="283" y="413"/>
                    <a:pt x="224" y="4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深度视觉·原创设计 https://www.docer.com/works?userid=22383862"/>
            <p:cNvSpPr>
              <a:spLocks noEditPoints="1"/>
            </p:cNvSpPr>
            <p:nvPr/>
          </p:nvSpPr>
          <p:spPr bwMode="auto">
            <a:xfrm>
              <a:off x="3039534" y="2006479"/>
              <a:ext cx="527385" cy="527385"/>
            </a:xfrm>
            <a:custGeom>
              <a:avLst/>
              <a:gdLst>
                <a:gd name="T0" fmla="*/ 98 w 196"/>
                <a:gd name="T1" fmla="*/ 196 h 196"/>
                <a:gd name="T2" fmla="*/ 0 w 196"/>
                <a:gd name="T3" fmla="*/ 98 h 196"/>
                <a:gd name="T4" fmla="*/ 98 w 196"/>
                <a:gd name="T5" fmla="*/ 0 h 196"/>
                <a:gd name="T6" fmla="*/ 196 w 196"/>
                <a:gd name="T7" fmla="*/ 98 h 196"/>
                <a:gd name="T8" fmla="*/ 98 w 196"/>
                <a:gd name="T9" fmla="*/ 196 h 196"/>
                <a:gd name="T10" fmla="*/ 98 w 196"/>
                <a:gd name="T11" fmla="*/ 7 h 196"/>
                <a:gd name="T12" fmla="*/ 6 w 196"/>
                <a:gd name="T13" fmla="*/ 98 h 196"/>
                <a:gd name="T14" fmla="*/ 98 w 196"/>
                <a:gd name="T15" fmla="*/ 190 h 196"/>
                <a:gd name="T16" fmla="*/ 189 w 196"/>
                <a:gd name="T17" fmla="*/ 98 h 196"/>
                <a:gd name="T18" fmla="*/ 98 w 196"/>
                <a:gd name="T19" fmla="*/ 7 h 196"/>
                <a:gd name="T20" fmla="*/ 98 w 196"/>
                <a:gd name="T21" fmla="*/ 7 h 196"/>
                <a:gd name="T22" fmla="*/ 98 w 196"/>
                <a:gd name="T23" fmla="*/ 7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96">
                  <a:moveTo>
                    <a:pt x="98" y="196"/>
                  </a:moveTo>
                  <a:cubicBezTo>
                    <a:pt x="44" y="196"/>
                    <a:pt x="0" y="152"/>
                    <a:pt x="0" y="98"/>
                  </a:cubicBez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6" y="44"/>
                    <a:pt x="196" y="98"/>
                  </a:cubicBezTo>
                  <a:cubicBezTo>
                    <a:pt x="196" y="152"/>
                    <a:pt x="152" y="196"/>
                    <a:pt x="98" y="196"/>
                  </a:cubicBezTo>
                  <a:close/>
                  <a:moveTo>
                    <a:pt x="98" y="7"/>
                  </a:moveTo>
                  <a:cubicBezTo>
                    <a:pt x="47" y="7"/>
                    <a:pt x="6" y="48"/>
                    <a:pt x="6" y="98"/>
                  </a:cubicBezTo>
                  <a:cubicBezTo>
                    <a:pt x="6" y="149"/>
                    <a:pt x="47" y="190"/>
                    <a:pt x="98" y="190"/>
                  </a:cubicBezTo>
                  <a:cubicBezTo>
                    <a:pt x="148" y="190"/>
                    <a:pt x="189" y="149"/>
                    <a:pt x="189" y="98"/>
                  </a:cubicBezTo>
                  <a:cubicBezTo>
                    <a:pt x="189" y="48"/>
                    <a:pt x="148" y="7"/>
                    <a:pt x="98" y="7"/>
                  </a:cubicBezTo>
                  <a:close/>
                  <a:moveTo>
                    <a:pt x="98" y="7"/>
                  </a:moveTo>
                  <a:cubicBezTo>
                    <a:pt x="98" y="7"/>
                    <a:pt x="98" y="7"/>
                    <a:pt x="98" y="7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深度视觉·原创设计 https://www.docer.com/works?userid=22383862"/>
            <p:cNvSpPr/>
            <p:nvPr/>
          </p:nvSpPr>
          <p:spPr bwMode="auto">
            <a:xfrm>
              <a:off x="3189565" y="2275854"/>
              <a:ext cx="223911" cy="0"/>
            </a:xfrm>
            <a:custGeom>
              <a:avLst/>
              <a:gdLst>
                <a:gd name="T0" fmla="*/ 197 w 197"/>
                <a:gd name="T1" fmla="*/ 0 w 197"/>
                <a:gd name="T2" fmla="*/ 197 w 19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7">
                  <a:moveTo>
                    <a:pt x="197" y="0"/>
                  </a:moveTo>
                  <a:lnTo>
                    <a:pt x="0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深度视觉·原创设计 https://www.docer.com/works?userid=22383862"/>
            <p:cNvSpPr>
              <a:spLocks noChangeShapeType="1"/>
            </p:cNvSpPr>
            <p:nvPr/>
          </p:nvSpPr>
          <p:spPr bwMode="auto">
            <a:xfrm flipH="1">
              <a:off x="3189565" y="2275854"/>
              <a:ext cx="22391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深度视觉·原创设计 https://www.docer.com/works?userid=22383862"/>
            <p:cNvSpPr>
              <a:spLocks noEditPoints="1"/>
            </p:cNvSpPr>
            <p:nvPr/>
          </p:nvSpPr>
          <p:spPr bwMode="auto">
            <a:xfrm>
              <a:off x="3181609" y="2264488"/>
              <a:ext cx="239824" cy="19322"/>
            </a:xfrm>
            <a:custGeom>
              <a:avLst/>
              <a:gdLst>
                <a:gd name="T0" fmla="*/ 86 w 89"/>
                <a:gd name="T1" fmla="*/ 7 h 7"/>
                <a:gd name="T2" fmla="*/ 3 w 89"/>
                <a:gd name="T3" fmla="*/ 7 h 7"/>
                <a:gd name="T4" fmla="*/ 0 w 89"/>
                <a:gd name="T5" fmla="*/ 4 h 7"/>
                <a:gd name="T6" fmla="*/ 3 w 89"/>
                <a:gd name="T7" fmla="*/ 0 h 7"/>
                <a:gd name="T8" fmla="*/ 86 w 89"/>
                <a:gd name="T9" fmla="*/ 0 h 7"/>
                <a:gd name="T10" fmla="*/ 89 w 89"/>
                <a:gd name="T11" fmla="*/ 4 h 7"/>
                <a:gd name="T12" fmla="*/ 86 w 89"/>
                <a:gd name="T13" fmla="*/ 7 h 7"/>
                <a:gd name="T14" fmla="*/ 86 w 89"/>
                <a:gd name="T15" fmla="*/ 7 h 7"/>
                <a:gd name="T16" fmla="*/ 86 w 89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7">
                  <a:moveTo>
                    <a:pt x="86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4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89" y="2"/>
                    <a:pt x="89" y="4"/>
                  </a:cubicBezTo>
                  <a:cubicBezTo>
                    <a:pt x="89" y="5"/>
                    <a:pt x="88" y="7"/>
                    <a:pt x="86" y="7"/>
                  </a:cubicBezTo>
                  <a:close/>
                  <a:moveTo>
                    <a:pt x="86" y="7"/>
                  </a:moveTo>
                  <a:cubicBezTo>
                    <a:pt x="86" y="7"/>
                    <a:pt x="86" y="7"/>
                    <a:pt x="86" y="7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深度视觉·原创设计 https://www.docer.com/works?userid=22383862"/>
            <p:cNvSpPr/>
            <p:nvPr/>
          </p:nvSpPr>
          <p:spPr bwMode="auto">
            <a:xfrm>
              <a:off x="3189565" y="2203111"/>
              <a:ext cx="223911" cy="0"/>
            </a:xfrm>
            <a:custGeom>
              <a:avLst/>
              <a:gdLst>
                <a:gd name="T0" fmla="*/ 197 w 197"/>
                <a:gd name="T1" fmla="*/ 0 w 197"/>
                <a:gd name="T2" fmla="*/ 197 w 19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7">
                  <a:moveTo>
                    <a:pt x="197" y="0"/>
                  </a:moveTo>
                  <a:lnTo>
                    <a:pt x="0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深度视觉·原创设计 https://www.docer.com/works?userid=22383862"/>
            <p:cNvSpPr>
              <a:spLocks noChangeShapeType="1"/>
            </p:cNvSpPr>
            <p:nvPr/>
          </p:nvSpPr>
          <p:spPr bwMode="auto">
            <a:xfrm flipH="1">
              <a:off x="3189565" y="2203111"/>
              <a:ext cx="22391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深度视觉·原创设计 https://www.docer.com/works?userid=22383862"/>
            <p:cNvSpPr>
              <a:spLocks noEditPoints="1"/>
            </p:cNvSpPr>
            <p:nvPr/>
          </p:nvSpPr>
          <p:spPr bwMode="auto">
            <a:xfrm>
              <a:off x="3181609" y="2195155"/>
              <a:ext cx="239824" cy="15912"/>
            </a:xfrm>
            <a:custGeom>
              <a:avLst/>
              <a:gdLst>
                <a:gd name="T0" fmla="*/ 86 w 89"/>
                <a:gd name="T1" fmla="*/ 6 h 6"/>
                <a:gd name="T2" fmla="*/ 3 w 89"/>
                <a:gd name="T3" fmla="*/ 6 h 6"/>
                <a:gd name="T4" fmla="*/ 0 w 89"/>
                <a:gd name="T5" fmla="*/ 3 h 6"/>
                <a:gd name="T6" fmla="*/ 3 w 89"/>
                <a:gd name="T7" fmla="*/ 0 h 6"/>
                <a:gd name="T8" fmla="*/ 86 w 89"/>
                <a:gd name="T9" fmla="*/ 0 h 6"/>
                <a:gd name="T10" fmla="*/ 89 w 89"/>
                <a:gd name="T11" fmla="*/ 3 h 6"/>
                <a:gd name="T12" fmla="*/ 86 w 89"/>
                <a:gd name="T13" fmla="*/ 6 h 6"/>
                <a:gd name="T14" fmla="*/ 86 w 89"/>
                <a:gd name="T15" fmla="*/ 6 h 6"/>
                <a:gd name="T16" fmla="*/ 86 w 89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6">
                  <a:moveTo>
                    <a:pt x="86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89" y="1"/>
                    <a:pt x="89" y="3"/>
                  </a:cubicBezTo>
                  <a:cubicBezTo>
                    <a:pt x="89" y="5"/>
                    <a:pt x="88" y="6"/>
                    <a:pt x="86" y="6"/>
                  </a:cubicBezTo>
                  <a:close/>
                  <a:moveTo>
                    <a:pt x="86" y="6"/>
                  </a:moveTo>
                  <a:cubicBezTo>
                    <a:pt x="86" y="6"/>
                    <a:pt x="86" y="6"/>
                    <a:pt x="86" y="6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深度视觉·原创设计 https://www.docer.com/works?userid=22383862"/>
            <p:cNvSpPr/>
            <p:nvPr/>
          </p:nvSpPr>
          <p:spPr bwMode="auto">
            <a:xfrm>
              <a:off x="3189565" y="2345187"/>
              <a:ext cx="223911" cy="0"/>
            </a:xfrm>
            <a:custGeom>
              <a:avLst/>
              <a:gdLst>
                <a:gd name="T0" fmla="*/ 0 w 197"/>
                <a:gd name="T1" fmla="*/ 197 w 197"/>
                <a:gd name="T2" fmla="*/ 0 w 19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7">
                  <a:moveTo>
                    <a:pt x="0" y="0"/>
                  </a:moveTo>
                  <a:lnTo>
                    <a:pt x="1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深度视觉·原创设计 https://www.docer.com/works?userid=22383862"/>
            <p:cNvSpPr>
              <a:spLocks noChangeShapeType="1"/>
            </p:cNvSpPr>
            <p:nvPr/>
          </p:nvSpPr>
          <p:spPr bwMode="auto">
            <a:xfrm>
              <a:off x="3189565" y="2345187"/>
              <a:ext cx="22391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深度视觉·原创设计 https://www.docer.com/works?userid=22383862"/>
            <p:cNvSpPr>
              <a:spLocks noEditPoints="1"/>
            </p:cNvSpPr>
            <p:nvPr/>
          </p:nvSpPr>
          <p:spPr bwMode="auto">
            <a:xfrm>
              <a:off x="3181609" y="2337231"/>
              <a:ext cx="239824" cy="19322"/>
            </a:xfrm>
            <a:custGeom>
              <a:avLst/>
              <a:gdLst>
                <a:gd name="T0" fmla="*/ 86 w 89"/>
                <a:gd name="T1" fmla="*/ 7 h 7"/>
                <a:gd name="T2" fmla="*/ 3 w 89"/>
                <a:gd name="T3" fmla="*/ 7 h 7"/>
                <a:gd name="T4" fmla="*/ 0 w 89"/>
                <a:gd name="T5" fmla="*/ 3 h 7"/>
                <a:gd name="T6" fmla="*/ 3 w 89"/>
                <a:gd name="T7" fmla="*/ 0 h 7"/>
                <a:gd name="T8" fmla="*/ 86 w 89"/>
                <a:gd name="T9" fmla="*/ 0 h 7"/>
                <a:gd name="T10" fmla="*/ 89 w 89"/>
                <a:gd name="T11" fmla="*/ 3 h 7"/>
                <a:gd name="T12" fmla="*/ 86 w 89"/>
                <a:gd name="T13" fmla="*/ 7 h 7"/>
                <a:gd name="T14" fmla="*/ 86 w 89"/>
                <a:gd name="T15" fmla="*/ 7 h 7"/>
                <a:gd name="T16" fmla="*/ 86 w 89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7">
                  <a:moveTo>
                    <a:pt x="86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89" y="2"/>
                    <a:pt x="89" y="3"/>
                  </a:cubicBezTo>
                  <a:cubicBezTo>
                    <a:pt x="89" y="5"/>
                    <a:pt x="88" y="7"/>
                    <a:pt x="86" y="7"/>
                  </a:cubicBezTo>
                  <a:close/>
                  <a:moveTo>
                    <a:pt x="86" y="7"/>
                  </a:moveTo>
                  <a:cubicBezTo>
                    <a:pt x="86" y="7"/>
                    <a:pt x="86" y="7"/>
                    <a:pt x="86" y="7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深度视觉·原创设计 https://www.docer.com/works?userid=22383862"/>
            <p:cNvSpPr/>
            <p:nvPr/>
          </p:nvSpPr>
          <p:spPr bwMode="auto">
            <a:xfrm>
              <a:off x="4284116" y="2837337"/>
              <a:ext cx="1146834" cy="1121829"/>
            </a:xfrm>
            <a:custGeom>
              <a:avLst/>
              <a:gdLst>
                <a:gd name="T0" fmla="*/ 225 w 426"/>
                <a:gd name="T1" fmla="*/ 415 h 417"/>
                <a:gd name="T2" fmla="*/ 132 w 426"/>
                <a:gd name="T3" fmla="*/ 399 h 417"/>
                <a:gd name="T4" fmla="*/ 21 w 426"/>
                <a:gd name="T5" fmla="*/ 286 h 417"/>
                <a:gd name="T6" fmla="*/ 22 w 426"/>
                <a:gd name="T7" fmla="*/ 128 h 417"/>
                <a:gd name="T8" fmla="*/ 200 w 426"/>
                <a:gd name="T9" fmla="*/ 2 h 417"/>
                <a:gd name="T10" fmla="*/ 294 w 426"/>
                <a:gd name="T11" fmla="*/ 18 h 417"/>
                <a:gd name="T12" fmla="*/ 405 w 426"/>
                <a:gd name="T13" fmla="*/ 131 h 417"/>
                <a:gd name="T14" fmla="*/ 403 w 426"/>
                <a:gd name="T15" fmla="*/ 290 h 417"/>
                <a:gd name="T16" fmla="*/ 225 w 426"/>
                <a:gd name="T17" fmla="*/ 41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6" h="417">
                  <a:moveTo>
                    <a:pt x="225" y="415"/>
                  </a:moveTo>
                  <a:cubicBezTo>
                    <a:pt x="193" y="417"/>
                    <a:pt x="162" y="412"/>
                    <a:pt x="132" y="399"/>
                  </a:cubicBezTo>
                  <a:cubicBezTo>
                    <a:pt x="81" y="378"/>
                    <a:pt x="42" y="338"/>
                    <a:pt x="21" y="286"/>
                  </a:cubicBezTo>
                  <a:cubicBezTo>
                    <a:pt x="0" y="235"/>
                    <a:pt x="1" y="179"/>
                    <a:pt x="22" y="128"/>
                  </a:cubicBezTo>
                  <a:cubicBezTo>
                    <a:pt x="53" y="55"/>
                    <a:pt x="122" y="7"/>
                    <a:pt x="200" y="2"/>
                  </a:cubicBezTo>
                  <a:cubicBezTo>
                    <a:pt x="233" y="0"/>
                    <a:pt x="264" y="6"/>
                    <a:pt x="294" y="18"/>
                  </a:cubicBezTo>
                  <a:cubicBezTo>
                    <a:pt x="345" y="40"/>
                    <a:pt x="384" y="80"/>
                    <a:pt x="405" y="131"/>
                  </a:cubicBezTo>
                  <a:cubicBezTo>
                    <a:pt x="426" y="183"/>
                    <a:pt x="425" y="239"/>
                    <a:pt x="403" y="290"/>
                  </a:cubicBezTo>
                  <a:cubicBezTo>
                    <a:pt x="372" y="363"/>
                    <a:pt x="304" y="411"/>
                    <a:pt x="225" y="4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深度视觉·原创设计 https://www.docer.com/works?userid=22383862"/>
            <p:cNvSpPr>
              <a:spLocks noEditPoints="1"/>
            </p:cNvSpPr>
            <p:nvPr/>
          </p:nvSpPr>
          <p:spPr bwMode="auto">
            <a:xfrm>
              <a:off x="4594409" y="3136264"/>
              <a:ext cx="526248" cy="527385"/>
            </a:xfrm>
            <a:custGeom>
              <a:avLst/>
              <a:gdLst>
                <a:gd name="T0" fmla="*/ 98 w 196"/>
                <a:gd name="T1" fmla="*/ 196 h 196"/>
                <a:gd name="T2" fmla="*/ 0 w 196"/>
                <a:gd name="T3" fmla="*/ 98 h 196"/>
                <a:gd name="T4" fmla="*/ 98 w 196"/>
                <a:gd name="T5" fmla="*/ 0 h 196"/>
                <a:gd name="T6" fmla="*/ 196 w 196"/>
                <a:gd name="T7" fmla="*/ 98 h 196"/>
                <a:gd name="T8" fmla="*/ 98 w 196"/>
                <a:gd name="T9" fmla="*/ 196 h 196"/>
                <a:gd name="T10" fmla="*/ 98 w 196"/>
                <a:gd name="T11" fmla="*/ 6 h 196"/>
                <a:gd name="T12" fmla="*/ 6 w 196"/>
                <a:gd name="T13" fmla="*/ 98 h 196"/>
                <a:gd name="T14" fmla="*/ 98 w 196"/>
                <a:gd name="T15" fmla="*/ 189 h 196"/>
                <a:gd name="T16" fmla="*/ 189 w 196"/>
                <a:gd name="T17" fmla="*/ 98 h 196"/>
                <a:gd name="T18" fmla="*/ 98 w 196"/>
                <a:gd name="T19" fmla="*/ 6 h 196"/>
                <a:gd name="T20" fmla="*/ 98 w 196"/>
                <a:gd name="T21" fmla="*/ 6 h 196"/>
                <a:gd name="T22" fmla="*/ 98 w 196"/>
                <a:gd name="T23" fmla="*/ 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96">
                  <a:moveTo>
                    <a:pt x="98" y="196"/>
                  </a:moveTo>
                  <a:cubicBezTo>
                    <a:pt x="44" y="196"/>
                    <a:pt x="0" y="152"/>
                    <a:pt x="0" y="98"/>
                  </a:cubicBez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6" y="44"/>
                    <a:pt x="196" y="98"/>
                  </a:cubicBezTo>
                  <a:cubicBezTo>
                    <a:pt x="196" y="152"/>
                    <a:pt x="152" y="196"/>
                    <a:pt x="98" y="196"/>
                  </a:cubicBezTo>
                  <a:close/>
                  <a:moveTo>
                    <a:pt x="98" y="6"/>
                  </a:moveTo>
                  <a:cubicBezTo>
                    <a:pt x="48" y="6"/>
                    <a:pt x="6" y="47"/>
                    <a:pt x="6" y="98"/>
                  </a:cubicBezTo>
                  <a:cubicBezTo>
                    <a:pt x="6" y="148"/>
                    <a:pt x="48" y="189"/>
                    <a:pt x="98" y="189"/>
                  </a:cubicBezTo>
                  <a:cubicBezTo>
                    <a:pt x="148" y="189"/>
                    <a:pt x="189" y="148"/>
                    <a:pt x="189" y="98"/>
                  </a:cubicBezTo>
                  <a:cubicBezTo>
                    <a:pt x="189" y="47"/>
                    <a:pt x="148" y="6"/>
                    <a:pt x="98" y="6"/>
                  </a:cubicBezTo>
                  <a:close/>
                  <a:moveTo>
                    <a:pt x="98" y="6"/>
                  </a:moveTo>
                  <a:cubicBezTo>
                    <a:pt x="98" y="6"/>
                    <a:pt x="98" y="6"/>
                    <a:pt x="98" y="6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深度视觉·原创设计 https://www.docer.com/works?userid=22383862"/>
            <p:cNvSpPr>
              <a:spLocks noEditPoints="1"/>
            </p:cNvSpPr>
            <p:nvPr/>
          </p:nvSpPr>
          <p:spPr bwMode="auto">
            <a:xfrm>
              <a:off x="4789905" y="3297662"/>
              <a:ext cx="107977" cy="193223"/>
            </a:xfrm>
            <a:custGeom>
              <a:avLst/>
              <a:gdLst>
                <a:gd name="T0" fmla="*/ 36 w 40"/>
                <a:gd name="T1" fmla="*/ 72 h 72"/>
                <a:gd name="T2" fmla="*/ 34 w 40"/>
                <a:gd name="T3" fmla="*/ 71 h 72"/>
                <a:gd name="T4" fmla="*/ 1 w 40"/>
                <a:gd name="T5" fmla="*/ 39 h 72"/>
                <a:gd name="T6" fmla="*/ 1 w 40"/>
                <a:gd name="T7" fmla="*/ 34 h 72"/>
                <a:gd name="T8" fmla="*/ 34 w 40"/>
                <a:gd name="T9" fmla="*/ 2 h 72"/>
                <a:gd name="T10" fmla="*/ 39 w 40"/>
                <a:gd name="T11" fmla="*/ 2 h 72"/>
                <a:gd name="T12" fmla="*/ 39 w 40"/>
                <a:gd name="T13" fmla="*/ 6 h 72"/>
                <a:gd name="T14" fmla="*/ 8 w 40"/>
                <a:gd name="T15" fmla="*/ 36 h 72"/>
                <a:gd name="T16" fmla="*/ 39 w 40"/>
                <a:gd name="T17" fmla="*/ 67 h 72"/>
                <a:gd name="T18" fmla="*/ 39 w 40"/>
                <a:gd name="T19" fmla="*/ 71 h 72"/>
                <a:gd name="T20" fmla="*/ 36 w 40"/>
                <a:gd name="T21" fmla="*/ 72 h 72"/>
                <a:gd name="T22" fmla="*/ 36 w 40"/>
                <a:gd name="T23" fmla="*/ 72 h 72"/>
                <a:gd name="T24" fmla="*/ 36 w 40"/>
                <a:gd name="T2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5" y="72"/>
                    <a:pt x="34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4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5" y="0"/>
                    <a:pt x="37" y="0"/>
                    <a:pt x="39" y="2"/>
                  </a:cubicBezTo>
                  <a:cubicBezTo>
                    <a:pt x="40" y="3"/>
                    <a:pt x="40" y="5"/>
                    <a:pt x="39" y="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0" y="68"/>
                    <a:pt x="40" y="70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  <a:moveTo>
                    <a:pt x="36" y="72"/>
                  </a:moveTo>
                  <a:cubicBezTo>
                    <a:pt x="36" y="72"/>
                    <a:pt x="36" y="72"/>
                    <a:pt x="36" y="72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深度视觉·原创设计 https://www.docer.com/works?userid=22383862"/>
            <p:cNvSpPr/>
            <p:nvPr/>
          </p:nvSpPr>
          <p:spPr bwMode="auto">
            <a:xfrm>
              <a:off x="3811288" y="4895729"/>
              <a:ext cx="1165020" cy="1116146"/>
            </a:xfrm>
            <a:custGeom>
              <a:avLst/>
              <a:gdLst>
                <a:gd name="T0" fmla="*/ 234 w 433"/>
                <a:gd name="T1" fmla="*/ 414 h 415"/>
                <a:gd name="T2" fmla="*/ 191 w 433"/>
                <a:gd name="T3" fmla="*/ 412 h 415"/>
                <a:gd name="T4" fmla="*/ 16 w 433"/>
                <a:gd name="T5" fmla="*/ 178 h 415"/>
                <a:gd name="T6" fmla="*/ 208 w 433"/>
                <a:gd name="T7" fmla="*/ 1 h 415"/>
                <a:gd name="T8" fmla="*/ 250 w 433"/>
                <a:gd name="T9" fmla="*/ 2 h 415"/>
                <a:gd name="T10" fmla="*/ 387 w 433"/>
                <a:gd name="T11" fmla="*/ 83 h 415"/>
                <a:gd name="T12" fmla="*/ 426 w 433"/>
                <a:gd name="T13" fmla="*/ 237 h 415"/>
                <a:gd name="T14" fmla="*/ 234 w 433"/>
                <a:gd name="T15" fmla="*/ 41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3" h="415">
                  <a:moveTo>
                    <a:pt x="234" y="414"/>
                  </a:moveTo>
                  <a:cubicBezTo>
                    <a:pt x="219" y="415"/>
                    <a:pt x="205" y="414"/>
                    <a:pt x="191" y="412"/>
                  </a:cubicBezTo>
                  <a:cubicBezTo>
                    <a:pt x="78" y="396"/>
                    <a:pt x="0" y="291"/>
                    <a:pt x="16" y="178"/>
                  </a:cubicBezTo>
                  <a:cubicBezTo>
                    <a:pt x="30" y="81"/>
                    <a:pt x="111" y="7"/>
                    <a:pt x="208" y="1"/>
                  </a:cubicBezTo>
                  <a:cubicBezTo>
                    <a:pt x="222" y="0"/>
                    <a:pt x="236" y="0"/>
                    <a:pt x="250" y="2"/>
                  </a:cubicBezTo>
                  <a:cubicBezTo>
                    <a:pt x="305" y="10"/>
                    <a:pt x="353" y="39"/>
                    <a:pt x="387" y="83"/>
                  </a:cubicBezTo>
                  <a:cubicBezTo>
                    <a:pt x="420" y="128"/>
                    <a:pt x="433" y="182"/>
                    <a:pt x="426" y="237"/>
                  </a:cubicBezTo>
                  <a:cubicBezTo>
                    <a:pt x="412" y="334"/>
                    <a:pt x="331" y="408"/>
                    <a:pt x="234" y="4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深度视觉·原创设计 https://www.docer.com/works?userid=22383862"/>
            <p:cNvSpPr>
              <a:spLocks noEditPoints="1"/>
            </p:cNvSpPr>
            <p:nvPr/>
          </p:nvSpPr>
          <p:spPr bwMode="auto">
            <a:xfrm>
              <a:off x="4142040" y="5188973"/>
              <a:ext cx="527385" cy="526248"/>
            </a:xfrm>
            <a:custGeom>
              <a:avLst/>
              <a:gdLst>
                <a:gd name="T0" fmla="*/ 98 w 196"/>
                <a:gd name="T1" fmla="*/ 196 h 196"/>
                <a:gd name="T2" fmla="*/ 0 w 196"/>
                <a:gd name="T3" fmla="*/ 98 h 196"/>
                <a:gd name="T4" fmla="*/ 98 w 196"/>
                <a:gd name="T5" fmla="*/ 0 h 196"/>
                <a:gd name="T6" fmla="*/ 196 w 196"/>
                <a:gd name="T7" fmla="*/ 98 h 196"/>
                <a:gd name="T8" fmla="*/ 98 w 196"/>
                <a:gd name="T9" fmla="*/ 196 h 196"/>
                <a:gd name="T10" fmla="*/ 98 w 196"/>
                <a:gd name="T11" fmla="*/ 7 h 196"/>
                <a:gd name="T12" fmla="*/ 6 w 196"/>
                <a:gd name="T13" fmla="*/ 98 h 196"/>
                <a:gd name="T14" fmla="*/ 98 w 196"/>
                <a:gd name="T15" fmla="*/ 190 h 196"/>
                <a:gd name="T16" fmla="*/ 189 w 196"/>
                <a:gd name="T17" fmla="*/ 98 h 196"/>
                <a:gd name="T18" fmla="*/ 98 w 196"/>
                <a:gd name="T19" fmla="*/ 7 h 196"/>
                <a:gd name="T20" fmla="*/ 98 w 196"/>
                <a:gd name="T21" fmla="*/ 7 h 196"/>
                <a:gd name="T22" fmla="*/ 98 w 196"/>
                <a:gd name="T23" fmla="*/ 7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96">
                  <a:moveTo>
                    <a:pt x="98" y="196"/>
                  </a:moveTo>
                  <a:cubicBezTo>
                    <a:pt x="44" y="196"/>
                    <a:pt x="0" y="152"/>
                    <a:pt x="0" y="98"/>
                  </a:cubicBez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6" y="44"/>
                    <a:pt x="196" y="98"/>
                  </a:cubicBezTo>
                  <a:cubicBezTo>
                    <a:pt x="196" y="152"/>
                    <a:pt x="152" y="196"/>
                    <a:pt x="98" y="196"/>
                  </a:cubicBezTo>
                  <a:close/>
                  <a:moveTo>
                    <a:pt x="98" y="7"/>
                  </a:moveTo>
                  <a:cubicBezTo>
                    <a:pt x="47" y="7"/>
                    <a:pt x="6" y="48"/>
                    <a:pt x="6" y="98"/>
                  </a:cubicBezTo>
                  <a:cubicBezTo>
                    <a:pt x="6" y="149"/>
                    <a:pt x="47" y="190"/>
                    <a:pt x="98" y="190"/>
                  </a:cubicBezTo>
                  <a:cubicBezTo>
                    <a:pt x="148" y="190"/>
                    <a:pt x="189" y="149"/>
                    <a:pt x="189" y="98"/>
                  </a:cubicBezTo>
                  <a:cubicBezTo>
                    <a:pt x="189" y="48"/>
                    <a:pt x="148" y="7"/>
                    <a:pt x="98" y="7"/>
                  </a:cubicBezTo>
                  <a:close/>
                  <a:moveTo>
                    <a:pt x="98" y="7"/>
                  </a:moveTo>
                  <a:cubicBezTo>
                    <a:pt x="98" y="7"/>
                    <a:pt x="98" y="7"/>
                    <a:pt x="98" y="7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深度视觉·原创设计 https://www.docer.com/works?userid=22383862"/>
            <p:cNvSpPr>
              <a:spLocks noEditPoints="1"/>
            </p:cNvSpPr>
            <p:nvPr/>
          </p:nvSpPr>
          <p:spPr bwMode="auto">
            <a:xfrm>
              <a:off x="4289799" y="5350371"/>
              <a:ext cx="228458" cy="209135"/>
            </a:xfrm>
            <a:custGeom>
              <a:avLst/>
              <a:gdLst>
                <a:gd name="T0" fmla="*/ 17 w 85"/>
                <a:gd name="T1" fmla="*/ 78 h 78"/>
                <a:gd name="T2" fmla="*/ 9 w 85"/>
                <a:gd name="T3" fmla="*/ 74 h 78"/>
                <a:gd name="T4" fmla="*/ 10 w 85"/>
                <a:gd name="T5" fmla="*/ 70 h 78"/>
                <a:gd name="T6" fmla="*/ 16 w 85"/>
                <a:gd name="T7" fmla="*/ 61 h 78"/>
                <a:gd name="T8" fmla="*/ 1 w 85"/>
                <a:gd name="T9" fmla="*/ 39 h 78"/>
                <a:gd name="T10" fmla="*/ 8 w 85"/>
                <a:gd name="T11" fmla="*/ 17 h 78"/>
                <a:gd name="T12" fmla="*/ 39 w 85"/>
                <a:gd name="T13" fmla="*/ 0 h 78"/>
                <a:gd name="T14" fmla="*/ 45 w 85"/>
                <a:gd name="T15" fmla="*/ 0 h 78"/>
                <a:gd name="T16" fmla="*/ 84 w 85"/>
                <a:gd name="T17" fmla="*/ 30 h 78"/>
                <a:gd name="T18" fmla="*/ 77 w 85"/>
                <a:gd name="T19" fmla="*/ 54 h 78"/>
                <a:gd name="T20" fmla="*/ 51 w 85"/>
                <a:gd name="T21" fmla="*/ 68 h 78"/>
                <a:gd name="T22" fmla="*/ 45 w 85"/>
                <a:gd name="T23" fmla="*/ 68 h 78"/>
                <a:gd name="T24" fmla="*/ 41 w 85"/>
                <a:gd name="T25" fmla="*/ 68 h 78"/>
                <a:gd name="T26" fmla="*/ 17 w 85"/>
                <a:gd name="T27" fmla="*/ 78 h 78"/>
                <a:gd name="T28" fmla="*/ 45 w 85"/>
                <a:gd name="T29" fmla="*/ 7 h 78"/>
                <a:gd name="T30" fmla="*/ 39 w 85"/>
                <a:gd name="T31" fmla="*/ 7 h 78"/>
                <a:gd name="T32" fmla="*/ 13 w 85"/>
                <a:gd name="T33" fmla="*/ 21 h 78"/>
                <a:gd name="T34" fmla="*/ 8 w 85"/>
                <a:gd name="T35" fmla="*/ 38 h 78"/>
                <a:gd name="T36" fmla="*/ 21 w 85"/>
                <a:gd name="T37" fmla="*/ 57 h 78"/>
                <a:gd name="T38" fmla="*/ 23 w 85"/>
                <a:gd name="T39" fmla="*/ 59 h 78"/>
                <a:gd name="T40" fmla="*/ 19 w 85"/>
                <a:gd name="T41" fmla="*/ 71 h 78"/>
                <a:gd name="T42" fmla="*/ 37 w 85"/>
                <a:gd name="T43" fmla="*/ 62 h 78"/>
                <a:gd name="T44" fmla="*/ 40 w 85"/>
                <a:gd name="T45" fmla="*/ 61 h 78"/>
                <a:gd name="T46" fmla="*/ 45 w 85"/>
                <a:gd name="T47" fmla="*/ 62 h 78"/>
                <a:gd name="T48" fmla="*/ 50 w 85"/>
                <a:gd name="T49" fmla="*/ 61 h 78"/>
                <a:gd name="T50" fmla="*/ 72 w 85"/>
                <a:gd name="T51" fmla="*/ 50 h 78"/>
                <a:gd name="T52" fmla="*/ 78 w 85"/>
                <a:gd name="T53" fmla="*/ 30 h 78"/>
                <a:gd name="T54" fmla="*/ 45 w 85"/>
                <a:gd name="T55" fmla="*/ 7 h 78"/>
                <a:gd name="T56" fmla="*/ 45 w 85"/>
                <a:gd name="T57" fmla="*/ 7 h 78"/>
                <a:gd name="T58" fmla="*/ 45 w 85"/>
                <a:gd name="T59" fmla="*/ 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78">
                  <a:moveTo>
                    <a:pt x="17" y="78"/>
                  </a:moveTo>
                  <a:cubicBezTo>
                    <a:pt x="12" y="78"/>
                    <a:pt x="9" y="77"/>
                    <a:pt x="9" y="74"/>
                  </a:cubicBezTo>
                  <a:cubicBezTo>
                    <a:pt x="8" y="73"/>
                    <a:pt x="9" y="71"/>
                    <a:pt x="10" y="70"/>
                  </a:cubicBezTo>
                  <a:cubicBezTo>
                    <a:pt x="14" y="67"/>
                    <a:pt x="16" y="64"/>
                    <a:pt x="16" y="61"/>
                  </a:cubicBezTo>
                  <a:cubicBezTo>
                    <a:pt x="8" y="56"/>
                    <a:pt x="2" y="48"/>
                    <a:pt x="1" y="39"/>
                  </a:cubicBezTo>
                  <a:cubicBezTo>
                    <a:pt x="0" y="31"/>
                    <a:pt x="3" y="23"/>
                    <a:pt x="8" y="17"/>
                  </a:cubicBezTo>
                  <a:cubicBezTo>
                    <a:pt x="15" y="8"/>
                    <a:pt x="26" y="2"/>
                    <a:pt x="39" y="0"/>
                  </a:cubicBezTo>
                  <a:cubicBezTo>
                    <a:pt x="41" y="0"/>
                    <a:pt x="43" y="0"/>
                    <a:pt x="45" y="0"/>
                  </a:cubicBezTo>
                  <a:cubicBezTo>
                    <a:pt x="65" y="0"/>
                    <a:pt x="82" y="13"/>
                    <a:pt x="84" y="30"/>
                  </a:cubicBezTo>
                  <a:cubicBezTo>
                    <a:pt x="85" y="39"/>
                    <a:pt x="83" y="47"/>
                    <a:pt x="77" y="54"/>
                  </a:cubicBezTo>
                  <a:cubicBezTo>
                    <a:pt x="71" y="62"/>
                    <a:pt x="62" y="67"/>
                    <a:pt x="51" y="68"/>
                  </a:cubicBezTo>
                  <a:cubicBezTo>
                    <a:pt x="49" y="68"/>
                    <a:pt x="47" y="68"/>
                    <a:pt x="45" y="68"/>
                  </a:cubicBezTo>
                  <a:cubicBezTo>
                    <a:pt x="44" y="68"/>
                    <a:pt x="42" y="68"/>
                    <a:pt x="41" y="68"/>
                  </a:cubicBezTo>
                  <a:cubicBezTo>
                    <a:pt x="31" y="77"/>
                    <a:pt x="20" y="78"/>
                    <a:pt x="17" y="78"/>
                  </a:cubicBezTo>
                  <a:close/>
                  <a:moveTo>
                    <a:pt x="45" y="7"/>
                  </a:moveTo>
                  <a:cubicBezTo>
                    <a:pt x="43" y="7"/>
                    <a:pt x="41" y="7"/>
                    <a:pt x="39" y="7"/>
                  </a:cubicBezTo>
                  <a:cubicBezTo>
                    <a:pt x="29" y="8"/>
                    <a:pt x="19" y="13"/>
                    <a:pt x="13" y="21"/>
                  </a:cubicBezTo>
                  <a:cubicBezTo>
                    <a:pt x="9" y="26"/>
                    <a:pt x="7" y="32"/>
                    <a:pt x="8" y="38"/>
                  </a:cubicBezTo>
                  <a:cubicBezTo>
                    <a:pt x="9" y="46"/>
                    <a:pt x="13" y="52"/>
                    <a:pt x="21" y="57"/>
                  </a:cubicBezTo>
                  <a:cubicBezTo>
                    <a:pt x="22" y="57"/>
                    <a:pt x="23" y="58"/>
                    <a:pt x="23" y="59"/>
                  </a:cubicBezTo>
                  <a:cubicBezTo>
                    <a:pt x="23" y="62"/>
                    <a:pt x="23" y="67"/>
                    <a:pt x="19" y="71"/>
                  </a:cubicBezTo>
                  <a:cubicBezTo>
                    <a:pt x="24" y="71"/>
                    <a:pt x="31" y="68"/>
                    <a:pt x="37" y="62"/>
                  </a:cubicBezTo>
                  <a:cubicBezTo>
                    <a:pt x="38" y="62"/>
                    <a:pt x="39" y="61"/>
                    <a:pt x="40" y="61"/>
                  </a:cubicBezTo>
                  <a:cubicBezTo>
                    <a:pt x="42" y="62"/>
                    <a:pt x="43" y="62"/>
                    <a:pt x="45" y="62"/>
                  </a:cubicBezTo>
                  <a:cubicBezTo>
                    <a:pt x="47" y="62"/>
                    <a:pt x="48" y="62"/>
                    <a:pt x="50" y="61"/>
                  </a:cubicBezTo>
                  <a:cubicBezTo>
                    <a:pt x="60" y="60"/>
                    <a:pt x="67" y="56"/>
                    <a:pt x="72" y="50"/>
                  </a:cubicBezTo>
                  <a:cubicBezTo>
                    <a:pt x="77" y="45"/>
                    <a:pt x="78" y="38"/>
                    <a:pt x="78" y="30"/>
                  </a:cubicBezTo>
                  <a:cubicBezTo>
                    <a:pt x="76" y="17"/>
                    <a:pt x="62" y="7"/>
                    <a:pt x="45" y="7"/>
                  </a:cubicBezTo>
                  <a:close/>
                  <a:moveTo>
                    <a:pt x="45" y="7"/>
                  </a:moveTo>
                  <a:cubicBezTo>
                    <a:pt x="45" y="7"/>
                    <a:pt x="45" y="7"/>
                    <a:pt x="45" y="7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58" name="Group 13"/>
            <p:cNvGrpSpPr/>
            <p:nvPr/>
          </p:nvGrpSpPr>
          <p:grpSpPr>
            <a:xfrm>
              <a:off x="2508831" y="3688654"/>
              <a:ext cx="1455848" cy="924076"/>
              <a:chOff x="2508831" y="3796616"/>
              <a:chExt cx="1455848" cy="924076"/>
            </a:xfrm>
          </p:grpSpPr>
          <p:sp>
            <p:nvSpPr>
              <p:cNvPr id="59" name="深度视觉·原创设计 https://www.docer.com/works?userid=22383862"/>
              <p:cNvSpPr>
                <a:spLocks noChangeArrowheads="1"/>
              </p:cNvSpPr>
              <p:nvPr/>
            </p:nvSpPr>
            <p:spPr bwMode="auto">
              <a:xfrm>
                <a:off x="2998616" y="4504737"/>
                <a:ext cx="72743" cy="215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0" name="深度视觉·原创设计 https://www.docer.com/works?userid=22383862"/>
              <p:cNvSpPr>
                <a:spLocks noChangeArrowheads="1"/>
              </p:cNvSpPr>
              <p:nvPr/>
            </p:nvSpPr>
            <p:spPr bwMode="auto">
              <a:xfrm>
                <a:off x="3112276" y="4449043"/>
                <a:ext cx="69333" cy="27164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1" name="深度视觉·原创设计 https://www.docer.com/works?userid=22383862"/>
              <p:cNvSpPr>
                <a:spLocks noChangeArrowheads="1"/>
              </p:cNvSpPr>
              <p:nvPr/>
            </p:nvSpPr>
            <p:spPr bwMode="auto">
              <a:xfrm>
                <a:off x="3222527" y="4545655"/>
                <a:ext cx="72743" cy="17503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2" name="深度视觉·原创设计 https://www.docer.com/works?userid=22383862"/>
              <p:cNvSpPr>
                <a:spLocks noChangeArrowheads="1"/>
              </p:cNvSpPr>
              <p:nvPr/>
            </p:nvSpPr>
            <p:spPr bwMode="auto">
              <a:xfrm>
                <a:off x="3335051" y="4386530"/>
                <a:ext cx="70470" cy="33416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3" name="深度视觉·原创设计 https://www.docer.com/works?userid=22383862"/>
              <p:cNvSpPr>
                <a:spLocks noChangeArrowheads="1"/>
              </p:cNvSpPr>
              <p:nvPr/>
            </p:nvSpPr>
            <p:spPr bwMode="auto">
              <a:xfrm>
                <a:off x="3445302" y="4362661"/>
                <a:ext cx="70470" cy="3580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4" name="深度视觉·原创设计 https://www.docer.com/works?userid=22383862"/>
              <p:cNvSpPr txBox="1"/>
              <p:nvPr/>
            </p:nvSpPr>
            <p:spPr>
              <a:xfrm>
                <a:off x="2508831" y="3796616"/>
                <a:ext cx="14558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>
                    <a:solidFill>
                      <a:schemeClr val="tx2"/>
                    </a:solidFill>
                    <a:latin typeface="Source Han Sans SC" panose="020B0500000000000000" pitchFamily="34" charset="-128"/>
                    <a:ea typeface="Source Han Sans SC" panose="020B0500000000000000" pitchFamily="34" charset="-128"/>
                  </a:rPr>
                  <a:t>5 Circles</a:t>
                </a:r>
                <a:endParaRPr lang="en-US" sz="2400" b="1">
                  <a:solidFill>
                    <a:schemeClr val="tx2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"/>
          <p:cNvPicPr/>
          <p:nvPr>
            <p:custDataLst>
              <p:tags r:id="rId1"/>
            </p:custDataLst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40410" y="293370"/>
            <a:ext cx="1093597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0" y="3153554"/>
            <a:ext cx="3628571" cy="3722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2073299" y="2169798"/>
            <a:ext cx="2676124" cy="2518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6200000">
            <a:off x="11279650" y="20694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2673839" y="2430279"/>
            <a:ext cx="15151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6600" b="1">
                <a:ln w="12700">
                  <a:noFill/>
                </a:ln>
                <a:gradFill>
                  <a:gsLst>
                    <a:gs pos="50000">
                      <a:srgbClr val="005674"/>
                    </a:gs>
                    <a:gs pos="70000">
                      <a:srgbClr val="00B0F0"/>
                    </a:gs>
                    <a:gs pos="49000">
                      <a:srgbClr val="0070C0"/>
                    </a:gs>
                    <a:gs pos="30000">
                      <a:srgbClr val="00B0F0"/>
                    </a:gs>
                  </a:gsLst>
                  <a:lin ang="5400000" scaled="1"/>
                </a:gradFill>
                <a:effectLst>
                  <a:outerShdw blurRad="254000" dist="152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8800" kern="0" dirty="0">
                <a:solidFill>
                  <a:schemeClr val="accent1"/>
                </a:solidFill>
                <a:effectLst/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03</a:t>
            </a:r>
            <a:endParaRPr kumimoji="0" lang="zh-CN" altLang="en-US" sz="8800" b="1" i="0" u="none" strike="noStrike" kern="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/>
              <a:uLnTx/>
              <a:uFillTx/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2789732" y="3780899"/>
            <a:ext cx="136328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 defTabSz="1219200">
              <a:defRPr sz="4400" b="1" spc="40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defRPr>
            </a:lvl1pPr>
          </a:lstStyle>
          <a:p>
            <a:pPr marL="0" marR="0" lvl="0" indent="0" algn="dist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400" normalizeH="0" baseline="0" noProof="0" dirty="0">
                <a:ln>
                  <a:noFill/>
                </a:ln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PART</a:t>
            </a:r>
            <a:endParaRPr kumimoji="0" lang="zh-CN" altLang="en-US" sz="2800" b="0" i="0" u="none" strike="noStrike" kern="0" cap="none" spc="400" normalizeH="0" baseline="0" noProof="0" dirty="0">
              <a:ln>
                <a:noFill/>
              </a:ln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4" name="深度视觉·原创设计 https://www.docer.com/works?userid=22383862"/>
          <p:cNvSpPr txBox="1"/>
          <p:nvPr/>
        </p:nvSpPr>
        <p:spPr>
          <a:xfrm>
            <a:off x="5492145" y="2953875"/>
            <a:ext cx="4594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阿里巴巴普惠体 M" panose="00020600040101010101" pitchFamily="18" charset="-122"/>
                <a:ea typeface="思源黑体"/>
                <a:cs typeface="阿里巴巴普惠体 M" panose="00020600040101010101" pitchFamily="18" charset="-122"/>
              </a:rPr>
              <a:t>代表性习题</a:t>
            </a:r>
            <a:endParaRPr lang="zh-CN" altLang="en-US" sz="4400" b="1" dirty="0">
              <a:latin typeface="阿里巴巴普惠体 M" panose="00020600040101010101" pitchFamily="18" charset="-122"/>
              <a:ea typeface="思源黑体"/>
              <a:cs typeface="阿里巴巴普惠体 M" panose="00020600040101010101" pitchFamily="18" charset="-122"/>
            </a:endParaRPr>
          </a:p>
        </p:txBody>
      </p:sp>
      <p:sp>
        <p:nvSpPr>
          <p:cNvPr id="15" name="深度视觉·原创设计 https://www.docer.com/works?userid=22383862"/>
          <p:cNvSpPr txBox="1"/>
          <p:nvPr/>
        </p:nvSpPr>
        <p:spPr>
          <a:xfrm>
            <a:off x="5688221" y="2337065"/>
            <a:ext cx="3357713" cy="53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YOUR TITLE HERE</a:t>
            </a:r>
            <a:endParaRPr sz="2800" b="0" i="0" u="none" strike="noStrike" cap="none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1.11111E-6 L 0.25 1.11111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9605" y="654050"/>
            <a:ext cx="105664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【示例】</a:t>
            </a:r>
            <a:r>
              <a:rPr lang="zh-CN" altLang="en-US" sz="2000" b="1">
                <a:solidFill>
                  <a:srgbClr val="0070C0"/>
                </a:solidFill>
              </a:rPr>
              <a:t>已知有</a:t>
            </a:r>
            <a:r>
              <a:rPr lang="en-US" altLang="zh-CN" sz="2000" b="1">
                <a:solidFill>
                  <a:srgbClr val="0070C0"/>
                </a:solidFill>
              </a:rPr>
              <a:t>10</a:t>
            </a:r>
            <a:r>
              <a:rPr lang="zh-CN" altLang="en-US" sz="2000" b="1">
                <a:solidFill>
                  <a:srgbClr val="0070C0"/>
                </a:solidFill>
              </a:rPr>
              <a:t>个待排序的记录，它们的关键字序列为（</a:t>
            </a:r>
            <a:r>
              <a:rPr lang="en-US" altLang="zh-CN" sz="2000" b="1">
                <a:solidFill>
                  <a:srgbClr val="0070C0"/>
                </a:solidFill>
              </a:rPr>
              <a:t>75</a:t>
            </a:r>
            <a:r>
              <a:rPr lang="zh-CN" altLang="en-US" sz="2000" b="1">
                <a:solidFill>
                  <a:srgbClr val="0070C0"/>
                </a:solidFill>
              </a:rPr>
              <a:t>，</a:t>
            </a:r>
            <a:r>
              <a:rPr lang="en-US" altLang="zh-CN" sz="2000" b="1">
                <a:solidFill>
                  <a:srgbClr val="0070C0"/>
                </a:solidFill>
              </a:rPr>
              <a:t>87</a:t>
            </a:r>
            <a:r>
              <a:rPr lang="zh-CN" altLang="en-US" sz="2000" b="1">
                <a:solidFill>
                  <a:srgbClr val="0070C0"/>
                </a:solidFill>
              </a:rPr>
              <a:t>，</a:t>
            </a:r>
            <a:r>
              <a:rPr lang="en-US" altLang="zh-CN" sz="2000" b="1">
                <a:solidFill>
                  <a:srgbClr val="0070C0"/>
                </a:solidFill>
              </a:rPr>
              <a:t>68</a:t>
            </a:r>
            <a:r>
              <a:rPr lang="zh-CN" altLang="en-US" sz="2000" b="1">
                <a:solidFill>
                  <a:srgbClr val="0070C0"/>
                </a:solidFill>
              </a:rPr>
              <a:t>，</a:t>
            </a:r>
            <a:r>
              <a:rPr lang="en-US" altLang="zh-CN" sz="2000" b="1">
                <a:solidFill>
                  <a:srgbClr val="0070C0"/>
                </a:solidFill>
              </a:rPr>
              <a:t>92</a:t>
            </a:r>
            <a:r>
              <a:rPr lang="zh-CN" altLang="en-US" sz="2000" b="1">
                <a:solidFill>
                  <a:srgbClr val="0070C0"/>
                </a:solidFill>
              </a:rPr>
              <a:t>，</a:t>
            </a:r>
            <a:r>
              <a:rPr lang="en-US" altLang="zh-CN" sz="2000" b="1">
                <a:solidFill>
                  <a:srgbClr val="0070C0"/>
                </a:solidFill>
              </a:rPr>
              <a:t>88</a:t>
            </a:r>
            <a:r>
              <a:rPr lang="zh-CN" altLang="en-US" sz="2000" b="1">
                <a:solidFill>
                  <a:srgbClr val="0070C0"/>
                </a:solidFill>
              </a:rPr>
              <a:t>，</a:t>
            </a:r>
            <a:r>
              <a:rPr lang="en-US" altLang="zh-CN" sz="2000" b="1">
                <a:solidFill>
                  <a:srgbClr val="0070C0"/>
                </a:solidFill>
              </a:rPr>
              <a:t>61</a:t>
            </a:r>
            <a:r>
              <a:rPr lang="zh-CN" altLang="en-US" sz="2000" b="1">
                <a:solidFill>
                  <a:srgbClr val="0070C0"/>
                </a:solidFill>
              </a:rPr>
              <a:t>，</a:t>
            </a:r>
            <a:r>
              <a:rPr lang="en-US" altLang="zh-CN" sz="2000" b="1">
                <a:solidFill>
                  <a:srgbClr val="0070C0"/>
                </a:solidFill>
              </a:rPr>
              <a:t>77</a:t>
            </a:r>
            <a:r>
              <a:rPr lang="zh-CN" altLang="en-US" sz="2000" b="1">
                <a:solidFill>
                  <a:srgbClr val="0070C0"/>
                </a:solidFill>
              </a:rPr>
              <a:t>，</a:t>
            </a:r>
            <a:endParaRPr lang="zh-CN" altLang="en-US" sz="2000" b="1">
              <a:solidFill>
                <a:srgbClr val="0070C0"/>
              </a:solidFill>
            </a:endParaRPr>
          </a:p>
          <a:p>
            <a:r>
              <a:rPr lang="en-US" altLang="zh-CN" sz="2000" b="1">
                <a:solidFill>
                  <a:srgbClr val="0070C0"/>
                </a:solidFill>
              </a:rPr>
              <a:t>96</a:t>
            </a:r>
            <a:r>
              <a:rPr lang="zh-CN" altLang="en-US" sz="2000" b="1">
                <a:solidFill>
                  <a:srgbClr val="0070C0"/>
                </a:solidFill>
              </a:rPr>
              <a:t>，</a:t>
            </a:r>
            <a:r>
              <a:rPr lang="en-US" altLang="zh-CN" sz="2000" b="1">
                <a:solidFill>
                  <a:srgbClr val="0070C0"/>
                </a:solidFill>
              </a:rPr>
              <a:t>80</a:t>
            </a:r>
            <a:r>
              <a:rPr lang="zh-CN" altLang="en-US" sz="2000" b="1">
                <a:solidFill>
                  <a:srgbClr val="0070C0"/>
                </a:solidFill>
              </a:rPr>
              <a:t>，</a:t>
            </a:r>
            <a:r>
              <a:rPr lang="en-US" altLang="zh-CN" sz="2000" b="1">
                <a:solidFill>
                  <a:srgbClr val="0070C0"/>
                </a:solidFill>
              </a:rPr>
              <a:t>72</a:t>
            </a:r>
            <a:r>
              <a:rPr lang="zh-CN" altLang="en-US" sz="2000" b="1">
                <a:solidFill>
                  <a:srgbClr val="0070C0"/>
                </a:solidFill>
              </a:rPr>
              <a:t>），给出</a:t>
            </a:r>
            <a:r>
              <a:rPr lang="en-US" altLang="zh-CN" sz="2000" b="1">
                <a:solidFill>
                  <a:srgbClr val="0070C0"/>
                </a:solidFill>
              </a:rPr>
              <a:t>2-</a:t>
            </a:r>
            <a:r>
              <a:rPr lang="zh-CN" altLang="en-US" sz="2000" b="1">
                <a:solidFill>
                  <a:srgbClr val="0070C0"/>
                </a:solidFill>
              </a:rPr>
              <a:t>路归并法进行排序过程。</a:t>
            </a:r>
            <a:endParaRPr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9105" y="1360805"/>
            <a:ext cx="8344535" cy="5086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75,87</a:t>
            </a:r>
            <a:r>
              <a:rPr lang="en-US" altLang="zh-CN" sz="2800" dirty="0">
                <a:solidFill>
                  <a:schemeClr val="tx1"/>
                </a:solidFill>
              </a:rPr>
              <a:t>,  68,  92,  88,  61,  77,  96</a:t>
            </a:r>
            <a:r>
              <a:rPr lang="en-US" altLang="zh-CN" sz="2800" dirty="0" smtClean="0">
                <a:solidFill>
                  <a:schemeClr val="tx1"/>
                </a:solidFill>
              </a:rPr>
              <a:t>,</a:t>
            </a:r>
            <a:r>
              <a:rPr lang="en-US" altLang="zh-CN" sz="2800" dirty="0">
                <a:solidFill>
                  <a:schemeClr val="tx1"/>
                </a:solidFill>
              </a:rPr>
              <a:t> 80,  72 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pic>
        <p:nvPicPr>
          <p:cNvPr id="7" name="图片 6" descr="343435333334393b333633343339353bd7f3b4f3c0a8bac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6200000" flipH="1">
            <a:off x="2024380" y="1739900"/>
            <a:ext cx="887730" cy="109728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588770" y="2723515"/>
            <a:ext cx="1656080" cy="4845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75 , 87</a:t>
            </a:r>
            <a:endParaRPr lang="en-US" altLang="zh-CN" sz="3200"/>
          </a:p>
        </p:txBody>
      </p:sp>
      <p:sp>
        <p:nvSpPr>
          <p:cNvPr id="10" name="矩形 9"/>
          <p:cNvSpPr/>
          <p:nvPr/>
        </p:nvSpPr>
        <p:spPr>
          <a:xfrm>
            <a:off x="3399155" y="2708910"/>
            <a:ext cx="1484630" cy="4845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68, 92</a:t>
            </a:r>
            <a:endParaRPr lang="en-US" altLang="zh-CN" sz="3200"/>
          </a:p>
        </p:txBody>
      </p:sp>
      <p:pic>
        <p:nvPicPr>
          <p:cNvPr id="11" name="图片 10" descr="343435333334393b333633343339353bd7f3b4f3c0a8bac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6200000" flipH="1">
            <a:off x="3680460" y="1731010"/>
            <a:ext cx="887730" cy="109728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967605" y="2723515"/>
            <a:ext cx="1484630" cy="4845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61, 88</a:t>
            </a:r>
            <a:endParaRPr lang="en-US" altLang="zh-CN" sz="3200"/>
          </a:p>
        </p:txBody>
      </p:sp>
      <p:pic>
        <p:nvPicPr>
          <p:cNvPr id="13" name="图片 12" descr="343435333334393b333633343339353bd7f3b4f3c0a8bac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6200000" flipH="1">
            <a:off x="5255895" y="1668145"/>
            <a:ext cx="887730" cy="109728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743700" y="2708910"/>
            <a:ext cx="1484630" cy="4845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77, 96</a:t>
            </a:r>
            <a:endParaRPr lang="en-US" altLang="zh-CN" sz="3200"/>
          </a:p>
        </p:txBody>
      </p:sp>
      <p:pic>
        <p:nvPicPr>
          <p:cNvPr id="16" name="图片 15" descr="343435333334393b333633343339353bd7f3b4f3c0a8bac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6200000" flipH="1">
            <a:off x="7031990" y="1653540"/>
            <a:ext cx="887730" cy="109728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432165" y="2733675"/>
            <a:ext cx="1421130" cy="482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72, 80</a:t>
            </a:r>
            <a:endParaRPr lang="en-US" altLang="zh-CN" sz="3200"/>
          </a:p>
        </p:txBody>
      </p:sp>
      <p:pic>
        <p:nvPicPr>
          <p:cNvPr id="18" name="图片 17" descr="343435333334393b333633343339353bd7f3b4f3c0a8bac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6200000" flipH="1">
            <a:off x="8688705" y="1677035"/>
            <a:ext cx="887730" cy="1097280"/>
          </a:xfrm>
          <a:prstGeom prst="rect">
            <a:avLst/>
          </a:prstGeom>
        </p:spPr>
      </p:pic>
      <p:pic>
        <p:nvPicPr>
          <p:cNvPr id="19" name="图片 18" descr="343435333334393b333633343339353bd7f3b4f3c0a8bac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6200000" flipH="1">
            <a:off x="3011805" y="2546985"/>
            <a:ext cx="542290" cy="201168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619250" y="3850640"/>
            <a:ext cx="3240405" cy="4845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68, 75 , 87,92</a:t>
            </a:r>
            <a:endParaRPr lang="en-US" altLang="zh-CN" sz="3200"/>
          </a:p>
        </p:txBody>
      </p:sp>
      <p:pic>
        <p:nvPicPr>
          <p:cNvPr id="21" name="图片 20" descr="343435333334393b333633343339353bd7f3b4f3c0a8bac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6200000" flipH="1">
            <a:off x="6294755" y="2430780"/>
            <a:ext cx="644525" cy="217233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4980305" y="3839210"/>
            <a:ext cx="3240405" cy="4845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61, 77 , 88 ,96</a:t>
            </a:r>
            <a:endParaRPr lang="en-US" altLang="zh-CN" sz="3200"/>
          </a:p>
        </p:txBody>
      </p:sp>
      <p:sp>
        <p:nvSpPr>
          <p:cNvPr id="31" name="矩形 30"/>
          <p:cNvSpPr/>
          <p:nvPr/>
        </p:nvSpPr>
        <p:spPr>
          <a:xfrm>
            <a:off x="8422005" y="3853815"/>
            <a:ext cx="1421130" cy="482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72, 80</a:t>
            </a:r>
            <a:endParaRPr lang="en-US" altLang="zh-CN" sz="3200"/>
          </a:p>
        </p:txBody>
      </p:sp>
      <p:pic>
        <p:nvPicPr>
          <p:cNvPr id="40" name="图片 39" descr="343435333334393b333633343339353bd7f3b4f3c0a8bac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5400000">
            <a:off x="4470400" y="3397250"/>
            <a:ext cx="914400" cy="2506980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1668145" y="4838065"/>
            <a:ext cx="6536690" cy="489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61,68, 75,77, 87, 88, 92, 96</a:t>
            </a:r>
            <a:endParaRPr lang="en-US" altLang="zh-CN" sz="2800"/>
          </a:p>
        </p:txBody>
      </p:sp>
      <p:sp>
        <p:nvSpPr>
          <p:cNvPr id="42" name="矩形 41"/>
          <p:cNvSpPr/>
          <p:nvPr/>
        </p:nvSpPr>
        <p:spPr>
          <a:xfrm>
            <a:off x="8583930" y="4838065"/>
            <a:ext cx="1269365" cy="489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72,80</a:t>
            </a:r>
            <a:endParaRPr lang="en-US" altLang="zh-CN" sz="2800"/>
          </a:p>
        </p:txBody>
      </p:sp>
      <p:pic>
        <p:nvPicPr>
          <p:cNvPr id="43" name="图片 42" descr="343435333334393b333633343339353bd7f3b4f3c0a8bac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5400000">
            <a:off x="7898765" y="4739005"/>
            <a:ext cx="914400" cy="1833880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1668780" y="5911215"/>
            <a:ext cx="8173085" cy="61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ym typeface="+mn-ea"/>
              </a:rPr>
              <a:t>61,68, 72, 75,77, 80, 87, 88, 92, 96</a:t>
            </a: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 animBg="1"/>
      <p:bldP spid="9" grpId="1" animBg="1"/>
      <p:bldP spid="10" grpId="0" bldLvl="0" animBg="1"/>
      <p:bldP spid="10" grpId="1" animBg="1"/>
      <p:bldP spid="12" grpId="0" animBg="1"/>
      <p:bldP spid="12" grpId="1" animBg="1"/>
      <p:bldP spid="15" grpId="0" animBg="1"/>
      <p:bldP spid="15" grpId="1" animBg="1"/>
      <p:bldP spid="17" grpId="0" bldLvl="0" animBg="1"/>
      <p:bldP spid="17" grpId="1" animBg="1"/>
      <p:bldP spid="20" grpId="0" bldLvl="0" animBg="1"/>
      <p:bldP spid="20" grpId="1" animBg="1"/>
      <p:bldP spid="22" grpId="0" bldLvl="0" animBg="1"/>
      <p:bldP spid="22" grpId="1" animBg="1"/>
      <p:bldP spid="31" grpId="0" bldLvl="0" animBg="1"/>
      <p:bldP spid="31" grpId="1" animBg="1"/>
      <p:bldP spid="41" grpId="0" animBg="1"/>
      <p:bldP spid="41" grpId="1" animBg="1"/>
      <p:bldP spid="42" grpId="0" animBg="1"/>
      <p:bldP spid="42" grpId="1" animBg="1"/>
      <p:bldP spid="44" grpId="0" animBg="1"/>
      <p:bldP spid="4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文本框 1"/>
          <p:cNvSpPr txBox="1"/>
          <p:nvPr/>
        </p:nvSpPr>
        <p:spPr>
          <a:xfrm>
            <a:off x="636905" y="1339850"/>
            <a:ext cx="11563350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>
                <a:highlight>
                  <a:srgbClr val="00FF00"/>
                </a:highlight>
              </a:rPr>
              <a:t>归并排序的</a:t>
            </a:r>
            <a:r>
              <a:rPr lang="zh-CN" altLang="en-US" sz="3200">
                <a:solidFill>
                  <a:schemeClr val="tx1"/>
                </a:solidFill>
                <a:highlight>
                  <a:srgbClr val="00FF00"/>
                </a:highlight>
              </a:rPr>
              <a:t>优缺点</a:t>
            </a:r>
            <a:endParaRPr lang="zh-CN" altLang="en-US" sz="3200">
              <a:solidFill>
                <a:schemeClr val="tx1"/>
              </a:solidFill>
              <a:highlight>
                <a:srgbClr val="00FF00"/>
              </a:highlight>
            </a:endParaRPr>
          </a:p>
          <a:p>
            <a:pPr algn="l"/>
            <a:endParaRPr lang="zh-CN" altLang="en-US" sz="3200">
              <a:solidFill>
                <a:srgbClr val="FF0000"/>
              </a:solidFill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</a:rPr>
              <a:t>优点</a:t>
            </a:r>
            <a:r>
              <a:rPr lang="zh-CN" altLang="en-US" sz="3200">
                <a:solidFill>
                  <a:schemeClr val="tx1"/>
                </a:solidFill>
              </a:rPr>
              <a:t>：</a:t>
            </a:r>
            <a:endParaRPr lang="zh-CN" altLang="en-US" sz="3200">
              <a:solidFill>
                <a:schemeClr val="tx1"/>
              </a:solidFill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</a:rPr>
              <a:t>归并排序的效率达到了巅峰：归并排序的时间复杂度为</a:t>
            </a:r>
            <a:r>
              <a:rPr lang="en-US" altLang="zh-CN" sz="2000" b="1">
                <a:solidFill>
                  <a:schemeClr val="tx1"/>
                </a:solidFill>
              </a:rPr>
              <a:t>O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(</a:t>
            </a:r>
            <a:r>
              <a:rPr lang="en-US" altLang="zh-CN" sz="2000" b="1" dirty="0" err="1">
                <a:latin typeface="黑体" panose="02010609060101010101" charset="-122"/>
                <a:ea typeface="黑体" panose="02010609060101010101" charset="-122"/>
                <a:sym typeface="+mn-ea"/>
              </a:rPr>
              <a:t>nlog2</a:t>
            </a:r>
            <a:r>
              <a:rPr lang="zh-CN" altLang="en-US" sz="2000" b="1" dirty="0" err="1">
                <a:latin typeface="黑体" panose="02010609060101010101" charset="-122"/>
                <a:ea typeface="黑体" panose="02010609060101010101" charset="-122"/>
                <a:sym typeface="+mn-ea"/>
              </a:rPr>
              <a:t>（</a:t>
            </a:r>
            <a:r>
              <a:rPr lang="en-US" altLang="zh-CN" sz="2000" b="1" dirty="0" err="1">
                <a:latin typeface="黑体" panose="02010609060101010101" charset="-122"/>
                <a:ea typeface="黑体" panose="02010609060101010101" charset="-122"/>
                <a:sym typeface="+mn-ea"/>
              </a:rPr>
              <a:t>n</a:t>
            </a:r>
            <a:r>
              <a:rPr lang="zh-CN" altLang="en-US" sz="2000" b="1" dirty="0" err="1">
                <a:latin typeface="黑体" panose="02010609060101010101" charset="-122"/>
                <a:ea typeface="黑体" panose="02010609060101010101" charset="-122"/>
                <a:sym typeface="+mn-ea"/>
              </a:rPr>
              <a:t>）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)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，这是基于比较的排序算法所能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/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达到的最高境界；归并排序是一种稳定的算法。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/>
            <a:endParaRPr lang="zh-CN" altLang="en-US" sz="2000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/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  <a:sym typeface="+mn-ea"/>
              </a:rPr>
              <a:t>缺点：</a:t>
            </a:r>
            <a:endParaRPr lang="zh-CN" altLang="en-US" sz="2800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/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归并排序需要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O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（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n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）的辅助空间，空间的复杂度较高。</a:t>
            </a:r>
            <a:endParaRPr lang="zh-CN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algn="l"/>
            <a:endParaRPr lang="zh-CN" altLang="en-US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0" y="0"/>
            <a:ext cx="11344274" cy="30161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 rot="16200000">
            <a:off x="11279650" y="5945650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572839" y="801899"/>
            <a:ext cx="5806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目录</a:t>
            </a:r>
            <a:endParaRPr lang="zh-CN" altLang="en-US" sz="72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" name="深度视觉·原创设计 https://www.docer.com/works?userid=22383862"/>
          <p:cNvSpPr txBox="1"/>
          <p:nvPr/>
        </p:nvSpPr>
        <p:spPr>
          <a:xfrm>
            <a:off x="3043084" y="1170668"/>
            <a:ext cx="5359388" cy="584775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sz="32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CONTENT</a:t>
            </a:r>
            <a:endParaRPr lang="en-US" altLang="zh-CN" sz="3200" dirty="0"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7" name="深度视觉·原创设计 https://www.docer.com/works?userid=22383862"/>
          <p:cNvSpPr/>
          <p:nvPr/>
        </p:nvSpPr>
        <p:spPr>
          <a:xfrm rot="5711009">
            <a:off x="1336708" y="3883103"/>
            <a:ext cx="685812" cy="6858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8" name="深度视觉·原创设计 https://www.docer.com/works?userid=22383862"/>
          <p:cNvSpPr/>
          <p:nvPr/>
        </p:nvSpPr>
        <p:spPr>
          <a:xfrm rot="5711009">
            <a:off x="1336708" y="5202133"/>
            <a:ext cx="685812" cy="6858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深度视觉·原创设计 https://www.docer.com/works?userid=22383862"/>
          <p:cNvSpPr txBox="1"/>
          <p:nvPr/>
        </p:nvSpPr>
        <p:spPr>
          <a:xfrm>
            <a:off x="1522079" y="4035870"/>
            <a:ext cx="348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</a:t>
            </a:r>
            <a:endParaRPr lang="en-US" sz="20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深度视觉·原创设计 https://www.docer.com/works?userid=22383862"/>
          <p:cNvSpPr txBox="1"/>
          <p:nvPr/>
        </p:nvSpPr>
        <p:spPr>
          <a:xfrm>
            <a:off x="1522079" y="5345586"/>
            <a:ext cx="348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3</a:t>
            </a:r>
            <a:endParaRPr lang="en-US" sz="20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2338966" y="4029679"/>
            <a:ext cx="2075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定义、算法演示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3" name="深度视觉·原创设计 https://www.docer.com/works?userid=22383862"/>
          <p:cNvSpPr txBox="1"/>
          <p:nvPr/>
        </p:nvSpPr>
        <p:spPr>
          <a:xfrm>
            <a:off x="2338966" y="5359661"/>
            <a:ext cx="2075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代表性习题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5" name="深度视觉·原创设计 https://www.docer.com/works?userid=22383862"/>
          <p:cNvSpPr/>
          <p:nvPr/>
        </p:nvSpPr>
        <p:spPr>
          <a:xfrm rot="5711009">
            <a:off x="6208959" y="3883103"/>
            <a:ext cx="685812" cy="6858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6" name="深度视觉·原创设计 https://www.docer.com/works?userid=22383862"/>
          <p:cNvSpPr/>
          <p:nvPr/>
        </p:nvSpPr>
        <p:spPr>
          <a:xfrm rot="5711009">
            <a:off x="6208959" y="5202133"/>
            <a:ext cx="685812" cy="6858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7" name="深度视觉·原创设计 https://www.docer.com/works?userid=22383862"/>
          <p:cNvSpPr txBox="1"/>
          <p:nvPr/>
        </p:nvSpPr>
        <p:spPr>
          <a:xfrm>
            <a:off x="6394330" y="4035870"/>
            <a:ext cx="348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</a:t>
            </a:r>
            <a:endParaRPr lang="en-US" sz="20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8" name="深度视觉·原创设计 https://www.docer.com/works?userid=22383862"/>
          <p:cNvSpPr txBox="1"/>
          <p:nvPr/>
        </p:nvSpPr>
        <p:spPr>
          <a:xfrm>
            <a:off x="6394330" y="5345586"/>
            <a:ext cx="348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4</a:t>
            </a:r>
            <a:endParaRPr lang="en-US" sz="20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9" name="深度视觉·原创设计 https://www.docer.com/works?userid=22383862"/>
          <p:cNvSpPr txBox="1"/>
          <p:nvPr/>
        </p:nvSpPr>
        <p:spPr>
          <a:xfrm>
            <a:off x="7211217" y="4035870"/>
            <a:ext cx="2075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复杂度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分析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1" name="深度视觉·原创设计 https://www.docer.com/works?userid=22383862"/>
          <p:cNvSpPr txBox="1"/>
          <p:nvPr/>
        </p:nvSpPr>
        <p:spPr>
          <a:xfrm>
            <a:off x="7211217" y="5359661"/>
            <a:ext cx="2075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参考文献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3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799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799"/>
                                </p:stCondLst>
                                <p:childTnLst>
                                  <p:par>
                                    <p:cTn id="1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6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3799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799"/>
                                </p:stCondLst>
                                <p:childTnLst>
                                  <p:par>
                                    <p:cTn id="2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799"/>
                                </p:stCondLst>
                                <p:childTnLst>
                                  <p:par>
                                    <p:cTn id="26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8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6799"/>
                                </p:stCondLst>
                                <p:childTnLst>
                                  <p:par>
                                    <p:cTn id="3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2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7799"/>
                                </p:stCondLst>
                                <p:childTnLst>
                                  <p:par>
                                    <p:cTn id="3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6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8799"/>
                                </p:stCondLst>
                                <p:childTnLst>
                                  <p:par>
                                    <p:cTn id="3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0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9" grpId="0"/>
          <p:bldP spid="10" grpId="0"/>
          <p:bldP spid="11" grpId="0"/>
          <p:bldP spid="13" grpId="0"/>
          <p:bldP spid="17" grpId="0"/>
          <p:bldP spid="18" grpId="0"/>
          <p:bldP spid="19" grpId="0"/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799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799"/>
                                </p:stCondLst>
                                <p:childTnLst>
                                  <p:par>
                                    <p:cTn id="1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6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3799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799"/>
                                </p:stCondLst>
                                <p:childTnLst>
                                  <p:par>
                                    <p:cTn id="2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799"/>
                                </p:stCondLst>
                                <p:childTnLst>
                                  <p:par>
                                    <p:cTn id="26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8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6799"/>
                                </p:stCondLst>
                                <p:childTnLst>
                                  <p:par>
                                    <p:cTn id="3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2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7799"/>
                                </p:stCondLst>
                                <p:childTnLst>
                                  <p:par>
                                    <p:cTn id="3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6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8799"/>
                                </p:stCondLst>
                                <p:childTnLst>
                                  <p:par>
                                    <p:cTn id="3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0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9" grpId="0"/>
          <p:bldP spid="10" grpId="0"/>
          <p:bldP spid="11" grpId="0"/>
          <p:bldP spid="13" grpId="0"/>
          <p:bldP spid="17" grpId="0"/>
          <p:bldP spid="18" grpId="0"/>
          <p:bldP spid="19" grpId="0"/>
          <p:bldP spid="21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0" y="3153554"/>
            <a:ext cx="3628571" cy="3722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2073299" y="2169798"/>
            <a:ext cx="2676124" cy="2518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6200000">
            <a:off x="11279650" y="20694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2673839" y="2430279"/>
            <a:ext cx="15151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6600" b="1">
                <a:ln w="12700">
                  <a:noFill/>
                </a:ln>
                <a:gradFill>
                  <a:gsLst>
                    <a:gs pos="50000">
                      <a:srgbClr val="005674"/>
                    </a:gs>
                    <a:gs pos="70000">
                      <a:srgbClr val="00B0F0"/>
                    </a:gs>
                    <a:gs pos="49000">
                      <a:srgbClr val="0070C0"/>
                    </a:gs>
                    <a:gs pos="30000">
                      <a:srgbClr val="00B0F0"/>
                    </a:gs>
                  </a:gsLst>
                  <a:lin ang="5400000" scaled="1"/>
                </a:gradFill>
                <a:effectLst>
                  <a:outerShdw blurRad="254000" dist="152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8800" kern="0" dirty="0">
                <a:solidFill>
                  <a:schemeClr val="accent1"/>
                </a:solidFill>
                <a:effectLst/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04</a:t>
            </a:r>
            <a:endParaRPr kumimoji="0" lang="zh-CN" altLang="en-US" sz="8800" b="1" i="0" u="none" strike="noStrike" kern="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/>
              <a:uLnTx/>
              <a:uFillTx/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2789732" y="3780899"/>
            <a:ext cx="136328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 defTabSz="1219200">
              <a:defRPr sz="4400" b="1" spc="40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defRPr>
            </a:lvl1pPr>
          </a:lstStyle>
          <a:p>
            <a:pPr marL="0" marR="0" lvl="0" indent="0" algn="dist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400" normalizeH="0" baseline="0" noProof="0" dirty="0">
                <a:ln>
                  <a:noFill/>
                </a:ln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PART</a:t>
            </a:r>
            <a:endParaRPr kumimoji="0" lang="zh-CN" altLang="en-US" sz="2800" b="0" i="0" u="none" strike="noStrike" kern="0" cap="none" spc="400" normalizeH="0" baseline="0" noProof="0" dirty="0">
              <a:ln>
                <a:noFill/>
              </a:ln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4" name="深度视觉·原创设计 https://www.docer.com/works?userid=22383862"/>
          <p:cNvSpPr txBox="1"/>
          <p:nvPr/>
        </p:nvSpPr>
        <p:spPr>
          <a:xfrm>
            <a:off x="5688221" y="3005383"/>
            <a:ext cx="4594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阿里巴巴普惠体 M" panose="00020600040101010101" pitchFamily="18" charset="-122"/>
                <a:ea typeface="思源黑体"/>
                <a:cs typeface="阿里巴巴普惠体 M" panose="00020600040101010101" pitchFamily="18" charset="-122"/>
              </a:rPr>
              <a:t>参考文献</a:t>
            </a:r>
            <a:endParaRPr lang="zh-CN" altLang="en-US" sz="4400" b="1" dirty="0">
              <a:latin typeface="阿里巴巴普惠体 M" panose="00020600040101010101" pitchFamily="18" charset="-122"/>
              <a:ea typeface="思源黑体"/>
              <a:cs typeface="阿里巴巴普惠体 M" panose="00020600040101010101" pitchFamily="18" charset="-122"/>
            </a:endParaRPr>
          </a:p>
        </p:txBody>
      </p:sp>
      <p:sp>
        <p:nvSpPr>
          <p:cNvPr id="15" name="深度视觉·原创设计 https://www.docer.com/works?userid=22383862"/>
          <p:cNvSpPr txBox="1"/>
          <p:nvPr/>
        </p:nvSpPr>
        <p:spPr>
          <a:xfrm>
            <a:off x="5763722" y="2068306"/>
            <a:ext cx="3357713" cy="53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YOUR TITLE HERE</a:t>
            </a:r>
            <a:endParaRPr sz="2800" b="0" i="0" u="none" strike="noStrike" cap="none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1.11111E-6 L 0.25 1.11111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矩形 1"/>
          <p:cNvSpPr/>
          <p:nvPr/>
        </p:nvSpPr>
        <p:spPr>
          <a:xfrm>
            <a:off x="1055488" y="996560"/>
            <a:ext cx="88727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[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1]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王宝祥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,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胡威威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.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一种新的归并排序算法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[J].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电脑知识与技术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,2015,11(16):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49-50.DOI:10.14004/j.cnki.ckt.2015.1182.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[1]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邹永林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.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归并排序的概念与算法设计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[J].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现代计算机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专业版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),2015(20):48-51.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[1]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李六杏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.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分治策略在归并排序中的算法设计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[J].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赤峰学院学报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自然科版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),2015,31(15):2123.DOI:10.13398/j.cnki.issn1673-260x.2015.15.009.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[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1]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马靖善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,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秦玉平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.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一种改进的归并排序算法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[J].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渤海大学学报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自然科学版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),2009,30(02):190-192.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深度视觉·原创设计 https://www.docer.com/works?userid=22383862"/>
          <p:cNvSpPr/>
          <p:nvPr/>
        </p:nvSpPr>
        <p:spPr>
          <a:xfrm rot="2700000">
            <a:off x="1798741" y="571823"/>
            <a:ext cx="726326" cy="691067"/>
          </a:xfrm>
          <a:prstGeom prst="ellipse">
            <a:avLst/>
          </a:prstGeom>
          <a:solidFill>
            <a:schemeClr val="bg1">
              <a:lumMod val="9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深度视觉·原创设计 https://www.docer.com/works?userid=22383862"/>
          <p:cNvGrpSpPr>
            <a:grpSpLocks noChangeAspect="1"/>
          </p:cNvGrpSpPr>
          <p:nvPr/>
        </p:nvGrpSpPr>
        <p:grpSpPr bwMode="auto">
          <a:xfrm>
            <a:off x="2036477" y="767773"/>
            <a:ext cx="257359" cy="255792"/>
            <a:chOff x="9876" y="-1946"/>
            <a:chExt cx="822" cy="817"/>
          </a:xfrm>
          <a:solidFill>
            <a:schemeClr val="accent1"/>
          </a:solidFill>
        </p:grpSpPr>
        <p:sp>
          <p:nvSpPr>
            <p:cNvPr id="8" name="深度视觉·原创设计 https://www.docer.com/works?userid=22383862"/>
            <p:cNvSpPr/>
            <p:nvPr/>
          </p:nvSpPr>
          <p:spPr bwMode="auto">
            <a:xfrm>
              <a:off x="10016" y="-1801"/>
              <a:ext cx="356" cy="75"/>
            </a:xfrm>
            <a:custGeom>
              <a:avLst/>
              <a:gdLst>
                <a:gd name="T0" fmla="*/ 149 w 1421"/>
                <a:gd name="T1" fmla="*/ 0 h 298"/>
                <a:gd name="T2" fmla="*/ 1272 w 1421"/>
                <a:gd name="T3" fmla="*/ 0 h 298"/>
                <a:gd name="T4" fmla="*/ 1302 w 1421"/>
                <a:gd name="T5" fmla="*/ 3 h 298"/>
                <a:gd name="T6" fmla="*/ 1330 w 1421"/>
                <a:gd name="T7" fmla="*/ 12 h 298"/>
                <a:gd name="T8" fmla="*/ 1356 w 1421"/>
                <a:gd name="T9" fmla="*/ 25 h 298"/>
                <a:gd name="T10" fmla="*/ 1378 w 1421"/>
                <a:gd name="T11" fmla="*/ 44 h 298"/>
                <a:gd name="T12" fmla="*/ 1396 w 1421"/>
                <a:gd name="T13" fmla="*/ 66 h 298"/>
                <a:gd name="T14" fmla="*/ 1410 w 1421"/>
                <a:gd name="T15" fmla="*/ 91 h 298"/>
                <a:gd name="T16" fmla="*/ 1418 w 1421"/>
                <a:gd name="T17" fmla="*/ 119 h 298"/>
                <a:gd name="T18" fmla="*/ 1421 w 1421"/>
                <a:gd name="T19" fmla="*/ 149 h 298"/>
                <a:gd name="T20" fmla="*/ 1418 w 1421"/>
                <a:gd name="T21" fmla="*/ 179 h 298"/>
                <a:gd name="T22" fmla="*/ 1410 w 1421"/>
                <a:gd name="T23" fmla="*/ 206 h 298"/>
                <a:gd name="T24" fmla="*/ 1396 w 1421"/>
                <a:gd name="T25" fmla="*/ 232 h 298"/>
                <a:gd name="T26" fmla="*/ 1378 w 1421"/>
                <a:gd name="T27" fmla="*/ 254 h 298"/>
                <a:gd name="T28" fmla="*/ 1356 w 1421"/>
                <a:gd name="T29" fmla="*/ 272 h 298"/>
                <a:gd name="T30" fmla="*/ 1330 w 1421"/>
                <a:gd name="T31" fmla="*/ 285 h 298"/>
                <a:gd name="T32" fmla="*/ 1302 w 1421"/>
                <a:gd name="T33" fmla="*/ 295 h 298"/>
                <a:gd name="T34" fmla="*/ 1272 w 1421"/>
                <a:gd name="T35" fmla="*/ 298 h 298"/>
                <a:gd name="T36" fmla="*/ 149 w 1421"/>
                <a:gd name="T37" fmla="*/ 298 h 298"/>
                <a:gd name="T38" fmla="*/ 119 w 1421"/>
                <a:gd name="T39" fmla="*/ 295 h 298"/>
                <a:gd name="T40" fmla="*/ 91 w 1421"/>
                <a:gd name="T41" fmla="*/ 285 h 298"/>
                <a:gd name="T42" fmla="*/ 65 w 1421"/>
                <a:gd name="T43" fmla="*/ 272 h 298"/>
                <a:gd name="T44" fmla="*/ 44 w 1421"/>
                <a:gd name="T45" fmla="*/ 254 h 298"/>
                <a:gd name="T46" fmla="*/ 25 w 1421"/>
                <a:gd name="T47" fmla="*/ 232 h 298"/>
                <a:gd name="T48" fmla="*/ 11 w 1421"/>
                <a:gd name="T49" fmla="*/ 206 h 298"/>
                <a:gd name="T50" fmla="*/ 3 w 1421"/>
                <a:gd name="T51" fmla="*/ 179 h 298"/>
                <a:gd name="T52" fmla="*/ 0 w 1421"/>
                <a:gd name="T53" fmla="*/ 149 h 298"/>
                <a:gd name="T54" fmla="*/ 3 w 1421"/>
                <a:gd name="T55" fmla="*/ 119 h 298"/>
                <a:gd name="T56" fmla="*/ 11 w 1421"/>
                <a:gd name="T57" fmla="*/ 91 h 298"/>
                <a:gd name="T58" fmla="*/ 25 w 1421"/>
                <a:gd name="T59" fmla="*/ 66 h 298"/>
                <a:gd name="T60" fmla="*/ 44 w 1421"/>
                <a:gd name="T61" fmla="*/ 44 h 298"/>
                <a:gd name="T62" fmla="*/ 65 w 1421"/>
                <a:gd name="T63" fmla="*/ 25 h 298"/>
                <a:gd name="T64" fmla="*/ 91 w 1421"/>
                <a:gd name="T65" fmla="*/ 12 h 298"/>
                <a:gd name="T66" fmla="*/ 119 w 1421"/>
                <a:gd name="T67" fmla="*/ 3 h 298"/>
                <a:gd name="T68" fmla="*/ 149 w 1421"/>
                <a:gd name="T6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21" h="298">
                  <a:moveTo>
                    <a:pt x="149" y="0"/>
                  </a:moveTo>
                  <a:lnTo>
                    <a:pt x="1272" y="0"/>
                  </a:lnTo>
                  <a:lnTo>
                    <a:pt x="1302" y="3"/>
                  </a:lnTo>
                  <a:lnTo>
                    <a:pt x="1330" y="12"/>
                  </a:lnTo>
                  <a:lnTo>
                    <a:pt x="1356" y="25"/>
                  </a:lnTo>
                  <a:lnTo>
                    <a:pt x="1378" y="44"/>
                  </a:lnTo>
                  <a:lnTo>
                    <a:pt x="1396" y="66"/>
                  </a:lnTo>
                  <a:lnTo>
                    <a:pt x="1410" y="91"/>
                  </a:lnTo>
                  <a:lnTo>
                    <a:pt x="1418" y="119"/>
                  </a:lnTo>
                  <a:lnTo>
                    <a:pt x="1421" y="149"/>
                  </a:lnTo>
                  <a:lnTo>
                    <a:pt x="1418" y="179"/>
                  </a:lnTo>
                  <a:lnTo>
                    <a:pt x="1410" y="206"/>
                  </a:lnTo>
                  <a:lnTo>
                    <a:pt x="1396" y="232"/>
                  </a:lnTo>
                  <a:lnTo>
                    <a:pt x="1378" y="254"/>
                  </a:lnTo>
                  <a:lnTo>
                    <a:pt x="1356" y="272"/>
                  </a:lnTo>
                  <a:lnTo>
                    <a:pt x="1330" y="285"/>
                  </a:lnTo>
                  <a:lnTo>
                    <a:pt x="1302" y="295"/>
                  </a:lnTo>
                  <a:lnTo>
                    <a:pt x="1272" y="298"/>
                  </a:lnTo>
                  <a:lnTo>
                    <a:pt x="149" y="298"/>
                  </a:lnTo>
                  <a:lnTo>
                    <a:pt x="119" y="295"/>
                  </a:lnTo>
                  <a:lnTo>
                    <a:pt x="91" y="285"/>
                  </a:lnTo>
                  <a:lnTo>
                    <a:pt x="65" y="272"/>
                  </a:lnTo>
                  <a:lnTo>
                    <a:pt x="44" y="254"/>
                  </a:lnTo>
                  <a:lnTo>
                    <a:pt x="25" y="232"/>
                  </a:lnTo>
                  <a:lnTo>
                    <a:pt x="11" y="206"/>
                  </a:lnTo>
                  <a:lnTo>
                    <a:pt x="3" y="179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1" y="91"/>
                  </a:lnTo>
                  <a:lnTo>
                    <a:pt x="25" y="66"/>
                  </a:lnTo>
                  <a:lnTo>
                    <a:pt x="44" y="44"/>
                  </a:lnTo>
                  <a:lnTo>
                    <a:pt x="65" y="25"/>
                  </a:lnTo>
                  <a:lnTo>
                    <a:pt x="91" y="12"/>
                  </a:lnTo>
                  <a:lnTo>
                    <a:pt x="119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深度视觉·原创设计 https://www.docer.com/works?userid=22383862"/>
            <p:cNvSpPr/>
            <p:nvPr/>
          </p:nvSpPr>
          <p:spPr bwMode="auto">
            <a:xfrm>
              <a:off x="10016" y="-1662"/>
              <a:ext cx="356" cy="75"/>
            </a:xfrm>
            <a:custGeom>
              <a:avLst/>
              <a:gdLst>
                <a:gd name="T0" fmla="*/ 149 w 1421"/>
                <a:gd name="T1" fmla="*/ 0 h 298"/>
                <a:gd name="T2" fmla="*/ 1272 w 1421"/>
                <a:gd name="T3" fmla="*/ 0 h 298"/>
                <a:gd name="T4" fmla="*/ 1302 w 1421"/>
                <a:gd name="T5" fmla="*/ 3 h 298"/>
                <a:gd name="T6" fmla="*/ 1330 w 1421"/>
                <a:gd name="T7" fmla="*/ 12 h 298"/>
                <a:gd name="T8" fmla="*/ 1356 w 1421"/>
                <a:gd name="T9" fmla="*/ 26 h 298"/>
                <a:gd name="T10" fmla="*/ 1378 w 1421"/>
                <a:gd name="T11" fmla="*/ 44 h 298"/>
                <a:gd name="T12" fmla="*/ 1396 w 1421"/>
                <a:gd name="T13" fmla="*/ 66 h 298"/>
                <a:gd name="T14" fmla="*/ 1410 w 1421"/>
                <a:gd name="T15" fmla="*/ 91 h 298"/>
                <a:gd name="T16" fmla="*/ 1418 w 1421"/>
                <a:gd name="T17" fmla="*/ 119 h 298"/>
                <a:gd name="T18" fmla="*/ 1421 w 1421"/>
                <a:gd name="T19" fmla="*/ 149 h 298"/>
                <a:gd name="T20" fmla="*/ 1418 w 1421"/>
                <a:gd name="T21" fmla="*/ 179 h 298"/>
                <a:gd name="T22" fmla="*/ 1410 w 1421"/>
                <a:gd name="T23" fmla="*/ 207 h 298"/>
                <a:gd name="T24" fmla="*/ 1396 w 1421"/>
                <a:gd name="T25" fmla="*/ 232 h 298"/>
                <a:gd name="T26" fmla="*/ 1378 w 1421"/>
                <a:gd name="T27" fmla="*/ 255 h 298"/>
                <a:gd name="T28" fmla="*/ 1356 w 1421"/>
                <a:gd name="T29" fmla="*/ 272 h 298"/>
                <a:gd name="T30" fmla="*/ 1330 w 1421"/>
                <a:gd name="T31" fmla="*/ 287 h 298"/>
                <a:gd name="T32" fmla="*/ 1302 w 1421"/>
                <a:gd name="T33" fmla="*/ 295 h 298"/>
                <a:gd name="T34" fmla="*/ 1272 w 1421"/>
                <a:gd name="T35" fmla="*/ 298 h 298"/>
                <a:gd name="T36" fmla="*/ 149 w 1421"/>
                <a:gd name="T37" fmla="*/ 298 h 298"/>
                <a:gd name="T38" fmla="*/ 119 w 1421"/>
                <a:gd name="T39" fmla="*/ 295 h 298"/>
                <a:gd name="T40" fmla="*/ 91 w 1421"/>
                <a:gd name="T41" fmla="*/ 287 h 298"/>
                <a:gd name="T42" fmla="*/ 65 w 1421"/>
                <a:gd name="T43" fmla="*/ 272 h 298"/>
                <a:gd name="T44" fmla="*/ 44 w 1421"/>
                <a:gd name="T45" fmla="*/ 255 h 298"/>
                <a:gd name="T46" fmla="*/ 25 w 1421"/>
                <a:gd name="T47" fmla="*/ 232 h 298"/>
                <a:gd name="T48" fmla="*/ 11 w 1421"/>
                <a:gd name="T49" fmla="*/ 207 h 298"/>
                <a:gd name="T50" fmla="*/ 3 w 1421"/>
                <a:gd name="T51" fmla="*/ 179 h 298"/>
                <a:gd name="T52" fmla="*/ 0 w 1421"/>
                <a:gd name="T53" fmla="*/ 149 h 298"/>
                <a:gd name="T54" fmla="*/ 3 w 1421"/>
                <a:gd name="T55" fmla="*/ 119 h 298"/>
                <a:gd name="T56" fmla="*/ 11 w 1421"/>
                <a:gd name="T57" fmla="*/ 91 h 298"/>
                <a:gd name="T58" fmla="*/ 25 w 1421"/>
                <a:gd name="T59" fmla="*/ 66 h 298"/>
                <a:gd name="T60" fmla="*/ 44 w 1421"/>
                <a:gd name="T61" fmla="*/ 44 h 298"/>
                <a:gd name="T62" fmla="*/ 65 w 1421"/>
                <a:gd name="T63" fmla="*/ 26 h 298"/>
                <a:gd name="T64" fmla="*/ 91 w 1421"/>
                <a:gd name="T65" fmla="*/ 12 h 298"/>
                <a:gd name="T66" fmla="*/ 119 w 1421"/>
                <a:gd name="T67" fmla="*/ 3 h 298"/>
                <a:gd name="T68" fmla="*/ 149 w 1421"/>
                <a:gd name="T6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21" h="298">
                  <a:moveTo>
                    <a:pt x="149" y="0"/>
                  </a:moveTo>
                  <a:lnTo>
                    <a:pt x="1272" y="0"/>
                  </a:lnTo>
                  <a:lnTo>
                    <a:pt x="1302" y="3"/>
                  </a:lnTo>
                  <a:lnTo>
                    <a:pt x="1330" y="12"/>
                  </a:lnTo>
                  <a:lnTo>
                    <a:pt x="1356" y="26"/>
                  </a:lnTo>
                  <a:lnTo>
                    <a:pt x="1378" y="44"/>
                  </a:lnTo>
                  <a:lnTo>
                    <a:pt x="1396" y="66"/>
                  </a:lnTo>
                  <a:lnTo>
                    <a:pt x="1410" y="91"/>
                  </a:lnTo>
                  <a:lnTo>
                    <a:pt x="1418" y="119"/>
                  </a:lnTo>
                  <a:lnTo>
                    <a:pt x="1421" y="149"/>
                  </a:lnTo>
                  <a:lnTo>
                    <a:pt x="1418" y="179"/>
                  </a:lnTo>
                  <a:lnTo>
                    <a:pt x="1410" y="207"/>
                  </a:lnTo>
                  <a:lnTo>
                    <a:pt x="1396" y="232"/>
                  </a:lnTo>
                  <a:lnTo>
                    <a:pt x="1378" y="255"/>
                  </a:lnTo>
                  <a:lnTo>
                    <a:pt x="1356" y="272"/>
                  </a:lnTo>
                  <a:lnTo>
                    <a:pt x="1330" y="287"/>
                  </a:lnTo>
                  <a:lnTo>
                    <a:pt x="1302" y="295"/>
                  </a:lnTo>
                  <a:lnTo>
                    <a:pt x="1272" y="298"/>
                  </a:lnTo>
                  <a:lnTo>
                    <a:pt x="149" y="298"/>
                  </a:lnTo>
                  <a:lnTo>
                    <a:pt x="119" y="295"/>
                  </a:lnTo>
                  <a:lnTo>
                    <a:pt x="91" y="287"/>
                  </a:lnTo>
                  <a:lnTo>
                    <a:pt x="65" y="272"/>
                  </a:lnTo>
                  <a:lnTo>
                    <a:pt x="44" y="255"/>
                  </a:lnTo>
                  <a:lnTo>
                    <a:pt x="25" y="232"/>
                  </a:lnTo>
                  <a:lnTo>
                    <a:pt x="11" y="207"/>
                  </a:lnTo>
                  <a:lnTo>
                    <a:pt x="3" y="179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1" y="91"/>
                  </a:lnTo>
                  <a:lnTo>
                    <a:pt x="25" y="66"/>
                  </a:lnTo>
                  <a:lnTo>
                    <a:pt x="44" y="44"/>
                  </a:lnTo>
                  <a:lnTo>
                    <a:pt x="65" y="26"/>
                  </a:lnTo>
                  <a:lnTo>
                    <a:pt x="91" y="12"/>
                  </a:lnTo>
                  <a:lnTo>
                    <a:pt x="119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深度视觉·原创设计 https://www.docer.com/works?userid=22383862"/>
            <p:cNvSpPr/>
            <p:nvPr/>
          </p:nvSpPr>
          <p:spPr bwMode="auto">
            <a:xfrm>
              <a:off x="10016" y="-1522"/>
              <a:ext cx="215" cy="74"/>
            </a:xfrm>
            <a:custGeom>
              <a:avLst/>
              <a:gdLst>
                <a:gd name="T0" fmla="*/ 149 w 860"/>
                <a:gd name="T1" fmla="*/ 0 h 297"/>
                <a:gd name="T2" fmla="*/ 711 w 860"/>
                <a:gd name="T3" fmla="*/ 0 h 297"/>
                <a:gd name="T4" fmla="*/ 741 w 860"/>
                <a:gd name="T5" fmla="*/ 3 h 297"/>
                <a:gd name="T6" fmla="*/ 769 w 860"/>
                <a:gd name="T7" fmla="*/ 11 h 297"/>
                <a:gd name="T8" fmla="*/ 795 w 860"/>
                <a:gd name="T9" fmla="*/ 26 h 297"/>
                <a:gd name="T10" fmla="*/ 817 w 860"/>
                <a:gd name="T11" fmla="*/ 43 h 297"/>
                <a:gd name="T12" fmla="*/ 835 w 860"/>
                <a:gd name="T13" fmla="*/ 66 h 297"/>
                <a:gd name="T14" fmla="*/ 849 w 860"/>
                <a:gd name="T15" fmla="*/ 90 h 297"/>
                <a:gd name="T16" fmla="*/ 857 w 860"/>
                <a:gd name="T17" fmla="*/ 118 h 297"/>
                <a:gd name="T18" fmla="*/ 860 w 860"/>
                <a:gd name="T19" fmla="*/ 149 h 297"/>
                <a:gd name="T20" fmla="*/ 857 w 860"/>
                <a:gd name="T21" fmla="*/ 179 h 297"/>
                <a:gd name="T22" fmla="*/ 849 w 860"/>
                <a:gd name="T23" fmla="*/ 207 h 297"/>
                <a:gd name="T24" fmla="*/ 835 w 860"/>
                <a:gd name="T25" fmla="*/ 231 h 297"/>
                <a:gd name="T26" fmla="*/ 817 w 860"/>
                <a:gd name="T27" fmla="*/ 254 h 297"/>
                <a:gd name="T28" fmla="*/ 795 w 860"/>
                <a:gd name="T29" fmla="*/ 271 h 297"/>
                <a:gd name="T30" fmla="*/ 769 w 860"/>
                <a:gd name="T31" fmla="*/ 286 h 297"/>
                <a:gd name="T32" fmla="*/ 741 w 860"/>
                <a:gd name="T33" fmla="*/ 294 h 297"/>
                <a:gd name="T34" fmla="*/ 711 w 860"/>
                <a:gd name="T35" fmla="*/ 297 h 297"/>
                <a:gd name="T36" fmla="*/ 149 w 860"/>
                <a:gd name="T37" fmla="*/ 297 h 297"/>
                <a:gd name="T38" fmla="*/ 119 w 860"/>
                <a:gd name="T39" fmla="*/ 294 h 297"/>
                <a:gd name="T40" fmla="*/ 91 w 860"/>
                <a:gd name="T41" fmla="*/ 286 h 297"/>
                <a:gd name="T42" fmla="*/ 65 w 860"/>
                <a:gd name="T43" fmla="*/ 271 h 297"/>
                <a:gd name="T44" fmla="*/ 44 w 860"/>
                <a:gd name="T45" fmla="*/ 254 h 297"/>
                <a:gd name="T46" fmla="*/ 25 w 860"/>
                <a:gd name="T47" fmla="*/ 231 h 297"/>
                <a:gd name="T48" fmla="*/ 11 w 860"/>
                <a:gd name="T49" fmla="*/ 207 h 297"/>
                <a:gd name="T50" fmla="*/ 3 w 860"/>
                <a:gd name="T51" fmla="*/ 179 h 297"/>
                <a:gd name="T52" fmla="*/ 0 w 860"/>
                <a:gd name="T53" fmla="*/ 149 h 297"/>
                <a:gd name="T54" fmla="*/ 3 w 860"/>
                <a:gd name="T55" fmla="*/ 118 h 297"/>
                <a:gd name="T56" fmla="*/ 11 w 860"/>
                <a:gd name="T57" fmla="*/ 90 h 297"/>
                <a:gd name="T58" fmla="*/ 25 w 860"/>
                <a:gd name="T59" fmla="*/ 66 h 297"/>
                <a:gd name="T60" fmla="*/ 44 w 860"/>
                <a:gd name="T61" fmla="*/ 43 h 297"/>
                <a:gd name="T62" fmla="*/ 65 w 860"/>
                <a:gd name="T63" fmla="*/ 26 h 297"/>
                <a:gd name="T64" fmla="*/ 91 w 860"/>
                <a:gd name="T65" fmla="*/ 11 h 297"/>
                <a:gd name="T66" fmla="*/ 119 w 860"/>
                <a:gd name="T67" fmla="*/ 3 h 297"/>
                <a:gd name="T68" fmla="*/ 149 w 860"/>
                <a:gd name="T69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0" h="297">
                  <a:moveTo>
                    <a:pt x="149" y="0"/>
                  </a:moveTo>
                  <a:lnTo>
                    <a:pt x="711" y="0"/>
                  </a:lnTo>
                  <a:lnTo>
                    <a:pt x="741" y="3"/>
                  </a:lnTo>
                  <a:lnTo>
                    <a:pt x="769" y="11"/>
                  </a:lnTo>
                  <a:lnTo>
                    <a:pt x="795" y="26"/>
                  </a:lnTo>
                  <a:lnTo>
                    <a:pt x="817" y="43"/>
                  </a:lnTo>
                  <a:lnTo>
                    <a:pt x="835" y="66"/>
                  </a:lnTo>
                  <a:lnTo>
                    <a:pt x="849" y="90"/>
                  </a:lnTo>
                  <a:lnTo>
                    <a:pt x="857" y="118"/>
                  </a:lnTo>
                  <a:lnTo>
                    <a:pt x="860" y="149"/>
                  </a:lnTo>
                  <a:lnTo>
                    <a:pt x="857" y="179"/>
                  </a:lnTo>
                  <a:lnTo>
                    <a:pt x="849" y="207"/>
                  </a:lnTo>
                  <a:lnTo>
                    <a:pt x="835" y="231"/>
                  </a:lnTo>
                  <a:lnTo>
                    <a:pt x="817" y="254"/>
                  </a:lnTo>
                  <a:lnTo>
                    <a:pt x="795" y="271"/>
                  </a:lnTo>
                  <a:lnTo>
                    <a:pt x="769" y="286"/>
                  </a:lnTo>
                  <a:lnTo>
                    <a:pt x="741" y="294"/>
                  </a:lnTo>
                  <a:lnTo>
                    <a:pt x="711" y="297"/>
                  </a:lnTo>
                  <a:lnTo>
                    <a:pt x="149" y="297"/>
                  </a:lnTo>
                  <a:lnTo>
                    <a:pt x="119" y="294"/>
                  </a:lnTo>
                  <a:lnTo>
                    <a:pt x="91" y="286"/>
                  </a:lnTo>
                  <a:lnTo>
                    <a:pt x="65" y="271"/>
                  </a:lnTo>
                  <a:lnTo>
                    <a:pt x="44" y="254"/>
                  </a:lnTo>
                  <a:lnTo>
                    <a:pt x="25" y="231"/>
                  </a:lnTo>
                  <a:lnTo>
                    <a:pt x="11" y="207"/>
                  </a:lnTo>
                  <a:lnTo>
                    <a:pt x="3" y="179"/>
                  </a:lnTo>
                  <a:lnTo>
                    <a:pt x="0" y="149"/>
                  </a:lnTo>
                  <a:lnTo>
                    <a:pt x="3" y="118"/>
                  </a:lnTo>
                  <a:lnTo>
                    <a:pt x="11" y="90"/>
                  </a:lnTo>
                  <a:lnTo>
                    <a:pt x="25" y="66"/>
                  </a:lnTo>
                  <a:lnTo>
                    <a:pt x="44" y="43"/>
                  </a:lnTo>
                  <a:lnTo>
                    <a:pt x="65" y="26"/>
                  </a:lnTo>
                  <a:lnTo>
                    <a:pt x="91" y="11"/>
                  </a:lnTo>
                  <a:lnTo>
                    <a:pt x="119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深度视觉·原创设计 https://www.docer.com/works?userid=22383862"/>
            <p:cNvSpPr/>
            <p:nvPr/>
          </p:nvSpPr>
          <p:spPr bwMode="auto">
            <a:xfrm>
              <a:off x="9876" y="-1946"/>
              <a:ext cx="636" cy="817"/>
            </a:xfrm>
            <a:custGeom>
              <a:avLst/>
              <a:gdLst>
                <a:gd name="T0" fmla="*/ 150 w 2545"/>
                <a:gd name="T1" fmla="*/ 0 h 3271"/>
                <a:gd name="T2" fmla="*/ 2395 w 2545"/>
                <a:gd name="T3" fmla="*/ 0 h 3271"/>
                <a:gd name="T4" fmla="*/ 2425 w 2545"/>
                <a:gd name="T5" fmla="*/ 3 h 3271"/>
                <a:gd name="T6" fmla="*/ 2453 w 2545"/>
                <a:gd name="T7" fmla="*/ 11 h 3271"/>
                <a:gd name="T8" fmla="*/ 2479 w 2545"/>
                <a:gd name="T9" fmla="*/ 26 h 3271"/>
                <a:gd name="T10" fmla="*/ 2501 w 2545"/>
                <a:gd name="T11" fmla="*/ 43 h 3271"/>
                <a:gd name="T12" fmla="*/ 2520 w 2545"/>
                <a:gd name="T13" fmla="*/ 66 h 3271"/>
                <a:gd name="T14" fmla="*/ 2533 w 2545"/>
                <a:gd name="T15" fmla="*/ 90 h 3271"/>
                <a:gd name="T16" fmla="*/ 2542 w 2545"/>
                <a:gd name="T17" fmla="*/ 118 h 3271"/>
                <a:gd name="T18" fmla="*/ 2545 w 2545"/>
                <a:gd name="T19" fmla="*/ 148 h 3271"/>
                <a:gd name="T20" fmla="*/ 2545 w 2545"/>
                <a:gd name="T21" fmla="*/ 369 h 3271"/>
                <a:gd name="T22" fmla="*/ 2246 w 2545"/>
                <a:gd name="T23" fmla="*/ 885 h 3271"/>
                <a:gd name="T24" fmla="*/ 2246 w 2545"/>
                <a:gd name="T25" fmla="*/ 297 h 3271"/>
                <a:gd name="T26" fmla="*/ 300 w 2545"/>
                <a:gd name="T27" fmla="*/ 297 h 3271"/>
                <a:gd name="T28" fmla="*/ 300 w 2545"/>
                <a:gd name="T29" fmla="*/ 2973 h 3271"/>
                <a:gd name="T30" fmla="*/ 2246 w 2545"/>
                <a:gd name="T31" fmla="*/ 2973 h 3271"/>
                <a:gd name="T32" fmla="*/ 2246 w 2545"/>
                <a:gd name="T33" fmla="*/ 2603 h 3271"/>
                <a:gd name="T34" fmla="*/ 2403 w 2545"/>
                <a:gd name="T35" fmla="*/ 2500 h 3271"/>
                <a:gd name="T36" fmla="*/ 2430 w 2545"/>
                <a:gd name="T37" fmla="*/ 2478 h 3271"/>
                <a:gd name="T38" fmla="*/ 2454 w 2545"/>
                <a:gd name="T39" fmla="*/ 2453 h 3271"/>
                <a:gd name="T40" fmla="*/ 2474 w 2545"/>
                <a:gd name="T41" fmla="*/ 2425 h 3271"/>
                <a:gd name="T42" fmla="*/ 2545 w 2545"/>
                <a:gd name="T43" fmla="*/ 2302 h 3271"/>
                <a:gd name="T44" fmla="*/ 2545 w 2545"/>
                <a:gd name="T45" fmla="*/ 3122 h 3271"/>
                <a:gd name="T46" fmla="*/ 2542 w 2545"/>
                <a:gd name="T47" fmla="*/ 3151 h 3271"/>
                <a:gd name="T48" fmla="*/ 2533 w 2545"/>
                <a:gd name="T49" fmla="*/ 3179 h 3271"/>
                <a:gd name="T50" fmla="*/ 2520 w 2545"/>
                <a:gd name="T51" fmla="*/ 3205 h 3271"/>
                <a:gd name="T52" fmla="*/ 2501 w 2545"/>
                <a:gd name="T53" fmla="*/ 3226 h 3271"/>
                <a:gd name="T54" fmla="*/ 2479 w 2545"/>
                <a:gd name="T55" fmla="*/ 3245 h 3271"/>
                <a:gd name="T56" fmla="*/ 2453 w 2545"/>
                <a:gd name="T57" fmla="*/ 3258 h 3271"/>
                <a:gd name="T58" fmla="*/ 2425 w 2545"/>
                <a:gd name="T59" fmla="*/ 3268 h 3271"/>
                <a:gd name="T60" fmla="*/ 2395 w 2545"/>
                <a:gd name="T61" fmla="*/ 3271 h 3271"/>
                <a:gd name="T62" fmla="*/ 150 w 2545"/>
                <a:gd name="T63" fmla="*/ 3271 h 3271"/>
                <a:gd name="T64" fmla="*/ 120 w 2545"/>
                <a:gd name="T65" fmla="*/ 3268 h 3271"/>
                <a:gd name="T66" fmla="*/ 92 w 2545"/>
                <a:gd name="T67" fmla="*/ 3258 h 3271"/>
                <a:gd name="T68" fmla="*/ 66 w 2545"/>
                <a:gd name="T69" fmla="*/ 3245 h 3271"/>
                <a:gd name="T70" fmla="*/ 44 w 2545"/>
                <a:gd name="T71" fmla="*/ 3226 h 3271"/>
                <a:gd name="T72" fmla="*/ 26 w 2545"/>
                <a:gd name="T73" fmla="*/ 3205 h 3271"/>
                <a:gd name="T74" fmla="*/ 12 w 2545"/>
                <a:gd name="T75" fmla="*/ 3179 h 3271"/>
                <a:gd name="T76" fmla="*/ 3 w 2545"/>
                <a:gd name="T77" fmla="*/ 3151 h 3271"/>
                <a:gd name="T78" fmla="*/ 0 w 2545"/>
                <a:gd name="T79" fmla="*/ 3122 h 3271"/>
                <a:gd name="T80" fmla="*/ 0 w 2545"/>
                <a:gd name="T81" fmla="*/ 148 h 3271"/>
                <a:gd name="T82" fmla="*/ 3 w 2545"/>
                <a:gd name="T83" fmla="*/ 118 h 3271"/>
                <a:gd name="T84" fmla="*/ 12 w 2545"/>
                <a:gd name="T85" fmla="*/ 90 h 3271"/>
                <a:gd name="T86" fmla="*/ 26 w 2545"/>
                <a:gd name="T87" fmla="*/ 66 h 3271"/>
                <a:gd name="T88" fmla="*/ 44 w 2545"/>
                <a:gd name="T89" fmla="*/ 43 h 3271"/>
                <a:gd name="T90" fmla="*/ 66 w 2545"/>
                <a:gd name="T91" fmla="*/ 26 h 3271"/>
                <a:gd name="T92" fmla="*/ 92 w 2545"/>
                <a:gd name="T93" fmla="*/ 11 h 3271"/>
                <a:gd name="T94" fmla="*/ 120 w 2545"/>
                <a:gd name="T95" fmla="*/ 3 h 3271"/>
                <a:gd name="T96" fmla="*/ 150 w 2545"/>
                <a:gd name="T97" fmla="*/ 0 h 3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45" h="3271">
                  <a:moveTo>
                    <a:pt x="150" y="0"/>
                  </a:moveTo>
                  <a:lnTo>
                    <a:pt x="2395" y="0"/>
                  </a:lnTo>
                  <a:lnTo>
                    <a:pt x="2425" y="3"/>
                  </a:lnTo>
                  <a:lnTo>
                    <a:pt x="2453" y="11"/>
                  </a:lnTo>
                  <a:lnTo>
                    <a:pt x="2479" y="26"/>
                  </a:lnTo>
                  <a:lnTo>
                    <a:pt x="2501" y="43"/>
                  </a:lnTo>
                  <a:lnTo>
                    <a:pt x="2520" y="66"/>
                  </a:lnTo>
                  <a:lnTo>
                    <a:pt x="2533" y="90"/>
                  </a:lnTo>
                  <a:lnTo>
                    <a:pt x="2542" y="118"/>
                  </a:lnTo>
                  <a:lnTo>
                    <a:pt x="2545" y="148"/>
                  </a:lnTo>
                  <a:lnTo>
                    <a:pt x="2545" y="369"/>
                  </a:lnTo>
                  <a:lnTo>
                    <a:pt x="2246" y="885"/>
                  </a:lnTo>
                  <a:lnTo>
                    <a:pt x="2246" y="297"/>
                  </a:lnTo>
                  <a:lnTo>
                    <a:pt x="300" y="297"/>
                  </a:lnTo>
                  <a:lnTo>
                    <a:pt x="300" y="2973"/>
                  </a:lnTo>
                  <a:lnTo>
                    <a:pt x="2246" y="2973"/>
                  </a:lnTo>
                  <a:lnTo>
                    <a:pt x="2246" y="2603"/>
                  </a:lnTo>
                  <a:lnTo>
                    <a:pt x="2403" y="2500"/>
                  </a:lnTo>
                  <a:lnTo>
                    <a:pt x="2430" y="2478"/>
                  </a:lnTo>
                  <a:lnTo>
                    <a:pt x="2454" y="2453"/>
                  </a:lnTo>
                  <a:lnTo>
                    <a:pt x="2474" y="2425"/>
                  </a:lnTo>
                  <a:lnTo>
                    <a:pt x="2545" y="2302"/>
                  </a:lnTo>
                  <a:lnTo>
                    <a:pt x="2545" y="3122"/>
                  </a:lnTo>
                  <a:lnTo>
                    <a:pt x="2542" y="3151"/>
                  </a:lnTo>
                  <a:lnTo>
                    <a:pt x="2533" y="3179"/>
                  </a:lnTo>
                  <a:lnTo>
                    <a:pt x="2520" y="3205"/>
                  </a:lnTo>
                  <a:lnTo>
                    <a:pt x="2501" y="3226"/>
                  </a:lnTo>
                  <a:lnTo>
                    <a:pt x="2479" y="3245"/>
                  </a:lnTo>
                  <a:lnTo>
                    <a:pt x="2453" y="3258"/>
                  </a:lnTo>
                  <a:lnTo>
                    <a:pt x="2425" y="3268"/>
                  </a:lnTo>
                  <a:lnTo>
                    <a:pt x="2395" y="3271"/>
                  </a:lnTo>
                  <a:lnTo>
                    <a:pt x="150" y="3271"/>
                  </a:lnTo>
                  <a:lnTo>
                    <a:pt x="120" y="3268"/>
                  </a:lnTo>
                  <a:lnTo>
                    <a:pt x="92" y="3258"/>
                  </a:lnTo>
                  <a:lnTo>
                    <a:pt x="66" y="3245"/>
                  </a:lnTo>
                  <a:lnTo>
                    <a:pt x="44" y="3226"/>
                  </a:lnTo>
                  <a:lnTo>
                    <a:pt x="26" y="3205"/>
                  </a:lnTo>
                  <a:lnTo>
                    <a:pt x="12" y="3179"/>
                  </a:lnTo>
                  <a:lnTo>
                    <a:pt x="3" y="3151"/>
                  </a:lnTo>
                  <a:lnTo>
                    <a:pt x="0" y="3122"/>
                  </a:lnTo>
                  <a:lnTo>
                    <a:pt x="0" y="148"/>
                  </a:lnTo>
                  <a:lnTo>
                    <a:pt x="3" y="118"/>
                  </a:lnTo>
                  <a:lnTo>
                    <a:pt x="12" y="90"/>
                  </a:lnTo>
                  <a:lnTo>
                    <a:pt x="26" y="66"/>
                  </a:lnTo>
                  <a:lnTo>
                    <a:pt x="44" y="43"/>
                  </a:lnTo>
                  <a:lnTo>
                    <a:pt x="66" y="26"/>
                  </a:lnTo>
                  <a:lnTo>
                    <a:pt x="92" y="11"/>
                  </a:lnTo>
                  <a:lnTo>
                    <a:pt x="120" y="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深度视觉·原创设计 https://www.docer.com/works?userid=22383862"/>
            <p:cNvSpPr>
              <a:spLocks noEditPoints="1"/>
            </p:cNvSpPr>
            <p:nvPr/>
          </p:nvSpPr>
          <p:spPr bwMode="auto">
            <a:xfrm>
              <a:off x="10305" y="-1855"/>
              <a:ext cx="393" cy="586"/>
            </a:xfrm>
            <a:custGeom>
              <a:avLst/>
              <a:gdLst>
                <a:gd name="T0" fmla="*/ 130 w 1574"/>
                <a:gd name="T1" fmla="*/ 1973 h 2342"/>
                <a:gd name="T2" fmla="*/ 221 w 1574"/>
                <a:gd name="T3" fmla="*/ 2017 h 2342"/>
                <a:gd name="T4" fmla="*/ 305 w 1574"/>
                <a:gd name="T5" fmla="*/ 2073 h 2342"/>
                <a:gd name="T6" fmla="*/ 434 w 1574"/>
                <a:gd name="T7" fmla="*/ 1957 h 2342"/>
                <a:gd name="T8" fmla="*/ 385 w 1574"/>
                <a:gd name="T9" fmla="*/ 1912 h 2342"/>
                <a:gd name="T10" fmla="*/ 311 w 1574"/>
                <a:gd name="T11" fmla="*/ 1861 h 2342"/>
                <a:gd name="T12" fmla="*/ 242 w 1574"/>
                <a:gd name="T13" fmla="*/ 1827 h 2342"/>
                <a:gd name="T14" fmla="*/ 186 w 1574"/>
                <a:gd name="T15" fmla="*/ 1808 h 2342"/>
                <a:gd name="T16" fmla="*/ 140 w 1574"/>
                <a:gd name="T17" fmla="*/ 1799 h 2342"/>
                <a:gd name="T18" fmla="*/ 1106 w 1574"/>
                <a:gd name="T19" fmla="*/ 0 h 2342"/>
                <a:gd name="T20" fmla="*/ 1161 w 1574"/>
                <a:gd name="T21" fmla="*/ 7 h 2342"/>
                <a:gd name="T22" fmla="*/ 1227 w 1574"/>
                <a:gd name="T23" fmla="*/ 25 h 2342"/>
                <a:gd name="T24" fmla="*/ 1305 w 1574"/>
                <a:gd name="T25" fmla="*/ 56 h 2342"/>
                <a:gd name="T26" fmla="*/ 1391 w 1574"/>
                <a:gd name="T27" fmla="*/ 107 h 2342"/>
                <a:gd name="T28" fmla="*/ 1462 w 1574"/>
                <a:gd name="T29" fmla="*/ 161 h 2342"/>
                <a:gd name="T30" fmla="*/ 1512 w 1574"/>
                <a:gd name="T31" fmla="*/ 213 h 2342"/>
                <a:gd name="T32" fmla="*/ 1544 w 1574"/>
                <a:gd name="T33" fmla="*/ 258 h 2342"/>
                <a:gd name="T34" fmla="*/ 1562 w 1574"/>
                <a:gd name="T35" fmla="*/ 294 h 2342"/>
                <a:gd name="T36" fmla="*/ 1571 w 1574"/>
                <a:gd name="T37" fmla="*/ 316 h 2342"/>
                <a:gd name="T38" fmla="*/ 1574 w 1574"/>
                <a:gd name="T39" fmla="*/ 340 h 2342"/>
                <a:gd name="T40" fmla="*/ 1563 w 1574"/>
                <a:gd name="T41" fmla="*/ 375 h 2342"/>
                <a:gd name="T42" fmla="*/ 618 w 1574"/>
                <a:gd name="T43" fmla="*/ 1998 h 2342"/>
                <a:gd name="T44" fmla="*/ 115 w 1574"/>
                <a:gd name="T45" fmla="*/ 2330 h 2342"/>
                <a:gd name="T46" fmla="*/ 77 w 1574"/>
                <a:gd name="T47" fmla="*/ 2342 h 2342"/>
                <a:gd name="T48" fmla="*/ 36 w 1574"/>
                <a:gd name="T49" fmla="*/ 2332 h 2342"/>
                <a:gd name="T50" fmla="*/ 13 w 1574"/>
                <a:gd name="T51" fmla="*/ 2311 h 2342"/>
                <a:gd name="T52" fmla="*/ 0 w 1574"/>
                <a:gd name="T53" fmla="*/ 2280 h 2342"/>
                <a:gd name="T54" fmla="*/ 34 w 1574"/>
                <a:gd name="T55" fmla="*/ 1683 h 2342"/>
                <a:gd name="T56" fmla="*/ 45 w 1574"/>
                <a:gd name="T57" fmla="*/ 1651 h 2342"/>
                <a:gd name="T58" fmla="*/ 991 w 1574"/>
                <a:gd name="T59" fmla="*/ 27 h 2342"/>
                <a:gd name="T60" fmla="*/ 1023 w 1574"/>
                <a:gd name="T61" fmla="*/ 7 h 2342"/>
                <a:gd name="T62" fmla="*/ 1036 w 1574"/>
                <a:gd name="T63" fmla="*/ 4 h 2342"/>
                <a:gd name="T64" fmla="*/ 1064 w 1574"/>
                <a:gd name="T65" fmla="*/ 0 h 2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74" h="2342">
                  <a:moveTo>
                    <a:pt x="140" y="1799"/>
                  </a:moveTo>
                  <a:lnTo>
                    <a:pt x="130" y="1973"/>
                  </a:lnTo>
                  <a:lnTo>
                    <a:pt x="175" y="1993"/>
                  </a:lnTo>
                  <a:lnTo>
                    <a:pt x="221" y="2017"/>
                  </a:lnTo>
                  <a:lnTo>
                    <a:pt x="264" y="2043"/>
                  </a:lnTo>
                  <a:lnTo>
                    <a:pt x="305" y="2073"/>
                  </a:lnTo>
                  <a:lnTo>
                    <a:pt x="451" y="1976"/>
                  </a:lnTo>
                  <a:lnTo>
                    <a:pt x="434" y="1957"/>
                  </a:lnTo>
                  <a:lnTo>
                    <a:pt x="412" y="1935"/>
                  </a:lnTo>
                  <a:lnTo>
                    <a:pt x="385" y="1912"/>
                  </a:lnTo>
                  <a:lnTo>
                    <a:pt x="351" y="1887"/>
                  </a:lnTo>
                  <a:lnTo>
                    <a:pt x="311" y="1861"/>
                  </a:lnTo>
                  <a:lnTo>
                    <a:pt x="276" y="1843"/>
                  </a:lnTo>
                  <a:lnTo>
                    <a:pt x="242" y="1827"/>
                  </a:lnTo>
                  <a:lnTo>
                    <a:pt x="212" y="1816"/>
                  </a:lnTo>
                  <a:lnTo>
                    <a:pt x="186" y="1808"/>
                  </a:lnTo>
                  <a:lnTo>
                    <a:pt x="162" y="1803"/>
                  </a:lnTo>
                  <a:lnTo>
                    <a:pt x="140" y="1799"/>
                  </a:lnTo>
                  <a:close/>
                  <a:moveTo>
                    <a:pt x="1083" y="0"/>
                  </a:moveTo>
                  <a:lnTo>
                    <a:pt x="1106" y="0"/>
                  </a:lnTo>
                  <a:lnTo>
                    <a:pt x="1132" y="2"/>
                  </a:lnTo>
                  <a:lnTo>
                    <a:pt x="1161" y="7"/>
                  </a:lnTo>
                  <a:lnTo>
                    <a:pt x="1192" y="14"/>
                  </a:lnTo>
                  <a:lnTo>
                    <a:pt x="1227" y="25"/>
                  </a:lnTo>
                  <a:lnTo>
                    <a:pt x="1264" y="39"/>
                  </a:lnTo>
                  <a:lnTo>
                    <a:pt x="1305" y="56"/>
                  </a:lnTo>
                  <a:lnTo>
                    <a:pt x="1347" y="80"/>
                  </a:lnTo>
                  <a:lnTo>
                    <a:pt x="1391" y="107"/>
                  </a:lnTo>
                  <a:lnTo>
                    <a:pt x="1430" y="135"/>
                  </a:lnTo>
                  <a:lnTo>
                    <a:pt x="1462" y="161"/>
                  </a:lnTo>
                  <a:lnTo>
                    <a:pt x="1489" y="188"/>
                  </a:lnTo>
                  <a:lnTo>
                    <a:pt x="1512" y="213"/>
                  </a:lnTo>
                  <a:lnTo>
                    <a:pt x="1529" y="236"/>
                  </a:lnTo>
                  <a:lnTo>
                    <a:pt x="1544" y="258"/>
                  </a:lnTo>
                  <a:lnTo>
                    <a:pt x="1554" y="277"/>
                  </a:lnTo>
                  <a:lnTo>
                    <a:pt x="1562" y="294"/>
                  </a:lnTo>
                  <a:lnTo>
                    <a:pt x="1567" y="307"/>
                  </a:lnTo>
                  <a:lnTo>
                    <a:pt x="1571" y="316"/>
                  </a:lnTo>
                  <a:lnTo>
                    <a:pt x="1572" y="322"/>
                  </a:lnTo>
                  <a:lnTo>
                    <a:pt x="1574" y="340"/>
                  </a:lnTo>
                  <a:lnTo>
                    <a:pt x="1571" y="359"/>
                  </a:lnTo>
                  <a:lnTo>
                    <a:pt x="1563" y="375"/>
                  </a:lnTo>
                  <a:lnTo>
                    <a:pt x="628" y="1985"/>
                  </a:lnTo>
                  <a:lnTo>
                    <a:pt x="618" y="1998"/>
                  </a:lnTo>
                  <a:lnTo>
                    <a:pt x="605" y="2009"/>
                  </a:lnTo>
                  <a:lnTo>
                    <a:pt x="115" y="2330"/>
                  </a:lnTo>
                  <a:lnTo>
                    <a:pt x="97" y="2339"/>
                  </a:lnTo>
                  <a:lnTo>
                    <a:pt x="77" y="2342"/>
                  </a:lnTo>
                  <a:lnTo>
                    <a:pt x="56" y="2340"/>
                  </a:lnTo>
                  <a:lnTo>
                    <a:pt x="36" y="2332"/>
                  </a:lnTo>
                  <a:lnTo>
                    <a:pt x="23" y="2323"/>
                  </a:lnTo>
                  <a:lnTo>
                    <a:pt x="13" y="2311"/>
                  </a:lnTo>
                  <a:lnTo>
                    <a:pt x="5" y="2296"/>
                  </a:lnTo>
                  <a:lnTo>
                    <a:pt x="0" y="2280"/>
                  </a:lnTo>
                  <a:lnTo>
                    <a:pt x="0" y="2263"/>
                  </a:lnTo>
                  <a:lnTo>
                    <a:pt x="34" y="1683"/>
                  </a:lnTo>
                  <a:lnTo>
                    <a:pt x="38" y="1666"/>
                  </a:lnTo>
                  <a:lnTo>
                    <a:pt x="45" y="1651"/>
                  </a:lnTo>
                  <a:lnTo>
                    <a:pt x="981" y="41"/>
                  </a:lnTo>
                  <a:lnTo>
                    <a:pt x="991" y="27"/>
                  </a:lnTo>
                  <a:lnTo>
                    <a:pt x="1005" y="15"/>
                  </a:lnTo>
                  <a:lnTo>
                    <a:pt x="1023" y="7"/>
                  </a:lnTo>
                  <a:lnTo>
                    <a:pt x="1027" y="6"/>
                  </a:lnTo>
                  <a:lnTo>
                    <a:pt x="1036" y="4"/>
                  </a:lnTo>
                  <a:lnTo>
                    <a:pt x="1049" y="2"/>
                  </a:lnTo>
                  <a:lnTo>
                    <a:pt x="1064" y="0"/>
                  </a:lnTo>
                  <a:lnTo>
                    <a:pt x="10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深度视觉·原创设计 https://www.docer.com/works?userid=22383862"/>
            <p:cNvSpPr/>
            <p:nvPr/>
          </p:nvSpPr>
          <p:spPr bwMode="auto">
            <a:xfrm>
              <a:off x="9995" y="-1385"/>
              <a:ext cx="286" cy="146"/>
            </a:xfrm>
            <a:custGeom>
              <a:avLst/>
              <a:gdLst>
                <a:gd name="T0" fmla="*/ 551 w 1143"/>
                <a:gd name="T1" fmla="*/ 5 h 585"/>
                <a:gd name="T2" fmla="*/ 577 w 1143"/>
                <a:gd name="T3" fmla="*/ 28 h 585"/>
                <a:gd name="T4" fmla="*/ 585 w 1143"/>
                <a:gd name="T5" fmla="*/ 110 h 585"/>
                <a:gd name="T6" fmla="*/ 554 w 1143"/>
                <a:gd name="T7" fmla="*/ 197 h 585"/>
                <a:gd name="T8" fmla="*/ 563 w 1143"/>
                <a:gd name="T9" fmla="*/ 239 h 585"/>
                <a:gd name="T10" fmla="*/ 581 w 1143"/>
                <a:gd name="T11" fmla="*/ 267 h 585"/>
                <a:gd name="T12" fmla="*/ 631 w 1143"/>
                <a:gd name="T13" fmla="*/ 275 h 585"/>
                <a:gd name="T14" fmla="*/ 674 w 1143"/>
                <a:gd name="T15" fmla="*/ 319 h 585"/>
                <a:gd name="T16" fmla="*/ 685 w 1143"/>
                <a:gd name="T17" fmla="*/ 353 h 585"/>
                <a:gd name="T18" fmla="*/ 838 w 1143"/>
                <a:gd name="T19" fmla="*/ 347 h 585"/>
                <a:gd name="T20" fmla="*/ 986 w 1143"/>
                <a:gd name="T21" fmla="*/ 362 h 585"/>
                <a:gd name="T22" fmla="*/ 1106 w 1143"/>
                <a:gd name="T23" fmla="*/ 369 h 585"/>
                <a:gd name="T24" fmla="*/ 1137 w 1143"/>
                <a:gd name="T25" fmla="*/ 396 h 585"/>
                <a:gd name="T26" fmla="*/ 1142 w 1143"/>
                <a:gd name="T27" fmla="*/ 436 h 585"/>
                <a:gd name="T28" fmla="*/ 1119 w 1143"/>
                <a:gd name="T29" fmla="*/ 470 h 585"/>
                <a:gd name="T30" fmla="*/ 1055 w 1143"/>
                <a:gd name="T31" fmla="*/ 477 h 585"/>
                <a:gd name="T32" fmla="*/ 946 w 1143"/>
                <a:gd name="T33" fmla="*/ 461 h 585"/>
                <a:gd name="T34" fmla="*/ 834 w 1143"/>
                <a:gd name="T35" fmla="*/ 447 h 585"/>
                <a:gd name="T36" fmla="*/ 730 w 1143"/>
                <a:gd name="T37" fmla="*/ 456 h 585"/>
                <a:gd name="T38" fmla="*/ 672 w 1143"/>
                <a:gd name="T39" fmla="*/ 481 h 585"/>
                <a:gd name="T40" fmla="*/ 630 w 1143"/>
                <a:gd name="T41" fmla="*/ 486 h 585"/>
                <a:gd name="T42" fmla="*/ 596 w 1143"/>
                <a:gd name="T43" fmla="*/ 472 h 585"/>
                <a:gd name="T44" fmla="*/ 571 w 1143"/>
                <a:gd name="T45" fmla="*/ 449 h 585"/>
                <a:gd name="T46" fmla="*/ 565 w 1143"/>
                <a:gd name="T47" fmla="*/ 403 h 585"/>
                <a:gd name="T48" fmla="*/ 531 w 1143"/>
                <a:gd name="T49" fmla="*/ 452 h 585"/>
                <a:gd name="T50" fmla="*/ 490 w 1143"/>
                <a:gd name="T51" fmla="*/ 465 h 585"/>
                <a:gd name="T52" fmla="*/ 450 w 1143"/>
                <a:gd name="T53" fmla="*/ 451 h 585"/>
                <a:gd name="T54" fmla="*/ 435 w 1143"/>
                <a:gd name="T55" fmla="*/ 414 h 585"/>
                <a:gd name="T56" fmla="*/ 445 w 1143"/>
                <a:gd name="T57" fmla="*/ 385 h 585"/>
                <a:gd name="T58" fmla="*/ 454 w 1143"/>
                <a:gd name="T59" fmla="*/ 365 h 585"/>
                <a:gd name="T60" fmla="*/ 417 w 1143"/>
                <a:gd name="T61" fmla="*/ 400 h 585"/>
                <a:gd name="T62" fmla="*/ 375 w 1143"/>
                <a:gd name="T63" fmla="*/ 423 h 585"/>
                <a:gd name="T64" fmla="*/ 331 w 1143"/>
                <a:gd name="T65" fmla="*/ 412 h 585"/>
                <a:gd name="T66" fmla="*/ 311 w 1143"/>
                <a:gd name="T67" fmla="*/ 375 h 585"/>
                <a:gd name="T68" fmla="*/ 360 w 1143"/>
                <a:gd name="T69" fmla="*/ 285 h 585"/>
                <a:gd name="T70" fmla="*/ 250 w 1143"/>
                <a:gd name="T71" fmla="*/ 388 h 585"/>
                <a:gd name="T72" fmla="*/ 95 w 1143"/>
                <a:gd name="T73" fmla="*/ 574 h 585"/>
                <a:gd name="T74" fmla="*/ 49 w 1143"/>
                <a:gd name="T75" fmla="*/ 584 h 585"/>
                <a:gd name="T76" fmla="*/ 9 w 1143"/>
                <a:gd name="T77" fmla="*/ 562 h 585"/>
                <a:gd name="T78" fmla="*/ 2 w 1143"/>
                <a:gd name="T79" fmla="*/ 521 h 585"/>
                <a:gd name="T80" fmla="*/ 137 w 1143"/>
                <a:gd name="T81" fmla="*/ 347 h 585"/>
                <a:gd name="T82" fmla="*/ 341 w 1143"/>
                <a:gd name="T83" fmla="*/ 122 h 585"/>
                <a:gd name="T84" fmla="*/ 395 w 1143"/>
                <a:gd name="T85" fmla="*/ 70 h 585"/>
                <a:gd name="T86" fmla="*/ 458 w 1143"/>
                <a:gd name="T87" fmla="*/ 20 h 585"/>
                <a:gd name="T88" fmla="*/ 528 w 1143"/>
                <a:gd name="T89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43" h="585">
                  <a:moveTo>
                    <a:pt x="528" y="0"/>
                  </a:moveTo>
                  <a:lnTo>
                    <a:pt x="539" y="2"/>
                  </a:lnTo>
                  <a:lnTo>
                    <a:pt x="551" y="5"/>
                  </a:lnTo>
                  <a:lnTo>
                    <a:pt x="561" y="10"/>
                  </a:lnTo>
                  <a:lnTo>
                    <a:pt x="571" y="18"/>
                  </a:lnTo>
                  <a:lnTo>
                    <a:pt x="577" y="28"/>
                  </a:lnTo>
                  <a:lnTo>
                    <a:pt x="585" y="53"/>
                  </a:lnTo>
                  <a:lnTo>
                    <a:pt x="587" y="81"/>
                  </a:lnTo>
                  <a:lnTo>
                    <a:pt x="585" y="110"/>
                  </a:lnTo>
                  <a:lnTo>
                    <a:pt x="578" y="139"/>
                  </a:lnTo>
                  <a:lnTo>
                    <a:pt x="567" y="168"/>
                  </a:lnTo>
                  <a:lnTo>
                    <a:pt x="554" y="197"/>
                  </a:lnTo>
                  <a:lnTo>
                    <a:pt x="537" y="227"/>
                  </a:lnTo>
                  <a:lnTo>
                    <a:pt x="551" y="232"/>
                  </a:lnTo>
                  <a:lnTo>
                    <a:pt x="563" y="239"/>
                  </a:lnTo>
                  <a:lnTo>
                    <a:pt x="573" y="252"/>
                  </a:lnTo>
                  <a:lnTo>
                    <a:pt x="577" y="260"/>
                  </a:lnTo>
                  <a:lnTo>
                    <a:pt x="581" y="267"/>
                  </a:lnTo>
                  <a:lnTo>
                    <a:pt x="597" y="266"/>
                  </a:lnTo>
                  <a:lnTo>
                    <a:pt x="614" y="269"/>
                  </a:lnTo>
                  <a:lnTo>
                    <a:pt x="631" y="275"/>
                  </a:lnTo>
                  <a:lnTo>
                    <a:pt x="646" y="286"/>
                  </a:lnTo>
                  <a:lnTo>
                    <a:pt x="661" y="300"/>
                  </a:lnTo>
                  <a:lnTo>
                    <a:pt x="674" y="319"/>
                  </a:lnTo>
                  <a:lnTo>
                    <a:pt x="681" y="334"/>
                  </a:lnTo>
                  <a:lnTo>
                    <a:pt x="684" y="345"/>
                  </a:lnTo>
                  <a:lnTo>
                    <a:pt x="685" y="353"/>
                  </a:lnTo>
                  <a:lnTo>
                    <a:pt x="738" y="347"/>
                  </a:lnTo>
                  <a:lnTo>
                    <a:pt x="789" y="346"/>
                  </a:lnTo>
                  <a:lnTo>
                    <a:pt x="838" y="347"/>
                  </a:lnTo>
                  <a:lnTo>
                    <a:pt x="887" y="351"/>
                  </a:lnTo>
                  <a:lnTo>
                    <a:pt x="936" y="356"/>
                  </a:lnTo>
                  <a:lnTo>
                    <a:pt x="986" y="362"/>
                  </a:lnTo>
                  <a:lnTo>
                    <a:pt x="1036" y="365"/>
                  </a:lnTo>
                  <a:lnTo>
                    <a:pt x="1089" y="367"/>
                  </a:lnTo>
                  <a:lnTo>
                    <a:pt x="1106" y="369"/>
                  </a:lnTo>
                  <a:lnTo>
                    <a:pt x="1119" y="375"/>
                  </a:lnTo>
                  <a:lnTo>
                    <a:pt x="1130" y="384"/>
                  </a:lnTo>
                  <a:lnTo>
                    <a:pt x="1137" y="396"/>
                  </a:lnTo>
                  <a:lnTo>
                    <a:pt x="1142" y="408"/>
                  </a:lnTo>
                  <a:lnTo>
                    <a:pt x="1143" y="422"/>
                  </a:lnTo>
                  <a:lnTo>
                    <a:pt x="1142" y="436"/>
                  </a:lnTo>
                  <a:lnTo>
                    <a:pt x="1137" y="449"/>
                  </a:lnTo>
                  <a:lnTo>
                    <a:pt x="1130" y="460"/>
                  </a:lnTo>
                  <a:lnTo>
                    <a:pt x="1119" y="470"/>
                  </a:lnTo>
                  <a:lnTo>
                    <a:pt x="1106" y="476"/>
                  </a:lnTo>
                  <a:lnTo>
                    <a:pt x="1089" y="478"/>
                  </a:lnTo>
                  <a:lnTo>
                    <a:pt x="1055" y="477"/>
                  </a:lnTo>
                  <a:lnTo>
                    <a:pt x="1020" y="473"/>
                  </a:lnTo>
                  <a:lnTo>
                    <a:pt x="983" y="467"/>
                  </a:lnTo>
                  <a:lnTo>
                    <a:pt x="946" y="461"/>
                  </a:lnTo>
                  <a:lnTo>
                    <a:pt x="909" y="455"/>
                  </a:lnTo>
                  <a:lnTo>
                    <a:pt x="872" y="450"/>
                  </a:lnTo>
                  <a:lnTo>
                    <a:pt x="834" y="447"/>
                  </a:lnTo>
                  <a:lnTo>
                    <a:pt x="798" y="446"/>
                  </a:lnTo>
                  <a:lnTo>
                    <a:pt x="763" y="449"/>
                  </a:lnTo>
                  <a:lnTo>
                    <a:pt x="730" y="456"/>
                  </a:lnTo>
                  <a:lnTo>
                    <a:pt x="698" y="469"/>
                  </a:lnTo>
                  <a:lnTo>
                    <a:pt x="685" y="475"/>
                  </a:lnTo>
                  <a:lnTo>
                    <a:pt x="672" y="481"/>
                  </a:lnTo>
                  <a:lnTo>
                    <a:pt x="657" y="486"/>
                  </a:lnTo>
                  <a:lnTo>
                    <a:pt x="644" y="488"/>
                  </a:lnTo>
                  <a:lnTo>
                    <a:pt x="630" y="486"/>
                  </a:lnTo>
                  <a:lnTo>
                    <a:pt x="619" y="482"/>
                  </a:lnTo>
                  <a:lnTo>
                    <a:pt x="608" y="477"/>
                  </a:lnTo>
                  <a:lnTo>
                    <a:pt x="596" y="472"/>
                  </a:lnTo>
                  <a:lnTo>
                    <a:pt x="586" y="465"/>
                  </a:lnTo>
                  <a:lnTo>
                    <a:pt x="578" y="458"/>
                  </a:lnTo>
                  <a:lnTo>
                    <a:pt x="571" y="449"/>
                  </a:lnTo>
                  <a:lnTo>
                    <a:pt x="566" y="437"/>
                  </a:lnTo>
                  <a:lnTo>
                    <a:pt x="565" y="418"/>
                  </a:lnTo>
                  <a:lnTo>
                    <a:pt x="565" y="403"/>
                  </a:lnTo>
                  <a:lnTo>
                    <a:pt x="554" y="422"/>
                  </a:lnTo>
                  <a:lnTo>
                    <a:pt x="542" y="441"/>
                  </a:lnTo>
                  <a:lnTo>
                    <a:pt x="531" y="452"/>
                  </a:lnTo>
                  <a:lnTo>
                    <a:pt x="519" y="460"/>
                  </a:lnTo>
                  <a:lnTo>
                    <a:pt x="504" y="464"/>
                  </a:lnTo>
                  <a:lnTo>
                    <a:pt x="490" y="465"/>
                  </a:lnTo>
                  <a:lnTo>
                    <a:pt x="475" y="463"/>
                  </a:lnTo>
                  <a:lnTo>
                    <a:pt x="462" y="458"/>
                  </a:lnTo>
                  <a:lnTo>
                    <a:pt x="450" y="451"/>
                  </a:lnTo>
                  <a:lnTo>
                    <a:pt x="441" y="441"/>
                  </a:lnTo>
                  <a:lnTo>
                    <a:pt x="436" y="428"/>
                  </a:lnTo>
                  <a:lnTo>
                    <a:pt x="435" y="414"/>
                  </a:lnTo>
                  <a:lnTo>
                    <a:pt x="439" y="398"/>
                  </a:lnTo>
                  <a:lnTo>
                    <a:pt x="442" y="391"/>
                  </a:lnTo>
                  <a:lnTo>
                    <a:pt x="445" y="385"/>
                  </a:lnTo>
                  <a:lnTo>
                    <a:pt x="445" y="385"/>
                  </a:lnTo>
                  <a:lnTo>
                    <a:pt x="444" y="385"/>
                  </a:lnTo>
                  <a:lnTo>
                    <a:pt x="454" y="365"/>
                  </a:lnTo>
                  <a:lnTo>
                    <a:pt x="440" y="374"/>
                  </a:lnTo>
                  <a:lnTo>
                    <a:pt x="428" y="385"/>
                  </a:lnTo>
                  <a:lnTo>
                    <a:pt x="417" y="400"/>
                  </a:lnTo>
                  <a:lnTo>
                    <a:pt x="405" y="412"/>
                  </a:lnTo>
                  <a:lnTo>
                    <a:pt x="390" y="420"/>
                  </a:lnTo>
                  <a:lnTo>
                    <a:pt x="375" y="423"/>
                  </a:lnTo>
                  <a:lnTo>
                    <a:pt x="359" y="423"/>
                  </a:lnTo>
                  <a:lnTo>
                    <a:pt x="345" y="419"/>
                  </a:lnTo>
                  <a:lnTo>
                    <a:pt x="331" y="412"/>
                  </a:lnTo>
                  <a:lnTo>
                    <a:pt x="321" y="402"/>
                  </a:lnTo>
                  <a:lnTo>
                    <a:pt x="314" y="389"/>
                  </a:lnTo>
                  <a:lnTo>
                    <a:pt x="311" y="375"/>
                  </a:lnTo>
                  <a:lnTo>
                    <a:pt x="313" y="360"/>
                  </a:lnTo>
                  <a:lnTo>
                    <a:pt x="320" y="343"/>
                  </a:lnTo>
                  <a:lnTo>
                    <a:pt x="360" y="285"/>
                  </a:lnTo>
                  <a:lnTo>
                    <a:pt x="400" y="224"/>
                  </a:lnTo>
                  <a:lnTo>
                    <a:pt x="323" y="305"/>
                  </a:lnTo>
                  <a:lnTo>
                    <a:pt x="250" y="388"/>
                  </a:lnTo>
                  <a:lnTo>
                    <a:pt x="177" y="475"/>
                  </a:lnTo>
                  <a:lnTo>
                    <a:pt x="108" y="562"/>
                  </a:lnTo>
                  <a:lnTo>
                    <a:pt x="95" y="574"/>
                  </a:lnTo>
                  <a:lnTo>
                    <a:pt x="80" y="582"/>
                  </a:lnTo>
                  <a:lnTo>
                    <a:pt x="64" y="585"/>
                  </a:lnTo>
                  <a:lnTo>
                    <a:pt x="49" y="584"/>
                  </a:lnTo>
                  <a:lnTo>
                    <a:pt x="33" y="580"/>
                  </a:lnTo>
                  <a:lnTo>
                    <a:pt x="21" y="572"/>
                  </a:lnTo>
                  <a:lnTo>
                    <a:pt x="9" y="562"/>
                  </a:lnTo>
                  <a:lnTo>
                    <a:pt x="2" y="550"/>
                  </a:lnTo>
                  <a:lnTo>
                    <a:pt x="0" y="535"/>
                  </a:lnTo>
                  <a:lnTo>
                    <a:pt x="2" y="521"/>
                  </a:lnTo>
                  <a:lnTo>
                    <a:pt x="12" y="506"/>
                  </a:lnTo>
                  <a:lnTo>
                    <a:pt x="74" y="426"/>
                  </a:lnTo>
                  <a:lnTo>
                    <a:pt x="137" y="347"/>
                  </a:lnTo>
                  <a:lnTo>
                    <a:pt x="202" y="270"/>
                  </a:lnTo>
                  <a:lnTo>
                    <a:pt x="270" y="194"/>
                  </a:lnTo>
                  <a:lnTo>
                    <a:pt x="341" y="122"/>
                  </a:lnTo>
                  <a:lnTo>
                    <a:pt x="357" y="106"/>
                  </a:lnTo>
                  <a:lnTo>
                    <a:pt x="376" y="88"/>
                  </a:lnTo>
                  <a:lnTo>
                    <a:pt x="395" y="70"/>
                  </a:lnTo>
                  <a:lnTo>
                    <a:pt x="414" y="51"/>
                  </a:lnTo>
                  <a:lnTo>
                    <a:pt x="435" y="35"/>
                  </a:lnTo>
                  <a:lnTo>
                    <a:pt x="458" y="20"/>
                  </a:lnTo>
                  <a:lnTo>
                    <a:pt x="480" y="9"/>
                  </a:lnTo>
                  <a:lnTo>
                    <a:pt x="504" y="2"/>
                  </a:lnTo>
                  <a:lnTo>
                    <a:pt x="5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深度视觉·原创设计 https://www.docer.com/works?userid=22383862"/>
          <p:cNvSpPr txBox="1"/>
          <p:nvPr/>
        </p:nvSpPr>
        <p:spPr>
          <a:xfrm>
            <a:off x="762971" y="603281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收获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0950" y="1332865"/>
            <a:ext cx="831659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通过</a:t>
            </a:r>
            <a:r>
              <a:rPr lang="zh-CN" altLang="en-US" sz="2000" dirty="0"/>
              <a:t>归并排序的学习，我们可以了解到将两个或两个以上的有序表组合成新列表的方法，同时知道用递归形式将一个有序列归并为另一个有序的方法，使得排序方法变得稳定。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 smtClean="0"/>
              <a:t>归并排序</a:t>
            </a:r>
            <a:r>
              <a:rPr lang="zh-CN" altLang="en-US" sz="2000" dirty="0"/>
              <a:t>可以通过递归和非递归的方式来实现。递归方法实现归并排序代码容易理解，但是递归容易浪费空间。</a:t>
            </a:r>
            <a:endParaRPr lang="zh-CN" altLang="en-US" sz="2000" dirty="0"/>
          </a:p>
          <a:p>
            <a:endParaRPr lang="zh-CN" altLang="en-US" sz="2000" b="1" dirty="0"/>
          </a:p>
          <a:p>
            <a:r>
              <a:rPr lang="zh-CN" altLang="en-US" sz="2000" dirty="0" smtClean="0"/>
              <a:t>1</a:t>
            </a:r>
            <a:r>
              <a:rPr lang="zh-CN" altLang="en-US" sz="2000" dirty="0"/>
              <a:t>、归并排序使用的就是分治思想。将一个大问题分解成小的子问题来解决。2、归并排序的执行效率与要排序的原始数组的有序程度无关，所以其时间复杂度是非常稳定的，不管是最好情况、最坏情况，还是平均情况，时间复杂度都是 O(nlogn)。</a:t>
            </a:r>
            <a:endParaRPr lang="zh-CN" altLang="en-US" sz="2000" dirty="0"/>
          </a:p>
          <a:p>
            <a:endParaRPr lang="zh-CN" altLang="en-US" sz="2000" dirty="0"/>
          </a:p>
          <a:p>
            <a:pPr algn="l"/>
            <a:r>
              <a:rPr lang="zh-CN" altLang="en-US" sz="2000" dirty="0" smtClean="0"/>
              <a:t>归并排序</a:t>
            </a:r>
            <a:r>
              <a:rPr lang="zh-CN" altLang="en-US" sz="2000" dirty="0"/>
              <a:t>是一种稳定的排序，即在排序过程中大小相同的元素能够保持排序前的顺序，</a:t>
            </a:r>
            <a:r>
              <a:rPr lang="zh-CN" altLang="en-US" sz="2000" dirty="0">
                <a:sym typeface="+mn-ea"/>
              </a:rPr>
              <a:t>归并排序的时间复杂度为</a:t>
            </a:r>
            <a:r>
              <a:rPr lang="en-US" altLang="zh-CN" sz="2000" dirty="0">
                <a:sym typeface="+mn-ea"/>
              </a:rPr>
              <a:t>O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(</a:t>
            </a:r>
            <a:r>
              <a:rPr lang="en-US" altLang="zh-CN" sz="2000" dirty="0" err="1">
                <a:latin typeface="黑体" panose="02010609060101010101" charset="-122"/>
                <a:ea typeface="黑体" panose="02010609060101010101" charset="-122"/>
                <a:sym typeface="+mn-ea"/>
              </a:rPr>
              <a:t>nlogn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)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，这是基于比较的排序算法所能达到的最高境界。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481129" y="2975160"/>
            <a:ext cx="2975136" cy="34589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857886" y="3171038"/>
            <a:ext cx="1860148" cy="29250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6200000">
            <a:off x="11279650" y="20694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766868" y="3931030"/>
            <a:ext cx="1555622" cy="2261897"/>
          </a:xfrm>
          <a:prstGeom prst="rect">
            <a:avLst/>
          </a:prstGeom>
          <a:blipFill>
            <a:blip r:embed="rId1"/>
            <a:stretch>
              <a:fillRect l="-39051" r="-39051"/>
            </a:stretch>
          </a:blip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深度视觉·原创设计 https://www.docer.com/works?userid=22383862"/>
          <p:cNvSpPr txBox="1"/>
          <p:nvPr/>
        </p:nvSpPr>
        <p:spPr>
          <a:xfrm>
            <a:off x="4822682" y="2276168"/>
            <a:ext cx="5806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谢谢观看</a:t>
            </a:r>
            <a:endParaRPr lang="zh-CN" altLang="en-US" sz="72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深度视觉·原创设计 https://www.docer.com/works?userid=22383862"/>
          <p:cNvSpPr txBox="1"/>
          <p:nvPr/>
        </p:nvSpPr>
        <p:spPr>
          <a:xfrm>
            <a:off x="4822682" y="3653242"/>
            <a:ext cx="5359388" cy="584775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POWERPOINT TEMPLATE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3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6994572" y="1021104"/>
            <a:ext cx="1954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分工理由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8" name="深度视觉·原创设计 https://www.docer.com/works?userid=22383862"/>
          <p:cNvSpPr txBox="1"/>
          <p:nvPr/>
        </p:nvSpPr>
        <p:spPr>
          <a:xfrm>
            <a:off x="1905821" y="102110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组员</a:t>
            </a:r>
            <a:r>
              <a:rPr lang="zh-CN" altLang="en-US" sz="3200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深度视觉·原创设计 https://www.docer.com/works?userid=22383862"/>
          <p:cNvSpPr txBox="1"/>
          <p:nvPr/>
        </p:nvSpPr>
        <p:spPr>
          <a:xfrm>
            <a:off x="1773098" y="51060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组员</a:t>
            </a:r>
            <a:r>
              <a:rPr lang="zh-CN" altLang="en-US" sz="3200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3" name="文本框 4"/>
          <p:cNvSpPr txBox="1">
            <a:spLocks noChangeArrowheads="1"/>
          </p:cNvSpPr>
          <p:nvPr/>
        </p:nvSpPr>
        <p:spPr bwMode="auto">
          <a:xfrm>
            <a:off x="-234120" y="4156874"/>
            <a:ext cx="3512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/>
              <a:t>组长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sp>
        <p:nvSpPr>
          <p:cNvPr id="14" name="文本框 6"/>
          <p:cNvSpPr txBox="1">
            <a:spLocks noChangeArrowheads="1"/>
          </p:cNvSpPr>
          <p:nvPr/>
        </p:nvSpPr>
        <p:spPr bwMode="auto">
          <a:xfrm>
            <a:off x="-234120" y="2095816"/>
            <a:ext cx="3638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宣讲</a:t>
            </a:r>
            <a:r>
              <a:rPr lang="zh-CN" altLang="en-US" sz="2000" dirty="0" smtClean="0"/>
              <a:t>人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sp>
        <p:nvSpPr>
          <p:cNvPr id="15" name="文本框 8"/>
          <p:cNvSpPr txBox="1">
            <a:spLocks noChangeArrowheads="1"/>
          </p:cNvSpPr>
          <p:nvPr/>
        </p:nvSpPr>
        <p:spPr bwMode="auto">
          <a:xfrm>
            <a:off x="4625189" y="2095816"/>
            <a:ext cx="3445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记录人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</p:txBody>
      </p:sp>
      <p:sp>
        <p:nvSpPr>
          <p:cNvPr id="16" name="文本框 8"/>
          <p:cNvSpPr txBox="1">
            <a:spLocks noChangeArrowheads="1"/>
          </p:cNvSpPr>
          <p:nvPr/>
        </p:nvSpPr>
        <p:spPr bwMode="auto">
          <a:xfrm>
            <a:off x="4510632" y="4356929"/>
            <a:ext cx="3445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/>
              <a:t>组员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3" name="深度视觉·原创设计 https://www.docer.com/works?userid=22383862"/>
          <p:cNvSpPr txBox="1"/>
          <p:nvPr/>
        </p:nvSpPr>
        <p:spPr>
          <a:xfrm>
            <a:off x="193132" y="14966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教案</a:t>
            </a:r>
            <a:r>
              <a:rPr lang="zh-CN" altLang="en-US" sz="4400" dirty="0" smtClean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照片</a:t>
            </a:r>
            <a:endParaRPr lang="zh-CN" altLang="en-US" sz="44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1"/>
          <a:stretch>
            <a:fillRect/>
          </a:stretch>
        </p:blipFill>
        <p:spPr>
          <a:xfrm>
            <a:off x="0" y="1422399"/>
            <a:ext cx="4345497" cy="38529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97" y="935560"/>
            <a:ext cx="3850546" cy="42827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43" y="894967"/>
            <a:ext cx="3995956" cy="4363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0" y="3153554"/>
            <a:ext cx="3628571" cy="3722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2073299" y="2169798"/>
            <a:ext cx="2676124" cy="2518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6200000">
            <a:off x="11279650" y="20694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2673839" y="2430279"/>
            <a:ext cx="15151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6600" b="1">
                <a:ln w="12700">
                  <a:noFill/>
                </a:ln>
                <a:gradFill>
                  <a:gsLst>
                    <a:gs pos="50000">
                      <a:srgbClr val="005674"/>
                    </a:gs>
                    <a:gs pos="70000">
                      <a:srgbClr val="00B0F0"/>
                    </a:gs>
                    <a:gs pos="49000">
                      <a:srgbClr val="0070C0"/>
                    </a:gs>
                    <a:gs pos="30000">
                      <a:srgbClr val="00B0F0"/>
                    </a:gs>
                  </a:gsLst>
                  <a:lin ang="5400000" scaled="1"/>
                </a:gradFill>
                <a:effectLst>
                  <a:outerShdw blurRad="254000" dist="152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8800" kern="0" dirty="0">
                <a:solidFill>
                  <a:schemeClr val="accent1"/>
                </a:solidFill>
                <a:effectLst/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01</a:t>
            </a:r>
            <a:endParaRPr kumimoji="0" lang="zh-CN" altLang="en-US" sz="8800" b="1" i="0" u="none" strike="noStrike" kern="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/>
              <a:uLnTx/>
              <a:uFillTx/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2789732" y="3780899"/>
            <a:ext cx="136328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 defTabSz="1219200">
              <a:defRPr sz="4400" b="1" spc="40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defRPr>
            </a:lvl1pPr>
          </a:lstStyle>
          <a:p>
            <a:pPr marL="0" marR="0" lvl="0" indent="0" algn="dist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400" normalizeH="0" baseline="0" noProof="0" dirty="0">
                <a:ln>
                  <a:noFill/>
                </a:ln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PART</a:t>
            </a:r>
            <a:endParaRPr kumimoji="0" lang="zh-CN" altLang="en-US" sz="2800" b="0" i="0" u="none" strike="noStrike" kern="0" cap="none" spc="400" normalizeH="0" baseline="0" noProof="0" dirty="0">
              <a:ln>
                <a:noFill/>
              </a:ln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4" name="深度视觉·原创设计 https://www.docer.com/works?userid=22383862"/>
          <p:cNvSpPr txBox="1"/>
          <p:nvPr/>
        </p:nvSpPr>
        <p:spPr>
          <a:xfrm>
            <a:off x="5626369" y="2971827"/>
            <a:ext cx="4594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定义、算法演示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5" name="深度视觉·原创设计 https://www.docer.com/works?userid=22383862"/>
          <p:cNvSpPr txBox="1"/>
          <p:nvPr/>
        </p:nvSpPr>
        <p:spPr>
          <a:xfrm>
            <a:off x="5822445" y="2430279"/>
            <a:ext cx="3357713" cy="53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YOUR TITLE HERE</a:t>
            </a:r>
            <a:endParaRPr sz="2800" b="0" i="0" u="none" strike="noStrike" cap="none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1.11111E-6 L 0.25 1.11111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3" name="深度视觉·原创设计 https://www.docer.com/works?userid=22383862"/>
          <p:cNvSpPr txBox="1"/>
          <p:nvPr/>
        </p:nvSpPr>
        <p:spPr>
          <a:xfrm>
            <a:off x="840637" y="370934"/>
            <a:ext cx="250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定义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深度视觉·原创设计 https://www.docer.com/works?userid=22383862"/>
          <p:cNvSpPr/>
          <p:nvPr/>
        </p:nvSpPr>
        <p:spPr>
          <a:xfrm>
            <a:off x="8976220" y="2541864"/>
            <a:ext cx="2410629" cy="3557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noAutofit/>
          </a:bodyPr>
          <a:lstStyle/>
          <a:p>
            <a:pPr algn="ctr"/>
            <a:endParaRPr lang="en-US" sz="900">
              <a:solidFill>
                <a:schemeClr val="accent4"/>
              </a:solidFill>
            </a:endParaRPr>
          </a:p>
        </p:txBody>
      </p:sp>
      <p:sp>
        <p:nvSpPr>
          <p:cNvPr id="10" name="深度视觉·原创设计 https://www.docer.com/works?userid=22383862"/>
          <p:cNvSpPr txBox="1"/>
          <p:nvPr/>
        </p:nvSpPr>
        <p:spPr>
          <a:xfrm>
            <a:off x="920750" y="1511300"/>
            <a:ext cx="7882255" cy="23342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ts val="25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归并排序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（</a:t>
            </a:r>
            <a:r>
              <a:rPr lang="en-US" altLang="zh-CN" sz="2400" dirty="0" err="1" smtClean="0"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Mering</a:t>
            </a:r>
            <a:r>
              <a:rPr lang="en-US" altLang="zh-CN" sz="2400" dirty="0" smtClean="0"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 Sort)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是将两个或两个以上的有序表组合成一个新的有序表。</a:t>
            </a:r>
            <a:endParaRPr lang="zh-CN" altLang="en-US" sz="24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sym typeface="FZHei-B01S" panose="02010601030101010101" pitchFamily="2" charset="-122"/>
            </a:endParaRPr>
          </a:p>
          <a:p>
            <a:pPr lvl="0" defTabSz="1217930">
              <a:lnSpc>
                <a:spcPts val="2500"/>
              </a:lnSpc>
              <a:defRPr/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假设初始序列</a:t>
            </a:r>
            <a:r>
              <a:rPr lang="zh-CN" altLang="en-US" sz="2400" dirty="0" smtClean="0">
                <a:latin typeface="黑体" panose="02010609060101010101" charset="-122"/>
                <a:ea typeface="黑体" panose="02010609060101010101" charset="-122"/>
              </a:rPr>
              <a:t>含有</a:t>
            </a:r>
            <a:r>
              <a:rPr lang="en-US" altLang="zh-CN" sz="2400" dirty="0" smtClean="0">
                <a:latin typeface="黑体" panose="02010609060101010101" charset="-122"/>
                <a:ea typeface="黑体" panose="02010609060101010101" charset="-122"/>
              </a:rPr>
              <a:t>n</a:t>
            </a:r>
            <a:r>
              <a:rPr lang="zh-CN" altLang="en-US" sz="2400" dirty="0" smtClean="0">
                <a:latin typeface="黑体" panose="02010609060101010101" charset="-122"/>
                <a:ea typeface="黑体" panose="02010609060101010101" charset="-122"/>
              </a:rPr>
              <a:t>个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记录，则可看成</a:t>
            </a:r>
            <a:r>
              <a:rPr lang="zh-CN" altLang="en-US" sz="2400" dirty="0" smtClean="0">
                <a:latin typeface="黑体" panose="02010609060101010101" charset="-122"/>
                <a:ea typeface="黑体" panose="02010609060101010101" charset="-122"/>
              </a:rPr>
              <a:t>是</a:t>
            </a:r>
            <a:r>
              <a:rPr lang="en-US" altLang="zh-CN" sz="2400" dirty="0" smtClean="0">
                <a:latin typeface="黑体" panose="02010609060101010101" charset="-122"/>
                <a:ea typeface="黑体" panose="02010609060101010101" charset="-122"/>
              </a:rPr>
              <a:t>n</a:t>
            </a:r>
            <a:r>
              <a:rPr lang="zh-CN" altLang="en-US" sz="2400" dirty="0" smtClean="0">
                <a:latin typeface="黑体" panose="02010609060101010101" charset="-122"/>
                <a:ea typeface="黑体" panose="02010609060101010101" charset="-122"/>
              </a:rPr>
              <a:t>个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有序的子序列，每个子序列的长度为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，然后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两两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归并，</a:t>
            </a:r>
            <a:r>
              <a:rPr lang="zh-CN" altLang="en-US" sz="2400" dirty="0" smtClean="0">
                <a:latin typeface="黑体" panose="02010609060101010101" charset="-122"/>
                <a:ea typeface="黑体" panose="02010609060101010101" charset="-122"/>
              </a:rPr>
              <a:t>得到⌈</a:t>
            </a:r>
            <a:r>
              <a:rPr lang="en-US" altLang="zh-CN" sz="2400" dirty="0" smtClean="0">
                <a:latin typeface="黑体" panose="02010609060101010101" charset="-122"/>
                <a:ea typeface="黑体" panose="02010609060101010101" charset="-122"/>
              </a:rPr>
              <a:t>n/2</a:t>
            </a:r>
            <a:r>
              <a:rPr lang="zh-CN" altLang="en-US" sz="2400" dirty="0" smtClean="0">
                <a:latin typeface="黑体" panose="02010609060101010101" charset="-122"/>
                <a:ea typeface="黑体" panose="02010609060101010101" charset="-122"/>
              </a:rPr>
              <a:t> ⌉个长度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为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或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的有序子序列；再两两归并，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</a:rPr>
              <a:t>………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，如此重复，直至得到一个长度</a:t>
            </a:r>
            <a:r>
              <a:rPr lang="zh-CN" altLang="en-US" sz="2400" dirty="0" smtClean="0">
                <a:latin typeface="黑体" panose="02010609060101010101" charset="-122"/>
                <a:ea typeface="黑体" panose="02010609060101010101" charset="-122"/>
              </a:rPr>
              <a:t>为</a:t>
            </a:r>
            <a:r>
              <a:rPr lang="en-US" altLang="zh-CN" sz="2400" dirty="0" smtClean="0">
                <a:latin typeface="黑体" panose="02010609060101010101" charset="-122"/>
                <a:ea typeface="黑体" panose="02010609060101010101" charset="-122"/>
              </a:rPr>
              <a:t>n</a:t>
            </a:r>
            <a:r>
              <a:rPr lang="zh-CN" altLang="en-US" sz="2400" dirty="0" smtClean="0">
                <a:latin typeface="黑体" panose="02010609060101010101" charset="-122"/>
                <a:ea typeface="黑体" panose="02010609060101010101" charset="-122"/>
              </a:rPr>
              <a:t>的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有序序列为止，这种排序方法称为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2﹣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路归并排序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charset="-122"/>
              <a:ea typeface="黑体" panose="02010609060101010101" charset="-122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3" name="深度视觉·原创设计 https://www.docer.com/works?userid=22383862"/>
          <p:cNvSpPr txBox="1"/>
          <p:nvPr/>
        </p:nvSpPr>
        <p:spPr>
          <a:xfrm>
            <a:off x="840637" y="370934"/>
            <a:ext cx="250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定义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深度视觉·原创设计 https://www.docer.com/works?userid=22383862"/>
          <p:cNvSpPr txBox="1"/>
          <p:nvPr/>
        </p:nvSpPr>
        <p:spPr>
          <a:xfrm>
            <a:off x="920750" y="1511300"/>
            <a:ext cx="7882255" cy="137223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ts val="2500"/>
              </a:lnSpc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2-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路归并排序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（</a:t>
            </a:r>
            <a:r>
              <a:rPr lang="en-US" altLang="zh-CN" sz="2400" dirty="0" err="1" smtClean="0"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Mering</a:t>
            </a:r>
            <a:r>
              <a:rPr lang="en-US" altLang="zh-CN" sz="2400" dirty="0" smtClean="0"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 Sort)</a:t>
            </a:r>
            <a:r>
              <a:rPr lang="zh-CN" altLang="en-US" sz="2400" dirty="0" smtClean="0"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是将两个位置相邻的有序子序列，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归并为一个有序序列</a:t>
            </a:r>
            <a:endParaRPr lang="zh-CN" altLang="en-US" sz="2400" b="1">
              <a:solidFill>
                <a:srgbClr val="FF0000"/>
              </a:solidFill>
            </a:endParaRPr>
          </a:p>
          <a:p>
            <a:pPr lvl="0" defTabSz="1217930">
              <a:lnSpc>
                <a:spcPts val="2500"/>
              </a:lnSpc>
              <a:defRPr/>
            </a:pPr>
            <a:endParaRPr lang="en-US" altLang="zh-CN" sz="2400" dirty="0" smtClean="0">
              <a:latin typeface="黑体" panose="02010609060101010101" charset="-122"/>
              <a:ea typeface="黑体" panose="02010609060101010101" charset="-122"/>
              <a:sym typeface="FZHei-B01S" panose="02010601030101010101" pitchFamily="2" charset="-122"/>
            </a:endParaRPr>
          </a:p>
          <a:p>
            <a:pPr lvl="0" defTabSz="1217930">
              <a:lnSpc>
                <a:spcPts val="2500"/>
              </a:lnSpc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黑体" panose="02010609060101010101" charset="-122"/>
              <a:ea typeface="黑体" panose="02010609060101010101" charset="-122"/>
              <a:sym typeface="FZHei-B01S" panose="02010601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32535" y="2571115"/>
            <a:ext cx="3846195" cy="7080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/>
              <a:t>有序子序列</a:t>
            </a:r>
            <a:r>
              <a:rPr lang="en-US" altLang="zh-CN" sz="2400" b="1"/>
              <a:t>r[l......m] 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078730" y="2562860"/>
            <a:ext cx="3670300" cy="7162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有序子序列</a:t>
            </a:r>
            <a:r>
              <a:rPr lang="en-US" altLang="zh-CN" sz="2000" b="1"/>
              <a:t>r[m+1....n]</a:t>
            </a:r>
            <a:endParaRPr lang="en-US" altLang="zh-CN" sz="2000" b="1"/>
          </a:p>
        </p:txBody>
      </p:sp>
      <p:sp>
        <p:nvSpPr>
          <p:cNvPr id="6" name="矩形 5"/>
          <p:cNvSpPr/>
          <p:nvPr/>
        </p:nvSpPr>
        <p:spPr>
          <a:xfrm>
            <a:off x="1232535" y="4737735"/>
            <a:ext cx="751078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>
                <a:solidFill>
                  <a:srgbClr val="7030A0"/>
                </a:solidFill>
              </a:rPr>
              <a:t>有序序列</a:t>
            </a:r>
            <a:r>
              <a:rPr lang="en-US" altLang="zh-CN" sz="3600">
                <a:solidFill>
                  <a:srgbClr val="7030A0"/>
                </a:solidFill>
              </a:rPr>
              <a:t>r[l...n]</a:t>
            </a:r>
            <a:endParaRPr lang="en-US" altLang="zh-CN" sz="3600">
              <a:solidFill>
                <a:srgbClr val="7030A0"/>
              </a:solidFill>
            </a:endParaRPr>
          </a:p>
        </p:txBody>
      </p:sp>
      <p:pic>
        <p:nvPicPr>
          <p:cNvPr id="2" name="图片 1" descr="343435383139313b333633353139353bc7facfdfbcfdcdb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6960000">
            <a:off x="4742815" y="3489325"/>
            <a:ext cx="986155" cy="986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3" name="深度视觉·原创设计 https://www.docer.com/works?userid=22383862"/>
          <p:cNvSpPr txBox="1"/>
          <p:nvPr/>
        </p:nvSpPr>
        <p:spPr>
          <a:xfrm>
            <a:off x="1033584" y="370934"/>
            <a:ext cx="250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三个步骤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深度视觉·原创设计 https://www.docer.com/works?userid=22383862"/>
          <p:cNvSpPr txBox="1"/>
          <p:nvPr/>
        </p:nvSpPr>
        <p:spPr>
          <a:xfrm>
            <a:off x="212090" y="1440180"/>
            <a:ext cx="5972175" cy="3413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zh-CN" altLang="zh-CN" sz="2400" b="1" dirty="0"/>
              <a:t>归并排序是用分治思想，分治模式在每一层递归上有三个步骤：</a:t>
            </a:r>
            <a:endParaRPr lang="zh-CN" altLang="zh-CN" sz="2400" dirty="0"/>
          </a:p>
          <a:p>
            <a:r>
              <a:rPr lang="zh-CN" altLang="zh-CN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分解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</a:rPr>
              <a:t>Divide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）：把待排序的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</a:rPr>
              <a:t>n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个元素的序列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sym typeface="+mn-ea"/>
              </a:rPr>
              <a:t>分解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为各具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</a:rPr>
              <a:t>n/2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个元素的两个子序列</a:t>
            </a:r>
            <a:endParaRPr lang="zh-CN" altLang="en-US" sz="2400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zh-CN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解决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</a:rPr>
              <a:t>Conquer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）：用归并排序法对两个子序列进行递归的排序。</a:t>
            </a:r>
            <a:endParaRPr lang="zh-CN" altLang="zh-CN" sz="2400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zh-CN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合并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</a:rPr>
              <a:t>Combine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）：合并两个已排序的子序列以得到排序结果。</a:t>
            </a:r>
            <a:endParaRPr lang="zh-CN" altLang="zh-CN" sz="2400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400" dirty="0"/>
              <a:t> </a:t>
            </a:r>
            <a:endParaRPr lang="zh-CN" altLang="zh-CN" sz="2400" dirty="0"/>
          </a:p>
        </p:txBody>
      </p:sp>
      <p:pic>
        <p:nvPicPr>
          <p:cNvPr id="7" name="Image1"/>
          <p:cNvPicPr/>
          <p:nvPr>
            <p:custDataLst>
              <p:tags r:id="rId1"/>
            </p:custDataLst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84265" y="989965"/>
            <a:ext cx="5303520" cy="5207000"/>
          </a:xfrm>
          <a:prstGeom prst="rect">
            <a:avLst/>
          </a:prstGeom>
        </p:spPr>
      </p:pic>
      <p:sp>
        <p:nvSpPr>
          <p:cNvPr id="3" name="波形 2"/>
          <p:cNvSpPr/>
          <p:nvPr/>
        </p:nvSpPr>
        <p:spPr>
          <a:xfrm>
            <a:off x="426085" y="4903470"/>
            <a:ext cx="6155690" cy="1341755"/>
          </a:xfrm>
          <a:prstGeom prst="wave">
            <a:avLst>
              <a:gd name="adj1" fmla="val 12500"/>
              <a:gd name="adj2" fmla="val -4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完成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路</a:t>
            </a:r>
            <a:r>
              <a:rPr lang="zh-CN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归并排序共需要归并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⌈</a:t>
            </a:r>
            <a:r>
              <a:rPr lang="en-US" altLang="zh-CN" sz="2400" dirty="0" err="1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log2</a:t>
            </a:r>
            <a:r>
              <a:rPr lang="zh-CN" altLang="en-US" sz="2400" dirty="0" err="1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（</a:t>
            </a:r>
            <a:r>
              <a:rPr lang="en-US" altLang="zh-CN" sz="2400" dirty="0" err="1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n</a:t>
            </a:r>
            <a:r>
              <a:rPr lang="zh-CN" altLang="en-US" sz="2400" dirty="0" err="1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）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⌉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趟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8494.67874015748,&quot;width&quot;:11810.64094488189}"/>
</p:tagLst>
</file>

<file path=ppt/tags/tag2.xml><?xml version="1.0" encoding="utf-8"?>
<p:tagLst xmlns:p="http://schemas.openxmlformats.org/presentationml/2006/main">
  <p:tag name="KSO_WM_UNIT_PLACING_PICTURE_USER_VIEWPORT" val="{&quot;height&quot;:8494.67874015748,&quot;width&quot;:11810.64094488189}"/>
</p:tagLst>
</file>

<file path=ppt/tags/tag3.xml><?xml version="1.0" encoding="utf-8"?>
<p:tagLst xmlns:p="http://schemas.openxmlformats.org/presentationml/2006/main">
  <p:tag name="COMMONDATA" val="eyJjb3VudCI6OSwiaGRpZCI6IjljMzkzYzQ3OWUxZWVmZDgyYjNkOWU5MmYyMzM4NzRlIiwidXNlckNvdW50IjoxfQ=="/>
</p:tagLst>
</file>

<file path=ppt/theme/theme1.xml><?xml version="1.0" encoding="utf-8"?>
<a:theme xmlns:a="http://schemas.openxmlformats.org/drawingml/2006/main" name="Office 主题​​">
  <a:themeElements>
    <a:clrScheme name="自定义 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6F6E"/>
      </a:accent1>
      <a:accent2>
        <a:srgbClr val="FA781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1956</Words>
  <Application>WPS 演示</Application>
  <PresentationFormat>宽屏</PresentationFormat>
  <Paragraphs>193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思源黑体</vt:lpstr>
      <vt:lpstr>黑体</vt:lpstr>
      <vt:lpstr>楷体</vt:lpstr>
      <vt:lpstr>思源黑体 CN Heavy</vt:lpstr>
      <vt:lpstr>方正粗黑宋简体</vt:lpstr>
      <vt:lpstr>微软雅黑</vt:lpstr>
      <vt:lpstr>Source Han Sans SC</vt:lpstr>
      <vt:lpstr>方正黑体简体</vt:lpstr>
      <vt:lpstr>Source Han Sans SC</vt:lpstr>
      <vt:lpstr>Lato</vt:lpstr>
      <vt:lpstr>FZHei-B01S</vt:lpstr>
      <vt:lpstr>等线</vt:lpstr>
      <vt:lpstr>Arial Unicode MS</vt:lpstr>
      <vt:lpstr>等线 Light</vt:lpstr>
      <vt:lpstr>阿里巴巴普惠体 M</vt:lpstr>
      <vt:lpstr>思源黑体 CN Normal</vt:lpstr>
      <vt:lpstr>思源黑体</vt:lpstr>
      <vt:lpstr>华文仿宋</vt:lpstr>
      <vt:lpstr>Yu Gothic UI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　　　　　　　　</cp:lastModifiedBy>
  <cp:revision>39</cp:revision>
  <dcterms:created xsi:type="dcterms:W3CDTF">2020-12-16T07:00:00Z</dcterms:created>
  <dcterms:modified xsi:type="dcterms:W3CDTF">2022-11-16T14:23:32Z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KSOTemplateUUID">
    <vt:lpwstr>v1.0_mb_GFsagpEW0KZX4KYobGbbRw==</vt:lpwstr>
  </property>
  <property fmtid="{D5CDD505-2E9C-101B-9397-08002B2CF9AE}" pid="4" name="ICV">
    <vt:lpwstr>BE374C6B2678428D88E40D571521D5B5</vt:lpwstr>
  </property>
</Properties>
</file>