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Tree" initials="L" lastIdx="34" clrIdx="0">
    <p:extLst>
      <p:ext uri="{19B8F6BF-5375-455C-9EA6-DF929625EA0E}">
        <p15:presenceInfo xmlns:p15="http://schemas.microsoft.com/office/powerpoint/2012/main" userId="LemonTr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94660"/>
  </p:normalViewPr>
  <p:slideViewPr>
    <p:cSldViewPr snapToGrid="0">
      <p:cViewPr>
        <p:scale>
          <a:sx n="74" d="100"/>
          <a:sy n="74" d="100"/>
        </p:scale>
        <p:origin x="27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9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29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3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3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9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22:39:56.561" idx="1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4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B5CA18-83BF-47E5-971D-E18F17B5A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01" y="2196116"/>
            <a:ext cx="6933112" cy="3237615"/>
          </a:xfrm>
        </p:spPr>
        <p:txBody>
          <a:bodyPr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zh-CN" altLang="en-US" b="1" dirty="0">
                <a:solidFill>
                  <a:schemeClr val="tx1"/>
                </a:solidFill>
              </a:rPr>
              <a:t>语言程序设计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课程设计报告</a:t>
            </a:r>
            <a:br>
              <a:rPr lang="en-US" altLang="zh-CN" b="1" dirty="0">
                <a:solidFill>
                  <a:schemeClr val="tx1"/>
                </a:solidFill>
                <a:latin typeface="+mj-ea"/>
              </a:rPr>
            </a:b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sz="3600" b="1" dirty="0">
                <a:solidFill>
                  <a:schemeClr val="tx1"/>
                </a:solidFill>
                <a:latin typeface="+mj-ea"/>
                <a:ea typeface="+mj-ea"/>
              </a:rPr>
              <a:t>学生成绩管理系统</a:t>
            </a:r>
            <a:b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____________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F9405-F2C4-4263-AF70-04D22E37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954" y="5012412"/>
            <a:ext cx="5916873" cy="1066522"/>
          </a:xfrm>
        </p:spPr>
        <p:txBody>
          <a:bodyPr>
            <a:normAutofit/>
          </a:bodyPr>
          <a:lstStyle/>
          <a:p>
            <a:pPr algn="l"/>
            <a:endParaRPr lang="en-US" altLang="zh-CN" b="1" dirty="0">
              <a:latin typeface="+mj-ea"/>
              <a:ea typeface="+mj-ea"/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220746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廖焕权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3122002455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843F4-7E0E-CB1E-3B5B-F72310E2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11" r="19457" b="2"/>
          <a:stretch/>
        </p:blipFill>
        <p:spPr>
          <a:xfrm>
            <a:off x="8650143" y="0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410FC80-D48F-440E-8A0D-36B9A27D7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114934"/>
            <a:ext cx="1334703" cy="13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5D5BE5-7D92-4655-9403-30CDAE44DE86}"/>
              </a:ext>
            </a:extLst>
          </p:cNvPr>
          <p:cNvSpPr txBox="1"/>
          <p:nvPr/>
        </p:nvSpPr>
        <p:spPr>
          <a:xfrm>
            <a:off x="1501422" y="158044"/>
            <a:ext cx="6502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功能函数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学生信息录入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+mj-lt"/>
                <a:ea typeface="宋体" panose="02010600030101010101" pitchFamily="2" charset="-122"/>
              </a:rPr>
              <a:t>录入学生信息，如果出现相同学号的录入，则录入失败；相关代码如下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882674-0864-445F-9472-0B9E6D59CA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05" y="1766713"/>
            <a:ext cx="6502400" cy="5007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94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95D132-1393-4A86-B724-0405E05FC13F}"/>
              </a:ext>
            </a:extLst>
          </p:cNvPr>
          <p:cNvSpPr txBox="1"/>
          <p:nvPr/>
        </p:nvSpPr>
        <p:spPr>
          <a:xfrm>
            <a:off x="903112" y="485422"/>
            <a:ext cx="10679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删除学生信息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+mj-lt"/>
                <a:ea typeface="宋体" panose="02010600030101010101" pitchFamily="2" charset="-122"/>
              </a:rPr>
              <a:t>通过输入要删除学生的姓名来删除相应的学生，先判断有无学生信息，再删除。代码如下：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25B9F-44D5-4B7A-85A0-92CCA3F3C4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2" y="1201137"/>
            <a:ext cx="7394221" cy="552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53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F6ADE4-6AB7-4465-9F88-5A47C3FD90F7}"/>
              </a:ext>
            </a:extLst>
          </p:cNvPr>
          <p:cNvSpPr txBox="1"/>
          <p:nvPr/>
        </p:nvSpPr>
        <p:spPr>
          <a:xfrm>
            <a:off x="1072444" y="225778"/>
            <a:ext cx="649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修改学生的成绩</a:t>
            </a:r>
            <a:r>
              <a:rPr lang="zh-CN" altLang="zh-CN" sz="2000" dirty="0">
                <a:effectLst/>
              </a:rPr>
              <a:t>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通过输入学生的姓名，来修改此学生的成绩，代码如下：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9A0C82-DCE1-4570-9A0E-9D3772FC8E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3" y="987285"/>
            <a:ext cx="9460089" cy="510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09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229840-F7F8-4E6A-A987-59F9D50E770E}"/>
              </a:ext>
            </a:extLst>
          </p:cNvPr>
          <p:cNvSpPr txBox="1"/>
          <p:nvPr/>
        </p:nvSpPr>
        <p:spPr>
          <a:xfrm>
            <a:off x="846666" y="282222"/>
            <a:ext cx="1118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查询学生成绩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通过姓名来查询学生的成绩；代码如下：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5DE767-E5B1-4061-BED4-51C57D791C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" y="990108"/>
            <a:ext cx="10049796" cy="488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87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55907D-56D0-40B1-93B4-169AEBA58BDA}"/>
              </a:ext>
            </a:extLst>
          </p:cNvPr>
          <p:cNvSpPr txBox="1"/>
          <p:nvPr/>
        </p:nvSpPr>
        <p:spPr>
          <a:xfrm>
            <a:off x="857956" y="711200"/>
            <a:ext cx="843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查询所有学生的信息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b="1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遍历整个数组，把学生信息遍历出来；代码如下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4D030-18C2-4FA9-97D2-B0205BE017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181507"/>
            <a:ext cx="11230119" cy="2670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9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2B3A84D-B48B-43B3-A113-AA5274464CF8}"/>
              </a:ext>
            </a:extLst>
          </p:cNvPr>
          <p:cNvSpPr txBox="1"/>
          <p:nvPr/>
        </p:nvSpPr>
        <p:spPr>
          <a:xfrm>
            <a:off x="807156" y="379357"/>
            <a:ext cx="9951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根据成绩进行排序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b="1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使用冒泡排序，对学生的成绩进行排序，由高到低输出，定义一个学生变量</a:t>
            </a:r>
            <a:r>
              <a:rPr lang="en-US" altLang="zh-CN" sz="2000" dirty="0">
                <a:effectLst/>
                <a:latin typeface="+mj-lt"/>
                <a:ea typeface="宋体" panose="02010600030101010101" pitchFamily="2" charset="-122"/>
              </a:rPr>
              <a:t>temp</a:t>
            </a:r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进行交换；代码如下：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49E442-466A-4AC4-B4BF-F82998BA62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8" y="1395019"/>
            <a:ext cx="8245370" cy="5051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08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F5BFAB-973B-427B-83AF-9F297EDDF262}"/>
              </a:ext>
            </a:extLst>
          </p:cNvPr>
          <p:cNvSpPr txBox="1"/>
          <p:nvPr/>
        </p:nvSpPr>
        <p:spPr>
          <a:xfrm>
            <a:off x="908756" y="469668"/>
            <a:ext cx="10188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按学号排序</a:t>
            </a:r>
            <a:r>
              <a:rPr lang="zh-CN" altLang="zh-CN" sz="2000" dirty="0">
                <a:effectLst/>
              </a:rPr>
              <a:t>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同上，按学号由低到高排序，注意的是这里学号是字符串，用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strcmp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函数比较；代码如下：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71F85-47AD-493D-A99D-029B3E04CF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6" y="1391788"/>
            <a:ext cx="10613431" cy="4074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29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004FBC-E476-4442-95A9-0B3CA6A77600}"/>
              </a:ext>
            </a:extLst>
          </p:cNvPr>
          <p:cNvSpPr txBox="1"/>
          <p:nvPr/>
        </p:nvSpPr>
        <p:spPr>
          <a:xfrm>
            <a:off x="1258711" y="551723"/>
            <a:ext cx="6129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统计班级的平均成绩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+mj-lt"/>
                <a:ea typeface="宋体" panose="02010600030101010101" pitchFamily="2" charset="-122"/>
              </a:rPr>
              <a:t>计算班级所有学生的成绩，算出平均成绩；代码如下；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541AA-440F-4706-9747-43B185639A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2" y="1399822"/>
            <a:ext cx="9927339" cy="408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11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EFC029-A07D-4A9D-8EC0-5125CAA744AB}"/>
              </a:ext>
            </a:extLst>
          </p:cNvPr>
          <p:cNvSpPr txBox="1"/>
          <p:nvPr/>
        </p:nvSpPr>
        <p:spPr>
          <a:xfrm>
            <a:off x="1157111" y="413223"/>
            <a:ext cx="10131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读取学生的信息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b="1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实现从文件中导入学生信息，将文件的信息作为输入。代码如下：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BBF47-1475-4441-9438-64649F63C4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" y="1393367"/>
            <a:ext cx="10915084" cy="317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49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0C815F-2732-4DF8-B83C-C004534E972C}"/>
              </a:ext>
            </a:extLst>
          </p:cNvPr>
          <p:cNvSpPr txBox="1"/>
          <p:nvPr/>
        </p:nvSpPr>
        <p:spPr>
          <a:xfrm>
            <a:off x="1236133" y="472701"/>
            <a:ext cx="6129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保存文件信息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b="1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zh-CN" sz="2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将系统输入的学生信息写入到文件中；代码如下：</a:t>
            </a:r>
            <a:r>
              <a:rPr lang="zh-CN" altLang="zh-CN" sz="2000" dirty="0">
                <a:effectLst/>
                <a:latin typeface="+mj-lt"/>
              </a:rPr>
              <a:t> </a:t>
            </a:r>
            <a:r>
              <a:rPr lang="en-US" altLang="zh-CN" sz="2000" kern="100" dirty="0">
                <a:effectLst/>
                <a:latin typeface="+mj-lt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D05AF-F042-420E-BE90-E69C9465EF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9" y="1286652"/>
            <a:ext cx="11395307" cy="3940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02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5DF9405-F2C4-4263-AF70-04D22E37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267" y="2231549"/>
            <a:ext cx="6660955" cy="2745551"/>
          </a:xfrm>
        </p:spPr>
        <p:txBody>
          <a:bodyPr>
            <a:normAutofit/>
          </a:bodyPr>
          <a:lstStyle/>
          <a:p>
            <a:pPr algn="l"/>
            <a:r>
              <a:rPr lang="zh-CN" altLang="zh-CN" sz="2000" b="0" kern="1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设计的学生成绩管理系统系统是用户管理学生的成绩，通过文件存储成绩数据，通过交互实现输入成绩、通过姓名或学号查询成绩、修改成绩、添加输入成绩、删除成绩、排序、计算总分、输出显示等功能，并能将成绩保存为文件。</a:t>
            </a:r>
            <a:endParaRPr lang="zh-CN" altLang="zh-CN" sz="2000" b="0" kern="100" dirty="0">
              <a:effectLst/>
              <a:latin typeface="+mj-ea"/>
              <a:ea typeface="+mj-ea"/>
            </a:endParaRPr>
          </a:p>
          <a:p>
            <a:pPr algn="l"/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30808D6-A6BD-47E9-AE2F-3C598CDE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273" y="114934"/>
            <a:ext cx="9144000" cy="1919689"/>
          </a:xfrm>
        </p:spPr>
        <p:txBody>
          <a:bodyPr/>
          <a:lstStyle/>
          <a:p>
            <a:r>
              <a:rPr lang="zh-CN" altLang="zh-CN" sz="40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一、需求分析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79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1266FD-5562-43AE-B4C7-FBE9F34F0DEE}"/>
              </a:ext>
            </a:extLst>
          </p:cNvPr>
          <p:cNvSpPr txBox="1"/>
          <p:nvPr/>
        </p:nvSpPr>
        <p:spPr>
          <a:xfrm>
            <a:off x="2523067" y="545661"/>
            <a:ext cx="6129866" cy="89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zh-CN" sz="4000" b="1" kern="10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</a:rPr>
              <a:t>五</a:t>
            </a:r>
            <a:r>
              <a:rPr lang="zh-CN" altLang="en-US" sz="4000" b="1" kern="10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</a:rPr>
              <a:t>、</a:t>
            </a:r>
            <a:r>
              <a:rPr lang="zh-CN" altLang="zh-CN" sz="4000" b="1" kern="10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</a:rPr>
              <a:t>效果展示</a:t>
            </a:r>
            <a:endParaRPr lang="zh-CN" altLang="zh-CN" sz="4000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3D120-D019-424F-A282-296031AB6C0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7" b="44267"/>
          <a:stretch/>
        </p:blipFill>
        <p:spPr bwMode="auto">
          <a:xfrm>
            <a:off x="1505656" y="2503874"/>
            <a:ext cx="9000518" cy="40568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CBEF74-A397-4CC0-ABF9-50274A83B909}"/>
              </a:ext>
            </a:extLst>
          </p:cNvPr>
          <p:cNvSpPr txBox="1"/>
          <p:nvPr/>
        </p:nvSpPr>
        <p:spPr>
          <a:xfrm>
            <a:off x="1511301" y="1659466"/>
            <a:ext cx="966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初始化界面，</a:t>
            </a:r>
            <a:endParaRPr lang="en-US" altLang="zh-CN" sz="2000" dirty="0"/>
          </a:p>
          <a:p>
            <a:r>
              <a:rPr lang="zh-CN" altLang="en-US" sz="2000" dirty="0"/>
              <a:t>   做了个加载条</a:t>
            </a:r>
            <a:r>
              <a:rPr lang="en-US" altLang="zh-CN" sz="2000" dirty="0"/>
              <a:t>loading</a:t>
            </a:r>
            <a:r>
              <a:rPr lang="zh-CN" altLang="en-US" sz="2000" dirty="0"/>
              <a:t>从</a:t>
            </a:r>
            <a:r>
              <a:rPr lang="en-US" altLang="zh-CN" sz="2000" dirty="0"/>
              <a:t>0%</a:t>
            </a:r>
            <a:r>
              <a:rPr lang="zh-CN" altLang="en-US" sz="2000" dirty="0"/>
              <a:t>到</a:t>
            </a:r>
            <a:r>
              <a:rPr lang="en-US" altLang="zh-CN" sz="2000" dirty="0"/>
              <a:t>100%</a:t>
            </a:r>
            <a:r>
              <a:rPr lang="zh-CN" altLang="en-US" sz="2000" dirty="0"/>
              <a:t>后进入主界面</a:t>
            </a:r>
          </a:p>
        </p:txBody>
      </p:sp>
    </p:spTree>
    <p:extLst>
      <p:ext uri="{BB962C8B-B14F-4D97-AF65-F5344CB8AC3E}">
        <p14:creationId xmlns:p14="http://schemas.microsoft.com/office/powerpoint/2010/main" val="306347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91E40A-85E9-4DC3-AB99-289ED37DA94F}"/>
              </a:ext>
            </a:extLst>
          </p:cNvPr>
          <p:cNvSpPr txBox="1"/>
          <p:nvPr/>
        </p:nvSpPr>
        <p:spPr>
          <a:xfrm>
            <a:off x="2094089" y="587720"/>
            <a:ext cx="6129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登陆界面</a:t>
            </a:r>
            <a:endParaRPr lang="en-US" altLang="zh-CN" sz="2000" b="1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endParaRPr lang="en-US" altLang="zh-CN" sz="2000" b="1" kern="100" dirty="0"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latin typeface="+mj-lt"/>
                <a:ea typeface="宋体" panose="02010600030101010101" pitchFamily="2" charset="-122"/>
              </a:rPr>
              <a:t>名称为五口巴学生管理系统</a:t>
            </a:r>
            <a:endParaRPr lang="en-US" altLang="zh-CN" sz="2000" b="1" kern="100" dirty="0"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latin typeface="+mj-lt"/>
                <a:ea typeface="宋体" panose="02010600030101010101" pitchFamily="2" charset="-122"/>
              </a:rPr>
              <a:t>账号密码可以在源代码中修改，有做出批注</a:t>
            </a:r>
            <a:endParaRPr lang="en-US" altLang="zh-CN" sz="2000" b="1" kern="100" dirty="0"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effectLst/>
                <a:latin typeface="+mj-lt"/>
                <a:ea typeface="宋体" panose="02010600030101010101" pitchFamily="2" charset="-122"/>
              </a:rPr>
              <a:t>只有账号密码正确的情况</a:t>
            </a:r>
            <a:r>
              <a:rPr lang="zh-CN" altLang="en-US" sz="2000" b="1" kern="100" dirty="0">
                <a:latin typeface="+mj-lt"/>
                <a:ea typeface="宋体" panose="02010600030101010101" pitchFamily="2" charset="-122"/>
              </a:rPr>
              <a:t>下才可以进入系统</a:t>
            </a:r>
            <a:endParaRPr lang="en-US" altLang="zh-CN" sz="2000" b="1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C82D2-B2E4-487A-AC6B-1D64B10D3BB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1" b="43423"/>
          <a:stretch/>
        </p:blipFill>
        <p:spPr bwMode="auto">
          <a:xfrm>
            <a:off x="2203061" y="2388270"/>
            <a:ext cx="6613561" cy="4209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19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B05385-0056-4DA0-86E3-30469D8EBCA5}"/>
              </a:ext>
            </a:extLst>
          </p:cNvPr>
          <p:cNvSpPr txBox="1"/>
          <p:nvPr/>
        </p:nvSpPr>
        <p:spPr>
          <a:xfrm>
            <a:off x="1676401" y="927289"/>
            <a:ext cx="6129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功能菜单</a:t>
            </a:r>
            <a:endParaRPr lang="en-US" altLang="zh-CN" sz="2000" b="1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endParaRPr lang="en-US" altLang="zh-CN" sz="2000" b="1" kern="100" dirty="0">
              <a:latin typeface="+mj-lt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latin typeface="+mj-lt"/>
                <a:ea typeface="宋体" panose="02010600030101010101" pitchFamily="2" charset="-122"/>
              </a:rPr>
              <a:t>一共有十三个选项，可以通过键盘获取数字进入不同的功能界面，并作出清屏动作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7C005-8CC2-42A7-9186-66B13838AE9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1" b="29988"/>
          <a:stretch/>
        </p:blipFill>
        <p:spPr bwMode="auto">
          <a:xfrm>
            <a:off x="1676400" y="2250728"/>
            <a:ext cx="6812843" cy="4347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356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18E94-4E44-48E7-8ABA-6FC75493504D}"/>
              </a:ext>
            </a:extLst>
          </p:cNvPr>
          <p:cNvSpPr txBox="1"/>
          <p:nvPr/>
        </p:nvSpPr>
        <p:spPr>
          <a:xfrm>
            <a:off x="1143494" y="780533"/>
            <a:ext cx="6129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录入学生信息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以我个人作为案例分别输入学号姓名性别年龄和成绩这些基本信息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78F2E-2A4D-4EB9-AA86-6FE916C8989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8" b="53064"/>
          <a:stretch/>
        </p:blipFill>
        <p:spPr bwMode="auto">
          <a:xfrm>
            <a:off x="1143494" y="2231107"/>
            <a:ext cx="7874140" cy="43277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816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CEAE2C-F8DE-4F45-8EAD-D23DD8095DC7}"/>
              </a:ext>
            </a:extLst>
          </p:cNvPr>
          <p:cNvSpPr txBox="1"/>
          <p:nvPr/>
        </p:nvSpPr>
        <p:spPr>
          <a:xfrm>
            <a:off x="2240844" y="453155"/>
            <a:ext cx="6129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查询学生信息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进入学生信息查询界面通过输入学生姓名来获取学生的成绩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574391-CA89-4FE5-A39E-171165A176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29" b="63052"/>
          <a:stretch/>
        </p:blipFill>
        <p:spPr bwMode="auto">
          <a:xfrm>
            <a:off x="2071510" y="1933751"/>
            <a:ext cx="7531614" cy="42299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587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DDB68D-2567-46DE-9D8C-F8B01A18C9C7}"/>
              </a:ext>
            </a:extLst>
          </p:cNvPr>
          <p:cNvSpPr txBox="1"/>
          <p:nvPr/>
        </p:nvSpPr>
        <p:spPr>
          <a:xfrm>
            <a:off x="1992489" y="1446578"/>
            <a:ext cx="6129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按学号查询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通过输入学生的学号来获取学生的个人信息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8E4A74-BC2F-4AA3-92E1-4CF8D6F5C6D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91" b="57165"/>
          <a:stretch/>
        </p:blipFill>
        <p:spPr bwMode="auto">
          <a:xfrm>
            <a:off x="1992489" y="2496067"/>
            <a:ext cx="7719002" cy="30492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95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0AD0FB-73C2-43B6-A2D7-6AE54146A5BC}"/>
              </a:ext>
            </a:extLst>
          </p:cNvPr>
          <p:cNvSpPr txBox="1"/>
          <p:nvPr/>
        </p:nvSpPr>
        <p:spPr>
          <a:xfrm>
            <a:off x="1913467" y="836978"/>
            <a:ext cx="6129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所有学生的成绩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进入学生成绩查询界面，获取全班同学的成绩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5A8F04-4610-4068-B1A6-727C98E6D8A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75" b="63052"/>
          <a:stretch/>
        </p:blipFill>
        <p:spPr bwMode="auto">
          <a:xfrm>
            <a:off x="1707501" y="2642610"/>
            <a:ext cx="7276861" cy="33784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116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D5116EC-AB24-455E-B135-23094AAD047F}"/>
              </a:ext>
            </a:extLst>
          </p:cNvPr>
          <p:cNvSpPr txBox="1"/>
          <p:nvPr/>
        </p:nvSpPr>
        <p:spPr>
          <a:xfrm>
            <a:off x="1473200" y="588622"/>
            <a:ext cx="8404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保存数据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通过生成一个名为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txt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文本文档来储存录入并储存的学生信息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E964D-8F62-426E-9834-AF64C17C3B9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01" b="77669"/>
          <a:stretch/>
        </p:blipFill>
        <p:spPr bwMode="auto">
          <a:xfrm>
            <a:off x="1267072" y="1549110"/>
            <a:ext cx="4841170" cy="13941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9AB9C9-64BE-456E-8EDC-D20C76B5E6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70"/>
          <a:stretch/>
        </p:blipFill>
        <p:spPr bwMode="auto">
          <a:xfrm>
            <a:off x="1169035" y="3345954"/>
            <a:ext cx="4926965" cy="2464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4AD88A-73F5-48DC-A4AC-559093D1EB4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5" b="61319"/>
          <a:stretch/>
        </p:blipFill>
        <p:spPr bwMode="auto">
          <a:xfrm>
            <a:off x="6645804" y="2388692"/>
            <a:ext cx="3747770" cy="1914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12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B102D6-F0F6-46EF-B3F3-CE30DC45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50" y="1013070"/>
            <a:ext cx="7416166" cy="44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2022D-9372-4BC7-8BD3-6FB6F322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9" y="0"/>
            <a:ext cx="44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5692F4-6C4D-40E5-91A9-43B26DF6FA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55" y="2627245"/>
            <a:ext cx="8244289" cy="38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5DF9405-F2C4-4263-AF70-04D22E37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3855" y="1217184"/>
            <a:ext cx="7862181" cy="106652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8000" b="0" dirty="0">
                <a:solidFill>
                  <a:schemeClr val="tx1"/>
                </a:solidFill>
                <a:latin typeface="+mj-lt"/>
                <a:ea typeface="+mj-ea"/>
              </a:rPr>
              <a:t>包括模块划分，系统模块结构图</a:t>
            </a:r>
            <a:endParaRPr lang="en-US" altLang="zh-CN" sz="8000" b="0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l"/>
            <a:r>
              <a:rPr lang="zh-CN" altLang="en-US" sz="8000" b="0" dirty="0">
                <a:solidFill>
                  <a:schemeClr val="tx1"/>
                </a:solidFill>
                <a:latin typeface="+mj-lt"/>
                <a:ea typeface="+mj-ea"/>
              </a:rPr>
              <a:t>菜单界面与各模块间的结构关系图。学生成绩管理系统由十四个模块组成，系统的模块结构如图所示。</a:t>
            </a:r>
          </a:p>
          <a:p>
            <a:pPr algn="l"/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30808D6-A6BD-47E9-AE2F-3C598CDE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511" y="0"/>
            <a:ext cx="9144000" cy="1217184"/>
          </a:xfrm>
        </p:spPr>
        <p:txBody>
          <a:bodyPr/>
          <a:lstStyle/>
          <a:p>
            <a:r>
              <a:rPr lang="zh-CN" altLang="en-US" sz="4000" dirty="0"/>
              <a:t>二、概要设计</a:t>
            </a:r>
          </a:p>
        </p:txBody>
      </p:sp>
    </p:spTree>
    <p:extLst>
      <p:ext uri="{BB962C8B-B14F-4D97-AF65-F5344CB8AC3E}">
        <p14:creationId xmlns:p14="http://schemas.microsoft.com/office/powerpoint/2010/main" val="2129761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354D13-2793-4300-80A4-4FA01A0C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06" y="0"/>
            <a:ext cx="482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1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E60D3A-ACBD-4B84-AED8-0324354E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95" y="0"/>
            <a:ext cx="4591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DE4889-162D-4744-854F-37F87C6AC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00" y="0"/>
            <a:ext cx="429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3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36DAA7-2110-4969-B4F4-4CD35C65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33" y="0"/>
            <a:ext cx="4445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5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5E2873-C1C0-4C8E-94BA-379C40A1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59" y="0"/>
            <a:ext cx="428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807955-5BDD-4B00-B932-2E3FF10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05" y="0"/>
            <a:ext cx="442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411A9D-46A6-40E3-BBA0-38204899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05" y="0"/>
            <a:ext cx="4281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60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F0CE5-4D04-4DAE-B269-7092CDA5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56" y="0"/>
            <a:ext cx="4299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28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CDF098-D7F4-47DE-9535-E1374018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64" y="0"/>
            <a:ext cx="4160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4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37287D-61F4-49CE-AA5B-0ECBF224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45" y="2817914"/>
            <a:ext cx="4963510" cy="12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30808D6-A6BD-47E9-AE2F-3C598CDE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355" y="135467"/>
            <a:ext cx="9144000" cy="625538"/>
          </a:xfrm>
        </p:spPr>
        <p:txBody>
          <a:bodyPr/>
          <a:lstStyle/>
          <a:p>
            <a:r>
              <a:rPr lang="zh-CN" altLang="en-US" sz="4000" dirty="0"/>
              <a:t>三、详细设计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70954D-6BAE-4D85-B608-0C482D6308D0}"/>
              </a:ext>
            </a:extLst>
          </p:cNvPr>
          <p:cNvSpPr txBox="1"/>
          <p:nvPr/>
        </p:nvSpPr>
        <p:spPr>
          <a:xfrm>
            <a:off x="2901244" y="1095024"/>
            <a:ext cx="750711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系统需要实现以下功能：</a:t>
            </a:r>
            <a:endParaRPr lang="en-US" altLang="zh-CN" sz="2000" b="1" dirty="0"/>
          </a:p>
          <a:p>
            <a:endParaRPr lang="zh-CN" altLang="en-US" sz="2000" b="1" dirty="0"/>
          </a:p>
          <a:p>
            <a:r>
              <a:rPr lang="zh-CN" altLang="en-US" sz="2000" dirty="0"/>
              <a:t>登录系统（通过输入用户名及密码判断是否可以登录）</a:t>
            </a:r>
          </a:p>
          <a:p>
            <a:r>
              <a:rPr lang="zh-CN" altLang="en-US" sz="2000" dirty="0"/>
              <a:t>录入学生信息</a:t>
            </a:r>
          </a:p>
          <a:p>
            <a:r>
              <a:rPr lang="zh-CN" altLang="en-US" sz="2000" dirty="0"/>
              <a:t>删除学生信息（通过姓名来删除学生信息）</a:t>
            </a:r>
          </a:p>
          <a:p>
            <a:r>
              <a:rPr lang="zh-CN" altLang="en-US" sz="2000" dirty="0"/>
              <a:t>修改学生成绩</a:t>
            </a:r>
          </a:p>
          <a:p>
            <a:r>
              <a:rPr lang="zh-CN" altLang="en-US" sz="2000" dirty="0"/>
              <a:t>查询学生成绩</a:t>
            </a:r>
          </a:p>
          <a:p>
            <a:r>
              <a:rPr lang="zh-CN" altLang="en-US" sz="2000" dirty="0"/>
              <a:t>查询所有学生的信息</a:t>
            </a:r>
          </a:p>
          <a:p>
            <a:r>
              <a:rPr lang="zh-CN" altLang="en-US" sz="2000" dirty="0"/>
              <a:t>查询所有学生成绩</a:t>
            </a:r>
          </a:p>
          <a:p>
            <a:r>
              <a:rPr lang="zh-CN" altLang="en-US" sz="2000" dirty="0"/>
              <a:t>学生成绩排序（冒泡排序）</a:t>
            </a:r>
          </a:p>
          <a:p>
            <a:r>
              <a:rPr lang="zh-CN" altLang="en-US" sz="2000" dirty="0"/>
              <a:t>查询单个学生</a:t>
            </a:r>
          </a:p>
          <a:p>
            <a:r>
              <a:rPr lang="zh-CN" altLang="en-US" sz="2000" dirty="0"/>
              <a:t>导入学生信息（通过文件导入学生信息）</a:t>
            </a:r>
          </a:p>
          <a:p>
            <a:r>
              <a:rPr lang="zh-CN" altLang="en-US" sz="2000" dirty="0"/>
              <a:t>保存学生信息（将学生信息保存至文件）</a:t>
            </a:r>
          </a:p>
          <a:p>
            <a:r>
              <a:rPr lang="zh-CN" altLang="en-US" sz="2000" dirty="0"/>
              <a:t>根据学号排序</a:t>
            </a:r>
          </a:p>
          <a:p>
            <a:r>
              <a:rPr lang="zh-CN" altLang="en-US" sz="2000" dirty="0"/>
              <a:t>查看班级平均分</a:t>
            </a:r>
          </a:p>
          <a:p>
            <a:r>
              <a:rPr lang="zh-CN" altLang="en-US" sz="2000" dirty="0"/>
              <a:t>退出系统（通过代码实现，不是</a:t>
            </a:r>
            <a:r>
              <a:rPr lang="en-US" altLang="zh-CN" sz="2000" dirty="0"/>
              <a:t>Ctrl + C</a:t>
            </a:r>
            <a:r>
              <a:rPr lang="zh-CN" altLang="en-US" sz="20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187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3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333368-464A-49F4-9134-4DA695A63B03}"/>
              </a:ext>
            </a:extLst>
          </p:cNvPr>
          <p:cNvSpPr txBox="1"/>
          <p:nvPr/>
        </p:nvSpPr>
        <p:spPr>
          <a:xfrm>
            <a:off x="536222" y="327589"/>
            <a:ext cx="1111955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b="1" u="sng" dirty="0"/>
              <a:t>初始化</a:t>
            </a:r>
            <a:r>
              <a:rPr lang="zh-CN" altLang="en-US" sz="2000" dirty="0"/>
              <a:t>：开始程序，初始化学生信息数据结构和其他必要的变量。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zh-CN" altLang="en-US" sz="2000" dirty="0"/>
          </a:p>
          <a:p>
            <a:r>
              <a:rPr lang="en-US" altLang="zh-CN" sz="2000" b="1" dirty="0"/>
              <a:t>2</a:t>
            </a:r>
            <a:r>
              <a:rPr lang="en-US" altLang="zh-CN" sz="2000" dirty="0"/>
              <a:t>. </a:t>
            </a:r>
            <a:r>
              <a:rPr lang="zh-CN" altLang="en-US" sz="2000" b="1" u="sng" dirty="0"/>
              <a:t>用户认证</a:t>
            </a:r>
            <a:r>
              <a:rPr lang="zh-CN" altLang="en-US" sz="2000" dirty="0"/>
              <a:t>：要求用户进行登录或身份验证，通常需要输入用户名和密码。验证成功后，允许用户进入系统，否则显示错误消息并继续要求身份验证。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3.</a:t>
            </a:r>
            <a:r>
              <a:rPr lang="en-US" altLang="zh-CN" sz="2000" dirty="0"/>
              <a:t>     </a:t>
            </a:r>
            <a:r>
              <a:rPr lang="zh-CN" altLang="en-US" sz="2000" b="1" u="sng" dirty="0"/>
              <a:t>主菜单</a:t>
            </a:r>
            <a:r>
              <a:rPr lang="zh-CN" altLang="en-US" sz="2000" dirty="0"/>
              <a:t>：一旦用户登录成功，系统将显示主菜单，允许用户选择不同的功能选项。这些选项通常包括： </a:t>
            </a:r>
            <a:r>
              <a:rPr lang="en-US" altLang="zh-CN" sz="2000" dirty="0"/>
              <a:t>- </a:t>
            </a:r>
            <a:r>
              <a:rPr lang="zh-CN" altLang="en-US" sz="2000" dirty="0"/>
              <a:t>录入学生成绩</a:t>
            </a:r>
            <a:r>
              <a:rPr lang="en-US" altLang="zh-CN" sz="2000" dirty="0"/>
              <a:t>- </a:t>
            </a:r>
            <a:r>
              <a:rPr lang="zh-CN" altLang="en-US" sz="2000" dirty="0"/>
              <a:t>修改学生成绩 </a:t>
            </a:r>
            <a:r>
              <a:rPr lang="en-US" altLang="zh-CN" sz="2000" dirty="0"/>
              <a:t>- </a:t>
            </a:r>
            <a:r>
              <a:rPr lang="zh-CN" altLang="en-US" sz="2000" dirty="0"/>
              <a:t>删除学生成绩 </a:t>
            </a:r>
            <a:r>
              <a:rPr lang="en-US" altLang="zh-CN" sz="2000" dirty="0"/>
              <a:t>- </a:t>
            </a:r>
            <a:r>
              <a:rPr lang="zh-CN" altLang="en-US" sz="2000" dirty="0"/>
              <a:t>查询学生成绩 </a:t>
            </a:r>
            <a:r>
              <a:rPr lang="en-US" altLang="zh-CN" sz="2000" dirty="0"/>
              <a:t>- </a:t>
            </a:r>
            <a:r>
              <a:rPr lang="zh-CN" altLang="en-US" sz="2000" dirty="0"/>
              <a:t>显示所有学生信息 </a:t>
            </a:r>
            <a:r>
              <a:rPr lang="en-US" altLang="zh-CN" sz="2000" dirty="0"/>
              <a:t>- </a:t>
            </a:r>
            <a:r>
              <a:rPr lang="zh-CN" altLang="en-US" sz="2000" dirty="0"/>
              <a:t>按成绩排序</a:t>
            </a:r>
            <a:r>
              <a:rPr lang="en-US" altLang="zh-CN" sz="2000" dirty="0"/>
              <a:t>- </a:t>
            </a:r>
            <a:r>
              <a:rPr lang="zh-CN" altLang="en-US" sz="2000" dirty="0"/>
              <a:t>按学号排序 </a:t>
            </a:r>
            <a:r>
              <a:rPr lang="en-US" altLang="zh-CN" sz="2000" dirty="0"/>
              <a:t>- </a:t>
            </a:r>
            <a:r>
              <a:rPr lang="zh-CN" altLang="en-US" sz="2000" dirty="0"/>
              <a:t>查看班级平均分</a:t>
            </a:r>
            <a:r>
              <a:rPr lang="en-US" altLang="zh-CN" sz="2000" dirty="0"/>
              <a:t>- </a:t>
            </a:r>
            <a:r>
              <a:rPr lang="zh-CN" altLang="en-US" sz="2000" dirty="0"/>
              <a:t>退出系统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4</a:t>
            </a:r>
            <a:r>
              <a:rPr lang="en-US" altLang="zh-CN" sz="2000" dirty="0"/>
              <a:t>.     </a:t>
            </a:r>
            <a:r>
              <a:rPr lang="zh-CN" altLang="en-US" sz="2000" b="1" u="sng" dirty="0"/>
              <a:t>功能实现</a:t>
            </a:r>
            <a:r>
              <a:rPr lang="zh-CN" altLang="en-US" sz="2000" dirty="0"/>
              <a:t>：根据用户的选择，执行相应的功能：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录入学生成绩：输入学生信息（学号、姓名、性别、年龄、成绩），将信息保存到数据结构中。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修改学生成绩：根据学号或姓名查找学生信息，然后修改成绩。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删除学生成绩：根据学号或姓名查找学生信息，然后删除该学生的记录。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查询学生成绩：根据学号或姓名查找学生信息，并显示学生成绩。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显示所有学生信息：遍历数据结构并显示所有学生的信息。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按成绩排序：根据成绩对学生信息进行排序并显示排名。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按学号排序：根据学号对学生信息进行排序并显示排名。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查看班级平均分：计算并显示所有学生的平均分。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- </a:t>
            </a:r>
            <a:r>
              <a:rPr lang="zh-CN" altLang="en-US" sz="2000" dirty="0"/>
              <a:t>退出系统：退出程序或返回登录界面。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DFA60-A7C9-4BFD-8F41-747369010686}"/>
              </a:ext>
            </a:extLst>
          </p:cNvPr>
          <p:cNvSpPr txBox="1"/>
          <p:nvPr/>
        </p:nvSpPr>
        <p:spPr>
          <a:xfrm>
            <a:off x="970845" y="751344"/>
            <a:ext cx="51251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5.     </a:t>
            </a:r>
            <a:r>
              <a:rPr lang="zh-CN" altLang="en-US" sz="1800" b="1" u="sng" dirty="0"/>
              <a:t>数据存储</a:t>
            </a:r>
            <a:r>
              <a:rPr lang="zh-CN" altLang="en-US" sz="1800" dirty="0"/>
              <a:t>：为了保持学生信息，需要使用数组、链表或数据库来存储和管理数据。</a:t>
            </a:r>
          </a:p>
          <a:p>
            <a:endParaRPr lang="en-US" altLang="zh-CN" dirty="0"/>
          </a:p>
          <a:p>
            <a:r>
              <a:rPr lang="en-US" altLang="zh-CN" b="1" dirty="0"/>
              <a:t>6.</a:t>
            </a:r>
            <a:r>
              <a:rPr lang="en-US" altLang="zh-CN" dirty="0"/>
              <a:t> </a:t>
            </a:r>
            <a:r>
              <a:rPr lang="zh-CN" altLang="en-US" b="1" u="sng" dirty="0"/>
              <a:t>错误处理</a:t>
            </a:r>
            <a:r>
              <a:rPr lang="zh-CN" altLang="en-US" dirty="0"/>
              <a:t>：在用户输入不正确数据或操作失败时，需要提供错误消息并要求用户重试或返回菜单。</a:t>
            </a:r>
          </a:p>
          <a:p>
            <a:endParaRPr lang="zh-CN" altLang="en-US" dirty="0"/>
          </a:p>
          <a:p>
            <a:r>
              <a:rPr lang="en-US" altLang="zh-CN" b="1" dirty="0"/>
              <a:t>7</a:t>
            </a:r>
            <a:r>
              <a:rPr lang="en-US" altLang="zh-CN" dirty="0"/>
              <a:t>. </a:t>
            </a:r>
            <a:r>
              <a:rPr lang="zh-CN" altLang="en-US" b="1" u="sng" dirty="0"/>
              <a:t>循环和退出</a:t>
            </a:r>
            <a:r>
              <a:rPr lang="zh-CN" altLang="en-US" dirty="0"/>
              <a:t>：在每个功能执行后，用户可以选择返回主菜单或退出系统。</a:t>
            </a:r>
          </a:p>
          <a:p>
            <a:endParaRPr lang="zh-CN" altLang="en-US" dirty="0"/>
          </a:p>
          <a:p>
            <a:r>
              <a:rPr lang="en-US" altLang="zh-CN" b="1" dirty="0"/>
              <a:t>8</a:t>
            </a:r>
            <a:r>
              <a:rPr lang="en-US" altLang="zh-CN" dirty="0"/>
              <a:t>. </a:t>
            </a:r>
            <a:r>
              <a:rPr lang="zh-CN" altLang="en-US" b="1" u="sng" dirty="0"/>
              <a:t>保存和加载数据</a:t>
            </a:r>
            <a:r>
              <a:rPr lang="zh-CN" altLang="en-US" dirty="0"/>
              <a:t>：为了持久化学生信息，将数据保存到文件中以便下次程序启动时加载。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                  </a:t>
            </a:r>
            <a:r>
              <a:rPr lang="zh-CN" altLang="en-US" b="1" u="sng" dirty="0"/>
              <a:t>右图为程序流程图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7ED7A7-0FB6-4FBA-88F0-57D0D32672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12" y="503683"/>
            <a:ext cx="5836356" cy="6061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9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1FAEC7-38F7-412B-AA12-38BB8DF296B0}"/>
              </a:ext>
            </a:extLst>
          </p:cNvPr>
          <p:cNvSpPr txBox="1"/>
          <p:nvPr/>
        </p:nvSpPr>
        <p:spPr>
          <a:xfrm>
            <a:off x="3759200" y="248355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四、功能实现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DE57F9-4263-43CB-B5D8-8B801361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31" y="1184120"/>
            <a:ext cx="9507737" cy="51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D6483D-F184-42F3-BFBD-3E06AB3ACD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8" y="919721"/>
            <a:ext cx="7148265" cy="50185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3FB8A2-6338-4CCC-A2BA-16C5A8D0D845}"/>
              </a:ext>
            </a:extLst>
          </p:cNvPr>
          <p:cNvSpPr txBox="1"/>
          <p:nvPr/>
        </p:nvSpPr>
        <p:spPr>
          <a:xfrm>
            <a:off x="1386134" y="373179"/>
            <a:ext cx="289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定义结构体和声明函数</a:t>
            </a:r>
          </a:p>
        </p:txBody>
      </p:sp>
    </p:spTree>
    <p:extLst>
      <p:ext uri="{BB962C8B-B14F-4D97-AF65-F5344CB8AC3E}">
        <p14:creationId xmlns:p14="http://schemas.microsoft.com/office/powerpoint/2010/main" val="177436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E85DD9-CB13-4A06-9225-7B4E9F7CF5F8}"/>
              </a:ext>
            </a:extLst>
          </p:cNvPr>
          <p:cNvSpPr txBox="1"/>
          <p:nvPr/>
        </p:nvSpPr>
        <p:spPr>
          <a:xfrm>
            <a:off x="1411111" y="208843"/>
            <a:ext cx="8805334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+mj-lt"/>
                <a:ea typeface="宋体" panose="02010600030101010101" pitchFamily="2" charset="-122"/>
              </a:rPr>
              <a:t>主函数</a:t>
            </a:r>
            <a:endParaRPr lang="en-US" altLang="zh-CN" sz="2000" b="1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just"/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pPr algn="l">
              <a:lnSpc>
                <a:spcPts val="1950"/>
              </a:lnSpc>
              <a:spcAft>
                <a:spcPts val="1200"/>
              </a:spcAft>
            </a:pPr>
            <a:r>
              <a:rPr lang="zh-CN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通过判断输入的账号密码来实现系统的登录，通过</a:t>
            </a:r>
            <a:r>
              <a:rPr lang="en-US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switch</a:t>
            </a:r>
            <a:r>
              <a:rPr lang="zh-CN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语句来控制实现不同的功能。通过</a:t>
            </a:r>
            <a:r>
              <a:rPr lang="en-US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while</a:t>
            </a:r>
            <a:r>
              <a:rPr lang="zh-CN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循环以及 </a:t>
            </a:r>
            <a:r>
              <a:rPr lang="en-US" altLang="zh-CN" sz="2000" kern="0" dirty="0" err="1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goto</a:t>
            </a:r>
            <a:r>
              <a:rPr lang="zh-CN" altLang="zh-CN" sz="2000" kern="0" dirty="0">
                <a:solidFill>
                  <a:srgbClr val="4D4D4D"/>
                </a:solidFill>
                <a:effectLst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语句来跳转退出系统。</a:t>
            </a:r>
            <a:endParaRPr lang="zh-CN" altLang="zh-CN" sz="2000" kern="100" dirty="0">
              <a:effectLst/>
              <a:latin typeface="+mj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42C65-C152-4D02-A0EE-9838C45D71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43" y="1410547"/>
            <a:ext cx="7484535" cy="523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0662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1071</Words>
  <Application>Microsoft Office PowerPoint</Application>
  <PresentationFormat>宽屏</PresentationFormat>
  <Paragraphs>108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Microsoft YaHei Light</vt:lpstr>
      <vt:lpstr>Microsoft YaHei</vt:lpstr>
      <vt:lpstr>Arial</vt:lpstr>
      <vt:lpstr>Times New Roman</vt:lpstr>
      <vt:lpstr>AngleLinesVTI</vt:lpstr>
      <vt:lpstr>C语言程序设计 课程设计报告   学生成绩管理系统 ____________</vt:lpstr>
      <vt:lpstr>一、需求分析 </vt:lpstr>
      <vt:lpstr>二、概要设计</vt:lpstr>
      <vt:lpstr>三、详细设计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 课程设计报告   学生成绩管理系统 ____________</dc:title>
  <dc:creator>LemonTree</dc:creator>
  <cp:lastModifiedBy>LemonTree</cp:lastModifiedBy>
  <cp:revision>1</cp:revision>
  <dcterms:created xsi:type="dcterms:W3CDTF">2023-09-13T02:36:06Z</dcterms:created>
  <dcterms:modified xsi:type="dcterms:W3CDTF">2023-09-13T15:06:08Z</dcterms:modified>
</cp:coreProperties>
</file>