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3" r:id="rId3"/>
    <p:sldId id="261" r:id="rId4"/>
    <p:sldId id="262" r:id="rId5"/>
    <p:sldId id="266" r:id="rId6"/>
    <p:sldId id="269" r:id="rId7"/>
    <p:sldId id="265" r:id="rId8"/>
    <p:sldId id="268" r:id="rId9"/>
    <p:sldId id="270" r:id="rId10"/>
    <p:sldId id="271" r:id="rId11"/>
    <p:sldId id="274" r:id="rId12"/>
    <p:sldId id="275" r:id="rId13"/>
    <p:sldId id="272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30"/>
  </p:normalViewPr>
  <p:slideViewPr>
    <p:cSldViewPr snapToGrid="0">
      <p:cViewPr varScale="1">
        <p:scale>
          <a:sx n="85" d="100"/>
          <a:sy n="85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43CDA-6D0D-44B0-950D-5321E6546F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B85EEF9-23B8-4779-8796-14FA74AB9E4D}">
      <dgm:prSet phldrT="[Text]" custT="1"/>
      <dgm:spPr/>
      <dgm:t>
        <a:bodyPr/>
        <a:lstStyle/>
        <a:p>
          <a:pPr indent="457200" algn="just"/>
          <a:r>
            <a:rPr lang="en-US" altLang="en-US" sz="2000" dirty="0" smtClean="0">
              <a:latin typeface="微软雅黑" pitchFamily="34" charset="-122"/>
              <a:ea typeface="微软雅黑" pitchFamily="34" charset="-122"/>
            </a:rPr>
            <a:t>(</a:t>
          </a:r>
          <a:r>
            <a:rPr lang="en-US" altLang="en-US" sz="2000" dirty="0" err="1" smtClean="0">
              <a:latin typeface="微软雅黑" pitchFamily="34" charset="-122"/>
              <a:ea typeface="微软雅黑" pitchFamily="34" charset="-122"/>
            </a:rPr>
            <a:t>n,k</a:t>
          </a:r>
          <a:r>
            <a:rPr lang="en-US" altLang="en-US" sz="2000" dirty="0" smtClean="0">
              <a:latin typeface="微软雅黑" pitchFamily="34" charset="-122"/>
              <a:ea typeface="微软雅黑" pitchFamily="34" charset="-122"/>
            </a:rPr>
            <a:t>) erasure code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DD49AC25-EA9F-4244-A5C6-A65277662D73}" type="parTrans" cxnId="{89E7E46E-2B04-42D2-92B2-96F0D0E6A420}">
      <dgm:prSet/>
      <dgm:spPr/>
      <dgm:t>
        <a:bodyPr/>
        <a:lstStyle/>
        <a:p>
          <a:endParaRPr lang="zh-CN" altLang="en-US"/>
        </a:p>
      </dgm:t>
    </dgm:pt>
    <dgm:pt modelId="{8B441CBE-FA15-4637-9774-0FAC2B4766DB}" type="sibTrans" cxnId="{89E7E46E-2B04-42D2-92B2-96F0D0E6A420}">
      <dgm:prSet/>
      <dgm:spPr/>
      <dgm:t>
        <a:bodyPr/>
        <a:lstStyle/>
        <a:p>
          <a:endParaRPr lang="zh-CN" altLang="en-US"/>
        </a:p>
      </dgm:t>
    </dgm:pt>
    <dgm:pt modelId="{DC9377FE-54A9-4690-A1DE-1E468502DCEF}" type="pres">
      <dgm:prSet presAssocID="{60743CDA-6D0D-44B0-950D-5321E6546F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6B6436-B95F-45C8-A8F8-DFA27AB980C2}" type="pres">
      <dgm:prSet presAssocID="{6B85EEF9-23B8-4779-8796-14FA74AB9E4D}" presName="parentText" presStyleLbl="node1" presStyleIdx="0" presStyleCnt="1" custLinFactNeighborY="-121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6DEBBA-A037-4CDB-9390-B1E9ADF728F6}" type="presOf" srcId="{6B85EEF9-23B8-4779-8796-14FA74AB9E4D}" destId="{C16B6436-B95F-45C8-A8F8-DFA27AB980C2}" srcOrd="0" destOrd="0" presId="urn:microsoft.com/office/officeart/2005/8/layout/vList2"/>
    <dgm:cxn modelId="{89E7E46E-2B04-42D2-92B2-96F0D0E6A420}" srcId="{60743CDA-6D0D-44B0-950D-5321E6546FDE}" destId="{6B85EEF9-23B8-4779-8796-14FA74AB9E4D}" srcOrd="0" destOrd="0" parTransId="{DD49AC25-EA9F-4244-A5C6-A65277662D73}" sibTransId="{8B441CBE-FA15-4637-9774-0FAC2B4766DB}"/>
    <dgm:cxn modelId="{E540D6E2-D913-4249-AB31-847A9C86D23B}" type="presOf" srcId="{60743CDA-6D0D-44B0-950D-5321E6546FDE}" destId="{DC9377FE-54A9-4690-A1DE-1E468502DCEF}" srcOrd="0" destOrd="0" presId="urn:microsoft.com/office/officeart/2005/8/layout/vList2"/>
    <dgm:cxn modelId="{DFC91D3A-1763-4700-97A6-7EB763672F50}" type="presParOf" srcId="{DC9377FE-54A9-4690-A1DE-1E468502DCEF}" destId="{C16B6436-B95F-45C8-A8F8-DFA27AB980C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743CDA-6D0D-44B0-950D-5321E6546F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B85EEF9-23B8-4779-8796-14FA74AB9E4D}">
      <dgm:prSet phldrT="[Text]" custT="1"/>
      <dgm:spPr/>
      <dgm:t>
        <a:bodyPr/>
        <a:lstStyle/>
        <a:p>
          <a:pPr indent="457200" algn="just"/>
          <a:r>
            <a:rPr lang="en-US" altLang="en-US" sz="2000" dirty="0" smtClean="0">
              <a:latin typeface="微软雅黑" pitchFamily="34" charset="-122"/>
              <a:ea typeface="微软雅黑" pitchFamily="34" charset="-122"/>
            </a:rPr>
            <a:t>Provably Delay Efficient Data Retrieving in Storage</a:t>
          </a:r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—2015.infocomm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DD49AC25-EA9F-4244-A5C6-A65277662D73}" type="parTrans" cxnId="{89E7E46E-2B04-42D2-92B2-96F0D0E6A420}">
      <dgm:prSet/>
      <dgm:spPr/>
      <dgm:t>
        <a:bodyPr/>
        <a:lstStyle/>
        <a:p>
          <a:endParaRPr lang="zh-CN" altLang="en-US"/>
        </a:p>
      </dgm:t>
    </dgm:pt>
    <dgm:pt modelId="{8B441CBE-FA15-4637-9774-0FAC2B4766DB}" type="sibTrans" cxnId="{89E7E46E-2B04-42D2-92B2-96F0D0E6A420}">
      <dgm:prSet/>
      <dgm:spPr/>
      <dgm:t>
        <a:bodyPr/>
        <a:lstStyle/>
        <a:p>
          <a:endParaRPr lang="zh-CN" altLang="en-US"/>
        </a:p>
      </dgm:t>
    </dgm:pt>
    <dgm:pt modelId="{DC9377FE-54A9-4690-A1DE-1E468502DCEF}" type="pres">
      <dgm:prSet presAssocID="{60743CDA-6D0D-44B0-950D-5321E6546F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6B6436-B95F-45C8-A8F8-DFA27AB980C2}" type="pres">
      <dgm:prSet presAssocID="{6B85EEF9-23B8-4779-8796-14FA74AB9E4D}" presName="parentText" presStyleLbl="node1" presStyleIdx="0" presStyleCnt="1" custLinFactNeighborY="-121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6DEBBA-A037-4CDB-9390-B1E9ADF728F6}" type="presOf" srcId="{6B85EEF9-23B8-4779-8796-14FA74AB9E4D}" destId="{C16B6436-B95F-45C8-A8F8-DFA27AB980C2}" srcOrd="0" destOrd="0" presId="urn:microsoft.com/office/officeart/2005/8/layout/vList2"/>
    <dgm:cxn modelId="{89E7E46E-2B04-42D2-92B2-96F0D0E6A420}" srcId="{60743CDA-6D0D-44B0-950D-5321E6546FDE}" destId="{6B85EEF9-23B8-4779-8796-14FA74AB9E4D}" srcOrd="0" destOrd="0" parTransId="{DD49AC25-EA9F-4244-A5C6-A65277662D73}" sibTransId="{8B441CBE-FA15-4637-9774-0FAC2B4766DB}"/>
    <dgm:cxn modelId="{E540D6E2-D913-4249-AB31-847A9C86D23B}" type="presOf" srcId="{60743CDA-6D0D-44B0-950D-5321E6546FDE}" destId="{DC9377FE-54A9-4690-A1DE-1E468502DCEF}" srcOrd="0" destOrd="0" presId="urn:microsoft.com/office/officeart/2005/8/layout/vList2"/>
    <dgm:cxn modelId="{DFC91D3A-1763-4700-97A6-7EB763672F50}" type="presParOf" srcId="{DC9377FE-54A9-4690-A1DE-1E468502DCEF}" destId="{C16B6436-B95F-45C8-A8F8-DFA27AB980C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743CDA-6D0D-44B0-950D-5321E6546F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B85EEF9-23B8-4779-8796-14FA74AB9E4D}">
      <dgm:prSet phldrT="[Text]" custT="1"/>
      <dgm:spPr/>
      <dgm:t>
        <a:bodyPr/>
        <a:lstStyle/>
        <a:p>
          <a:pPr indent="457200" algn="ctr"/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TOFEC: Achieving Optimal Throughput-Delay Trade-off of Cloud Storage Using Erasure Codes—2015.infocomm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DD49AC25-EA9F-4244-A5C6-A65277662D73}" type="parTrans" cxnId="{89E7E46E-2B04-42D2-92B2-96F0D0E6A420}">
      <dgm:prSet/>
      <dgm:spPr/>
      <dgm:t>
        <a:bodyPr/>
        <a:lstStyle/>
        <a:p>
          <a:endParaRPr lang="zh-CN" altLang="en-US"/>
        </a:p>
      </dgm:t>
    </dgm:pt>
    <dgm:pt modelId="{8B441CBE-FA15-4637-9774-0FAC2B4766DB}" type="sibTrans" cxnId="{89E7E46E-2B04-42D2-92B2-96F0D0E6A420}">
      <dgm:prSet/>
      <dgm:spPr/>
      <dgm:t>
        <a:bodyPr/>
        <a:lstStyle/>
        <a:p>
          <a:endParaRPr lang="zh-CN" altLang="en-US"/>
        </a:p>
      </dgm:t>
    </dgm:pt>
    <dgm:pt modelId="{DC9377FE-54A9-4690-A1DE-1E468502DCEF}" type="pres">
      <dgm:prSet presAssocID="{60743CDA-6D0D-44B0-950D-5321E6546F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6B6436-B95F-45C8-A8F8-DFA27AB980C2}" type="pres">
      <dgm:prSet presAssocID="{6B85EEF9-23B8-4779-8796-14FA74AB9E4D}" presName="parentText" presStyleLbl="node1" presStyleIdx="0" presStyleCnt="1" custScaleY="264085" custLinFactNeighborY="-121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6DEBBA-A037-4CDB-9390-B1E9ADF728F6}" type="presOf" srcId="{6B85EEF9-23B8-4779-8796-14FA74AB9E4D}" destId="{C16B6436-B95F-45C8-A8F8-DFA27AB980C2}" srcOrd="0" destOrd="0" presId="urn:microsoft.com/office/officeart/2005/8/layout/vList2"/>
    <dgm:cxn modelId="{E540D6E2-D913-4249-AB31-847A9C86D23B}" type="presOf" srcId="{60743CDA-6D0D-44B0-950D-5321E6546FDE}" destId="{DC9377FE-54A9-4690-A1DE-1E468502DCEF}" srcOrd="0" destOrd="0" presId="urn:microsoft.com/office/officeart/2005/8/layout/vList2"/>
    <dgm:cxn modelId="{89E7E46E-2B04-42D2-92B2-96F0D0E6A420}" srcId="{60743CDA-6D0D-44B0-950D-5321E6546FDE}" destId="{6B85EEF9-23B8-4779-8796-14FA74AB9E4D}" srcOrd="0" destOrd="0" parTransId="{DD49AC25-EA9F-4244-A5C6-A65277662D73}" sibTransId="{8B441CBE-FA15-4637-9774-0FAC2B4766DB}"/>
    <dgm:cxn modelId="{DFC91D3A-1763-4700-97A6-7EB763672F50}" type="presParOf" srcId="{DC9377FE-54A9-4690-A1DE-1E468502DCEF}" destId="{C16B6436-B95F-45C8-A8F8-DFA27AB980C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B6436-B95F-45C8-A8F8-DFA27AB980C2}">
      <dsp:nvSpPr>
        <dsp:cNvPr id="0" name=""/>
        <dsp:cNvSpPr/>
      </dsp:nvSpPr>
      <dsp:spPr>
        <a:xfrm>
          <a:off x="0" y="0"/>
          <a:ext cx="9127556" cy="508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indent="45720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微软雅黑" pitchFamily="34" charset="-122"/>
              <a:ea typeface="微软雅黑" pitchFamily="34" charset="-122"/>
            </a:rPr>
            <a:t>(</a:t>
          </a:r>
          <a:r>
            <a:rPr lang="en-US" altLang="en-US" sz="2000" kern="1200" dirty="0" err="1" smtClean="0">
              <a:latin typeface="微软雅黑" pitchFamily="34" charset="-122"/>
              <a:ea typeface="微软雅黑" pitchFamily="34" charset="-122"/>
            </a:rPr>
            <a:t>n,k</a:t>
          </a:r>
          <a:r>
            <a:rPr lang="en-US" altLang="en-US" sz="2000" kern="1200" dirty="0" smtClean="0">
              <a:latin typeface="微软雅黑" pitchFamily="34" charset="-122"/>
              <a:ea typeface="微软雅黑" pitchFamily="34" charset="-122"/>
            </a:rPr>
            <a:t>) erasure code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811" y="24811"/>
        <a:ext cx="9077934" cy="458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B6436-B95F-45C8-A8F8-DFA27AB980C2}">
      <dsp:nvSpPr>
        <dsp:cNvPr id="0" name=""/>
        <dsp:cNvSpPr/>
      </dsp:nvSpPr>
      <dsp:spPr>
        <a:xfrm>
          <a:off x="0" y="0"/>
          <a:ext cx="9127556" cy="508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indent="45720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微软雅黑" pitchFamily="34" charset="-122"/>
              <a:ea typeface="微软雅黑" pitchFamily="34" charset="-122"/>
            </a:rPr>
            <a:t>Provably Delay Efficient Data Retrieving in Storage</a:t>
          </a: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—2015.infocomm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811" y="24811"/>
        <a:ext cx="9077934" cy="4586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B6436-B95F-45C8-A8F8-DFA27AB980C2}">
      <dsp:nvSpPr>
        <dsp:cNvPr id="0" name=""/>
        <dsp:cNvSpPr/>
      </dsp:nvSpPr>
      <dsp:spPr>
        <a:xfrm>
          <a:off x="0" y="79908"/>
          <a:ext cx="9633354" cy="67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indent="45720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TOFEC: Achieving Optimal Throughput-Delay Trade-off of Cloud Storage Using Erasure Codes—2015.infocomm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150" y="113058"/>
        <a:ext cx="9567054" cy="612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DE481-D030-4152-88B7-5A41A91D5709}" type="datetimeFigureOut">
              <a:rPr lang="zh-CN" altLang="en-US" smtClean="0"/>
              <a:t>16/3/31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F9E7E-511C-472C-A4C5-7A4A2A72F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3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7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4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98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071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90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9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27BF-B7D0-4458-AB5E-0E89793F1314}" type="datetimeFigureOut">
              <a:rPr lang="zh-CN" altLang="en-US" smtClean="0"/>
              <a:t>16/3/31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3DC2-F5B6-45A2-A05E-A74D7A65DF6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09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27BF-B7D0-4458-AB5E-0E89793F1314}" type="datetimeFigureOut">
              <a:rPr lang="zh-CN" altLang="en-US" smtClean="0"/>
              <a:t>16/3/31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3DC2-F5B6-45A2-A05E-A74D7A65D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5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27BF-B7D0-4458-AB5E-0E89793F1314}" type="datetimeFigureOut">
              <a:rPr lang="zh-CN" altLang="en-US" smtClean="0"/>
              <a:t>16/3/31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3DC2-F5B6-45A2-A05E-A74D7A65D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335360" y="277339"/>
            <a:ext cx="576064" cy="559375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59624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2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27BF-B7D0-4458-AB5E-0E89793F1314}" type="datetimeFigureOut">
              <a:rPr lang="zh-CN" altLang="en-US" smtClean="0"/>
              <a:t>16/3/31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3DC2-F5B6-45A2-A05E-A74D7A65D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31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27BF-B7D0-4458-AB5E-0E89793F1314}" type="datetimeFigureOut">
              <a:rPr lang="zh-CN" altLang="en-US" smtClean="0"/>
              <a:t>16/3/31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3DC2-F5B6-45A2-A05E-A74D7A65DF6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7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27BF-B7D0-4458-AB5E-0E89793F1314}" type="datetimeFigureOut">
              <a:rPr lang="zh-CN" altLang="en-US" smtClean="0"/>
              <a:t>16/3/31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3DC2-F5B6-45A2-A05E-A74D7A65D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27BF-B7D0-4458-AB5E-0E89793F1314}" type="datetimeFigureOut">
              <a:rPr lang="zh-CN" altLang="en-US" smtClean="0"/>
              <a:t>16/3/31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3DC2-F5B6-45A2-A05E-A74D7A65D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27BF-B7D0-4458-AB5E-0E89793F1314}" type="datetimeFigureOut">
              <a:rPr lang="zh-CN" altLang="en-US" smtClean="0"/>
              <a:t>16/3/31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3DC2-F5B6-45A2-A05E-A74D7A65D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2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27BF-B7D0-4458-AB5E-0E89793F1314}" type="datetimeFigureOut">
              <a:rPr lang="zh-CN" altLang="en-US" smtClean="0"/>
              <a:t>16/3/31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3DC2-F5B6-45A2-A05E-A74D7A65D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48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F027BF-B7D0-4458-AB5E-0E89793F1314}" type="datetimeFigureOut">
              <a:rPr lang="zh-CN" altLang="en-US" smtClean="0"/>
              <a:t>16/3/31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B73DC2-F5B6-45A2-A05E-A74D7A65D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91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27BF-B7D0-4458-AB5E-0E89793F1314}" type="datetimeFigureOut">
              <a:rPr lang="zh-CN" altLang="en-US" smtClean="0"/>
              <a:t>16/3/31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3DC2-F5B6-45A2-A05E-A74D7A65D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41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027BF-B7D0-4458-AB5E-0E89793F1314}" type="datetimeFigureOut">
              <a:rPr lang="zh-CN" altLang="en-US" smtClean="0"/>
              <a:t>16/3/31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B73DC2-F5B6-45A2-A05E-A74D7A65DF6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1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603" y="844060"/>
            <a:ext cx="10058400" cy="2154117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 smtClean="0"/>
              <a:t>基于云存储的一种细粒度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数据恢复调度策略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1140339093  </a:t>
            </a:r>
            <a:r>
              <a:rPr lang="zh-CN" altLang="en-US" dirty="0" smtClean="0"/>
              <a:t>廖辉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2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81880" y="266934"/>
            <a:ext cx="3349092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</a:t>
            </a:r>
            <a:endParaRPr lang="en-GB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055" y="1136073"/>
            <a:ext cx="8386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实验：利用四个虚拟机进行实验模拟，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个作为代理节点，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个存储节点</a:t>
            </a:r>
            <a:endParaRPr lang="en-US" altLang="zh-CN" dirty="0" smtClean="0"/>
          </a:p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在每个存储节点部署服务获取该节点任意时间的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，内存，</a:t>
            </a:r>
            <a:r>
              <a:rPr lang="en-US" altLang="zh-CN" dirty="0" smtClean="0"/>
              <a:t>Disk I/O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编写下载程序记录每个文件恢复所需的时间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3.</a:t>
            </a:r>
            <a:r>
              <a:rPr lang="zh-CN" altLang="en-US" dirty="0">
                <a:solidFill>
                  <a:srgbClr val="FF0000"/>
                </a:solidFill>
              </a:rPr>
              <a:t>创</a:t>
            </a:r>
            <a:r>
              <a:rPr lang="zh-CN" altLang="en-US" dirty="0" smtClean="0">
                <a:solidFill>
                  <a:srgbClr val="FF0000"/>
                </a:solidFill>
              </a:rPr>
              <a:t>建线程池进行进行随机调度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分析存储节点系统信息以及文件恢复时间，优化调度方案（基于存储节点的调度）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60584" y="6127166"/>
            <a:ext cx="844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  <a:r>
              <a:rPr lang="zh-CN" altLang="en-US" dirty="0" smtClean="0"/>
              <a:t>戳、时间、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利用率、内存利用率、硬盘利用率、</a:t>
            </a:r>
            <a:r>
              <a:rPr lang="zh-CN" altLang="en-US" dirty="0"/>
              <a:t>硬</a:t>
            </a:r>
            <a:r>
              <a:rPr lang="zh-CN" altLang="en-US" dirty="0" smtClean="0"/>
              <a:t>盘读次数、硬盘写次数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5" y="2976571"/>
            <a:ext cx="89725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0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0"/>
            <a:ext cx="1175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12143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12143465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11987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11724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2135562" y="572626"/>
            <a:ext cx="2256285" cy="6623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2262572" y="1412776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3712596" y="2009247"/>
            <a:ext cx="894259" cy="65284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71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326755" y="2954887"/>
            <a:ext cx="894259" cy="672217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719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391847" y="2026993"/>
            <a:ext cx="385725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986841" y="1070911"/>
              <a:ext cx="3115180" cy="305087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背景及意义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06006" y="2992019"/>
            <a:ext cx="385725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994068" y="1765064"/>
              <a:ext cx="2827147" cy="305087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国内外现状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991360" y="3897729"/>
            <a:ext cx="894259" cy="672217"/>
            <a:chOff x="2215144" y="1952311"/>
            <a:chExt cx="1244730" cy="924318"/>
          </a:xfrm>
        </p:grpSpPr>
        <p:sp>
          <p:nvSpPr>
            <p:cNvPr id="17" name="平行四边形 16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8" name="文本框 10"/>
            <p:cNvSpPr txBox="1"/>
            <p:nvPr/>
          </p:nvSpPr>
          <p:spPr>
            <a:xfrm>
              <a:off x="2393075" y="1952311"/>
              <a:ext cx="1066799" cy="719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70611" y="3934861"/>
            <a:ext cx="3857250" cy="612920"/>
            <a:chOff x="4315150" y="1647579"/>
            <a:chExt cx="3857250" cy="540057"/>
          </a:xfrm>
        </p:grpSpPr>
        <p:sp>
          <p:nvSpPr>
            <p:cNvPr id="20" name="矩形 19"/>
            <p:cNvSpPr/>
            <p:nvPr/>
          </p:nvSpPr>
          <p:spPr>
            <a:xfrm>
              <a:off x="5036386" y="1765064"/>
              <a:ext cx="2827147" cy="305087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计划安排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47504" y="4884920"/>
            <a:ext cx="894259" cy="672217"/>
            <a:chOff x="2215144" y="1952311"/>
            <a:chExt cx="1244730" cy="924318"/>
          </a:xfrm>
        </p:grpSpPr>
        <p:sp>
          <p:nvSpPr>
            <p:cNvPr id="23" name="平行四边形 2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4" name="文本框 10"/>
            <p:cNvSpPr txBox="1"/>
            <p:nvPr/>
          </p:nvSpPr>
          <p:spPr>
            <a:xfrm>
              <a:off x="2393075" y="1952311"/>
              <a:ext cx="1066799" cy="719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326755" y="4922052"/>
            <a:ext cx="3857250" cy="612920"/>
            <a:chOff x="4315150" y="1647579"/>
            <a:chExt cx="3857250" cy="540057"/>
          </a:xfrm>
        </p:grpSpPr>
        <p:sp>
          <p:nvSpPr>
            <p:cNvPr id="26" name="矩形 25"/>
            <p:cNvSpPr/>
            <p:nvPr/>
          </p:nvSpPr>
          <p:spPr>
            <a:xfrm>
              <a:off x="5081577" y="1765064"/>
              <a:ext cx="2827147" cy="305087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进展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24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2381880" y="266934"/>
            <a:ext cx="3300463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背景及意义</a:t>
            </a:r>
            <a:endParaRPr lang="en-GB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991544" y="908720"/>
            <a:ext cx="8352928" cy="655404"/>
            <a:chOff x="0" y="0"/>
            <a:chExt cx="8352928" cy="655404"/>
          </a:xfrm>
        </p:grpSpPr>
        <p:sp>
          <p:nvSpPr>
            <p:cNvPr id="63" name="Rounded Rectangle 62"/>
            <p:cNvSpPr/>
            <p:nvPr/>
          </p:nvSpPr>
          <p:spPr>
            <a:xfrm>
              <a:off x="0" y="0"/>
              <a:ext cx="8352928" cy="65540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4"/>
            <p:cNvSpPr/>
            <p:nvPr/>
          </p:nvSpPr>
          <p:spPr>
            <a:xfrm>
              <a:off x="31994" y="31994"/>
              <a:ext cx="8288940" cy="5914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indent="45720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dirty="0">
                  <a:latin typeface="微软雅黑" pitchFamily="34" charset="-122"/>
                  <a:ea typeface="微软雅黑" pitchFamily="34" charset="-122"/>
                </a:rPr>
                <a:t>云存储中的调度问题</a:t>
              </a:r>
            </a:p>
          </p:txBody>
        </p:sp>
      </p:grpSp>
      <p:pic>
        <p:nvPicPr>
          <p:cNvPr id="21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2018264"/>
            <a:ext cx="4810796" cy="1914792"/>
          </a:xfrm>
          <a:prstGeom prst="rect">
            <a:avLst/>
          </a:prstGeom>
        </p:spPr>
      </p:pic>
      <p:pic>
        <p:nvPicPr>
          <p:cNvPr id="22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86" y="4151686"/>
            <a:ext cx="4134427" cy="1914792"/>
          </a:xfrm>
          <a:prstGeom prst="rect">
            <a:avLst/>
          </a:prstGeom>
        </p:spPr>
      </p:pic>
      <p:sp>
        <p:nvSpPr>
          <p:cNvPr id="23" name="文本框 6"/>
          <p:cNvSpPr txBox="1"/>
          <p:nvPr/>
        </p:nvSpPr>
        <p:spPr>
          <a:xfrm>
            <a:off x="1487488" y="1620089"/>
            <a:ext cx="5791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适用于各种在线存储服务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742932" lvl="1" indent="-285744"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42932" lvl="1" indent="-285744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传媒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742932" lvl="1" indent="-285744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旅游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742932" lvl="1" indent="-285744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金融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742932" lvl="1" indent="-285744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互联网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742932" lvl="1" indent="-285744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大数据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742932" lvl="1" indent="-285744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广告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742932" lvl="1" indent="-285744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政府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742932" lvl="1" indent="-285744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健康医疗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742932" lvl="1" indent="-285744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社交网络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742932" lvl="1" indent="-285744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云计算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742932" lvl="1" indent="-285744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商业贸易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44" indent="-285744">
              <a:buClr>
                <a:srgbClr val="0070C0"/>
              </a:buClr>
              <a:buFont typeface="Wingdings" panose="05000000000000000000" pitchFamily="2" charset="2"/>
              <a:buChar char="p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7"/>
          <p:cNvSpPr txBox="1"/>
          <p:nvPr/>
        </p:nvSpPr>
        <p:spPr>
          <a:xfrm>
            <a:off x="6023992" y="6165305"/>
            <a:ext cx="464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云存储市场以每年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33.1%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的速度增长。从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年增长了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倍。</a:t>
            </a:r>
          </a:p>
        </p:txBody>
      </p:sp>
    </p:spTree>
    <p:extLst>
      <p:ext uri="{BB962C8B-B14F-4D97-AF65-F5344CB8AC3E}">
        <p14:creationId xmlns:p14="http://schemas.microsoft.com/office/powerpoint/2010/main" val="260197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991544" y="908720"/>
            <a:ext cx="8352928" cy="655404"/>
            <a:chOff x="0" y="0"/>
            <a:chExt cx="8352928" cy="655404"/>
          </a:xfrm>
        </p:grpSpPr>
        <p:sp>
          <p:nvSpPr>
            <p:cNvPr id="63" name="Rounded Rectangle 62"/>
            <p:cNvSpPr/>
            <p:nvPr/>
          </p:nvSpPr>
          <p:spPr>
            <a:xfrm>
              <a:off x="0" y="0"/>
              <a:ext cx="8352928" cy="65540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ounded Rectangle 4"/>
            <p:cNvSpPr/>
            <p:nvPr/>
          </p:nvSpPr>
          <p:spPr>
            <a:xfrm>
              <a:off x="31994" y="31994"/>
              <a:ext cx="8288940" cy="5914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indent="45720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dirty="0">
                  <a:latin typeface="微软雅黑" pitchFamily="34" charset="-122"/>
                  <a:ea typeface="微软雅黑" pitchFamily="34" charset="-122"/>
                </a:rPr>
                <a:t>云存储中的调度问题</a:t>
              </a:r>
            </a:p>
          </p:txBody>
        </p:sp>
      </p:grpSp>
      <p:sp>
        <p:nvSpPr>
          <p:cNvPr id="11" name="矩形 4"/>
          <p:cNvSpPr/>
          <p:nvPr/>
        </p:nvSpPr>
        <p:spPr>
          <a:xfrm>
            <a:off x="5087888" y="189766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时间非常宝贵</a:t>
            </a:r>
          </a:p>
        </p:txBody>
      </p:sp>
      <p:sp>
        <p:nvSpPr>
          <p:cNvPr id="12" name="文本框 5"/>
          <p:cNvSpPr txBox="1"/>
          <p:nvPr/>
        </p:nvSpPr>
        <p:spPr>
          <a:xfrm>
            <a:off x="1265850" y="2420888"/>
            <a:ext cx="89302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电子商务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100ms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延迟会导致销售量降低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1%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网络搜索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延迟从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400ms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增加到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900ms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，使用量降低了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20%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高频率的股票交易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1ms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的优势可以为代理公司带来每年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亿的收益。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56" y="2636912"/>
            <a:ext cx="2028118" cy="906508"/>
          </a:xfrm>
          <a:prstGeom prst="rect">
            <a:avLst/>
          </a:prstGeom>
        </p:spPr>
      </p:pic>
      <p:pic>
        <p:nvPicPr>
          <p:cNvPr id="14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777" y="4322967"/>
            <a:ext cx="1895597" cy="778325"/>
          </a:xfrm>
          <a:prstGeom prst="rect">
            <a:avLst/>
          </a:prstGeom>
        </p:spPr>
      </p:pic>
      <p:pic>
        <p:nvPicPr>
          <p:cNvPr id="15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31" y="5707611"/>
            <a:ext cx="1936883" cy="1129848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381880" y="266934"/>
            <a:ext cx="3300463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背景及意义</a:t>
            </a:r>
            <a:endParaRPr lang="en-GB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6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2381880" y="266934"/>
            <a:ext cx="3349092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国内外现状</a:t>
            </a:r>
            <a:endParaRPr lang="en-GB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56" y="975106"/>
            <a:ext cx="9416941" cy="5208818"/>
          </a:xfrm>
          <a:prstGeom prst="rect">
            <a:avLst/>
          </a:prstGeom>
        </p:spPr>
      </p:pic>
      <p:sp>
        <p:nvSpPr>
          <p:cNvPr id="19" name="左大括号 2"/>
          <p:cNvSpPr/>
          <p:nvPr/>
        </p:nvSpPr>
        <p:spPr>
          <a:xfrm>
            <a:off x="798059" y="1728440"/>
            <a:ext cx="185699" cy="1303132"/>
          </a:xfrm>
          <a:prstGeom prst="leftBrace">
            <a:avLst>
              <a:gd name="adj1" fmla="val 53838"/>
              <a:gd name="adj2" fmla="val 52462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/>
          <p:cNvSpPr txBox="1"/>
          <p:nvPr/>
        </p:nvSpPr>
        <p:spPr>
          <a:xfrm>
            <a:off x="451795" y="2161036"/>
            <a:ext cx="93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1" name="左大括号 6"/>
          <p:cNvSpPr/>
          <p:nvPr/>
        </p:nvSpPr>
        <p:spPr>
          <a:xfrm>
            <a:off x="798069" y="3171429"/>
            <a:ext cx="185697" cy="862722"/>
          </a:xfrm>
          <a:prstGeom prst="leftBrace">
            <a:avLst>
              <a:gd name="adj1" fmla="val 53838"/>
              <a:gd name="adj2" fmla="val 52462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7"/>
          <p:cNvSpPr txBox="1"/>
          <p:nvPr/>
        </p:nvSpPr>
        <p:spPr>
          <a:xfrm>
            <a:off x="407607" y="3404893"/>
            <a:ext cx="9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左大括号 8"/>
          <p:cNvSpPr/>
          <p:nvPr/>
        </p:nvSpPr>
        <p:spPr>
          <a:xfrm>
            <a:off x="798059" y="4240665"/>
            <a:ext cx="185697" cy="626326"/>
          </a:xfrm>
          <a:prstGeom prst="leftBrace">
            <a:avLst>
              <a:gd name="adj1" fmla="val 53838"/>
              <a:gd name="adj2" fmla="val 52462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9"/>
          <p:cNvSpPr txBox="1"/>
          <p:nvPr/>
        </p:nvSpPr>
        <p:spPr>
          <a:xfrm>
            <a:off x="407607" y="4337800"/>
            <a:ext cx="9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左大括号 10"/>
          <p:cNvSpPr/>
          <p:nvPr/>
        </p:nvSpPr>
        <p:spPr>
          <a:xfrm>
            <a:off x="798059" y="5043163"/>
            <a:ext cx="185697" cy="523651"/>
          </a:xfrm>
          <a:prstGeom prst="leftBrace">
            <a:avLst>
              <a:gd name="adj1" fmla="val 53838"/>
              <a:gd name="adj2" fmla="val 52462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11"/>
          <p:cNvSpPr txBox="1"/>
          <p:nvPr/>
        </p:nvSpPr>
        <p:spPr>
          <a:xfrm>
            <a:off x="455592" y="5110903"/>
            <a:ext cx="9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8" name="圆角矩形 14"/>
          <p:cNvSpPr/>
          <p:nvPr/>
        </p:nvSpPr>
        <p:spPr>
          <a:xfrm>
            <a:off x="2973335" y="2796906"/>
            <a:ext cx="1349127" cy="1737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15"/>
          <p:cNvSpPr/>
          <p:nvPr/>
        </p:nvSpPr>
        <p:spPr>
          <a:xfrm>
            <a:off x="2045597" y="3579515"/>
            <a:ext cx="3130666" cy="1557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16"/>
          <p:cNvSpPr/>
          <p:nvPr/>
        </p:nvSpPr>
        <p:spPr>
          <a:xfrm>
            <a:off x="2412219" y="3892474"/>
            <a:ext cx="1360239" cy="2014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7"/>
          <p:cNvSpPr txBox="1"/>
          <p:nvPr/>
        </p:nvSpPr>
        <p:spPr>
          <a:xfrm>
            <a:off x="4284748" y="2695269"/>
            <a:ext cx="16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CCF A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类会议</a:t>
            </a:r>
          </a:p>
        </p:txBody>
      </p:sp>
      <p:sp>
        <p:nvSpPr>
          <p:cNvPr id="32" name="文本框 18"/>
          <p:cNvSpPr txBox="1"/>
          <p:nvPr/>
        </p:nvSpPr>
        <p:spPr>
          <a:xfrm>
            <a:off x="5059338" y="3469378"/>
            <a:ext cx="16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CCF A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类期刊</a:t>
            </a:r>
          </a:p>
        </p:txBody>
      </p:sp>
    </p:spTree>
    <p:extLst>
      <p:ext uri="{BB962C8B-B14F-4D97-AF65-F5344CB8AC3E}">
        <p14:creationId xmlns:p14="http://schemas.microsoft.com/office/powerpoint/2010/main" val="319647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2381880" y="266934"/>
            <a:ext cx="3349092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国内外现状</a:t>
            </a:r>
            <a:endParaRPr lang="en-GB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391964435"/>
              </p:ext>
            </p:extLst>
          </p:nvPr>
        </p:nvGraphicFramePr>
        <p:xfrm>
          <a:off x="1515292" y="1032980"/>
          <a:ext cx="9127556" cy="508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流程图: 文档 2"/>
          <p:cNvSpPr/>
          <p:nvPr/>
        </p:nvSpPr>
        <p:spPr>
          <a:xfrm>
            <a:off x="1457535" y="3213727"/>
            <a:ext cx="800935" cy="5715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544174" y="1911482"/>
            <a:ext cx="2787162" cy="3903785"/>
            <a:chOff x="3479519" y="1837592"/>
            <a:chExt cx="2787162" cy="3903785"/>
          </a:xfrm>
        </p:grpSpPr>
        <p:grpSp>
          <p:nvGrpSpPr>
            <p:cNvPr id="17" name="组合 16"/>
            <p:cNvGrpSpPr/>
            <p:nvPr/>
          </p:nvGrpSpPr>
          <p:grpSpPr>
            <a:xfrm>
              <a:off x="3479519" y="1837592"/>
              <a:ext cx="2787162" cy="3903785"/>
              <a:chOff x="3494940" y="1801495"/>
              <a:chExt cx="2787162" cy="390378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13738" y="2092569"/>
                <a:ext cx="914400" cy="395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Block-1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413738" y="2822331"/>
                <a:ext cx="914400" cy="395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Block-2</a:t>
                </a:r>
                <a:endParaRPr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431321" y="4475285"/>
                <a:ext cx="914400" cy="395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Block-n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494940" y="1801495"/>
                <a:ext cx="2787162" cy="390378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4738408" y="3602139"/>
              <a:ext cx="461665" cy="9236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……..</a:t>
              </a:r>
              <a:endParaRPr lang="zh-CN" altLang="en-US" dirty="0"/>
            </a:p>
          </p:txBody>
        </p:sp>
      </p:grpSp>
      <p:cxnSp>
        <p:nvCxnSpPr>
          <p:cNvPr id="20" name="直接箭头连接符 19"/>
          <p:cNvCxnSpPr>
            <a:stCxn id="3" idx="3"/>
          </p:cNvCxnSpPr>
          <p:nvPr/>
        </p:nvCxnSpPr>
        <p:spPr>
          <a:xfrm>
            <a:off x="2258470" y="3499477"/>
            <a:ext cx="1285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475057" y="3029061"/>
            <a:ext cx="103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encode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27" idx="1"/>
          </p:cNvCxnSpPr>
          <p:nvPr/>
        </p:nvCxnSpPr>
        <p:spPr>
          <a:xfrm>
            <a:off x="6369335" y="3029061"/>
            <a:ext cx="1444629" cy="58466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文档 26"/>
          <p:cNvSpPr/>
          <p:nvPr/>
        </p:nvSpPr>
        <p:spPr>
          <a:xfrm>
            <a:off x="7813964" y="3327972"/>
            <a:ext cx="800935" cy="5715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endCxn id="27" idx="1"/>
          </p:cNvCxnSpPr>
          <p:nvPr/>
        </p:nvCxnSpPr>
        <p:spPr>
          <a:xfrm flipV="1">
            <a:off x="6331336" y="3613722"/>
            <a:ext cx="1482628" cy="65581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557089" y="2701520"/>
            <a:ext cx="356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Any K’s block to restore </a:t>
            </a:r>
            <a:r>
              <a:rPr lang="en-US" altLang="zh-CN" dirty="0"/>
              <a:t>original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49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2381880" y="266934"/>
            <a:ext cx="3349092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国内外现状</a:t>
            </a:r>
            <a:endParaRPr lang="en-GB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127642767"/>
              </p:ext>
            </p:extLst>
          </p:nvPr>
        </p:nvGraphicFramePr>
        <p:xfrm>
          <a:off x="1515292" y="1032980"/>
          <a:ext cx="9127556" cy="508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内容占位符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5292" y="2079506"/>
            <a:ext cx="8697313" cy="370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3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2381880" y="266934"/>
            <a:ext cx="3349092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国内外现状</a:t>
            </a:r>
            <a:endParaRPr lang="en-GB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73022927"/>
              </p:ext>
            </p:extLst>
          </p:nvPr>
        </p:nvGraphicFramePr>
        <p:xfrm>
          <a:off x="1515292" y="1032979"/>
          <a:ext cx="9633354" cy="901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2272" y="2194384"/>
            <a:ext cx="10031225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3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81880" y="266934"/>
            <a:ext cx="3349092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划安排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GB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9946" y="2903265"/>
            <a:ext cx="1114927" cy="309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Task-2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99945" y="3417738"/>
            <a:ext cx="1114927" cy="290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Task-k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12843" y="1690256"/>
            <a:ext cx="4400393" cy="2604654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99945" y="2472803"/>
            <a:ext cx="1114927" cy="304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Task-1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893030" y="2769300"/>
            <a:ext cx="712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521528" y="2050474"/>
            <a:ext cx="1265381" cy="187498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635963" y="2108028"/>
            <a:ext cx="111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Queue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252258" y="2624843"/>
            <a:ext cx="111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918072" y="1182772"/>
            <a:ext cx="147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Agent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22721" y="2935861"/>
            <a:ext cx="1114927" cy="3090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Thread-2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822721" y="3408501"/>
            <a:ext cx="1114927" cy="2903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Thread-n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822721" y="2480598"/>
            <a:ext cx="1114927" cy="3040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Thread-1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754979" y="2131553"/>
            <a:ext cx="135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Thread pool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711475" y="2041238"/>
            <a:ext cx="1578683" cy="187498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752056" y="2343043"/>
            <a:ext cx="1359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3.Scheduling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89857" y="1676401"/>
            <a:ext cx="2857921" cy="2604654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480836" y="1201761"/>
            <a:ext cx="147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Storage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6614360" y="2809508"/>
            <a:ext cx="1175497" cy="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柱形 39"/>
          <p:cNvSpPr/>
          <p:nvPr/>
        </p:nvSpPr>
        <p:spPr>
          <a:xfrm>
            <a:off x="8023636" y="2056585"/>
            <a:ext cx="914400" cy="5192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9335707" y="2056585"/>
            <a:ext cx="914400" cy="5192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8761617" y="2938298"/>
            <a:ext cx="914400" cy="5192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下弧形箭头 43"/>
          <p:cNvSpPr/>
          <p:nvPr/>
        </p:nvSpPr>
        <p:spPr>
          <a:xfrm>
            <a:off x="8848437" y="3457565"/>
            <a:ext cx="757381" cy="4586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258633" y="3837749"/>
            <a:ext cx="147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1.Collection data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613236" y="2261459"/>
            <a:ext cx="147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2.Data retrieving time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57382" y="4765964"/>
            <a:ext cx="8386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实验：利用四个虚拟机进行实验模拟，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个作为代理节点，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个存储节点</a:t>
            </a:r>
            <a:endParaRPr lang="en-US" altLang="zh-CN" dirty="0" smtClean="0"/>
          </a:p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在每个存储节点部署服务获取该节点任意时间的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，内存，</a:t>
            </a:r>
            <a:r>
              <a:rPr lang="en-US" altLang="zh-CN" dirty="0" smtClean="0"/>
              <a:t>Disk I/O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编写下载程序记录每个文件恢复所需的时间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创</a:t>
            </a:r>
            <a:r>
              <a:rPr lang="zh-CN" altLang="en-US" dirty="0" smtClean="0"/>
              <a:t>建线程池进行进行随机调度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分析存储节点系统信息以及文件恢复时间，优化调度方案（基于存储节点的调度）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07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408</Words>
  <Application>Microsoft Macintosh PowerPoint</Application>
  <PresentationFormat>宽屏</PresentationFormat>
  <Paragraphs>98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Impact</vt:lpstr>
      <vt:lpstr>Open Sans Light</vt:lpstr>
      <vt:lpstr>Wingdings</vt:lpstr>
      <vt:lpstr>等线</vt:lpstr>
      <vt:lpstr>宋体</vt:lpstr>
      <vt:lpstr>微软雅黑</vt:lpstr>
      <vt:lpstr>回顾</vt:lpstr>
      <vt:lpstr>基于云存储的一种细粒度 数据恢复调度策略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基于云存储的一种细粒度 数据恢复调度策略</dc:title>
  <dc:creator>廖辉</dc:creator>
  <cp:lastModifiedBy>廖辉</cp:lastModifiedBy>
  <cp:revision>22</cp:revision>
  <dcterms:created xsi:type="dcterms:W3CDTF">2016-03-16T07:32:34Z</dcterms:created>
  <dcterms:modified xsi:type="dcterms:W3CDTF">2016-03-31T12:05:26Z</dcterms:modified>
</cp:coreProperties>
</file>