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6" r:id="rId7"/>
    <p:sldId id="261" r:id="rId8"/>
    <p:sldId id="267" r:id="rId9"/>
    <p:sldId id="270" r:id="rId10"/>
    <p:sldId id="271" r:id="rId11"/>
    <p:sldId id="264" r:id="rId12"/>
    <p:sldId id="262" r:id="rId13"/>
    <p:sldId id="263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88" autoAdjust="0"/>
  </p:normalViewPr>
  <p:slideViewPr>
    <p:cSldViewPr snapToGrid="0" snapToObjects="1">
      <p:cViewPr varScale="1">
        <p:scale>
          <a:sx n="54" d="100"/>
          <a:sy n="54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unjieLiao:Desktop:gopigo:calibra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unjieLiao:Desktop:gopigo:calibr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Left Motor</a:t>
            </a:r>
            <a:r>
              <a:rPr lang="en-US" baseline="0"/>
              <a:t> Parameter vs Speed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0.0153118985126859"/>
                  <c:y val="0.265740740740741"/>
                </c:manualLayout>
              </c:layout>
              <c:numFmt formatCode="General" sourceLinked="0"/>
            </c:trendlineLbl>
          </c:trendline>
          <c:xVal>
            <c:numRef>
              <c:f>Sheet1!$A$28:$A$33</c:f>
              <c:numCache>
                <c:formatCode>General</c:formatCode>
                <c:ptCount val="6"/>
                <c:pt idx="0">
                  <c:v>0.053925455294177</c:v>
                </c:pt>
                <c:pt idx="1">
                  <c:v>0.0757893947558627</c:v>
                </c:pt>
                <c:pt idx="2">
                  <c:v>0.097486859120404</c:v>
                </c:pt>
                <c:pt idx="3">
                  <c:v>0.121584734408594</c:v>
                </c:pt>
                <c:pt idx="4">
                  <c:v>0.145792473445035</c:v>
                </c:pt>
                <c:pt idx="5">
                  <c:v>0.169786213844637</c:v>
                </c:pt>
              </c:numCache>
            </c:numRef>
          </c:xVal>
          <c:yVal>
            <c:numRef>
              <c:f>Sheet1!$B$28:$B$33</c:f>
              <c:numCache>
                <c:formatCode>General</c:formatCode>
                <c:ptCount val="6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766760"/>
        <c:axId val="-2093772104"/>
      </c:scatterChart>
      <c:valAx>
        <c:axId val="-2093766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v(m/s)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3772104"/>
        <c:crosses val="autoZero"/>
        <c:crossBetween val="midCat"/>
      </c:valAx>
      <c:valAx>
        <c:axId val="-20937721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Prameter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3766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Right Motor Parameter vs Speed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111077209098863"/>
                  <c:y val="0.27962962962963"/>
                </c:manualLayout>
              </c:layout>
              <c:numFmt formatCode="General" sourceLinked="0"/>
            </c:trendlineLbl>
          </c:trendline>
          <c:xVal>
            <c:numRef>
              <c:f>Sheet1!$I$28:$I$33</c:f>
              <c:numCache>
                <c:formatCode>General</c:formatCode>
                <c:ptCount val="6"/>
                <c:pt idx="0">
                  <c:v>0.0517203251520359</c:v>
                </c:pt>
                <c:pt idx="1">
                  <c:v>0.0737798274706694</c:v>
                </c:pt>
                <c:pt idx="2">
                  <c:v>0.0977804942382365</c:v>
                </c:pt>
                <c:pt idx="3">
                  <c:v>0.118047723953071</c:v>
                </c:pt>
                <c:pt idx="4">
                  <c:v>0.131075871145738</c:v>
                </c:pt>
                <c:pt idx="5">
                  <c:v>0.156650108189293</c:v>
                </c:pt>
              </c:numCache>
            </c:numRef>
          </c:xVal>
          <c:yVal>
            <c:numRef>
              <c:f>Sheet1!$J$28:$J$33</c:f>
              <c:numCache>
                <c:formatCode>General</c:formatCode>
                <c:ptCount val="6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835672"/>
        <c:axId val="-2093840984"/>
      </c:scatterChart>
      <c:valAx>
        <c:axId val="-2093835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v(m/s)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3840984"/>
        <c:crosses val="autoZero"/>
        <c:crossBetween val="midCat"/>
      </c:valAx>
      <c:valAx>
        <c:axId val="-2093840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Parameter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3835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DC8-23F4-1143-9822-35F0D7E3C0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EE3DB-0350-4948-AB87-5647E6849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Decribe</a:t>
            </a:r>
            <a:r>
              <a:rPr lang="en-US" baseline="0" dirty="0" smtClean="0"/>
              <a:t> what a </a:t>
            </a:r>
            <a:r>
              <a:rPr lang="en-US" baseline="0" dirty="0" err="1" smtClean="0"/>
              <a:t>gopigo</a:t>
            </a:r>
            <a:r>
              <a:rPr lang="en-US" baseline="0" dirty="0" smtClean="0"/>
              <a:t>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EE3DB-0350-4948-AB87-5647E6849F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4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what’s doing: like filtering, one pattern is eyes are dark and the cheeks are light;</a:t>
            </a:r>
          </a:p>
          <a:p>
            <a:r>
              <a:rPr lang="en-US" baseline="0" dirty="0" smtClean="0"/>
              <a:t>Light bridge and dark eyes for the second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EE3DB-0350-4948-AB87-5647E6849F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 is just the function from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gopigo</a:t>
            </a:r>
            <a:r>
              <a:rPr lang="en-US" baseline="0" dirty="0" smtClean="0"/>
              <a:t>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EE3DB-0350-4948-AB87-5647E6849F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1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D: is the distance between</a:t>
            </a:r>
            <a:r>
              <a:rPr lang="en-US" baseline="0" dirty="0" smtClean="0"/>
              <a:t> the lens and image censor, which has to be calibrated for further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EE3DB-0350-4948-AB87-5647E6849F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issue which</a:t>
            </a:r>
            <a:r>
              <a:rPr lang="en-US" baseline="0" dirty="0" smtClean="0"/>
              <a:t> is the sliding, slipping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EE3DB-0350-4948-AB87-5647E6849F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  <a:r>
              <a:rPr lang="en-US" baseline="0" dirty="0" smtClean="0"/>
              <a:t> out </a:t>
            </a:r>
            <a:r>
              <a:rPr lang="en-US" baseline="0" dirty="0" err="1" smtClean="0"/>
              <a:t>gopigo</a:t>
            </a:r>
            <a:r>
              <a:rPr lang="en-US" baseline="0" dirty="0" smtClean="0"/>
              <a:t> has built-in function for it to stop and turns, and that’s cause the sharp corner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EE3DB-0350-4948-AB87-5647E6849F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0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Talks</a:t>
            </a:r>
            <a:r>
              <a:rPr lang="en-US" baseline="0" dirty="0" smtClean="0"/>
              <a:t> about a about 1-2 second delay, kinds of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EE3DB-0350-4948-AB87-5647E6849F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9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needs to talk</a:t>
            </a:r>
            <a:r>
              <a:rPr lang="en-US" baseline="0" dirty="0" smtClean="0"/>
              <a:t> about the board issue by drawing </a:t>
            </a:r>
            <a:r>
              <a:rPr lang="en-US" baseline="0" dirty="0" err="1" smtClean="0"/>
              <a:t>sth</a:t>
            </a:r>
            <a:r>
              <a:rPr lang="en-US" baseline="0" dirty="0" smtClean="0"/>
              <a:t> on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EE3DB-0350-4948-AB87-5647E6849F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49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need to draw it out on</a:t>
            </a:r>
            <a:r>
              <a:rPr lang="en-US" baseline="0" dirty="0" smtClean="0"/>
              <a:t> the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EE3DB-0350-4948-AB87-5647E6849F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General Method of Obstacle Detection and Avoidance Using </a:t>
            </a:r>
            <a:r>
              <a:rPr lang="en-US" sz="5400" dirty="0" err="1" smtClean="0"/>
              <a:t>GoPiGo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Undergraduate Research 4000</a:t>
            </a:r>
          </a:p>
          <a:p>
            <a:r>
              <a:rPr lang="en-US" dirty="0" smtClean="0"/>
              <a:t>Junjie Liao</a:t>
            </a:r>
          </a:p>
          <a:p>
            <a:r>
              <a:rPr lang="en-US" dirty="0" err="1" smtClean="0"/>
              <a:t>Dr.DeWitt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82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Second </a:t>
            </a:r>
            <a:r>
              <a:rPr lang="en-US" dirty="0" smtClean="0"/>
              <a:t>Turning Method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22569" y="2551550"/>
            <a:ext cx="3900835" cy="3900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2301949" y="2903097"/>
            <a:ext cx="3764760" cy="3218510"/>
          </a:xfrm>
          <a:prstGeom prst="hex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3106577" y="2903098"/>
            <a:ext cx="1077749" cy="1609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</p:cNvCxnSpPr>
          <p:nvPr/>
        </p:nvCxnSpPr>
        <p:spPr>
          <a:xfrm>
            <a:off x="2301949" y="4512352"/>
            <a:ext cx="1882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06577" y="4535033"/>
            <a:ext cx="24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229242">
            <a:off x="1740634" y="3358908"/>
            <a:ext cx="963869" cy="1506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4114" y="2825662"/>
            <a:ext cx="290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forward for  </a:t>
            </a:r>
            <a:r>
              <a:rPr lang="en-US" dirty="0" err="1" smtClean="0"/>
              <a:t>t_fwd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20381237">
            <a:off x="1262817" y="4591105"/>
            <a:ext cx="963869" cy="1506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887073"/>
            <a:ext cx="283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 left/right for </a:t>
            </a:r>
            <a:r>
              <a:rPr lang="en-US" dirty="0" err="1" smtClean="0"/>
              <a:t>t_turn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5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Prioritizing Obstacle</a:t>
            </a:r>
            <a:endParaRPr lang="en-US" dirty="0"/>
          </a:p>
        </p:txBody>
      </p:sp>
      <p:pic>
        <p:nvPicPr>
          <p:cNvPr id="4" name="Picture 3" descr="overhead-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7" y="1934992"/>
            <a:ext cx="2978317" cy="4476639"/>
          </a:xfrm>
          <a:prstGeom prst="rect">
            <a:avLst/>
          </a:prstGeom>
        </p:spPr>
      </p:pic>
      <p:pic>
        <p:nvPicPr>
          <p:cNvPr id="7" name="Picture 6" descr="Test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56" y="2461034"/>
            <a:ext cx="304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4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 after calibration, </a:t>
            </a:r>
            <a:r>
              <a:rPr lang="en-US" dirty="0" err="1" smtClean="0"/>
              <a:t>GoPiGo</a:t>
            </a:r>
            <a:r>
              <a:rPr lang="en-US" dirty="0" smtClean="0"/>
              <a:t> still does not move in a straight line – seems to be affected by the surface of the paths</a:t>
            </a:r>
          </a:p>
          <a:p>
            <a:r>
              <a:rPr lang="en-US" dirty="0" smtClean="0"/>
              <a:t>Avoidance strategy only </a:t>
            </a:r>
            <a:r>
              <a:rPr lang="en-US" dirty="0" smtClean="0"/>
              <a:t>based </a:t>
            </a:r>
            <a:r>
              <a:rPr lang="en-US" dirty="0" smtClean="0"/>
              <a:t>on the closest </a:t>
            </a:r>
            <a:r>
              <a:rPr lang="en-US" dirty="0" smtClean="0"/>
              <a:t>obstacle, but we want to find the best path that takes into account all obstacles</a:t>
            </a:r>
            <a:endParaRPr lang="en-US" dirty="0" smtClean="0"/>
          </a:p>
          <a:p>
            <a:r>
              <a:rPr lang="en-US" dirty="0" smtClean="0"/>
              <a:t>Face detection isn’t a 100% accurate, for example white board will be detected occasionally; besides, only frontal face will be </a:t>
            </a:r>
            <a:r>
              <a:rPr lang="en-US" dirty="0" smtClean="0"/>
              <a:t>detected</a:t>
            </a:r>
          </a:p>
          <a:p>
            <a:r>
              <a:rPr lang="en-US" dirty="0" smtClean="0"/>
              <a:t>Takes a little more than one second to do the image analysis, which is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response mechanism for motors in order to move forward in a more straight line</a:t>
            </a:r>
          </a:p>
          <a:p>
            <a:r>
              <a:rPr lang="en-US" dirty="0" smtClean="0"/>
              <a:t>Make it able to go automatically with a given goal location using fictitious force </a:t>
            </a:r>
            <a:r>
              <a:rPr lang="en-US" dirty="0" smtClean="0"/>
              <a:t>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06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Point University Physics Department</a:t>
            </a:r>
          </a:p>
          <a:p>
            <a:r>
              <a:rPr lang="en-US" dirty="0" err="1" smtClean="0"/>
              <a:t>Dr.DeWitt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5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pencv.org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3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GoPiGo</a:t>
            </a:r>
            <a:r>
              <a:rPr lang="en-US" dirty="0" smtClean="0"/>
              <a:t> move forward and avoid obstacles by turning around them.</a:t>
            </a:r>
          </a:p>
          <a:p>
            <a:pPr lvl="1"/>
            <a:r>
              <a:rPr lang="en-US" dirty="0" smtClean="0"/>
              <a:t>Using face detection to detect obstacles</a:t>
            </a:r>
          </a:p>
          <a:p>
            <a:pPr lvl="1"/>
            <a:r>
              <a:rPr lang="en-US" dirty="0" smtClean="0"/>
              <a:t>Avoidance with turning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3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Viola-Jones algorithm</a:t>
            </a:r>
          </a:p>
          <a:p>
            <a:r>
              <a:rPr lang="en-US" dirty="0" err="1" smtClean="0"/>
              <a:t>OpenCV</a:t>
            </a:r>
            <a:endParaRPr lang="en-US" dirty="0"/>
          </a:p>
        </p:txBody>
      </p:sp>
      <p:pic>
        <p:nvPicPr>
          <p:cNvPr id="4" name="Picture 3" descr="fa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746" y="3372523"/>
            <a:ext cx="4653223" cy="2664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6414" y="6151349"/>
            <a:ext cx="165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Opencv.org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5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Motions of </a:t>
            </a:r>
            <a:r>
              <a:rPr lang="en-US" dirty="0" err="1" smtClean="0"/>
              <a:t>GoPiGo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straight</a:t>
            </a:r>
          </a:p>
          <a:p>
            <a:r>
              <a:rPr lang="en-US" dirty="0" smtClean="0"/>
              <a:t>Turning with specified speed, radius,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Moving Straight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Calibration of two motors</a:t>
            </a:r>
          </a:p>
          <a:p>
            <a:r>
              <a:rPr lang="en-US" dirty="0" smtClean="0"/>
              <a:t>Convert a given linear speed into</a:t>
            </a:r>
            <a:r>
              <a:rPr lang="en-US" dirty="0" smtClean="0"/>
              <a:t> a motor parameter </a:t>
            </a:r>
          </a:p>
          <a:p>
            <a:pPr lvl="1"/>
            <a:r>
              <a:rPr lang="en-US" dirty="0" err="1" smtClean="0"/>
              <a:t>set_left_speed</a:t>
            </a:r>
            <a:r>
              <a:rPr lang="en-US" dirty="0" smtClean="0"/>
              <a:t>(parameter)</a:t>
            </a:r>
          </a:p>
          <a:p>
            <a:pPr lvl="1"/>
            <a:r>
              <a:rPr lang="en-US" dirty="0" err="1" smtClean="0"/>
              <a:t>s</a:t>
            </a:r>
            <a:r>
              <a:rPr lang="en-US" dirty="0" err="1" smtClean="0"/>
              <a:t>et_right_speed</a:t>
            </a:r>
            <a:r>
              <a:rPr lang="en-US" dirty="0" smtClean="0"/>
              <a:t>(parameter)</a:t>
            </a:r>
          </a:p>
          <a:p>
            <a:pPr lvl="1"/>
            <a:r>
              <a:rPr lang="en-US" dirty="0" smtClean="0"/>
              <a:t>Parameter: 0 - 255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15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Calibration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436196"/>
              </p:ext>
            </p:extLst>
          </p:nvPr>
        </p:nvGraphicFramePr>
        <p:xfrm>
          <a:off x="165488" y="3044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396299"/>
              </p:ext>
            </p:extLst>
          </p:nvPr>
        </p:nvGraphicFramePr>
        <p:xfrm>
          <a:off x="4572000" y="30488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041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Turning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to find out the distance between the </a:t>
            </a:r>
            <a:r>
              <a:rPr lang="en-US" dirty="0" err="1" smtClean="0"/>
              <a:t>GoPiGo</a:t>
            </a:r>
            <a:r>
              <a:rPr lang="en-US" dirty="0" smtClean="0"/>
              <a:t> and obstacles </a:t>
            </a:r>
            <a:r>
              <a:rPr lang="en-US" dirty="0" smtClean="0"/>
              <a:t>first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smtClean="0"/>
              <a:t>methods of turning </a:t>
            </a:r>
            <a:r>
              <a:rPr lang="en-US" dirty="0" smtClean="0"/>
              <a:t>were explored:</a:t>
            </a:r>
          </a:p>
          <a:p>
            <a:pPr lvl="1"/>
            <a:r>
              <a:rPr lang="en-US" dirty="0" smtClean="0"/>
              <a:t>Adjust the speed difference between two motors to make it turn with specified radius, speed and angle</a:t>
            </a:r>
          </a:p>
          <a:p>
            <a:pPr lvl="1"/>
            <a:r>
              <a:rPr lang="en-US" dirty="0" smtClean="0"/>
              <a:t>Using polygons to approximate a circle</a:t>
            </a:r>
          </a:p>
          <a:p>
            <a:r>
              <a:rPr lang="en-US" dirty="0" smtClean="0"/>
              <a:t>Turning </a:t>
            </a:r>
            <a:r>
              <a:rPr lang="en-US" dirty="0" smtClean="0"/>
              <a:t>through a </a:t>
            </a:r>
            <a:r>
              <a:rPr lang="en-US" dirty="0" smtClean="0"/>
              <a:t>given angle</a:t>
            </a:r>
          </a:p>
        </p:txBody>
      </p:sp>
    </p:spTree>
    <p:extLst>
      <p:ext uri="{BB962C8B-B14F-4D97-AF65-F5344CB8AC3E}">
        <p14:creationId xmlns:p14="http://schemas.microsoft.com/office/powerpoint/2010/main" val="265632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3286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Approximate The Distance To </a:t>
            </a:r>
            <a:r>
              <a:rPr lang="en-US" dirty="0" err="1" smtClean="0"/>
              <a:t>GoPiGo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4910" y="3220623"/>
            <a:ext cx="3640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65630" y="6225783"/>
            <a:ext cx="21772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95585" y="5124396"/>
            <a:ext cx="2177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78975" y="5124396"/>
            <a:ext cx="217721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34910" y="3220623"/>
            <a:ext cx="2907930" cy="3005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565630" y="3220623"/>
            <a:ext cx="2909303" cy="3005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136" y="2767014"/>
            <a:ext cx="189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Actual_width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44136" y="6304002"/>
            <a:ext cx="19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Image_width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4586" y="5035059"/>
            <a:ext cx="102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43736" y="3220623"/>
            <a:ext cx="0" cy="3005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6230" y="3359289"/>
            <a:ext cx="189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distance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3736" y="5856451"/>
            <a:ext cx="64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9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First </a:t>
            </a:r>
            <a:r>
              <a:rPr lang="en-US" dirty="0" smtClean="0"/>
              <a:t>Turning Method</a:t>
            </a:r>
            <a:endParaRPr lang="en-US" dirty="0"/>
          </a:p>
        </p:txBody>
      </p:sp>
      <p:pic>
        <p:nvPicPr>
          <p:cNvPr id="5" name="Picture 4" descr="gopigo_top_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03" y="4468048"/>
            <a:ext cx="1596095" cy="1990111"/>
          </a:xfrm>
          <a:prstGeom prst="rect">
            <a:avLst/>
          </a:prstGeom>
        </p:spPr>
      </p:pic>
      <p:sp>
        <p:nvSpPr>
          <p:cNvPr id="8" name="Circular Arrow 7"/>
          <p:cNvSpPr/>
          <p:nvPr/>
        </p:nvSpPr>
        <p:spPr>
          <a:xfrm>
            <a:off x="2187016" y="2823716"/>
            <a:ext cx="2110706" cy="3115380"/>
          </a:xfrm>
          <a:prstGeom prst="circularArrow">
            <a:avLst>
              <a:gd name="adj1" fmla="val 9928"/>
              <a:gd name="adj2" fmla="val 1142319"/>
              <a:gd name="adj3" fmla="val 15686299"/>
              <a:gd name="adj4" fmla="val 10800000"/>
              <a:gd name="adj5" fmla="val 12500"/>
            </a:avLst>
          </a:prstGeom>
          <a:solidFill>
            <a:schemeClr val="bg2">
              <a:lumMod val="75000"/>
            </a:schemeClr>
          </a:solidFill>
          <a:ln>
            <a:solidFill>
              <a:srgbClr val="589D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29741" y="3923717"/>
            <a:ext cx="0" cy="54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66743" y="3300005"/>
            <a:ext cx="0" cy="116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98778" y="4468049"/>
            <a:ext cx="498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50122" y="4468048"/>
            <a:ext cx="498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07821" y="4468049"/>
            <a:ext cx="498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576" y="4468048"/>
            <a:ext cx="498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27332" y="4473027"/>
            <a:ext cx="498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12804" y="4589568"/>
            <a:ext cx="158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16123" y="4407288"/>
            <a:ext cx="158755" cy="12152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98778" y="5408550"/>
            <a:ext cx="429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V_outer</a:t>
            </a:r>
            <a:r>
              <a:rPr lang="en-US" dirty="0" smtClean="0"/>
              <a:t> = (</a:t>
            </a:r>
            <a:r>
              <a:rPr lang="en-US" dirty="0" err="1" smtClean="0"/>
              <a:t>R+w</a:t>
            </a:r>
            <a:r>
              <a:rPr lang="en-US" dirty="0" smtClean="0"/>
              <a:t>/2)/(R-w/2)*</a:t>
            </a:r>
            <a:r>
              <a:rPr lang="en-US" dirty="0" err="1" smtClean="0"/>
              <a:t>V_inner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66743" y="4958900"/>
            <a:ext cx="11629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040" y="4937349"/>
            <a:ext cx="942725" cy="36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976" y="3300005"/>
            <a:ext cx="12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V_outer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9741" y="3923717"/>
            <a:ext cx="9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V_inner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3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608</TotalTime>
  <Words>484</Words>
  <Application>Microsoft Macintosh PowerPoint</Application>
  <PresentationFormat>On-screen Show (4:3)</PresentationFormat>
  <Paragraphs>83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Genesis</vt:lpstr>
      <vt:lpstr>General Method of Obstacle Detection and Avoidance Using GoPiGo</vt:lpstr>
      <vt:lpstr>Goal</vt:lpstr>
      <vt:lpstr>Face Detection</vt:lpstr>
      <vt:lpstr>Motions of GoPiGo</vt:lpstr>
      <vt:lpstr>Moving Straight</vt:lpstr>
      <vt:lpstr>Calibration</vt:lpstr>
      <vt:lpstr>Turning Strategy</vt:lpstr>
      <vt:lpstr>Approximate The Distance To GoPiGo</vt:lpstr>
      <vt:lpstr>First Turning Method</vt:lpstr>
      <vt:lpstr>Second Turning Method</vt:lpstr>
      <vt:lpstr>Prioritizing Obstacle</vt:lpstr>
      <vt:lpstr>Problems</vt:lpstr>
      <vt:lpstr>Future Work</vt:lpstr>
      <vt:lpstr>Acknowledgements</vt:lpstr>
      <vt:lpstr>Work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Liao</dc:creator>
  <cp:lastModifiedBy>Junjie Liao</cp:lastModifiedBy>
  <cp:revision>184</cp:revision>
  <dcterms:created xsi:type="dcterms:W3CDTF">2016-04-22T19:38:54Z</dcterms:created>
  <dcterms:modified xsi:type="dcterms:W3CDTF">2016-04-24T19:30:01Z</dcterms:modified>
</cp:coreProperties>
</file>