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3" r:id="rId8"/>
    <p:sldId id="272" r:id="rId9"/>
    <p:sldId id="265" r:id="rId10"/>
    <p:sldId id="266" r:id="rId11"/>
    <p:sldId id="267" r:id="rId12"/>
    <p:sldId id="268" r:id="rId13"/>
    <p:sldId id="269" r:id="rId14"/>
    <p:sldId id="275" r:id="rId15"/>
    <p:sldId id="277" r:id="rId16"/>
    <p:sldId id="273" r:id="rId17"/>
    <p:sldId id="271" r:id="rId18"/>
    <p:sldId id="270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38" autoAdjust="0"/>
    <p:restoredTop sz="94660"/>
  </p:normalViewPr>
  <p:slideViewPr>
    <p:cSldViewPr>
      <p:cViewPr varScale="1">
        <p:scale>
          <a:sx n="82" d="100"/>
          <a:sy n="82" d="100"/>
        </p:scale>
        <p:origin x="-151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20.78.78.42/get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的物联网连接管理云平台的设计与实现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736" y="3286124"/>
            <a:ext cx="4129094" cy="300039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班级：物联网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14-1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学号：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3140758130</a:t>
            </a: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学生：廖健松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指导老师：王政锋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1000108"/>
            <a:ext cx="2257412" cy="7032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构成组件</a:t>
            </a:r>
            <a:endParaRPr lang="zh-CN" alt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57488" y="0"/>
            <a:ext cx="3429024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数据服务模块：</a:t>
            </a:r>
            <a:endParaRPr kumimoji="0" lang="zh-CN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643050"/>
            <a:ext cx="38862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3817937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5786446" y="1142984"/>
            <a:ext cx="2533640" cy="50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服务内容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71934" y="3429000"/>
            <a:ext cx="100013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0"/>
            <a:ext cx="2686040" cy="714356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Web</a:t>
            </a:r>
            <a:r>
              <a:rPr lang="zh-CN" altLang="en-US" sz="3800" dirty="0" smtClean="0"/>
              <a:t>平台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是整个平台的进行可视化操作的窗口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前端页面采用</a:t>
            </a:r>
            <a:r>
              <a:rPr lang="en-US" altLang="zh-CN" dirty="0" smtClean="0"/>
              <a:t>HTML+CSS+JS</a:t>
            </a:r>
            <a:r>
              <a:rPr lang="zh-CN" altLang="en-US" dirty="0" smtClean="0"/>
              <a:t>等开发技术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后端采用成熟的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r>
              <a:rPr lang="en-US" altLang="zh-CN" dirty="0" err="1" smtClean="0"/>
              <a:t>ThinkPHP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服务器采用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服务器（高并发能力）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4900618" cy="857232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Web</a:t>
            </a:r>
            <a:r>
              <a:rPr lang="zh-CN" altLang="en-US" sz="3800" dirty="0" smtClean="0"/>
              <a:t>平台模块图</a:t>
            </a:r>
            <a:endParaRPr lang="zh-CN" altLang="en-US" sz="3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7358114" cy="559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0"/>
            <a:ext cx="4500562" cy="796908"/>
          </a:xfrm>
        </p:spPr>
        <p:txBody>
          <a:bodyPr/>
          <a:lstStyle/>
          <a:p>
            <a:r>
              <a:rPr lang="zh-CN" altLang="en-US" sz="3800" dirty="0" smtClean="0"/>
              <a:t>数据实时展现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70" y="1071546"/>
            <a:ext cx="886468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800" dirty="0" smtClean="0"/>
              <a:t>测试方法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利用多个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虚拟机模拟物联网设备通过网关发送数据。</a:t>
            </a:r>
            <a:endParaRPr lang="en-US" altLang="zh-CN" dirty="0" smtClean="0"/>
          </a:p>
          <a:p>
            <a:r>
              <a:rPr lang="zh-CN" altLang="en-US" dirty="0" smtClean="0"/>
              <a:t>平台会部署在阿里云服务器上，公网可以访问。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谢谢观看！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654032"/>
          </a:xfrm>
        </p:spPr>
        <p:txBody>
          <a:bodyPr>
            <a:noAutofit/>
          </a:bodyPr>
          <a:lstStyle/>
          <a:p>
            <a:r>
              <a:rPr lang="zh-CN" altLang="en-US" sz="3800" dirty="0" smtClean="0"/>
              <a:t>设备接入示例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00052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en-US" altLang="zh-CN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	"</a:t>
            </a:r>
            <a:r>
              <a:rPr lang="en-US" dirty="0" err="1" smtClean="0"/>
              <a:t>apiKey</a:t>
            </a:r>
            <a:r>
              <a:rPr lang="en-US" dirty="0" smtClean="0"/>
              <a:t>": "e10adc3949ba",    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秘钥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</a:t>
            </a:r>
            <a:r>
              <a:rPr lang="en-US" altLang="zh-CN" dirty="0" smtClean="0"/>
              <a:t>	"</a:t>
            </a:r>
            <a:r>
              <a:rPr lang="en-US" dirty="0" err="1" smtClean="0"/>
              <a:t>sn</a:t>
            </a:r>
            <a:r>
              <a:rPr lang="en-US" dirty="0" smtClean="0"/>
              <a:t>": "8568582063472624",  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设备唯一标识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</a:t>
            </a:r>
            <a:r>
              <a:rPr lang="en-US" altLang="zh-CN" dirty="0" smtClean="0"/>
              <a:t>	"</a:t>
            </a:r>
            <a:r>
              <a:rPr lang="en-US" dirty="0" smtClean="0"/>
              <a:t>type": "</a:t>
            </a:r>
            <a:r>
              <a:rPr lang="en-US" dirty="0" err="1" smtClean="0"/>
              <a:t>submitData</a:t>
            </a:r>
            <a:r>
              <a:rPr lang="en-US" dirty="0" smtClean="0"/>
              <a:t>",            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接入类型（提交数据）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"</a:t>
            </a:r>
            <a:r>
              <a:rPr lang="en-US" dirty="0" smtClean="0"/>
              <a:t>timestamp": 1515916714, 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时间戳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</a:t>
            </a:r>
            <a:r>
              <a:rPr lang="en-US" altLang="zh-CN" dirty="0" smtClean="0"/>
              <a:t>	"</a:t>
            </a:r>
            <a:r>
              <a:rPr lang="en-US" dirty="0" err="1" smtClean="0"/>
              <a:t>dataType</a:t>
            </a:r>
            <a:r>
              <a:rPr lang="en-US" dirty="0" smtClean="0"/>
              <a:t>":"temperature",//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提交的数据类型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</a:t>
            </a:r>
            <a:r>
              <a:rPr lang="en-US" altLang="zh-CN" dirty="0" smtClean="0"/>
              <a:t>	"</a:t>
            </a:r>
            <a:r>
              <a:rPr lang="en-US" dirty="0" smtClean="0"/>
              <a:t>content" :[                           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采集的数据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      </a:t>
            </a:r>
            <a:r>
              <a:rPr lang="en-US" altLang="zh-CN" dirty="0" smtClean="0"/>
              <a:t>	{"2018-1-12 14:25:36": "26"},</a:t>
            </a:r>
            <a:br>
              <a:rPr lang="en-US" altLang="zh-CN" dirty="0" smtClean="0"/>
            </a:br>
            <a:r>
              <a:rPr lang="en-US" altLang="zh-CN" dirty="0" smtClean="0"/>
              <a:t>          	{"2018-1-12 14:26:46": "27"},</a:t>
            </a:r>
            <a:br>
              <a:rPr lang="en-US" altLang="zh-CN" dirty="0" smtClean="0"/>
            </a:br>
            <a:r>
              <a:rPr lang="en-US" altLang="zh-CN" dirty="0" smtClean="0"/>
              <a:t>          	{"2018-1-12 14:28:56": "26"}</a:t>
            </a:r>
            <a:br>
              <a:rPr lang="en-US" altLang="zh-CN" dirty="0" smtClean="0"/>
            </a:br>
            <a:r>
              <a:rPr lang="en-US" altLang="zh-CN" dirty="0" smtClean="0"/>
              <a:t>        ]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0034" y="642918"/>
            <a:ext cx="8229600" cy="100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120.78.78.42:1883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接入协议：</a:t>
            </a:r>
            <a:r>
              <a:rPr lang="en-US" altLang="zh-CN" sz="2400" dirty="0" smtClean="0"/>
              <a:t>MQTT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00034" y="5857892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Apikey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和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是鉴权和判断设备所属用户的重要参数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36" y="0"/>
            <a:ext cx="3428992" cy="642918"/>
          </a:xfrm>
        </p:spPr>
        <p:txBody>
          <a:bodyPr>
            <a:normAutofit fontScale="90000"/>
          </a:bodyPr>
          <a:lstStyle/>
          <a:p>
            <a:r>
              <a:rPr lang="en-US" altLang="zh-CN" sz="3800" dirty="0" smtClean="0"/>
              <a:t>API</a:t>
            </a:r>
            <a:r>
              <a:rPr lang="zh-CN" altLang="en-US" sz="3800" dirty="0" smtClean="0"/>
              <a:t>使用举例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3"/>
            <a:ext cx="8229600" cy="15716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请求类型：获取设备数据</a:t>
            </a:r>
            <a:endParaRPr lang="en-US" altLang="zh-CN" sz="2400" dirty="0" smtClean="0"/>
          </a:p>
          <a:p>
            <a:r>
              <a:rPr lang="zh-CN" altLang="en-US" sz="2400" dirty="0" smtClean="0"/>
              <a:t>请求地址：</a:t>
            </a:r>
            <a:r>
              <a:rPr lang="en-US" altLang="zh-CN" sz="2400" dirty="0" smtClean="0">
                <a:hlinkClick r:id="rId2"/>
              </a:rPr>
              <a:t>http://120.78.78.42/getdata</a:t>
            </a:r>
            <a:endParaRPr lang="en-US" altLang="zh-CN" sz="2400" dirty="0" smtClean="0"/>
          </a:p>
          <a:p>
            <a:r>
              <a:rPr lang="zh-CN" altLang="en-US" sz="2400" dirty="0" smtClean="0"/>
              <a:t>请求方式：</a:t>
            </a:r>
            <a:r>
              <a:rPr lang="en-US" altLang="zh-CN" sz="2400" dirty="0" smtClean="0"/>
              <a:t>POST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214554"/>
            <a:ext cx="8229600" cy="46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Json</a:t>
            </a:r>
            <a:r>
              <a:rPr lang="en-US" altLang="zh-CN" sz="3200" dirty="0" smtClean="0">
                <a:solidFill>
                  <a:srgbClr val="FF0000"/>
                </a:solidFill>
              </a:rPr>
              <a:t>:{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	</a:t>
            </a:r>
            <a:r>
              <a:rPr lang="en-US" altLang="zh-CN" sz="3000" dirty="0" smtClean="0"/>
              <a:t>“</a:t>
            </a:r>
            <a:r>
              <a:rPr lang="en-US" altLang="zh-CN" sz="3000" dirty="0" err="1" smtClean="0"/>
              <a:t>apiKey</a:t>
            </a:r>
            <a:r>
              <a:rPr lang="en-US" altLang="zh-CN" sz="3000" dirty="0" smtClean="0"/>
              <a:t>”: 666666,               //</a:t>
            </a:r>
            <a:r>
              <a:rPr lang="zh-CN" altLang="en-US" sz="3000" dirty="0" smtClean="0">
                <a:solidFill>
                  <a:srgbClr val="92D050"/>
                </a:solidFill>
              </a:rPr>
              <a:t>秘钥</a:t>
            </a:r>
            <a:r>
              <a:rPr lang="zh-CN" altLang="en-US" sz="3000" dirty="0" smtClean="0"/>
              <a:t/>
            </a:r>
            <a:br>
              <a:rPr lang="zh-CN" altLang="en-US" sz="3000" dirty="0" smtClean="0"/>
            </a:br>
            <a:r>
              <a:rPr lang="zh-CN" altLang="en-US" sz="3000" dirty="0" smtClean="0"/>
              <a:t> </a:t>
            </a:r>
            <a:r>
              <a:rPr lang="en-US" altLang="zh-CN" sz="3000" dirty="0" smtClean="0"/>
              <a:t>	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“</a:t>
            </a:r>
            <a:r>
              <a:rPr lang="en-US" altLang="zh-CN" sz="3000" dirty="0" err="1" smtClean="0"/>
              <a:t>sn</a:t>
            </a:r>
            <a:r>
              <a:rPr lang="en-US" altLang="zh-CN" sz="3000" dirty="0" smtClean="0"/>
              <a:t>”: 88888888888888,    //</a:t>
            </a:r>
            <a:r>
              <a:rPr lang="zh-CN" altLang="en-US" sz="3000" dirty="0" smtClean="0">
                <a:solidFill>
                  <a:srgbClr val="92D050"/>
                </a:solidFill>
              </a:rPr>
              <a:t>设备唯一标识</a:t>
            </a:r>
            <a:br>
              <a:rPr lang="zh-CN" altLang="en-US" sz="3000" dirty="0" smtClean="0">
                <a:solidFill>
                  <a:srgbClr val="92D050"/>
                </a:solidFill>
              </a:rPr>
            </a:br>
            <a:r>
              <a:rPr lang="zh-CN" altLang="en-US" sz="3000" dirty="0" smtClean="0"/>
              <a:t>  </a:t>
            </a:r>
            <a:r>
              <a:rPr lang="en-US" altLang="zh-CN" sz="3000" dirty="0" smtClean="0"/>
              <a:t>	“type”:“</a:t>
            </a:r>
            <a:r>
              <a:rPr lang="en-US" altLang="zh-CN" sz="3000" dirty="0" err="1" smtClean="0"/>
              <a:t>requireData</a:t>
            </a:r>
            <a:r>
              <a:rPr lang="en-US" altLang="zh-CN" sz="3000" dirty="0" smtClean="0"/>
              <a:t>”,       //</a:t>
            </a:r>
            <a:r>
              <a:rPr lang="zh-CN" altLang="en-US" sz="3000" dirty="0" smtClean="0">
                <a:solidFill>
                  <a:srgbClr val="92D050"/>
                </a:solidFill>
              </a:rPr>
              <a:t>请求类型</a:t>
            </a:r>
            <a:r>
              <a:rPr lang="zh-CN" altLang="en-US" sz="3000" dirty="0" smtClean="0"/>
              <a:t/>
            </a:r>
            <a:br>
              <a:rPr lang="zh-CN" altLang="en-US" sz="3000" dirty="0" smtClean="0"/>
            </a:br>
            <a:r>
              <a:rPr lang="zh-CN" altLang="en-US" sz="3000" dirty="0" smtClean="0"/>
              <a:t>  </a:t>
            </a:r>
            <a:r>
              <a:rPr lang="en-US" altLang="zh-CN" sz="3000" dirty="0" smtClean="0"/>
              <a:t>	“</a:t>
            </a:r>
            <a:r>
              <a:rPr lang="en-US" altLang="zh-CN" sz="3000" dirty="0" err="1" smtClean="0"/>
              <a:t>timeStart</a:t>
            </a:r>
            <a:r>
              <a:rPr lang="en-US" altLang="zh-CN" sz="3000" dirty="0" smtClean="0"/>
              <a:t>”: 1452142260, //</a:t>
            </a:r>
            <a:r>
              <a:rPr lang="zh-CN" altLang="en-US" sz="3000" dirty="0" smtClean="0">
                <a:solidFill>
                  <a:srgbClr val="92D050"/>
                </a:solidFill>
              </a:rPr>
              <a:t>起始时间</a:t>
            </a:r>
            <a:r>
              <a:rPr lang="zh-CN" altLang="en-US" sz="3000" dirty="0" smtClean="0"/>
              <a:t/>
            </a:r>
            <a:br>
              <a:rPr lang="zh-CN" altLang="en-US" sz="3000" dirty="0" smtClean="0"/>
            </a:br>
            <a:r>
              <a:rPr lang="zh-CN" altLang="en-US" sz="3000" dirty="0" smtClean="0"/>
              <a:t> </a:t>
            </a:r>
            <a:r>
              <a:rPr lang="en-US" altLang="zh-CN" sz="3000" dirty="0" smtClean="0"/>
              <a:t>	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“</a:t>
            </a:r>
            <a:r>
              <a:rPr lang="en-US" altLang="zh-CN" sz="3000" dirty="0" err="1" smtClean="0"/>
              <a:t>timeEnd</a:t>
            </a:r>
            <a:r>
              <a:rPr lang="en-US" altLang="zh-CN" sz="3000" dirty="0" smtClean="0"/>
              <a:t>”: 14522354201//</a:t>
            </a:r>
            <a:r>
              <a:rPr lang="zh-CN" altLang="en-US" sz="3000" dirty="0" smtClean="0">
                <a:solidFill>
                  <a:srgbClr val="92D050"/>
                </a:solidFill>
              </a:rPr>
              <a:t>结束时间段，</a:t>
            </a:r>
            <a:endParaRPr lang="en-US" altLang="zh-CN" sz="3000" dirty="0" smtClean="0">
              <a:solidFill>
                <a:srgbClr val="92D05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0"/>
            <a:ext cx="3571868" cy="785794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API</a:t>
            </a:r>
            <a:r>
              <a:rPr lang="zh-CN" altLang="en-US" sz="3800" dirty="0" smtClean="0"/>
              <a:t>数据接口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en-US" altLang="zh-CN" dirty="0" smtClean="0">
                <a:solidFill>
                  <a:srgbClr val="FF0000"/>
                </a:solidFill>
              </a:rPr>
              <a:t>:{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	"code":200,//</a:t>
            </a:r>
            <a:r>
              <a:rPr lang="zh-CN" altLang="en-US" dirty="0" smtClean="0">
                <a:solidFill>
                  <a:srgbClr val="92D050"/>
                </a:solidFill>
              </a:rPr>
              <a:t>状态码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</a:t>
            </a:r>
            <a:r>
              <a:rPr lang="en-US" altLang="zh-CN" dirty="0" smtClean="0"/>
              <a:t>	//</a:t>
            </a:r>
            <a:r>
              <a:rPr lang="zh-CN" altLang="en-US" dirty="0" smtClean="0">
                <a:solidFill>
                  <a:srgbClr val="92D050"/>
                </a:solidFill>
              </a:rPr>
              <a:t>返回数据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"data":[</a:t>
            </a:r>
            <a:br>
              <a:rPr lang="en-US" altLang="zh-CN" dirty="0" smtClean="0"/>
            </a:br>
            <a:r>
              <a:rPr lang="en-US" altLang="zh-CN" dirty="0" smtClean="0"/>
              <a:t>    			{"2018-1-12 14:25:36":"26"},</a:t>
            </a:r>
            <a:br>
              <a:rPr lang="en-US" altLang="zh-CN" dirty="0" smtClean="0"/>
            </a:br>
            <a:r>
              <a:rPr lang="en-US" altLang="zh-CN" dirty="0" smtClean="0"/>
              <a:t>    			{"2018-1-12 14:25:46":"26"},</a:t>
            </a:r>
            <a:br>
              <a:rPr lang="en-US" altLang="zh-CN" dirty="0" smtClean="0"/>
            </a:br>
            <a:r>
              <a:rPr lang="en-US" altLang="zh-CN" dirty="0" smtClean="0"/>
              <a:t>    			{"2018-1-12 14:25:56":"26"},</a:t>
            </a:r>
            <a:br>
              <a:rPr lang="en-US" altLang="zh-CN" dirty="0" smtClean="0"/>
            </a:br>
            <a:r>
              <a:rPr lang="en-US" altLang="zh-CN" dirty="0" smtClean="0"/>
              <a:t>    			{"2018-1-12 14:26:06":"26"},</a:t>
            </a:r>
            <a:br>
              <a:rPr lang="en-US" altLang="zh-CN" dirty="0" smtClean="0"/>
            </a:br>
            <a:r>
              <a:rPr lang="en-US" altLang="zh-CN" dirty="0" smtClean="0"/>
              <a:t>    			{"2018-1-12 14:26:16":"26"},</a:t>
            </a:r>
            <a:br>
              <a:rPr lang="en-US" altLang="zh-CN" dirty="0" smtClean="0"/>
            </a:br>
            <a:r>
              <a:rPr lang="en-US" altLang="zh-CN" dirty="0" smtClean="0"/>
              <a:t>    			{"2018-1-12 14:26:26":"26"}</a:t>
            </a:r>
            <a:br>
              <a:rPr lang="en-US" altLang="zh-CN" dirty="0" smtClean="0"/>
            </a:br>
            <a:r>
              <a:rPr lang="en-US" altLang="zh-CN" dirty="0" smtClean="0"/>
              <a:t>  		]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928670"/>
            <a:ext cx="2714644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/>
              <a:t>返回数据示例：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286388"/>
            <a:ext cx="8229600" cy="71438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设备收到消息后，判断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sn</a:t>
            </a:r>
            <a:r>
              <a:rPr lang="zh-CN" altLang="en-US" sz="2400" dirty="0" smtClean="0">
                <a:solidFill>
                  <a:srgbClr val="FF0000"/>
                </a:solidFill>
              </a:rPr>
              <a:t>是否和自己的一致，是则执行，否则什么都不做。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9"/>
            <a:ext cx="8229600" cy="3714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Json</a:t>
            </a:r>
            <a:r>
              <a:rPr lang="en-US" altLang="zh-CN" sz="2800" dirty="0" smtClean="0"/>
              <a:t>:</a:t>
            </a:r>
            <a:r>
              <a:rPr lang="en-US" sz="2800" dirty="0" smtClean="0">
                <a:solidFill>
                  <a:srgbClr val="FF0000"/>
                </a:solidFill>
              </a:rPr>
              <a:t> {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“</a:t>
            </a:r>
            <a:r>
              <a:rPr lang="en-US" sz="2800" dirty="0" err="1" smtClean="0"/>
              <a:t>apiKey</a:t>
            </a:r>
            <a:r>
              <a:rPr lang="en-US" sz="2800" dirty="0" smtClean="0"/>
              <a:t>”:“e10adc3949ba”,  //</a:t>
            </a:r>
            <a:r>
              <a:rPr lang="zh-CN" altLang="en-US" sz="2800" dirty="0" smtClean="0">
                <a:solidFill>
                  <a:srgbClr val="00B050"/>
                </a:solidFill>
              </a:rPr>
              <a:t>秘钥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“</a:t>
            </a:r>
            <a:r>
              <a:rPr lang="en-US" sz="2800" dirty="0" err="1" smtClean="0"/>
              <a:t>sn</a:t>
            </a:r>
            <a:r>
              <a:rPr lang="en-US" sz="2800" dirty="0" smtClean="0"/>
              <a:t>”:“8568582063472624”,//</a:t>
            </a:r>
            <a:r>
              <a:rPr lang="zh-CN" altLang="en-US" sz="2800" dirty="0" smtClean="0">
                <a:solidFill>
                  <a:srgbClr val="00B050"/>
                </a:solidFill>
              </a:rPr>
              <a:t>设备唯一标识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“type”:“order”,		     //</a:t>
            </a:r>
            <a:r>
              <a:rPr lang="zh-CN" altLang="en-US" sz="2800" dirty="0" smtClean="0">
                <a:solidFill>
                  <a:srgbClr val="00B050"/>
                </a:solidFill>
              </a:rPr>
              <a:t>类型（命令）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“timestamp”:“1515917811”,//</a:t>
            </a:r>
            <a:r>
              <a:rPr lang="zh-CN" altLang="en-US" sz="2800" dirty="0" smtClean="0">
                <a:solidFill>
                  <a:srgbClr val="00B050"/>
                </a:solidFill>
              </a:rPr>
              <a:t>时间戳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“content”:“Restart“             //</a:t>
            </a:r>
            <a:r>
              <a:rPr lang="zh-CN" altLang="en-US" sz="2800" dirty="0" smtClean="0">
                <a:solidFill>
                  <a:srgbClr val="00B050"/>
                </a:solidFill>
              </a:rPr>
              <a:t>命令内容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596" y="642918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所有设备都定阅同一个主题，如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order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8596" y="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命令格式示例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1670" y="0"/>
            <a:ext cx="4929222" cy="64291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物联网连接管理平台简介</a:t>
            </a:r>
            <a:endParaRPr lang="zh-CN" altLang="en-US" sz="36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428868"/>
            <a:ext cx="2928958" cy="307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向下要实现对低层海量接入设备和数据的管理分析。</a:t>
            </a:r>
            <a:endParaRPr lang="en-US" altLang="zh-CN" sz="2400" dirty="0" smtClean="0"/>
          </a:p>
          <a:p>
            <a:pPr lvl="0">
              <a:spcBef>
                <a:spcPct val="0"/>
              </a:spcBef>
              <a:defRPr/>
            </a:pPr>
            <a:endParaRPr lang="en-US" altLang="zh-CN" sz="2400" dirty="0" smtClean="0"/>
          </a:p>
          <a:p>
            <a:pPr lvl="0">
              <a:spcBef>
                <a:spcPct val="0"/>
              </a:spcBef>
              <a:defRPr/>
            </a:pPr>
            <a:r>
              <a:rPr lang="zh-CN" altLang="en-US" sz="2400" dirty="0" smtClean="0"/>
              <a:t>          向上要对业务层提供统一的接口和数据支撑，赋能上层的物联网应用 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C:\Users\Administrator\Desktop\设计资料\绘图12.bmp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0364" y="928670"/>
            <a:ext cx="5857915" cy="4977709"/>
          </a:xfrm>
          <a:prstGeom prst="rect">
            <a:avLst/>
          </a:prstGeom>
          <a:noFill/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0" y="857232"/>
            <a:ext cx="2928958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物联网平台作用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承上启下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1"/>
            <a:ext cx="2857520" cy="714355"/>
          </a:xfrm>
        </p:spPr>
        <p:txBody>
          <a:bodyPr>
            <a:normAutofit/>
          </a:bodyPr>
          <a:lstStyle/>
          <a:p>
            <a:r>
              <a:rPr lang="zh-CN" altLang="en-US" sz="3800" dirty="0" smtClean="0"/>
              <a:t>   选题意义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928670"/>
            <a:ext cx="8143932" cy="5357850"/>
          </a:xfrm>
        </p:spPr>
        <p:txBody>
          <a:bodyPr/>
          <a:lstStyle/>
          <a:p>
            <a:pPr algn="l"/>
            <a:r>
              <a:rPr lang="zh-CN" altLang="en-US" dirty="0" smtClean="0"/>
              <a:t>          </a:t>
            </a:r>
            <a:r>
              <a:rPr lang="zh-CN" altLang="en-US" dirty="0" smtClean="0">
                <a:solidFill>
                  <a:schemeClr val="tx1"/>
                </a:solidFill>
              </a:rPr>
              <a:t>为接入互联网的物联网设备提供一个管理平台，实现设备和和平台之间数据的采集和命令下发的双向通信，对设备进行高效、可视化的管理。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对物联网数据进行整合、管理。提供丰富的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，为物联网业务构建提供数据。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         </a:t>
            </a:r>
          </a:p>
          <a:p>
            <a:pPr algn="l"/>
            <a:endParaRPr lang="zh-CN" altLang="en-US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0"/>
            <a:ext cx="3929090" cy="500041"/>
          </a:xfrm>
        </p:spPr>
        <p:txBody>
          <a:bodyPr>
            <a:noAutofit/>
          </a:bodyPr>
          <a:lstStyle/>
          <a:p>
            <a:r>
              <a:rPr lang="zh-CN" altLang="en-US" sz="3800" dirty="0" smtClean="0"/>
              <a:t>平台的整体架构</a:t>
            </a:r>
            <a:endParaRPr lang="zh-CN" altLang="en-US" sz="3800" dirty="0"/>
          </a:p>
        </p:txBody>
      </p:sp>
      <p:pic>
        <p:nvPicPr>
          <p:cNvPr id="2050" name="Picture 2" descr="C:\Users\Administrator\Desktop\设计资料\绘图3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7108838" cy="6176179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571736" y="500042"/>
            <a:ext cx="5643602" cy="4143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488" y="0"/>
            <a:ext cx="3500462" cy="714356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MQTT</a:t>
            </a:r>
            <a:r>
              <a:rPr lang="zh-CN" altLang="en-US" sz="3800" dirty="0" smtClean="0"/>
              <a:t>简介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MQTT（Message</a:t>
            </a:r>
            <a:r>
              <a:rPr lang="en-US" sz="2400" dirty="0" smtClean="0"/>
              <a:t> Queuing Telemetry Transport，</a:t>
            </a:r>
            <a:r>
              <a:rPr lang="zh-CN" altLang="en-US" sz="2400" dirty="0" smtClean="0"/>
              <a:t>消息队列遥测传输）是</a:t>
            </a:r>
            <a:r>
              <a:rPr lang="en-US" sz="2400" dirty="0" smtClean="0"/>
              <a:t>IBM</a:t>
            </a:r>
            <a:r>
              <a:rPr lang="zh-CN" altLang="en-US" sz="2400" dirty="0" smtClean="0"/>
              <a:t>开发的一个即时通讯协议。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 smtClean="0"/>
              <a:t>基于客户端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服务器的消息发布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订阅传输协议。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smtClean="0"/>
              <a:t>MQTT</a:t>
            </a:r>
            <a:r>
              <a:rPr lang="zh-CN" altLang="en-US" sz="2400" dirty="0" smtClean="0"/>
              <a:t>协议是轻量、简单、开放和易于实现的。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 smtClean="0"/>
              <a:t>非常合适在受限的环境中使用，如：机器与机器（</a:t>
            </a:r>
            <a:r>
              <a:rPr lang="en-US" altLang="zh-CN" sz="2400" dirty="0" smtClean="0"/>
              <a:t>M2M</a:t>
            </a:r>
            <a:r>
              <a:rPr lang="zh-CN" altLang="en-US" sz="2400" dirty="0" smtClean="0"/>
              <a:t>）通信和物联网场景。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 smtClean="0"/>
              <a:t>支持三种不同级别的服务质量（</a:t>
            </a:r>
            <a:r>
              <a:rPr lang="en-US" sz="2400" dirty="0" smtClean="0"/>
              <a:t>Quality of </a:t>
            </a:r>
            <a:r>
              <a:rPr lang="en-US" sz="2400" dirty="0" err="1" smtClean="0"/>
              <a:t>Service，QoS</a:t>
            </a:r>
            <a:r>
              <a:rPr lang="en-US" sz="2400" dirty="0" smtClean="0"/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4257676" cy="714356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MQTT</a:t>
            </a:r>
            <a:r>
              <a:rPr lang="zh-CN" altLang="en-US" sz="3800" dirty="0" smtClean="0"/>
              <a:t>工作模式</a:t>
            </a:r>
            <a:endParaRPr lang="zh-CN" altLang="en-US" sz="3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7158" y="5429264"/>
            <a:ext cx="6357982" cy="101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订阅者也可是发布者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Administrator\Desktop\设计资料\1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8166100" cy="384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0"/>
            <a:ext cx="4043362" cy="714356"/>
          </a:xfrm>
        </p:spPr>
        <p:txBody>
          <a:bodyPr>
            <a:normAutofit/>
          </a:bodyPr>
          <a:lstStyle/>
          <a:p>
            <a:r>
              <a:rPr lang="zh-CN" altLang="en-US" sz="3800" dirty="0" smtClean="0"/>
              <a:t>数据采集部分</a:t>
            </a:r>
            <a:endParaRPr lang="zh-CN" altLang="en-US" sz="3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643966" cy="495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142976" y="5786454"/>
            <a:ext cx="6072230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设备向需</a:t>
            </a:r>
            <a:r>
              <a:rPr lang="en-US" altLang="zh-CN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MQTT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代理发送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格式的数据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4186238" cy="642918"/>
          </a:xfrm>
        </p:spPr>
        <p:txBody>
          <a:bodyPr>
            <a:noAutofit/>
          </a:bodyPr>
          <a:lstStyle/>
          <a:p>
            <a:r>
              <a:rPr lang="zh-CN" altLang="en-US" sz="3800" dirty="0" smtClean="0"/>
              <a:t>命令发送部分</a:t>
            </a:r>
            <a:endParaRPr lang="zh-CN" altLang="en-US" sz="3800" dirty="0"/>
          </a:p>
        </p:txBody>
      </p:sp>
      <p:pic>
        <p:nvPicPr>
          <p:cNvPr id="10243" name="Picture 3" descr="C:\Users\Administrator\Desktop\设计资料\绘图1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5118100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928662" y="5929330"/>
            <a:ext cx="6715172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所有的设备需订阅同一个主题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714884"/>
            <a:ext cx="7643866" cy="185736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sz="2400" dirty="0" smtClean="0">
                <a:solidFill>
                  <a:srgbClr val="FF0000"/>
                </a:solidFill>
              </a:rPr>
              <a:t>的原因：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）传感器数据的特点：数量庞大，字节少。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</a:rPr>
              <a:t>是基于磁盘存储的，</a:t>
            </a:r>
            <a:r>
              <a:rPr lang="en-US" altLang="zh-CN" sz="2400" dirty="0" smtClean="0">
                <a:solidFill>
                  <a:srgbClr val="FF0000"/>
                </a:solidFill>
              </a:rPr>
              <a:t>I/O</a:t>
            </a:r>
            <a:r>
              <a:rPr lang="zh-CN" altLang="en-US" sz="2400" dirty="0" smtClean="0">
                <a:solidFill>
                  <a:srgbClr val="FF0000"/>
                </a:solidFill>
              </a:rPr>
              <a:t>性能不强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）并发量大，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sz="2400" dirty="0" smtClean="0">
                <a:solidFill>
                  <a:srgbClr val="FF0000"/>
                </a:solidFill>
              </a:rPr>
              <a:t>的使用可以提升服务性能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57158" y="1000109"/>
            <a:ext cx="6286544" cy="392908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开源的关系型数据库，体积小、速度快。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：开源高性能的非关系型数据库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200" dirty="0" err="1" smtClean="0">
                <a:latin typeface="+mj-ea"/>
                <a:ea typeface="+mj-ea"/>
              </a:rPr>
              <a:t>Redis</a:t>
            </a:r>
            <a:r>
              <a:rPr lang="zh-CN" altLang="en-US" sz="2200" dirty="0" smtClean="0">
                <a:latin typeface="+mj-ea"/>
                <a:ea typeface="+mj-ea"/>
              </a:rPr>
              <a:t>简介：</a:t>
            </a:r>
            <a:endParaRPr lang="en-US" altLang="zh-CN" sz="2200" dirty="0" smtClean="0">
              <a:latin typeface="+mj-ea"/>
              <a:ea typeface="+mj-ea"/>
            </a:endParaRPr>
          </a:p>
          <a:p>
            <a:pPr lvl="1">
              <a:buFont typeface="Wingdings" pitchFamily="2" charset="2"/>
              <a:buChar char="l"/>
            </a:pPr>
            <a:r>
              <a:rPr lang="en-US" sz="2000" dirty="0" err="1" smtClean="0">
                <a:latin typeface="+mj-ea"/>
                <a:ea typeface="+mj-ea"/>
              </a:rPr>
              <a:t>Redis</a:t>
            </a:r>
            <a:r>
              <a:rPr lang="en-US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是一个键值对、非关系型数据库。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数据存储在内存中，定时备份到磁盘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性能极高 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r>
              <a:rPr lang="en-US" altLang="zh-CN" sz="2000" dirty="0" err="1" smtClean="0">
                <a:latin typeface="+mj-ea"/>
                <a:ea typeface="+mj-ea"/>
              </a:rPr>
              <a:t>Redis</a:t>
            </a:r>
            <a:r>
              <a:rPr lang="zh-CN" altLang="en-US" sz="2000" dirty="0" smtClean="0">
                <a:latin typeface="+mj-ea"/>
                <a:ea typeface="+mj-ea"/>
              </a:rPr>
              <a:t>读的速度是</a:t>
            </a:r>
            <a:r>
              <a:rPr lang="en-US" altLang="zh-CN" sz="2000" dirty="0" smtClean="0">
                <a:latin typeface="+mj-ea"/>
                <a:ea typeface="+mj-ea"/>
              </a:rPr>
              <a:t>110000</a:t>
            </a:r>
            <a:r>
              <a:rPr lang="zh-CN" altLang="en-US" sz="2000" dirty="0" smtClean="0">
                <a:latin typeface="+mj-ea"/>
                <a:ea typeface="+mj-ea"/>
              </a:rPr>
              <a:t>次</a:t>
            </a:r>
            <a:r>
              <a:rPr lang="en-US" altLang="zh-CN" sz="2000" dirty="0" smtClean="0">
                <a:latin typeface="+mj-ea"/>
                <a:ea typeface="+mj-ea"/>
              </a:rPr>
              <a:t>/s,	</a:t>
            </a:r>
            <a:r>
              <a:rPr lang="zh-CN" altLang="en-US" sz="2000" dirty="0" smtClean="0">
                <a:latin typeface="+mj-ea"/>
                <a:ea typeface="+mj-ea"/>
              </a:rPr>
              <a:t>写的速度是</a:t>
            </a:r>
            <a:r>
              <a:rPr lang="en-US" altLang="zh-CN" sz="2000" dirty="0" smtClean="0">
                <a:latin typeface="+mj-ea"/>
                <a:ea typeface="+mj-ea"/>
              </a:rPr>
              <a:t>81000</a:t>
            </a:r>
            <a:r>
              <a:rPr lang="zh-CN" altLang="en-US" sz="2000" dirty="0" smtClean="0">
                <a:latin typeface="+mj-ea"/>
                <a:ea typeface="+mj-ea"/>
              </a:rPr>
              <a:t>次</a:t>
            </a:r>
            <a:r>
              <a:rPr lang="en-US" altLang="zh-CN" sz="2000" dirty="0" smtClean="0">
                <a:latin typeface="+mj-ea"/>
                <a:ea typeface="+mj-ea"/>
              </a:rPr>
              <a:t>/s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6087" y="1000108"/>
            <a:ext cx="2347913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2285984" y="0"/>
            <a:ext cx="4043362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数据管理部分</a:t>
            </a:r>
            <a:endParaRPr kumimoji="0" lang="zh-CN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489</Words>
  <PresentationFormat>全屏显示(4:3)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基于web的物联网连接管理云平台的设计与实现</vt:lpstr>
      <vt:lpstr>物联网连接管理平台简介</vt:lpstr>
      <vt:lpstr>   选题意义</vt:lpstr>
      <vt:lpstr>平台的整体架构</vt:lpstr>
      <vt:lpstr>MQTT简介</vt:lpstr>
      <vt:lpstr>MQTT工作模式</vt:lpstr>
      <vt:lpstr>数据采集部分</vt:lpstr>
      <vt:lpstr>命令发送部分</vt:lpstr>
      <vt:lpstr>使用Redis的原因：  （1）传感器数据的特点：数量庞大，字节少。  （2）MySQL是基于磁盘存储的，I/O性能不强  （3）并发量大，Redis的使用可以提升服务性能</vt:lpstr>
      <vt:lpstr>   构成组件</vt:lpstr>
      <vt:lpstr>Web平台</vt:lpstr>
      <vt:lpstr>Web平台模块图</vt:lpstr>
      <vt:lpstr>数据实时展现：</vt:lpstr>
      <vt:lpstr>测试方法</vt:lpstr>
      <vt:lpstr>谢谢观看！</vt:lpstr>
      <vt:lpstr>设备接入示例</vt:lpstr>
      <vt:lpstr>API使用举例</vt:lpstr>
      <vt:lpstr>API数据接口</vt:lpstr>
      <vt:lpstr>设备收到消息后，判断sn是否和自己的一致，是则执行，否则什么都不做。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62</cp:revision>
  <dcterms:created xsi:type="dcterms:W3CDTF">2018-01-14T01:29:31Z</dcterms:created>
  <dcterms:modified xsi:type="dcterms:W3CDTF">2018-01-17T02:29:03Z</dcterms:modified>
</cp:coreProperties>
</file>