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74" r:id="rId8"/>
    <p:sldId id="275" r:id="rId9"/>
    <p:sldId id="265" r:id="rId10"/>
    <p:sldId id="266" r:id="rId11"/>
    <p:sldId id="267" r:id="rId12"/>
    <p:sldId id="268" r:id="rId13"/>
    <p:sldId id="269" r:id="rId14"/>
    <p:sldId id="270" r:id="rId15"/>
    <p:sldId id="271" r:id="rId16"/>
    <p:sldId id="272" r:id="rId17"/>
    <p:sldId id="273" r:id="rId18"/>
    <p:sldId id="262" r:id="rId19"/>
    <p:sldId id="261" r:id="rId20"/>
    <p:sldId id="260"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C254-B4EA-45B0-A856-EB8A45E468AE}"/>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84EC23B3-7147-4082-9BA5-37C77B0786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CD383151-1F57-48D8-84D0-CCA4F20F8E95}"/>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5" name="Footer Placeholder 4">
            <a:extLst>
              <a:ext uri="{FF2B5EF4-FFF2-40B4-BE49-F238E27FC236}">
                <a16:creationId xmlns:a16="http://schemas.microsoft.com/office/drawing/2014/main" id="{825BAEB9-27FA-4E23-AFA2-555975B5407D}"/>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4E3358B-FE8D-4DEA-8049-75474DE70A81}"/>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78349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0010-ED3B-4465-9B35-1D9010B6EC20}"/>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0BA40451-C01B-439F-B99E-1B71A81AD71E}"/>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07B6988-7FF1-4734-BC83-7B67D8490E33}"/>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5" name="Footer Placeholder 4">
            <a:extLst>
              <a:ext uri="{FF2B5EF4-FFF2-40B4-BE49-F238E27FC236}">
                <a16:creationId xmlns:a16="http://schemas.microsoft.com/office/drawing/2014/main" id="{BD0169F5-32BB-4D03-AC86-9D941E716D8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372EFA4E-E7A5-4B4A-B54C-D7EADB7F43F4}"/>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100513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C50029-CD1F-4181-93AC-2938B9B96955}"/>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61368D80-AC06-4D4A-A661-C8475483638B}"/>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A504C20-FA74-4F20-AC78-7AD84C203913}"/>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5" name="Footer Placeholder 4">
            <a:extLst>
              <a:ext uri="{FF2B5EF4-FFF2-40B4-BE49-F238E27FC236}">
                <a16:creationId xmlns:a16="http://schemas.microsoft.com/office/drawing/2014/main" id="{32867BB7-954F-4799-B5C2-09811B8CB8B5}"/>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04EED418-F62D-47F9-B144-83E3EBE6E6E0}"/>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58481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B71F-FBBD-4D26-A66A-49AD2939E2D9}"/>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2A51079D-C2A7-44B7-8456-C4960252CEA9}"/>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3E1A7B01-68A6-40F0-92CD-345A2DABBDBB}"/>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5" name="Footer Placeholder 4">
            <a:extLst>
              <a:ext uri="{FF2B5EF4-FFF2-40B4-BE49-F238E27FC236}">
                <a16:creationId xmlns:a16="http://schemas.microsoft.com/office/drawing/2014/main" id="{20D598E0-27A1-47B2-B05B-1F80929CC709}"/>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1158E8DC-ED9F-4000-BA20-4F08AF27C54C}"/>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289037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8FAB-B759-46E1-A5E6-23A386C1B8A9}"/>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605E3E9E-6DB0-4A7F-9A5D-C8E376649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D78E74D8-E951-441D-8D6D-0ADFDB5DA8C4}"/>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5" name="Footer Placeholder 4">
            <a:extLst>
              <a:ext uri="{FF2B5EF4-FFF2-40B4-BE49-F238E27FC236}">
                <a16:creationId xmlns:a16="http://schemas.microsoft.com/office/drawing/2014/main" id="{2B227292-A88D-4F8F-8C1A-3AE2D62C8C3D}"/>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8D9A95E1-0151-479D-8096-36B5BD81A967}"/>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409610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8A10-6347-4FFC-900E-EF29D3046E56}"/>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693A910D-892E-4C7E-AF2B-701CA07D25BA}"/>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6A2C3810-404E-4089-B2AB-FA3E727506F7}"/>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0F343FAB-C13D-4213-A89D-3136EAFEE342}"/>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6" name="Footer Placeholder 5">
            <a:extLst>
              <a:ext uri="{FF2B5EF4-FFF2-40B4-BE49-F238E27FC236}">
                <a16:creationId xmlns:a16="http://schemas.microsoft.com/office/drawing/2014/main" id="{2C4FA313-C688-4A48-872B-A1B052CCC07C}"/>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AB7CE1DB-86C0-45E9-9F0A-5255C0AE7E0B}"/>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29014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ED58-84C3-4428-AA49-771C4C0361CB}"/>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F3A8B0C6-D4AD-48BB-8D73-8D562B7CB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40B48AFB-16F5-46F7-A97E-7E2E2EECDCFA}"/>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3E741DF3-47B1-44E4-80E5-4C16CD7BC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D4FE1F29-85C7-491E-8118-1EC91B0B64BF}"/>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90EB236D-F962-487B-A682-305BFD285B58}"/>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8" name="Footer Placeholder 7">
            <a:extLst>
              <a:ext uri="{FF2B5EF4-FFF2-40B4-BE49-F238E27FC236}">
                <a16:creationId xmlns:a16="http://schemas.microsoft.com/office/drawing/2014/main" id="{C4863185-838C-47E8-83A8-50936A92485D}"/>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AF2016D6-981A-4C1B-8546-C55BFD35800C}"/>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113100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22CB-9E5D-4354-B1DB-746726182398}"/>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C5F81175-7590-4AFC-9861-E0DB47B87807}"/>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4" name="Footer Placeholder 3">
            <a:extLst>
              <a:ext uri="{FF2B5EF4-FFF2-40B4-BE49-F238E27FC236}">
                <a16:creationId xmlns:a16="http://schemas.microsoft.com/office/drawing/2014/main" id="{082384BE-2308-4921-A173-97B955E5069E}"/>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0CE707C7-2BCF-4CB9-91B9-DAD1E333F659}"/>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352561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A1031B-4BAB-48B3-966B-3CF21E5F2935}"/>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3" name="Footer Placeholder 2">
            <a:extLst>
              <a:ext uri="{FF2B5EF4-FFF2-40B4-BE49-F238E27FC236}">
                <a16:creationId xmlns:a16="http://schemas.microsoft.com/office/drawing/2014/main" id="{753E10E6-1E97-4608-A897-1E4480884BC9}"/>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AFF239B2-5DE6-423D-83CE-4A4FD8921514}"/>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158519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0B28-B2DC-4123-A4F1-98D287D45116}"/>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71BF86E0-2CDA-4AD4-89DE-D6CB9418A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F6A34D66-CDA9-458C-9837-C569AF509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6B7008AB-C7BE-42D8-9AD1-91917BF1791D}"/>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6" name="Footer Placeholder 5">
            <a:extLst>
              <a:ext uri="{FF2B5EF4-FFF2-40B4-BE49-F238E27FC236}">
                <a16:creationId xmlns:a16="http://schemas.microsoft.com/office/drawing/2014/main" id="{2597E984-104C-4A51-A1CA-3CC916657B59}"/>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EB299FE9-EE1F-42EF-9FAD-A0F08844B827}"/>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382562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FD6B-C785-4A73-BD76-924FBE326374}"/>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CA8E0C78-83F7-4069-8D94-B7F22D900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92787D29-B6AA-49BD-B674-77FF55BDD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1A1430BE-9C81-49A9-8C81-0496C7C7FDBD}"/>
              </a:ext>
            </a:extLst>
          </p:cNvPr>
          <p:cNvSpPr>
            <a:spLocks noGrp="1"/>
          </p:cNvSpPr>
          <p:nvPr>
            <p:ph type="dt" sz="half" idx="10"/>
          </p:nvPr>
        </p:nvSpPr>
        <p:spPr/>
        <p:txBody>
          <a:bodyPr/>
          <a:lstStyle/>
          <a:p>
            <a:fld id="{1A34FC0C-99DB-4BB3-BBDE-1636F4FD776F}" type="datetimeFigureOut">
              <a:rPr lang="zh-TW" altLang="en-US" smtClean="0"/>
              <a:t>2020/8/23</a:t>
            </a:fld>
            <a:endParaRPr lang="zh-TW" altLang="en-US"/>
          </a:p>
        </p:txBody>
      </p:sp>
      <p:sp>
        <p:nvSpPr>
          <p:cNvPr id="6" name="Footer Placeholder 5">
            <a:extLst>
              <a:ext uri="{FF2B5EF4-FFF2-40B4-BE49-F238E27FC236}">
                <a16:creationId xmlns:a16="http://schemas.microsoft.com/office/drawing/2014/main" id="{F9AC89CF-B0E5-4FAB-9588-A4AE2D4EBFC4}"/>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4320548-A250-43A9-9D44-4302FA13FE90}"/>
              </a:ext>
            </a:extLst>
          </p:cNvPr>
          <p:cNvSpPr>
            <a:spLocks noGrp="1"/>
          </p:cNvSpPr>
          <p:nvPr>
            <p:ph type="sldNum" sz="quarter" idx="12"/>
          </p:nvPr>
        </p:nvSpPr>
        <p:spPr/>
        <p:txBody>
          <a:body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285258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20416-2561-4A5D-9A05-0CCCB44F8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DDCA712D-E48C-419D-A49C-47CCC5627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A65E535A-1BF2-42E0-8FFC-6EDF35F6B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4FC0C-99DB-4BB3-BBDE-1636F4FD776F}" type="datetimeFigureOut">
              <a:rPr lang="zh-TW" altLang="en-US" smtClean="0"/>
              <a:t>2020/8/23</a:t>
            </a:fld>
            <a:endParaRPr lang="zh-TW" altLang="en-US"/>
          </a:p>
        </p:txBody>
      </p:sp>
      <p:sp>
        <p:nvSpPr>
          <p:cNvPr id="5" name="Footer Placeholder 4">
            <a:extLst>
              <a:ext uri="{FF2B5EF4-FFF2-40B4-BE49-F238E27FC236}">
                <a16:creationId xmlns:a16="http://schemas.microsoft.com/office/drawing/2014/main" id="{F2FBFAF1-4EA1-4CF4-823C-8F969C58B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C98868DC-307D-4F9D-A4C2-EB2C916BAA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C0850-56D9-46F8-A69F-66F74B7DF468}" type="slidenum">
              <a:rPr lang="zh-TW" altLang="en-US" smtClean="0"/>
              <a:t>‹#›</a:t>
            </a:fld>
            <a:endParaRPr lang="zh-TW" altLang="en-US"/>
          </a:p>
        </p:txBody>
      </p:sp>
    </p:spTree>
    <p:extLst>
      <p:ext uri="{BB962C8B-B14F-4D97-AF65-F5344CB8AC3E}">
        <p14:creationId xmlns:p14="http://schemas.microsoft.com/office/powerpoint/2010/main" val="358914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FCB7-76AB-45A9-9320-42EB9AFCF54B}"/>
              </a:ext>
            </a:extLst>
          </p:cNvPr>
          <p:cNvSpPr>
            <a:spLocks noGrp="1"/>
          </p:cNvSpPr>
          <p:nvPr>
            <p:ph type="ctrTitle"/>
          </p:nvPr>
        </p:nvSpPr>
        <p:spPr/>
        <p:txBody>
          <a:bodyPr/>
          <a:lstStyle/>
          <a:p>
            <a:r>
              <a:rPr lang="en-US" altLang="zh-TW" dirty="0"/>
              <a:t>Choosing a GYM in Taipei</a:t>
            </a:r>
            <a:endParaRPr lang="zh-TW" altLang="en-US" dirty="0"/>
          </a:p>
        </p:txBody>
      </p:sp>
      <p:sp>
        <p:nvSpPr>
          <p:cNvPr id="3" name="Subtitle 2">
            <a:extLst>
              <a:ext uri="{FF2B5EF4-FFF2-40B4-BE49-F238E27FC236}">
                <a16:creationId xmlns:a16="http://schemas.microsoft.com/office/drawing/2014/main" id="{D8928CC9-83C2-432A-814B-103EE19912EB}"/>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19557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D1A4-CED9-459A-A9A5-359F58DEE7AE}"/>
              </a:ext>
            </a:extLst>
          </p:cNvPr>
          <p:cNvSpPr>
            <a:spLocks noGrp="1"/>
          </p:cNvSpPr>
          <p:nvPr>
            <p:ph type="title"/>
          </p:nvPr>
        </p:nvSpPr>
        <p:spPr/>
        <p:txBody>
          <a:bodyPr/>
          <a:lstStyle/>
          <a:p>
            <a:r>
              <a:rPr lang="en-US" altLang="zh-TW" b="1" dirty="0"/>
              <a:t>How many gyms are in each District?</a:t>
            </a:r>
            <a:endParaRPr lang="zh-TW" altLang="en-US" dirty="0"/>
          </a:p>
        </p:txBody>
      </p:sp>
      <p:sp>
        <p:nvSpPr>
          <p:cNvPr id="3" name="Content Placeholder 2">
            <a:extLst>
              <a:ext uri="{FF2B5EF4-FFF2-40B4-BE49-F238E27FC236}">
                <a16:creationId xmlns:a16="http://schemas.microsoft.com/office/drawing/2014/main" id="{42DE0B81-ABEF-4E82-8DBA-8F918E1236CD}"/>
              </a:ext>
            </a:extLst>
          </p:cNvPr>
          <p:cNvSpPr>
            <a:spLocks noGrp="1"/>
          </p:cNvSpPr>
          <p:nvPr>
            <p:ph idx="1"/>
          </p:nvPr>
        </p:nvSpPr>
        <p:spPr/>
        <p:txBody>
          <a:bodyPr/>
          <a:lstStyle/>
          <a:p>
            <a:r>
              <a:rPr lang="en-US" altLang="zh-TW" dirty="0"/>
              <a:t>From the output above, we now know how many gyms are in each district given a certain range. We then add a column to the original df </a:t>
            </a:r>
            <a:r>
              <a:rPr lang="en-US" altLang="zh-TW" dirty="0" err="1"/>
              <a:t>dataframe</a:t>
            </a:r>
            <a:r>
              <a:rPr lang="en-US" altLang="zh-TW" dirty="0"/>
              <a:t> to show the number of gyms in each district.</a:t>
            </a:r>
          </a:p>
        </p:txBody>
      </p:sp>
      <p:pic>
        <p:nvPicPr>
          <p:cNvPr id="5" name="Picture 4" descr="A screenshot of a cell phone&#10;&#10;Description automatically generated">
            <a:extLst>
              <a:ext uri="{FF2B5EF4-FFF2-40B4-BE49-F238E27FC236}">
                <a16:creationId xmlns:a16="http://schemas.microsoft.com/office/drawing/2014/main" id="{AB6F8E5F-697A-4BDC-B7BA-8A5885FDC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480" y="3070709"/>
            <a:ext cx="5273040" cy="3497580"/>
          </a:xfrm>
          <a:prstGeom prst="rect">
            <a:avLst/>
          </a:prstGeom>
        </p:spPr>
      </p:pic>
    </p:spTree>
    <p:extLst>
      <p:ext uri="{BB962C8B-B14F-4D97-AF65-F5344CB8AC3E}">
        <p14:creationId xmlns:p14="http://schemas.microsoft.com/office/powerpoint/2010/main" val="362880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2FA8-4CBB-472C-B0E3-A6C6A8E33B1E}"/>
              </a:ext>
            </a:extLst>
          </p:cNvPr>
          <p:cNvSpPr>
            <a:spLocks noGrp="1"/>
          </p:cNvSpPr>
          <p:nvPr>
            <p:ph type="title"/>
          </p:nvPr>
        </p:nvSpPr>
        <p:spPr/>
        <p:txBody>
          <a:bodyPr/>
          <a:lstStyle/>
          <a:p>
            <a:r>
              <a:rPr lang="en-US" altLang="zh-TW" b="1" dirty="0"/>
              <a:t>Visualize the Data</a:t>
            </a:r>
            <a:endParaRPr lang="zh-TW" altLang="en-US" b="1" dirty="0"/>
          </a:p>
        </p:txBody>
      </p:sp>
      <p:pic>
        <p:nvPicPr>
          <p:cNvPr id="9" name="Content Placeholder 8" descr="A screenshot of a cell phone&#10;&#10;Description automatically generated">
            <a:extLst>
              <a:ext uri="{FF2B5EF4-FFF2-40B4-BE49-F238E27FC236}">
                <a16:creationId xmlns:a16="http://schemas.microsoft.com/office/drawing/2014/main" id="{90B8824C-DBAB-45DC-A9F0-D3B40C403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569" y="1690688"/>
            <a:ext cx="9374861" cy="4328483"/>
          </a:xfrm>
        </p:spPr>
      </p:pic>
    </p:spTree>
    <p:extLst>
      <p:ext uri="{BB962C8B-B14F-4D97-AF65-F5344CB8AC3E}">
        <p14:creationId xmlns:p14="http://schemas.microsoft.com/office/powerpoint/2010/main" val="3166822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51928-D3CB-4033-BC15-17F4FA2F637F}"/>
              </a:ext>
            </a:extLst>
          </p:cNvPr>
          <p:cNvSpPr>
            <a:spLocks noGrp="1"/>
          </p:cNvSpPr>
          <p:nvPr>
            <p:ph type="title"/>
          </p:nvPr>
        </p:nvSpPr>
        <p:spPr/>
        <p:txBody>
          <a:bodyPr/>
          <a:lstStyle/>
          <a:p>
            <a:r>
              <a:rPr lang="en-US" altLang="zh-TW" b="1" dirty="0"/>
              <a:t>Results</a:t>
            </a:r>
            <a:endParaRPr lang="zh-TW" altLang="en-US" b="1" dirty="0"/>
          </a:p>
        </p:txBody>
      </p:sp>
      <p:sp>
        <p:nvSpPr>
          <p:cNvPr id="5" name="Text Placeholder 4">
            <a:extLst>
              <a:ext uri="{FF2B5EF4-FFF2-40B4-BE49-F238E27FC236}">
                <a16:creationId xmlns:a16="http://schemas.microsoft.com/office/drawing/2014/main" id="{CA0294D0-600D-4F51-A12E-D56A5E16C54C}"/>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70994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AD9B1-617F-4AFB-8CB6-2A289AE170F3}"/>
              </a:ext>
            </a:extLst>
          </p:cNvPr>
          <p:cNvSpPr>
            <a:spLocks noGrp="1"/>
          </p:cNvSpPr>
          <p:nvPr>
            <p:ph type="title"/>
          </p:nvPr>
        </p:nvSpPr>
        <p:spPr>
          <a:xfrm>
            <a:off x="838200" y="365125"/>
            <a:ext cx="10515600" cy="1306443"/>
          </a:xfrm>
        </p:spPr>
        <p:txBody>
          <a:bodyPr vert="horz" lIns="91440" tIns="45720" rIns="91440" bIns="45720" rtlCol="0">
            <a:normAutofit/>
          </a:bodyPr>
          <a:lstStyle/>
          <a:p>
            <a:r>
              <a:rPr lang="en-US" altLang="zh-TW" sz="3400" dirty="0"/>
              <a:t>From the for loop, I generated a </a:t>
            </a:r>
            <a:r>
              <a:rPr lang="en-US" altLang="zh-TW" sz="3400" dirty="0" err="1"/>
              <a:t>dataframe</a:t>
            </a:r>
            <a:r>
              <a:rPr lang="en-US" altLang="zh-TW" sz="3400" dirty="0"/>
              <a:t> that consists of the gym locations and the number of gyms in each district.</a:t>
            </a:r>
          </a:p>
        </p:txBody>
      </p:sp>
      <p:pic>
        <p:nvPicPr>
          <p:cNvPr id="7" name="Content Placeholder 6" descr="A screenshot of a cell phone&#10;&#10;Description automatically generated">
            <a:extLst>
              <a:ext uri="{FF2B5EF4-FFF2-40B4-BE49-F238E27FC236}">
                <a16:creationId xmlns:a16="http://schemas.microsoft.com/office/drawing/2014/main" id="{B2EE0A52-1BC2-4BC3-8960-CC8F7C3474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0940"/>
          <a:stretch/>
        </p:blipFill>
        <p:spPr>
          <a:xfrm>
            <a:off x="711060" y="2036693"/>
            <a:ext cx="2164647" cy="3671374"/>
          </a:xfrm>
        </p:spPr>
      </p:pic>
      <p:pic>
        <p:nvPicPr>
          <p:cNvPr id="5" name="Content Placeholder 4" descr="A screenshot of a cell phone&#10;&#10;Description automatically generated">
            <a:extLst>
              <a:ext uri="{FF2B5EF4-FFF2-40B4-BE49-F238E27FC236}">
                <a16:creationId xmlns:a16="http://schemas.microsoft.com/office/drawing/2014/main" id="{0669978E-DF00-4704-9214-0549B9735B9F}"/>
              </a:ext>
            </a:extLst>
          </p:cNvPr>
          <p:cNvPicPr>
            <a:picLocks noChangeAspect="1"/>
          </p:cNvPicPr>
          <p:nvPr/>
        </p:nvPicPr>
        <p:blipFill rotWithShape="1">
          <a:blip r:embed="rId3">
            <a:extLst>
              <a:ext uri="{28A0092B-C50C-407E-A947-70E740481C1C}">
                <a14:useLocalDpi xmlns:a14="http://schemas.microsoft.com/office/drawing/2010/main" val="0"/>
              </a:ext>
            </a:extLst>
          </a:blip>
          <a:srcRect l="12149" r="1" b="2"/>
          <a:stretch/>
        </p:blipFill>
        <p:spPr>
          <a:xfrm>
            <a:off x="6002647" y="1671568"/>
            <a:ext cx="5478293" cy="4224808"/>
          </a:xfrm>
          <a:prstGeom prst="rect">
            <a:avLst/>
          </a:prstGeom>
        </p:spPr>
      </p:pic>
      <p:pic>
        <p:nvPicPr>
          <p:cNvPr id="35" name="Content Placeholder 6" descr="A screenshot of a cell phone&#10;&#10;Description automatically generated">
            <a:extLst>
              <a:ext uri="{FF2B5EF4-FFF2-40B4-BE49-F238E27FC236}">
                <a16:creationId xmlns:a16="http://schemas.microsoft.com/office/drawing/2014/main" id="{D3410D0C-9BA4-4F43-8581-A3F82324C36C}"/>
              </a:ext>
            </a:extLst>
          </p:cNvPr>
          <p:cNvPicPr>
            <a:picLocks noChangeAspect="1"/>
          </p:cNvPicPr>
          <p:nvPr/>
        </p:nvPicPr>
        <p:blipFill rotWithShape="1">
          <a:blip r:embed="rId2">
            <a:extLst>
              <a:ext uri="{28A0092B-C50C-407E-A947-70E740481C1C}">
                <a14:useLocalDpi xmlns:a14="http://schemas.microsoft.com/office/drawing/2010/main" val="0"/>
              </a:ext>
            </a:extLst>
          </a:blip>
          <a:srcRect t="49061"/>
          <a:stretch/>
        </p:blipFill>
        <p:spPr>
          <a:xfrm>
            <a:off x="2875708" y="2095830"/>
            <a:ext cx="2084820" cy="3671374"/>
          </a:xfrm>
          <a:prstGeom prst="rect">
            <a:avLst/>
          </a:prstGeom>
        </p:spPr>
      </p:pic>
      <p:cxnSp>
        <p:nvCxnSpPr>
          <p:cNvPr id="9" name="Straight Connector 8">
            <a:extLst>
              <a:ext uri="{FF2B5EF4-FFF2-40B4-BE49-F238E27FC236}">
                <a16:creationId xmlns:a16="http://schemas.microsoft.com/office/drawing/2014/main" id="{4A42F3DE-BD90-4161-9020-026A13674B9E}"/>
              </a:ext>
            </a:extLst>
          </p:cNvPr>
          <p:cNvCxnSpPr/>
          <p:nvPr/>
        </p:nvCxnSpPr>
        <p:spPr>
          <a:xfrm>
            <a:off x="5593404" y="1819072"/>
            <a:ext cx="0" cy="44066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63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automatically generated">
            <a:extLst>
              <a:ext uri="{FF2B5EF4-FFF2-40B4-BE49-F238E27FC236}">
                <a16:creationId xmlns:a16="http://schemas.microsoft.com/office/drawing/2014/main" id="{B605C20A-2B79-42F8-8DF8-DF4A32266C85}"/>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49"/>
          <a:stretch/>
        </p:blipFill>
        <p:spPr>
          <a:xfrm>
            <a:off x="180975" y="182880"/>
            <a:ext cx="11823637" cy="6499784"/>
          </a:xfrm>
          <a:prstGeom prst="rect">
            <a:avLst/>
          </a:prstGeom>
        </p:spPr>
      </p:pic>
      <p:sp>
        <p:nvSpPr>
          <p:cNvPr id="2" name="Title 1">
            <a:extLst>
              <a:ext uri="{FF2B5EF4-FFF2-40B4-BE49-F238E27FC236}">
                <a16:creationId xmlns:a16="http://schemas.microsoft.com/office/drawing/2014/main" id="{B5152C6D-2B1C-4831-A1B0-CC1F9A9A04D3}"/>
              </a:ext>
            </a:extLst>
          </p:cNvPr>
          <p:cNvSpPr>
            <a:spLocks noGrp="1"/>
          </p:cNvSpPr>
          <p:nvPr>
            <p:ph type="title"/>
          </p:nvPr>
        </p:nvSpPr>
        <p:spPr>
          <a:xfrm>
            <a:off x="5945221" y="437745"/>
            <a:ext cx="5776609" cy="899786"/>
          </a:xfrm>
        </p:spPr>
        <p:txBody>
          <a:bodyPr anchor="b">
            <a:normAutofit/>
          </a:bodyPr>
          <a:lstStyle/>
          <a:p>
            <a:r>
              <a:rPr lang="en-US" altLang="zh-TW" sz="4000" dirty="0">
                <a:solidFill>
                  <a:srgbClr val="FFFFFF"/>
                </a:solidFill>
              </a:rPr>
              <a:t>Folium map of all the gyms</a:t>
            </a:r>
            <a:endParaRPr lang="zh-TW" altLang="en-US" sz="4000" dirty="0">
              <a:solidFill>
                <a:srgbClr val="FFFFFF"/>
              </a:solidFill>
            </a:endParaRPr>
          </a:p>
        </p:txBody>
      </p:sp>
    </p:spTree>
    <p:extLst>
      <p:ext uri="{BB962C8B-B14F-4D97-AF65-F5344CB8AC3E}">
        <p14:creationId xmlns:p14="http://schemas.microsoft.com/office/powerpoint/2010/main" val="349773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4C27B6-DB04-4891-AF97-BA1671B17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automatically generated">
            <a:extLst>
              <a:ext uri="{FF2B5EF4-FFF2-40B4-BE49-F238E27FC236}">
                <a16:creationId xmlns:a16="http://schemas.microsoft.com/office/drawing/2014/main" id="{F060DAA4-15A1-4490-AC15-FC4256790A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243"/>
          <a:stretch/>
        </p:blipFill>
        <p:spPr>
          <a:xfrm>
            <a:off x="606719" y="-1"/>
            <a:ext cx="11585281" cy="6857999"/>
          </a:xfrm>
          <a:prstGeom prst="rect">
            <a:avLst/>
          </a:prstGeom>
        </p:spPr>
      </p:pic>
      <p:sp>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F4E34-DB5A-4199-B2F3-C2ED4A9EFD0F}"/>
              </a:ext>
            </a:extLst>
          </p:cNvPr>
          <p:cNvSpPr>
            <a:spLocks noGrp="1"/>
          </p:cNvSpPr>
          <p:nvPr>
            <p:ph type="title"/>
          </p:nvPr>
        </p:nvSpPr>
        <p:spPr>
          <a:xfrm>
            <a:off x="1036684" y="1152144"/>
            <a:ext cx="3953501" cy="3072393"/>
          </a:xfrm>
        </p:spPr>
        <p:txBody>
          <a:bodyPr vert="horz" lIns="91440" tIns="45720" rIns="91440" bIns="45720" rtlCol="0" anchor="b">
            <a:normAutofit/>
          </a:bodyPr>
          <a:lstStyle/>
          <a:p>
            <a:r>
              <a:rPr lang="en-US" altLang="zh-TW" sz="3100" dirty="0">
                <a:solidFill>
                  <a:schemeClr val="bg1"/>
                </a:solidFill>
              </a:rPr>
              <a:t>The map is interactive.</a:t>
            </a:r>
            <a:br>
              <a:rPr lang="en-US" altLang="zh-TW" sz="3100" dirty="0">
                <a:solidFill>
                  <a:schemeClr val="bg1"/>
                </a:solidFill>
              </a:rPr>
            </a:br>
            <a:r>
              <a:rPr lang="en-US" altLang="zh-TW" sz="3100" dirty="0">
                <a:solidFill>
                  <a:schemeClr val="bg1"/>
                </a:solidFill>
              </a:rPr>
              <a:t>So you can zoom into where you like and click on a label to see the name of that gym.</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E0EAE70-C355-42D1-BF00-CA8A17A74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7" name="Rectangle 64">
              <a:extLst>
                <a:ext uri="{FF2B5EF4-FFF2-40B4-BE49-F238E27FC236}">
                  <a16:creationId xmlns:a16="http://schemas.microsoft.com/office/drawing/2014/main" id="{E6E58C95-A3F9-4C87-B9A5-32A7A75D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B08CDDF-E602-4C1B-A248-A43292EB5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6298B977-8F47-48C6-8454-11EF9478E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6A6FB8E-FB47-44B7-810F-B88B4CCA0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818DB8DB-4D04-42C0-BE68-842A9F29A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DBCFEA99-52A4-4E8E-B9C9-3D39B0E32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6C0BB10-7324-4D11-A497-57A85CDB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7440F2E-8192-4FDF-AE8F-2833B7F40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9F7DA6A-1872-4697-A567-20A0115A0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8BC1544-07ED-411D-880C-58CB1149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BA70D948-9946-455F-8155-D274F01DA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07FCDBA-F7E3-4836-8253-15D212128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6A9BF83-5C67-44B0-883C-82BCAA192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94BA7F92-7961-489E-83BD-5518EB1E9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56ADE108-5AE8-4ACF-88B9-28A0B125B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5B2D25F-B666-4F19-816A-24456EAF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7D581F0-987F-45C5-A849-CC1B41222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388E533-92C3-428E-B078-81D6E1F2D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68AEED3-AAB1-48A9-8FC3-C68AE6675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0A6CA6BC-FFA6-4C34-B200-6F61EE173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26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4FA9-3783-47D8-AED3-147C4685AF1B}"/>
              </a:ext>
            </a:extLst>
          </p:cNvPr>
          <p:cNvSpPr>
            <a:spLocks noGrp="1"/>
          </p:cNvSpPr>
          <p:nvPr>
            <p:ph type="title"/>
          </p:nvPr>
        </p:nvSpPr>
        <p:spPr/>
        <p:txBody>
          <a:bodyPr>
            <a:normAutofit fontScale="90000"/>
          </a:bodyPr>
          <a:lstStyle/>
          <a:p>
            <a:r>
              <a:rPr lang="en-US" altLang="zh-TW" dirty="0"/>
              <a:t>Using the results from the for loop above, we then add a column to display number of gyms in each district</a:t>
            </a:r>
            <a:endParaRPr lang="zh-TW" altLang="en-US" dirty="0"/>
          </a:p>
        </p:txBody>
      </p:sp>
      <p:pic>
        <p:nvPicPr>
          <p:cNvPr id="5" name="Content Placeholder 4" descr="A screenshot of a cell phone&#10;&#10;Description automatically generated">
            <a:extLst>
              <a:ext uri="{FF2B5EF4-FFF2-40B4-BE49-F238E27FC236}">
                <a16:creationId xmlns:a16="http://schemas.microsoft.com/office/drawing/2014/main" id="{2709F738-45CA-4A59-8D76-D192A681C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8833" y="1969699"/>
            <a:ext cx="6674334" cy="4427051"/>
          </a:xfrm>
        </p:spPr>
      </p:pic>
    </p:spTree>
    <p:extLst>
      <p:ext uri="{BB962C8B-B14F-4D97-AF65-F5344CB8AC3E}">
        <p14:creationId xmlns:p14="http://schemas.microsoft.com/office/powerpoint/2010/main" val="1292415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D206-7A0E-4411-B681-6FD1185F9C32}"/>
              </a:ext>
            </a:extLst>
          </p:cNvPr>
          <p:cNvSpPr>
            <a:spLocks noGrp="1"/>
          </p:cNvSpPr>
          <p:nvPr>
            <p:ph type="title"/>
          </p:nvPr>
        </p:nvSpPr>
        <p:spPr/>
        <p:txBody>
          <a:bodyPr>
            <a:normAutofit/>
          </a:bodyPr>
          <a:lstStyle/>
          <a:p>
            <a:r>
              <a:rPr lang="en-US" altLang="zh-TW" dirty="0"/>
              <a:t>visualize the numbers</a:t>
            </a:r>
            <a:endParaRPr lang="zh-TW" altLang="en-US" dirty="0"/>
          </a:p>
        </p:txBody>
      </p:sp>
      <p:pic>
        <p:nvPicPr>
          <p:cNvPr id="5" name="Content Placeholder 4" descr="A screenshot of a cell phone&#10;&#10;Description automatically generated">
            <a:extLst>
              <a:ext uri="{FF2B5EF4-FFF2-40B4-BE49-F238E27FC236}">
                <a16:creationId xmlns:a16="http://schemas.microsoft.com/office/drawing/2014/main" id="{65ECF82D-B26D-49DE-A6FC-BE319E539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508" y="1428040"/>
            <a:ext cx="8334983" cy="5260011"/>
          </a:xfrm>
        </p:spPr>
      </p:pic>
    </p:spTree>
    <p:extLst>
      <p:ext uri="{BB962C8B-B14F-4D97-AF65-F5344CB8AC3E}">
        <p14:creationId xmlns:p14="http://schemas.microsoft.com/office/powerpoint/2010/main" val="76782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8352-82E4-4E53-8122-DFC672EC4D19}"/>
              </a:ext>
            </a:extLst>
          </p:cNvPr>
          <p:cNvSpPr>
            <a:spLocks noGrp="1"/>
          </p:cNvSpPr>
          <p:nvPr>
            <p:ph type="title"/>
          </p:nvPr>
        </p:nvSpPr>
        <p:spPr/>
        <p:txBody>
          <a:bodyPr/>
          <a:lstStyle/>
          <a:p>
            <a:r>
              <a:rPr lang="en-US" altLang="zh-TW" b="1" dirty="0"/>
              <a:t>Discussion</a:t>
            </a:r>
            <a:endParaRPr lang="zh-TW" altLang="en-US" b="1" dirty="0"/>
          </a:p>
        </p:txBody>
      </p:sp>
      <p:sp>
        <p:nvSpPr>
          <p:cNvPr id="3" name="Content Placeholder 2">
            <a:extLst>
              <a:ext uri="{FF2B5EF4-FFF2-40B4-BE49-F238E27FC236}">
                <a16:creationId xmlns:a16="http://schemas.microsoft.com/office/drawing/2014/main" id="{61733CBC-3A18-4230-B288-7F300DAAA4D3}"/>
              </a:ext>
            </a:extLst>
          </p:cNvPr>
          <p:cNvSpPr>
            <a:spLocks noGrp="1"/>
          </p:cNvSpPr>
          <p:nvPr>
            <p:ph idx="1"/>
          </p:nvPr>
        </p:nvSpPr>
        <p:spPr/>
        <p:txBody>
          <a:bodyPr/>
          <a:lstStyle/>
          <a:p>
            <a:r>
              <a:rPr lang="en-US" altLang="zh-TW" dirty="0"/>
              <a:t>Given the number of Foursquare API calls we can do per day, I have decided to retrieve only the gyms within the 1.5km radius from the district center. The main point here is to help weight-lifters to find the closest gym possible.</a:t>
            </a:r>
          </a:p>
          <a:p>
            <a:r>
              <a:rPr lang="en-US" altLang="zh-TW" dirty="0"/>
              <a:t>Here, I assume people are living / going to live at the district center and provides a wide variety of options within a 10-15min walk.</a:t>
            </a:r>
          </a:p>
        </p:txBody>
      </p:sp>
    </p:spTree>
    <p:extLst>
      <p:ext uri="{BB962C8B-B14F-4D97-AF65-F5344CB8AC3E}">
        <p14:creationId xmlns:p14="http://schemas.microsoft.com/office/powerpoint/2010/main" val="155439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4104-0C8B-4533-AE10-CED39EDA7579}"/>
              </a:ext>
            </a:extLst>
          </p:cNvPr>
          <p:cNvSpPr>
            <a:spLocks noGrp="1"/>
          </p:cNvSpPr>
          <p:nvPr>
            <p:ph type="title"/>
          </p:nvPr>
        </p:nvSpPr>
        <p:spPr/>
        <p:txBody>
          <a:bodyPr/>
          <a:lstStyle/>
          <a:p>
            <a:r>
              <a:rPr lang="en-US" altLang="zh-TW" b="1" dirty="0"/>
              <a:t>Discussion Cont’d</a:t>
            </a:r>
            <a:endParaRPr lang="zh-TW" altLang="en-US" b="1" dirty="0"/>
          </a:p>
        </p:txBody>
      </p:sp>
      <p:sp>
        <p:nvSpPr>
          <p:cNvPr id="3" name="Content Placeholder 2">
            <a:extLst>
              <a:ext uri="{FF2B5EF4-FFF2-40B4-BE49-F238E27FC236}">
                <a16:creationId xmlns:a16="http://schemas.microsoft.com/office/drawing/2014/main" id="{98A5C7A0-C776-443B-B04C-53E39152A4C5}"/>
              </a:ext>
            </a:extLst>
          </p:cNvPr>
          <p:cNvSpPr>
            <a:spLocks noGrp="1"/>
          </p:cNvSpPr>
          <p:nvPr>
            <p:ph idx="1"/>
          </p:nvPr>
        </p:nvSpPr>
        <p:spPr/>
        <p:txBody>
          <a:bodyPr/>
          <a:lstStyle/>
          <a:p>
            <a:r>
              <a:rPr lang="en-US" altLang="zh-TW" dirty="0"/>
              <a:t>Looking at the graphs and tables above, there is one clear conclusion we could draw:</a:t>
            </a:r>
          </a:p>
          <a:p>
            <a:pPr lvl="1"/>
            <a:r>
              <a:rPr lang="en-US" altLang="zh-TW" dirty="0"/>
              <a:t>With one of the fewest population, Zhongzheng district has one of the highest number of gyms within the range. It means that fewer people are going to each gym, which may increase the quality of your work out.</a:t>
            </a:r>
          </a:p>
          <a:p>
            <a:r>
              <a:rPr lang="en-US" altLang="zh-TW" dirty="0"/>
              <a:t>Therefore, for people looking to move to Taipei, Zhongzheng district is a great choice if you lift weights often. </a:t>
            </a:r>
          </a:p>
        </p:txBody>
      </p:sp>
    </p:spTree>
    <p:extLst>
      <p:ext uri="{BB962C8B-B14F-4D97-AF65-F5344CB8AC3E}">
        <p14:creationId xmlns:p14="http://schemas.microsoft.com/office/powerpoint/2010/main" val="240292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877B-8DDB-49E5-9C0C-399C78BBBDFB}"/>
              </a:ext>
            </a:extLst>
          </p:cNvPr>
          <p:cNvSpPr>
            <a:spLocks noGrp="1"/>
          </p:cNvSpPr>
          <p:nvPr>
            <p:ph type="title"/>
          </p:nvPr>
        </p:nvSpPr>
        <p:spPr/>
        <p:txBody>
          <a:bodyPr/>
          <a:lstStyle/>
          <a:p>
            <a:r>
              <a:rPr lang="en-US" altLang="zh-TW" b="1" dirty="0"/>
              <a:t>Introduction</a:t>
            </a:r>
            <a:endParaRPr lang="zh-TW" altLang="en-US" b="1" dirty="0"/>
          </a:p>
        </p:txBody>
      </p:sp>
      <p:sp>
        <p:nvSpPr>
          <p:cNvPr id="3" name="Content Placeholder 2">
            <a:extLst>
              <a:ext uri="{FF2B5EF4-FFF2-40B4-BE49-F238E27FC236}">
                <a16:creationId xmlns:a16="http://schemas.microsoft.com/office/drawing/2014/main" id="{8F29EE03-8B78-4972-9296-2F281661D18C}"/>
              </a:ext>
            </a:extLst>
          </p:cNvPr>
          <p:cNvSpPr>
            <a:spLocks noGrp="1"/>
          </p:cNvSpPr>
          <p:nvPr>
            <p:ph idx="1"/>
          </p:nvPr>
        </p:nvSpPr>
        <p:spPr/>
        <p:txBody>
          <a:bodyPr>
            <a:normAutofit lnSpcReduction="10000"/>
          </a:bodyPr>
          <a:lstStyle/>
          <a:p>
            <a:r>
              <a:rPr lang="en-US" altLang="zh-TW" dirty="0"/>
              <a:t>the trend of working out is increasing in Taiwan, people find gyms more important than ever</a:t>
            </a:r>
          </a:p>
          <a:p>
            <a:r>
              <a:rPr lang="en-US" altLang="zh-TW" dirty="0"/>
              <a:t>show gyms across Taipei</a:t>
            </a:r>
          </a:p>
          <a:p>
            <a:r>
              <a:rPr lang="en-US" altLang="zh-TW" dirty="0"/>
              <a:t>helps people to choose their gyms depending on the district</a:t>
            </a:r>
          </a:p>
          <a:p>
            <a:r>
              <a:rPr lang="en-US" altLang="zh-TW" dirty="0"/>
              <a:t>focus primarily on the distance aspect instead of ratings</a:t>
            </a:r>
          </a:p>
          <a:p>
            <a:r>
              <a:rPr lang="en-US" altLang="zh-TW" dirty="0"/>
              <a:t>One of the largest reasons is that people are lazy, so choosing a closer gym makes a person more willing to work out each day.</a:t>
            </a:r>
          </a:p>
          <a:p>
            <a:r>
              <a:rPr lang="en-US" altLang="zh-TW" dirty="0"/>
              <a:t>The result from this project is going to display most gyms in Taipei city</a:t>
            </a:r>
          </a:p>
          <a:p>
            <a:r>
              <a:rPr lang="en-US" altLang="zh-TW" dirty="0"/>
              <a:t>From the result, people can easily see how many gyms are located near their home, and which one is the nearest.</a:t>
            </a:r>
          </a:p>
        </p:txBody>
      </p:sp>
    </p:spTree>
    <p:extLst>
      <p:ext uri="{BB962C8B-B14F-4D97-AF65-F5344CB8AC3E}">
        <p14:creationId xmlns:p14="http://schemas.microsoft.com/office/powerpoint/2010/main" val="3464322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268D-8DB9-4253-9AC5-AA4C9BFFC842}"/>
              </a:ext>
            </a:extLst>
          </p:cNvPr>
          <p:cNvSpPr>
            <a:spLocks noGrp="1"/>
          </p:cNvSpPr>
          <p:nvPr>
            <p:ph type="title"/>
          </p:nvPr>
        </p:nvSpPr>
        <p:spPr/>
        <p:txBody>
          <a:bodyPr/>
          <a:lstStyle/>
          <a:p>
            <a:r>
              <a:rPr lang="en-US" altLang="zh-TW" b="1" dirty="0"/>
              <a:t>Conclusion</a:t>
            </a:r>
            <a:endParaRPr lang="zh-TW" altLang="en-US" b="1" dirty="0"/>
          </a:p>
        </p:txBody>
      </p:sp>
      <p:sp>
        <p:nvSpPr>
          <p:cNvPr id="3" name="Content Placeholder 2">
            <a:extLst>
              <a:ext uri="{FF2B5EF4-FFF2-40B4-BE49-F238E27FC236}">
                <a16:creationId xmlns:a16="http://schemas.microsoft.com/office/drawing/2014/main" id="{AA1C7F35-D1ED-472D-AAAC-E91ACF4CF584}"/>
              </a:ext>
            </a:extLst>
          </p:cNvPr>
          <p:cNvSpPr>
            <a:spLocks noGrp="1"/>
          </p:cNvSpPr>
          <p:nvPr>
            <p:ph idx="1"/>
          </p:nvPr>
        </p:nvSpPr>
        <p:spPr/>
        <p:txBody>
          <a:bodyPr/>
          <a:lstStyle/>
          <a:p>
            <a:r>
              <a:rPr lang="en-US" altLang="zh-TW" dirty="0"/>
              <a:t>In this report, I've gathered information regarding coordinates of Taipei's districts and used the Foursquare API to retrieve a certain category of locations. I have further discovered that Zhongzheng district is one of the best places in Taipei when you want to work out. For people living in Taipei, regardless which district they are living in, I have suggested gyms within a 10-15minute walk. They could find the closest gym from the list. On the other hand, for gym-goers who are looking to move to this city in the future, I have generated a list of gyms for them to make their own decisions. </a:t>
            </a:r>
          </a:p>
        </p:txBody>
      </p:sp>
    </p:spTree>
    <p:extLst>
      <p:ext uri="{BB962C8B-B14F-4D97-AF65-F5344CB8AC3E}">
        <p14:creationId xmlns:p14="http://schemas.microsoft.com/office/powerpoint/2010/main" val="122726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E6D5-DAAA-452C-A6B0-50710EC3A8BD}"/>
              </a:ext>
            </a:extLst>
          </p:cNvPr>
          <p:cNvSpPr>
            <a:spLocks noGrp="1"/>
          </p:cNvSpPr>
          <p:nvPr>
            <p:ph type="title"/>
          </p:nvPr>
        </p:nvSpPr>
        <p:spPr/>
        <p:txBody>
          <a:bodyPr/>
          <a:lstStyle/>
          <a:p>
            <a:r>
              <a:rPr lang="en-US" altLang="zh-TW" b="1" dirty="0"/>
              <a:t>Data</a:t>
            </a:r>
            <a:endParaRPr lang="zh-TW" altLang="en-US" b="1" dirty="0"/>
          </a:p>
        </p:txBody>
      </p:sp>
      <p:sp>
        <p:nvSpPr>
          <p:cNvPr id="3" name="Content Placeholder 2">
            <a:extLst>
              <a:ext uri="{FF2B5EF4-FFF2-40B4-BE49-F238E27FC236}">
                <a16:creationId xmlns:a16="http://schemas.microsoft.com/office/drawing/2014/main" id="{65D34AB9-FF85-439B-8E6F-96B723EA9029}"/>
              </a:ext>
            </a:extLst>
          </p:cNvPr>
          <p:cNvSpPr>
            <a:spLocks noGrp="1"/>
          </p:cNvSpPr>
          <p:nvPr>
            <p:ph idx="1"/>
          </p:nvPr>
        </p:nvSpPr>
        <p:spPr/>
        <p:txBody>
          <a:bodyPr/>
          <a:lstStyle/>
          <a:p>
            <a:pPr marL="0" indent="0">
              <a:buNone/>
            </a:pPr>
            <a:r>
              <a:rPr lang="en-US" altLang="zh-TW" b="1" dirty="0"/>
              <a:t>These are the data involved in this project:</a:t>
            </a:r>
          </a:p>
          <a:p>
            <a:pPr>
              <a:buFont typeface="+mj-lt"/>
              <a:buAutoNum type="arabicPeriod"/>
            </a:pPr>
            <a:r>
              <a:rPr lang="en-US" altLang="zh-TW" dirty="0"/>
              <a:t>Coordinates of each districts in Taipei City</a:t>
            </a:r>
          </a:p>
          <a:p>
            <a:pPr marL="742950" lvl="1" indent="-285750">
              <a:buFont typeface="+mj-lt"/>
              <a:buAutoNum type="arabicPeriod"/>
            </a:pPr>
            <a:r>
              <a:rPr lang="en-US" altLang="zh-TW" dirty="0"/>
              <a:t>From Wikipedia</a:t>
            </a:r>
          </a:p>
          <a:p>
            <a:pPr marL="742950" lvl="1" indent="-285750">
              <a:buFont typeface="+mj-lt"/>
              <a:buAutoNum type="arabicPeriod"/>
            </a:pPr>
            <a:r>
              <a:rPr lang="en-US" altLang="zh-TW" dirty="0"/>
              <a:t>Manually organized them into a excel spreadsheet</a:t>
            </a:r>
          </a:p>
          <a:p>
            <a:pPr>
              <a:buFont typeface="+mj-lt"/>
              <a:buAutoNum type="arabicPeriod"/>
            </a:pPr>
            <a:r>
              <a:rPr lang="en-US" altLang="zh-TW" dirty="0"/>
              <a:t>Foursquare API to locate the gyms in Taipei</a:t>
            </a:r>
          </a:p>
          <a:p>
            <a:pPr marL="742950" lvl="1" indent="-285750">
              <a:buFont typeface="+mj-lt"/>
              <a:buAutoNum type="arabicPeriod"/>
            </a:pPr>
            <a:r>
              <a:rPr lang="en-US" altLang="zh-TW" dirty="0"/>
              <a:t>Coordinates of each gym</a:t>
            </a:r>
          </a:p>
          <a:p>
            <a:pPr marL="742950" lvl="1" indent="-285750">
              <a:buFont typeface="+mj-lt"/>
              <a:buAutoNum type="arabicPeriod"/>
            </a:pPr>
            <a:r>
              <a:rPr lang="en-US" altLang="zh-TW" dirty="0"/>
              <a:t>Names of each gym</a:t>
            </a:r>
          </a:p>
          <a:p>
            <a:pPr marL="742950" lvl="1" indent="-285750">
              <a:buFont typeface="+mj-lt"/>
              <a:buAutoNum type="arabicPeriod"/>
            </a:pPr>
            <a:r>
              <a:rPr lang="en-US" altLang="zh-TW" dirty="0"/>
              <a:t>Display the gyms on a map using folium</a:t>
            </a:r>
          </a:p>
        </p:txBody>
      </p:sp>
    </p:spTree>
    <p:extLst>
      <p:ext uri="{BB962C8B-B14F-4D97-AF65-F5344CB8AC3E}">
        <p14:creationId xmlns:p14="http://schemas.microsoft.com/office/powerpoint/2010/main" val="329132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92D5-0F7D-4CF0-A485-4B14B5E52C1C}"/>
              </a:ext>
            </a:extLst>
          </p:cNvPr>
          <p:cNvSpPr>
            <a:spLocks noGrp="1"/>
          </p:cNvSpPr>
          <p:nvPr>
            <p:ph type="title"/>
          </p:nvPr>
        </p:nvSpPr>
        <p:spPr/>
        <p:txBody>
          <a:bodyPr/>
          <a:lstStyle/>
          <a:p>
            <a:r>
              <a:rPr lang="en-US" altLang="zh-TW" dirty="0"/>
              <a:t>original excel spreadsheet as a </a:t>
            </a:r>
            <a:r>
              <a:rPr lang="en-US" altLang="zh-TW" dirty="0" err="1"/>
              <a:t>dataframe</a:t>
            </a:r>
            <a:endParaRPr lang="zh-TW" altLang="en-US" dirty="0"/>
          </a:p>
        </p:txBody>
      </p:sp>
      <p:pic>
        <p:nvPicPr>
          <p:cNvPr id="5" name="Content Placeholder 4" descr="A screenshot of a cell phone&#10;&#10;Description automatically generated">
            <a:extLst>
              <a:ext uri="{FF2B5EF4-FFF2-40B4-BE49-F238E27FC236}">
                <a16:creationId xmlns:a16="http://schemas.microsoft.com/office/drawing/2014/main" id="{ED3472BB-0C80-4858-B5A0-D6DC5F7FA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9970" y="1860074"/>
            <a:ext cx="5052060" cy="4282440"/>
          </a:xfrm>
        </p:spPr>
      </p:pic>
    </p:spTree>
    <p:extLst>
      <p:ext uri="{BB962C8B-B14F-4D97-AF65-F5344CB8AC3E}">
        <p14:creationId xmlns:p14="http://schemas.microsoft.com/office/powerpoint/2010/main" val="34444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2950-65BB-4B3A-BE5B-085AD8B9054C}"/>
              </a:ext>
            </a:extLst>
          </p:cNvPr>
          <p:cNvSpPr>
            <a:spLocks noGrp="1"/>
          </p:cNvSpPr>
          <p:nvPr>
            <p:ph type="title"/>
          </p:nvPr>
        </p:nvSpPr>
        <p:spPr/>
        <p:txBody>
          <a:bodyPr/>
          <a:lstStyle/>
          <a:p>
            <a:r>
              <a:rPr lang="en-US" altLang="zh-TW" b="1" dirty="0"/>
              <a:t>Methodology</a:t>
            </a:r>
            <a:endParaRPr lang="zh-TW" altLang="en-US" b="1" dirty="0"/>
          </a:p>
        </p:txBody>
      </p:sp>
      <p:sp>
        <p:nvSpPr>
          <p:cNvPr id="4" name="Text Placeholder 3">
            <a:extLst>
              <a:ext uri="{FF2B5EF4-FFF2-40B4-BE49-F238E27FC236}">
                <a16:creationId xmlns:a16="http://schemas.microsoft.com/office/drawing/2014/main" id="{74A1BF47-CEA8-45EE-847E-AE6643AC1C4C}"/>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59571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6D6C-5EDF-406A-A85C-C5C0C5B1E55F}"/>
              </a:ext>
            </a:extLst>
          </p:cNvPr>
          <p:cNvSpPr>
            <a:spLocks noGrp="1"/>
          </p:cNvSpPr>
          <p:nvPr>
            <p:ph type="title"/>
          </p:nvPr>
        </p:nvSpPr>
        <p:spPr/>
        <p:txBody>
          <a:bodyPr/>
          <a:lstStyle/>
          <a:p>
            <a:r>
              <a:rPr lang="en-US" altLang="zh-TW" b="1" dirty="0"/>
              <a:t>Get the location of Gyms using for loop</a:t>
            </a:r>
            <a:endParaRPr lang="zh-TW" altLang="en-US" dirty="0"/>
          </a:p>
        </p:txBody>
      </p:sp>
      <p:sp>
        <p:nvSpPr>
          <p:cNvPr id="3" name="Content Placeholder 2">
            <a:extLst>
              <a:ext uri="{FF2B5EF4-FFF2-40B4-BE49-F238E27FC236}">
                <a16:creationId xmlns:a16="http://schemas.microsoft.com/office/drawing/2014/main" id="{CE714593-80EA-443A-AEE4-E867A1AF5025}"/>
              </a:ext>
            </a:extLst>
          </p:cNvPr>
          <p:cNvSpPr>
            <a:spLocks noGrp="1"/>
          </p:cNvSpPr>
          <p:nvPr>
            <p:ph idx="1"/>
          </p:nvPr>
        </p:nvSpPr>
        <p:spPr>
          <a:xfrm>
            <a:off x="838200" y="1825625"/>
            <a:ext cx="2761034" cy="4351338"/>
          </a:xfrm>
        </p:spPr>
        <p:txBody>
          <a:bodyPr>
            <a:normAutofit/>
          </a:bodyPr>
          <a:lstStyle/>
          <a:p>
            <a:r>
              <a:rPr lang="en-US" altLang="zh-TW" dirty="0"/>
              <a:t>To retrieve the gym locations in each district using the Foursquare API, I built a for loop that calls the Foursquare API once using each district's coordinates</a:t>
            </a:r>
            <a:endParaRPr lang="zh-TW" altLang="en-US" dirty="0"/>
          </a:p>
        </p:txBody>
      </p:sp>
      <p:pic>
        <p:nvPicPr>
          <p:cNvPr id="7" name="Picture 6" descr="A screenshot of a cell phone&#10;&#10;Description automatically generated">
            <a:extLst>
              <a:ext uri="{FF2B5EF4-FFF2-40B4-BE49-F238E27FC236}">
                <a16:creationId xmlns:a16="http://schemas.microsoft.com/office/drawing/2014/main" id="{E28B88C4-380E-409D-A325-EBFAEEA80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234" y="1539276"/>
            <a:ext cx="8194764" cy="4861524"/>
          </a:xfrm>
          <a:prstGeom prst="rect">
            <a:avLst/>
          </a:prstGeom>
        </p:spPr>
      </p:pic>
    </p:spTree>
    <p:extLst>
      <p:ext uri="{BB962C8B-B14F-4D97-AF65-F5344CB8AC3E}">
        <p14:creationId xmlns:p14="http://schemas.microsoft.com/office/powerpoint/2010/main" val="208887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6D6C-5EDF-406A-A85C-C5C0C5B1E55F}"/>
              </a:ext>
            </a:extLst>
          </p:cNvPr>
          <p:cNvSpPr>
            <a:spLocks noGrp="1"/>
          </p:cNvSpPr>
          <p:nvPr>
            <p:ph type="title"/>
          </p:nvPr>
        </p:nvSpPr>
        <p:spPr/>
        <p:txBody>
          <a:bodyPr/>
          <a:lstStyle/>
          <a:p>
            <a:r>
              <a:rPr lang="en-US" altLang="zh-TW" b="1" dirty="0"/>
              <a:t>Get the location of Gyms using for loop</a:t>
            </a:r>
            <a:endParaRPr lang="zh-TW" altLang="en-US" dirty="0"/>
          </a:p>
        </p:txBody>
      </p:sp>
      <p:sp>
        <p:nvSpPr>
          <p:cNvPr id="3" name="Content Placeholder 2">
            <a:extLst>
              <a:ext uri="{FF2B5EF4-FFF2-40B4-BE49-F238E27FC236}">
                <a16:creationId xmlns:a16="http://schemas.microsoft.com/office/drawing/2014/main" id="{CE714593-80EA-443A-AEE4-E867A1AF5025}"/>
              </a:ext>
            </a:extLst>
          </p:cNvPr>
          <p:cNvSpPr>
            <a:spLocks noGrp="1"/>
          </p:cNvSpPr>
          <p:nvPr>
            <p:ph idx="1"/>
          </p:nvPr>
        </p:nvSpPr>
        <p:spPr>
          <a:xfrm>
            <a:off x="838200" y="1825625"/>
            <a:ext cx="2761034" cy="4351338"/>
          </a:xfrm>
        </p:spPr>
        <p:txBody>
          <a:bodyPr>
            <a:normAutofit/>
          </a:bodyPr>
          <a:lstStyle/>
          <a:p>
            <a:r>
              <a:rPr lang="en-US" altLang="zh-TW" dirty="0"/>
              <a:t>As you can see, by setting the search query to "gym", the Foursquare API only retrieves relevant locations</a:t>
            </a:r>
            <a:endParaRPr lang="zh-TW" altLang="en-US" dirty="0"/>
          </a:p>
        </p:txBody>
      </p:sp>
      <p:pic>
        <p:nvPicPr>
          <p:cNvPr id="7" name="Picture 6" descr="A screenshot of a cell phone&#10;&#10;Description automatically generated">
            <a:extLst>
              <a:ext uri="{FF2B5EF4-FFF2-40B4-BE49-F238E27FC236}">
                <a16:creationId xmlns:a16="http://schemas.microsoft.com/office/drawing/2014/main" id="{E28B88C4-380E-409D-A325-EBFAEEA80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234" y="1539276"/>
            <a:ext cx="8194764" cy="4861524"/>
          </a:xfrm>
          <a:prstGeom prst="rect">
            <a:avLst/>
          </a:prstGeom>
        </p:spPr>
      </p:pic>
      <p:cxnSp>
        <p:nvCxnSpPr>
          <p:cNvPr id="5" name="Straight Arrow Connector 4">
            <a:extLst>
              <a:ext uri="{FF2B5EF4-FFF2-40B4-BE49-F238E27FC236}">
                <a16:creationId xmlns:a16="http://schemas.microsoft.com/office/drawing/2014/main" id="{2197A241-5A46-4EAD-AB75-48FC52AAD6D4}"/>
              </a:ext>
            </a:extLst>
          </p:cNvPr>
          <p:cNvCxnSpPr/>
          <p:nvPr/>
        </p:nvCxnSpPr>
        <p:spPr>
          <a:xfrm flipV="1">
            <a:off x="3704734" y="1998482"/>
            <a:ext cx="499621" cy="1046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16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6D6C-5EDF-406A-A85C-C5C0C5B1E55F}"/>
              </a:ext>
            </a:extLst>
          </p:cNvPr>
          <p:cNvSpPr>
            <a:spLocks noGrp="1"/>
          </p:cNvSpPr>
          <p:nvPr>
            <p:ph type="title"/>
          </p:nvPr>
        </p:nvSpPr>
        <p:spPr/>
        <p:txBody>
          <a:bodyPr/>
          <a:lstStyle/>
          <a:p>
            <a:r>
              <a:rPr lang="en-US" altLang="zh-TW" b="1" dirty="0"/>
              <a:t>Get the location of Gyms using for loop</a:t>
            </a:r>
            <a:endParaRPr lang="zh-TW" altLang="en-US" dirty="0"/>
          </a:p>
        </p:txBody>
      </p:sp>
      <p:sp>
        <p:nvSpPr>
          <p:cNvPr id="3" name="Content Placeholder 2">
            <a:extLst>
              <a:ext uri="{FF2B5EF4-FFF2-40B4-BE49-F238E27FC236}">
                <a16:creationId xmlns:a16="http://schemas.microsoft.com/office/drawing/2014/main" id="{CE714593-80EA-443A-AEE4-E867A1AF5025}"/>
              </a:ext>
            </a:extLst>
          </p:cNvPr>
          <p:cNvSpPr>
            <a:spLocks noGrp="1"/>
          </p:cNvSpPr>
          <p:nvPr>
            <p:ph idx="1"/>
          </p:nvPr>
        </p:nvSpPr>
        <p:spPr>
          <a:xfrm>
            <a:off x="838200" y="1825625"/>
            <a:ext cx="2761034" cy="4351338"/>
          </a:xfrm>
        </p:spPr>
        <p:txBody>
          <a:bodyPr>
            <a:normAutofit fontScale="85000" lnSpcReduction="20000"/>
          </a:bodyPr>
          <a:lstStyle/>
          <a:p>
            <a:r>
              <a:rPr lang="en-US" altLang="zh-TW" dirty="0"/>
              <a:t>After the </a:t>
            </a:r>
            <a:r>
              <a:rPr lang="en-US" altLang="zh-TW" dirty="0" err="1"/>
              <a:t>url</a:t>
            </a:r>
            <a:r>
              <a:rPr lang="en-US" altLang="zh-TW" dirty="0"/>
              <a:t> is generated, I filter out only the relevant information such as names and coordinates of each gym.</a:t>
            </a:r>
          </a:p>
          <a:p>
            <a:r>
              <a:rPr lang="en-US" altLang="zh-TW" dirty="0"/>
              <a:t>I retrieve the number of gyms in each district, so that I could better understand the scenario in each district.</a:t>
            </a:r>
          </a:p>
        </p:txBody>
      </p:sp>
      <p:pic>
        <p:nvPicPr>
          <p:cNvPr id="7" name="Picture 6" descr="A screenshot of a cell phone&#10;&#10;Description automatically generated">
            <a:extLst>
              <a:ext uri="{FF2B5EF4-FFF2-40B4-BE49-F238E27FC236}">
                <a16:creationId xmlns:a16="http://schemas.microsoft.com/office/drawing/2014/main" id="{E28B88C4-380E-409D-A325-EBFAEEA80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234" y="1539276"/>
            <a:ext cx="8194764" cy="4861524"/>
          </a:xfrm>
          <a:prstGeom prst="rect">
            <a:avLst/>
          </a:prstGeom>
        </p:spPr>
      </p:pic>
      <p:cxnSp>
        <p:nvCxnSpPr>
          <p:cNvPr id="5" name="Straight Arrow Connector 4">
            <a:extLst>
              <a:ext uri="{FF2B5EF4-FFF2-40B4-BE49-F238E27FC236}">
                <a16:creationId xmlns:a16="http://schemas.microsoft.com/office/drawing/2014/main" id="{A761A345-98B5-4ED0-B6EE-2467AE2E9DA6}"/>
              </a:ext>
            </a:extLst>
          </p:cNvPr>
          <p:cNvCxnSpPr/>
          <p:nvPr/>
        </p:nvCxnSpPr>
        <p:spPr>
          <a:xfrm>
            <a:off x="3478491" y="4769963"/>
            <a:ext cx="961534" cy="1168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D5C59C6-112D-4CFB-9118-24D8DEE91A0F}"/>
              </a:ext>
            </a:extLst>
          </p:cNvPr>
          <p:cNvCxnSpPr/>
          <p:nvPr/>
        </p:nvCxnSpPr>
        <p:spPr>
          <a:xfrm>
            <a:off x="3459637" y="2960016"/>
            <a:ext cx="999241" cy="1923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32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ABDD-2AC2-4355-814C-4BC5F42E8EFC}"/>
              </a:ext>
            </a:extLst>
          </p:cNvPr>
          <p:cNvSpPr>
            <a:spLocks noGrp="1"/>
          </p:cNvSpPr>
          <p:nvPr>
            <p:ph type="title"/>
          </p:nvPr>
        </p:nvSpPr>
        <p:spPr/>
        <p:txBody>
          <a:bodyPr/>
          <a:lstStyle/>
          <a:p>
            <a:r>
              <a:rPr lang="en-US" altLang="zh-TW" b="1" dirty="0"/>
              <a:t>Maps out all the Gyms</a:t>
            </a:r>
            <a:endParaRPr lang="zh-TW" altLang="en-US" dirty="0"/>
          </a:p>
        </p:txBody>
      </p:sp>
      <p:sp>
        <p:nvSpPr>
          <p:cNvPr id="3" name="Content Placeholder 2">
            <a:extLst>
              <a:ext uri="{FF2B5EF4-FFF2-40B4-BE49-F238E27FC236}">
                <a16:creationId xmlns:a16="http://schemas.microsoft.com/office/drawing/2014/main" id="{F1460112-2D89-4B8A-9A71-3650D1D9D722}"/>
              </a:ext>
            </a:extLst>
          </p:cNvPr>
          <p:cNvSpPr>
            <a:spLocks noGrp="1"/>
          </p:cNvSpPr>
          <p:nvPr>
            <p:ph idx="1"/>
          </p:nvPr>
        </p:nvSpPr>
        <p:spPr/>
        <p:txBody>
          <a:bodyPr/>
          <a:lstStyle/>
          <a:p>
            <a:r>
              <a:rPr lang="en-US" altLang="zh-TW" dirty="0"/>
              <a:t>After getting the location of gyms in Taipei, I then use folium to map out and label all of them.</a:t>
            </a:r>
          </a:p>
          <a:p>
            <a:r>
              <a:rPr lang="en-US" altLang="zh-TW" dirty="0"/>
              <a:t>I set the starting location to be the center of Taipei City, and I use another for loop to label each gym.</a:t>
            </a:r>
          </a:p>
        </p:txBody>
      </p:sp>
      <p:pic>
        <p:nvPicPr>
          <p:cNvPr id="5" name="Picture 4" descr="A screenshot of a cell phone&#10;&#10;Description automatically generated">
            <a:extLst>
              <a:ext uri="{FF2B5EF4-FFF2-40B4-BE49-F238E27FC236}">
                <a16:creationId xmlns:a16="http://schemas.microsoft.com/office/drawing/2014/main" id="{11139CBF-3070-493C-876B-5A1E96B23C9A}"/>
              </a:ext>
            </a:extLst>
          </p:cNvPr>
          <p:cNvPicPr>
            <a:picLocks noChangeAspect="1"/>
          </p:cNvPicPr>
          <p:nvPr/>
        </p:nvPicPr>
        <p:blipFill rotWithShape="1">
          <a:blip r:embed="rId2">
            <a:extLst>
              <a:ext uri="{28A0092B-C50C-407E-A947-70E740481C1C}">
                <a14:useLocalDpi xmlns:a14="http://schemas.microsoft.com/office/drawing/2010/main" val="0"/>
              </a:ext>
            </a:extLst>
          </a:blip>
          <a:srcRect r="11992"/>
          <a:stretch/>
        </p:blipFill>
        <p:spPr>
          <a:xfrm>
            <a:off x="337836" y="3880082"/>
            <a:ext cx="11516327" cy="2296881"/>
          </a:xfrm>
          <a:prstGeom prst="rect">
            <a:avLst/>
          </a:prstGeom>
        </p:spPr>
      </p:pic>
      <p:cxnSp>
        <p:nvCxnSpPr>
          <p:cNvPr id="13" name="Straight Arrow Connector 12">
            <a:extLst>
              <a:ext uri="{FF2B5EF4-FFF2-40B4-BE49-F238E27FC236}">
                <a16:creationId xmlns:a16="http://schemas.microsoft.com/office/drawing/2014/main" id="{72C74B1C-3B49-4BCA-90D9-08EE34D3A58A}"/>
              </a:ext>
            </a:extLst>
          </p:cNvPr>
          <p:cNvCxnSpPr/>
          <p:nvPr/>
        </p:nvCxnSpPr>
        <p:spPr>
          <a:xfrm>
            <a:off x="1018095" y="3110845"/>
            <a:ext cx="348792" cy="2102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236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741</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Choosing a GYM in Taipei</vt:lpstr>
      <vt:lpstr>Introduction</vt:lpstr>
      <vt:lpstr>Data</vt:lpstr>
      <vt:lpstr>original excel spreadsheet as a dataframe</vt:lpstr>
      <vt:lpstr>Methodology</vt:lpstr>
      <vt:lpstr>Get the location of Gyms using for loop</vt:lpstr>
      <vt:lpstr>Get the location of Gyms using for loop</vt:lpstr>
      <vt:lpstr>Get the location of Gyms using for loop</vt:lpstr>
      <vt:lpstr>Maps out all the Gyms</vt:lpstr>
      <vt:lpstr>How many gyms are in each District?</vt:lpstr>
      <vt:lpstr>Visualize the Data</vt:lpstr>
      <vt:lpstr>Results</vt:lpstr>
      <vt:lpstr>From the for loop, I generated a dataframe that consists of the gym locations and the number of gyms in each district.</vt:lpstr>
      <vt:lpstr>Folium map of all the gyms</vt:lpstr>
      <vt:lpstr>The map is interactive. So you can zoom into where you like and click on a label to see the name of that gym.</vt:lpstr>
      <vt:lpstr>Using the results from the for loop above, we then add a column to display number of gyms in each district</vt:lpstr>
      <vt:lpstr>visualize the numbers</vt:lpstr>
      <vt:lpstr>Discussion</vt:lpstr>
      <vt:lpstr>Discussion 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 GYM in Taipei</dc:title>
  <dc:creator>Liao, Leo</dc:creator>
  <cp:lastModifiedBy>Liao, Leo</cp:lastModifiedBy>
  <cp:revision>5</cp:revision>
  <dcterms:created xsi:type="dcterms:W3CDTF">2020-08-24T01:00:48Z</dcterms:created>
  <dcterms:modified xsi:type="dcterms:W3CDTF">2020-08-24T01:06:25Z</dcterms:modified>
</cp:coreProperties>
</file>