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6"/>
  </p:notesMasterIdLst>
  <p:handoutMasterIdLst>
    <p:handoutMasterId r:id="rId55"/>
  </p:handoutMasterIdLst>
  <p:sldIdLst>
    <p:sldId id="476" r:id="rId4"/>
    <p:sldId id="361" r:id="rId5"/>
    <p:sldId id="633" r:id="rId7"/>
    <p:sldId id="647" r:id="rId8"/>
    <p:sldId id="809" r:id="rId9"/>
    <p:sldId id="810" r:id="rId10"/>
    <p:sldId id="811" r:id="rId11"/>
    <p:sldId id="853" r:id="rId12"/>
    <p:sldId id="813" r:id="rId13"/>
    <p:sldId id="814" r:id="rId14"/>
    <p:sldId id="815" r:id="rId15"/>
    <p:sldId id="816" r:id="rId16"/>
    <p:sldId id="817" r:id="rId17"/>
    <p:sldId id="818" r:id="rId18"/>
    <p:sldId id="854" r:id="rId19"/>
    <p:sldId id="820" r:id="rId20"/>
    <p:sldId id="821" r:id="rId21"/>
    <p:sldId id="822" r:id="rId22"/>
    <p:sldId id="823" r:id="rId23"/>
    <p:sldId id="824" r:id="rId24"/>
    <p:sldId id="825" r:id="rId25"/>
    <p:sldId id="826" r:id="rId26"/>
    <p:sldId id="827" r:id="rId27"/>
    <p:sldId id="855" r:id="rId28"/>
    <p:sldId id="829" r:id="rId29"/>
    <p:sldId id="830" r:id="rId30"/>
    <p:sldId id="831" r:id="rId31"/>
    <p:sldId id="832" r:id="rId32"/>
    <p:sldId id="833" r:id="rId33"/>
    <p:sldId id="834" r:id="rId34"/>
    <p:sldId id="835" r:id="rId35"/>
    <p:sldId id="836" r:id="rId36"/>
    <p:sldId id="856" r:id="rId37"/>
    <p:sldId id="838" r:id="rId38"/>
    <p:sldId id="839" r:id="rId39"/>
    <p:sldId id="840" r:id="rId40"/>
    <p:sldId id="841" r:id="rId41"/>
    <p:sldId id="842" r:id="rId42"/>
    <p:sldId id="843" r:id="rId43"/>
    <p:sldId id="844" r:id="rId44"/>
    <p:sldId id="857" r:id="rId45"/>
    <p:sldId id="846" r:id="rId46"/>
    <p:sldId id="847" r:id="rId47"/>
    <p:sldId id="848" r:id="rId48"/>
    <p:sldId id="849" r:id="rId49"/>
    <p:sldId id="850" r:id="rId50"/>
    <p:sldId id="851" r:id="rId51"/>
    <p:sldId id="852" r:id="rId52"/>
    <p:sldId id="495" r:id="rId53"/>
    <p:sldId id="402" r:id="rId5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谭锋" initials="谭锋" lastIdx="1" clrIdx="0"/>
  <p:cmAuthor id="0" name="Linda Guo" initials=""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7F01"/>
    <a:srgbClr val="FFFFFF"/>
    <a:srgbClr val="F08000"/>
    <a:srgbClr val="F09400"/>
    <a:srgbClr val="F39500"/>
    <a:srgbClr val="F29400"/>
    <a:srgbClr val="EA5A04"/>
    <a:srgbClr val="3B3838"/>
    <a:srgbClr val="F1850C"/>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p:restoredTop sz="83655" autoAdjust="0"/>
  </p:normalViewPr>
  <p:slideViewPr>
    <p:cSldViewPr snapToGrid="0" showGuides="1">
      <p:cViewPr varScale="1">
        <p:scale>
          <a:sx n="75" d="100"/>
          <a:sy n="75" d="100"/>
        </p:scale>
        <p:origin x="1194" y="90"/>
      </p:cViewPr>
      <p:guideLst>
        <p:guide orient="horz" pos="2366"/>
        <p:guide pos="3665"/>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pPr fontAlgn="auto"/>
            <a:fld id="{1AC49D05-6128-4D0D-A32A-06A5E73B386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pPr fontAlgn="auto"/>
            <a:fld id="{5849F42C-2DAE-424C-A4B8-3140182C3E9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lstStyle/>
          <a:p>
            <a:pPr lvl="0"/>
            <a:endParaRPr lang="zh-CN" altLang="en-US"/>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如果在生产环境中运行</a:t>
            </a:r>
            <a:r>
              <a:rPr lang="en-US" altLang="zh-CN" dirty="0"/>
              <a:t>Apache </a:t>
            </a:r>
            <a:r>
              <a:rPr lang="en-US" altLang="zh-CN" dirty="0" err="1"/>
              <a:t>RocketMQ</a:t>
            </a:r>
            <a:r>
              <a:rPr lang="zh-CN" altLang="en-US" dirty="0"/>
              <a:t>，建议使用此方法，因为它提供了最大的灵活性</a:t>
            </a:r>
            <a:r>
              <a:rPr lang="en-US" altLang="zh-CN" dirty="0"/>
              <a:t>——</a:t>
            </a:r>
            <a:r>
              <a:rPr lang="zh-CN" altLang="en-US" dirty="0"/>
              <a:t>您可以动态地添加或删除名称服务器节点，而无需根据您的名称服务器的系统负载重新启动代理和客户端。</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批量这个概念我相信大家一定都非常熟悉了，在很多调优的时候，比如数据库批量处理，有些请求进行合并发送等都是类似实现，那么</a:t>
            </a:r>
            <a:r>
              <a:rPr lang="en-US" altLang="zh-CN" dirty="0" err="1"/>
              <a:t>rocketmq</a:t>
            </a:r>
            <a:r>
              <a:rPr lang="zh-CN" altLang="en-US" dirty="0"/>
              <a:t>批量发送也是为了追求性能，特别在数量量级特别大的时候，批量效果就非常明显了。</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sz="1600" b="0" i="0" kern="1200" dirty="0">
                <a:solidFill>
                  <a:schemeClr val="tx1"/>
                </a:solidFill>
                <a:effectLst/>
                <a:latin typeface="+mn-lt"/>
                <a:ea typeface="+mn-ea"/>
                <a:cs typeface="+mn-cs"/>
              </a:rPr>
              <a:t>发送方向 </a:t>
            </a:r>
            <a:r>
              <a:rPr lang="en-US" altLang="zh-CN" sz="1600" b="0" i="0" kern="1200" dirty="0">
                <a:solidFill>
                  <a:schemeClr val="tx1"/>
                </a:solidFill>
                <a:effectLst/>
                <a:latin typeface="+mn-lt"/>
                <a:ea typeface="+mn-ea"/>
                <a:cs typeface="+mn-cs"/>
              </a:rPr>
              <a:t>MQ </a:t>
            </a:r>
            <a:r>
              <a:rPr lang="zh-CN" altLang="en-US" sz="1600" b="0" i="0" kern="1200" dirty="0">
                <a:solidFill>
                  <a:schemeClr val="tx1"/>
                </a:solidFill>
                <a:effectLst/>
                <a:latin typeface="+mn-lt"/>
                <a:ea typeface="+mn-ea"/>
                <a:cs typeface="+mn-cs"/>
              </a:rPr>
              <a:t>服务端发送消息。</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将消息持久化成功之后，向发送方 </a:t>
            </a:r>
            <a:r>
              <a:rPr lang="en-US" altLang="zh-CN" sz="1600" b="0" i="0" kern="1200" dirty="0">
                <a:solidFill>
                  <a:schemeClr val="tx1"/>
                </a:solidFill>
                <a:effectLst/>
                <a:latin typeface="+mn-lt"/>
                <a:ea typeface="+mn-ea"/>
                <a:cs typeface="+mn-cs"/>
              </a:rPr>
              <a:t>ACK </a:t>
            </a:r>
            <a:r>
              <a:rPr lang="zh-CN" altLang="en-US" sz="1600" b="0" i="0" kern="1200" dirty="0">
                <a:solidFill>
                  <a:schemeClr val="tx1"/>
                </a:solidFill>
                <a:effectLst/>
                <a:latin typeface="+mn-lt"/>
                <a:ea typeface="+mn-ea"/>
                <a:cs typeface="+mn-cs"/>
              </a:rPr>
              <a:t>确认消息已经发送成功，此时消息为半消息。</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zh-CN" altLang="en-US" sz="1600" b="0" i="0" kern="1200" dirty="0">
                <a:solidFill>
                  <a:schemeClr val="tx1"/>
                </a:solidFill>
                <a:effectLst/>
                <a:latin typeface="+mn-lt"/>
                <a:ea typeface="+mn-ea"/>
                <a:cs typeface="+mn-cs"/>
              </a:rPr>
              <a:t>发送方开始执行本地事务逻辑。</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zh-CN" altLang="en-US" sz="1600" b="0" i="0" kern="1200" dirty="0">
                <a:solidFill>
                  <a:schemeClr val="tx1"/>
                </a:solidFill>
                <a:effectLst/>
                <a:latin typeface="+mn-lt"/>
                <a:ea typeface="+mn-ea"/>
                <a:cs typeface="+mn-cs"/>
              </a:rPr>
              <a:t>发送方根据本地事务执行结果向 </a:t>
            </a: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提交二次确认（</a:t>
            </a:r>
            <a:r>
              <a:rPr lang="en-US" altLang="zh-CN" sz="1600" b="0" i="0" kern="1200" dirty="0">
                <a:solidFill>
                  <a:schemeClr val="tx1"/>
                </a:solidFill>
                <a:effectLst/>
                <a:latin typeface="+mn-lt"/>
                <a:ea typeface="+mn-ea"/>
                <a:cs typeface="+mn-cs"/>
              </a:rPr>
              <a:t>Commit </a:t>
            </a:r>
            <a:r>
              <a:rPr lang="zh-CN" altLang="en-US" sz="1600" b="0" i="0" kern="1200" dirty="0">
                <a:solidFill>
                  <a:schemeClr val="tx1"/>
                </a:solidFill>
                <a:effectLst/>
                <a:latin typeface="+mn-lt"/>
                <a:ea typeface="+mn-ea"/>
                <a:cs typeface="+mn-cs"/>
              </a:rPr>
              <a:t>或是 </a:t>
            </a:r>
            <a:r>
              <a:rPr lang="en-US" altLang="zh-CN" sz="1600" b="0" i="0" kern="1200" dirty="0">
                <a:solidFill>
                  <a:schemeClr val="tx1"/>
                </a:solidFill>
                <a:effectLst/>
                <a:latin typeface="+mn-lt"/>
                <a:ea typeface="+mn-ea"/>
                <a:cs typeface="+mn-cs"/>
              </a:rPr>
              <a:t>Rollback</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收到 </a:t>
            </a:r>
            <a:r>
              <a:rPr lang="en-US" altLang="zh-CN" sz="1600" b="0" i="0" kern="1200" dirty="0">
                <a:solidFill>
                  <a:schemeClr val="tx1"/>
                </a:solidFill>
                <a:effectLst/>
                <a:latin typeface="+mn-lt"/>
                <a:ea typeface="+mn-ea"/>
                <a:cs typeface="+mn-cs"/>
              </a:rPr>
              <a:t>Commit </a:t>
            </a:r>
            <a:r>
              <a:rPr lang="zh-CN" altLang="en-US" sz="1600" b="0" i="0" kern="1200" dirty="0">
                <a:solidFill>
                  <a:schemeClr val="tx1"/>
                </a:solidFill>
                <a:effectLst/>
                <a:latin typeface="+mn-lt"/>
                <a:ea typeface="+mn-ea"/>
                <a:cs typeface="+mn-cs"/>
              </a:rPr>
              <a:t>状态则将半消息标记为可投递，订阅方最终将收到该消息；</a:t>
            </a: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收到 </a:t>
            </a:r>
            <a:r>
              <a:rPr lang="en-US" altLang="zh-CN" sz="1600" b="0" i="0" kern="1200" dirty="0">
                <a:solidFill>
                  <a:schemeClr val="tx1"/>
                </a:solidFill>
                <a:effectLst/>
                <a:latin typeface="+mn-lt"/>
                <a:ea typeface="+mn-ea"/>
                <a:cs typeface="+mn-cs"/>
              </a:rPr>
              <a:t>Rollback </a:t>
            </a:r>
            <a:r>
              <a:rPr lang="zh-CN" altLang="en-US" sz="1600" b="0" i="0" kern="1200" dirty="0">
                <a:solidFill>
                  <a:schemeClr val="tx1"/>
                </a:solidFill>
                <a:effectLst/>
                <a:latin typeface="+mn-lt"/>
                <a:ea typeface="+mn-ea"/>
                <a:cs typeface="+mn-cs"/>
              </a:rPr>
              <a:t>状态则删除半消息，订阅方将不会接受该消息。</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zh-CN" altLang="en-US" sz="1600" b="0" i="0" kern="1200" dirty="0">
                <a:solidFill>
                  <a:schemeClr val="tx1"/>
                </a:solidFill>
                <a:effectLst/>
                <a:latin typeface="+mn-lt"/>
                <a:ea typeface="+mn-ea"/>
                <a:cs typeface="+mn-cs"/>
              </a:rPr>
              <a:t>在断网或者是应用重启的特殊情况下，上述步骤</a:t>
            </a:r>
            <a:r>
              <a:rPr lang="en-US" altLang="zh-CN" sz="1600" b="0" i="0" kern="1200" dirty="0">
                <a:solidFill>
                  <a:schemeClr val="tx1"/>
                </a:solidFill>
                <a:effectLst/>
                <a:latin typeface="+mn-lt"/>
                <a:ea typeface="+mn-ea"/>
                <a:cs typeface="+mn-cs"/>
              </a:rPr>
              <a:t>4</a:t>
            </a:r>
            <a:r>
              <a:rPr lang="zh-CN" altLang="en-US" sz="1600" b="0" i="0" kern="1200" dirty="0">
                <a:solidFill>
                  <a:schemeClr val="tx1"/>
                </a:solidFill>
                <a:effectLst/>
                <a:latin typeface="+mn-lt"/>
                <a:ea typeface="+mn-ea"/>
                <a:cs typeface="+mn-cs"/>
              </a:rPr>
              <a:t>提交的二次确认最终未到达 </a:t>
            </a:r>
            <a:r>
              <a:rPr lang="en-US" altLang="zh-CN" sz="1600" b="0" i="0" kern="1200" dirty="0">
                <a:solidFill>
                  <a:schemeClr val="tx1"/>
                </a:solidFill>
                <a:effectLst/>
                <a:latin typeface="+mn-lt"/>
                <a:ea typeface="+mn-ea"/>
                <a:cs typeface="+mn-cs"/>
              </a:rPr>
              <a:t>MQ Server</a:t>
            </a:r>
            <a:r>
              <a:rPr lang="zh-CN" altLang="en-US" sz="1600" b="0" i="0" kern="1200" dirty="0">
                <a:solidFill>
                  <a:schemeClr val="tx1"/>
                </a:solidFill>
                <a:effectLst/>
                <a:latin typeface="+mn-lt"/>
                <a:ea typeface="+mn-ea"/>
                <a:cs typeface="+mn-cs"/>
              </a:rPr>
              <a:t>，经过固定时间后 </a:t>
            </a: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将对该消息发起消息回查。</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zh-CN" altLang="en-US" sz="1600" b="0" i="0" kern="1200" dirty="0">
                <a:solidFill>
                  <a:schemeClr val="tx1"/>
                </a:solidFill>
                <a:effectLst/>
                <a:latin typeface="+mn-lt"/>
                <a:ea typeface="+mn-ea"/>
                <a:cs typeface="+mn-cs"/>
              </a:rPr>
              <a:t>发送方收到消息回查后，需要检查对应消息的本地事务执行的最终结果。</a:t>
            </a:r>
            <a:endParaRPr lang="zh-CN" altLang="en-US" sz="1600" b="0" i="0" kern="1200" dirty="0">
              <a:solidFill>
                <a:schemeClr val="tx1"/>
              </a:solidFill>
              <a:effectLst/>
              <a:latin typeface="+mn-lt"/>
              <a:ea typeface="+mn-ea"/>
              <a:cs typeface="+mn-cs"/>
            </a:endParaRPr>
          </a:p>
          <a:p>
            <a:pPr marL="342900" indent="-342900">
              <a:buFont typeface="+mj-lt"/>
              <a:buAutoNum type="arabicPeriod"/>
            </a:pPr>
            <a:r>
              <a:rPr lang="zh-CN" altLang="en-US" sz="1600" b="0" i="0" kern="1200" dirty="0">
                <a:solidFill>
                  <a:schemeClr val="tx1"/>
                </a:solidFill>
                <a:effectLst/>
                <a:latin typeface="+mn-lt"/>
                <a:ea typeface="+mn-ea"/>
                <a:cs typeface="+mn-cs"/>
              </a:rPr>
              <a:t>发送方根据检查得到的本地事务的最终状态再次提交二次确认，</a:t>
            </a:r>
            <a:r>
              <a:rPr lang="en-US" altLang="zh-CN" sz="1600" b="0" i="0" kern="1200" dirty="0">
                <a:solidFill>
                  <a:schemeClr val="tx1"/>
                </a:solidFill>
                <a:effectLst/>
                <a:latin typeface="+mn-lt"/>
                <a:ea typeface="+mn-ea"/>
                <a:cs typeface="+mn-cs"/>
              </a:rPr>
              <a:t>MQ Server </a:t>
            </a:r>
            <a:r>
              <a:rPr lang="zh-CN" altLang="en-US" sz="1600" b="0" i="0" kern="1200" dirty="0">
                <a:solidFill>
                  <a:schemeClr val="tx1"/>
                </a:solidFill>
                <a:effectLst/>
                <a:latin typeface="+mn-lt"/>
                <a:ea typeface="+mn-ea"/>
                <a:cs typeface="+mn-cs"/>
              </a:rPr>
              <a:t>仍按照步骤</a:t>
            </a:r>
            <a:r>
              <a:rPr lang="en-US" altLang="zh-CN" sz="1600" b="0" i="0" kern="1200" dirty="0">
                <a:solidFill>
                  <a:schemeClr val="tx1"/>
                </a:solidFill>
                <a:effectLst/>
                <a:latin typeface="+mn-lt"/>
                <a:ea typeface="+mn-ea"/>
                <a:cs typeface="+mn-cs"/>
              </a:rPr>
              <a:t>4</a:t>
            </a:r>
            <a:r>
              <a:rPr lang="zh-CN" altLang="en-US" sz="1600" b="0" i="0" kern="1200" dirty="0">
                <a:solidFill>
                  <a:schemeClr val="tx1"/>
                </a:solidFill>
                <a:effectLst/>
                <a:latin typeface="+mn-lt"/>
                <a:ea typeface="+mn-ea"/>
                <a:cs typeface="+mn-cs"/>
              </a:rPr>
              <a:t>对半消息进行操作。</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CHECK_IMMUNITY_TIME_IN_SECONDS</a:t>
            </a:r>
            <a:r>
              <a:rPr lang="zh-CN" altLang="en-US" dirty="0"/>
              <a:t>优先于</a:t>
            </a:r>
            <a:r>
              <a:rPr lang="en-US" altLang="zh-CN" dirty="0" err="1"/>
              <a:t>transactionMsgTimeout</a:t>
            </a:r>
            <a:r>
              <a:rPr lang="en-US" altLang="zh-CN" dirty="0"/>
              <a:t>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390" y="982980"/>
            <a:ext cx="10515600" cy="1325563"/>
          </a:xfrm>
        </p:spPr>
        <p:txBody>
          <a:bodyPr/>
          <a:lstStyle/>
          <a:p>
            <a:r>
              <a:rPr lang="zh-CN" altLang="en-US"/>
              <a:t>单击此处书写本页主题</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50E55ADC-9086-44BD-AF55-998EF314F627}"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C3FD362-844A-417A-8105-2707644DD9E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11" name="标题占位符 1"/>
          <p:cNvSpPr>
            <a:spLocks noGrp="1"/>
          </p:cNvSpPr>
          <p:nvPr>
            <p:ph type="title"/>
          </p:nvPr>
        </p:nvSpPr>
        <p:spPr>
          <a:xfrm>
            <a:off x="2227580" y="97790"/>
            <a:ext cx="4135120" cy="481965"/>
          </a:xfrm>
          <a:prstGeom prst="rect">
            <a:avLst/>
          </a:prstGeom>
        </p:spPr>
        <p:txBody>
          <a:bodyPr vert="horz" lIns="91440" tIns="45720" rIns="91440" bIns="45720" rtlCol="0" anchor="ctr" anchorCtr="0">
            <a:noAutofit/>
          </a:bodyPr>
          <a:lstStyle>
            <a:lvl1pPr algn="l">
              <a:lnSpc>
                <a:spcPct val="100000"/>
              </a:lnSpc>
              <a:defRPr sz="2000">
                <a:solidFill>
                  <a:schemeClr val="bg2">
                    <a:lumMod val="25000"/>
                  </a:schemeClr>
                </a:solidFill>
                <a:latin typeface="思源黑体 CN Heavy" panose="020B0A00000000000000" charset="-122"/>
                <a:ea typeface="思源黑体 CN Heavy" panose="020B0A00000000000000"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11" y="6356179"/>
            <a:ext cx="2844849" cy="365115"/>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8737752" y="6356179"/>
            <a:ext cx="2844849" cy="365115"/>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380967" y="1000081"/>
            <a:ext cx="5615654" cy="428616"/>
          </a:xfrm>
        </p:spPr>
        <p:txBody>
          <a:bodyPr anchor="ctr" anchorCtr="0"/>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7365" indent="0">
              <a:buNone/>
              <a:defRPr sz="2135" b="1"/>
            </a:lvl6pPr>
            <a:lvl7pPr marL="3657600" indent="0">
              <a:buNone/>
              <a:defRPr sz="2135" b="1"/>
            </a:lvl7pPr>
            <a:lvl8pPr marL="4266565" indent="0">
              <a:buNone/>
              <a:defRPr sz="2135" b="1"/>
            </a:lvl8pPr>
            <a:lvl9pPr marL="4876800" indent="0">
              <a:buNone/>
              <a:defRPr sz="21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380967" y="1571570"/>
            <a:ext cx="5615654" cy="4554427"/>
          </a:xfrm>
        </p:spPr>
        <p:txBody>
          <a:bodyPr/>
          <a:lstStyle>
            <a:lvl1pPr>
              <a:defRPr sz="2665"/>
            </a:lvl1pPr>
            <a:lvl2pPr>
              <a:defRPr sz="2400"/>
            </a:lvl2pPr>
            <a:lvl3pPr>
              <a:defRPr sz="2400"/>
            </a:lvl3pPr>
            <a:lvl4pPr>
              <a:defRPr sz="2400"/>
            </a:lvl4pPr>
            <a:lvl5pPr>
              <a:defRPr sz="2400"/>
            </a:lvl5pPr>
            <a:lvl6pPr>
              <a:defRPr sz="2135"/>
            </a:lvl6pPr>
            <a:lvl7pPr>
              <a:defRPr sz="2135"/>
            </a:lvl7pPr>
            <a:lvl8pPr>
              <a:defRPr sz="2135"/>
            </a:lvl8pPr>
            <a:lvl9pPr>
              <a:defRPr sz="21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6191358" y="1000081"/>
            <a:ext cx="5619887" cy="5143397"/>
          </a:xfrm>
        </p:spPr>
        <p:txBody>
          <a:bodyPr anchor="t" anchorCtr="0">
            <a:normAutofit/>
          </a:bodyPr>
          <a:lstStyle>
            <a:lvl1pPr marL="0" marR="0" indent="0" algn="l" defTabSz="1218565" rtl="0" eaLnBrk="1" fontAlgn="auto" latinLnBrk="0" hangingPunct="1">
              <a:lnSpc>
                <a:spcPct val="100000"/>
              </a:lnSpc>
              <a:spcBef>
                <a:spcPct val="26000"/>
              </a:spcBef>
              <a:spcAft>
                <a:spcPts val="0"/>
              </a:spcAft>
              <a:buClrTx/>
              <a:buSzTx/>
              <a:buFont typeface="Arial" panose="020B0604020202020204" pitchFamily="34" charset="0"/>
              <a:buNone/>
              <a:defRPr sz="2400">
                <a:solidFill>
                  <a:schemeClr val="tx1">
                    <a:lumMod val="65000"/>
                    <a:lumOff val="3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7365" indent="0">
              <a:buNone/>
              <a:defRPr sz="1865">
                <a:solidFill>
                  <a:schemeClr val="tx1">
                    <a:tint val="75000"/>
                  </a:schemeClr>
                </a:solidFill>
              </a:defRPr>
            </a:lvl6pPr>
            <a:lvl7pPr marL="3657600" indent="0">
              <a:buNone/>
              <a:defRPr sz="1865">
                <a:solidFill>
                  <a:schemeClr val="tx1">
                    <a:tint val="75000"/>
                  </a:schemeClr>
                </a:solidFill>
              </a:defRPr>
            </a:lvl7pPr>
            <a:lvl8pPr marL="4266565"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381015" y="6533974"/>
            <a:ext cx="2164167" cy="1904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1.png"/><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image" Target="../media/image3.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2"/>
          <a:stretch>
            <a:fillRect/>
          </a:stretch>
        </p:blipFill>
        <p:spPr>
          <a:xfrm>
            <a:off x="-3810" y="-5715"/>
            <a:ext cx="12257405" cy="6901815"/>
          </a:xfrm>
          <a:prstGeom prst="rect">
            <a:avLst/>
          </a:prstGeom>
        </p:spPr>
      </p:pic>
      <p:pic>
        <p:nvPicPr>
          <p:cNvPr id="2" name="图片 1" descr="资源 3"/>
          <p:cNvPicPr>
            <a:picLocks noChangeAspect="1"/>
          </p:cNvPicPr>
          <p:nvPr userDrawn="1"/>
        </p:nvPicPr>
        <p:blipFill>
          <a:blip r:embed="rId3"/>
          <a:stretch>
            <a:fillRect/>
          </a:stretch>
        </p:blipFill>
        <p:spPr>
          <a:xfrm>
            <a:off x="6766560" y="1432560"/>
            <a:ext cx="5880100" cy="5706110"/>
          </a:xfrm>
          <a:prstGeom prst="rect">
            <a:avLst/>
          </a:prstGeom>
        </p:spPr>
      </p:pic>
      <p:pic>
        <p:nvPicPr>
          <p:cNvPr id="3" name="图片 2" descr="图片1"/>
          <p:cNvPicPr>
            <a:picLocks noChangeAspect="1"/>
          </p:cNvPicPr>
          <p:nvPr userDrawn="1"/>
        </p:nvPicPr>
        <p:blipFill>
          <a:blip r:embed="rId4"/>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7"/>
          <a:stretch>
            <a:fillRect/>
          </a:stretch>
        </p:blipFill>
        <p:spPr>
          <a:xfrm>
            <a:off x="5715" y="3810"/>
            <a:ext cx="12257405" cy="6901815"/>
          </a:xfrm>
          <a:prstGeom prst="rect">
            <a:avLst/>
          </a:prstGeom>
        </p:spPr>
      </p:pic>
      <p:pic>
        <p:nvPicPr>
          <p:cNvPr id="13" name="图片 12" descr="元素1"/>
          <p:cNvPicPr>
            <a:picLocks noChangeAspect="1"/>
          </p:cNvPicPr>
          <p:nvPr userDrawn="1"/>
        </p:nvPicPr>
        <p:blipFill>
          <a:blip r:embed="rId8"/>
          <a:stretch>
            <a:fillRect/>
          </a:stretch>
        </p:blipFill>
        <p:spPr>
          <a:xfrm>
            <a:off x="10356850" y="5680075"/>
            <a:ext cx="1415415" cy="884555"/>
          </a:xfrm>
          <a:prstGeom prst="rect">
            <a:avLst/>
          </a:prstGeom>
        </p:spPr>
      </p:pic>
      <p:pic>
        <p:nvPicPr>
          <p:cNvPr id="14" name="图片 13" descr="元素3"/>
          <p:cNvPicPr>
            <a:picLocks noChangeAspect="1"/>
          </p:cNvPicPr>
          <p:nvPr userDrawn="1"/>
        </p:nvPicPr>
        <p:blipFill>
          <a:blip r:embed="rId9"/>
          <a:stretch>
            <a:fillRect/>
          </a:stretch>
        </p:blipFill>
        <p:spPr>
          <a:xfrm>
            <a:off x="10894695" y="5683885"/>
            <a:ext cx="877570" cy="876300"/>
          </a:xfrm>
          <a:prstGeom prst="rect">
            <a:avLst/>
          </a:prstGeom>
        </p:spPr>
      </p:pic>
      <p:sp>
        <p:nvSpPr>
          <p:cNvPr id="15" name="文本框 14"/>
          <p:cNvSpPr txBox="1"/>
          <p:nvPr userDrawn="1"/>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2" name="图片 1" descr="图片1"/>
          <p:cNvPicPr>
            <a:picLocks noChangeAspect="1"/>
          </p:cNvPicPr>
          <p:nvPr userDrawn="1"/>
        </p:nvPicPr>
        <p:blipFill>
          <a:blip r:embed="rId10"/>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9" y="2588260"/>
            <a:ext cx="8704961" cy="1477010"/>
          </a:xfrm>
          <a:prstGeom prst="rect">
            <a:avLst/>
          </a:prstGeom>
        </p:spPr>
        <p:txBody>
          <a:bodyPr wrap="square" lIns="0" tIns="0" rIns="0" bIns="0" rtlCol="0">
            <a:spAutoFit/>
          </a:bodyPr>
          <a:lstStyle/>
          <a:p>
            <a:pPr lvl="0" algn="l">
              <a:buClrTx/>
              <a:buSzTx/>
              <a:buFontTx/>
            </a:pPr>
            <a:r>
              <a:rPr lang="en-US" altLang="zh-CN" sz="4800" dirty="0">
                <a:solidFill>
                  <a:srgbClr val="F29400"/>
                </a:solidFill>
                <a:latin typeface="思源黑体 CN Heavy" panose="020B0A00000000000000" charset="-122"/>
                <a:ea typeface="思源黑体 CN Heavy" panose="020B0A00000000000000" charset="-122"/>
                <a:cs typeface="+mn-ea"/>
                <a:sym typeface="+mn-lt"/>
              </a:rPr>
              <a:t>RocketMQ 批量消息</a:t>
            </a:r>
            <a:endParaRPr lang="en-US" altLang="zh-CN" sz="4800" dirty="0">
              <a:solidFill>
                <a:srgbClr val="F29400"/>
              </a:solidFill>
              <a:latin typeface="思源黑体 CN Heavy" panose="020B0A00000000000000" charset="-122"/>
              <a:ea typeface="思源黑体 CN Heavy" panose="020B0A00000000000000" charset="-122"/>
              <a:cs typeface="+mn-ea"/>
              <a:sym typeface="+mn-lt"/>
            </a:endParaRPr>
          </a:p>
          <a:p>
            <a:pPr lvl="0" algn="l">
              <a:buClrTx/>
              <a:buSzTx/>
              <a:buFontTx/>
            </a:pPr>
            <a:r>
              <a:rPr lang="en-US" altLang="zh-CN" sz="4800" dirty="0">
                <a:solidFill>
                  <a:srgbClr val="F29400"/>
                </a:solidFill>
                <a:latin typeface="思源黑体 CN Heavy" panose="020B0A00000000000000" charset="-122"/>
                <a:ea typeface="思源黑体 CN Heavy" panose="020B0A00000000000000" charset="-122"/>
                <a:cs typeface="+mn-ea"/>
                <a:sym typeface="+mn-lt"/>
              </a:rPr>
              <a:t>事务消息及高性能实践</a:t>
            </a:r>
            <a:endParaRPr lang="en-US" altLang="zh-CN" sz="4800" dirty="0">
              <a:solidFill>
                <a:srgbClr val="F29400"/>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3905250" y="4254496"/>
            <a:ext cx="1439545" cy="352470"/>
            <a:chOff x="4878401" y="4114725"/>
            <a:chExt cx="2435198" cy="609600"/>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878408" y="4114726"/>
              <a:ext cx="2435191"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5" name="文本框 4"/>
          <p:cNvSpPr txBox="1"/>
          <p:nvPr/>
        </p:nvSpPr>
        <p:spPr>
          <a:xfrm>
            <a:off x="3691884" y="1939924"/>
            <a:ext cx="3606800" cy="398781"/>
          </a:xfrm>
          <a:prstGeom prst="rect">
            <a:avLst/>
          </a:prstGeom>
          <a:noFill/>
        </p:spPr>
        <p:txBody>
          <a:bodyPr wrap="square">
            <a:spAutoFit/>
          </a:bodyPr>
          <a:lstStyle/>
          <a:p>
            <a:pPr defTabSz="914400" fontAlgn="auto">
              <a:defRPr/>
            </a:pPr>
            <a:r>
              <a:rPr lang="zh-CN" altLang="en-US" sz="2000" noProof="1">
                <a:latin typeface="微软雅黑" panose="020B0503020204020204" charset="-122"/>
                <a:ea typeface="微软雅黑" panose="020B0503020204020204" charset="-122"/>
                <a:cs typeface="微软雅黑" panose="020B0503020204020204" charset="-122"/>
                <a:sym typeface="+mn-ea"/>
              </a:rPr>
              <a:t>【</a:t>
            </a:r>
            <a:r>
              <a:rPr lang="en-US" altLang="zh-CN" sz="2000" noProof="1">
                <a:latin typeface="微软雅黑" panose="020B0503020204020204" charset="-122"/>
                <a:ea typeface="微软雅黑" panose="020B0503020204020204" charset="-122"/>
                <a:cs typeface="微软雅黑" panose="020B0503020204020204" charset="-122"/>
                <a:sym typeface="+mn-ea"/>
              </a:rPr>
              <a:t>VIP</a:t>
            </a:r>
            <a:r>
              <a:rPr lang="zh-CN" altLang="en-US" sz="2000" noProof="1">
                <a:latin typeface="微软雅黑" panose="020B0503020204020204" charset="-122"/>
                <a:ea typeface="微软雅黑" panose="020B0503020204020204" charset="-122"/>
                <a:cs typeface="微软雅黑" panose="020B0503020204020204" charset="-122"/>
                <a:sym typeface="+mn-ea"/>
              </a:rPr>
              <a:t>直播课】</a:t>
            </a:r>
            <a:endParaRPr lang="zh-CN" altLang="en-US" sz="2000" spc="200" noProof="1">
              <a:latin typeface="微软雅黑" panose="020B0503020204020204" charset="-122"/>
              <a:ea typeface="微软雅黑" panose="020B0503020204020204" charset="-122"/>
              <a:cs typeface="微软雅黑" panose="020B0503020204020204" charset="-122"/>
              <a:sym typeface="+mn-ea"/>
            </a:endParaRPr>
          </a:p>
        </p:txBody>
      </p:sp>
      <p:cxnSp>
        <p:nvCxnSpPr>
          <p:cNvPr id="12" name="直接连接符 11"/>
          <p:cNvCxnSpPr/>
          <p:nvPr/>
        </p:nvCxnSpPr>
        <p:spPr>
          <a:xfrm>
            <a:off x="3089275" y="2009775"/>
            <a:ext cx="0" cy="224472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7176" name="图片 16" descr="LOGO透明度27%"/>
          <p:cNvPicPr>
            <a:picLocks noChangeAspect="1"/>
          </p:cNvPicPr>
          <p:nvPr/>
        </p:nvPicPr>
        <p:blipFill>
          <a:blip r:embed="rId1"/>
          <a:stretch>
            <a:fillRect/>
          </a:stretch>
        </p:blipFill>
        <p:spPr>
          <a:xfrm flipH="1">
            <a:off x="-4762" y="738188"/>
            <a:ext cx="2690812" cy="51450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857497" y="2166972"/>
            <a:ext cx="10477217" cy="2354580"/>
            <a:chOff x="1034694" y="3839875"/>
            <a:chExt cx="19800000" cy="4449720"/>
          </a:xfrm>
        </p:grpSpPr>
        <p:sp>
          <p:nvSpPr>
            <p:cNvPr id="4" name="流程图: 直接访问存储器 3"/>
            <p:cNvSpPr/>
            <p:nvPr/>
          </p:nvSpPr>
          <p:spPr>
            <a:xfrm>
              <a:off x="1034694" y="4815175"/>
              <a:ext cx="2495988" cy="2542500"/>
            </a:xfrm>
            <a:prstGeom prst="flowChartMagneticDrum">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latin typeface="思源黑体 CN Medium" panose="020B0600000000000000" pitchFamily="34" charset="-122"/>
                  <a:ea typeface="思源黑体 CN Medium" panose="020B0600000000000000" pitchFamily="34" charset="-122"/>
                </a:rPr>
                <a:t>本地事务</a:t>
              </a:r>
              <a:endParaRPr lang="zh-CN" altLang="en-US" sz="1400" dirty="0">
                <a:latin typeface="思源黑体 CN Medium" panose="020B0600000000000000" pitchFamily="34" charset="-122"/>
                <a:ea typeface="思源黑体 CN Medium" panose="020B0600000000000000" pitchFamily="34" charset="-122"/>
              </a:endParaRPr>
            </a:p>
          </p:txBody>
        </p:sp>
        <p:sp>
          <p:nvSpPr>
            <p:cNvPr id="5" name="流程图: 过程 4"/>
            <p:cNvSpPr/>
            <p:nvPr/>
          </p:nvSpPr>
          <p:spPr>
            <a:xfrm>
              <a:off x="5675175" y="4815175"/>
              <a:ext cx="2925000" cy="25425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dk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MQ</a:t>
              </a:r>
              <a:r>
                <a:rPr lang="zh-CN" altLang="en-US" sz="1400" dirty="0">
                  <a:solidFill>
                    <a:schemeClr val="dk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发送方</a:t>
              </a:r>
              <a:endParaRPr lang="zh-CN" altLang="en-US" sz="1400" dirty="0">
                <a:solidFill>
                  <a:schemeClr val="dk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6" name="流程图: 存储数据 5"/>
            <p:cNvSpPr/>
            <p:nvPr/>
          </p:nvSpPr>
          <p:spPr>
            <a:xfrm>
              <a:off x="11194668" y="4815174"/>
              <a:ext cx="4275000" cy="2542501"/>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dk1"/>
                  </a:solidFill>
                  <a:latin typeface="思源黑体 CN Medium" panose="020B0600000000000000" pitchFamily="34" charset="-122"/>
                  <a:ea typeface="思源黑体 CN Medium" panose="020B0600000000000000" pitchFamily="34" charset="-122"/>
                  <a:cs typeface="Franklin Gothic Medium" panose="020B0603020102020204" charset="0"/>
                </a:rPr>
                <a:t>MQ Server</a:t>
              </a:r>
              <a:endParaRPr lang="en-US" altLang="zh-CN" sz="1400" dirty="0">
                <a:solidFill>
                  <a:schemeClr val="dk1"/>
                </a:solidFill>
                <a:latin typeface="思源黑体 CN Medium" panose="020B0600000000000000" pitchFamily="34" charset="-122"/>
                <a:ea typeface="思源黑体 CN Medium" panose="020B0600000000000000" pitchFamily="34" charset="-122"/>
                <a:cs typeface="Franklin Gothic Medium" panose="020B0603020102020204" charset="0"/>
              </a:endParaRPr>
            </a:p>
          </p:txBody>
        </p:sp>
        <p:sp>
          <p:nvSpPr>
            <p:cNvPr id="7" name="流程图: 过程 6"/>
            <p:cNvSpPr/>
            <p:nvPr/>
          </p:nvSpPr>
          <p:spPr>
            <a:xfrm>
              <a:off x="17909694" y="4815173"/>
              <a:ext cx="2925000" cy="25489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dk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MQ</a:t>
              </a:r>
              <a:r>
                <a:rPr lang="zh-CN" altLang="en-US" sz="1400" dirty="0">
                  <a:latin typeface="思源黑体 CN Medium" panose="020B0600000000000000" pitchFamily="34" charset="-122"/>
                  <a:ea typeface="思源黑体 CN Medium" panose="020B0600000000000000" pitchFamily="34" charset="-122"/>
                  <a:cs typeface="思源黑体 CN Medium" panose="020B0600000000000000" pitchFamily="34" charset="-122"/>
                </a:rPr>
                <a:t>订阅方</a:t>
              </a:r>
              <a:endParaRPr lang="zh-CN" altLang="en-US" sz="1400" dirty="0">
                <a:solidFill>
                  <a:schemeClr val="dk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cxnSp>
          <p:nvCxnSpPr>
            <p:cNvPr id="9" name="直接箭头连接符 8"/>
            <p:cNvCxnSpPr/>
            <p:nvPr/>
          </p:nvCxnSpPr>
          <p:spPr>
            <a:xfrm>
              <a:off x="8600175" y="5130175"/>
              <a:ext cx="2829519" cy="0"/>
            </a:xfrm>
            <a:prstGeom prst="straightConnector1">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10" name="矩形 9"/>
            <p:cNvSpPr/>
            <p:nvPr/>
          </p:nvSpPr>
          <p:spPr>
            <a:xfrm>
              <a:off x="9139713" y="4815501"/>
              <a:ext cx="1543242" cy="63121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① 发送</a:t>
              </a:r>
              <a:r>
                <a:rPr lang="en-US" altLang="zh-CN" sz="1000" dirty="0">
                  <a:latin typeface="思源黑体 CN Normal" panose="020B0400000000000000" charset="-122"/>
                  <a:ea typeface="思源黑体 CN Normal" panose="020B0400000000000000" charset="-122"/>
                  <a:cs typeface="思源黑体 CN Normal" panose="020B0400000000000000" charset="-122"/>
                </a:rPr>
                <a:t>Half</a:t>
              </a:r>
              <a:r>
                <a:rPr lang="zh-CN" altLang="en-US" sz="1000" dirty="0">
                  <a:latin typeface="思源黑体 CN Normal" panose="020B0400000000000000" charset="-122"/>
                  <a:ea typeface="思源黑体 CN Normal" panose="020B0400000000000000" charset="-122"/>
                  <a:cs typeface="思源黑体 CN Normal" panose="020B0400000000000000" charset="-122"/>
                </a:rPr>
                <a:t>消息</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12" name="直接箭头连接符 11"/>
            <p:cNvCxnSpPr>
              <a:stCxn id="6" idx="1"/>
              <a:endCxn id="5" idx="3"/>
            </p:cNvCxnSpPr>
            <p:nvPr/>
          </p:nvCxnSpPr>
          <p:spPr>
            <a:xfrm flipH="1">
              <a:off x="8600175" y="6086425"/>
              <a:ext cx="2594493" cy="0"/>
            </a:xfrm>
            <a:prstGeom prst="straightConnector1">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14" name="矩形 13"/>
            <p:cNvSpPr/>
            <p:nvPr/>
          </p:nvSpPr>
          <p:spPr>
            <a:xfrm>
              <a:off x="9199715" y="5827128"/>
              <a:ext cx="1646444" cy="58801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② </a:t>
              </a:r>
              <a:r>
                <a:rPr lang="en-US" altLang="zh-CN" sz="1000" dirty="0">
                  <a:latin typeface="思源黑体 CN Normal" panose="020B0400000000000000" charset="-122"/>
                  <a:ea typeface="思源黑体 CN Normal" panose="020B0400000000000000" charset="-122"/>
                  <a:cs typeface="思源黑体 CN Normal" panose="020B0400000000000000" charset="-122"/>
                </a:rPr>
                <a:t>Half</a:t>
              </a:r>
              <a:r>
                <a:rPr lang="zh-CN" altLang="en-US" sz="1000" dirty="0">
                  <a:latin typeface="思源黑体 CN Normal" panose="020B0400000000000000" charset="-122"/>
                  <a:ea typeface="思源黑体 CN Normal" panose="020B0400000000000000" charset="-122"/>
                  <a:cs typeface="思源黑体 CN Normal" panose="020B0400000000000000" charset="-122"/>
                </a:rPr>
                <a:t>消息发送成功</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15" name="直接箭头连接符 14"/>
            <p:cNvCxnSpPr/>
            <p:nvPr/>
          </p:nvCxnSpPr>
          <p:spPr>
            <a:xfrm>
              <a:off x="8600175" y="7042674"/>
              <a:ext cx="2829519" cy="0"/>
            </a:xfrm>
            <a:prstGeom prst="straightConnector1">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16" name="矩形 15"/>
            <p:cNvSpPr/>
            <p:nvPr/>
          </p:nvSpPr>
          <p:spPr>
            <a:xfrm>
              <a:off x="9063134" y="6795175"/>
              <a:ext cx="1916560" cy="45315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④ </a:t>
              </a:r>
              <a:r>
                <a:rPr lang="en-US" altLang="zh-CN" sz="1000" dirty="0">
                  <a:latin typeface="思源黑体 CN Normal" panose="020B0400000000000000" charset="-122"/>
                  <a:ea typeface="思源黑体 CN Normal" panose="020B0400000000000000" charset="-122"/>
                  <a:cs typeface="思源黑体 CN Normal" panose="020B0400000000000000" charset="-122"/>
                </a:rPr>
                <a:t>Commit OR Rollback</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33" name="肘形连接符 32"/>
            <p:cNvCxnSpPr/>
            <p:nvPr/>
          </p:nvCxnSpPr>
          <p:spPr>
            <a:xfrm rot="5400000" flipH="1" flipV="1">
              <a:off x="10382840" y="2374981"/>
              <a:ext cx="12700" cy="4854987"/>
            </a:xfrm>
            <a:prstGeom prst="bentConnector3">
              <a:avLst>
                <a:gd name="adj1" fmla="val 5800000"/>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35" name="矩形 34"/>
            <p:cNvSpPr/>
            <p:nvPr/>
          </p:nvSpPr>
          <p:spPr>
            <a:xfrm>
              <a:off x="9258516" y="3839875"/>
              <a:ext cx="2482867" cy="457212"/>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⑦ 根据事务的状态</a:t>
              </a:r>
              <a:r>
                <a:rPr lang="en-US" altLang="zh-CN" sz="1000" dirty="0">
                  <a:latin typeface="思源黑体 CN Normal" panose="020B0400000000000000" charset="-122"/>
                  <a:ea typeface="思源黑体 CN Normal" panose="020B0400000000000000" charset="-122"/>
                  <a:cs typeface="思源黑体 CN Normal" panose="020B0400000000000000" charset="-122"/>
                </a:rPr>
                <a:t>Commit/Rollback</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37" name="直接箭头连接符 36"/>
            <p:cNvCxnSpPr>
              <a:stCxn id="5" idx="1"/>
              <a:endCxn id="4" idx="4"/>
            </p:cNvCxnSpPr>
            <p:nvPr/>
          </p:nvCxnSpPr>
          <p:spPr>
            <a:xfrm flipH="1">
              <a:off x="3530682" y="6086425"/>
              <a:ext cx="2144493" cy="0"/>
            </a:xfrm>
            <a:prstGeom prst="straightConnector1">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38" name="矩形 37"/>
            <p:cNvSpPr/>
            <p:nvPr/>
          </p:nvSpPr>
          <p:spPr>
            <a:xfrm>
              <a:off x="3977173" y="5849929"/>
              <a:ext cx="1402838" cy="47281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③ 执行本地事务</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40" name="肘形连接符 39"/>
            <p:cNvCxnSpPr/>
            <p:nvPr/>
          </p:nvCxnSpPr>
          <p:spPr>
            <a:xfrm rot="5400000">
              <a:off x="4277339" y="4946331"/>
              <a:ext cx="12700" cy="4854987"/>
            </a:xfrm>
            <a:prstGeom prst="bentConnector3">
              <a:avLst>
                <a:gd name="adj1" fmla="val 5467937"/>
              </a:avLst>
            </a:prstGeom>
            <a:ln w="25400">
              <a:tailEnd type="stealth" w="lg" len="lg"/>
            </a:ln>
          </p:spPr>
          <p:style>
            <a:lnRef idx="1">
              <a:schemeClr val="dk1"/>
            </a:lnRef>
            <a:fillRef idx="0">
              <a:schemeClr val="dk1"/>
            </a:fillRef>
            <a:effectRef idx="0">
              <a:schemeClr val="dk1"/>
            </a:effectRef>
            <a:fontRef idx="minor">
              <a:schemeClr val="tx1"/>
            </a:fontRef>
          </p:style>
        </p:cxnSp>
        <p:cxnSp>
          <p:nvCxnSpPr>
            <p:cNvPr id="42" name="肘形连接符 41"/>
            <p:cNvCxnSpPr/>
            <p:nvPr/>
          </p:nvCxnSpPr>
          <p:spPr>
            <a:xfrm rot="5400000">
              <a:off x="10560580" y="4946331"/>
              <a:ext cx="12700" cy="4854987"/>
            </a:xfrm>
            <a:prstGeom prst="bentConnector3">
              <a:avLst>
                <a:gd name="adj1" fmla="val 5467937"/>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43" name="矩形 42"/>
            <p:cNvSpPr/>
            <p:nvPr/>
          </p:nvSpPr>
          <p:spPr>
            <a:xfrm>
              <a:off x="3062749" y="7841983"/>
              <a:ext cx="2965280" cy="446412"/>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⑥ 检查本地事务的状态</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44" name="矩形 43"/>
            <p:cNvSpPr/>
            <p:nvPr/>
          </p:nvSpPr>
          <p:spPr>
            <a:xfrm>
              <a:off x="8412493" y="7875584"/>
              <a:ext cx="4404119" cy="41401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zh-CN" altLang="en-US" sz="1000" dirty="0">
                  <a:latin typeface="思源黑体 CN Normal" panose="020B0400000000000000" charset="-122"/>
                  <a:ea typeface="思源黑体 CN Normal" panose="020B0400000000000000" charset="-122"/>
                  <a:cs typeface="思源黑体 CN Normal" panose="020B0400000000000000" charset="-122"/>
                </a:rPr>
                <a:t>⑤ 未收到④的确认时，回查事务状态</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46" name="直接箭头连接符 45"/>
            <p:cNvCxnSpPr>
              <a:stCxn id="6" idx="3"/>
              <a:endCxn id="7" idx="1"/>
            </p:cNvCxnSpPr>
            <p:nvPr/>
          </p:nvCxnSpPr>
          <p:spPr>
            <a:xfrm>
              <a:off x="14757168" y="6086425"/>
              <a:ext cx="3152526" cy="3236"/>
            </a:xfrm>
            <a:prstGeom prst="straightConnector1">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47" name="矩形 46"/>
            <p:cNvSpPr/>
            <p:nvPr/>
          </p:nvSpPr>
          <p:spPr>
            <a:xfrm>
              <a:off x="15778292" y="5758726"/>
              <a:ext cx="1334436" cy="654018"/>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altLang="zh-CN" sz="1000" dirty="0">
                  <a:latin typeface="思源黑体 CN Normal" panose="020B0400000000000000" charset="-122"/>
                  <a:ea typeface="思源黑体 CN Normal" panose="020B0400000000000000" charset="-122"/>
                  <a:cs typeface="思源黑体 CN Normal" panose="020B0400000000000000" charset="-122"/>
                </a:rPr>
                <a:t>Commit</a:t>
              </a:r>
              <a:r>
                <a:rPr lang="zh-CN" altLang="en-US" sz="1000" dirty="0">
                  <a:latin typeface="思源黑体 CN Normal" panose="020B0400000000000000" charset="-122"/>
                  <a:ea typeface="思源黑体 CN Normal" panose="020B0400000000000000" charset="-122"/>
                  <a:cs typeface="思源黑体 CN Normal" panose="020B0400000000000000" charset="-122"/>
                </a:rPr>
                <a:t>：投递消息</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cxnSp>
          <p:nvCxnSpPr>
            <p:cNvPr id="49" name="直接箭头连接符 48"/>
            <p:cNvCxnSpPr/>
            <p:nvPr/>
          </p:nvCxnSpPr>
          <p:spPr>
            <a:xfrm>
              <a:off x="14872677" y="6752473"/>
              <a:ext cx="1632998" cy="1195316"/>
            </a:xfrm>
            <a:prstGeom prst="bentConnector3">
              <a:avLst>
                <a:gd name="adj1" fmla="val 99667"/>
              </a:avLst>
            </a:prstGeom>
            <a:ln w="25400">
              <a:tailEnd type="stealth" w="lg" len="lg"/>
            </a:ln>
          </p:spPr>
          <p:style>
            <a:lnRef idx="1">
              <a:schemeClr val="dk1"/>
            </a:lnRef>
            <a:fillRef idx="0">
              <a:schemeClr val="dk1"/>
            </a:fillRef>
            <a:effectRef idx="0">
              <a:schemeClr val="dk1"/>
            </a:effectRef>
            <a:fontRef idx="minor">
              <a:schemeClr val="tx1"/>
            </a:fontRef>
          </p:style>
        </p:cxnSp>
        <p:sp>
          <p:nvSpPr>
            <p:cNvPr id="50" name="矩形 49"/>
            <p:cNvSpPr/>
            <p:nvPr/>
          </p:nvSpPr>
          <p:spPr>
            <a:xfrm>
              <a:off x="15691890" y="6920358"/>
              <a:ext cx="1996854" cy="705619"/>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altLang="zh-CN" sz="1000" dirty="0">
                  <a:latin typeface="思源黑体 CN Normal" panose="020B0400000000000000" charset="-122"/>
                  <a:ea typeface="思源黑体 CN Normal" panose="020B0400000000000000" charset="-122"/>
                  <a:cs typeface="思源黑体 CN Normal" panose="020B0400000000000000" charset="-122"/>
                </a:rPr>
                <a:t>Rollback</a:t>
              </a:r>
              <a:r>
                <a:rPr lang="zh-CN" altLang="en-US" sz="1000" dirty="0">
                  <a:latin typeface="思源黑体 CN Normal" panose="020B0400000000000000" charset="-122"/>
                  <a:ea typeface="思源黑体 CN Normal" panose="020B0400000000000000" charset="-122"/>
                  <a:cs typeface="思源黑体 CN Normal" panose="020B0400000000000000" charset="-122"/>
                </a:rPr>
                <a:t>：删除消息不投递</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grpSp>
      <p:sp>
        <p:nvSpPr>
          <p:cNvPr id="3" name="标题 2"/>
          <p:cNvSpPr/>
          <p:nvPr>
            <p:ph type="title"/>
          </p:nvPr>
        </p:nvSpPr>
        <p:spPr/>
        <p:txBody>
          <a:bodyPr/>
          <a:p>
            <a:r>
              <a:rPr lang="en-US" altLang="zh-CN" dirty="0" err="1">
                <a:sym typeface="+mn-ea"/>
              </a:rPr>
              <a:t>RocketMQ</a:t>
            </a:r>
            <a:r>
              <a:rPr lang="en-US" altLang="zh-CN" dirty="0">
                <a:sym typeface="+mn-ea"/>
              </a:rPr>
              <a:t> </a:t>
            </a:r>
            <a:r>
              <a:rPr lang="zh-CN" altLang="en-US" dirty="0">
                <a:sym typeface="+mn-ea"/>
              </a:rPr>
              <a:t>事务消息设计</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flipH="1">
            <a:off x="1500396" y="1285933"/>
            <a:ext cx="8037963"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rPr>
              <a:t>事务消息不支持定时和批量</a:t>
            </a:r>
            <a:endParaRPr lang="zh-CN" altLang="en-US" sz="1800" dirty="0">
              <a:latin typeface="思源黑体 CN Normal" panose="020B0400000000000000" charset="-122"/>
              <a:ea typeface="思源黑体 CN Normal" panose="020B0400000000000000" charset="-122"/>
            </a:endParaRPr>
          </a:p>
        </p:txBody>
      </p:sp>
      <p:sp>
        <p:nvSpPr>
          <p:cNvPr id="4" name="文本框 3"/>
          <p:cNvSpPr txBox="1"/>
          <p:nvPr/>
        </p:nvSpPr>
        <p:spPr>
          <a:xfrm flipH="1">
            <a:off x="1497662" y="2252343"/>
            <a:ext cx="8037963" cy="1337945"/>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为了避免一个消息被多次检查，导致半数队列消息堆积</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限制了单个消息的默认检查次数为</a:t>
            </a:r>
            <a:r>
              <a:rPr lang="en-US" altLang="zh-CN" sz="1800" dirty="0">
                <a:latin typeface="思源黑体 CN Normal" panose="020B0400000000000000" charset="-122"/>
                <a:ea typeface="思源黑体 CN Normal" panose="020B0400000000000000" charset="-122"/>
                <a:cs typeface="思源黑体 CN Normal" panose="020B0400000000000000" charset="-122"/>
              </a:rPr>
              <a:t>15</a:t>
            </a:r>
            <a:r>
              <a:rPr lang="zh-CN" altLang="en-US" sz="1800" dirty="0">
                <a:latin typeface="思源黑体 CN Normal" panose="020B0400000000000000" charset="-122"/>
                <a:ea typeface="思源黑体 CN Normal" panose="020B0400000000000000" charset="-122"/>
                <a:cs typeface="思源黑体 CN Normal" panose="020B0400000000000000" charset="-122"/>
              </a:rPr>
              <a:t>次</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通过修改</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配置文件中的</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transactionCheckMax</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参数进行调整</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文本框 4"/>
          <p:cNvSpPr txBox="1"/>
          <p:nvPr/>
        </p:nvSpPr>
        <p:spPr>
          <a:xfrm flipH="1">
            <a:off x="1497662" y="4195917"/>
            <a:ext cx="8037963" cy="1337945"/>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特定的时间段之后才检查事务</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通过</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配置文件参数</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transactionTimeout</a:t>
            </a:r>
            <a:r>
              <a:rPr lang="zh-CN" altLang="en-US" sz="1800" dirty="0">
                <a:latin typeface="思源黑体 CN Normal" panose="020B0400000000000000" charset="-122"/>
                <a:ea typeface="思源黑体 CN Normal" panose="020B0400000000000000" charset="-122"/>
                <a:cs typeface="思源黑体 CN Normal" panose="020B0400000000000000" charset="-122"/>
              </a:rPr>
              <a:t>或用户配置</a:t>
            </a:r>
            <a:r>
              <a:rPr lang="en-US" altLang="zh-CN" sz="1800" dirty="0">
                <a:latin typeface="思源黑体 CN Normal" panose="020B0400000000000000" charset="-122"/>
                <a:ea typeface="思源黑体 CN Normal" panose="020B0400000000000000" charset="-122"/>
                <a:cs typeface="思源黑体 CN Normal" panose="020B0400000000000000" charset="-122"/>
              </a:rPr>
              <a:t>CHECK_IMMUNITY_TIME_IN_SECONDS</a:t>
            </a:r>
            <a:r>
              <a:rPr lang="zh-CN" altLang="en-US" sz="1800" dirty="0">
                <a:latin typeface="思源黑体 CN Normal" panose="020B0400000000000000" charset="-122"/>
                <a:ea typeface="思源黑体 CN Normal" panose="020B0400000000000000" charset="-122"/>
                <a:cs typeface="思源黑体 CN Normal" panose="020B0400000000000000" charset="-122"/>
              </a:rPr>
              <a:t>调整时间</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标题 5"/>
          <p:cNvSpPr/>
          <p:nvPr>
            <p:ph type="title"/>
          </p:nvPr>
        </p:nvSpPr>
        <p:spPr/>
        <p:txBody>
          <a:bodyPr/>
          <a:p>
            <a:r>
              <a:rPr lang="zh-CN" altLang="en-US" dirty="0">
                <a:sym typeface="+mn-ea"/>
              </a:rPr>
              <a:t>事务消息的使用约束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flipH="1">
            <a:off x="2264098" y="2143160"/>
            <a:ext cx="7663132" cy="368300"/>
          </a:xfrm>
          <a:prstGeom prst="rect">
            <a:avLst/>
          </a:prstGeom>
          <a:noFill/>
        </p:spPr>
        <p:txBody>
          <a:bodyPr wrap="square" rtlCol="0">
            <a:spAutoFit/>
          </a:bodyPr>
          <a:lstStyle/>
          <a:p>
            <a:r>
              <a:rPr lang="zh-CN" altLang="en-US" sz="1800">
                <a:latin typeface="思源黑体 CN Normal" panose="020B0400000000000000" charset="-122"/>
                <a:ea typeface="思源黑体 CN Normal" panose="020B0400000000000000" charset="-122"/>
              </a:rPr>
              <a:t>一个事务消息可能被检查或消费多次</a:t>
            </a:r>
            <a:endParaRPr lang="zh-CN" altLang="en-US" sz="1800" dirty="0">
              <a:latin typeface="思源黑体 CN Normal" panose="020B0400000000000000" charset="-122"/>
              <a:ea typeface="思源黑体 CN Normal" panose="020B0400000000000000" charset="-122"/>
            </a:endParaRPr>
          </a:p>
        </p:txBody>
      </p:sp>
      <p:sp>
        <p:nvSpPr>
          <p:cNvPr id="4" name="文本框 3"/>
          <p:cNvSpPr txBox="1"/>
          <p:nvPr/>
        </p:nvSpPr>
        <p:spPr>
          <a:xfrm flipH="1">
            <a:off x="2261364" y="3109570"/>
            <a:ext cx="7663132"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提交过的消息重新放到用户目标主题可能会失败</a:t>
            </a:r>
            <a:endParaRPr lang="zh-CN" altLang="en-US" sz="1800" dirty="0">
              <a:latin typeface="思源黑体 CN Normal" panose="020B0400000000000000" charset="-122"/>
              <a:ea typeface="思源黑体 CN Normal" panose="020B0400000000000000" charset="-122"/>
            </a:endParaRPr>
          </a:p>
        </p:txBody>
      </p:sp>
      <p:sp>
        <p:nvSpPr>
          <p:cNvPr id="5" name="文本框 4"/>
          <p:cNvSpPr txBox="1"/>
          <p:nvPr/>
        </p:nvSpPr>
        <p:spPr>
          <a:xfrm flipH="1">
            <a:off x="2265965" y="4075980"/>
            <a:ext cx="7663132"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事务消息的生产者</a:t>
            </a:r>
            <a:r>
              <a:rPr lang="en-US" altLang="zh-CN" sz="1800" dirty="0">
                <a:latin typeface="思源黑体 CN Normal" panose="020B0400000000000000" charset="-122"/>
                <a:ea typeface="思源黑体 CN Normal" panose="020B0400000000000000" charset="-122"/>
                <a:cs typeface="思源黑体 CN Normal" panose="020B0400000000000000" charset="-122"/>
              </a:rPr>
              <a:t>ID</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不能与其他类型消息的生产者</a:t>
            </a:r>
            <a:r>
              <a:rPr lang="en-US" altLang="zh-CN" sz="1800" dirty="0">
                <a:latin typeface="思源黑体 CN Normal" panose="020B0400000000000000" charset="-122"/>
                <a:ea typeface="思源黑体 CN Normal" panose="020B0400000000000000" charset="-122"/>
                <a:cs typeface="思源黑体 CN Normal" panose="020B0400000000000000" charset="-122"/>
              </a:rPr>
              <a:t>ID</a:t>
            </a:r>
            <a:r>
              <a:rPr lang="zh-CN" altLang="en-US" sz="1800" dirty="0">
                <a:latin typeface="思源黑体 CN Normal" panose="020B0400000000000000" charset="-122"/>
                <a:ea typeface="思源黑体 CN Normal" panose="020B0400000000000000" charset="-122"/>
                <a:cs typeface="思源黑体 CN Normal" panose="020B0400000000000000" charset="-122"/>
              </a:rPr>
              <a:t>共享</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标题 5"/>
          <p:cNvSpPr/>
          <p:nvPr>
            <p:ph type="title"/>
          </p:nvPr>
        </p:nvSpPr>
        <p:spPr/>
        <p:txBody>
          <a:bodyPr/>
          <a:p>
            <a:r>
              <a:rPr lang="zh-CN" altLang="en-US" dirty="0">
                <a:sym typeface="+mn-ea"/>
              </a:rPr>
              <a:t>事务消息的使用约束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flipH="1">
            <a:off x="2743835" y="2011509"/>
            <a:ext cx="6704499" cy="922020"/>
          </a:xfrm>
          <a:prstGeom prst="rect">
            <a:avLst/>
          </a:prstGeom>
          <a:noFill/>
        </p:spPr>
        <p:txBody>
          <a:bodyPr wrap="square" rtlCol="0">
            <a:spAutoFit/>
          </a:bodyPr>
          <a:lstStyle/>
          <a:p>
            <a:pPr>
              <a:lnSpc>
                <a:spcPct val="150000"/>
              </a:lnSpc>
            </a:pPr>
            <a:r>
              <a:rPr lang="en-US" altLang="zh-CN" sz="1800" b="1" dirty="0" err="1">
                <a:latin typeface="思源黑体 CN Normal" panose="020B0400000000000000" charset="-122"/>
                <a:ea typeface="思源黑体 CN Normal" panose="020B0400000000000000" charset="-122"/>
                <a:cs typeface="思源黑体 CN Normal" panose="020B0400000000000000" charset="-122"/>
              </a:rPr>
              <a:t>TransactionStatus.CommitTransaction</a:t>
            </a:r>
            <a:endParaRPr lang="en-US" altLang="zh-CN" sz="1800" b="1"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提交事务，允许消费者消费这个消息</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flipH="1">
            <a:off x="2743863" y="3344500"/>
            <a:ext cx="6704499" cy="922020"/>
          </a:xfrm>
          <a:prstGeom prst="rect">
            <a:avLst/>
          </a:prstGeom>
          <a:noFill/>
        </p:spPr>
        <p:txBody>
          <a:bodyPr wrap="square" rtlCol="0">
            <a:spAutoFit/>
          </a:bodyPr>
          <a:lstStyle/>
          <a:p>
            <a:pPr>
              <a:lnSpc>
                <a:spcPct val="150000"/>
              </a:lnSpc>
            </a:pPr>
            <a:r>
              <a:rPr lang="en-US" altLang="zh-CN" sz="1800" b="1" dirty="0" err="1">
                <a:latin typeface="思源黑体 CN Normal" panose="020B0400000000000000" charset="-122"/>
                <a:ea typeface="思源黑体 CN Normal" panose="020B0400000000000000" charset="-122"/>
                <a:cs typeface="思源黑体 CN Normal" panose="020B0400000000000000" charset="-122"/>
              </a:rPr>
              <a:t>TransactionStatus.RollbackTransaction</a:t>
            </a:r>
            <a:endParaRPr lang="en-US" altLang="zh-CN" sz="1800" b="1"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回滚事务，消息将会被删除或不再允许消费</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7" name="文本框 6"/>
          <p:cNvSpPr txBox="1"/>
          <p:nvPr/>
        </p:nvSpPr>
        <p:spPr>
          <a:xfrm flipH="1">
            <a:off x="2743834" y="4677490"/>
            <a:ext cx="6704499" cy="922020"/>
          </a:xfrm>
          <a:prstGeom prst="rect">
            <a:avLst/>
          </a:prstGeom>
          <a:noFill/>
        </p:spPr>
        <p:txBody>
          <a:bodyPr wrap="square" rtlCol="0">
            <a:spAutoFit/>
          </a:bodyPr>
          <a:lstStyle/>
          <a:p>
            <a:pPr>
              <a:lnSpc>
                <a:spcPct val="150000"/>
              </a:lnSpc>
            </a:pPr>
            <a:r>
              <a:rPr lang="en-US" altLang="zh-CN" sz="1800" b="1" dirty="0" err="1">
                <a:latin typeface="思源黑体 CN Normal" panose="020B0400000000000000" charset="-122"/>
                <a:ea typeface="思源黑体 CN Normal" panose="020B0400000000000000" charset="-122"/>
                <a:cs typeface="思源黑体 CN Normal" panose="020B0400000000000000" charset="-122"/>
              </a:rPr>
              <a:t>TransactionStatus.Unknown</a:t>
            </a:r>
            <a:endParaRPr lang="en-US" altLang="zh-CN" sz="1800" b="1"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中间状态，</a:t>
            </a:r>
            <a:r>
              <a:rPr lang="en-US" altLang="zh-CN" sz="1800" dirty="0">
                <a:latin typeface="思源黑体 CN Normal" panose="020B0400000000000000" charset="-122"/>
                <a:ea typeface="思源黑体 CN Normal" panose="020B0400000000000000" charset="-122"/>
                <a:cs typeface="思源黑体 CN Normal" panose="020B0400000000000000" charset="-122"/>
              </a:rPr>
              <a: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需要重新检查来确定状态</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矩形 4"/>
          <p:cNvSpPr/>
          <p:nvPr/>
        </p:nvSpPr>
        <p:spPr>
          <a:xfrm>
            <a:off x="2743834" y="1488399"/>
            <a:ext cx="2733142" cy="439724"/>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思源黑体 CN Normal" panose="020B0400000000000000" charset="-122"/>
                <a:ea typeface="思源黑体 CN Normal" panose="020B0400000000000000" charset="-122"/>
              </a:rPr>
              <a:t>三种事务消息状态</a:t>
            </a:r>
            <a:endParaRPr lang="zh-CN" altLang="en-US" sz="2000" b="1" dirty="0">
              <a:latin typeface="思源黑体 CN Normal" panose="020B0400000000000000" charset="-122"/>
              <a:ea typeface="思源黑体 CN Normal" panose="020B0400000000000000" charset="-122"/>
            </a:endParaRPr>
          </a:p>
        </p:txBody>
      </p:sp>
      <p:sp>
        <p:nvSpPr>
          <p:cNvPr id="3" name="标题 2"/>
          <p:cNvSpPr/>
          <p:nvPr>
            <p:ph type="title"/>
          </p:nvPr>
        </p:nvSpPr>
        <p:spPr/>
        <p:txBody>
          <a:bodyPr/>
          <a:p>
            <a:r>
              <a:rPr lang="zh-CN" altLang="en-US" dirty="0">
                <a:sym typeface="+mn-ea"/>
              </a:rPr>
              <a:t>事务消息的状态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4517" y="2914262"/>
            <a:ext cx="8262294" cy="582579"/>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思源黑体 CN Normal" panose="020B0400000000000000" charset="-122"/>
                <a:ea typeface="思源黑体 CN Normal" panose="020B0400000000000000" charset="-122"/>
                <a:cs typeface="思源黑体 CN Normal" panose="020B0400000000000000" charset="-122"/>
              </a:rPr>
              <a:t>官方教程：</a:t>
            </a:r>
            <a:r>
              <a:rPr lang="en-US" altLang="zh-CN" sz="2000" dirty="0">
                <a:latin typeface="思源黑体 CN Normal" panose="020B0400000000000000" charset="-122"/>
                <a:ea typeface="思源黑体 CN Normal" panose="020B0400000000000000" charset="-122"/>
                <a:cs typeface="思源黑体 CN Normal" panose="020B0400000000000000" charset="-122"/>
              </a:rPr>
              <a:t>http://rocketmq.apache.org/docs/transaction-example/</a:t>
            </a:r>
            <a:endParaRPr lang="zh-CN" altLang="en-US" sz="20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zh-CN" altLang="en-US" dirty="0">
                <a:sym typeface="+mn-ea"/>
              </a:rPr>
              <a:t>使用事务消息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最佳实践之 Producer</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3</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62439" y="3065591"/>
            <a:ext cx="9513257" cy="384810"/>
          </a:xfrm>
          <a:prstGeom prst="rect">
            <a:avLst/>
          </a:prstGeom>
          <a:noFill/>
        </p:spPr>
        <p:txBody>
          <a:bodyPr wrap="square" rtlCol="0">
            <a:spAutoFit/>
          </a:bodyPr>
          <a:lstStyle/>
          <a:p>
            <a:r>
              <a:rPr lang="zh-CN" altLang="en-US" sz="1905" dirty="0">
                <a:latin typeface="思源黑体 CN Normal" panose="020B0400000000000000" charset="-122"/>
                <a:ea typeface="思源黑体 CN Normal" panose="020B0400000000000000" charset="-122"/>
                <a:cs typeface="思源黑体 CN Normal" panose="020B0400000000000000" charset="-122"/>
              </a:rPr>
              <a:t>只有发送消息设置了</a:t>
            </a:r>
            <a:r>
              <a:rPr lang="en-US" altLang="zh-CN" sz="1905" dirty="0">
                <a:latin typeface="思源黑体 CN Normal" panose="020B0400000000000000" charset="-122"/>
                <a:ea typeface="思源黑体 CN Normal" panose="020B0400000000000000" charset="-122"/>
                <a:cs typeface="思源黑体 CN Normal" panose="020B0400000000000000" charset="-122"/>
              </a:rPr>
              <a:t>tags</a:t>
            </a:r>
            <a:r>
              <a:rPr lang="zh-CN" altLang="en-US" sz="1905" dirty="0">
                <a:latin typeface="思源黑体 CN Normal" panose="020B0400000000000000" charset="-122"/>
                <a:ea typeface="思源黑体 CN Normal" panose="020B0400000000000000" charset="-122"/>
                <a:cs typeface="思源黑体 CN Normal" panose="020B0400000000000000" charset="-122"/>
              </a:rPr>
              <a:t>，消费方在订阅消息时，才可以利用</a:t>
            </a:r>
            <a:r>
              <a:rPr lang="en-US" altLang="zh-CN" sz="1905" dirty="0">
                <a:latin typeface="思源黑体 CN Normal" panose="020B0400000000000000" charset="-122"/>
                <a:ea typeface="思源黑体 CN Normal" panose="020B0400000000000000" charset="-122"/>
                <a:cs typeface="思源黑体 CN Normal" panose="020B0400000000000000" charset="-122"/>
              </a:rPr>
              <a:t>tags</a:t>
            </a:r>
            <a:r>
              <a:rPr lang="zh-CN" altLang="en-US" sz="1905" dirty="0">
                <a:latin typeface="思源黑体 CN Normal" panose="020B0400000000000000" charset="-122"/>
                <a:ea typeface="思源黑体 CN Normal" panose="020B0400000000000000" charset="-122"/>
                <a:cs typeface="思源黑体 CN Normal" panose="020B0400000000000000" charset="-122"/>
              </a:rPr>
              <a:t>在</a:t>
            </a:r>
            <a:r>
              <a:rPr lang="en-US" altLang="zh-CN" sz="1905"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905" dirty="0">
                <a:latin typeface="思源黑体 CN Normal" panose="020B0400000000000000" charset="-122"/>
                <a:ea typeface="思源黑体 CN Normal" panose="020B0400000000000000" charset="-122"/>
                <a:cs typeface="思源黑体 CN Normal" panose="020B0400000000000000" charset="-122"/>
              </a:rPr>
              <a:t>做消息过滤</a:t>
            </a:r>
            <a:endParaRPr lang="zh-CN" altLang="en-US" sz="1905" dirty="0">
              <a:latin typeface="思源黑体 CN Normal" panose="020B0400000000000000" charset="-122"/>
              <a:ea typeface="思源黑体 CN Normal" panose="020B0400000000000000" charset="-122"/>
              <a:cs typeface="思源黑体 CN Normal" panose="020B0400000000000000" charset="-122"/>
            </a:endParaRPr>
          </a:p>
        </p:txBody>
      </p:sp>
      <p:sp>
        <p:nvSpPr>
          <p:cNvPr id="8" name="矩形 7"/>
          <p:cNvSpPr/>
          <p:nvPr/>
        </p:nvSpPr>
        <p:spPr>
          <a:xfrm>
            <a:off x="1062355" y="4062730"/>
            <a:ext cx="10067925" cy="49593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err="1">
                <a:solidFill>
                  <a:schemeClr val="bg2"/>
                </a:solidFill>
                <a:latin typeface="思源黑体 CN Normal" panose="020B0400000000000000" charset="-122"/>
                <a:ea typeface="思源黑体 CN Normal" panose="020B0400000000000000" charset="-122"/>
                <a:cs typeface="Menlo" panose="020B0609030804020204" charset="0"/>
              </a:rPr>
              <a:t>message.setTags</a:t>
            </a:r>
            <a:r>
              <a:rPr lang="en-US" altLang="zh-CN" sz="1800" dirty="0">
                <a:solidFill>
                  <a:schemeClr val="bg2"/>
                </a:solidFill>
                <a:latin typeface="思源黑体 CN Normal" panose="020B0400000000000000" charset="-122"/>
                <a:ea typeface="思源黑体 CN Normal" panose="020B0400000000000000" charset="-122"/>
                <a:cs typeface="Menlo" panose="020B0609030804020204" charset="0"/>
              </a:rPr>
              <a:t>("</a:t>
            </a:r>
            <a:r>
              <a:rPr lang="en-US" altLang="zh-CN" sz="1800" dirty="0" err="1">
                <a:solidFill>
                  <a:schemeClr val="bg2"/>
                </a:solidFill>
                <a:latin typeface="思源黑体 CN Normal" panose="020B0400000000000000" charset="-122"/>
                <a:ea typeface="思源黑体 CN Normal" panose="020B0400000000000000" charset="-122"/>
                <a:cs typeface="Menlo" panose="020B0609030804020204" charset="0"/>
              </a:rPr>
              <a:t>TagA</a:t>
            </a:r>
            <a:r>
              <a:rPr lang="en-US" altLang="zh-CN" sz="1800" dirty="0">
                <a:solidFill>
                  <a:schemeClr val="bg2"/>
                </a:solidFill>
                <a:latin typeface="思源黑体 CN Normal" panose="020B0400000000000000" charset="-122"/>
                <a:ea typeface="思源黑体 CN Normal" panose="020B0400000000000000" charset="-122"/>
                <a:cs typeface="Menlo" panose="020B0609030804020204" charset="0"/>
              </a:rPr>
              <a:t>");</a:t>
            </a:r>
            <a:endParaRPr kumimoji="1" lang="en-US" altLang="zh-CN" sz="1800" dirty="0">
              <a:solidFill>
                <a:schemeClr val="bg2"/>
              </a:solidFill>
              <a:latin typeface="思源黑体 CN Normal" panose="020B0400000000000000" charset="-122"/>
              <a:ea typeface="思源黑体 CN Normal" panose="020B0400000000000000" charset="-122"/>
              <a:cs typeface="Menlo" panose="020B0609030804020204" charset="0"/>
            </a:endParaRPr>
          </a:p>
        </p:txBody>
      </p:sp>
      <p:sp>
        <p:nvSpPr>
          <p:cNvPr id="5" name="矩形 4"/>
          <p:cNvSpPr/>
          <p:nvPr/>
        </p:nvSpPr>
        <p:spPr>
          <a:xfrm>
            <a:off x="1057994" y="1871323"/>
            <a:ext cx="10067967"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1</a:t>
            </a:r>
            <a:r>
              <a:rPr lang="zh-CN" altLang="en-US"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、一个应用尽可能用一个</a:t>
            </a:r>
            <a:r>
              <a:rPr lang="en-US" altLang="zh-CN"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Topic</a:t>
            </a:r>
            <a:r>
              <a:rPr lang="zh-CN" altLang="en-US"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，消息子类型用</a:t>
            </a:r>
            <a:r>
              <a:rPr lang="en-US" altLang="zh-CN"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tags</a:t>
            </a:r>
            <a:r>
              <a:rPr lang="zh-CN" altLang="en-US"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来标识，</a:t>
            </a:r>
            <a:r>
              <a:rPr lang="en-US" altLang="zh-CN"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tags</a:t>
            </a:r>
            <a:r>
              <a:rPr lang="zh-CN" altLang="en-US" sz="1905" dirty="0">
                <a:solidFill>
                  <a:schemeClr val="bg1"/>
                </a:solidFill>
                <a:latin typeface="思源黑体 CN Normal" panose="020B0400000000000000" charset="-122"/>
                <a:ea typeface="思源黑体 CN Normal" panose="020B0400000000000000" charset="-122"/>
                <a:cs typeface="思源黑体 CN Normal" panose="020B0400000000000000" charset="-122"/>
              </a:rPr>
              <a:t>可以由应用自由设置</a:t>
            </a:r>
            <a:endParaRPr lang="en-US" altLang="zh-CN" sz="1905"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60195" y="2439107"/>
            <a:ext cx="10143851" cy="64516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服务器会为每个消息创建索引（哈希索引），应用可以通过</a:t>
            </a:r>
            <a:r>
              <a:rPr lang="en-US" altLang="zh-CN" sz="1800" dirty="0">
                <a:latin typeface="思源黑体 CN Normal" panose="020B0400000000000000" charset="-122"/>
                <a:ea typeface="思源黑体 CN Normal" panose="020B0400000000000000" charset="-122"/>
                <a:cs typeface="思源黑体 CN Normal" panose="020B0400000000000000" charset="-122"/>
              </a:rPr>
              <a:t>topic</a:t>
            </a:r>
            <a:r>
              <a:rPr lang="zh-CN" altLang="en-US" sz="1800" dirty="0">
                <a:latin typeface="思源黑体 CN Normal" panose="020B0400000000000000" charset="-122"/>
                <a:ea typeface="思源黑体 CN Normal" panose="020B0400000000000000" charset="-122"/>
                <a:cs typeface="思源黑体 CN Normal" panose="020B0400000000000000" charset="-122"/>
              </a:rPr>
              <a:t>，</a:t>
            </a:r>
            <a:r>
              <a:rPr lang="en-US" altLang="zh-CN" sz="1800" dirty="0">
                <a:latin typeface="思源黑体 CN Normal" panose="020B0400000000000000" charset="-122"/>
                <a:ea typeface="思源黑体 CN Normal" panose="020B0400000000000000" charset="-122"/>
                <a:cs typeface="思源黑体 CN Normal" panose="020B0400000000000000" charset="-122"/>
              </a:rPr>
              <a:t>key</a:t>
            </a:r>
            <a:r>
              <a:rPr lang="zh-CN" altLang="en-US" sz="1800" dirty="0">
                <a:latin typeface="思源黑体 CN Normal" panose="020B0400000000000000" charset="-122"/>
                <a:ea typeface="思源黑体 CN Normal" panose="020B0400000000000000" charset="-122"/>
                <a:cs typeface="思源黑体 CN Normal" panose="020B0400000000000000" charset="-122"/>
              </a:rPr>
              <a:t>来查询这条消息内容，以及消息被谁消费</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8" name="矩形 7"/>
          <p:cNvSpPr/>
          <p:nvPr/>
        </p:nvSpPr>
        <p:spPr>
          <a:xfrm>
            <a:off x="1060450" y="4133215"/>
            <a:ext cx="10067925" cy="102235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订单</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Id</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a:p>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String </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orderId</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 = “1250689524981";</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a:p>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message.setKeys</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orderId</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endParaRPr kumimoji="1"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a:off x="1060195" y="3424534"/>
            <a:ext cx="10143851"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由于是哈希索引，请务必保证</a:t>
            </a:r>
            <a:r>
              <a:rPr lang="en-US" altLang="zh-CN" sz="1800" dirty="0">
                <a:latin typeface="思源黑体 CN Normal" panose="020B0400000000000000" charset="-122"/>
                <a:ea typeface="思源黑体 CN Normal" panose="020B0400000000000000" charset="-122"/>
                <a:cs typeface="思源黑体 CN Normal" panose="020B0400000000000000" charset="-122"/>
              </a:rPr>
              <a:t>key</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尽可能唯一，这样可以避免潜在的哈希冲突</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矩形 8"/>
          <p:cNvSpPr/>
          <p:nvPr/>
        </p:nvSpPr>
        <p:spPr>
          <a:xfrm>
            <a:off x="1060510" y="1463995"/>
            <a:ext cx="10067967"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2</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、每个消息在业务层面的唯一标识码，要设置到</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keys</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字段，方便将来定位消息丢失问题</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77632" y="1785982"/>
            <a:ext cx="9836903"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3</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、消息发送成功或者失败，要打印消息日志（打印</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sendresult</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和</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key</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字段）</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1" name="矩形 10"/>
          <p:cNvSpPr/>
          <p:nvPr/>
        </p:nvSpPr>
        <p:spPr>
          <a:xfrm>
            <a:off x="1177632" y="2743442"/>
            <a:ext cx="9836903"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4</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、如果相同性质的消息量大，使用批量消息，可以提升性能</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2" name="矩形 11"/>
          <p:cNvSpPr/>
          <p:nvPr/>
        </p:nvSpPr>
        <p:spPr>
          <a:xfrm>
            <a:off x="1177632" y="3700902"/>
            <a:ext cx="9836903"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5</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、建议消息大小不超过</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512KB</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3" name="矩形 12"/>
          <p:cNvSpPr/>
          <p:nvPr/>
        </p:nvSpPr>
        <p:spPr>
          <a:xfrm>
            <a:off x="1177632" y="4658362"/>
            <a:ext cx="9836903" cy="58257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5</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send(msg)</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会阻塞，如果有性能要求，可以使用异步的方式：</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send(msg, callback)</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53335" y="2802255"/>
            <a:ext cx="752348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cs typeface="思源黑体 CN Normal" panose="020B0400000000000000" charset="-122"/>
              </a:rPr>
              <a:t>少数生产者使用异步发送方式（</a:t>
            </a:r>
            <a:r>
              <a:rPr lang="en-US" altLang="zh-CN" sz="1800" dirty="0">
                <a:latin typeface="思源黑体 CN Normal" panose="020B0400000000000000" charset="-122"/>
                <a:ea typeface="思源黑体 CN Normal" panose="020B0400000000000000" charset="-122"/>
                <a:cs typeface="思源黑体 CN Normal" panose="020B0400000000000000" charset="-122"/>
              </a:rPr>
              <a:t>3~5</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个就够了）</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文本框 9"/>
          <p:cNvSpPr txBox="1"/>
          <p:nvPr/>
        </p:nvSpPr>
        <p:spPr>
          <a:xfrm>
            <a:off x="2555875" y="3480435"/>
            <a:ext cx="752030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cs typeface="思源黑体 CN Normal" panose="020B0400000000000000" charset="-122"/>
              </a:rPr>
              <a:t>通过</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setInstanceName</a:t>
            </a:r>
            <a:r>
              <a:rPr lang="zh-CN" altLang="en-US" sz="1800" dirty="0">
                <a:latin typeface="思源黑体 CN Normal" panose="020B0400000000000000" charset="-122"/>
                <a:ea typeface="思源黑体 CN Normal" panose="020B0400000000000000" charset="-122"/>
                <a:cs typeface="思源黑体 CN Normal" panose="020B0400000000000000" charset="-122"/>
              </a:rPr>
              <a:t>方法，给每个生产者设置一个实例名</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矩形 5"/>
          <p:cNvSpPr/>
          <p:nvPr/>
        </p:nvSpPr>
        <p:spPr>
          <a:xfrm>
            <a:off x="2553335" y="1571625"/>
            <a:ext cx="7748270" cy="582295"/>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7</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、如果在一个</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JVM</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中，有多个生产者进行大数据处理，建议：</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p>
            <a:r>
              <a:rPr lang="zh-CN" altLang="en-US"/>
              <a:t>自我介绍</a:t>
            </a:r>
            <a:endParaRPr lang="zh-CN" altLang="en-US"/>
          </a:p>
        </p:txBody>
      </p:sp>
      <p:sp>
        <p:nvSpPr>
          <p:cNvPr id="2" name="Title 3"/>
          <p:cNvSpPr txBox="1"/>
          <p:nvPr/>
        </p:nvSpPr>
        <p:spPr>
          <a:xfrm>
            <a:off x="4866005" y="3413760"/>
            <a:ext cx="5612765" cy="1596390"/>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10余年Java行业经验，曾在多家大型互联网企业担任高级工程师、架构师、项目经理务等职务；</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精通分布式、高并发、微服 务</a:t>
            </a:r>
            <a:r>
              <a:rPr lang="zh-CN" sz="1400" b="0" dirty="0">
                <a:latin typeface="思源黑体 CN Normal" panose="020B0400000000000000" charset="-122"/>
                <a:ea typeface="思源黑体 CN Normal" panose="020B0400000000000000" charset="-122"/>
                <a:cs typeface="思源黑体 CN Normal" panose="020B0400000000000000" charset="-122"/>
                <a:sym typeface="+mn-ea"/>
              </a:rPr>
              <a:t>、云原生</a:t>
            </a:r>
            <a:r>
              <a:rPr sz="1400" b="0" dirty="0">
                <a:latin typeface="思源黑体 CN Normal" panose="020B0400000000000000" charset="-122"/>
                <a:ea typeface="思源黑体 CN Normal" panose="020B0400000000000000" charset="-122"/>
                <a:cs typeface="思源黑体 CN Normal" panose="020B0400000000000000" charset="-122"/>
                <a:sym typeface="+mn-ea"/>
              </a:rPr>
              <a:t>等技术， 并有丰富的实战经验。</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lang="zh-CN"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格言：</a:t>
            </a:r>
            <a:r>
              <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rPr>
              <a:t>选择自己相信的，相信自己选择的！</a:t>
            </a:r>
            <a:endPar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Rectangle 3"/>
          <p:cNvSpPr txBox="1">
            <a:spLocks noChangeArrowheads="1"/>
          </p:cNvSpPr>
          <p:nvPr/>
        </p:nvSpPr>
        <p:spPr bwMode="auto">
          <a:xfrm>
            <a:off x="4866005" y="1510030"/>
            <a:ext cx="5935980" cy="49276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lnSpc>
                <a:spcPct val="130000"/>
              </a:lnSpc>
            </a:pPr>
            <a:r>
              <a:rPr 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咕泡学院</a:t>
            </a:r>
            <a:r>
              <a:rPr lang="en-US" alt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-Allen</a:t>
            </a:r>
            <a:endParaRPr lang="en-US" altLang="zh-CN" sz="2000" dirty="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endParaRPr>
          </a:p>
        </p:txBody>
      </p:sp>
      <p:pic>
        <p:nvPicPr>
          <p:cNvPr id="6" name="图片 5" descr="图片1"/>
          <p:cNvPicPr>
            <a:picLocks noChangeAspect="1"/>
          </p:cNvPicPr>
          <p:nvPr/>
        </p:nvPicPr>
        <p:blipFill>
          <a:blip r:embed="rId1"/>
          <a:stretch>
            <a:fillRect/>
          </a:stretch>
        </p:blipFill>
        <p:spPr>
          <a:xfrm>
            <a:off x="1363345" y="1595755"/>
            <a:ext cx="243840" cy="240665"/>
          </a:xfrm>
          <a:prstGeom prst="rect">
            <a:avLst/>
          </a:prstGeom>
        </p:spPr>
      </p:pic>
      <p:pic>
        <p:nvPicPr>
          <p:cNvPr id="7" name="图片 6" descr="图片1"/>
          <p:cNvPicPr>
            <a:picLocks noChangeAspect="1"/>
          </p:cNvPicPr>
          <p:nvPr/>
        </p:nvPicPr>
        <p:blipFill>
          <a:blip r:embed="rId2"/>
          <a:stretch>
            <a:fillRect/>
          </a:stretch>
        </p:blipFill>
        <p:spPr>
          <a:xfrm>
            <a:off x="4196080" y="5029200"/>
            <a:ext cx="243840" cy="240665"/>
          </a:xfrm>
          <a:prstGeom prst="rect">
            <a:avLst/>
          </a:prstGeom>
        </p:spPr>
      </p:pic>
      <p:cxnSp>
        <p:nvCxnSpPr>
          <p:cNvPr id="63" name="直接连接符 62"/>
          <p:cNvCxnSpPr/>
          <p:nvPr/>
        </p:nvCxnSpPr>
        <p:spPr>
          <a:xfrm>
            <a:off x="5013324" y="3169285"/>
            <a:ext cx="5329557" cy="5715"/>
          </a:xfrm>
          <a:prstGeom prst="line">
            <a:avLst/>
          </a:prstGeom>
          <a:ln>
            <a:solidFill>
              <a:srgbClr val="F07F01"/>
            </a:solidFill>
          </a:ln>
        </p:spPr>
        <p:style>
          <a:lnRef idx="1">
            <a:schemeClr val="accent4"/>
          </a:lnRef>
          <a:fillRef idx="0">
            <a:schemeClr val="accent4"/>
          </a:fillRef>
          <a:effectRef idx="0">
            <a:schemeClr val="accent4"/>
          </a:effectRef>
          <a:fontRef idx="minor">
            <a:schemeClr val="tx1"/>
          </a:fontRef>
        </p:style>
      </p:cxnSp>
      <p:pic>
        <p:nvPicPr>
          <p:cNvPr id="5" name="图片 4"/>
          <p:cNvPicPr>
            <a:picLocks noChangeAspect="1"/>
          </p:cNvPicPr>
          <p:nvPr/>
        </p:nvPicPr>
        <p:blipFill>
          <a:blip r:embed="rId3"/>
          <a:stretch>
            <a:fillRect/>
          </a:stretch>
        </p:blipFill>
        <p:spPr>
          <a:xfrm>
            <a:off x="1541780" y="1670050"/>
            <a:ext cx="2724150" cy="3527425"/>
          </a:xfrm>
          <a:prstGeom prst="rect">
            <a:avLst/>
          </a:prstGeom>
        </p:spPr>
      </p:pic>
      <p:grpSp>
        <p:nvGrpSpPr>
          <p:cNvPr id="8" name="组合 7"/>
          <p:cNvGrpSpPr/>
          <p:nvPr/>
        </p:nvGrpSpPr>
        <p:grpSpPr>
          <a:xfrm>
            <a:off x="4977130" y="2128520"/>
            <a:ext cx="1903095" cy="331470"/>
            <a:chOff x="7650" y="3532"/>
            <a:chExt cx="3155" cy="522"/>
          </a:xfrm>
        </p:grpSpPr>
        <p:sp>
          <p:nvSpPr>
            <p:cNvPr id="16" name="圆角矩形 15"/>
            <p:cNvSpPr/>
            <p:nvPr/>
          </p:nvSpPr>
          <p:spPr>
            <a:xfrm>
              <a:off x="7650" y="3532"/>
              <a:ext cx="2922"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7" name="文本框 16"/>
            <p:cNvSpPr txBox="1"/>
            <p:nvPr/>
          </p:nvSpPr>
          <p:spPr>
            <a:xfrm>
              <a:off x="7707" y="3552"/>
              <a:ext cx="3098"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前银天科技架构师</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18" name="组合 17"/>
          <p:cNvGrpSpPr/>
          <p:nvPr/>
        </p:nvGrpSpPr>
        <p:grpSpPr>
          <a:xfrm>
            <a:off x="7163435" y="2118995"/>
            <a:ext cx="2085340" cy="331470"/>
            <a:chOff x="10876" y="3352"/>
            <a:chExt cx="2378" cy="522"/>
          </a:xfrm>
        </p:grpSpPr>
        <p:sp>
          <p:nvSpPr>
            <p:cNvPr id="19" name="圆角矩形 18"/>
            <p:cNvSpPr/>
            <p:nvPr/>
          </p:nvSpPr>
          <p:spPr>
            <a:xfrm>
              <a:off x="10876" y="3352"/>
              <a:ext cx="2378"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0937" y="3367"/>
              <a:ext cx="2255"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前赢食通项目技术经理</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22" name="组合 21"/>
          <p:cNvGrpSpPr/>
          <p:nvPr/>
        </p:nvGrpSpPr>
        <p:grpSpPr>
          <a:xfrm>
            <a:off x="4977130" y="2547620"/>
            <a:ext cx="2976245" cy="370840"/>
            <a:chOff x="7688" y="4192"/>
            <a:chExt cx="3407" cy="584"/>
          </a:xfrm>
        </p:grpSpPr>
        <p:sp>
          <p:nvSpPr>
            <p:cNvPr id="23" name="圆角矩形 22"/>
            <p:cNvSpPr/>
            <p:nvPr/>
          </p:nvSpPr>
          <p:spPr>
            <a:xfrm>
              <a:off x="7688" y="4254"/>
              <a:ext cx="3407"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4" name="文本框 23"/>
            <p:cNvSpPr txBox="1"/>
            <p:nvPr/>
          </p:nvSpPr>
          <p:spPr>
            <a:xfrm>
              <a:off x="7702" y="4192"/>
              <a:ext cx="3379" cy="584"/>
            </a:xfrm>
            <a:prstGeom prst="rect">
              <a:avLst/>
            </a:prstGeom>
            <a:noFill/>
          </p:spPr>
          <p:txBody>
            <a:bodyPr wrap="square" rtlCol="0" anchor="t">
              <a:spAutoFit/>
            </a:bodyPr>
            <a:p>
              <a:pPr algn="l" latinLnBrk="0">
                <a:lnSpc>
                  <a:spcPct val="130000"/>
                </a:lnSpc>
              </a:pPr>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现国内知名医疗行业云原生负责人</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spTree>
  </p:cSld>
  <p:clrMapOvr>
    <a:masterClrMapping/>
  </p:clrMapOvr>
  <p:transition spd="slow" advClick="0" advTm="4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94705" y="2263758"/>
            <a:ext cx="8919011" cy="4603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思源黑体 CN Normal" panose="020B0400000000000000" charset="-122"/>
                <a:ea typeface="思源黑体 CN Normal" panose="020B0400000000000000" charset="-122"/>
                <a:cs typeface="思源黑体 CN Normal" panose="020B0400000000000000" charset="-122"/>
              </a:rPr>
              <a:t>SEND_OK</a:t>
            </a:r>
            <a:r>
              <a:rPr lang="zh-CN" altLang="en-US" sz="1600" b="1" dirty="0">
                <a:latin typeface="思源黑体 CN Normal" panose="020B0400000000000000" charset="-122"/>
                <a:ea typeface="思源黑体 CN Normal" panose="020B0400000000000000" charset="-122"/>
                <a:cs typeface="思源黑体 CN Normal" panose="020B0400000000000000" charset="-122"/>
              </a:rPr>
              <a: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消息发送成功</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8" name="文本框 7"/>
          <p:cNvSpPr txBox="1"/>
          <p:nvPr/>
        </p:nvSpPr>
        <p:spPr>
          <a:xfrm>
            <a:off x="1594734" y="2872515"/>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思源黑体 CN Normal" panose="020B0400000000000000" charset="-122"/>
                <a:ea typeface="思源黑体 CN Normal" panose="020B0400000000000000" charset="-122"/>
                <a:cs typeface="思源黑体 CN Normal" panose="020B0400000000000000" charset="-122"/>
              </a:rPr>
              <a:t>FLUSH_DISK_TIMEOUT</a:t>
            </a:r>
            <a:r>
              <a:rPr lang="zh-CN" altLang="en-US" sz="1600" b="1" dirty="0">
                <a:latin typeface="思源黑体 CN Normal" panose="020B0400000000000000" charset="-122"/>
                <a:ea typeface="思源黑体 CN Normal" panose="020B0400000000000000" charset="-122"/>
                <a:cs typeface="思源黑体 CN Normal" panose="020B0400000000000000" charset="-122"/>
              </a:rPr>
              <a: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消息发送成功，但是服务器刷盘超时，消息已经进入服务器队列，只有此时服务器宕机，消息才会丢失</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文本框 8"/>
          <p:cNvSpPr txBox="1"/>
          <p:nvPr/>
        </p:nvSpPr>
        <p:spPr>
          <a:xfrm>
            <a:off x="1592829" y="3896866"/>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思源黑体 CN Normal" panose="020B0400000000000000" charset="-122"/>
                <a:ea typeface="思源黑体 CN Normal" panose="020B0400000000000000" charset="-122"/>
                <a:cs typeface="思源黑体 CN Normal" panose="020B0400000000000000" charset="-122"/>
              </a:rPr>
              <a:t>FLUSH_SLAVE_TIMEOUT</a:t>
            </a:r>
            <a:r>
              <a:rPr lang="zh-CN" altLang="en-US" sz="1600" b="1" dirty="0">
                <a:latin typeface="思源黑体 CN Normal" panose="020B0400000000000000" charset="-122"/>
                <a:ea typeface="思源黑体 CN Normal" panose="020B0400000000000000" charset="-122"/>
                <a:cs typeface="思源黑体 CN Normal" panose="020B0400000000000000" charset="-122"/>
              </a:rPr>
              <a: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消息发送成功，但是服务器同步到</a:t>
            </a:r>
            <a:r>
              <a:rPr lang="en-US" altLang="zh-CN" sz="1600" dirty="0">
                <a:latin typeface="思源黑体 CN Normal" panose="020B0400000000000000" charset="-122"/>
                <a:ea typeface="思源黑体 CN Normal" panose="020B0400000000000000" charset="-122"/>
                <a:cs typeface="思源黑体 CN Normal" panose="020B0400000000000000" charset="-122"/>
              </a:rPr>
              <a:t>Slave</a:t>
            </a:r>
            <a:r>
              <a:rPr lang="zh-CN" altLang="en-US" sz="1600" dirty="0">
                <a:latin typeface="思源黑体 CN Normal" panose="020B0400000000000000" charset="-122"/>
                <a:ea typeface="思源黑体 CN Normal" panose="020B0400000000000000" charset="-122"/>
                <a:cs typeface="思源黑体 CN Normal" panose="020B0400000000000000" charset="-122"/>
              </a:rPr>
              <a:t>时超时，消息已经进入服务器队列，只有此时服务器宕机，消息才会丢失</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文本框 9"/>
          <p:cNvSpPr txBox="1"/>
          <p:nvPr/>
        </p:nvSpPr>
        <p:spPr>
          <a:xfrm>
            <a:off x="1592829" y="4921217"/>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思源黑体 CN Normal" panose="020B0400000000000000" charset="-122"/>
                <a:ea typeface="思源黑体 CN Normal" panose="020B0400000000000000" charset="-122"/>
                <a:cs typeface="思源黑体 CN Normal" panose="020B0400000000000000" charset="-122"/>
              </a:rPr>
              <a:t>SLAVE_NOT_AVAILABLE</a:t>
            </a:r>
            <a:r>
              <a:rPr lang="zh-CN" altLang="en-US" sz="1600" b="1" dirty="0">
                <a:latin typeface="思源黑体 CN Normal" panose="020B0400000000000000" charset="-122"/>
                <a:ea typeface="思源黑体 CN Normal" panose="020B0400000000000000" charset="-122"/>
                <a:cs typeface="思源黑体 CN Normal" panose="020B0400000000000000" charset="-122"/>
              </a:rPr>
              <a: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消息发送成功，但是此时</a:t>
            </a:r>
            <a:r>
              <a:rPr lang="en-US" altLang="zh-CN" sz="1600" dirty="0">
                <a:latin typeface="思源黑体 CN Normal" panose="020B0400000000000000" charset="-122"/>
                <a:ea typeface="思源黑体 CN Normal" panose="020B0400000000000000" charset="-122"/>
                <a:cs typeface="思源黑体 CN Normal" panose="020B0400000000000000" charset="-122"/>
              </a:rPr>
              <a:t>slave</a:t>
            </a:r>
            <a:r>
              <a:rPr lang="zh-CN" altLang="en-US" sz="1600" dirty="0">
                <a:latin typeface="思源黑体 CN Normal" panose="020B0400000000000000" charset="-122"/>
                <a:ea typeface="思源黑体 CN Normal" panose="020B0400000000000000" charset="-122"/>
                <a:cs typeface="思源黑体 CN Normal" panose="020B0400000000000000" charset="-122"/>
              </a:rPr>
              <a:t>不可用，消息已经进入服务器队列，只有此时服务器宕机，消息才会丢失</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1" name="矩形 10"/>
          <p:cNvSpPr/>
          <p:nvPr/>
        </p:nvSpPr>
        <p:spPr>
          <a:xfrm>
            <a:off x="1594705" y="1060776"/>
            <a:ext cx="9002758" cy="99960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lvl="0" indent="457200">
              <a:lnSpc>
                <a:spcPct val="150000"/>
              </a:lnSpc>
            </a:pP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8</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send</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消息方法，只要不抛异常，就代表发送成功。但是发送成功会有多个状态，在</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sendResult</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里定义</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92165" y="3353744"/>
            <a:ext cx="9906671" cy="33718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cs typeface="思源黑体 CN Normal" panose="020B0400000000000000" charset="-122"/>
              </a:rPr>
              <a:t>如果状态是</a:t>
            </a:r>
            <a:r>
              <a:rPr lang="en-US" altLang="zh-CN" sz="1600" dirty="0">
                <a:latin typeface="思源黑体 CN Normal" panose="020B0400000000000000" charset="-122"/>
                <a:ea typeface="思源黑体 CN Normal" panose="020B0400000000000000" charset="-122"/>
                <a:cs typeface="思源黑体 CN Normal" panose="020B0400000000000000" charset="-122"/>
              </a:rPr>
              <a:t>FLUSH_DISK_TIMEOUT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或</a:t>
            </a:r>
            <a:r>
              <a:rPr lang="en-US" altLang="zh-CN" sz="1600" dirty="0">
                <a:latin typeface="思源黑体 CN Normal" panose="020B0400000000000000" charset="-122"/>
                <a:ea typeface="思源黑体 CN Normal" panose="020B0400000000000000" charset="-122"/>
                <a:cs typeface="思源黑体 CN Normal" panose="020B0400000000000000" charset="-122"/>
              </a:rPr>
              <a:t>FLUSH_SLAVE_TIMEOUT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，并且</a:t>
            </a:r>
            <a:r>
              <a:rPr lang="en-US" altLang="zh-CN" sz="16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600" dirty="0">
                <a:latin typeface="思源黑体 CN Normal" panose="020B0400000000000000" charset="-122"/>
                <a:ea typeface="思源黑体 CN Normal" panose="020B0400000000000000" charset="-122"/>
                <a:cs typeface="思源黑体 CN Normal" panose="020B0400000000000000" charset="-122"/>
              </a:rPr>
              <a:t>正好关闭</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文本框 11"/>
          <p:cNvSpPr txBox="1"/>
          <p:nvPr/>
        </p:nvSpPr>
        <p:spPr>
          <a:xfrm>
            <a:off x="1592165" y="3972385"/>
            <a:ext cx="9906671" cy="33718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rPr>
              <a:t>此时，可以丢弃这条消息，或者重发。但建议最好重发，由消费端去重</a:t>
            </a:r>
            <a:endParaRPr lang="zh-CN" altLang="en-US" sz="1600" dirty="0">
              <a:latin typeface="思源黑体 CN Normal" panose="020B0400000000000000" charset="-122"/>
              <a:ea typeface="思源黑体 CN Normal" panose="020B0400000000000000" charset="-122"/>
            </a:endParaRPr>
          </a:p>
        </p:txBody>
      </p:sp>
      <p:sp>
        <p:nvSpPr>
          <p:cNvPr id="6" name="矩形 5"/>
          <p:cNvSpPr/>
          <p:nvPr/>
        </p:nvSpPr>
        <p:spPr>
          <a:xfrm>
            <a:off x="1592067" y="1798077"/>
            <a:ext cx="9906670" cy="99960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lnSpc>
                <a:spcPct val="150000"/>
              </a:lnSpc>
            </a:pP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8</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send</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消息方法，只要不抛异常，就代表发送成功。但是发送成功会有多个状态，在</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sendResult</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里定义</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94705" y="2390802"/>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思源黑体 CN Normal" panose="020B0400000000000000" charset="-122"/>
                <a:ea typeface="思源黑体 CN Normal" panose="020B0400000000000000" charset="-122"/>
                <a:cs typeface="思源黑体 CN Normal" panose="020B0400000000000000" charset="-122"/>
              </a:rPr>
              <a:t>Producer </a:t>
            </a:r>
            <a:r>
              <a:rPr lang="zh-CN" altLang="en-US" sz="1600" dirty="0">
                <a:latin typeface="思源黑体 CN Normal" panose="020B0400000000000000" charset="-122"/>
                <a:ea typeface="思源黑体 CN Normal" panose="020B0400000000000000" charset="-122"/>
                <a:cs typeface="思源黑体 CN Normal" panose="020B0400000000000000" charset="-122"/>
              </a:rPr>
              <a:t>向</a:t>
            </a:r>
            <a:r>
              <a:rPr lang="en-US" altLang="zh-CN" sz="1600" dirty="0">
                <a:latin typeface="思源黑体 CN Normal" panose="020B0400000000000000" charset="-122"/>
                <a:ea typeface="思源黑体 CN Normal" panose="020B0400000000000000" charset="-122"/>
                <a:cs typeface="思源黑体 CN Normal" panose="020B0400000000000000" charset="-122"/>
              </a:rPr>
              <a:t>Broker </a:t>
            </a:r>
            <a:r>
              <a:rPr lang="zh-CN" altLang="en-US" sz="1600" dirty="0">
                <a:latin typeface="思源黑体 CN Normal" panose="020B0400000000000000" charset="-122"/>
                <a:ea typeface="思源黑体 CN Normal" panose="020B0400000000000000" charset="-122"/>
                <a:cs typeface="思源黑体 CN Normal" panose="020B0400000000000000" charset="-122"/>
              </a:rPr>
              <a:t>发送请求会等待响应，但如果达到最大等待时间，未得到响应，则客户端将抛出</a:t>
            </a:r>
            <a:r>
              <a:rPr lang="en-US" altLang="zh-CN" sz="1600" dirty="0" err="1">
                <a:latin typeface="思源黑体 CN Normal" panose="020B0400000000000000" charset="-122"/>
                <a:ea typeface="思源黑体 CN Normal" panose="020B0400000000000000" charset="-122"/>
                <a:cs typeface="思源黑体 CN Normal" panose="020B0400000000000000" charset="-122"/>
              </a:rPr>
              <a:t>RemotingTimeoutException</a:t>
            </a:r>
            <a:r>
              <a:rPr lang="zh-CN" altLang="en-US" sz="1600" dirty="0">
                <a:latin typeface="思源黑体 CN Normal" panose="020B0400000000000000" charset="-122"/>
                <a:ea typeface="思源黑体 CN Normal" panose="020B0400000000000000" charset="-122"/>
                <a:cs typeface="思源黑体 CN Normal" panose="020B0400000000000000" charset="-122"/>
              </a:rPr>
              <a:t>。</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文本框 11"/>
          <p:cNvSpPr txBox="1"/>
          <p:nvPr/>
        </p:nvSpPr>
        <p:spPr>
          <a:xfrm>
            <a:off x="1594705" y="3362953"/>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cs typeface="思源黑体 CN Normal" panose="020B0400000000000000" charset="-122"/>
              </a:rPr>
              <a:t>默认等待时间是</a:t>
            </a:r>
            <a:r>
              <a:rPr lang="en-US" altLang="zh-CN" sz="1600" dirty="0">
                <a:latin typeface="思源黑体 CN Normal" panose="020B0400000000000000" charset="-122"/>
                <a:ea typeface="思源黑体 CN Normal" panose="020B0400000000000000" charset="-122"/>
                <a:cs typeface="思源黑体 CN Normal" panose="020B0400000000000000" charset="-122"/>
              </a:rPr>
              <a:t>3</a:t>
            </a:r>
            <a:r>
              <a:rPr lang="zh-CN" altLang="en-US" sz="1600" dirty="0">
                <a:latin typeface="思源黑体 CN Normal" panose="020B0400000000000000" charset="-122"/>
                <a:ea typeface="思源黑体 CN Normal" panose="020B0400000000000000" charset="-122"/>
                <a:cs typeface="思源黑体 CN Normal" panose="020B0400000000000000" charset="-122"/>
              </a:rPr>
              <a:t>秒，如果使用</a:t>
            </a:r>
            <a:r>
              <a:rPr lang="en-US" altLang="zh-CN" sz="1600" dirty="0">
                <a:latin typeface="思源黑体 CN Normal" panose="020B0400000000000000" charset="-122"/>
                <a:ea typeface="思源黑体 CN Normal" panose="020B0400000000000000" charset="-122"/>
                <a:cs typeface="思源黑体 CN Normal" panose="020B0400000000000000" charset="-122"/>
              </a:rPr>
              <a:t>send(</a:t>
            </a:r>
            <a:r>
              <a:rPr lang="en-US" altLang="zh-CN" sz="1600" dirty="0" err="1">
                <a:latin typeface="思源黑体 CN Normal" panose="020B0400000000000000" charset="-122"/>
                <a:ea typeface="思源黑体 CN Normal" panose="020B0400000000000000" charset="-122"/>
                <a:cs typeface="思源黑体 CN Normal" panose="020B0400000000000000" charset="-122"/>
              </a:rPr>
              <a:t>msg</a:t>
            </a:r>
            <a:r>
              <a:rPr lang="en-US" altLang="zh-CN" sz="1600" dirty="0">
                <a:latin typeface="思源黑体 CN Normal" panose="020B0400000000000000" charset="-122"/>
                <a:ea typeface="思源黑体 CN Normal" panose="020B0400000000000000" charset="-122"/>
                <a:cs typeface="思源黑体 CN Normal" panose="020B0400000000000000" charset="-122"/>
              </a:rPr>
              <a:t>, 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，则可以自己设定超时时间，但超时时间不能设置太小，应为</a:t>
            </a:r>
            <a:r>
              <a:rPr lang="en-US" altLang="zh-CN" sz="1600" dirty="0" err="1">
                <a:latin typeface="思源黑体 CN Normal" panose="020B0400000000000000" charset="-122"/>
                <a:ea typeface="思源黑体 CN Normal" panose="020B0400000000000000" charset="-122"/>
                <a:cs typeface="思源黑体 CN Normal" panose="020B0400000000000000" charset="-122"/>
              </a:rPr>
              <a:t>Borker</a:t>
            </a:r>
            <a:r>
              <a:rPr lang="en-US" altLang="zh-CN" sz="1600" dirty="0">
                <a:latin typeface="思源黑体 CN Normal" panose="020B0400000000000000" charset="-122"/>
                <a:ea typeface="思源黑体 CN Normal" panose="020B0400000000000000" charset="-122"/>
                <a:cs typeface="思源黑体 CN Normal" panose="020B0400000000000000" charset="-122"/>
              </a:rPr>
              <a:t> </a:t>
            </a:r>
            <a:r>
              <a:rPr lang="zh-CN" altLang="en-US" sz="1600" dirty="0">
                <a:latin typeface="思源黑体 CN Normal" panose="020B0400000000000000" charset="-122"/>
                <a:ea typeface="思源黑体 CN Normal" panose="020B0400000000000000" charset="-122"/>
                <a:cs typeface="思源黑体 CN Normal" panose="020B0400000000000000" charset="-122"/>
              </a:rPr>
              <a:t>需要一些时间来刷新磁盘或与从属设备同步。</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a:off x="1594705" y="4335104"/>
            <a:ext cx="9002758"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cs typeface="思源黑体 CN Normal" panose="020B0400000000000000" charset="-122"/>
              </a:rPr>
              <a:t>如果该值超过</a:t>
            </a:r>
            <a:r>
              <a:rPr lang="en-US" altLang="zh-CN" sz="1600" dirty="0" err="1">
                <a:latin typeface="思源黑体 CN Normal" panose="020B0400000000000000" charset="-122"/>
                <a:ea typeface="思源黑体 CN Normal" panose="020B0400000000000000" charset="-122"/>
                <a:cs typeface="思源黑体 CN Normal" panose="020B0400000000000000" charset="-122"/>
              </a:rPr>
              <a:t>syncFlushTimeout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，则该值可能影响不大，因为</a:t>
            </a:r>
            <a:r>
              <a:rPr lang="en-US" altLang="zh-CN" sz="16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600" dirty="0">
                <a:latin typeface="思源黑体 CN Normal" panose="020B0400000000000000" charset="-122"/>
                <a:ea typeface="思源黑体 CN Normal" panose="020B0400000000000000" charset="-122"/>
                <a:cs typeface="思源黑体 CN Normal" panose="020B0400000000000000" charset="-122"/>
              </a:rPr>
              <a:t>可能会在超时之前返回</a:t>
            </a:r>
            <a:r>
              <a:rPr lang="en-US" altLang="zh-CN" sz="1600" dirty="0">
                <a:latin typeface="思源黑体 CN Normal" panose="020B0400000000000000" charset="-122"/>
                <a:ea typeface="思源黑体 CN Normal" panose="020B0400000000000000" charset="-122"/>
                <a:cs typeface="思源黑体 CN Normal" panose="020B0400000000000000" charset="-122"/>
              </a:rPr>
              <a:t>FLUSH_SLAVE_TIMEOUT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或</a:t>
            </a:r>
            <a:r>
              <a:rPr lang="en-US" altLang="zh-CN" sz="1600" dirty="0">
                <a:latin typeface="思源黑体 CN Normal" panose="020B0400000000000000" charset="-122"/>
                <a:ea typeface="思源黑体 CN Normal" panose="020B0400000000000000" charset="-122"/>
                <a:cs typeface="思源黑体 CN Normal" panose="020B0400000000000000" charset="-122"/>
              </a:rPr>
              <a:t>FLUSH_SLAVE_TIMEOUT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的响应。</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7" name="矩形 6"/>
          <p:cNvSpPr/>
          <p:nvPr/>
        </p:nvSpPr>
        <p:spPr>
          <a:xfrm>
            <a:off x="1594705" y="1095438"/>
            <a:ext cx="9002758" cy="999609"/>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lnSpc>
                <a:spcPct val="150000"/>
              </a:lnSpc>
            </a:pP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8</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send</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消息方法，只要不抛异常，就代表发送成功。但是发送成功会有多个状态，在</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sendResult</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里定义</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452772" y="1916425"/>
            <a:ext cx="6119647" cy="337185"/>
          </a:xfrm>
          <a:prstGeom prst="rect">
            <a:avLst/>
          </a:prstGeom>
          <a:noFill/>
        </p:spPr>
        <p:txBody>
          <a:bodyPr wrap="square" rtlCol="0">
            <a:spAutoFit/>
          </a:bodyPr>
          <a:lstStyle/>
          <a:p>
            <a:r>
              <a:rPr lang="en-US" altLang="zh-CN" sz="1600" dirty="0">
                <a:latin typeface="思源黑体 CN Normal" panose="020B0400000000000000" charset="-122"/>
                <a:ea typeface="思源黑体 CN Normal" panose="020B0400000000000000" charset="-122"/>
                <a:cs typeface="思源黑体 CN Normal" panose="020B0400000000000000" charset="-122"/>
              </a:rPr>
              <a:t>Producer</a:t>
            </a:r>
            <a:r>
              <a:rPr lang="zh-CN" altLang="en-US" sz="1600" dirty="0">
                <a:latin typeface="思源黑体 CN Normal" panose="020B0400000000000000" charset="-122"/>
                <a:ea typeface="思源黑体 CN Normal" panose="020B0400000000000000" charset="-122"/>
                <a:cs typeface="思源黑体 CN Normal" panose="020B0400000000000000" charset="-122"/>
              </a:rPr>
              <a:t>的</a:t>
            </a:r>
            <a:r>
              <a:rPr lang="en-US" altLang="zh-CN" sz="1600" dirty="0">
                <a:latin typeface="思源黑体 CN Normal" panose="020B0400000000000000" charset="-122"/>
                <a:ea typeface="思源黑体 CN Normal" panose="020B0400000000000000" charset="-122"/>
                <a:cs typeface="思源黑体 CN Normal" panose="020B0400000000000000" charset="-122"/>
              </a:rPr>
              <a:t>send</a:t>
            </a:r>
            <a:r>
              <a:rPr lang="zh-CN" altLang="en-US" sz="1600" dirty="0">
                <a:latin typeface="思源黑体 CN Normal" panose="020B0400000000000000" charset="-122"/>
                <a:ea typeface="思源黑体 CN Normal" panose="020B0400000000000000" charset="-122"/>
                <a:cs typeface="思源黑体 CN Normal" panose="020B0400000000000000" charset="-122"/>
              </a:rPr>
              <a:t>方法本身支持内部重试：</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3" name="文本框 12"/>
          <p:cNvSpPr txBox="1"/>
          <p:nvPr/>
        </p:nvSpPr>
        <p:spPr>
          <a:xfrm>
            <a:off x="1595643" y="2465369"/>
            <a:ext cx="7762665" cy="4603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cs typeface="思源黑体 CN Normal" panose="020B0400000000000000" charset="-122"/>
              </a:rPr>
              <a:t>至多重试</a:t>
            </a:r>
            <a:r>
              <a:rPr lang="en-US" altLang="zh-CN" sz="1600" dirty="0">
                <a:latin typeface="思源黑体 CN Normal" panose="020B0400000000000000" charset="-122"/>
                <a:ea typeface="思源黑体 CN Normal" panose="020B0400000000000000" charset="-122"/>
                <a:cs typeface="思源黑体 CN Normal" panose="020B0400000000000000" charset="-122"/>
              </a:rPr>
              <a:t>3</a:t>
            </a:r>
            <a:r>
              <a:rPr lang="zh-CN" altLang="en-US" sz="1600" dirty="0">
                <a:latin typeface="思源黑体 CN Normal" panose="020B0400000000000000" charset="-122"/>
                <a:ea typeface="思源黑体 CN Normal" panose="020B0400000000000000" charset="-122"/>
                <a:cs typeface="思源黑体 CN Normal" panose="020B0400000000000000" charset="-122"/>
              </a:rPr>
              <a:t>次</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4" name="文本框 13"/>
          <p:cNvSpPr txBox="1"/>
          <p:nvPr/>
        </p:nvSpPr>
        <p:spPr>
          <a:xfrm>
            <a:off x="1595643" y="2943352"/>
            <a:ext cx="7762665" cy="4603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a:latin typeface="思源黑体 CN Normal" panose="020B0400000000000000" charset="-122"/>
                <a:ea typeface="思源黑体 CN Normal" panose="020B0400000000000000" charset="-122"/>
                <a:cs typeface="思源黑体 CN Normal" panose="020B0400000000000000" charset="-122"/>
              </a:rPr>
              <a:t>如果发送失败，则轮转到下一个</a:t>
            </a:r>
            <a:r>
              <a:rPr lang="en-US" altLang="zh-CN" sz="1600">
                <a:latin typeface="思源黑体 CN Normal" panose="020B0400000000000000" charset="-122"/>
                <a:ea typeface="思源黑体 CN Normal" panose="020B0400000000000000" charset="-122"/>
                <a:cs typeface="思源黑体 CN Normal" panose="020B0400000000000000" charset="-122"/>
              </a:rPr>
              <a:t>Broker</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5" name="文本框 14"/>
          <p:cNvSpPr txBox="1"/>
          <p:nvPr/>
        </p:nvSpPr>
        <p:spPr>
          <a:xfrm>
            <a:off x="1595643" y="3421626"/>
            <a:ext cx="7762665"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思源黑体 CN Normal" panose="020B0400000000000000" charset="-122"/>
                <a:ea typeface="思源黑体 CN Normal" panose="020B0400000000000000" charset="-122"/>
                <a:cs typeface="思源黑体 CN Normal" panose="020B0400000000000000" charset="-122"/>
              </a:rPr>
              <a:t>这个方法的总耗时时间不超过</a:t>
            </a:r>
            <a:r>
              <a:rPr lang="en-US" altLang="zh-CN" sz="1600" dirty="0" err="1">
                <a:latin typeface="思源黑体 CN Normal" panose="020B0400000000000000" charset="-122"/>
                <a:ea typeface="思源黑体 CN Normal" panose="020B0400000000000000" charset="-122"/>
                <a:cs typeface="思源黑体 CN Normal" panose="020B0400000000000000" charset="-122"/>
              </a:rPr>
              <a:t>sendMsgTimeout</a:t>
            </a:r>
            <a:r>
              <a:rPr lang="zh-CN" altLang="en-US" sz="1600" dirty="0">
                <a:latin typeface="思源黑体 CN Normal" panose="020B0400000000000000" charset="-122"/>
                <a:ea typeface="思源黑体 CN Normal" panose="020B0400000000000000" charset="-122"/>
                <a:cs typeface="思源黑体 CN Normal" panose="020B0400000000000000" charset="-122"/>
              </a:rPr>
              <a:t>设置的值，默认</a:t>
            </a:r>
            <a:r>
              <a:rPr lang="en-US" altLang="zh-CN" sz="1600" dirty="0">
                <a:latin typeface="思源黑体 CN Normal" panose="020B0400000000000000" charset="-122"/>
                <a:ea typeface="思源黑体 CN Normal" panose="020B0400000000000000" charset="-122"/>
                <a:cs typeface="思源黑体 CN Normal" panose="020B0400000000000000" charset="-122"/>
              </a:rPr>
              <a:t>10s</a:t>
            </a:r>
            <a:r>
              <a:rPr lang="zh-CN" altLang="en-US" sz="1600" dirty="0">
                <a:latin typeface="思源黑体 CN Normal" panose="020B0400000000000000" charset="-122"/>
                <a:ea typeface="思源黑体 CN Normal" panose="020B0400000000000000" charset="-122"/>
                <a:cs typeface="思源黑体 CN Normal" panose="020B0400000000000000" charset="-122"/>
              </a:rPr>
              <a:t>。所以，如果本身向</a:t>
            </a:r>
            <a:r>
              <a:rPr lang="en-US" altLang="zh-CN" sz="16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600" dirty="0">
                <a:latin typeface="思源黑体 CN Normal" panose="020B0400000000000000" charset="-122"/>
                <a:ea typeface="思源黑体 CN Normal" panose="020B0400000000000000" charset="-122"/>
                <a:cs typeface="思源黑体 CN Normal" panose="020B0400000000000000" charset="-122"/>
              </a:rPr>
              <a:t>发送消息产生超时异常，就不会再做重试</a:t>
            </a:r>
            <a:endParaRPr lang="en-US" altLang="zh-CN" sz="16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4" name="矩形 3"/>
          <p:cNvSpPr/>
          <p:nvPr/>
        </p:nvSpPr>
        <p:spPr>
          <a:xfrm>
            <a:off x="1452772" y="4418153"/>
            <a:ext cx="9286624" cy="882331"/>
          </a:xfrm>
          <a:prstGeom prst="rect">
            <a:avLst/>
          </a:prstGeom>
          <a:solidFill>
            <a:srgbClr val="F07F01"/>
          </a:solidFill>
          <a:ln w="6350">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zh-CN" altLang="en-US" sz="1600" dirty="0">
                <a:solidFill>
                  <a:schemeClr val="bg1"/>
                </a:solidFill>
                <a:latin typeface="思源黑体 CN Normal" panose="020B0400000000000000" charset="-122"/>
                <a:ea typeface="思源黑体 CN Normal" panose="020B0400000000000000" charset="-122"/>
                <a:cs typeface="思源黑体 CN Normal" panose="020B0400000000000000" charset="-122"/>
              </a:rPr>
              <a:t>以上策略仍然不能保证消息一定发送成功，为保证消息一定成功，建议将消息存储到</a:t>
            </a:r>
            <a:r>
              <a:rPr lang="en-US" altLang="zh-CN" sz="16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db</a:t>
            </a:r>
            <a:r>
              <a:rPr lang="zh-CN" altLang="en-US" sz="1600" dirty="0">
                <a:solidFill>
                  <a:schemeClr val="bg1"/>
                </a:solidFill>
                <a:latin typeface="思源黑体 CN Normal" panose="020B0400000000000000" charset="-122"/>
                <a:ea typeface="思源黑体 CN Normal" panose="020B0400000000000000" charset="-122"/>
                <a:cs typeface="思源黑体 CN Normal" panose="020B0400000000000000" charset="-122"/>
              </a:rPr>
              <a:t>，由后台线程定时重试，保证消息一定到达</a:t>
            </a:r>
            <a:r>
              <a:rPr lang="en-US" altLang="zh-CN" sz="1600" dirty="0">
                <a:solidFill>
                  <a:schemeClr val="bg1"/>
                </a:solidFill>
                <a:latin typeface="思源黑体 CN Normal" panose="020B0400000000000000" charset="-122"/>
                <a:ea typeface="思源黑体 CN Normal" panose="020B0400000000000000" charset="-122"/>
                <a:cs typeface="思源黑体 CN Normal" panose="020B0400000000000000" charset="-122"/>
              </a:rPr>
              <a:t>Broker</a:t>
            </a:r>
            <a:endParaRPr lang="en-US" altLang="zh-CN" sz="16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1452772" y="1095438"/>
            <a:ext cx="9002758" cy="565851"/>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9</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、对于消息不可丢失应用，务必要有消息重发机制</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en-US" altLang="zh-CN">
                <a:sym typeface="+mn-ea"/>
              </a:rPr>
              <a:t>Producer </a:t>
            </a:r>
            <a:r>
              <a:rPr lang="zh-CN" altLang="en-US">
                <a:sym typeface="+mn-ea"/>
              </a:rPr>
              <a:t>最佳实践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最佳实践之 Consumer</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4</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224405" y="2867025"/>
            <a:ext cx="7243445"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不同的消费群体可以独立地消费同样的主题，并且每个消费者都有自己的消费偏移量（</a:t>
            </a:r>
            <a:r>
              <a:rPr lang="en-US" altLang="zh-CN" sz="1800" dirty="0">
                <a:latin typeface="思源黑体 CN Normal" panose="020B0400000000000000" charset="-122"/>
                <a:ea typeface="思源黑体 CN Normal" panose="020B0400000000000000" charset="-122"/>
                <a:cs typeface="思源黑体 CN Normal" panose="020B0400000000000000" charset="-122"/>
              </a:rPr>
              <a:t>offsets</a:t>
            </a:r>
            <a:r>
              <a:rPr lang="zh-CN" altLang="en-US" sz="1800" dirty="0">
                <a:latin typeface="思源黑体 CN Normal" panose="020B0400000000000000" charset="-122"/>
                <a:ea typeface="思源黑体 CN Normal" panose="020B0400000000000000" charset="-122"/>
                <a:cs typeface="思源黑体 CN Normal" panose="020B0400000000000000" charset="-122"/>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9" name="文本框 18"/>
          <p:cNvSpPr txBox="1"/>
          <p:nvPr/>
        </p:nvSpPr>
        <p:spPr>
          <a:xfrm>
            <a:off x="2227424" y="4249420"/>
            <a:ext cx="7857913" cy="506730"/>
          </a:xfrm>
          <a:prstGeom prst="rect">
            <a:avLst/>
          </a:prstGeom>
          <a:noFill/>
        </p:spPr>
        <p:txBody>
          <a:bodyPr wrap="square" rtlCol="0">
            <a:spAutoFit/>
          </a:bodyPr>
          <a:lstStyle/>
          <a:p>
            <a:pPr>
              <a:lnSpc>
                <a:spcPct val="150000"/>
              </a:lnSpc>
            </a:pPr>
            <a:r>
              <a:rPr lang="zh-CN" altLang="en-US" sz="1800">
                <a:latin typeface="思源黑体 CN Normal" panose="020B0400000000000000" charset="-122"/>
                <a:ea typeface="思源黑体 CN Normal" panose="020B0400000000000000" charset="-122"/>
              </a:rPr>
              <a:t>确保同一组中的每个消费者订阅相同的主题</a:t>
            </a:r>
            <a:endParaRPr lang="zh-CN" altLang="en-US" sz="1800" dirty="0">
              <a:latin typeface="思源黑体 CN Normal" panose="020B0400000000000000" charset="-122"/>
              <a:ea typeface="思源黑体 CN Normal" panose="020B0400000000000000" charset="-122"/>
            </a:endParaRPr>
          </a:p>
        </p:txBody>
      </p:sp>
      <p:sp>
        <p:nvSpPr>
          <p:cNvPr id="4" name="矩形 3"/>
          <p:cNvSpPr/>
          <p:nvPr/>
        </p:nvSpPr>
        <p:spPr>
          <a:xfrm>
            <a:off x="2227580" y="1967230"/>
            <a:ext cx="2607945" cy="439420"/>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indent="457200" algn="l" fontAlgn="ctr">
              <a:lnSpc>
                <a:spcPct val="100000"/>
              </a:lnSpc>
            </a:pPr>
            <a:r>
              <a:rPr lang="zh-CN" altLang="en-US" sz="2000" dirty="0">
                <a:solidFill>
                  <a:schemeClr val="bg1"/>
                </a:solidFill>
                <a:latin typeface="思源黑体 CN Normal" panose="020B0400000000000000" charset="-122"/>
                <a:ea typeface="思源黑体 CN Normal" panose="020B0400000000000000" charset="-122"/>
              </a:rPr>
              <a:t>消费者组和订阅：</a:t>
            </a:r>
            <a:endParaRPr lang="zh-CN" altLang="en-US" sz="2000" dirty="0">
              <a:solidFill>
                <a:schemeClr val="bg1"/>
              </a:solidFill>
              <a:latin typeface="思源黑体 CN Normal" panose="020B0400000000000000" charset="-122"/>
              <a:ea typeface="思源黑体 CN Normal" panose="020B0400000000000000" charset="-122"/>
            </a:endParaRPr>
          </a:p>
        </p:txBody>
      </p:sp>
      <p:sp>
        <p:nvSpPr>
          <p:cNvPr id="3" name="标题 2"/>
          <p:cNvSpPr/>
          <p:nvPr>
            <p:ph type="title"/>
          </p:nvPr>
        </p:nvSpPr>
        <p:spPr/>
        <p:txBody>
          <a:bodyPr/>
          <a:p>
            <a:r>
              <a:rPr lang="zh-CN" altLang="en-US" dirty="0">
                <a:sym typeface="+mn-ea"/>
              </a:rPr>
              <a:t>消费者组和订阅</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27280" y="2754630"/>
            <a:ext cx="8512739"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消费者将锁定每个</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MessageQueue</a:t>
            </a:r>
            <a:r>
              <a:rPr lang="zh-CN" altLang="en-US" sz="1800" dirty="0">
                <a:latin typeface="思源黑体 CN Normal" panose="020B0400000000000000" charset="-122"/>
                <a:ea typeface="思源黑体 CN Normal" panose="020B0400000000000000" charset="-122"/>
                <a:cs typeface="思源黑体 CN Normal" panose="020B0400000000000000" charset="-122"/>
              </a:rPr>
              <a:t>，以确保每个消息被一个按顺序使用。这将导致性能损失</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文本框 8"/>
          <p:cNvSpPr txBox="1"/>
          <p:nvPr/>
        </p:nvSpPr>
        <p:spPr>
          <a:xfrm>
            <a:off x="2227280" y="4046855"/>
            <a:ext cx="8512739"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如果关心消息的顺序时，它就很有用了。不建议抛出异常，可以返回</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ConsumeOrderlyStatus.SUSPEND_CURRENT_QUEUE_A_MOMENT</a:t>
            </a:r>
            <a:r>
              <a:rPr lang="zh-CN" altLang="en-US" sz="1800" dirty="0">
                <a:latin typeface="思源黑体 CN Normal" panose="020B0400000000000000" charset="-122"/>
                <a:ea typeface="思源黑体 CN Normal" panose="020B0400000000000000" charset="-122"/>
                <a:cs typeface="思源黑体 CN Normal" panose="020B0400000000000000" charset="-122"/>
              </a:rPr>
              <a:t>代替</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矩形 5"/>
          <p:cNvSpPr/>
          <p:nvPr/>
        </p:nvSpPr>
        <p:spPr>
          <a:xfrm>
            <a:off x="2227580" y="1880235"/>
            <a:ext cx="2206625" cy="504190"/>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顺序（</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Orderly</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zh-CN" altLang="en-US" dirty="0">
                <a:sym typeface="+mn-ea"/>
              </a:rPr>
              <a:t>消息监听器（</a:t>
            </a:r>
            <a:r>
              <a:rPr lang="en-US" altLang="zh-CN" dirty="0" err="1">
                <a:sym typeface="+mn-ea"/>
              </a:rPr>
              <a:t>MessageListener</a:t>
            </a:r>
            <a:r>
              <a:rPr lang="zh-CN" altLang="en-US" dirty="0">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2229594" y="2863215"/>
            <a:ext cx="9477119"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顾名思义，消费者将同时使用这些消息。为良好的性能，推荐使用此方法。</a:t>
            </a:r>
            <a:endParaRPr lang="zh-CN" altLang="en-US" sz="1800" dirty="0">
              <a:latin typeface="思源黑体 CN Normal" panose="020B0400000000000000" charset="-122"/>
              <a:ea typeface="思源黑体 CN Normal" panose="020B0400000000000000" charset="-122"/>
            </a:endParaRPr>
          </a:p>
        </p:txBody>
      </p:sp>
      <p:sp>
        <p:nvSpPr>
          <p:cNvPr id="6" name="文本框 5"/>
          <p:cNvSpPr txBox="1"/>
          <p:nvPr/>
        </p:nvSpPr>
        <p:spPr>
          <a:xfrm>
            <a:off x="2227432" y="3672840"/>
            <a:ext cx="9477119"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不建议抛出异常，可以返回</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ConsumeConcurrentlyStatus.RECONSUME_LATER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代替。</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矩形 8"/>
          <p:cNvSpPr/>
          <p:nvPr/>
        </p:nvSpPr>
        <p:spPr>
          <a:xfrm>
            <a:off x="2227580" y="1956435"/>
            <a:ext cx="2700655" cy="465455"/>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并行（</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Concurrently</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1607137" y="2322830"/>
            <a:ext cx="9548555"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对于 </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MessageListenerConcurrently</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，可以返回 </a:t>
            </a:r>
            <a:r>
              <a:rPr lang="en-US" altLang="zh-CN" sz="1800" dirty="0">
                <a:latin typeface="思源黑体 CN Normal" panose="020B0400000000000000" charset="-122"/>
                <a:ea typeface="思源黑体 CN Normal" panose="020B0400000000000000" charset="-122"/>
                <a:cs typeface="思源黑体 CN Normal" panose="020B0400000000000000" charset="-122"/>
              </a:rPr>
              <a:t>RECONSUME_LATER </a:t>
            </a:r>
            <a:r>
              <a:rPr lang="zh-CN" altLang="en-US" sz="1800" dirty="0">
                <a:latin typeface="思源黑体 CN Normal" panose="020B0400000000000000" charset="-122"/>
                <a:ea typeface="思源黑体 CN Normal" panose="020B0400000000000000" charset="-122"/>
                <a:cs typeface="思源黑体 CN Normal" panose="020B0400000000000000" charset="-122"/>
              </a:rPr>
              <a:t>告诉消费者，当前不能消费它并且希望以后重新消费。</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文本框 8"/>
          <p:cNvSpPr txBox="1"/>
          <p:nvPr/>
        </p:nvSpPr>
        <p:spPr>
          <a:xfrm>
            <a:off x="1607137" y="3522980"/>
            <a:ext cx="9548555"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然后可以继续使用其他消息。对于</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MessageListenerOrderly</a:t>
            </a:r>
            <a:r>
              <a:rPr lang="zh-CN" altLang="en-US" sz="1800" dirty="0">
                <a:latin typeface="思源黑体 CN Normal" panose="020B0400000000000000" charset="-122"/>
                <a:ea typeface="思源黑体 CN Normal" panose="020B0400000000000000" charset="-122"/>
                <a:cs typeface="思源黑体 CN Normal" panose="020B0400000000000000" charset="-122"/>
              </a:rPr>
              <a:t>，如果关心顺序，就不能跳过消息，可以返回 </a:t>
            </a:r>
            <a:r>
              <a:rPr lang="en-US" altLang="zh-CN" sz="1800" dirty="0">
                <a:latin typeface="思源黑体 CN Normal" panose="020B0400000000000000" charset="-122"/>
                <a:ea typeface="思源黑体 CN Normal" panose="020B0400000000000000" charset="-122"/>
                <a:cs typeface="思源黑体 CN Normal" panose="020B0400000000000000" charset="-122"/>
              </a:rPr>
              <a:t>SUSPEND_CURRENT_QUEUE_A_MOMENT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来告诉消费者等待片刻。</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矩形 5"/>
          <p:cNvSpPr/>
          <p:nvPr/>
        </p:nvSpPr>
        <p:spPr>
          <a:xfrm>
            <a:off x="1607185" y="1553210"/>
            <a:ext cx="3431540" cy="491490"/>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消费状况（</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Consume Status</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2227580" y="3169589"/>
            <a:ext cx="7834263" cy="368300"/>
          </a:xfrm>
          <a:prstGeom prst="rect">
            <a:avLst/>
          </a:prstGeom>
          <a:noFill/>
          <a:extLst>
            <a:ext uri="{909E8E84-426E-40DD-AFC4-6F175D3DCCD1}">
              <a14:hiddenFill xmlns:a14="http://schemas.microsoft.com/office/drawing/2010/main">
                <a:solidFill>
                  <a:srgbClr val="F07F01"/>
                </a:solidFill>
              </a14:hiddenFill>
            </a:ext>
          </a:extLst>
        </p:spPr>
        <p:txBody>
          <a:bodyPr wrap="square" rtlCol="0">
            <a:spAutoFit/>
          </a:bodyPr>
          <a:lstStyle/>
          <a:p>
            <a:r>
              <a:rPr lang="zh-CN" altLang="en-US" sz="1800">
                <a:latin typeface="思源黑体 CN Normal" panose="020B0400000000000000" charset="-122"/>
                <a:ea typeface="思源黑体 CN Normal" panose="020B0400000000000000" charset="-122"/>
                <a:cs typeface="思源黑体 CN Normal" panose="020B0400000000000000" charset="-122"/>
              </a:rPr>
              <a:t>不建议阻塞 </a:t>
            </a:r>
            <a:r>
              <a:rPr lang="en-US" altLang="zh-CN" sz="1800">
                <a:latin typeface="思源黑体 CN Normal" panose="020B0400000000000000" charset="-122"/>
                <a:ea typeface="思源黑体 CN Normal" panose="020B0400000000000000" charset="-122"/>
                <a:cs typeface="思源黑体 CN Normal" panose="020B0400000000000000" charset="-122"/>
              </a:rPr>
              <a:t>Listener</a:t>
            </a:r>
            <a:r>
              <a:rPr lang="zh-CN" altLang="en-US" sz="1800">
                <a:latin typeface="思源黑体 CN Normal" panose="020B0400000000000000" charset="-122"/>
                <a:ea typeface="思源黑体 CN Normal" panose="020B0400000000000000" charset="-122"/>
                <a:cs typeface="思源黑体 CN Normal" panose="020B0400000000000000" charset="-122"/>
              </a:rPr>
              <a:t>，因为它会阻塞线程池，最终可能会停止消费程序。</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矩形 4"/>
          <p:cNvSpPr/>
          <p:nvPr/>
        </p:nvSpPr>
        <p:spPr>
          <a:xfrm>
            <a:off x="2227580" y="2167890"/>
            <a:ext cx="2035810" cy="513715"/>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阻塞（</a:t>
            </a:r>
            <a:r>
              <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Blocking</a:t>
            </a:r>
            <a:r>
              <a:rPr lang="zh-CN" altLang="en-US" sz="2000" dirty="0">
                <a:solidFill>
                  <a:schemeClr val="bg1"/>
                </a:solidFill>
                <a:latin typeface="思源黑体 CN Normal" panose="020B0400000000000000" charset="-122"/>
                <a:ea typeface="思源黑体 CN Normal" panose="020B0400000000000000" charset="-122"/>
                <a:cs typeface="思源黑体 CN Normal" panose="020B0400000000000000" charset="-122"/>
              </a:rPr>
              <a:t>）</a:t>
            </a:r>
            <a:endParaRPr lang="en-US" altLang="zh-CN" sz="2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93850" y="1633220"/>
            <a:ext cx="426402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07F01"/>
              </a:buClr>
              <a:buFont typeface="Wingdings" panose="05000000000000000000" pitchFamily="2" charset="2"/>
              <a:buChar char="n"/>
            </a:pPr>
            <a:r>
              <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批量</a:t>
            </a:r>
            <a:r>
              <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消息</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9" name="文本框 8"/>
          <p:cNvSpPr txBox="1"/>
          <p:nvPr/>
        </p:nvSpPr>
        <p:spPr>
          <a:xfrm>
            <a:off x="1593850" y="2324735"/>
            <a:ext cx="426402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07F01"/>
              </a:buClr>
              <a:buFont typeface="Wingdings" panose="05000000000000000000" pitchFamily="2" charset="2"/>
              <a:buChar char="n"/>
            </a:pPr>
            <a:r>
              <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事务</a:t>
            </a:r>
            <a:r>
              <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消息</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7" name="文本框 16"/>
          <p:cNvSpPr txBox="1"/>
          <p:nvPr/>
        </p:nvSpPr>
        <p:spPr>
          <a:xfrm>
            <a:off x="5394325" y="1633220"/>
            <a:ext cx="426402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07F01"/>
              </a:buClr>
              <a:buFont typeface="Wingdings" panose="05000000000000000000" pitchFamily="2" charset="2"/>
              <a:buChar char="n"/>
            </a:pPr>
            <a:r>
              <a:rPr lang="zh-CN" altLang="en-US" sz="2400" dirty="0">
                <a:solidFill>
                  <a:schemeClr val="tx1"/>
                </a:solidFill>
                <a:latin typeface="思源黑体 CN Medium" panose="020B0600000000000000" pitchFamily="34" charset="-122"/>
                <a:ea typeface="思源黑体 CN Medium" panose="020B0600000000000000" pitchFamily="34" charset="-122"/>
                <a:sym typeface="+mn-ea"/>
              </a:rPr>
              <a:t>最佳实践之 </a:t>
            </a:r>
            <a:r>
              <a:rPr lang="en-US" altLang="zh-CN" sz="2400" dirty="0">
                <a:solidFill>
                  <a:schemeClr val="tx1"/>
                </a:solidFill>
                <a:latin typeface="思源黑体 CN Medium" panose="020B0600000000000000" pitchFamily="34" charset="-122"/>
                <a:ea typeface="思源黑体 CN Medium" panose="020B0600000000000000" pitchFamily="34" charset="-122"/>
                <a:sym typeface="+mn-ea"/>
              </a:rPr>
              <a:t>Producer</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8" name="文本框 17"/>
          <p:cNvSpPr txBox="1"/>
          <p:nvPr/>
        </p:nvSpPr>
        <p:spPr>
          <a:xfrm>
            <a:off x="5394325" y="2324735"/>
            <a:ext cx="500316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1850C"/>
              </a:buClr>
              <a:buFont typeface="Wingdings" panose="05000000000000000000" pitchFamily="2" charset="2"/>
              <a:buChar char="n"/>
            </a:pPr>
            <a:r>
              <a:rPr lang="zh-CN" altLang="en-US" sz="2400" dirty="0">
                <a:solidFill>
                  <a:schemeClr val="tx1"/>
                </a:solidFill>
                <a:latin typeface="思源黑体 CN Medium" panose="020B0600000000000000" pitchFamily="34" charset="-122"/>
                <a:ea typeface="思源黑体 CN Medium" panose="020B0600000000000000" pitchFamily="34" charset="-122"/>
                <a:sym typeface="+mn-ea"/>
              </a:rPr>
              <a:t>最佳实践之 </a:t>
            </a:r>
            <a:r>
              <a:rPr lang="en-US" altLang="zh-CN" sz="2400" dirty="0">
                <a:solidFill>
                  <a:schemeClr val="tx1"/>
                </a:solidFill>
                <a:latin typeface="思源黑体 CN Medium" panose="020B0600000000000000" pitchFamily="34" charset="-122"/>
                <a:ea typeface="思源黑体 CN Medium" panose="020B0600000000000000" pitchFamily="34" charset="-122"/>
                <a:sym typeface="+mn-ea"/>
              </a:rPr>
              <a:t>Consumer</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9" name="文本框 18"/>
          <p:cNvSpPr txBox="1"/>
          <p:nvPr/>
        </p:nvSpPr>
        <p:spPr>
          <a:xfrm>
            <a:off x="5394325" y="3016250"/>
            <a:ext cx="426402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1850C"/>
              </a:buClr>
              <a:buFont typeface="Wingdings" panose="05000000000000000000" pitchFamily="2" charset="2"/>
              <a:buChar char="n"/>
            </a:pPr>
            <a:r>
              <a:rPr lang="zh-CN" altLang="en-US" sz="2400" dirty="0">
                <a:solidFill>
                  <a:schemeClr val="tx1"/>
                </a:solidFill>
                <a:latin typeface="思源黑体 CN Medium" panose="020B0600000000000000" pitchFamily="34" charset="-122"/>
                <a:ea typeface="思源黑体 CN Medium" panose="020B0600000000000000" pitchFamily="34" charset="-122"/>
                <a:sym typeface="+mn-ea"/>
              </a:rPr>
              <a:t>最佳实践之 </a:t>
            </a:r>
            <a:r>
              <a:rPr lang="en-US" altLang="zh-CN" sz="2400" dirty="0" err="1">
                <a:solidFill>
                  <a:schemeClr val="tx1"/>
                </a:solidFill>
                <a:latin typeface="思源黑体 CN Medium" panose="020B0600000000000000" pitchFamily="34" charset="-122"/>
                <a:ea typeface="思源黑体 CN Medium" panose="020B0600000000000000" pitchFamily="34" charset="-122"/>
                <a:sym typeface="+mn-ea"/>
              </a:rPr>
              <a:t>NameServer</a:t>
            </a:r>
            <a:r>
              <a:rPr lang="en-US" altLang="zh-CN" sz="2400" dirty="0">
                <a:solidFill>
                  <a:schemeClr val="tx1"/>
                </a:solidFill>
                <a:latin typeface="思源黑体 CN Medium" panose="020B0600000000000000" pitchFamily="34" charset="-122"/>
                <a:ea typeface="思源黑体 CN Medium" panose="020B0600000000000000" pitchFamily="34" charset="-122"/>
                <a:sym typeface="+mn-ea"/>
              </a:rPr>
              <a:t> </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标题 2"/>
          <p:cNvSpPr/>
          <p:nvPr>
            <p:ph type="title"/>
          </p:nvPr>
        </p:nvSpPr>
        <p:spPr/>
        <p:txBody>
          <a:bodyPr/>
          <a:p>
            <a:r>
              <a:rPr lang="zh-CN" altLang="en-US" dirty="0">
                <a:sym typeface="+mn-ea"/>
              </a:rPr>
              <a:t>课程目录</a:t>
            </a:r>
            <a:endParaRPr lang="zh-CN" altLang="en-US"/>
          </a:p>
        </p:txBody>
      </p:sp>
      <p:sp>
        <p:nvSpPr>
          <p:cNvPr id="4" name="文本框 3"/>
          <p:cNvSpPr txBox="1"/>
          <p:nvPr/>
        </p:nvSpPr>
        <p:spPr>
          <a:xfrm>
            <a:off x="5394325" y="3707765"/>
            <a:ext cx="4264025" cy="460375"/>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F07F01"/>
              </a:buClr>
              <a:buFont typeface="Wingdings" panose="05000000000000000000" pitchFamily="2" charset="2"/>
              <a:buChar char="n"/>
            </a:pPr>
            <a:r>
              <a:rPr lang="en-US" altLang="zh-CN" sz="2400" dirty="0">
                <a:solidFill>
                  <a:schemeClr val="tx1"/>
                </a:solidFill>
                <a:latin typeface="思源黑体 CN Medium" panose="020B0600000000000000" pitchFamily="34" charset="-122"/>
                <a:ea typeface="思源黑体 CN Medium" panose="020B0600000000000000" pitchFamily="34" charset="-122"/>
                <a:sym typeface="+mn-ea"/>
              </a:rPr>
              <a:t>JVM </a:t>
            </a:r>
            <a:r>
              <a:rPr lang="zh-CN" altLang="en-US" sz="2400" dirty="0">
                <a:solidFill>
                  <a:schemeClr val="tx1"/>
                </a:solidFill>
                <a:latin typeface="思源黑体 CN Medium" panose="020B0600000000000000" pitchFamily="34" charset="-122"/>
                <a:ea typeface="思源黑体 CN Medium" panose="020B0600000000000000" pitchFamily="34" charset="-122"/>
                <a:sym typeface="+mn-ea"/>
              </a:rPr>
              <a:t>与 </a:t>
            </a:r>
            <a:r>
              <a:rPr lang="en-US" altLang="zh-CN" sz="2400" dirty="0">
                <a:solidFill>
                  <a:schemeClr val="tx1"/>
                </a:solidFill>
                <a:latin typeface="思源黑体 CN Medium" panose="020B0600000000000000" pitchFamily="34" charset="-122"/>
                <a:ea typeface="思源黑体 CN Medium" panose="020B0600000000000000" pitchFamily="34" charset="-122"/>
                <a:sym typeface="+mn-ea"/>
              </a:rPr>
              <a:t>Linux</a:t>
            </a:r>
            <a:r>
              <a:rPr lang="zh-CN" altLang="en-US" sz="2400" dirty="0">
                <a:solidFill>
                  <a:schemeClr val="tx1"/>
                </a:solidFill>
                <a:latin typeface="思源黑体 CN Medium" panose="020B0600000000000000" pitchFamily="34" charset="-122"/>
                <a:ea typeface="思源黑体 CN Medium" panose="020B0600000000000000" pitchFamily="34" charset="-122"/>
                <a:sym typeface="+mn-ea"/>
              </a:rPr>
              <a:t>内核配置</a:t>
            </a:r>
            <a:endParaRPr lang="zh-CN" altLang="en-US" sz="24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2227580" y="2702048"/>
            <a:ext cx="8346056" cy="1014730"/>
          </a:xfrm>
          <a:prstGeom prst="rect">
            <a:avLst/>
          </a:prstGeom>
          <a:noFill/>
        </p:spPr>
        <p:txBody>
          <a:bodyPr wrap="square" rtlCol="0">
            <a:spAutoFit/>
          </a:bodyPr>
          <a:lstStyle/>
          <a:p>
            <a:pPr>
              <a:lnSpc>
                <a:spcPct val="150000"/>
              </a:lnSpc>
            </a:pPr>
            <a:r>
              <a:rPr lang="zh-CN" altLang="en-US" sz="2000" dirty="0">
                <a:latin typeface="思源黑体 CN Normal" panose="020B0400000000000000" charset="-122"/>
                <a:ea typeface="思源黑体 CN Normal" panose="020B0400000000000000" charset="-122"/>
                <a:cs typeface="思源黑体 CN Normal" panose="020B0400000000000000" charset="-122"/>
              </a:rPr>
              <a:t>消费者使用一个 </a:t>
            </a:r>
            <a:r>
              <a:rPr lang="en-US" altLang="zh-CN" sz="2000" dirty="0" err="1">
                <a:latin typeface="思源黑体 CN Normal" panose="020B0400000000000000" charset="-122"/>
                <a:ea typeface="思源黑体 CN Normal" panose="020B0400000000000000" charset="-122"/>
                <a:cs typeface="思源黑体 CN Normal" panose="020B0400000000000000" charset="-122"/>
              </a:rPr>
              <a:t>ThreadPoolExecutor</a:t>
            </a:r>
            <a:r>
              <a:rPr lang="en-US" altLang="zh-CN" sz="2000" dirty="0">
                <a:latin typeface="思源黑体 CN Normal" panose="020B0400000000000000" charset="-122"/>
                <a:ea typeface="思源黑体 CN Normal" panose="020B0400000000000000" charset="-122"/>
                <a:cs typeface="思源黑体 CN Normal" panose="020B0400000000000000" charset="-122"/>
              </a:rPr>
              <a:t> </a:t>
            </a:r>
            <a:r>
              <a:rPr lang="zh-CN" altLang="en-US" sz="2000" dirty="0">
                <a:latin typeface="思源黑体 CN Normal" panose="020B0400000000000000" charset="-122"/>
                <a:ea typeface="思源黑体 CN Normal" panose="020B0400000000000000" charset="-122"/>
                <a:cs typeface="思源黑体 CN Normal" panose="020B0400000000000000" charset="-122"/>
              </a:rPr>
              <a:t>来处理内部的消费，因此可以通过设置</a:t>
            </a:r>
            <a:r>
              <a:rPr lang="en-US" altLang="zh-CN" sz="2000" dirty="0" err="1">
                <a:latin typeface="思源黑体 CN Normal" panose="020B0400000000000000" charset="-122"/>
                <a:ea typeface="思源黑体 CN Normal" panose="020B0400000000000000" charset="-122"/>
                <a:cs typeface="思源黑体 CN Normal" panose="020B0400000000000000" charset="-122"/>
              </a:rPr>
              <a:t>setConsumeThreadMin</a:t>
            </a:r>
            <a:r>
              <a:rPr lang="zh-CN" altLang="en-US" sz="2000" dirty="0">
                <a:latin typeface="思源黑体 CN Normal" panose="020B0400000000000000" charset="-122"/>
                <a:ea typeface="思源黑体 CN Normal" panose="020B0400000000000000" charset="-122"/>
                <a:cs typeface="思源黑体 CN Normal" panose="020B0400000000000000" charset="-122"/>
              </a:rPr>
              <a:t>或</a:t>
            </a:r>
            <a:r>
              <a:rPr lang="en-US" altLang="zh-CN" sz="2000" dirty="0" err="1">
                <a:latin typeface="思源黑体 CN Normal" panose="020B0400000000000000" charset="-122"/>
                <a:ea typeface="思源黑体 CN Normal" panose="020B0400000000000000" charset="-122"/>
                <a:cs typeface="思源黑体 CN Normal" panose="020B0400000000000000" charset="-122"/>
              </a:rPr>
              <a:t>setConsumeThreadMax</a:t>
            </a:r>
            <a:r>
              <a:rPr lang="zh-CN" altLang="en-US" sz="2000" dirty="0">
                <a:latin typeface="思源黑体 CN Normal" panose="020B0400000000000000" charset="-122"/>
                <a:ea typeface="思源黑体 CN Normal" panose="020B0400000000000000" charset="-122"/>
                <a:cs typeface="思源黑体 CN Normal" panose="020B0400000000000000" charset="-122"/>
              </a:rPr>
              <a:t>来更改它。</a:t>
            </a:r>
            <a:endParaRPr lang="zh-CN" altLang="en-US" sz="20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矩形 4"/>
          <p:cNvSpPr/>
          <p:nvPr/>
        </p:nvSpPr>
        <p:spPr>
          <a:xfrm>
            <a:off x="2227580" y="1985010"/>
            <a:ext cx="1337310" cy="524510"/>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solidFill>
                  <a:schemeClr val="bg1"/>
                </a:solidFill>
                <a:latin typeface="思源黑体 CN Normal" panose="020B0400000000000000" charset="-122"/>
                <a:ea typeface="思源黑体 CN Normal" panose="020B0400000000000000" charset="-122"/>
              </a:rPr>
              <a:t>线程数</a:t>
            </a:r>
            <a:endParaRPr lang="zh-CN" altLang="en-US" sz="2000" dirty="0">
              <a:solidFill>
                <a:schemeClr val="bg1"/>
              </a:solidFill>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2227527" y="1967865"/>
            <a:ext cx="8703654" cy="92202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cs typeface="思源黑体 CN Normal" panose="020B0400000000000000" charset="-122"/>
              </a:rPr>
              <a:t>当建立一个新的 </a:t>
            </a:r>
            <a:r>
              <a:rPr lang="en-US" altLang="zh-CN" sz="1800" dirty="0">
                <a:latin typeface="思源黑体 CN Normal" panose="020B0400000000000000" charset="-122"/>
                <a:ea typeface="思源黑体 CN Normal" panose="020B0400000000000000" charset="-122"/>
                <a:cs typeface="思源黑体 CN Normal" panose="020B0400000000000000" charset="-122"/>
              </a:rPr>
              <a:t>Consumer Group </a:t>
            </a:r>
            <a:r>
              <a:rPr lang="zh-CN" altLang="en-US" sz="1800" dirty="0">
                <a:latin typeface="思源黑体 CN Normal" panose="020B0400000000000000" charset="-122"/>
                <a:ea typeface="思源黑体 CN Normal" panose="020B0400000000000000" charset="-122"/>
                <a:cs typeface="思源黑体 CN Normal" panose="020B0400000000000000" charset="-122"/>
              </a:rPr>
              <a:t>时，需要决定是否需要消费 </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 </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中已经存在的历史消息。</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文本框 4"/>
          <p:cNvSpPr txBox="1"/>
          <p:nvPr/>
        </p:nvSpPr>
        <p:spPr>
          <a:xfrm>
            <a:off x="2222447" y="3032760"/>
            <a:ext cx="8703654" cy="92202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ltLang="zh-CN" sz="1800" dirty="0">
                <a:latin typeface="思源黑体 CN Normal" panose="020B0400000000000000" charset="-122"/>
                <a:ea typeface="思源黑体 CN Normal" panose="020B0400000000000000" charset="-122"/>
                <a:cs typeface="思源黑体 CN Normal" panose="020B0400000000000000" charset="-122"/>
              </a:rPr>
              <a:t>CONSUME_FROM_LAST_OFFSET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将忽略历史消息，并消费此后生成的任何内容。</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a:off x="2222697" y="4097655"/>
            <a:ext cx="8703654" cy="92202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ltLang="zh-CN" sz="1800" dirty="0">
                <a:latin typeface="思源黑体 CN Normal" panose="020B0400000000000000" charset="-122"/>
                <a:ea typeface="思源黑体 CN Normal" panose="020B0400000000000000" charset="-122"/>
                <a:cs typeface="思源黑体 CN Normal" panose="020B0400000000000000" charset="-122"/>
              </a:rPr>
              <a:t>CONSUME_FROM_FIRST_OFFSET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将消耗 </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  </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中存在的所有消息。还可以使用 </a:t>
            </a:r>
            <a:r>
              <a:rPr lang="en-US" altLang="zh-CN" sz="1800" dirty="0">
                <a:latin typeface="思源黑体 CN Normal" panose="020B0400000000000000" charset="-122"/>
                <a:ea typeface="思源黑体 CN Normal" panose="020B0400000000000000" charset="-122"/>
                <a:cs typeface="思源黑体 CN Normal" panose="020B0400000000000000" charset="-122"/>
              </a:rPr>
              <a:t>CONSUME_FROM_TIMESTAMP </a:t>
            </a:r>
            <a:r>
              <a:rPr lang="zh-CN" altLang="en-US" sz="1800" dirty="0">
                <a:latin typeface="思源黑体 CN Normal" panose="020B0400000000000000" charset="-122"/>
                <a:ea typeface="思源黑体 CN Normal" panose="020B0400000000000000" charset="-122"/>
                <a:cs typeface="思源黑体 CN Normal" panose="020B0400000000000000" charset="-122"/>
              </a:rPr>
              <a:t>来消费在指定的时间戳之后生成的消息。</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矩形 8"/>
          <p:cNvSpPr/>
          <p:nvPr/>
        </p:nvSpPr>
        <p:spPr>
          <a:xfrm>
            <a:off x="2227580" y="1296035"/>
            <a:ext cx="2211070" cy="528955"/>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solidFill>
                  <a:schemeClr val="bg1"/>
                </a:solidFill>
                <a:latin typeface="思源黑体 CN Normal" panose="020B0400000000000000" charset="-122"/>
                <a:ea typeface="思源黑体 CN Normal" panose="020B0400000000000000" charset="-122"/>
              </a:rPr>
              <a:t>从何处开始消费</a:t>
            </a:r>
            <a:endParaRPr lang="zh-CN" altLang="en-US" sz="2000" dirty="0">
              <a:solidFill>
                <a:schemeClr val="bg1"/>
              </a:solidFill>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消息监听器（</a:t>
            </a:r>
            <a:r>
              <a:rPr lang="en-US" altLang="zh-CN" dirty="0" err="1"/>
              <a:t>MessageListener</a:t>
            </a:r>
            <a:r>
              <a:rPr lang="zh-CN" altLang="en-US" dirty="0"/>
              <a:t>）</a:t>
            </a:r>
            <a:endParaRPr lang="zh-CN" altLang="en-US" dirty="0"/>
          </a:p>
        </p:txBody>
      </p:sp>
      <p:sp>
        <p:nvSpPr>
          <p:cNvPr id="8" name="文本框 7"/>
          <p:cNvSpPr txBox="1"/>
          <p:nvPr/>
        </p:nvSpPr>
        <p:spPr>
          <a:xfrm>
            <a:off x="1471295" y="2360930"/>
            <a:ext cx="9269730" cy="368300"/>
          </a:xfrm>
          <a:prstGeom prst="rect">
            <a:avLst/>
          </a:prstGeom>
          <a:noFill/>
        </p:spPr>
        <p:txBody>
          <a:bodyPr wrap="square" rtlCol="0">
            <a:spAutoFit/>
          </a:bodyPr>
          <a:lstStyle/>
          <a:p>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无法避免消息重复，如果业务对重复消费非常敏感，务必在业务层面做去重：</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文本框 8"/>
          <p:cNvSpPr txBox="1"/>
          <p:nvPr/>
        </p:nvSpPr>
        <p:spPr>
          <a:xfrm>
            <a:off x="1471295" y="3058795"/>
            <a:ext cx="10239098"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rPr>
              <a:t>通过记录消息唯一键进行去重</a:t>
            </a:r>
            <a:endParaRPr lang="zh-CN" altLang="en-US" sz="1800" dirty="0">
              <a:latin typeface="思源黑体 CN Normal" panose="020B0400000000000000" charset="-122"/>
              <a:ea typeface="思源黑体 CN Normal" panose="020B0400000000000000" charset="-122"/>
            </a:endParaRPr>
          </a:p>
        </p:txBody>
      </p:sp>
      <p:sp>
        <p:nvSpPr>
          <p:cNvPr id="10" name="文本框 9"/>
          <p:cNvSpPr txBox="1"/>
          <p:nvPr/>
        </p:nvSpPr>
        <p:spPr>
          <a:xfrm>
            <a:off x="1471295" y="3756660"/>
            <a:ext cx="10239098"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rPr>
              <a:t>使用业务层面的状态机制去重</a:t>
            </a:r>
            <a:endParaRPr lang="zh-CN" altLang="en-US" sz="1800" dirty="0">
              <a:latin typeface="思源黑体 CN Normal" panose="020B0400000000000000" charset="-122"/>
              <a:ea typeface="思源黑体 CN Normal" panose="020B0400000000000000" charset="-122"/>
            </a:endParaRPr>
          </a:p>
        </p:txBody>
      </p:sp>
      <p:sp>
        <p:nvSpPr>
          <p:cNvPr id="11" name="矩形 10"/>
          <p:cNvSpPr/>
          <p:nvPr/>
        </p:nvSpPr>
        <p:spPr>
          <a:xfrm>
            <a:off x="1471295" y="1509395"/>
            <a:ext cx="1337310" cy="521970"/>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solidFill>
                  <a:schemeClr val="bg1"/>
                </a:solidFill>
                <a:latin typeface="思源黑体 CN Normal" panose="020B0400000000000000" charset="-122"/>
                <a:ea typeface="思源黑体 CN Normal" panose="020B0400000000000000" charset="-122"/>
              </a:rPr>
              <a:t>重复</a:t>
            </a:r>
            <a:endParaRPr lang="zh-CN" altLang="en-US" sz="2000" dirty="0">
              <a:solidFill>
                <a:schemeClr val="bg1"/>
              </a:solidFill>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65512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最佳实践之 NameServer</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5</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最佳实践之 </a:t>
            </a:r>
            <a:r>
              <a:rPr lang="en-US" altLang="zh-CN" dirty="0" err="1"/>
              <a:t>NameServer</a:t>
            </a:r>
            <a:endParaRPr lang="en-US" altLang="zh-CN" dirty="0"/>
          </a:p>
        </p:txBody>
      </p:sp>
      <p:sp>
        <p:nvSpPr>
          <p:cNvPr id="3" name="文本框 2"/>
          <p:cNvSpPr txBox="1"/>
          <p:nvPr/>
        </p:nvSpPr>
        <p:spPr>
          <a:xfrm>
            <a:off x="1853413" y="1214497"/>
            <a:ext cx="8479016"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在</a:t>
            </a:r>
            <a:r>
              <a:rPr lang="en-US" altLang="zh-CN" sz="1800" dirty="0">
                <a:latin typeface="思源黑体 CN Normal" panose="020B0400000000000000" charset="-122"/>
                <a:ea typeface="思源黑体 CN Normal" panose="020B0400000000000000" charset="-122"/>
                <a:cs typeface="思源黑体 CN Normal" panose="020B0400000000000000" charset="-122"/>
              </a:rPr>
              <a:t>Apache </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中，</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NameServer</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用于协调分布式系统的每个组件，主要通过管理主题路由信息来实现协调。</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a:off x="1858109" y="2286031"/>
            <a:ext cx="8479016" cy="506730"/>
          </a:xfrm>
          <a:prstGeom prst="rect">
            <a:avLst/>
          </a:prstGeom>
          <a:noFill/>
        </p:spPr>
        <p:txBody>
          <a:bodyPr wrap="square" rtlCol="0">
            <a:spAutoFit/>
          </a:bodyPr>
          <a:lstStyle/>
          <a:p>
            <a:pPr>
              <a:lnSpc>
                <a:spcPct val="150000"/>
              </a:lnSpc>
            </a:pPr>
            <a:r>
              <a:rPr lang="zh-CN" altLang="en-US" sz="1800" dirty="0">
                <a:solidFill>
                  <a:srgbClr val="F07F01"/>
                </a:solidFill>
                <a:latin typeface="思源黑体 CN Normal" panose="020B0400000000000000" charset="-122"/>
                <a:ea typeface="思源黑体 CN Normal" panose="020B0400000000000000" charset="-122"/>
              </a:rPr>
              <a:t>管理由两部分组成：</a:t>
            </a:r>
            <a:endParaRPr lang="zh-CN" altLang="en-US" sz="1800" dirty="0">
              <a:solidFill>
                <a:srgbClr val="F07F01"/>
              </a:solidFill>
              <a:latin typeface="思源黑体 CN Normal" panose="020B0400000000000000" charset="-122"/>
              <a:ea typeface="思源黑体 CN Normal" panose="020B0400000000000000" charset="-122"/>
            </a:endParaRPr>
          </a:p>
        </p:txBody>
      </p:sp>
      <p:sp>
        <p:nvSpPr>
          <p:cNvPr id="7" name="文本框 6"/>
          <p:cNvSpPr txBox="1"/>
          <p:nvPr/>
        </p:nvSpPr>
        <p:spPr>
          <a:xfrm>
            <a:off x="1856156" y="2883471"/>
            <a:ext cx="8479016" cy="5067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Brokers </a:t>
            </a:r>
            <a:r>
              <a:rPr lang="zh-CN" altLang="en-US" sz="1800" dirty="0">
                <a:latin typeface="思源黑体 CN Normal" panose="020B0400000000000000" charset="-122"/>
                <a:ea typeface="思源黑体 CN Normal" panose="020B0400000000000000" charset="-122"/>
                <a:cs typeface="思源黑体 CN Normal" panose="020B0400000000000000" charset="-122"/>
              </a:rPr>
              <a:t>定期更新保存在每个名称服务器中的元数据。</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8" name="文本框 7"/>
          <p:cNvSpPr txBox="1"/>
          <p:nvPr/>
        </p:nvSpPr>
        <p:spPr>
          <a:xfrm>
            <a:off x="1856156" y="3397456"/>
            <a:ext cx="8479016" cy="922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1800">
                <a:latin typeface="思源黑体 CN Normal" panose="020B0400000000000000" charset="-122"/>
                <a:ea typeface="思源黑体 CN Normal" panose="020B0400000000000000" charset="-122"/>
              </a:rPr>
              <a:t>名称服务器是为客户端提供最新的路由信息服务的，包括生产者、消费者和命令行客户端。</a:t>
            </a:r>
            <a:endParaRPr lang="zh-CN" altLang="en-US" sz="1800" dirty="0">
              <a:latin typeface="思源黑体 CN Normal" panose="020B0400000000000000" charset="-122"/>
              <a:ea typeface="思源黑体 CN Normal" panose="020B0400000000000000" charset="-122"/>
            </a:endParaRPr>
          </a:p>
        </p:txBody>
      </p:sp>
      <p:sp>
        <p:nvSpPr>
          <p:cNvPr id="9" name="文本框 8"/>
          <p:cNvSpPr txBox="1"/>
          <p:nvPr/>
        </p:nvSpPr>
        <p:spPr>
          <a:xfrm>
            <a:off x="1853413" y="4571969"/>
            <a:ext cx="8479016" cy="1337945"/>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因此，在启动 </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brokers </a:t>
            </a:r>
            <a:r>
              <a:rPr lang="zh-CN" altLang="en-US" sz="1800" dirty="0">
                <a:latin typeface="思源黑体 CN Normal" panose="020B0400000000000000" charset="-122"/>
                <a:ea typeface="思源黑体 CN Normal" panose="020B0400000000000000" charset="-122"/>
                <a:cs typeface="思源黑体 CN Normal" panose="020B0400000000000000" charset="-122"/>
              </a:rPr>
              <a:t>和 </a:t>
            </a:r>
            <a:r>
              <a:rPr lang="en-US" altLang="zh-CN" sz="1800" dirty="0">
                <a:latin typeface="思源黑体 CN Normal" panose="020B0400000000000000" charset="-122"/>
                <a:ea typeface="思源黑体 CN Normal" panose="020B0400000000000000" charset="-122"/>
                <a:cs typeface="思源黑体 CN Normal" panose="020B0400000000000000" charset="-122"/>
              </a:rPr>
              <a:t>clients </a:t>
            </a:r>
            <a:r>
              <a:rPr lang="zh-CN" altLang="en-US" sz="1800" dirty="0">
                <a:latin typeface="思源黑体 CN Normal" panose="020B0400000000000000" charset="-122"/>
                <a:ea typeface="思源黑体 CN Normal" panose="020B0400000000000000" charset="-122"/>
                <a:cs typeface="思源黑体 CN Normal" panose="020B0400000000000000" charset="-122"/>
              </a:rPr>
              <a:t>之前，我们需要告诉他们如何通过给他们提供的一个名称服务器地址列表来访问名称服务器。在</a:t>
            </a:r>
            <a:r>
              <a:rPr lang="en-US" altLang="zh-CN" sz="1800" dirty="0">
                <a:latin typeface="思源黑体 CN Normal" panose="020B0400000000000000" charset="-122"/>
                <a:ea typeface="思源黑体 CN Normal" panose="020B0400000000000000" charset="-122"/>
                <a:cs typeface="思源黑体 CN Normal" panose="020B0400000000000000" charset="-122"/>
              </a:rPr>
              <a:t>Apache </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中，可以用四种方式完成。</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编程的方式</a:t>
            </a:r>
            <a:endParaRPr lang="en-US" altLang="zh-CN" dirty="0"/>
          </a:p>
        </p:txBody>
      </p:sp>
      <p:sp>
        <p:nvSpPr>
          <p:cNvPr id="3" name="文本框 2"/>
          <p:cNvSpPr txBox="1"/>
          <p:nvPr/>
        </p:nvSpPr>
        <p:spPr>
          <a:xfrm>
            <a:off x="976115" y="1500240"/>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对于 </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brokers</a:t>
            </a:r>
            <a:r>
              <a:rPr lang="zh-CN" altLang="en-US" sz="1800" dirty="0">
                <a:latin typeface="思源黑体 CN Normal" panose="020B0400000000000000" charset="-122"/>
                <a:ea typeface="思源黑体 CN Normal" panose="020B0400000000000000" charset="-122"/>
                <a:cs typeface="思源黑体 CN Normal" panose="020B0400000000000000" charset="-122"/>
              </a:rPr>
              <a:t>，我们可以在 </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 </a:t>
            </a:r>
            <a:r>
              <a:rPr lang="zh-CN" altLang="en-US" sz="1800" dirty="0">
                <a:latin typeface="思源黑体 CN Normal" panose="020B0400000000000000" charset="-122"/>
                <a:ea typeface="思源黑体 CN Normal" panose="020B0400000000000000" charset="-122"/>
                <a:cs typeface="思源黑体 CN Normal" panose="020B0400000000000000" charset="-122"/>
              </a:rPr>
              <a:t>的配置文件中指定</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972820" y="1978660"/>
            <a:ext cx="8552815"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namesrvAddr=name-server-ip1:port;name-server-ip2:port</a:t>
            </a:r>
            <a:endPar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14" name="文本框 13"/>
          <p:cNvSpPr txBox="1"/>
          <p:nvPr/>
        </p:nvSpPr>
        <p:spPr>
          <a:xfrm>
            <a:off x="976115" y="2690796"/>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对于生产者和消费者，我们可以给他们提供姓名服务器地址列表如下：</a:t>
            </a:r>
            <a:endParaRPr lang="zh-CN" altLang="en-US" sz="1800" dirty="0">
              <a:latin typeface="思源黑体 CN Normal" panose="020B0400000000000000" charset="-122"/>
              <a:ea typeface="思源黑体 CN Normal" panose="020B0400000000000000" charset="-122"/>
            </a:endParaRPr>
          </a:p>
        </p:txBody>
      </p:sp>
      <p:sp>
        <p:nvSpPr>
          <p:cNvPr id="15" name="矩形 14"/>
          <p:cNvSpPr/>
          <p:nvPr/>
        </p:nvSpPr>
        <p:spPr>
          <a:xfrm>
            <a:off x="972820" y="3169285"/>
            <a:ext cx="8552815" cy="109283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DefaultMQProducer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 producer = new </a:t>
            </a:r>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DefaultMQProducer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a:t>
            </a:r>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please_rename_unique_group_name</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a:p>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producer.setNamesrvAddr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("name-server1-ip:port;name-server2-ip:port");</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a:p>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a:p>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DefaultMQPushConsumer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 consumer = new </a:t>
            </a:r>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DefaultMQPushConsumer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a:t>
            </a:r>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please_rename_unique_group_name</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a:p>
            <a:r>
              <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consumer.setNamesrvAddr</a:t>
            </a:r>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("name-server1-ip:port;name-server2-ip:port");</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16" name="文本框 15"/>
          <p:cNvSpPr txBox="1"/>
          <p:nvPr/>
        </p:nvSpPr>
        <p:spPr>
          <a:xfrm>
            <a:off x="976115" y="4617174"/>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如果从</a:t>
            </a:r>
            <a:r>
              <a:rPr lang="en-US" altLang="zh-CN" sz="1800" dirty="0">
                <a:latin typeface="思源黑体 CN Normal" panose="020B0400000000000000" charset="-122"/>
                <a:ea typeface="思源黑体 CN Normal" panose="020B0400000000000000" charset="-122"/>
                <a:cs typeface="思源黑体 CN Normal" panose="020B0400000000000000" charset="-122"/>
              </a:rPr>
              <a:t>shell</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中使用管理命令行，也可以这样指定：</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7" name="矩形 16"/>
          <p:cNvSpPr/>
          <p:nvPr/>
        </p:nvSpPr>
        <p:spPr>
          <a:xfrm>
            <a:off x="972820" y="5095875"/>
            <a:ext cx="8552815" cy="31559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sh mqadmin command-name -n name-server-ip1:port;name-server-ip2:port -X OTHER-OPTION</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编程的方式</a:t>
            </a:r>
            <a:endParaRPr lang="en-US" altLang="zh-CN" dirty="0"/>
          </a:p>
        </p:txBody>
      </p:sp>
      <p:sp>
        <p:nvSpPr>
          <p:cNvPr id="3" name="文本框 2"/>
          <p:cNvSpPr txBox="1"/>
          <p:nvPr/>
        </p:nvSpPr>
        <p:spPr>
          <a:xfrm>
            <a:off x="976115" y="2143160"/>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一个简单的例子，在</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NameServer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节点上查询集群信息：</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981075" y="2714625"/>
            <a:ext cx="8842375"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sh mqadmin -n localhost:9876 clusterList</a:t>
            </a:r>
            <a:endPar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9" name="文本框 8"/>
          <p:cNvSpPr txBox="1"/>
          <p:nvPr/>
        </p:nvSpPr>
        <p:spPr>
          <a:xfrm>
            <a:off x="976115" y="3880891"/>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如果将管理工具集成到自己的项目中，可以这样</a:t>
            </a:r>
            <a:endParaRPr lang="zh-CN" altLang="en-US" sz="1800" dirty="0">
              <a:latin typeface="思源黑体 CN Normal" panose="020B0400000000000000" charset="-122"/>
              <a:ea typeface="思源黑体 CN Normal" panose="020B0400000000000000" charset="-122"/>
            </a:endParaRPr>
          </a:p>
        </p:txBody>
      </p:sp>
      <p:sp>
        <p:nvSpPr>
          <p:cNvPr id="11" name="矩形 10"/>
          <p:cNvSpPr/>
          <p:nvPr/>
        </p:nvSpPr>
        <p:spPr>
          <a:xfrm>
            <a:off x="981075" y="4452620"/>
            <a:ext cx="8842375" cy="54800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DefaultMQAdminExt defaultMQAdminExt = new DefaultMQAdminExt("please_rename_unique_group_name");</a:t>
            </a:r>
            <a:endPar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defaultMQAdminExt.setNamesrvAddr("name-server1-ip:port;name-server2-ip:port");</a:t>
            </a:r>
            <a:endParaRPr lang="en-US" altLang="zh-CN" sz="1200" dirty="0" err="1">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参数</a:t>
            </a:r>
            <a:endParaRPr lang="en-US" altLang="zh-CN" dirty="0"/>
          </a:p>
        </p:txBody>
      </p:sp>
      <p:sp>
        <p:nvSpPr>
          <p:cNvPr id="4" name="矩形 3"/>
          <p:cNvSpPr/>
          <p:nvPr/>
        </p:nvSpPr>
        <p:spPr>
          <a:xfrm>
            <a:off x="1106870" y="2865330"/>
            <a:ext cx="9977588" cy="680444"/>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NameServer</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的地址列表也可以通过</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java </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参数</a:t>
            </a:r>
            <a:r>
              <a:rPr lang="en-US" altLang="zh-CN" sz="1800" dirty="0" err="1">
                <a:solidFill>
                  <a:schemeClr val="bg1"/>
                </a:solidFill>
                <a:latin typeface="思源黑体 CN Normal" panose="020B0400000000000000" charset="-122"/>
                <a:ea typeface="思源黑体 CN Normal" panose="020B0400000000000000" charset="-122"/>
                <a:cs typeface="思源黑体 CN Normal" panose="020B0400000000000000" charset="-122"/>
              </a:rPr>
              <a:t>rocketmq.namesrv.addr</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，在启动之前指定</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环境变量</a:t>
            </a:r>
            <a:endParaRPr lang="en-US" altLang="zh-CN" dirty="0"/>
          </a:p>
        </p:txBody>
      </p:sp>
      <p:sp>
        <p:nvSpPr>
          <p:cNvPr id="4" name="矩形 3"/>
          <p:cNvSpPr/>
          <p:nvPr/>
        </p:nvSpPr>
        <p:spPr>
          <a:xfrm>
            <a:off x="1273553" y="2905619"/>
            <a:ext cx="9644222" cy="599867"/>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可以设置</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NAMESRV_ADDR</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环境变量。如果设置了，</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和</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clients</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将检查并使用其值</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a:t>
            </a:r>
            <a:r>
              <a:rPr lang="zh-CN" altLang="en-US"/>
              <a:t>端点（</a:t>
            </a:r>
            <a:r>
              <a:rPr lang="en-US" altLang="zh-CN"/>
              <a:t>HTTP Endpoint</a:t>
            </a:r>
            <a:r>
              <a:rPr lang="zh-CN" altLang="en-US"/>
              <a:t>）</a:t>
            </a:r>
            <a:endParaRPr lang="en-US" altLang="zh-CN" dirty="0"/>
          </a:p>
        </p:txBody>
      </p:sp>
      <p:sp>
        <p:nvSpPr>
          <p:cNvPr id="3" name="文本框 2"/>
          <p:cNvSpPr txBox="1"/>
          <p:nvPr/>
        </p:nvSpPr>
        <p:spPr>
          <a:xfrm>
            <a:off x="976535" y="1292794"/>
            <a:ext cx="10239098"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如果没有使用前面提到的方法指定</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NameServer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地址列表，</a:t>
            </a:r>
            <a:r>
              <a:rPr lang="en-US" altLang="zh-CN" sz="1800" dirty="0">
                <a:latin typeface="思源黑体 CN Normal" panose="020B0400000000000000" charset="-122"/>
                <a:ea typeface="思源黑体 CN Normal" panose="020B0400000000000000" charset="-122"/>
                <a:cs typeface="思源黑体 CN Normal" panose="020B0400000000000000" charset="-122"/>
              </a:rPr>
              <a:t>Apache </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将每</a:t>
            </a:r>
            <a:r>
              <a:rPr lang="en-US" altLang="zh-CN" sz="1800" dirty="0">
                <a:latin typeface="思源黑体 CN Normal" panose="020B0400000000000000" charset="-122"/>
                <a:ea typeface="思源黑体 CN Normal" panose="020B0400000000000000" charset="-122"/>
                <a:cs typeface="思源黑体 CN Normal" panose="020B0400000000000000" charset="-122"/>
              </a:rPr>
              <a:t>2</a:t>
            </a:r>
            <a:r>
              <a:rPr lang="zh-CN" altLang="en-US" sz="1800" dirty="0">
                <a:latin typeface="思源黑体 CN Normal" panose="020B0400000000000000" charset="-122"/>
                <a:ea typeface="思源黑体 CN Normal" panose="020B0400000000000000" charset="-122"/>
                <a:cs typeface="思源黑体 CN Normal" panose="020B0400000000000000" charset="-122"/>
              </a:rPr>
              <a:t>分钟发送一次</a:t>
            </a:r>
            <a:r>
              <a:rPr lang="en-US" altLang="zh-CN" sz="1800" dirty="0">
                <a:latin typeface="思源黑体 CN Normal" panose="020B0400000000000000" charset="-122"/>
                <a:ea typeface="思源黑体 CN Normal" panose="020B0400000000000000" charset="-122"/>
                <a:cs typeface="思源黑体 CN Normal" panose="020B0400000000000000" charset="-122"/>
              </a:rPr>
              <a:t>HTTP</a:t>
            </a:r>
            <a:r>
              <a:rPr lang="zh-CN" altLang="en-US" sz="1800" dirty="0">
                <a:latin typeface="思源黑体 CN Normal" panose="020B0400000000000000" charset="-122"/>
                <a:ea typeface="思源黑体 CN Normal" panose="020B0400000000000000" charset="-122"/>
                <a:cs typeface="思源黑体 CN Normal" panose="020B0400000000000000" charset="-122"/>
              </a:rPr>
              <a:t>请求，以获取和更新</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NameServer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地址列表，初始延迟</a:t>
            </a:r>
            <a:r>
              <a:rPr lang="en-US" altLang="zh-CN" sz="1800" dirty="0">
                <a:latin typeface="思源黑体 CN Normal" panose="020B0400000000000000" charset="-122"/>
                <a:ea typeface="思源黑体 CN Normal" panose="020B0400000000000000" charset="-122"/>
                <a:cs typeface="思源黑体 CN Normal" panose="020B0400000000000000" charset="-122"/>
              </a:rPr>
              <a:t>10</a:t>
            </a:r>
            <a:r>
              <a:rPr lang="zh-CN" altLang="en-US" sz="1800" dirty="0">
                <a:latin typeface="思源黑体 CN Normal" panose="020B0400000000000000" charset="-122"/>
                <a:ea typeface="思源黑体 CN Normal" panose="020B0400000000000000" charset="-122"/>
                <a:cs typeface="思源黑体 CN Normal" panose="020B0400000000000000" charset="-122"/>
              </a:rPr>
              <a:t>秒。</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4" name="文本框 3"/>
          <p:cNvSpPr txBox="1"/>
          <p:nvPr/>
        </p:nvSpPr>
        <p:spPr>
          <a:xfrm>
            <a:off x="976535" y="2681174"/>
            <a:ext cx="10239098"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默认情况下，访问的</a:t>
            </a:r>
            <a:r>
              <a:rPr lang="en-US" altLang="zh-CN" sz="1800" dirty="0">
                <a:latin typeface="思源黑体 CN Normal" panose="020B0400000000000000" charset="-122"/>
                <a:ea typeface="思源黑体 CN Normal" panose="020B0400000000000000" charset="-122"/>
                <a:cs typeface="思源黑体 CN Normal" panose="020B0400000000000000" charset="-122"/>
              </a:rPr>
              <a:t>HTTP</a:t>
            </a:r>
            <a:r>
              <a:rPr lang="zh-CN" altLang="en-US" sz="1800" dirty="0">
                <a:latin typeface="思源黑体 CN Normal" panose="020B0400000000000000" charset="-122"/>
                <a:ea typeface="思源黑体 CN Normal" panose="020B0400000000000000" charset="-122"/>
                <a:cs typeface="思源黑体 CN Normal" panose="020B0400000000000000" charset="-122"/>
              </a:rPr>
              <a:t>地址是：</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5" name="矩形 4"/>
          <p:cNvSpPr/>
          <p:nvPr/>
        </p:nvSpPr>
        <p:spPr>
          <a:xfrm>
            <a:off x="1024255" y="3197860"/>
            <a:ext cx="7918450"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http://jmenv.tbsite.net:8080/rocketmq/nsaddr</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6" name="文本框 5"/>
          <p:cNvSpPr txBox="1"/>
          <p:nvPr/>
        </p:nvSpPr>
        <p:spPr>
          <a:xfrm>
            <a:off x="976535" y="3983665"/>
            <a:ext cx="10358158"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通过</a:t>
            </a:r>
            <a:r>
              <a:rPr lang="en-US" altLang="zh-CN" sz="1800" dirty="0">
                <a:latin typeface="思源黑体 CN Normal" panose="020B0400000000000000" charset="-122"/>
                <a:ea typeface="思源黑体 CN Normal" panose="020B0400000000000000" charset="-122"/>
                <a:cs typeface="思源黑体 CN Normal" panose="020B0400000000000000" charset="-122"/>
              </a:rPr>
              <a:t>Java</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参数</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rocketmq.namesrv.domain</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，可以修改</a:t>
            </a:r>
            <a:r>
              <a:rPr lang="en-US" altLang="zh-CN" sz="1800" dirty="0">
                <a:latin typeface="思源黑体 CN Normal" panose="020B0400000000000000" charset="-122"/>
                <a:ea typeface="思源黑体 CN Normal" panose="020B0400000000000000" charset="-122"/>
                <a:cs typeface="思源黑体 CN Normal" panose="020B0400000000000000" charset="-122"/>
              </a:rPr>
              <a:t>jmenv.tbsite.net</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7" name="文本框 6"/>
          <p:cNvSpPr txBox="1"/>
          <p:nvPr/>
        </p:nvSpPr>
        <p:spPr>
          <a:xfrm>
            <a:off x="976535" y="4455568"/>
            <a:ext cx="10358158"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通过</a:t>
            </a:r>
            <a:r>
              <a:rPr lang="en-US" altLang="zh-CN" sz="1800" dirty="0">
                <a:latin typeface="思源黑体 CN Normal" panose="020B0400000000000000" charset="-122"/>
                <a:ea typeface="思源黑体 CN Normal" panose="020B0400000000000000" charset="-122"/>
                <a:cs typeface="思源黑体 CN Normal" panose="020B0400000000000000" charset="-122"/>
              </a:rPr>
              <a:t>Java</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参数</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rocketmq.namesrv.domain.subgroup</a:t>
            </a:r>
            <a:r>
              <a:rPr lang="zh-CN" altLang="en-US" sz="1800" dirty="0">
                <a:latin typeface="思源黑体 CN Normal" panose="020B0400000000000000" charset="-122"/>
                <a:ea typeface="思源黑体 CN Normal" panose="020B0400000000000000" charset="-122"/>
                <a:cs typeface="思源黑体 CN Normal" panose="020B0400000000000000" charset="-122"/>
              </a:rPr>
              <a:t>，可以修改</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nsaddr</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批量</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消息</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1</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a:t>
            </a:r>
            <a:endParaRPr lang="en-US" altLang="zh-CN" dirty="0"/>
          </a:p>
        </p:txBody>
      </p:sp>
      <p:sp>
        <p:nvSpPr>
          <p:cNvPr id="4" name="矩形 3"/>
          <p:cNvSpPr/>
          <p:nvPr/>
        </p:nvSpPr>
        <p:spPr>
          <a:xfrm>
            <a:off x="3410772" y="2905619"/>
            <a:ext cx="5369784" cy="599867"/>
          </a:xfrm>
          <a:prstGeom prst="rect">
            <a:avLst/>
          </a:prstGeom>
          <a:solidFill>
            <a:srgbClr val="F07F0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编程方式 </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&gt; Java</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 参数 </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&gt; </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环境变量 </a:t>
            </a:r>
            <a:r>
              <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&gt; HTTP</a:t>
            </a:r>
            <a:r>
              <a:rPr lang="zh-CN" altLang="en-US" sz="1800" dirty="0">
                <a:solidFill>
                  <a:schemeClr val="bg1"/>
                </a:solidFill>
                <a:latin typeface="思源黑体 CN Normal" panose="020B0400000000000000" charset="-122"/>
                <a:ea typeface="思源黑体 CN Normal" panose="020B0400000000000000" charset="-122"/>
                <a:cs typeface="思源黑体 CN Normal" panose="020B0400000000000000" charset="-122"/>
              </a:rPr>
              <a:t>方式</a:t>
            </a:r>
            <a:endParaRPr lang="en-US" altLang="zh-CN" sz="18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65512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JVM 与 Linux内核配置</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6</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 配置</a:t>
            </a:r>
            <a:endParaRPr lang="en-US" altLang="zh-CN" dirty="0"/>
          </a:p>
        </p:txBody>
      </p:sp>
      <p:sp>
        <p:nvSpPr>
          <p:cNvPr id="3" name="文本框 2"/>
          <p:cNvSpPr txBox="1"/>
          <p:nvPr/>
        </p:nvSpPr>
        <p:spPr>
          <a:xfrm>
            <a:off x="946294" y="1595487"/>
            <a:ext cx="10299581"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推荐使用最新发布的</a:t>
            </a:r>
            <a:r>
              <a:rPr lang="en-US" altLang="zh-CN" sz="1800" dirty="0">
                <a:latin typeface="思源黑体 CN Normal" panose="020B0400000000000000" charset="-122"/>
                <a:ea typeface="思源黑体 CN Normal" panose="020B0400000000000000" charset="-122"/>
                <a:cs typeface="思源黑体 CN Normal" panose="020B0400000000000000" charset="-122"/>
              </a:rPr>
              <a:t>JDK 1.8</a:t>
            </a:r>
            <a:r>
              <a:rPr lang="zh-CN" altLang="en-US" sz="1800" dirty="0">
                <a:latin typeface="思源黑体 CN Normal" panose="020B0400000000000000" charset="-122"/>
                <a:ea typeface="思源黑体 CN Normal" panose="020B0400000000000000" charset="-122"/>
                <a:cs typeface="思源黑体 CN Normal" panose="020B0400000000000000" charset="-122"/>
              </a:rPr>
              <a:t>版本，使用服务器编译器和</a:t>
            </a:r>
            <a:r>
              <a:rPr lang="en-US" altLang="zh-CN" sz="1800" dirty="0">
                <a:latin typeface="思源黑体 CN Normal" panose="020B0400000000000000" charset="-122"/>
                <a:ea typeface="思源黑体 CN Normal" panose="020B0400000000000000" charset="-122"/>
                <a:cs typeface="思源黑体 CN Normal" panose="020B0400000000000000" charset="-122"/>
              </a:rPr>
              <a:t>8g</a:t>
            </a:r>
            <a:r>
              <a:rPr lang="zh-CN" altLang="en-US" sz="1800" dirty="0">
                <a:latin typeface="思源黑体 CN Normal" panose="020B0400000000000000" charset="-122"/>
                <a:ea typeface="思源黑体 CN Normal" panose="020B0400000000000000" charset="-122"/>
                <a:cs typeface="思源黑体 CN Normal" panose="020B0400000000000000" charset="-122"/>
              </a:rPr>
              <a:t>堆。</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设置相同的</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Xms</a:t>
            </a:r>
            <a:r>
              <a:rPr lang="zh-CN" altLang="en-US" sz="1800" dirty="0">
                <a:latin typeface="思源黑体 CN Normal" panose="020B0400000000000000" charset="-122"/>
                <a:ea typeface="思源黑体 CN Normal" panose="020B0400000000000000" charset="-122"/>
                <a:cs typeface="思源黑体 CN Normal" panose="020B0400000000000000" charset="-122"/>
              </a:rPr>
              <a:t>和</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Xmx</a:t>
            </a:r>
            <a:r>
              <a:rPr lang="zh-CN" altLang="en-US" sz="1800" dirty="0">
                <a:latin typeface="思源黑体 CN Normal" panose="020B0400000000000000" charset="-122"/>
                <a:ea typeface="思源黑体 CN Normal" panose="020B0400000000000000" charset="-122"/>
                <a:cs typeface="思源黑体 CN Normal" panose="020B0400000000000000" charset="-122"/>
              </a:rPr>
              <a:t>值，以防止</a:t>
            </a:r>
            <a:r>
              <a:rPr lang="en-US" altLang="zh-CN" sz="1800" dirty="0">
                <a:latin typeface="思源黑体 CN Normal" panose="020B0400000000000000" charset="-122"/>
                <a:ea typeface="思源黑体 CN Normal" panose="020B0400000000000000" charset="-122"/>
                <a:cs typeface="思源黑体 CN Normal" panose="020B0400000000000000" charset="-122"/>
              </a:rPr>
              <a:t>JVM</a:t>
            </a:r>
            <a:r>
              <a:rPr lang="zh-CN" altLang="en-US" sz="1800" dirty="0">
                <a:latin typeface="思源黑体 CN Normal" panose="020B0400000000000000" charset="-122"/>
                <a:ea typeface="思源黑体 CN Normal" panose="020B0400000000000000" charset="-122"/>
                <a:cs typeface="思源黑体 CN Normal" panose="020B0400000000000000" charset="-122"/>
              </a:rPr>
              <a:t>调整堆大小以获得更好的性能。简单的</a:t>
            </a:r>
            <a:r>
              <a:rPr lang="en-US" altLang="zh-CN" sz="1800" dirty="0">
                <a:latin typeface="思源黑体 CN Normal" panose="020B0400000000000000" charset="-122"/>
                <a:ea typeface="思源黑体 CN Normal" panose="020B0400000000000000" charset="-122"/>
                <a:cs typeface="思源黑体 CN Normal" panose="020B0400000000000000" charset="-122"/>
              </a:rPr>
              <a:t>JVM</a:t>
            </a:r>
            <a:r>
              <a:rPr lang="zh-CN" altLang="en-US" sz="1800" dirty="0">
                <a:latin typeface="思源黑体 CN Normal" panose="020B0400000000000000" charset="-122"/>
                <a:ea typeface="思源黑体 CN Normal" panose="020B0400000000000000" charset="-122"/>
                <a:cs typeface="思源黑体 CN Normal" panose="020B0400000000000000" charset="-122"/>
              </a:rPr>
              <a:t>配置如下所示：</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1019810" y="2645410"/>
            <a:ext cx="5716905"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-server -Xms8g -Xmx8g -Xmn4g</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11" name="文本框 10"/>
          <p:cNvSpPr txBox="1"/>
          <p:nvPr/>
        </p:nvSpPr>
        <p:spPr>
          <a:xfrm>
            <a:off x="946294" y="3613376"/>
            <a:ext cx="10299581"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如果不关心</a:t>
            </a:r>
            <a:r>
              <a:rPr lang="en-US" altLang="zh-CN" sz="1800" dirty="0">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的启动时间，可以预先触摸</a:t>
            </a:r>
            <a:r>
              <a:rPr lang="en-US" altLang="zh-CN" sz="1800" dirty="0">
                <a:latin typeface="思源黑体 CN Normal" panose="020B0400000000000000" charset="-122"/>
                <a:ea typeface="思源黑体 CN Normal" panose="020B0400000000000000" charset="-122"/>
                <a:cs typeface="思源黑体 CN Normal" panose="020B0400000000000000" charset="-122"/>
              </a:rPr>
              <a:t>Java</a:t>
            </a:r>
            <a:r>
              <a:rPr lang="zh-CN" altLang="en-US" sz="1800" dirty="0">
                <a:latin typeface="思源黑体 CN Normal" panose="020B0400000000000000" charset="-122"/>
                <a:ea typeface="思源黑体 CN Normal" panose="020B0400000000000000" charset="-122"/>
                <a:cs typeface="思源黑体 CN Normal" panose="020B0400000000000000" charset="-122"/>
              </a:rPr>
              <a:t>堆，以确保在</a:t>
            </a:r>
            <a:r>
              <a:rPr lang="en-US" altLang="zh-CN" sz="1800" dirty="0">
                <a:latin typeface="思源黑体 CN Normal" panose="020B0400000000000000" charset="-122"/>
                <a:ea typeface="思源黑体 CN Normal" panose="020B0400000000000000" charset="-122"/>
                <a:cs typeface="思源黑体 CN Normal" panose="020B0400000000000000" charset="-122"/>
              </a:rPr>
              <a:t>JVM</a:t>
            </a:r>
            <a:r>
              <a:rPr lang="zh-CN" altLang="en-US" sz="1800" dirty="0">
                <a:latin typeface="思源黑体 CN Normal" panose="020B0400000000000000" charset="-122"/>
                <a:ea typeface="思源黑体 CN Normal" panose="020B0400000000000000" charset="-122"/>
                <a:cs typeface="思源黑体 CN Normal" panose="020B0400000000000000" charset="-122"/>
              </a:rPr>
              <a:t>初始化期间分配页是更好的选择。</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矩形 11"/>
          <p:cNvSpPr/>
          <p:nvPr/>
        </p:nvSpPr>
        <p:spPr>
          <a:xfrm>
            <a:off x="1019810" y="4268470"/>
            <a:ext cx="5716905"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-XX:+AlwaysPreTouch</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 </a:t>
            </a:r>
            <a:r>
              <a:rPr lang="zh-CN" altLang="en-US" dirty="0"/>
              <a:t>配置</a:t>
            </a:r>
            <a:endParaRPr lang="en-US" altLang="zh-CN" dirty="0"/>
          </a:p>
        </p:txBody>
      </p:sp>
      <p:sp>
        <p:nvSpPr>
          <p:cNvPr id="3" name="文本框 2"/>
          <p:cNvSpPr txBox="1"/>
          <p:nvPr/>
        </p:nvSpPr>
        <p:spPr>
          <a:xfrm>
            <a:off x="986695" y="1411332"/>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禁用偏置锁定可能会减少</a:t>
            </a:r>
            <a:r>
              <a:rPr lang="en-US" altLang="zh-CN" sz="1800" dirty="0">
                <a:latin typeface="思源黑体 CN Normal" panose="020B0400000000000000" charset="-122"/>
                <a:ea typeface="思源黑体 CN Normal" panose="020B0400000000000000" charset="-122"/>
                <a:cs typeface="思源黑体 CN Normal" panose="020B0400000000000000" charset="-122"/>
              </a:rPr>
              <a:t>JVM</a:t>
            </a:r>
            <a:r>
              <a:rPr lang="zh-CN" altLang="en-US" sz="1800" dirty="0">
                <a:latin typeface="思源黑体 CN Normal" panose="020B0400000000000000" charset="-122"/>
                <a:ea typeface="思源黑体 CN Normal" panose="020B0400000000000000" charset="-122"/>
                <a:cs typeface="思源黑体 CN Normal" panose="020B0400000000000000" charset="-122"/>
              </a:rPr>
              <a:t>暂停：</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1023620" y="1843405"/>
            <a:ext cx="8220075" cy="39941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-XX:-UseBiasedLocking</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11" name="文本框 10"/>
          <p:cNvSpPr txBox="1"/>
          <p:nvPr/>
        </p:nvSpPr>
        <p:spPr>
          <a:xfrm>
            <a:off x="986695" y="2564975"/>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对于垃圾回收，建议使用</a:t>
            </a:r>
            <a:r>
              <a:rPr lang="en-US" altLang="zh-CN" sz="1800" dirty="0">
                <a:latin typeface="思源黑体 CN Normal" panose="020B0400000000000000" charset="-122"/>
                <a:ea typeface="思源黑体 CN Normal" panose="020B0400000000000000" charset="-122"/>
                <a:cs typeface="思源黑体 CN Normal" panose="020B0400000000000000" charset="-122"/>
              </a:rPr>
              <a:t>G1</a:t>
            </a:r>
            <a:r>
              <a:rPr lang="zh-CN" altLang="en-US" sz="1800" dirty="0">
                <a:latin typeface="思源黑体 CN Normal" panose="020B0400000000000000" charset="-122"/>
                <a:ea typeface="思源黑体 CN Normal" panose="020B0400000000000000" charset="-122"/>
                <a:cs typeface="思源黑体 CN Normal" panose="020B0400000000000000" charset="-122"/>
              </a:rPr>
              <a:t>收集器：</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矩形 11"/>
          <p:cNvSpPr/>
          <p:nvPr/>
        </p:nvSpPr>
        <p:spPr>
          <a:xfrm>
            <a:off x="1047115" y="3018155"/>
            <a:ext cx="8220075" cy="399415"/>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-XX:+UseG1GC -XX:G1HeapRegionSize=16m -XX:G1ReservePercent=25 -XX:InitiatingHeapOccupancyPercent=30</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7" name="文本框 6"/>
          <p:cNvSpPr txBox="1"/>
          <p:nvPr/>
        </p:nvSpPr>
        <p:spPr>
          <a:xfrm>
            <a:off x="986695" y="3626320"/>
            <a:ext cx="10548631"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这些</a:t>
            </a:r>
            <a:r>
              <a:rPr lang="en-US" altLang="zh-CN" sz="1800" dirty="0">
                <a:latin typeface="思源黑体 CN Normal" panose="020B0400000000000000" charset="-122"/>
                <a:ea typeface="思源黑体 CN Normal" panose="020B0400000000000000" charset="-122"/>
                <a:cs typeface="思源黑体 CN Normal" panose="020B0400000000000000" charset="-122"/>
              </a:rPr>
              <a:t>GC</a:t>
            </a:r>
            <a:r>
              <a:rPr lang="zh-CN" altLang="en-US" sz="1800" dirty="0">
                <a:latin typeface="思源黑体 CN Normal" panose="020B0400000000000000" charset="-122"/>
                <a:ea typeface="思源黑体 CN Normal" panose="020B0400000000000000" charset="-122"/>
                <a:cs typeface="思源黑体 CN Normal" panose="020B0400000000000000" charset="-122"/>
              </a:rPr>
              <a:t>选项看起来有点激进，但事实证明它在生产环境中具有良好的性能。</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8" name="文本框 7"/>
          <p:cNvSpPr txBox="1"/>
          <p:nvPr/>
        </p:nvSpPr>
        <p:spPr>
          <a:xfrm>
            <a:off x="1047316" y="4402632"/>
            <a:ext cx="10239098" cy="645160"/>
          </a:xfrm>
          <a:prstGeom prst="rect">
            <a:avLst/>
          </a:prstGeom>
          <a:noFill/>
        </p:spPr>
        <p:txBody>
          <a:bodyPr wrap="square" rtlCol="0">
            <a:spAutoFit/>
          </a:bodyPr>
          <a:lstStyle/>
          <a:p>
            <a:r>
              <a:rPr lang="en-US" altLang="zh-CN" sz="1800" dirty="0">
                <a:latin typeface="思源黑体 CN Normal" panose="020B0400000000000000" charset="-122"/>
                <a:ea typeface="思源黑体 CN Normal" panose="020B0400000000000000" charset="-122"/>
                <a:cs typeface="思源黑体 CN Normal" panose="020B0400000000000000" charset="-122"/>
              </a:rPr>
              <a:t>-</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XX:MaxGCPauseMillis</a:t>
            </a:r>
            <a:r>
              <a:rPr lang="zh-CN" altLang="en-US" sz="1800" dirty="0">
                <a:latin typeface="思源黑体 CN Normal" panose="020B0400000000000000" charset="-122"/>
                <a:ea typeface="思源黑体 CN Normal" panose="020B0400000000000000" charset="-122"/>
                <a:cs typeface="思源黑体 CN Normal" panose="020B0400000000000000" charset="-122"/>
              </a:rPr>
              <a:t>不要设置太小的值，否则</a:t>
            </a:r>
            <a:r>
              <a:rPr lang="en-US" altLang="zh-CN" sz="1800" dirty="0">
                <a:latin typeface="思源黑体 CN Normal" panose="020B0400000000000000" charset="-122"/>
                <a:ea typeface="思源黑体 CN Normal" panose="020B0400000000000000" charset="-122"/>
                <a:cs typeface="思源黑体 CN Normal" panose="020B0400000000000000" charset="-122"/>
              </a:rPr>
              <a:t>JVM</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将使用一个</a:t>
            </a:r>
            <a:r>
              <a:rPr lang="zh-CN" altLang="en-US" sz="1800">
                <a:latin typeface="思源黑体 CN Normal" panose="020B0400000000000000" charset="-122"/>
                <a:ea typeface="思源黑体 CN Normal" panose="020B0400000000000000" charset="-122"/>
                <a:cs typeface="思源黑体 CN Normal" panose="020B0400000000000000" charset="-122"/>
              </a:rPr>
              <a:t>小的新生代，</a:t>
            </a:r>
            <a:r>
              <a:rPr lang="zh-CN" altLang="en-US" sz="1800" dirty="0">
                <a:latin typeface="思源黑体 CN Normal" panose="020B0400000000000000" charset="-122"/>
                <a:ea typeface="思源黑体 CN Normal" panose="020B0400000000000000" charset="-122"/>
                <a:cs typeface="思源黑体 CN Normal" panose="020B0400000000000000" charset="-122"/>
              </a:rPr>
              <a:t>这将导致非常</a:t>
            </a:r>
            <a:r>
              <a:rPr lang="zh-CN" altLang="en-US" sz="1800">
                <a:latin typeface="思源黑体 CN Normal" panose="020B0400000000000000" charset="-122"/>
                <a:ea typeface="思源黑体 CN Normal" panose="020B0400000000000000" charset="-122"/>
                <a:cs typeface="思源黑体 CN Normal" panose="020B0400000000000000" charset="-122"/>
              </a:rPr>
              <a:t>频繁的新生代</a:t>
            </a:r>
            <a:r>
              <a:rPr lang="en-US" altLang="zh-CN" sz="1800">
                <a:latin typeface="思源黑体 CN Normal" panose="020B0400000000000000" charset="-122"/>
                <a:ea typeface="思源黑体 CN Normal" panose="020B0400000000000000" charset="-122"/>
                <a:cs typeface="思源黑体 CN Normal" panose="020B0400000000000000" charset="-122"/>
              </a:rPr>
              <a:t>GC</a:t>
            </a:r>
            <a:r>
              <a:rPr lang="zh-CN" altLang="en-US" sz="1800" dirty="0">
                <a:latin typeface="思源黑体 CN Normal" panose="020B0400000000000000" charset="-122"/>
                <a:ea typeface="思源黑体 CN Normal" panose="020B0400000000000000" charset="-122"/>
                <a:cs typeface="思源黑体 CN Normal" panose="020B0400000000000000" charset="-122"/>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 </a:t>
            </a:r>
            <a:r>
              <a:rPr lang="zh-CN" altLang="en-US" dirty="0"/>
              <a:t>配置</a:t>
            </a:r>
            <a:endParaRPr lang="en-US" altLang="zh-CN" dirty="0"/>
          </a:p>
        </p:txBody>
      </p:sp>
      <p:sp>
        <p:nvSpPr>
          <p:cNvPr id="3" name="文本框 2"/>
          <p:cNvSpPr txBox="1"/>
          <p:nvPr/>
        </p:nvSpPr>
        <p:spPr>
          <a:xfrm>
            <a:off x="976535" y="2095536"/>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推荐使用滚动</a:t>
            </a:r>
            <a:r>
              <a:rPr lang="en-US" altLang="zh-CN" sz="1800" dirty="0">
                <a:latin typeface="思源黑体 CN Normal" panose="020B0400000000000000" charset="-122"/>
                <a:ea typeface="思源黑体 CN Normal" panose="020B0400000000000000" charset="-122"/>
                <a:cs typeface="思源黑体 CN Normal" panose="020B0400000000000000" charset="-122"/>
              </a:rPr>
              <a:t>GC</a:t>
            </a:r>
            <a:r>
              <a:rPr lang="zh-CN" altLang="en-US" sz="1800" dirty="0">
                <a:latin typeface="思源黑体 CN Normal" panose="020B0400000000000000" charset="-122"/>
                <a:ea typeface="思源黑体 CN Normal" panose="020B0400000000000000" charset="-122"/>
                <a:cs typeface="思源黑体 CN Normal" panose="020B0400000000000000" charset="-122"/>
              </a:rPr>
              <a:t>日志文件：</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0" name="矩形 9"/>
          <p:cNvSpPr/>
          <p:nvPr/>
        </p:nvSpPr>
        <p:spPr>
          <a:xfrm>
            <a:off x="975995" y="2537460"/>
            <a:ext cx="9056370"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-XX:+UseGCLogFileRotation -XX:NumberOfGCLogFiles=5 -XX:GCLogFileSize=30m</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
        <p:nvSpPr>
          <p:cNvPr id="11" name="文本框 10"/>
          <p:cNvSpPr txBox="1"/>
          <p:nvPr/>
        </p:nvSpPr>
        <p:spPr>
          <a:xfrm>
            <a:off x="975935" y="3458081"/>
            <a:ext cx="10239098"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如果写入</a:t>
            </a:r>
            <a:r>
              <a:rPr lang="en-US" altLang="zh-CN" sz="1800" dirty="0">
                <a:latin typeface="思源黑体 CN Normal" panose="020B0400000000000000" charset="-122"/>
                <a:ea typeface="思源黑体 CN Normal" panose="020B0400000000000000" charset="-122"/>
                <a:cs typeface="思源黑体 CN Normal" panose="020B0400000000000000" charset="-122"/>
              </a:rPr>
              <a:t>GC</a:t>
            </a:r>
            <a:r>
              <a:rPr lang="zh-CN" altLang="en-US" sz="1800" dirty="0">
                <a:latin typeface="思源黑体 CN Normal" panose="020B0400000000000000" charset="-122"/>
                <a:ea typeface="思源黑体 CN Normal" panose="020B0400000000000000" charset="-122"/>
                <a:cs typeface="思源黑体 CN Normal" panose="020B0400000000000000" charset="-122"/>
              </a:rPr>
              <a:t>文件会增加代理的延迟，请将重定向</a:t>
            </a:r>
            <a:r>
              <a:rPr lang="en-US" altLang="zh-CN" sz="1800" dirty="0">
                <a:latin typeface="思源黑体 CN Normal" panose="020B0400000000000000" charset="-122"/>
                <a:ea typeface="思源黑体 CN Normal" panose="020B0400000000000000" charset="-122"/>
                <a:cs typeface="思源黑体 CN Normal" panose="020B0400000000000000" charset="-122"/>
              </a:rPr>
              <a:t>GC</a:t>
            </a:r>
            <a:r>
              <a:rPr lang="zh-CN" altLang="en-US" sz="1800" dirty="0">
                <a:latin typeface="思源黑体 CN Normal" panose="020B0400000000000000" charset="-122"/>
                <a:ea typeface="思源黑体 CN Normal" panose="020B0400000000000000" charset="-122"/>
                <a:cs typeface="思源黑体 CN Normal" panose="020B0400000000000000" charset="-122"/>
              </a:rPr>
              <a:t>日志文件考虑在内存文件系统中：</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矩形 11"/>
          <p:cNvSpPr/>
          <p:nvPr/>
        </p:nvSpPr>
        <p:spPr>
          <a:xfrm>
            <a:off x="975995" y="3900170"/>
            <a:ext cx="9056370" cy="356870"/>
          </a:xfrm>
          <a:prstGeom prst="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rPr>
              <a:t>-Xloggc:/dev/shm/mq_gc_%p.log</a:t>
            </a:r>
            <a:endParaRPr lang="en-US" altLang="zh-CN" sz="1200" dirty="0">
              <a:solidFill>
                <a:schemeClr val="accent1">
                  <a:lumMod val="20000"/>
                  <a:lumOff val="80000"/>
                </a:schemeClr>
              </a:solidFill>
              <a:latin typeface="思源黑体 CN Normal" panose="020B0400000000000000" charset="-122"/>
              <a:ea typeface="思源黑体 CN Normal" panose="020B0400000000000000" charset="-122"/>
              <a:cs typeface="Menlo" panose="020B0609030804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内核配置</a:t>
            </a:r>
            <a:endParaRPr lang="en-US" altLang="zh-CN" dirty="0"/>
          </a:p>
        </p:txBody>
      </p:sp>
      <p:sp>
        <p:nvSpPr>
          <p:cNvPr id="3" name="文本框 2"/>
          <p:cNvSpPr txBox="1"/>
          <p:nvPr/>
        </p:nvSpPr>
        <p:spPr>
          <a:xfrm>
            <a:off x="975995" y="2310130"/>
            <a:ext cx="1054862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latin typeface="思源黑体 CN Normal" panose="020B0400000000000000" charset="-122"/>
                <a:ea typeface="思源黑体 CN Normal" panose="020B0400000000000000" charset="-122"/>
                <a:cs typeface="思源黑体 CN Normal" panose="020B0400000000000000" charset="-122"/>
              </a:rPr>
              <a:t>在</a:t>
            </a:r>
            <a:r>
              <a:rPr lang="en-US" altLang="zh-CN" sz="1800" dirty="0">
                <a:latin typeface="思源黑体 CN Normal" panose="020B0400000000000000" charset="-122"/>
                <a:ea typeface="思源黑体 CN Normal" panose="020B0400000000000000" charset="-122"/>
                <a:cs typeface="思源黑体 CN Normal" panose="020B0400000000000000" charset="-122"/>
              </a:rPr>
              <a:t>bin</a:t>
            </a:r>
            <a:r>
              <a:rPr lang="zh-CN" altLang="en-US" sz="1800" dirty="0">
                <a:latin typeface="思源黑体 CN Normal" panose="020B0400000000000000" charset="-122"/>
                <a:ea typeface="思源黑体 CN Normal" panose="020B0400000000000000" charset="-122"/>
                <a:cs typeface="思源黑体 CN Normal" panose="020B0400000000000000" charset="-122"/>
              </a:rPr>
              <a:t>目录中，有一个</a:t>
            </a:r>
            <a:r>
              <a:rPr lang="en-US" altLang="zh-CN" sz="1800" dirty="0">
                <a:latin typeface="思源黑体 CN Normal" panose="020B0400000000000000" charset="-122"/>
                <a:ea typeface="思源黑体 CN Normal" panose="020B0400000000000000" charset="-122"/>
                <a:cs typeface="思源黑体 CN Normal" panose="020B0400000000000000" charset="-122"/>
              </a:rPr>
              <a:t>os.sh</a:t>
            </a:r>
            <a:r>
              <a:rPr lang="zh-CN" altLang="en-US" sz="1800" dirty="0">
                <a:latin typeface="思源黑体 CN Normal" panose="020B0400000000000000" charset="-122"/>
                <a:ea typeface="思源黑体 CN Normal" panose="020B0400000000000000" charset="-122"/>
                <a:cs typeface="思源黑体 CN Normal" panose="020B0400000000000000" charset="-122"/>
              </a:rPr>
              <a:t>脚本列出了许多内核参数，只需要稍微的修改，就可以用于生产环境。</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7" name="文本框 6"/>
          <p:cNvSpPr txBox="1"/>
          <p:nvPr/>
        </p:nvSpPr>
        <p:spPr>
          <a:xfrm>
            <a:off x="975995" y="3378835"/>
            <a:ext cx="1054862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sz="1800">
                <a:latin typeface="思源黑体 CN Normal" panose="020B0400000000000000" charset="-122"/>
                <a:ea typeface="思源黑体 CN Normal" panose="020B0400000000000000" charset="-122"/>
                <a:cs typeface="思源黑体 CN Normal" panose="020B0400000000000000" charset="-122"/>
              </a:rPr>
              <a:t>以下参数需要注意，详细信息请参考：</a:t>
            </a:r>
            <a:r>
              <a:rPr lang="en-US" altLang="zh-CN" sz="1800" dirty="0">
                <a:latin typeface="思源黑体 CN Normal" panose="020B0400000000000000" charset="-122"/>
                <a:ea typeface="思源黑体 CN Normal" panose="020B0400000000000000" charset="-122"/>
                <a:cs typeface="思源黑体 CN Normal" panose="020B0400000000000000" charset="-122"/>
              </a:rPr>
              <a:t>https://www.kernel.org/doc/Documentation/sysctl/vm.txt</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内核配置</a:t>
            </a:r>
            <a:endParaRPr lang="en-US" altLang="zh-CN" dirty="0"/>
          </a:p>
        </p:txBody>
      </p:sp>
      <p:sp>
        <p:nvSpPr>
          <p:cNvPr id="3" name="文本框 2"/>
          <p:cNvSpPr txBox="1"/>
          <p:nvPr/>
        </p:nvSpPr>
        <p:spPr>
          <a:xfrm>
            <a:off x="1002376" y="1095438"/>
            <a:ext cx="10239098" cy="368300"/>
          </a:xfrm>
          <a:prstGeom prst="rect">
            <a:avLst/>
          </a:prstGeom>
          <a:noFill/>
        </p:spPr>
        <p:txBody>
          <a:bodyPr wrap="square" rtlCol="0">
            <a:spAutoFit/>
          </a:bodyPr>
          <a:lstStyle/>
          <a:p>
            <a:r>
              <a:rPr lang="en-US" altLang="zh-CN" sz="1800" b="1" dirty="0" err="1">
                <a:solidFill>
                  <a:srgbClr val="F07F01"/>
                </a:solidFill>
                <a:latin typeface="思源黑体 CN Normal" panose="020B0400000000000000" charset="-122"/>
                <a:ea typeface="思源黑体 CN Normal" panose="020B0400000000000000" charset="-122"/>
              </a:rPr>
              <a:t>vm.extra_free_kbytes</a:t>
            </a:r>
            <a:endParaRPr lang="en-US" altLang="zh-CN" sz="1800" b="1" dirty="0" err="1">
              <a:solidFill>
                <a:srgbClr val="F07F01"/>
              </a:solidFill>
              <a:latin typeface="思源黑体 CN Normal" panose="020B0400000000000000" charset="-122"/>
              <a:ea typeface="思源黑体 CN Normal" panose="020B0400000000000000" charset="-122"/>
            </a:endParaRPr>
          </a:p>
        </p:txBody>
      </p:sp>
      <p:sp>
        <p:nvSpPr>
          <p:cNvPr id="5" name="文本框 4"/>
          <p:cNvSpPr txBox="1"/>
          <p:nvPr/>
        </p:nvSpPr>
        <p:spPr>
          <a:xfrm>
            <a:off x="1002376" y="1535162"/>
            <a:ext cx="10239098"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告诉虚拟机在启动后台回收（</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kswapd</a:t>
            </a:r>
            <a:r>
              <a:rPr lang="zh-CN" altLang="en-US" sz="1800" dirty="0">
                <a:latin typeface="思源黑体 CN Normal" panose="020B0400000000000000" charset="-122"/>
                <a:ea typeface="思源黑体 CN Normal" panose="020B0400000000000000" charset="-122"/>
                <a:cs typeface="思源黑体 CN Normal" panose="020B0400000000000000" charset="-122"/>
              </a:rPr>
              <a:t>）的阈值之间保留额外的可用内存。</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使用此参数来避免内存分配中的高延迟。</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文本框 5"/>
          <p:cNvSpPr txBox="1"/>
          <p:nvPr/>
        </p:nvSpPr>
        <p:spPr>
          <a:xfrm>
            <a:off x="1001741" y="2682285"/>
            <a:ext cx="10239098" cy="368300"/>
          </a:xfrm>
          <a:prstGeom prst="rect">
            <a:avLst/>
          </a:prstGeom>
          <a:noFill/>
        </p:spPr>
        <p:txBody>
          <a:bodyPr wrap="square" rtlCol="0">
            <a:spAutoFit/>
          </a:bodyPr>
          <a:lstStyle/>
          <a:p>
            <a:r>
              <a:rPr lang="en-US" altLang="zh-CN" sz="1800" b="1" dirty="0" err="1">
                <a:solidFill>
                  <a:srgbClr val="F07F01"/>
                </a:solidFill>
                <a:latin typeface="思源黑体 CN Normal" panose="020B0400000000000000" charset="-122"/>
                <a:ea typeface="思源黑体 CN Normal" panose="020B0400000000000000" charset="-122"/>
              </a:rPr>
              <a:t>vm.min_free_kbytes</a:t>
            </a:r>
            <a:endParaRPr lang="en-US" altLang="zh-CN" sz="1800" b="1" dirty="0" err="1">
              <a:solidFill>
                <a:srgbClr val="F07F01"/>
              </a:solidFill>
              <a:latin typeface="思源黑体 CN Normal" panose="020B0400000000000000" charset="-122"/>
              <a:ea typeface="思源黑体 CN Normal" panose="020B0400000000000000" charset="-122"/>
            </a:endParaRPr>
          </a:p>
        </p:txBody>
      </p:sp>
      <p:sp>
        <p:nvSpPr>
          <p:cNvPr id="8" name="文本框 7"/>
          <p:cNvSpPr txBox="1"/>
          <p:nvPr/>
        </p:nvSpPr>
        <p:spPr>
          <a:xfrm>
            <a:off x="1001741" y="3122009"/>
            <a:ext cx="10239098"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如果将其设置为低于</a:t>
            </a:r>
            <a:r>
              <a:rPr lang="en-US" altLang="zh-CN" sz="1800" dirty="0">
                <a:latin typeface="思源黑体 CN Normal" panose="020B0400000000000000" charset="-122"/>
                <a:ea typeface="思源黑体 CN Normal" panose="020B0400000000000000" charset="-122"/>
                <a:cs typeface="思源黑体 CN Normal" panose="020B0400000000000000" charset="-122"/>
              </a:rPr>
              <a:t>1024KB</a:t>
            </a:r>
            <a:r>
              <a:rPr lang="zh-CN" altLang="en-US" sz="1800" dirty="0">
                <a:latin typeface="思源黑体 CN Normal" panose="020B0400000000000000" charset="-122"/>
                <a:ea typeface="思源黑体 CN Normal" panose="020B0400000000000000" charset="-122"/>
                <a:cs typeface="思源黑体 CN Normal" panose="020B0400000000000000" charset="-122"/>
              </a:rPr>
              <a:t>，系统将会被微妙地破坏，并且在高负载下容易出现死锁。</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9" name="文本框 8"/>
          <p:cNvSpPr txBox="1"/>
          <p:nvPr/>
        </p:nvSpPr>
        <p:spPr>
          <a:xfrm>
            <a:off x="1002376" y="3947823"/>
            <a:ext cx="10239098" cy="368300"/>
          </a:xfrm>
          <a:prstGeom prst="rect">
            <a:avLst/>
          </a:prstGeom>
          <a:noFill/>
        </p:spPr>
        <p:txBody>
          <a:bodyPr wrap="square" rtlCol="0">
            <a:spAutoFit/>
          </a:bodyPr>
          <a:lstStyle/>
          <a:p>
            <a:r>
              <a:rPr lang="en-US" altLang="zh-CN" sz="1800" b="1" dirty="0" err="1">
                <a:solidFill>
                  <a:srgbClr val="F07F01"/>
                </a:solidFill>
                <a:latin typeface="思源黑体 CN Normal" panose="020B0400000000000000" charset="-122"/>
                <a:ea typeface="思源黑体 CN Normal" panose="020B0400000000000000" charset="-122"/>
              </a:rPr>
              <a:t>vm.max_map_count</a:t>
            </a:r>
            <a:endParaRPr lang="en-US" altLang="zh-CN" sz="1800" b="1" dirty="0" err="1">
              <a:solidFill>
                <a:srgbClr val="F07F01"/>
              </a:solidFill>
              <a:latin typeface="思源黑体 CN Normal" panose="020B0400000000000000" charset="-122"/>
              <a:ea typeface="思源黑体 CN Normal" panose="020B0400000000000000" charset="-122"/>
            </a:endParaRPr>
          </a:p>
        </p:txBody>
      </p:sp>
      <p:sp>
        <p:nvSpPr>
          <p:cNvPr id="10" name="文本框 9"/>
          <p:cNvSpPr txBox="1"/>
          <p:nvPr/>
        </p:nvSpPr>
        <p:spPr>
          <a:xfrm>
            <a:off x="1002376" y="4387547"/>
            <a:ext cx="10239098" cy="92202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限制进程可能拥有的内存映射区域的最大数量。</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将使用</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mmap</a:t>
            </a:r>
            <a:r>
              <a:rPr lang="zh-CN" altLang="en-US" sz="1800" dirty="0">
                <a:latin typeface="思源黑体 CN Normal" panose="020B0400000000000000" charset="-122"/>
                <a:ea typeface="思源黑体 CN Normal" panose="020B0400000000000000" charset="-122"/>
                <a:cs typeface="思源黑体 CN Normal" panose="020B0400000000000000" charset="-122"/>
              </a:rPr>
              <a:t>来加载</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CommitLog</a:t>
            </a:r>
            <a:r>
              <a:rPr lang="zh-CN" altLang="en-US" sz="1800" dirty="0">
                <a:latin typeface="思源黑体 CN Normal" panose="020B0400000000000000" charset="-122"/>
                <a:ea typeface="思源黑体 CN Normal" panose="020B0400000000000000" charset="-122"/>
                <a:cs typeface="思源黑体 CN Normal" panose="020B0400000000000000" charset="-122"/>
              </a:rPr>
              <a:t>和</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ConsumeQueue</a:t>
            </a:r>
            <a:r>
              <a:rPr lang="zh-CN" altLang="en-US" sz="1800" dirty="0">
                <a:latin typeface="思源黑体 CN Normal" panose="020B0400000000000000" charset="-122"/>
                <a:ea typeface="思源黑体 CN Normal" panose="020B0400000000000000" charset="-122"/>
                <a:cs typeface="思源黑体 CN Normal" panose="020B0400000000000000" charset="-122"/>
              </a:rPr>
              <a:t>，因此建议为此参数设置一个较大的值。</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内核配置</a:t>
            </a:r>
            <a:endParaRPr lang="en-US" altLang="zh-CN" dirty="0"/>
          </a:p>
        </p:txBody>
      </p:sp>
      <p:sp>
        <p:nvSpPr>
          <p:cNvPr id="3" name="文本框 2"/>
          <p:cNvSpPr txBox="1"/>
          <p:nvPr/>
        </p:nvSpPr>
        <p:spPr>
          <a:xfrm>
            <a:off x="976535" y="1652307"/>
            <a:ext cx="10239098" cy="368300"/>
          </a:xfrm>
          <a:prstGeom prst="rect">
            <a:avLst/>
          </a:prstGeom>
          <a:noFill/>
        </p:spPr>
        <p:txBody>
          <a:bodyPr wrap="square" rtlCol="0">
            <a:spAutoFit/>
          </a:bodyPr>
          <a:lstStyle/>
          <a:p>
            <a:r>
              <a:rPr lang="en-US" altLang="zh-CN" sz="1800" b="1" dirty="0" err="1">
                <a:solidFill>
                  <a:srgbClr val="F07F01"/>
                </a:solidFill>
                <a:latin typeface="思源黑体 CN Normal" panose="020B0400000000000000" charset="-122"/>
                <a:ea typeface="思源黑体 CN Normal" panose="020B0400000000000000" charset="-122"/>
              </a:rPr>
              <a:t>vm.swappiness</a:t>
            </a:r>
            <a:endParaRPr lang="en-US" altLang="zh-CN" sz="1800" b="1" dirty="0" err="1">
              <a:solidFill>
                <a:srgbClr val="F07F01"/>
              </a:solidFill>
              <a:latin typeface="思源黑体 CN Normal" panose="020B0400000000000000" charset="-122"/>
              <a:ea typeface="思源黑体 CN Normal" panose="020B0400000000000000" charset="-122"/>
            </a:endParaRPr>
          </a:p>
        </p:txBody>
      </p:sp>
      <p:sp>
        <p:nvSpPr>
          <p:cNvPr id="5" name="文本框 4"/>
          <p:cNvSpPr txBox="1"/>
          <p:nvPr/>
        </p:nvSpPr>
        <p:spPr>
          <a:xfrm>
            <a:off x="976535" y="2092031"/>
            <a:ext cx="10239098" cy="506730"/>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rPr>
              <a:t>定义内核如何有效地交换内存页面。值越大，交换量越大，值越小，交换量越小。</a:t>
            </a:r>
            <a:endParaRPr lang="zh-CN" altLang="en-US" sz="1800" dirty="0">
              <a:latin typeface="思源黑体 CN Normal" panose="020B0400000000000000" charset="-122"/>
              <a:ea typeface="思源黑体 CN Normal" panose="020B0400000000000000" charset="-122"/>
            </a:endParaRPr>
          </a:p>
        </p:txBody>
      </p:sp>
      <p:sp>
        <p:nvSpPr>
          <p:cNvPr id="6" name="文本框 5"/>
          <p:cNvSpPr txBox="1"/>
          <p:nvPr/>
        </p:nvSpPr>
        <p:spPr>
          <a:xfrm>
            <a:off x="976535" y="2923560"/>
            <a:ext cx="10239098" cy="368300"/>
          </a:xfrm>
          <a:prstGeom prst="rect">
            <a:avLst/>
          </a:prstGeom>
          <a:noFill/>
        </p:spPr>
        <p:txBody>
          <a:bodyPr wrap="square" rtlCol="0">
            <a:spAutoFit/>
          </a:bodyPr>
          <a:lstStyle/>
          <a:p>
            <a:r>
              <a:rPr lang="en-US" altLang="zh-CN" sz="1800" b="1" dirty="0">
                <a:solidFill>
                  <a:srgbClr val="F07F01"/>
                </a:solidFill>
                <a:latin typeface="思源黑体 CN Normal" panose="020B0400000000000000" charset="-122"/>
                <a:ea typeface="思源黑体 CN Normal" panose="020B0400000000000000" charset="-122"/>
              </a:rPr>
              <a:t>File descriptor limits</a:t>
            </a:r>
            <a:endParaRPr lang="en-US" altLang="zh-CN" sz="1800" b="1" dirty="0">
              <a:solidFill>
                <a:srgbClr val="F07F01"/>
              </a:solidFill>
              <a:latin typeface="思源黑体 CN Normal" panose="020B0400000000000000" charset="-122"/>
              <a:ea typeface="思源黑体 CN Normal" panose="020B0400000000000000" charset="-122"/>
            </a:endParaRPr>
          </a:p>
        </p:txBody>
      </p:sp>
      <p:sp>
        <p:nvSpPr>
          <p:cNvPr id="8" name="文本框 7"/>
          <p:cNvSpPr txBox="1"/>
          <p:nvPr/>
        </p:nvSpPr>
        <p:spPr>
          <a:xfrm>
            <a:off x="976535" y="3363284"/>
            <a:ext cx="10239098" cy="922020"/>
          </a:xfrm>
          <a:prstGeom prst="rect">
            <a:avLst/>
          </a:prstGeom>
          <a:noFill/>
        </p:spPr>
        <p:txBody>
          <a:bodyPr wrap="square" rtlCol="0">
            <a:spAutoFit/>
          </a:bodyPr>
          <a:lstStyle/>
          <a:p>
            <a:pPr>
              <a:lnSpc>
                <a:spcPct val="150000"/>
              </a:lnSpc>
            </a:pP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需要文件（</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CommitLog</a:t>
            </a:r>
            <a:r>
              <a:rPr lang="zh-CN" altLang="en-US" sz="1800" dirty="0">
                <a:latin typeface="思源黑体 CN Normal" panose="020B0400000000000000" charset="-122"/>
                <a:ea typeface="思源黑体 CN Normal" panose="020B0400000000000000" charset="-122"/>
                <a:cs typeface="思源黑体 CN Normal" panose="020B0400000000000000" charset="-122"/>
              </a:rPr>
              <a:t>和</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ConsumeQueue</a:t>
            </a:r>
            <a:r>
              <a:rPr lang="zh-CN" altLang="en-US" sz="1800" dirty="0">
                <a:latin typeface="思源黑体 CN Normal" panose="020B0400000000000000" charset="-122"/>
                <a:ea typeface="思源黑体 CN Normal" panose="020B0400000000000000" charset="-122"/>
                <a:cs typeface="思源黑体 CN Normal" panose="020B0400000000000000" charset="-122"/>
              </a:rPr>
              <a:t>）和网络连接的打开文件描述符。建议将文件描述符限制为</a:t>
            </a:r>
            <a:r>
              <a:rPr lang="en-US" altLang="zh-CN" sz="1800" dirty="0">
                <a:latin typeface="思源黑体 CN Normal" panose="020B0400000000000000" charset="-122"/>
                <a:ea typeface="思源黑体 CN Normal" panose="020B0400000000000000" charset="-122"/>
                <a:cs typeface="思源黑体 CN Normal" panose="020B0400000000000000" charset="-122"/>
              </a:rPr>
              <a:t>655350 </a:t>
            </a:r>
            <a:r>
              <a:rPr lang="zh-CN" altLang="en-US" sz="1800" dirty="0">
                <a:latin typeface="思源黑体 CN Normal" panose="020B0400000000000000" charset="-122"/>
                <a:ea typeface="思源黑体 CN Normal" panose="020B0400000000000000" charset="-122"/>
                <a:cs typeface="思源黑体 CN Normal" panose="020B0400000000000000" charset="-122"/>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内核配置</a:t>
            </a:r>
            <a:endParaRPr lang="en-US" altLang="zh-CN" dirty="0"/>
          </a:p>
        </p:txBody>
      </p:sp>
      <p:sp>
        <p:nvSpPr>
          <p:cNvPr id="3" name="文本框 2"/>
          <p:cNvSpPr txBox="1"/>
          <p:nvPr/>
        </p:nvSpPr>
        <p:spPr>
          <a:xfrm>
            <a:off x="976535" y="2001029"/>
            <a:ext cx="10239098" cy="368300"/>
          </a:xfrm>
          <a:prstGeom prst="rect">
            <a:avLst/>
          </a:prstGeom>
          <a:noFill/>
        </p:spPr>
        <p:txBody>
          <a:bodyPr wrap="square" rtlCol="0">
            <a:spAutoFit/>
          </a:bodyPr>
          <a:lstStyle/>
          <a:p>
            <a:r>
              <a:rPr lang="en-US" altLang="zh-CN" sz="1800" b="1" dirty="0">
                <a:solidFill>
                  <a:srgbClr val="F07F01"/>
                </a:solidFill>
                <a:latin typeface="思源黑体 CN Normal" panose="020B0400000000000000" charset="-122"/>
                <a:ea typeface="思源黑体 CN Normal" panose="020B0400000000000000" charset="-122"/>
              </a:rPr>
              <a:t>Disk scheduler</a:t>
            </a:r>
            <a:endParaRPr lang="en-US" altLang="zh-CN" sz="1800" b="1" dirty="0">
              <a:solidFill>
                <a:srgbClr val="F07F01"/>
              </a:solidFill>
              <a:latin typeface="思源黑体 CN Normal" panose="020B0400000000000000" charset="-122"/>
              <a:ea typeface="思源黑体 CN Normal" panose="020B0400000000000000" charset="-122"/>
            </a:endParaRPr>
          </a:p>
        </p:txBody>
      </p:sp>
      <p:sp>
        <p:nvSpPr>
          <p:cNvPr id="5" name="文本框 4"/>
          <p:cNvSpPr txBox="1"/>
          <p:nvPr/>
        </p:nvSpPr>
        <p:spPr>
          <a:xfrm>
            <a:off x="976535" y="2500338"/>
            <a:ext cx="10239098" cy="506730"/>
          </a:xfrm>
          <a:prstGeom prst="rect">
            <a:avLst/>
          </a:prstGeom>
          <a:noFill/>
        </p:spPr>
        <p:txBody>
          <a:bodyPr wrap="square" rtlCol="0">
            <a:spAutoFit/>
          </a:bodyPr>
          <a:lstStyle/>
          <a:p>
            <a:pPr>
              <a:lnSpc>
                <a:spcPct val="150000"/>
              </a:lnSpc>
            </a:pP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zh-CN" altLang="en-US" sz="1800" dirty="0">
                <a:latin typeface="思源黑体 CN Normal" panose="020B0400000000000000" charset="-122"/>
                <a:ea typeface="思源黑体 CN Normal" panose="020B0400000000000000" charset="-122"/>
                <a:cs typeface="思源黑体 CN Normal" panose="020B0400000000000000" charset="-122"/>
              </a:rPr>
              <a:t>建议使用截止时间</a:t>
            </a:r>
            <a:r>
              <a:rPr lang="en-US" altLang="zh-CN" sz="1800" dirty="0">
                <a:latin typeface="思源黑体 CN Normal" panose="020B0400000000000000" charset="-122"/>
                <a:ea typeface="思源黑体 CN Normal" panose="020B0400000000000000" charset="-122"/>
                <a:cs typeface="思源黑体 CN Normal" panose="020B0400000000000000" charset="-122"/>
              </a:rPr>
              <a:t>I/O</a:t>
            </a:r>
            <a:r>
              <a:rPr lang="zh-CN" altLang="en-US" sz="1800" dirty="0">
                <a:latin typeface="思源黑体 CN Normal" panose="020B0400000000000000" charset="-122"/>
                <a:ea typeface="思源黑体 CN Normal" panose="020B0400000000000000" charset="-122"/>
                <a:cs typeface="思源黑体 CN Normal" panose="020B0400000000000000" charset="-122"/>
              </a:rPr>
              <a:t>调度程序，它试图为请求提供有保证的延迟</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12" name="文本框 11"/>
          <p:cNvSpPr txBox="1"/>
          <p:nvPr/>
        </p:nvSpPr>
        <p:spPr>
          <a:xfrm>
            <a:off x="976535" y="3584572"/>
            <a:ext cx="10239098" cy="1337945"/>
          </a:xfrm>
          <a:prstGeom prst="rect">
            <a:avLst/>
          </a:prstGeom>
          <a:noFill/>
        </p:spPr>
        <p:txBody>
          <a:bodyPr wrap="square" rtlCol="0">
            <a:spAutoFit/>
          </a:bodyPr>
          <a:lstStyle/>
          <a:p>
            <a:pPr>
              <a:lnSpc>
                <a:spcPct val="150000"/>
              </a:lnSpc>
            </a:pPr>
            <a:r>
              <a:rPr lang="zh-CN" altLang="en-US" sz="1800" dirty="0">
                <a:latin typeface="思源黑体 CN Normal" panose="020B0400000000000000" charset="-122"/>
                <a:ea typeface="思源黑体 CN Normal" panose="020B0400000000000000" charset="-122"/>
                <a:cs typeface="思源黑体 CN Normal" panose="020B0400000000000000" charset="-122"/>
              </a:rPr>
              <a:t>参考：</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en-US" altLang="zh-CN" sz="1800" dirty="0">
                <a:latin typeface="思源黑体 CN Normal" panose="020B0400000000000000" charset="-122"/>
                <a:ea typeface="思源黑体 CN Normal" panose="020B0400000000000000" charset="-122"/>
                <a:cs typeface="思源黑体 CN Normal" panose="020B0400000000000000" charset="-122"/>
              </a:rPr>
              <a:t>https://access.redhat.com/documentation/en-US/Red_Hat_Enterprise_Linux/6/html/Performance_Tuning_Guide/ch06s04s02.html</a:t>
            </a:r>
            <a:endParaRPr lang="en-US" altLang="zh-CN"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3295" y="2577465"/>
            <a:ext cx="9904730" cy="1230630"/>
          </a:xfrm>
          <a:prstGeom prst="rect">
            <a:avLst/>
          </a:prstGeom>
        </p:spPr>
        <p:txBody>
          <a:bodyPr wrap="square" lIns="0" tIns="0" rIns="0" bIns="0">
            <a:spAutoFit/>
          </a:bodyPr>
          <a:lstStyle/>
          <a:p>
            <a:pPr algn="ctr"/>
            <a:r>
              <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rPr>
              <a:t>教学质量服务监督与反馈邮箱</a:t>
            </a:r>
            <a:endPar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endParaRPr>
          </a:p>
          <a:p>
            <a:pPr algn="ctr"/>
            <a:r>
              <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rPr>
              <a:t>vip.feedback@gupaoedu.com</a:t>
            </a:r>
            <a:endPar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5864" y="2370579"/>
            <a:ext cx="10060440" cy="8305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思源黑体 CN Normal" panose="020B0400000000000000" charset="-122"/>
                <a:ea typeface="思源黑体 CN Normal" panose="020B0400000000000000" charset="-122"/>
              </a:rPr>
              <a:t>在很多调优的时候，比如数据库批量处理，有些请求进行合并发送等都是类似批量的实现</a:t>
            </a:r>
            <a:endParaRPr lang="zh-CN" altLang="en-US" sz="1800" dirty="0">
              <a:latin typeface="思源黑体 CN Normal" panose="020B0400000000000000" charset="-122"/>
              <a:ea typeface="思源黑体 CN Normal" panose="020B0400000000000000" charset="-122"/>
            </a:endParaRPr>
          </a:p>
        </p:txBody>
      </p:sp>
      <p:sp>
        <p:nvSpPr>
          <p:cNvPr id="6" name="矩形 5"/>
          <p:cNvSpPr/>
          <p:nvPr/>
        </p:nvSpPr>
        <p:spPr>
          <a:xfrm>
            <a:off x="1065864" y="3882803"/>
            <a:ext cx="10060440" cy="8305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批量发送也是为了追求性能，特别在消息数量特别大的时候，批量效果就非常明显</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zh-CN" altLang="en-US" dirty="0">
                <a:sym typeface="+mn-ea"/>
              </a:rPr>
              <a:t>为什么使用批量消息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84655" y="2265045"/>
            <a:ext cx="3118485" cy="860425"/>
          </a:xfrm>
          <a:prstGeom prst="rect">
            <a:avLst/>
          </a:prstGeom>
          <a:noFill/>
        </p:spPr>
        <p:txBody>
          <a:bodyPr wrap="square">
            <a:spAutoFit/>
          </a:bodyPr>
          <a:lstStyle/>
          <a:p>
            <a:pPr defTabSz="914400">
              <a:defRPr/>
            </a:pPr>
            <a:r>
              <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rPr>
              <a:t>谢谢观看</a:t>
            </a:r>
            <a:endPar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1805305" y="3329101"/>
            <a:ext cx="1453064" cy="352674"/>
            <a:chOff x="4878401" y="4114373"/>
            <a:chExt cx="2458065" cy="609952"/>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901270" y="4114373"/>
              <a:ext cx="2435196"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32" name="文本框 31"/>
          <p:cNvSpPr txBox="1"/>
          <p:nvPr/>
        </p:nvSpPr>
        <p:spPr>
          <a:xfrm>
            <a:off x="2129155" y="4017645"/>
            <a:ext cx="4131945" cy="435610"/>
          </a:xfrm>
          <a:prstGeom prst="rect">
            <a:avLst/>
          </a:prstGeom>
          <a:noFill/>
        </p:spPr>
        <p:txBody>
          <a:bodyPr wrap="square" rtlCol="0">
            <a:spAutoFit/>
          </a:bodyPr>
          <a:lstStyle/>
          <a:p>
            <a:pPr indent="0" algn="l">
              <a:lnSpc>
                <a:spcPct val="140000"/>
              </a:lnSpc>
              <a:buFont typeface="Wingdings" panose="05000000000000000000" pitchFamily="2" charset="2"/>
              <a:buNone/>
            </a:pP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Allen</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老师</a:t>
            </a: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QQ</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号：</a:t>
            </a:r>
            <a:endParaRPr lang="en-US" altLang="zh-CN" sz="1600" dirty="0">
              <a:latin typeface="思源黑体 CN Normal" panose="020B0400000000000000" charset="-122"/>
              <a:ea typeface="思源黑体 CN Normal" panose="020B0400000000000000" charset="-122"/>
              <a:cs typeface="思源黑体 CN Normal" panose="020B0400000000000000" charset="-122"/>
              <a:sym typeface="+mn-lt"/>
            </a:endParaRPr>
          </a:p>
        </p:txBody>
      </p:sp>
      <p:pic>
        <p:nvPicPr>
          <p:cNvPr id="23" name="图片 22" descr="图片1"/>
          <p:cNvPicPr>
            <a:picLocks noChangeAspect="1"/>
          </p:cNvPicPr>
          <p:nvPr/>
        </p:nvPicPr>
        <p:blipFill>
          <a:blip r:embed="rId1"/>
          <a:stretch>
            <a:fillRect/>
          </a:stretch>
        </p:blipFill>
        <p:spPr>
          <a:xfrm>
            <a:off x="1805305" y="4139565"/>
            <a:ext cx="268605" cy="267970"/>
          </a:xfrm>
          <a:prstGeom prst="rect">
            <a:avLst/>
          </a:prstGeom>
        </p:spPr>
      </p:pic>
      <p:pic>
        <p:nvPicPr>
          <p:cNvPr id="2" name="图片 1" descr="元素1"/>
          <p:cNvPicPr>
            <a:picLocks noChangeAspect="1"/>
          </p:cNvPicPr>
          <p:nvPr/>
        </p:nvPicPr>
        <p:blipFill>
          <a:blip r:embed="rId2"/>
          <a:stretch>
            <a:fillRect/>
          </a:stretch>
        </p:blipFill>
        <p:spPr>
          <a:xfrm>
            <a:off x="1852930" y="4177665"/>
            <a:ext cx="172720" cy="191770"/>
          </a:xfrm>
          <a:prstGeom prst="rect">
            <a:avLst/>
          </a:prstGeom>
        </p:spPr>
      </p:pic>
      <p:pic>
        <p:nvPicPr>
          <p:cNvPr id="12" name="图片 11" descr="元素1"/>
          <p:cNvPicPr>
            <a:picLocks noChangeAspect="1"/>
          </p:cNvPicPr>
          <p:nvPr/>
        </p:nvPicPr>
        <p:blipFill>
          <a:blip r:embed="rId3"/>
          <a:stretch>
            <a:fillRect/>
          </a:stretch>
        </p:blipFill>
        <p:spPr>
          <a:xfrm>
            <a:off x="10356850" y="5680075"/>
            <a:ext cx="1415415" cy="884555"/>
          </a:xfrm>
          <a:prstGeom prst="rect">
            <a:avLst/>
          </a:prstGeom>
        </p:spPr>
      </p:pic>
      <p:pic>
        <p:nvPicPr>
          <p:cNvPr id="3" name="图片 2" descr="元素3"/>
          <p:cNvPicPr>
            <a:picLocks noChangeAspect="1"/>
          </p:cNvPicPr>
          <p:nvPr/>
        </p:nvPicPr>
        <p:blipFill>
          <a:blip r:embed="rId4"/>
          <a:stretch>
            <a:fillRect/>
          </a:stretch>
        </p:blipFill>
        <p:spPr>
          <a:xfrm>
            <a:off x="10894695" y="5683885"/>
            <a:ext cx="877570" cy="876300"/>
          </a:xfrm>
          <a:prstGeom prst="rect">
            <a:avLst/>
          </a:prstGeom>
        </p:spPr>
      </p:pic>
      <p:sp>
        <p:nvSpPr>
          <p:cNvPr id="29" name="文本框 28"/>
          <p:cNvSpPr txBox="1"/>
          <p:nvPr/>
        </p:nvSpPr>
        <p:spPr>
          <a:xfrm>
            <a:off x="10198735" y="5706745"/>
            <a:ext cx="705485" cy="853440"/>
          </a:xfrm>
          <a:prstGeom prst="rect">
            <a:avLst/>
          </a:prstGeom>
          <a:noFill/>
        </p:spPr>
        <p:txBody>
          <a:bodyPr vert="eaVert" wrap="none" rtlCol="0" anchor="t">
            <a:spAutoFit/>
          </a:bodyPr>
          <a:lstStyle/>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flipH="1">
            <a:off x="2929106" y="2095536"/>
            <a:ext cx="7558992"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同一批次的消息应该具有相同主题、相同的消息配置</a:t>
            </a:r>
            <a:endParaRPr lang="zh-CN" altLang="en-US" sz="1800" dirty="0">
              <a:latin typeface="思源黑体 CN Normal" panose="020B0400000000000000" charset="-122"/>
              <a:ea typeface="思源黑体 CN Normal" panose="020B0400000000000000" charset="-122"/>
            </a:endParaRPr>
          </a:p>
        </p:txBody>
      </p:sp>
      <p:sp>
        <p:nvSpPr>
          <p:cNvPr id="4" name="文本框 3"/>
          <p:cNvSpPr txBox="1"/>
          <p:nvPr/>
        </p:nvSpPr>
        <p:spPr>
          <a:xfrm flipH="1">
            <a:off x="2929106" y="2931196"/>
            <a:ext cx="7558992"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rPr>
              <a:t>不支持延迟消息</a:t>
            </a:r>
            <a:endParaRPr lang="zh-CN" altLang="en-US" sz="1800" dirty="0">
              <a:latin typeface="思源黑体 CN Normal" panose="020B0400000000000000" charset="-122"/>
              <a:ea typeface="思源黑体 CN Normal" panose="020B0400000000000000" charset="-122"/>
            </a:endParaRPr>
          </a:p>
        </p:txBody>
      </p:sp>
      <p:sp>
        <p:nvSpPr>
          <p:cNvPr id="5" name="文本框 4"/>
          <p:cNvSpPr txBox="1"/>
          <p:nvPr/>
        </p:nvSpPr>
        <p:spPr>
          <a:xfrm flipH="1">
            <a:off x="2929106" y="3766856"/>
            <a:ext cx="7558992" cy="368300"/>
          </a:xfrm>
          <a:prstGeom prst="rect">
            <a:avLst/>
          </a:prstGeom>
          <a:noFill/>
        </p:spPr>
        <p:txBody>
          <a:bodyPr wrap="square" rtlCol="0">
            <a:spAutoFit/>
          </a:bodyPr>
          <a:lstStyle/>
          <a:p>
            <a:r>
              <a:rPr lang="zh-CN" altLang="en-US" sz="1800" dirty="0">
                <a:latin typeface="思源黑体 CN Normal" panose="020B0400000000000000" charset="-122"/>
                <a:ea typeface="思源黑体 CN Normal" panose="020B0400000000000000" charset="-122"/>
                <a:cs typeface="思源黑体 CN Normal" panose="020B0400000000000000" charset="-122"/>
              </a:rPr>
              <a:t>建议一个批量消息大小最好不要超过</a:t>
            </a:r>
            <a:r>
              <a:rPr lang="en-US" altLang="zh-CN" sz="1800" dirty="0">
                <a:latin typeface="思源黑体 CN Normal" panose="020B0400000000000000" charset="-122"/>
                <a:ea typeface="思源黑体 CN Normal" panose="020B0400000000000000" charset="-122"/>
                <a:cs typeface="思源黑体 CN Normal" panose="020B0400000000000000" charset="-122"/>
              </a:rPr>
              <a:t>1MB</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6" name="标题 5"/>
          <p:cNvSpPr/>
          <p:nvPr>
            <p:ph type="title"/>
          </p:nvPr>
        </p:nvSpPr>
        <p:spPr/>
        <p:txBody>
          <a:bodyPr/>
          <a:p>
            <a:r>
              <a:rPr lang="zh-CN" altLang="en-US" dirty="0">
                <a:sym typeface="+mn-ea"/>
              </a:rPr>
              <a:t>使用批量消息的限制</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85767" y="2914262"/>
            <a:ext cx="7619793" cy="582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思源黑体 CN Normal" panose="020B0400000000000000" charset="-122"/>
                <a:ea typeface="思源黑体 CN Normal" panose="020B0400000000000000" charset="-122"/>
                <a:cs typeface="思源黑体 CN Normal" panose="020B0400000000000000" charset="-122"/>
              </a:rPr>
              <a:t>官方教程：</a:t>
            </a:r>
            <a:r>
              <a:rPr lang="en-US" altLang="zh-CN" sz="2000" dirty="0">
                <a:latin typeface="思源黑体 CN Normal" panose="020B0400000000000000" charset="-122"/>
                <a:ea typeface="思源黑体 CN Normal" panose="020B0400000000000000" charset="-122"/>
                <a:cs typeface="思源黑体 CN Normal" panose="020B0400000000000000" charset="-122"/>
              </a:rPr>
              <a:t>http://rocketmq.apache.org/docs/batch-example/</a:t>
            </a:r>
            <a:endParaRPr lang="zh-CN" altLang="en-US" sz="20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4" name="标题 3"/>
          <p:cNvSpPr/>
          <p:nvPr>
            <p:ph type="title"/>
          </p:nvPr>
        </p:nvSpPr>
        <p:spPr/>
        <p:txBody>
          <a:bodyPr/>
          <a:p>
            <a:r>
              <a:rPr lang="zh-CN" altLang="en-US" dirty="0">
                <a:sym typeface="+mn-ea"/>
              </a:rPr>
              <a:t>使用批量消息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事务消息</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2</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6633" y="2762268"/>
            <a:ext cx="8238902" cy="1116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altLang="zh-CN" sz="1800" dirty="0" err="1">
                <a:latin typeface="思源黑体 CN Normal" panose="020B0400000000000000" charset="-122"/>
                <a:ea typeface="思源黑体 CN Normal" panose="020B0400000000000000" charset="-122"/>
                <a:cs typeface="思源黑体 CN Normal" panose="020B0400000000000000" charset="-122"/>
              </a:rPr>
              <a:t>RocketMQ</a:t>
            </a:r>
            <a:r>
              <a:rPr lang="en-US" altLang="zh-CN" sz="1800" dirty="0">
                <a:latin typeface="思源黑体 CN Normal" panose="020B0400000000000000" charset="-122"/>
                <a:ea typeface="思源黑体 CN Normal" panose="020B0400000000000000" charset="-122"/>
                <a:cs typeface="思源黑体 CN Normal" panose="020B0400000000000000" charset="-122"/>
              </a:rPr>
              <a:t> </a:t>
            </a:r>
            <a:r>
              <a:rPr lang="zh-CN" altLang="en-US" sz="1800" dirty="0">
                <a:latin typeface="思源黑体 CN Normal" panose="020B0400000000000000" charset="-122"/>
                <a:ea typeface="思源黑体 CN Normal" panose="020B0400000000000000" charset="-122"/>
                <a:cs typeface="思源黑体 CN Normal" panose="020B0400000000000000" charset="-122"/>
              </a:rPr>
              <a:t>的事务消息，是指</a:t>
            </a:r>
            <a:r>
              <a:rPr lang="en-US" altLang="zh-CN" sz="1800" dirty="0">
                <a:latin typeface="思源黑体 CN Normal" panose="020B0400000000000000" charset="-122"/>
                <a:ea typeface="思源黑体 CN Normal" panose="020B0400000000000000" charset="-122"/>
                <a:cs typeface="思源黑体 CN Normal" panose="020B0400000000000000" charset="-122"/>
              </a:rPr>
              <a:t>Producer</a:t>
            </a:r>
            <a:r>
              <a:rPr lang="zh-CN" altLang="en-US" sz="1800" dirty="0">
                <a:latin typeface="思源黑体 CN Normal" panose="020B0400000000000000" charset="-122"/>
                <a:ea typeface="思源黑体 CN Normal" panose="020B0400000000000000" charset="-122"/>
                <a:cs typeface="思源黑体 CN Normal" panose="020B0400000000000000" charset="-122"/>
              </a:rPr>
              <a:t>端消息发送事件和本地事务事件，同时成功或同时失败 。</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3" name="标题 2"/>
          <p:cNvSpPr/>
          <p:nvPr>
            <p:ph type="title"/>
          </p:nvPr>
        </p:nvSpPr>
        <p:spPr/>
        <p:txBody>
          <a:bodyPr/>
          <a:p>
            <a:r>
              <a:rPr lang="zh-CN" altLang="en-US" dirty="0">
                <a:sym typeface="+mn-ea"/>
              </a:rPr>
              <a:t>什么是事务消息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6823</Words>
  <Application>WPS 演示</Application>
  <PresentationFormat>宽屏</PresentationFormat>
  <Paragraphs>467</Paragraphs>
  <Slides>50</Slides>
  <Notes>9</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50</vt:i4>
      </vt:variant>
    </vt:vector>
  </HeadingPairs>
  <TitlesOfParts>
    <vt:vector size="75" baseType="lpstr">
      <vt:lpstr>Arial</vt:lpstr>
      <vt:lpstr>宋体</vt:lpstr>
      <vt:lpstr>Wingdings</vt:lpstr>
      <vt:lpstr>微软雅黑</vt:lpstr>
      <vt:lpstr>思源黑体 CN Normal</vt:lpstr>
      <vt:lpstr>思源黑体 CN Heavy</vt:lpstr>
      <vt:lpstr>Roboto Thin</vt:lpstr>
      <vt:lpstr>Segoe Print</vt:lpstr>
      <vt:lpstr>Tahoma</vt:lpstr>
      <vt:lpstr>Wingdings</vt:lpstr>
      <vt:lpstr>Franklin Gothic Medium</vt:lpstr>
      <vt:lpstr>Arial Unicode MS</vt:lpstr>
      <vt:lpstr>Source Han Sans CN</vt:lpstr>
      <vt:lpstr>思源黑体 CN Medium</vt:lpstr>
      <vt:lpstr>等线</vt:lpstr>
      <vt:lpstr>Menlo</vt:lpstr>
      <vt:lpstr>华文隶书</vt:lpstr>
      <vt:lpstr>黑体</vt:lpstr>
      <vt:lpstr>思源黑体 CN Bold</vt:lpstr>
      <vt:lpstr>华文行楷</vt:lpstr>
      <vt:lpstr>思源黑体 CN Light</vt:lpstr>
      <vt:lpstr>思源黑体 CN Regular</vt:lpstr>
      <vt:lpstr>思源黑体 CN ExtraLight</vt:lpstr>
      <vt:lpstr>14_自定义设计方案</vt:lpstr>
      <vt:lpstr>6_自定义设计方案</vt:lpstr>
      <vt:lpstr>PowerPoint 演示文稿</vt:lpstr>
      <vt:lpstr>自我介绍</vt:lpstr>
      <vt:lpstr>课程目录</vt:lpstr>
      <vt:lpstr>PowerPoint 演示文稿</vt:lpstr>
      <vt:lpstr>为什么使用批量消息</vt:lpstr>
      <vt:lpstr>使用批量消息的限制</vt:lpstr>
      <vt:lpstr>使用批量消息</vt:lpstr>
      <vt:lpstr>PowerPoint 演示文稿</vt:lpstr>
      <vt:lpstr>什么是事务消息</vt:lpstr>
      <vt:lpstr>RocketMQ 事务消息设计</vt:lpstr>
      <vt:lpstr>事务消息的使用约束</vt:lpstr>
      <vt:lpstr>事务消息的使用约束</vt:lpstr>
      <vt:lpstr>事务消息的状态</vt:lpstr>
      <vt:lpstr>使用事务消息</vt:lpstr>
      <vt:lpstr>PowerPoint 演示文稿</vt:lpstr>
      <vt:lpstr>Producer 最佳实践</vt:lpstr>
      <vt:lpstr>Producer 最佳实践</vt:lpstr>
      <vt:lpstr>Producer 最佳实践</vt:lpstr>
      <vt:lpstr>Producer 最佳实践</vt:lpstr>
      <vt:lpstr>Producer 最佳实践</vt:lpstr>
      <vt:lpstr>Producer 最佳实践</vt:lpstr>
      <vt:lpstr>Producer 最佳实践</vt:lpstr>
      <vt:lpstr>Producer 最佳实践</vt:lpstr>
      <vt:lpstr>PowerPoint 演示文稿</vt:lpstr>
      <vt:lpstr>消费者组和订阅</vt:lpstr>
      <vt:lpstr>消息监听器（MessageListener）</vt:lpstr>
      <vt:lpstr>消息监听器（MessageListener）</vt:lpstr>
      <vt:lpstr>消息监听器（MessageListener）</vt:lpstr>
      <vt:lpstr>消息监听器（MessageListener）</vt:lpstr>
      <vt:lpstr>消息监听器（MessageListener）</vt:lpstr>
      <vt:lpstr>消息监听器（MessageListener）</vt:lpstr>
      <vt:lpstr>消息监听器（MessageListener）</vt:lpstr>
      <vt:lpstr>PowerPoint 演示文稿</vt:lpstr>
      <vt:lpstr>最佳实践之 NameServer</vt:lpstr>
      <vt:lpstr>编程的方式</vt:lpstr>
      <vt:lpstr>编程的方式</vt:lpstr>
      <vt:lpstr>Java 参数</vt:lpstr>
      <vt:lpstr>环境变量</vt:lpstr>
      <vt:lpstr>HTTP端点（HTTP Endpoint）</vt:lpstr>
      <vt:lpstr>优先级</vt:lpstr>
      <vt:lpstr>PowerPoint 演示文稿</vt:lpstr>
      <vt:lpstr>JVM 配置</vt:lpstr>
      <vt:lpstr>JVM 配置</vt:lpstr>
      <vt:lpstr>JVM 配置</vt:lpstr>
      <vt:lpstr>Linux 内核配置</vt:lpstr>
      <vt:lpstr>Linux 内核配置</vt:lpstr>
      <vt:lpstr>Linux 内核配置</vt:lpstr>
      <vt:lpstr>Linux 内核配置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老木子</dc:creator>
  <cp:lastModifiedBy>咕泡老师</cp:lastModifiedBy>
  <cp:revision>854</cp:revision>
  <dcterms:created xsi:type="dcterms:W3CDTF">2019-06-19T02:08:00Z</dcterms:created>
  <dcterms:modified xsi:type="dcterms:W3CDTF">2021-07-06T17:15:10Z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9B54552596534357924CE0110A75991E</vt:lpwstr>
  </property>
</Properties>
</file>