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6"/>
  </p:notesMasterIdLst>
  <p:handoutMasterIdLst>
    <p:handoutMasterId r:id="rId37"/>
  </p:handoutMasterIdLst>
  <p:sldIdLst>
    <p:sldId id="476" r:id="rId4"/>
    <p:sldId id="361" r:id="rId5"/>
    <p:sldId id="527" r:id="rId7"/>
    <p:sldId id="528" r:id="rId8"/>
    <p:sldId id="529" r:id="rId9"/>
    <p:sldId id="633" r:id="rId10"/>
    <p:sldId id="647" r:id="rId11"/>
    <p:sldId id="683" r:id="rId12"/>
    <p:sldId id="684" r:id="rId13"/>
    <p:sldId id="685" r:id="rId14"/>
    <p:sldId id="686" r:id="rId15"/>
    <p:sldId id="687" r:id="rId16"/>
    <p:sldId id="688" r:id="rId17"/>
    <p:sldId id="689" r:id="rId18"/>
    <p:sldId id="690" r:id="rId19"/>
    <p:sldId id="691" r:id="rId20"/>
    <p:sldId id="692" r:id="rId21"/>
    <p:sldId id="693" r:id="rId22"/>
    <p:sldId id="694" r:id="rId23"/>
    <p:sldId id="695" r:id="rId24"/>
    <p:sldId id="696" r:id="rId25"/>
    <p:sldId id="697" r:id="rId26"/>
    <p:sldId id="698" r:id="rId27"/>
    <p:sldId id="674" r:id="rId28"/>
    <p:sldId id="675" r:id="rId29"/>
    <p:sldId id="676" r:id="rId30"/>
    <p:sldId id="677" r:id="rId31"/>
    <p:sldId id="678" r:id="rId32"/>
    <p:sldId id="679" r:id="rId33"/>
    <p:sldId id="680" r:id="rId34"/>
    <p:sldId id="495" r:id="rId35"/>
    <p:sldId id="402"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FontTx/>
      <a:buNone/>
      <a:defRPr kern="1200">
        <a:solidFill>
          <a:schemeClr val="tx1"/>
        </a:solidFill>
        <a:latin typeface="Arial" panose="020B0604020202020204" pitchFamily="34" charset="0"/>
        <a:ea typeface="微软雅黑" panose="020B050302020402020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谭锋" initials="谭锋" lastIdx="1" clrIdx="0"/>
  <p:cmAuthor id="0" name="Linda Guo" initials=""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8000"/>
    <a:srgbClr val="F09400"/>
    <a:srgbClr val="F39500"/>
    <a:srgbClr val="F29400"/>
    <a:srgbClr val="EA5A04"/>
    <a:srgbClr val="3B3838"/>
    <a:srgbClr val="FFFFFF"/>
    <a:srgbClr val="F07F01"/>
    <a:srgbClr val="F1850C"/>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p:restoredTop sz="83655" autoAdjust="0"/>
  </p:normalViewPr>
  <p:slideViewPr>
    <p:cSldViewPr snapToGrid="0" showGuides="1">
      <p:cViewPr varScale="1">
        <p:scale>
          <a:sx n="75" d="100"/>
          <a:sy n="75" d="100"/>
        </p:scale>
        <p:origin x="1194" y="90"/>
      </p:cViewPr>
      <p:guideLst>
        <p:guide orient="horz" pos="2280"/>
        <p:guide pos="3655"/>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pPr fontAlgn="auto"/>
            <a:fld id="{1AC49D05-6128-4D0D-A32A-06A5E73B386C}" type="datetimeFigureOut">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pPr fontAlgn="auto"/>
            <a:fld id="{5849F42C-2DAE-424C-A4B8-3140182C3E9F}" type="slidenum">
              <a:rPr lang="zh-CN" altLang="en-US" strike="noStrike" noProof="1" smtClean="0">
                <a:latin typeface="微软雅黑" panose="020B0503020204020204" charset="-122"/>
                <a:ea typeface="微软雅黑" panose="020B050302020402020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lstStyle/>
          <a:p>
            <a:pPr lvl="0"/>
            <a:endParaRPr lang="zh-CN" altLang="en-US"/>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dirty="0"/>
              <a:t>每一个分区都是一个顺序的、不可变的消息队列， 并且可以持续的添加。分区中的消息都被分了一个序列号，称之为偏移量(offset)，在每个分区中此偏移量都是唯一的。</a:t>
            </a:r>
            <a:endParaRPr lang="en-US" dirty="0"/>
          </a:p>
          <a:p>
            <a:endParaRPr lang="en-US" dirty="0"/>
          </a:p>
          <a:p>
            <a:r>
              <a:rPr lang="en-US" dirty="0"/>
              <a:t>Kafka集群保持所有的消息，直到它们过期， 无论消息是否被消费了。 实际上消费者所持有的仅有的元数据就是这个偏移量，也就是消费者在这个log中的位置。 这个偏移量由消费者控制：正常情况当消费者消费消息的时候，偏移量也线性的的增加。但是实际偏移量由消费者控制，消费者可以将偏移量重置为更老的一个偏移量，重新读取消息。 可以看到这种设计对消费者来说操作自如， 一个消费者的操作不会影响其它消费者对此log的处理。</a:t>
            </a:r>
            <a:endParaRPr lang="en-US" dirty="0"/>
          </a:p>
          <a:p>
            <a:endParaRPr lang="en-US" dirty="0"/>
          </a:p>
          <a:p>
            <a:r>
              <a:rPr lang="en-US" dirty="0"/>
              <a:t>kafka 并没有提供其他额外的索引机制来存储 offset，因为在 kafka 中几乎不允许对消息进行“随机读写”。</a:t>
            </a:r>
            <a:endParaRPr lang="en-US" dirty="0"/>
          </a:p>
          <a:p>
            <a:endParaRPr lang="en-US" dirty="0"/>
          </a:p>
          <a:p>
            <a:r>
              <a:rPr lang="en-US" dirty="0"/>
              <a:t>再说说分区。Kafka中采用分区的设计有几个目的。一是可以处理更多的消息，不受单台服务器的限制。Topic拥有多个分区意味着它可以不受限的处理更多的数据。第二，分区可以作为并行处理的单元，稍后会谈到这一点。</a:t>
            </a:r>
            <a:endParaRPr lang="en-US"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dirty="0"/>
              <a:t>如图，这个 Kafka 集群有两台 server 的，四个分区(p0-p3)和两个消费者组。消费组A有两个消费者，消费组B有四个消费者。</a:t>
            </a:r>
            <a:endParaRPr lang="en-US" dirty="0"/>
          </a:p>
          <a:p>
            <a:endParaRPr lang="en-US" dirty="0"/>
          </a:p>
          <a:p>
            <a:r>
              <a:rPr lang="en-US" dirty="0"/>
              <a:t>通常情况下，每个 topic 都会有一些消费组，一个消费组对应一个"逻辑订阅者"。一个消费组由许多消费者实例组成，便于扩展和容错。这就是发布和订阅的概念，只不过订阅者是一组消费者而不是单个的进程。</a:t>
            </a:r>
            <a:endParaRPr lang="en-US" dirty="0"/>
          </a:p>
          <a:p>
            <a:endParaRPr lang="en-US" dirty="0"/>
          </a:p>
          <a:p>
            <a:r>
              <a:rPr lang="en-US" dirty="0"/>
              <a:t>在Kafka中实现消费的方式是将日志中的分区划分到每一个消费者实例上，以便在任何时间，每个实例都是分区唯一的消费者。维护消费组中的消费关系由Kafka协议动态处理。如果新的实例加入组，他们将从组中其他成员处接管一些 partition 分区;如果一个实例消失，拥有的分区将被分发到剩余的实例。</a:t>
            </a:r>
            <a:endParaRPr lang="en-US" dirty="0"/>
          </a:p>
          <a:p>
            <a:endParaRPr lang="en-US" dirty="0"/>
          </a:p>
          <a:p>
            <a:r>
              <a:rPr lang="en-US" dirty="0"/>
              <a:t>Kafka 只保证分区内的记录是有序的，而不保证主题中不同分区的顺序。每个 partition 分区按照key值排序足以满足大多数应用程序的需求。但如果你需要总记录在所有记录的上面，可使用仅有一个分区的主题来实现，这意味着每个消费者组只有一个消费者进程。</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Kafka </a:t>
            </a:r>
            <a:r>
              <a:rPr lang="zh-CN" altLang="en-US" dirty="0">
                <a:sym typeface="+mn-ea"/>
              </a:rPr>
              <a:t>客户端支持当前大部分主流语言，包括</a:t>
            </a:r>
            <a:r>
              <a:rPr lang="en-US" altLang="zh-CN" dirty="0">
                <a:sym typeface="+mn-ea"/>
              </a:rPr>
              <a:t>:  C</a:t>
            </a:r>
            <a:r>
              <a:rPr lang="zh-CN" altLang="en-US" dirty="0">
                <a:sym typeface="+mn-ea"/>
              </a:rPr>
              <a:t>、</a:t>
            </a:r>
            <a:r>
              <a:rPr lang="en-US" altLang="zh-CN" dirty="0">
                <a:sym typeface="+mn-ea"/>
              </a:rPr>
              <a:t>C++</a:t>
            </a:r>
            <a:r>
              <a:rPr lang="zh-CN" altLang="en-US" dirty="0">
                <a:sym typeface="+mn-ea"/>
              </a:rPr>
              <a:t>、</a:t>
            </a:r>
            <a:r>
              <a:rPr lang="en-US" altLang="zh-CN" dirty="0">
                <a:sym typeface="+mn-ea"/>
              </a:rPr>
              <a:t>Erlang</a:t>
            </a:r>
            <a:r>
              <a:rPr lang="zh-CN" altLang="en-US" dirty="0">
                <a:sym typeface="+mn-ea"/>
              </a:rPr>
              <a:t>、</a:t>
            </a:r>
            <a:r>
              <a:rPr lang="en-US" altLang="zh-CN" dirty="0">
                <a:sym typeface="+mn-ea"/>
              </a:rPr>
              <a:t>Java</a:t>
            </a:r>
            <a:r>
              <a:rPr lang="zh-CN" altLang="en-US" dirty="0">
                <a:sym typeface="+mn-ea"/>
              </a:rPr>
              <a:t>、</a:t>
            </a:r>
            <a:r>
              <a:rPr lang="en-US" altLang="zh-CN" dirty="0">
                <a:sym typeface="+mn-ea"/>
              </a:rPr>
              <a:t>.net</a:t>
            </a:r>
            <a:r>
              <a:rPr lang="zh-CN" altLang="en-US" dirty="0">
                <a:sym typeface="+mn-ea"/>
              </a:rPr>
              <a:t>、</a:t>
            </a:r>
            <a:r>
              <a:rPr lang="en-US" altLang="zh-CN" dirty="0">
                <a:sym typeface="+mn-ea"/>
              </a:rPr>
              <a:t>perl</a:t>
            </a:r>
            <a:r>
              <a:rPr lang="zh-CN" altLang="en-US" dirty="0">
                <a:sym typeface="+mn-ea"/>
              </a:rPr>
              <a:t>、</a:t>
            </a:r>
            <a:r>
              <a:rPr lang="en-US" altLang="zh-CN" dirty="0">
                <a:sym typeface="+mn-ea"/>
              </a:rPr>
              <a:t>PHP</a:t>
            </a:r>
            <a:r>
              <a:rPr lang="zh-CN" altLang="en-US" dirty="0">
                <a:sym typeface="+mn-ea"/>
              </a:rPr>
              <a:t>、</a:t>
            </a:r>
            <a:r>
              <a:rPr lang="en-US" altLang="zh-CN" dirty="0">
                <a:sym typeface="+mn-ea"/>
              </a:rPr>
              <a:t>Python</a:t>
            </a:r>
            <a:r>
              <a:rPr lang="zh-CN" altLang="en-US" dirty="0">
                <a:sym typeface="+mn-ea"/>
              </a:rPr>
              <a:t>、</a:t>
            </a:r>
            <a:r>
              <a:rPr lang="en-US" altLang="zh-CN" dirty="0">
                <a:sym typeface="+mn-ea"/>
              </a:rPr>
              <a:t>Ruby</a:t>
            </a:r>
            <a:r>
              <a:rPr lang="zh-CN" altLang="en-US" dirty="0">
                <a:sym typeface="+mn-ea"/>
              </a:rPr>
              <a:t>、</a:t>
            </a:r>
            <a:r>
              <a:rPr lang="en-US" altLang="zh-CN" dirty="0">
                <a:sym typeface="+mn-ea"/>
              </a:rPr>
              <a:t>Go</a:t>
            </a:r>
            <a:r>
              <a:rPr lang="zh-CN" altLang="en-US" dirty="0">
                <a:sym typeface="+mn-ea"/>
              </a:rPr>
              <a:t>、</a:t>
            </a:r>
            <a:r>
              <a:rPr lang="en-US" altLang="zh-CN" dirty="0">
                <a:sym typeface="+mn-ea"/>
              </a:rPr>
              <a:t>Javascript</a:t>
            </a:r>
            <a:r>
              <a:rPr lang="zh-CN" altLang="en-US" dirty="0">
                <a:sym typeface="+mn-ea"/>
              </a:rPr>
              <a:t>。</a:t>
            </a:r>
            <a:endParaRPr lang="en-US" altLang="zh-CN" dirty="0"/>
          </a:p>
          <a:p>
            <a:r>
              <a:rPr lang="zh-CN" altLang="en-US" dirty="0">
                <a:sym typeface="+mn-ea"/>
              </a:rPr>
              <a:t>可以使用以上任何一种语言和</a:t>
            </a:r>
            <a:r>
              <a:rPr lang="en-US" altLang="zh-CN" dirty="0">
                <a:sym typeface="+mn-ea"/>
              </a:rPr>
              <a:t>kafka</a:t>
            </a:r>
            <a:r>
              <a:rPr lang="zh-CN" altLang="en-US" dirty="0">
                <a:sym typeface="+mn-ea"/>
              </a:rPr>
              <a:t>服务器进行通信（即编写自己的</a:t>
            </a:r>
            <a:r>
              <a:rPr lang="en-US" altLang="zh-CN" dirty="0">
                <a:sym typeface="+mn-ea"/>
              </a:rPr>
              <a:t>consumer</a:t>
            </a:r>
            <a:r>
              <a:rPr lang="zh-CN" altLang="en-US" dirty="0">
                <a:sym typeface="+mn-ea"/>
              </a:rPr>
              <a:t>和</a:t>
            </a:r>
            <a:r>
              <a:rPr lang="en-US" altLang="zh-CN" dirty="0">
                <a:sym typeface="+mn-ea"/>
              </a:rPr>
              <a:t>producer</a:t>
            </a:r>
            <a:r>
              <a:rPr lang="zh-CN" altLang="en-US" dirty="0">
                <a:sym typeface="+mn-ea"/>
              </a:rPr>
              <a:t>程序）</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dirty="0"/>
              <a:t>如图，这个 Kafka 集群有两台 server 的，四个分区(p0-p3)和两个消费者组。消费组A有两个消费者，消费组B有四个消费者。</a:t>
            </a:r>
            <a:endParaRPr lang="en-US" dirty="0"/>
          </a:p>
          <a:p>
            <a:endParaRPr lang="en-US" dirty="0"/>
          </a:p>
          <a:p>
            <a:r>
              <a:rPr lang="en-US" dirty="0"/>
              <a:t>通常情况下，每个 topic 都会有一些消费组，一个消费组对应一个"逻辑订阅者"。一个消费组由许多消费者实例组成，便于扩展和容错。这就是发布和订阅的概念，只不过订阅者是一组消费者而不是单个的进程。</a:t>
            </a:r>
            <a:endParaRPr lang="en-US" dirty="0"/>
          </a:p>
          <a:p>
            <a:endParaRPr lang="en-US" dirty="0"/>
          </a:p>
          <a:p>
            <a:r>
              <a:rPr lang="en-US" dirty="0"/>
              <a:t>在Kafka中实现消费的方式是将日志中的分区划分到每一个消费者实例上，以便在任何时间，每个实例都是分区唯一的消费者。维护消费组中的消费关系由Kafka协议动态处理。如果新的实例加入组，他们将从组中其他成员处接管一些 partition 分区;如果一个实例消失，拥有的分区将被分发到剩余的实例。</a:t>
            </a:r>
            <a:endParaRPr lang="en-US" dirty="0"/>
          </a:p>
          <a:p>
            <a:endParaRPr lang="en-US" dirty="0"/>
          </a:p>
          <a:p>
            <a:r>
              <a:rPr lang="en-US" dirty="0"/>
              <a:t>Kafka 只保证分区内的记录是有序的，而不保证主题中不同分区的顺序。每个 partition 分区按照key值排序足以满足大多数应用程序的需求。但如果你需要总记录在所有记录的上面，可使用仅有一个分区的主题来实现，这意味着每个消费者组只有一个消费者进程。</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kafka</a:t>
            </a:r>
            <a:r>
              <a:rPr lang="zh-CN" altLang="en-US" dirty="0">
                <a:sym typeface="+mn-ea"/>
              </a:rPr>
              <a:t>的定义</a:t>
            </a:r>
            <a:r>
              <a:rPr lang="en-US" altLang="zh-CN" dirty="0">
                <a:sym typeface="+mn-ea"/>
              </a:rPr>
              <a:t>:   </a:t>
            </a:r>
            <a:r>
              <a:rPr lang="zh-CN" altLang="en-US" dirty="0">
                <a:sym typeface="+mn-ea"/>
              </a:rPr>
              <a:t>用作</a:t>
            </a:r>
            <a:r>
              <a:rPr lang="en-US" altLang="zh-CN" dirty="0">
                <a:sym typeface="+mn-ea"/>
              </a:rPr>
              <a:t>LinkedIn</a:t>
            </a:r>
            <a:r>
              <a:rPr lang="zh-CN" altLang="en-US" dirty="0">
                <a:sym typeface="+mn-ea"/>
              </a:rPr>
              <a:t>的活动流（</a:t>
            </a:r>
            <a:r>
              <a:rPr lang="en-US" altLang="zh-CN" dirty="0">
                <a:sym typeface="+mn-ea"/>
              </a:rPr>
              <a:t>Activity Stream</a:t>
            </a:r>
            <a:r>
              <a:rPr lang="zh-CN" altLang="en-US" dirty="0">
                <a:sym typeface="+mn-ea"/>
              </a:rPr>
              <a:t>）和运营数据处理管道（</a:t>
            </a:r>
            <a:r>
              <a:rPr lang="en-US" altLang="zh-CN" dirty="0">
                <a:sym typeface="+mn-ea"/>
              </a:rPr>
              <a:t>Pipeline</a:t>
            </a:r>
            <a:r>
              <a:rPr lang="zh-CN" altLang="en-US" dirty="0">
                <a:sym typeface="+mn-ea"/>
              </a:rPr>
              <a:t>）的基础，具有高水平扩展和高吞吐量。</a:t>
            </a:r>
            <a:endParaRPr lang="en-US" altLang="zh-CN" dirty="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bg1"/>
                </a:solidFill>
                <a:latin typeface="Noto Sans CJK SC Bold" panose="020B0800000000000000" pitchFamily="34" charset="-122"/>
                <a:ea typeface="Noto Sans CJK SC Regular"/>
                <a:sym typeface="+mn-ea"/>
              </a:rPr>
              <a:t>ActiveMQ</a:t>
            </a:r>
            <a:r>
              <a:rPr lang="zh-CN" altLang="en-US" dirty="0">
                <a:solidFill>
                  <a:schemeClr val="bg1"/>
                </a:solidFill>
                <a:latin typeface="Noto Sans CJK SC Bold" panose="020B0800000000000000" pitchFamily="34" charset="-122"/>
                <a:ea typeface="Noto Sans CJK SC Regular"/>
                <a:sym typeface="+mn-ea"/>
              </a:rPr>
              <a:t>还是支持</a:t>
            </a:r>
            <a:r>
              <a:rPr lang="en-US" altLang="zh-CN" dirty="0">
                <a:solidFill>
                  <a:schemeClr val="bg1"/>
                </a:solidFill>
                <a:latin typeface="Noto Sans CJK SC Bold" panose="020B0800000000000000" pitchFamily="34" charset="-122"/>
                <a:ea typeface="Noto Sans CJK SC Regular"/>
                <a:sym typeface="+mn-ea"/>
              </a:rPr>
              <a:t>JMS</a:t>
            </a:r>
            <a:r>
              <a:rPr lang="zh-CN" altLang="en-US" dirty="0">
                <a:solidFill>
                  <a:schemeClr val="bg1"/>
                </a:solidFill>
                <a:latin typeface="Noto Sans CJK SC Bold" panose="020B0800000000000000" pitchFamily="34" charset="-122"/>
                <a:ea typeface="Noto Sans CJK SC Regular"/>
                <a:sym typeface="+mn-ea"/>
              </a:rPr>
              <a:t>的一种消息中间件</a:t>
            </a:r>
            <a:endParaRPr lang="zh-CN" altLang="en-US" dirty="0">
              <a:solidFill>
                <a:schemeClr val="bg1"/>
              </a:solidFill>
              <a:latin typeface="Noto Sans CJK SC Bold" panose="020B0800000000000000" pitchFamily="34" charset="-122"/>
              <a:ea typeface="Noto Sans CJK SC Regular"/>
              <a:sym typeface="+mn-ea"/>
            </a:endParaRPr>
          </a:p>
          <a:p>
            <a:endParaRPr lang="zh-CN" altLang="en-US" dirty="0"/>
          </a:p>
          <a:p>
            <a:r>
              <a:rPr lang="en-US" altLang="zh-CN" dirty="0">
                <a:solidFill>
                  <a:schemeClr val="bg1"/>
                </a:solidFill>
                <a:latin typeface="Noto Sans CJK SC Bold" panose="020B0800000000000000" pitchFamily="34" charset="-122"/>
                <a:ea typeface="Noto Sans CJK SC Regular"/>
                <a:sym typeface="+mn-ea"/>
              </a:rPr>
              <a:t>Kafka</a:t>
            </a:r>
            <a:r>
              <a:rPr lang="zh-CN" altLang="en-US" dirty="0">
                <a:solidFill>
                  <a:schemeClr val="bg1"/>
                </a:solidFill>
                <a:latin typeface="Noto Sans CJK SC Bold" panose="020B0800000000000000" pitchFamily="34" charset="-122"/>
                <a:ea typeface="Noto Sans CJK SC Regular"/>
                <a:sym typeface="+mn-ea"/>
              </a:rPr>
              <a:t>的动态扩容目前是通过</a:t>
            </a:r>
            <a:r>
              <a:rPr lang="en-US" altLang="zh-CN" dirty="0">
                <a:solidFill>
                  <a:schemeClr val="bg1"/>
                </a:solidFill>
                <a:latin typeface="Noto Sans CJK SC Bold" panose="020B0800000000000000" pitchFamily="34" charset="-122"/>
                <a:ea typeface="Noto Sans CJK SC Regular"/>
                <a:sym typeface="+mn-ea"/>
              </a:rPr>
              <a:t>zookeeper</a:t>
            </a:r>
            <a:r>
              <a:rPr lang="zh-CN" altLang="en-US" dirty="0">
                <a:solidFill>
                  <a:schemeClr val="bg1"/>
                </a:solidFill>
                <a:latin typeface="Noto Sans CJK SC Bold" panose="020B0800000000000000" pitchFamily="34" charset="-122"/>
                <a:ea typeface="Noto Sans CJK SC Regular"/>
                <a:sym typeface="+mn-ea"/>
              </a:rPr>
              <a:t>来完成的，阿里巴巴的</a:t>
            </a:r>
            <a:r>
              <a:rPr lang="en-US" altLang="zh-CN" dirty="0">
                <a:solidFill>
                  <a:schemeClr val="bg1"/>
                </a:solidFill>
                <a:latin typeface="Noto Sans CJK SC Bold" panose="020B0800000000000000" pitchFamily="34" charset="-122"/>
                <a:ea typeface="Noto Sans CJK SC Regular"/>
                <a:sym typeface="+mn-ea"/>
              </a:rPr>
              <a:t>metaq,rocketmq</a:t>
            </a:r>
            <a:r>
              <a:rPr lang="zh-CN" altLang="en-US" dirty="0">
                <a:solidFill>
                  <a:schemeClr val="bg1"/>
                </a:solidFill>
                <a:latin typeface="Noto Sans CJK SC Bold" panose="020B0800000000000000" pitchFamily="34" charset="-122"/>
                <a:ea typeface="Noto Sans CJK SC Regular"/>
                <a:sym typeface="+mn-ea"/>
              </a:rPr>
              <a:t>都有</a:t>
            </a:r>
            <a:r>
              <a:rPr lang="en-US" altLang="zh-CN" dirty="0">
                <a:solidFill>
                  <a:schemeClr val="bg1"/>
                </a:solidFill>
                <a:latin typeface="Noto Sans CJK SC Bold" panose="020B0800000000000000" pitchFamily="34" charset="-122"/>
                <a:ea typeface="Noto Sans CJK SC Regular"/>
                <a:sym typeface="+mn-ea"/>
              </a:rPr>
              <a:t>kafka</a:t>
            </a:r>
            <a:r>
              <a:rPr lang="zh-CN" altLang="en-US" dirty="0">
                <a:solidFill>
                  <a:schemeClr val="bg1"/>
                </a:solidFill>
                <a:latin typeface="Noto Sans CJK SC Bold" panose="020B0800000000000000" pitchFamily="34" charset="-122"/>
                <a:ea typeface="Noto Sans CJK SC Regular"/>
                <a:sym typeface="+mn-ea"/>
              </a:rPr>
              <a:t>的影子</a:t>
            </a:r>
            <a:endParaRPr lang="zh-CN" altLang="en-US" dirty="0">
              <a:solidFill>
                <a:schemeClr val="bg1"/>
              </a:solidFill>
              <a:latin typeface="Noto Sans CJK SC Bold" panose="020B0800000000000000" pitchFamily="34" charset="-122"/>
              <a:ea typeface="Noto Sans CJK SC Regular"/>
            </a:endParaRPr>
          </a:p>
          <a:p>
            <a:endParaRPr lang="en-US" altLang="zh-CN" dirty="0">
              <a:solidFill>
                <a:schemeClr val="bg1"/>
              </a:solidFill>
              <a:latin typeface="Noto Sans CJK SC Bold" panose="020B0800000000000000" pitchFamily="34" charset="-122"/>
              <a:ea typeface="Noto Sans CJK SC Regular"/>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应用领域： 已被多家不同类型的公司作为多种类型的数据管道和消息系统使用。如：淘宝，支付宝，百度，</a:t>
            </a:r>
            <a:r>
              <a:rPr lang="en-US" altLang="zh-CN" dirty="0">
                <a:sym typeface="+mn-ea"/>
              </a:rPr>
              <a:t>twitter</a:t>
            </a:r>
            <a:r>
              <a:rPr lang="zh-CN" altLang="en-US" dirty="0">
                <a:sym typeface="+mn-ea"/>
              </a:rPr>
              <a:t>等</a:t>
            </a:r>
            <a:endParaRPr lang="en-US" altLang="zh-CN" dirty="0"/>
          </a:p>
          <a:p>
            <a:r>
              <a:rPr lang="zh-CN" altLang="en-US" dirty="0">
                <a:sym typeface="+mn-ea"/>
              </a:rPr>
              <a:t>目前越来越多的开源分布式处理系统如</a:t>
            </a:r>
            <a:r>
              <a:rPr lang="en-US" altLang="zh-CN" dirty="0">
                <a:sym typeface="+mn-ea"/>
              </a:rPr>
              <a:t>Apache flume</a:t>
            </a:r>
            <a:r>
              <a:rPr lang="zh-CN" altLang="en-US" dirty="0">
                <a:sym typeface="+mn-ea"/>
              </a:rPr>
              <a:t>、</a:t>
            </a:r>
            <a:r>
              <a:rPr lang="en-US" altLang="zh-CN" dirty="0">
                <a:sym typeface="+mn-ea"/>
              </a:rPr>
              <a:t>Apache Storm</a:t>
            </a:r>
            <a:r>
              <a:rPr lang="zh-CN" altLang="en-US" dirty="0">
                <a:sym typeface="+mn-ea"/>
              </a:rPr>
              <a:t>、</a:t>
            </a:r>
            <a:r>
              <a:rPr lang="en-US" altLang="zh-CN" dirty="0">
                <a:sym typeface="+mn-ea"/>
              </a:rPr>
              <a:t>Spark,elasticsearch</a:t>
            </a:r>
            <a:r>
              <a:rPr lang="zh-CN" altLang="en-US" dirty="0">
                <a:sym typeface="+mn-ea"/>
              </a:rPr>
              <a:t>都支持与</a:t>
            </a:r>
            <a:r>
              <a:rPr lang="en-US" altLang="zh-CN" dirty="0">
                <a:sym typeface="+mn-ea"/>
              </a:rPr>
              <a:t>Kafka</a:t>
            </a:r>
            <a:r>
              <a:rPr lang="zh-CN" altLang="en-US" dirty="0">
                <a:sym typeface="+mn-ea"/>
              </a:rPr>
              <a:t>集成。</a:t>
            </a:r>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390" y="982980"/>
            <a:ext cx="10515600" cy="1325563"/>
          </a:xfrm>
        </p:spPr>
        <p:txBody>
          <a:bodyPr/>
          <a:lstStyle/>
          <a:p>
            <a:r>
              <a:rPr lang="zh-CN" altLang="en-US"/>
              <a:t>单击此处书写本页主题</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50E55ADC-9086-44BD-AF55-998EF314F627}"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C3FD362-844A-417A-8105-2707644DD9E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
        <p:nvSpPr>
          <p:cNvPr id="11" name="标题占位符 1"/>
          <p:cNvSpPr>
            <a:spLocks noGrp="1"/>
          </p:cNvSpPr>
          <p:nvPr>
            <p:ph type="title"/>
          </p:nvPr>
        </p:nvSpPr>
        <p:spPr>
          <a:xfrm>
            <a:off x="2227580" y="97790"/>
            <a:ext cx="4135120" cy="481965"/>
          </a:xfrm>
          <a:prstGeom prst="rect">
            <a:avLst/>
          </a:prstGeom>
        </p:spPr>
        <p:txBody>
          <a:bodyPr vert="horz" lIns="91440" tIns="45720" rIns="91440" bIns="45720" rtlCol="0" anchor="ctr" anchorCtr="0">
            <a:noAutofit/>
          </a:bodyPr>
          <a:lstStyle>
            <a:lvl1pPr algn="l">
              <a:lnSpc>
                <a:spcPct val="100000"/>
              </a:lnSpc>
              <a:defRPr sz="2000">
                <a:solidFill>
                  <a:schemeClr val="bg2">
                    <a:lumMod val="25000"/>
                  </a:schemeClr>
                </a:solidFill>
                <a:latin typeface="思源黑体 CN Heavy" panose="020B0A00000000000000" charset="-122"/>
                <a:ea typeface="思源黑体 CN Heavy" panose="020B0A00000000000000"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285721"/>
            <a:ext cx="380966" cy="57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userDrawn="1"/>
        </p:nvSpPr>
        <p:spPr>
          <a:xfrm>
            <a:off x="1" y="285721"/>
            <a:ext cx="380966"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标题占位符 1"/>
          <p:cNvSpPr>
            <a:spLocks noGrp="1"/>
          </p:cNvSpPr>
          <p:nvPr>
            <p:ph type="title"/>
          </p:nvPr>
        </p:nvSpPr>
        <p:spPr>
          <a:xfrm>
            <a:off x="380967" y="274630"/>
            <a:ext cx="11430278" cy="582579"/>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pic>
        <p:nvPicPr>
          <p:cNvPr id="12" name="图片 11"/>
          <p:cNvPicPr/>
          <p:nvPr userDrawn="1"/>
        </p:nvPicPr>
        <p:blipFill>
          <a:blip r:embed="rId2">
            <a:extLst>
              <a:ext uri="{28A0092B-C50C-407E-A947-70E740481C1C}">
                <a14:useLocalDpi xmlns:a14="http://schemas.microsoft.com/office/drawing/2010/main" val="0"/>
              </a:ext>
            </a:extLst>
          </a:blip>
          <a:stretch>
            <a:fillRect/>
          </a:stretch>
        </p:blipFill>
        <p:spPr>
          <a:xfrm>
            <a:off x="381015" y="6533974"/>
            <a:ext cx="2164167" cy="190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a:xfrm>
            <a:off x="380967" y="274630"/>
            <a:ext cx="11430278" cy="582579"/>
          </a:xfrm>
        </p:spPr>
        <p:txBody>
          <a:bodyPr/>
          <a:lstStyle>
            <a:lvl1pPr>
              <a:defRPr sz="3175">
                <a:solidFill>
                  <a:srgbClr val="1577BA"/>
                </a:solidFill>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609611" y="6356179"/>
            <a:ext cx="2844849" cy="365115"/>
          </a:xfrm>
        </p:spPr>
        <p:txBody>
          <a:bodyPr/>
          <a:lstStyle/>
          <a:p>
            <a:fld id="{26BC682A-C05F-4C99-A8C4-40D51CBA4C0F}" type="datetime1">
              <a:rPr lang="zh-CN" altLang="en-US" smtClean="0"/>
            </a:fld>
            <a:endParaRPr lang="zh-CN" altLang="en-US"/>
          </a:p>
        </p:txBody>
      </p:sp>
      <p:sp>
        <p:nvSpPr>
          <p:cNvPr id="5" name="灯片编号占位符 4"/>
          <p:cNvSpPr>
            <a:spLocks noGrp="1"/>
          </p:cNvSpPr>
          <p:nvPr>
            <p:ph type="sldNum" sz="quarter" idx="12"/>
          </p:nvPr>
        </p:nvSpPr>
        <p:spPr>
          <a:xfrm>
            <a:off x="8737752" y="6356179"/>
            <a:ext cx="2844849" cy="365115"/>
          </a:xfrm>
        </p:spPr>
        <p:txBody>
          <a:bodyPr/>
          <a:lstStyle/>
          <a:p>
            <a:fld id="{0C913308-F349-4B6D-A68A-DD1791B4A57B}" type="slidenum">
              <a:rPr lang="zh-CN" altLang="en-US" smtClean="0"/>
            </a:fld>
            <a:endParaRPr lang="zh-CN" altLang="en-US"/>
          </a:p>
        </p:txBody>
      </p:sp>
      <p:sp>
        <p:nvSpPr>
          <p:cNvPr id="6" name="文本占位符 2"/>
          <p:cNvSpPr>
            <a:spLocks noGrp="1"/>
          </p:cNvSpPr>
          <p:nvPr>
            <p:ph type="body" idx="1"/>
          </p:nvPr>
        </p:nvSpPr>
        <p:spPr>
          <a:xfrm>
            <a:off x="380967" y="1000081"/>
            <a:ext cx="5615654" cy="428616"/>
          </a:xfrm>
        </p:spPr>
        <p:txBody>
          <a:bodyPr anchor="ctr" anchorCtr="0"/>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7365" indent="0">
              <a:buNone/>
              <a:defRPr sz="2135" b="1"/>
            </a:lvl6pPr>
            <a:lvl7pPr marL="3657600" indent="0">
              <a:buNone/>
              <a:defRPr sz="2135" b="1"/>
            </a:lvl7pPr>
            <a:lvl8pPr marL="4266565" indent="0">
              <a:buNone/>
              <a:defRPr sz="2135" b="1"/>
            </a:lvl8pPr>
            <a:lvl9pPr marL="4876800" indent="0">
              <a:buNone/>
              <a:defRPr sz="2135" b="1"/>
            </a:lvl9pPr>
          </a:lstStyle>
          <a:p>
            <a:pPr lvl="0"/>
            <a:r>
              <a:rPr lang="zh-CN" altLang="en-US" dirty="0"/>
              <a:t>单击此处编辑母版文本样式</a:t>
            </a:r>
            <a:endParaRPr lang="zh-CN" altLang="en-US" dirty="0"/>
          </a:p>
        </p:txBody>
      </p:sp>
      <p:sp>
        <p:nvSpPr>
          <p:cNvPr id="7" name="内容占位符 3"/>
          <p:cNvSpPr>
            <a:spLocks noGrp="1"/>
          </p:cNvSpPr>
          <p:nvPr>
            <p:ph sz="half" idx="2"/>
          </p:nvPr>
        </p:nvSpPr>
        <p:spPr>
          <a:xfrm>
            <a:off x="380967" y="1571570"/>
            <a:ext cx="5615654" cy="4554427"/>
          </a:xfrm>
        </p:spPr>
        <p:txBody>
          <a:bodyPr/>
          <a:lstStyle>
            <a:lvl1pPr>
              <a:defRPr sz="2665"/>
            </a:lvl1pPr>
            <a:lvl2pPr>
              <a:defRPr sz="2400"/>
            </a:lvl2pPr>
            <a:lvl3pPr>
              <a:defRPr sz="2400"/>
            </a:lvl3pPr>
            <a:lvl4pPr>
              <a:defRPr sz="2400"/>
            </a:lvl4pPr>
            <a:lvl5pPr>
              <a:defRPr sz="2400"/>
            </a:lvl5pPr>
            <a:lvl6pPr>
              <a:defRPr sz="2135"/>
            </a:lvl6pPr>
            <a:lvl7pPr>
              <a:defRPr sz="2135"/>
            </a:lvl7pPr>
            <a:lvl8pPr>
              <a:defRPr sz="2135"/>
            </a:lvl8pPr>
            <a:lvl9pPr>
              <a:defRPr sz="2135"/>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文本占位符 2"/>
          <p:cNvSpPr>
            <a:spLocks noGrp="1"/>
          </p:cNvSpPr>
          <p:nvPr>
            <p:ph type="body" idx="13" hasCustomPrompt="1"/>
          </p:nvPr>
        </p:nvSpPr>
        <p:spPr>
          <a:xfrm>
            <a:off x="6191358" y="1000081"/>
            <a:ext cx="5619887" cy="5143397"/>
          </a:xfrm>
        </p:spPr>
        <p:txBody>
          <a:bodyPr anchor="t" anchorCtr="0">
            <a:normAutofit/>
          </a:bodyPr>
          <a:lstStyle>
            <a:lvl1pPr marL="0" marR="0" indent="0" algn="l" defTabSz="1218565" rtl="0" eaLnBrk="1" fontAlgn="auto" latinLnBrk="0" hangingPunct="1">
              <a:lnSpc>
                <a:spcPct val="100000"/>
              </a:lnSpc>
              <a:spcBef>
                <a:spcPct val="26000"/>
              </a:spcBef>
              <a:spcAft>
                <a:spcPts val="0"/>
              </a:spcAft>
              <a:buClrTx/>
              <a:buSzTx/>
              <a:buFont typeface="Arial" panose="020B0604020202020204" pitchFamily="34" charset="0"/>
              <a:buNone/>
              <a:defRPr sz="2400">
                <a:solidFill>
                  <a:schemeClr val="tx1">
                    <a:lumMod val="65000"/>
                    <a:lumOff val="3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7365" indent="0">
              <a:buNone/>
              <a:defRPr sz="1865">
                <a:solidFill>
                  <a:schemeClr val="tx1">
                    <a:tint val="75000"/>
                  </a:schemeClr>
                </a:solidFill>
              </a:defRPr>
            </a:lvl6pPr>
            <a:lvl7pPr marL="3657600" indent="0">
              <a:buNone/>
              <a:defRPr sz="1865">
                <a:solidFill>
                  <a:schemeClr val="tx1">
                    <a:tint val="75000"/>
                  </a:schemeClr>
                </a:solidFill>
              </a:defRPr>
            </a:lvl7pPr>
            <a:lvl8pPr marL="4266565"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dirty="0"/>
              <a:t>单击此处编辑文本样式</a:t>
            </a:r>
            <a:endParaRPr lang="zh-CN" altLang="en-US" dirty="0"/>
          </a:p>
        </p:txBody>
      </p:sp>
      <p:sp>
        <p:nvSpPr>
          <p:cNvPr id="10" name="矩形 9"/>
          <p:cNvSpPr/>
          <p:nvPr userDrawn="1"/>
        </p:nvSpPr>
        <p:spPr>
          <a:xfrm>
            <a:off x="1" y="285721"/>
            <a:ext cx="380966" cy="571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png"/><Relationship Id="rId7" Type="http://schemas.openxmlformats.org/officeDocument/2006/relationships/image" Target="../media/image1.png"/><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image" Target="../media/image3.pn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descr="图片1"/>
          <p:cNvPicPr>
            <a:picLocks noChangeAspect="1"/>
          </p:cNvPicPr>
          <p:nvPr userDrawn="1"/>
        </p:nvPicPr>
        <p:blipFill>
          <a:blip r:embed="rId2"/>
          <a:stretch>
            <a:fillRect/>
          </a:stretch>
        </p:blipFill>
        <p:spPr>
          <a:xfrm>
            <a:off x="-3810" y="-5715"/>
            <a:ext cx="12257405" cy="6901815"/>
          </a:xfrm>
          <a:prstGeom prst="rect">
            <a:avLst/>
          </a:prstGeom>
        </p:spPr>
      </p:pic>
      <p:pic>
        <p:nvPicPr>
          <p:cNvPr id="2" name="图片 1" descr="资源 3"/>
          <p:cNvPicPr>
            <a:picLocks noChangeAspect="1"/>
          </p:cNvPicPr>
          <p:nvPr userDrawn="1"/>
        </p:nvPicPr>
        <p:blipFill>
          <a:blip r:embed="rId3"/>
          <a:stretch>
            <a:fillRect/>
          </a:stretch>
        </p:blipFill>
        <p:spPr>
          <a:xfrm>
            <a:off x="6766560" y="1432560"/>
            <a:ext cx="5880100" cy="5706110"/>
          </a:xfrm>
          <a:prstGeom prst="rect">
            <a:avLst/>
          </a:prstGeom>
        </p:spPr>
      </p:pic>
      <p:pic>
        <p:nvPicPr>
          <p:cNvPr id="3" name="图片 2" descr="图片1"/>
          <p:cNvPicPr>
            <a:picLocks noChangeAspect="1"/>
          </p:cNvPicPr>
          <p:nvPr userDrawn="1"/>
        </p:nvPicPr>
        <p:blipFill>
          <a:blip r:embed="rId4"/>
          <a:stretch>
            <a:fillRect/>
          </a:stretch>
        </p:blipFill>
        <p:spPr>
          <a:xfrm>
            <a:off x="485775" y="0"/>
            <a:ext cx="1743710" cy="707390"/>
          </a:xfrm>
          <a:prstGeom prst="rect">
            <a:avLst/>
          </a:prstGeom>
        </p:spPr>
      </p:pic>
      <p:sp>
        <p:nvSpPr>
          <p:cNvPr id="100" name="文本框 99"/>
          <p:cNvSpPr txBox="1"/>
          <p:nvPr userDrawn="1"/>
        </p:nvSpPr>
        <p:spPr>
          <a:xfrm>
            <a:off x="366395" y="6275070"/>
            <a:ext cx="5080000" cy="275590"/>
          </a:xfrm>
          <a:prstGeom prst="rect">
            <a:avLst/>
          </a:prstGeom>
          <a:noFill/>
          <a:ln w="9525">
            <a:noFill/>
          </a:ln>
        </p:spPr>
        <p:txBody>
          <a:bodyPr>
            <a:spAutoFit/>
          </a:bodyPr>
          <a:p>
            <a:pPr marL="0" indent="0" algn="l"/>
            <a:r>
              <a:rPr lang="zh-CN" altLang="en-US" sz="1200" b="0" u="none">
                <a:latin typeface="思源黑体 CN Normal" panose="020B0400000000000000" charset="-122"/>
                <a:ea typeface="思源黑体 CN Normal" panose="020B0400000000000000" charset="-122"/>
                <a:cs typeface="思源黑体 CN Normal" panose="020B0400000000000000" charset="-122"/>
              </a:rPr>
              <a:t>升职加薪，就来</a:t>
            </a:r>
            <a:r>
              <a:rPr lang="zh-CN" altLang="en-US" sz="1200" b="1" u="none">
                <a:latin typeface="思源黑体 CN Normal" panose="020B0400000000000000" charset="-122"/>
                <a:ea typeface="思源黑体 CN Normal" panose="020B0400000000000000" charset="-122"/>
                <a:cs typeface="思源黑体 CN Normal" panose="020B0400000000000000" charset="-122"/>
              </a:rPr>
              <a:t>咕泡</a:t>
            </a:r>
            <a:r>
              <a:rPr lang="en-US" altLang="zh-CN" sz="1200" b="1" u="none">
                <a:latin typeface="思源黑体 CN Normal" panose="020B0400000000000000" charset="-122"/>
                <a:ea typeface="思源黑体 CN Normal" panose="020B0400000000000000" charset="-122"/>
                <a:cs typeface="思源黑体 CN Normal" panose="020B0400000000000000" charset="-122"/>
              </a:rPr>
              <a:t> !  </a:t>
            </a:r>
            <a:r>
              <a:rPr lang="en-US" altLang="zh-CN" sz="1050" b="1" u="none">
                <a:latin typeface="思源黑体 CN Normal" panose="020B0400000000000000" charset="-122"/>
                <a:ea typeface="思源黑体 CN Normal" panose="020B0400000000000000" charset="-122"/>
                <a:cs typeface="思源黑体 CN Normal" panose="020B0400000000000000" charset="-122"/>
              </a:rPr>
              <a:t> </a:t>
            </a:r>
            <a:r>
              <a:rPr lang="en-US" altLang="zh-CN" sz="1050" b="0" u="none">
                <a:latin typeface="思源黑体 CN Normal" panose="020B0400000000000000" charset="-122"/>
                <a:ea typeface="思源黑体 CN Normal" panose="020B0400000000000000" charset="-122"/>
                <a:cs typeface="思源黑体 CN Normal" panose="020B0400000000000000" charset="-122"/>
              </a:rPr>
              <a:t>\      https://www.gupaoedu.com</a:t>
            </a:r>
            <a:endParaRPr lang="en-US" altLang="zh-CN" sz="1050" b="0" u="none">
              <a:latin typeface="思源黑体 CN Normal" panose="020B0400000000000000" charset="-122"/>
              <a:ea typeface="思源黑体 CN Normal" panose="020B0400000000000000" charset="-122"/>
              <a:cs typeface="思源黑体 CN Normal" panose="020B0400000000000000" charset="-122"/>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descr="图片1"/>
          <p:cNvPicPr>
            <a:picLocks noChangeAspect="1"/>
          </p:cNvPicPr>
          <p:nvPr userDrawn="1"/>
        </p:nvPicPr>
        <p:blipFill>
          <a:blip r:embed="rId7"/>
          <a:stretch>
            <a:fillRect/>
          </a:stretch>
        </p:blipFill>
        <p:spPr>
          <a:xfrm>
            <a:off x="5715" y="3810"/>
            <a:ext cx="12257405" cy="6901815"/>
          </a:xfrm>
          <a:prstGeom prst="rect">
            <a:avLst/>
          </a:prstGeom>
        </p:spPr>
      </p:pic>
      <p:pic>
        <p:nvPicPr>
          <p:cNvPr id="13" name="图片 12" descr="元素1"/>
          <p:cNvPicPr>
            <a:picLocks noChangeAspect="1"/>
          </p:cNvPicPr>
          <p:nvPr userDrawn="1"/>
        </p:nvPicPr>
        <p:blipFill>
          <a:blip r:embed="rId8"/>
          <a:stretch>
            <a:fillRect/>
          </a:stretch>
        </p:blipFill>
        <p:spPr>
          <a:xfrm>
            <a:off x="10356850" y="5680075"/>
            <a:ext cx="1415415" cy="884555"/>
          </a:xfrm>
          <a:prstGeom prst="rect">
            <a:avLst/>
          </a:prstGeom>
        </p:spPr>
      </p:pic>
      <p:pic>
        <p:nvPicPr>
          <p:cNvPr id="14" name="图片 13" descr="元素3"/>
          <p:cNvPicPr>
            <a:picLocks noChangeAspect="1"/>
          </p:cNvPicPr>
          <p:nvPr userDrawn="1"/>
        </p:nvPicPr>
        <p:blipFill>
          <a:blip r:embed="rId9"/>
          <a:stretch>
            <a:fillRect/>
          </a:stretch>
        </p:blipFill>
        <p:spPr>
          <a:xfrm>
            <a:off x="10894695" y="5683885"/>
            <a:ext cx="877570" cy="876300"/>
          </a:xfrm>
          <a:prstGeom prst="rect">
            <a:avLst/>
          </a:prstGeom>
        </p:spPr>
      </p:pic>
      <p:sp>
        <p:nvSpPr>
          <p:cNvPr id="15" name="文本框 14"/>
          <p:cNvSpPr txBox="1"/>
          <p:nvPr userDrawn="1"/>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pic>
        <p:nvPicPr>
          <p:cNvPr id="2" name="图片 1" descr="图片1"/>
          <p:cNvPicPr>
            <a:picLocks noChangeAspect="1"/>
          </p:cNvPicPr>
          <p:nvPr userDrawn="1"/>
        </p:nvPicPr>
        <p:blipFill>
          <a:blip r:embed="rId10"/>
          <a:stretch>
            <a:fillRect/>
          </a:stretch>
        </p:blipFill>
        <p:spPr>
          <a:xfrm>
            <a:off x="485775" y="0"/>
            <a:ext cx="1743710" cy="707390"/>
          </a:xfrm>
          <a:prstGeom prst="rect">
            <a:avLst/>
          </a:prstGeom>
        </p:spPr>
      </p:pic>
      <p:sp>
        <p:nvSpPr>
          <p:cNvPr id="100" name="文本框 99"/>
          <p:cNvSpPr txBox="1"/>
          <p:nvPr userDrawn="1"/>
        </p:nvSpPr>
        <p:spPr>
          <a:xfrm>
            <a:off x="366395" y="6275070"/>
            <a:ext cx="5080000" cy="275590"/>
          </a:xfrm>
          <a:prstGeom prst="rect">
            <a:avLst/>
          </a:prstGeom>
          <a:noFill/>
          <a:ln w="9525">
            <a:noFill/>
          </a:ln>
        </p:spPr>
        <p:txBody>
          <a:bodyPr>
            <a:spAutoFit/>
          </a:bodyPr>
          <a:p>
            <a:pPr marL="0" indent="0" algn="l"/>
            <a:r>
              <a:rPr lang="zh-CN" altLang="en-US" sz="1200" b="0" u="none">
                <a:latin typeface="思源黑体 CN Normal" panose="020B0400000000000000" charset="-122"/>
                <a:ea typeface="思源黑体 CN Normal" panose="020B0400000000000000" charset="-122"/>
                <a:cs typeface="思源黑体 CN Normal" panose="020B0400000000000000" charset="-122"/>
              </a:rPr>
              <a:t>升职加薪，就来</a:t>
            </a:r>
            <a:r>
              <a:rPr lang="zh-CN" altLang="en-US" sz="1200" b="1" u="none">
                <a:latin typeface="思源黑体 CN Normal" panose="020B0400000000000000" charset="-122"/>
                <a:ea typeface="思源黑体 CN Normal" panose="020B0400000000000000" charset="-122"/>
                <a:cs typeface="思源黑体 CN Normal" panose="020B0400000000000000" charset="-122"/>
              </a:rPr>
              <a:t>咕泡</a:t>
            </a:r>
            <a:r>
              <a:rPr lang="en-US" altLang="zh-CN" sz="1200" b="1" u="none">
                <a:latin typeface="思源黑体 CN Normal" panose="020B0400000000000000" charset="-122"/>
                <a:ea typeface="思源黑体 CN Normal" panose="020B0400000000000000" charset="-122"/>
                <a:cs typeface="思源黑体 CN Normal" panose="020B0400000000000000" charset="-122"/>
              </a:rPr>
              <a:t> !  </a:t>
            </a:r>
            <a:r>
              <a:rPr lang="en-US" altLang="zh-CN" sz="1050" b="1" u="none">
                <a:latin typeface="思源黑体 CN Normal" panose="020B0400000000000000" charset="-122"/>
                <a:ea typeface="思源黑体 CN Normal" panose="020B0400000000000000" charset="-122"/>
                <a:cs typeface="思源黑体 CN Normal" panose="020B0400000000000000" charset="-122"/>
              </a:rPr>
              <a:t> </a:t>
            </a:r>
            <a:r>
              <a:rPr lang="en-US" altLang="zh-CN" sz="1050" b="0" u="none">
                <a:latin typeface="思源黑体 CN Normal" panose="020B0400000000000000" charset="-122"/>
                <a:ea typeface="思源黑体 CN Normal" panose="020B0400000000000000" charset="-122"/>
                <a:cs typeface="思源黑体 CN Normal" panose="020B0400000000000000" charset="-122"/>
              </a:rPr>
              <a:t>\      https://www.gupaoedu.com</a:t>
            </a:r>
            <a:endParaRPr lang="en-US" altLang="zh-CN" sz="1050" b="0" u="none">
              <a:latin typeface="思源黑体 CN Normal" panose="020B0400000000000000" charset="-122"/>
              <a:ea typeface="思源黑体 CN Normal" panose="020B0400000000000000" charset="-122"/>
              <a:cs typeface="思源黑体 CN Normal" panose="020B0400000000000000"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18.e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5249" y="2588260"/>
            <a:ext cx="8704961" cy="1477010"/>
          </a:xfrm>
          <a:prstGeom prst="rect">
            <a:avLst/>
          </a:prstGeom>
        </p:spPr>
        <p:txBody>
          <a:bodyPr wrap="square" lIns="0" tIns="0" rIns="0" bIns="0" rtlCol="0">
            <a:spAutoFit/>
          </a:bodyPr>
          <a:lstStyle/>
          <a:p>
            <a:pPr lvl="0" algn="l">
              <a:buClrTx/>
              <a:buSzTx/>
              <a:buFontTx/>
            </a:pPr>
            <a:r>
              <a:rPr lang="en-US" altLang="zh-CN" sz="4800" dirty="0">
                <a:solidFill>
                  <a:srgbClr val="F29400"/>
                </a:solidFill>
                <a:latin typeface="思源黑体 CN Heavy" panose="020B0A00000000000000" charset="-122"/>
                <a:ea typeface="思源黑体 CN Heavy" panose="020B0A00000000000000" charset="-122"/>
                <a:cs typeface="+mn-ea"/>
                <a:sym typeface="+mn-lt"/>
              </a:rPr>
              <a:t>Kafka</a:t>
            </a:r>
            <a:endParaRPr lang="zh-CN" sz="4800" dirty="0">
              <a:solidFill>
                <a:srgbClr val="F29400"/>
              </a:solidFill>
              <a:latin typeface="思源黑体 CN Heavy" panose="020B0A00000000000000" charset="-122"/>
              <a:ea typeface="思源黑体 CN Heavy" panose="020B0A00000000000000" charset="-122"/>
              <a:cs typeface="+mn-ea"/>
              <a:sym typeface="+mn-lt"/>
            </a:endParaRPr>
          </a:p>
          <a:p>
            <a:pPr lvl="0" algn="l">
              <a:buClrTx/>
              <a:buSzTx/>
              <a:buFontTx/>
            </a:pPr>
            <a:r>
              <a:rPr lang="zh-CN" sz="4800" dirty="0">
                <a:solidFill>
                  <a:srgbClr val="F29400"/>
                </a:solidFill>
                <a:latin typeface="思源黑体 CN Heavy" panose="020B0A00000000000000" charset="-122"/>
                <a:ea typeface="思源黑体 CN Heavy" panose="020B0A00000000000000" charset="-122"/>
                <a:cs typeface="+mn-ea"/>
                <a:sym typeface="+mn-lt"/>
              </a:rPr>
              <a:t>架构和使用场景</a:t>
            </a:r>
            <a:endParaRPr lang="zh-CN" sz="4800" dirty="0">
              <a:solidFill>
                <a:srgbClr val="F29400"/>
              </a:solidFill>
              <a:latin typeface="思源黑体 CN Heavy" panose="020B0A00000000000000" charset="-122"/>
              <a:ea typeface="思源黑体 CN Heavy" panose="020B0A00000000000000" charset="-122"/>
              <a:cs typeface="+mn-ea"/>
              <a:sym typeface="+mn-lt"/>
            </a:endParaRPr>
          </a:p>
        </p:txBody>
      </p:sp>
      <p:grpSp>
        <p:nvGrpSpPr>
          <p:cNvPr id="24" name="Group 4"/>
          <p:cNvGrpSpPr/>
          <p:nvPr/>
        </p:nvGrpSpPr>
        <p:grpSpPr>
          <a:xfrm>
            <a:off x="3905250" y="4254496"/>
            <a:ext cx="1439545" cy="352470"/>
            <a:chOff x="4878401" y="4114725"/>
            <a:chExt cx="2435198" cy="609600"/>
          </a:xfrm>
          <a:solidFill>
            <a:srgbClr val="E0B07E"/>
          </a:solidFill>
        </p:grpSpPr>
        <p:sp>
          <p:nvSpPr>
            <p:cNvPr id="25" name="Rounded Rectangle 5"/>
            <p:cNvSpPr/>
            <p:nvPr/>
          </p:nvSpPr>
          <p:spPr>
            <a:xfrm>
              <a:off x="4878401" y="4114725"/>
              <a:ext cx="2435198" cy="609600"/>
            </a:xfrm>
            <a:prstGeom prst="roundRect">
              <a:avLst>
                <a:gd name="adj" fmla="val 50000"/>
              </a:avLst>
            </a:prstGeom>
            <a:solidFill>
              <a:srgbClr val="F395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F29400"/>
                </a:solidFill>
              </a:endParaRPr>
            </a:p>
          </p:txBody>
        </p:sp>
        <p:sp>
          <p:nvSpPr>
            <p:cNvPr id="27" name="TextBox 6"/>
            <p:cNvSpPr txBox="1"/>
            <p:nvPr/>
          </p:nvSpPr>
          <p:spPr>
            <a:xfrm>
              <a:off x="4878408" y="4114726"/>
              <a:ext cx="2435191" cy="583164"/>
            </a:xfrm>
            <a:prstGeom prst="rect">
              <a:avLst/>
            </a:prstGeom>
            <a:noFill/>
          </p:spPr>
          <p:txBody>
            <a:bodyPr wrap="square" rtlCol="0">
              <a:spAutoFit/>
            </a:bodyPr>
            <a:lstStyle/>
            <a:p>
              <a:pPr algn="ctr"/>
              <a:r>
                <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rPr>
                <a:t>Allen</a:t>
              </a:r>
              <a:endPar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endParaRPr>
            </a:p>
          </p:txBody>
        </p:sp>
      </p:grpSp>
      <p:sp>
        <p:nvSpPr>
          <p:cNvPr id="5" name="文本框 4"/>
          <p:cNvSpPr txBox="1"/>
          <p:nvPr/>
        </p:nvSpPr>
        <p:spPr>
          <a:xfrm>
            <a:off x="3691884" y="1939924"/>
            <a:ext cx="3606800" cy="398781"/>
          </a:xfrm>
          <a:prstGeom prst="rect">
            <a:avLst/>
          </a:prstGeom>
          <a:noFill/>
        </p:spPr>
        <p:txBody>
          <a:bodyPr wrap="square">
            <a:spAutoFit/>
          </a:bodyPr>
          <a:lstStyle/>
          <a:p>
            <a:pPr defTabSz="914400" fontAlgn="auto">
              <a:defRPr/>
            </a:pPr>
            <a:r>
              <a:rPr lang="zh-CN" altLang="en-US" sz="2000" noProof="1">
                <a:latin typeface="微软雅黑" panose="020B0503020204020204" charset="-122"/>
                <a:ea typeface="微软雅黑" panose="020B0503020204020204" charset="-122"/>
                <a:cs typeface="微软雅黑" panose="020B0503020204020204" charset="-122"/>
                <a:sym typeface="+mn-ea"/>
              </a:rPr>
              <a:t>【</a:t>
            </a:r>
            <a:r>
              <a:rPr lang="en-US" altLang="zh-CN" sz="2000" noProof="1">
                <a:latin typeface="微软雅黑" panose="020B0503020204020204" charset="-122"/>
                <a:ea typeface="微软雅黑" panose="020B0503020204020204" charset="-122"/>
                <a:cs typeface="微软雅黑" panose="020B0503020204020204" charset="-122"/>
                <a:sym typeface="+mn-ea"/>
              </a:rPr>
              <a:t>VIP</a:t>
            </a:r>
            <a:r>
              <a:rPr lang="zh-CN" altLang="en-US" sz="2000" noProof="1">
                <a:latin typeface="微软雅黑" panose="020B0503020204020204" charset="-122"/>
                <a:ea typeface="微软雅黑" panose="020B0503020204020204" charset="-122"/>
                <a:cs typeface="微软雅黑" panose="020B0503020204020204" charset="-122"/>
                <a:sym typeface="+mn-ea"/>
              </a:rPr>
              <a:t>直播课】</a:t>
            </a:r>
            <a:endParaRPr lang="zh-CN" altLang="en-US" sz="2000" spc="200" noProof="1">
              <a:latin typeface="微软雅黑" panose="020B0503020204020204" charset="-122"/>
              <a:ea typeface="微软雅黑" panose="020B0503020204020204" charset="-122"/>
              <a:cs typeface="微软雅黑" panose="020B0503020204020204" charset="-122"/>
              <a:sym typeface="+mn-ea"/>
            </a:endParaRPr>
          </a:p>
        </p:txBody>
      </p:sp>
      <p:cxnSp>
        <p:nvCxnSpPr>
          <p:cNvPr id="12" name="直接连接符 11"/>
          <p:cNvCxnSpPr/>
          <p:nvPr/>
        </p:nvCxnSpPr>
        <p:spPr>
          <a:xfrm>
            <a:off x="3089275" y="2009775"/>
            <a:ext cx="0" cy="224472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7176" name="图片 16" descr="LOGO透明度27%"/>
          <p:cNvPicPr>
            <a:picLocks noChangeAspect="1"/>
          </p:cNvPicPr>
          <p:nvPr/>
        </p:nvPicPr>
        <p:blipFill>
          <a:blip r:embed="rId1"/>
          <a:stretch>
            <a:fillRect/>
          </a:stretch>
        </p:blipFill>
        <p:spPr>
          <a:xfrm flipH="1">
            <a:off x="-4762" y="738188"/>
            <a:ext cx="2690812" cy="51450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zh-CN" altLang="en-US"/>
              <a:t>kafka 主要功能</a:t>
            </a:r>
            <a:endParaRPr lang="zh-CN" altLang="en-US"/>
          </a:p>
        </p:txBody>
      </p:sp>
      <p:sp>
        <p:nvSpPr>
          <p:cNvPr id="13" name="TextBox 4"/>
          <p:cNvSpPr txBox="1"/>
          <p:nvPr/>
        </p:nvSpPr>
        <p:spPr>
          <a:xfrm>
            <a:off x="950414" y="1160007"/>
            <a:ext cx="9963826" cy="50673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dirty="0">
                <a:latin typeface="思源黑体 CN Normal" panose="020B0400000000000000" charset="-122"/>
                <a:ea typeface="思源黑体 CN Normal" panose="020B0400000000000000" charset="-122"/>
                <a:cs typeface="思源黑体 CN Normal" panose="020B0400000000000000" charset="-122"/>
                <a:sym typeface="+mn-ea"/>
              </a:rPr>
              <a:t>Apache Kafka® 是 一个分布式流处理平台</a:t>
            </a:r>
            <a:endParaRPr lang="zh-CN"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2" name="圆角矩形 1"/>
          <p:cNvSpPr/>
          <p:nvPr/>
        </p:nvSpPr>
        <p:spPr>
          <a:xfrm>
            <a:off x="950316" y="1881666"/>
            <a:ext cx="2661213" cy="530899"/>
          </a:xfrm>
          <a:prstGeom prst="roundRect">
            <a:avLst/>
          </a:prstGeom>
          <a:solidFill>
            <a:srgbClr val="F08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思源黑体 CN Normal" panose="020B0400000000000000" charset="-122"/>
              <a:ea typeface="思源黑体 CN Normal" panose="020B0400000000000000" charset="-122"/>
            </a:endParaRPr>
          </a:p>
        </p:txBody>
      </p:sp>
      <p:sp>
        <p:nvSpPr>
          <p:cNvPr id="3" name="文本框 2"/>
          <p:cNvSpPr txBox="1"/>
          <p:nvPr/>
        </p:nvSpPr>
        <p:spPr>
          <a:xfrm>
            <a:off x="1236262" y="1960293"/>
            <a:ext cx="2088985" cy="398780"/>
          </a:xfrm>
          <a:prstGeom prst="rect">
            <a:avLst/>
          </a:prstGeom>
          <a:noFill/>
        </p:spPr>
        <p:txBody>
          <a:bodyPr wrap="square" rtlCol="0">
            <a:spAutoFit/>
          </a:bodyPr>
          <a:lstStyle>
            <a:defPPr>
              <a:defRPr lang="zh-CN"/>
            </a:defPPr>
            <a:lvl1pPr>
              <a:defRPr sz="2800">
                <a:solidFill>
                  <a:schemeClr val="bg1"/>
                </a:solidFill>
              </a:defRPr>
            </a:lvl1pPr>
          </a:lstStyle>
          <a:p>
            <a:pPr indent="0">
              <a:buClr>
                <a:srgbClr val="1577BA"/>
              </a:buClr>
              <a:buFont typeface="Wingdings" panose="05000000000000000000" pitchFamily="2" charset="2"/>
              <a:buNone/>
            </a:pPr>
            <a:r>
              <a:rPr lang="zh-CN" altLang="en-US" sz="2000" dirty="0">
                <a:latin typeface="思源黑体 CN Normal" panose="020B0400000000000000" charset="-122"/>
                <a:ea typeface="思源黑体 CN Normal" panose="020B0400000000000000" charset="-122"/>
                <a:cs typeface="思源黑体 CN Medium" panose="020B0600000000000000" charset="-122"/>
                <a:sym typeface="+mn-ea"/>
              </a:rPr>
              <a:t>流处理平台特性</a:t>
            </a:r>
            <a:endParaRPr lang="zh-CN" altLang="en-US" sz="20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
        <p:nvSpPr>
          <p:cNvPr id="6" name="TextBox 4"/>
          <p:cNvSpPr txBox="1"/>
          <p:nvPr/>
        </p:nvSpPr>
        <p:spPr>
          <a:xfrm>
            <a:off x="950281" y="2668012"/>
            <a:ext cx="10102529" cy="133794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marL="1485900" lvl="2" indent="-571500" latinLnBrk="1">
              <a:lnSpc>
                <a:spcPct val="150000"/>
              </a:lnSpc>
              <a:buFont typeface="Arial" panose="020B0604020202020204" pitchFamily="34" charset="0"/>
              <a:buChar char="•"/>
            </a:pPr>
            <a:r>
              <a:rPr sz="1800" dirty="0">
                <a:latin typeface="思源黑体 CN Normal" panose="020B0400000000000000" charset="-122"/>
                <a:ea typeface="思源黑体 CN Normal" panose="020B0400000000000000" charset="-122"/>
                <a:sym typeface="+mn-ea"/>
              </a:rPr>
              <a:t>可以让你</a:t>
            </a:r>
            <a:r>
              <a:rPr sz="1800" b="1" dirty="0">
                <a:solidFill>
                  <a:srgbClr val="F08000"/>
                </a:solidFill>
                <a:latin typeface="思源黑体 CN Normal" panose="020B0400000000000000" charset="-122"/>
                <a:ea typeface="思源黑体 CN Normal" panose="020B0400000000000000" charset="-122"/>
                <a:sym typeface="+mn-ea"/>
              </a:rPr>
              <a:t>发布和订阅</a:t>
            </a:r>
            <a:r>
              <a:rPr sz="1800" dirty="0">
                <a:latin typeface="思源黑体 CN Normal" panose="020B0400000000000000" charset="-122"/>
                <a:ea typeface="思源黑体 CN Normal" panose="020B0400000000000000" charset="-122"/>
                <a:sym typeface="+mn-ea"/>
              </a:rPr>
              <a:t>流式的记录。这一方面与消息队列或者企业消息系统类似。</a:t>
            </a:r>
            <a:endParaRPr sz="1800" dirty="0">
              <a:latin typeface="思源黑体 CN Normal" panose="020B0400000000000000" charset="-122"/>
              <a:ea typeface="思源黑体 CN Normal" panose="020B0400000000000000" charset="-122"/>
              <a:sym typeface="+mn-ea"/>
            </a:endParaRPr>
          </a:p>
          <a:p>
            <a:pPr marL="1485900" lvl="2" indent="-571500" latinLnBrk="1">
              <a:lnSpc>
                <a:spcPct val="150000"/>
              </a:lnSpc>
              <a:buFont typeface="Arial" panose="020B0604020202020204" pitchFamily="34" charset="0"/>
              <a:buChar char="•"/>
            </a:pPr>
            <a:r>
              <a:rPr lang="en-US" sz="1800" dirty="0" err="1" smtClean="0">
                <a:latin typeface="思源黑体 CN Normal" panose="020B0400000000000000" charset="-122"/>
                <a:ea typeface="思源黑体 CN Normal" panose="020B0400000000000000" charset="-122"/>
                <a:sym typeface="+mn-ea"/>
              </a:rPr>
              <a:t>可以</a:t>
            </a:r>
            <a:r>
              <a:rPr lang="en-US" sz="1800" b="1" dirty="0" err="1" smtClean="0">
                <a:solidFill>
                  <a:srgbClr val="F08000"/>
                </a:solidFill>
                <a:latin typeface="思源黑体 CN Normal" panose="020B0400000000000000" charset="-122"/>
                <a:ea typeface="思源黑体 CN Normal" panose="020B0400000000000000" charset="-122"/>
                <a:sym typeface="+mn-ea"/>
              </a:rPr>
              <a:t>储存</a:t>
            </a:r>
            <a:r>
              <a:rPr lang="en-US" sz="1800" dirty="0" err="1" smtClean="0">
                <a:latin typeface="思源黑体 CN Normal" panose="020B0400000000000000" charset="-122"/>
                <a:ea typeface="思源黑体 CN Normal" panose="020B0400000000000000" charset="-122"/>
                <a:sym typeface="+mn-ea"/>
              </a:rPr>
              <a:t>流式的记录</a:t>
            </a:r>
            <a:r>
              <a:rPr lang="en-US" sz="1800" dirty="0" err="1">
                <a:latin typeface="思源黑体 CN Normal" panose="020B0400000000000000" charset="-122"/>
                <a:ea typeface="思源黑体 CN Normal" panose="020B0400000000000000" charset="-122"/>
                <a:sym typeface="+mn-ea"/>
              </a:rPr>
              <a:t>，并且有较好的容错性</a:t>
            </a:r>
            <a:r>
              <a:rPr lang="en-US" sz="1800" dirty="0">
                <a:latin typeface="思源黑体 CN Normal" panose="020B0400000000000000" charset="-122"/>
                <a:ea typeface="思源黑体 CN Normal" panose="020B0400000000000000" charset="-122"/>
                <a:sym typeface="+mn-ea"/>
              </a:rPr>
              <a:t>。</a:t>
            </a:r>
            <a:endParaRPr lang="en-US" sz="1800" dirty="0">
              <a:latin typeface="思源黑体 CN Normal" panose="020B0400000000000000" charset="-122"/>
              <a:ea typeface="思源黑体 CN Normal" panose="020B0400000000000000" charset="-122"/>
              <a:sym typeface="+mn-ea"/>
            </a:endParaRPr>
          </a:p>
          <a:p>
            <a:pPr marL="1485900" lvl="2" indent="-571500" latinLnBrk="1">
              <a:lnSpc>
                <a:spcPct val="150000"/>
              </a:lnSpc>
              <a:buFont typeface="Arial" panose="020B0604020202020204" pitchFamily="34" charset="0"/>
              <a:buChar char="•"/>
            </a:pPr>
            <a:r>
              <a:rPr lang="en-US" sz="1800" dirty="0">
                <a:latin typeface="思源黑体 CN Normal" panose="020B0400000000000000" charset="-122"/>
                <a:ea typeface="思源黑体 CN Normal" panose="020B0400000000000000" charset="-122"/>
                <a:sym typeface="+mn-ea"/>
              </a:rPr>
              <a:t>可以在流式记录产生时就</a:t>
            </a:r>
            <a:r>
              <a:rPr lang="en-US" sz="1800" b="1" dirty="0">
                <a:solidFill>
                  <a:srgbClr val="F08000"/>
                </a:solidFill>
                <a:latin typeface="思源黑体 CN Normal" panose="020B0400000000000000" charset="-122"/>
                <a:ea typeface="思源黑体 CN Normal" panose="020B0400000000000000" charset="-122"/>
                <a:sym typeface="+mn-ea"/>
              </a:rPr>
              <a:t>进行处理</a:t>
            </a:r>
            <a:r>
              <a:rPr lang="en-US" sz="1800" dirty="0">
                <a:latin typeface="思源黑体 CN Normal" panose="020B0400000000000000" charset="-122"/>
                <a:ea typeface="思源黑体 CN Normal" panose="020B0400000000000000" charset="-122"/>
                <a:sym typeface="+mn-ea"/>
              </a:rPr>
              <a:t>。</a:t>
            </a:r>
            <a:endParaRPr lang="en-US" sz="1800" dirty="0">
              <a:latin typeface="思源黑体 CN Normal" panose="020B0400000000000000" charset="-122"/>
              <a:ea typeface="思源黑体 CN Normal" panose="020B0400000000000000" charset="-122"/>
              <a:sym typeface="+mn-ea"/>
            </a:endParaRPr>
          </a:p>
        </p:txBody>
      </p:sp>
      <p:grpSp>
        <p:nvGrpSpPr>
          <p:cNvPr id="14" name="组合 13"/>
          <p:cNvGrpSpPr/>
          <p:nvPr/>
        </p:nvGrpSpPr>
        <p:grpSpPr>
          <a:xfrm>
            <a:off x="950316" y="4290870"/>
            <a:ext cx="3380950" cy="611541"/>
            <a:chOff x="2827" y="12770"/>
            <a:chExt cx="10062" cy="1820"/>
          </a:xfrm>
        </p:grpSpPr>
        <p:sp>
          <p:nvSpPr>
            <p:cNvPr id="8" name="矩形 7"/>
            <p:cNvSpPr/>
            <p:nvPr/>
          </p:nvSpPr>
          <p:spPr>
            <a:xfrm>
              <a:off x="4663" y="12954"/>
              <a:ext cx="8226" cy="1508"/>
            </a:xfrm>
            <a:prstGeom prst="rect">
              <a:avLst/>
            </a:prstGeom>
          </p:spPr>
          <p:txBody>
            <a:bodyPr wrap="none">
              <a:spAutoFit/>
            </a:bodyPr>
            <a:lstStyle/>
            <a:p>
              <a:pPr marL="0" lvl="2" algn="just" latinLnBrk="1">
                <a:lnSpc>
                  <a:spcPct val="150000"/>
                </a:lnSpc>
              </a:pPr>
              <a:r>
                <a:rPr sz="1800" dirty="0">
                  <a:latin typeface="思源黑体 CN Normal" panose="020B0400000000000000" charset="-122"/>
                  <a:ea typeface="思源黑体 CN Normal" panose="020B0400000000000000" charset="-122"/>
                  <a:cs typeface="思源黑体 CN Normal" panose="020B0400000000000000" charset="-122"/>
                  <a:sym typeface="+mn-ea"/>
                </a:rPr>
                <a:t>Kafka 适合什么样的场景?</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pic>
          <p:nvPicPr>
            <p:cNvPr id="10" name="图片 9"/>
            <p:cNvPicPr>
              <a:picLocks noChangeAspect="1"/>
            </p:cNvPicPr>
            <p:nvPr/>
          </p:nvPicPr>
          <p:blipFill>
            <a:blip r:embed="rId1">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27" y="12770"/>
              <a:ext cx="1820" cy="1820"/>
            </a:xfrm>
            <a:prstGeom prst="rect">
              <a:avLst/>
            </a:prstGeom>
          </p:spPr>
        </p:pic>
      </p:grpSp>
      <p:sp>
        <p:nvSpPr>
          <p:cNvPr id="11" name="TextBox 4"/>
          <p:cNvSpPr txBox="1"/>
          <p:nvPr/>
        </p:nvSpPr>
        <p:spPr>
          <a:xfrm>
            <a:off x="950281" y="5035215"/>
            <a:ext cx="10102529" cy="92202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marL="1485900" lvl="2" indent="-571500" latinLnBrk="1">
              <a:lnSpc>
                <a:spcPct val="150000"/>
              </a:lnSpc>
              <a:buFont typeface="Arial" panose="020B0604020202020204" pitchFamily="34" charset="0"/>
              <a:buChar char="•"/>
            </a:pP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构造实时流数据管道，它可以在系统或应用之间可靠地获取数据。 (相当于</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消息队列</a:t>
            </a: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lang="en-US" sz="1800" dirty="0">
              <a:latin typeface="思源黑体 CN Normal" panose="020B0400000000000000" charset="-122"/>
              <a:ea typeface="思源黑体 CN Normal" panose="020B0400000000000000" charset="-122"/>
              <a:cs typeface="思源黑体 CN Normal" panose="020B0400000000000000" charset="-122"/>
              <a:sym typeface="+mn-ea"/>
            </a:endParaRPr>
          </a:p>
          <a:p>
            <a:pPr marL="1485900" lvl="2" indent="-571500" latinLnBrk="1">
              <a:lnSpc>
                <a:spcPct val="150000"/>
              </a:lnSpc>
              <a:buFont typeface="Arial" panose="020B0604020202020204" pitchFamily="34" charset="0"/>
              <a:buChar char="•"/>
            </a:pP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构建实时流式应用程序，对这些流数据进行转换或者影响。 </a:t>
            </a:r>
            <a:endParaRPr lang="en-US"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24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24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24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kafka 重要概念</a:t>
            </a:r>
            <a:endParaRPr lang="zh-CN" altLang="en-US"/>
          </a:p>
        </p:txBody>
      </p:sp>
      <p:sp>
        <p:nvSpPr>
          <p:cNvPr id="13" name="TextBox 4"/>
          <p:cNvSpPr txBox="1"/>
          <p:nvPr/>
        </p:nvSpPr>
        <p:spPr>
          <a:xfrm>
            <a:off x="900684" y="1699642"/>
            <a:ext cx="9963826" cy="50673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接下来，我们将深入探索Kafka的特性，首先我们要了解一些重要概念。</a:t>
            </a:r>
            <a:endParaRPr lang="zh-CN"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00586" y="2721257"/>
            <a:ext cx="10317241" cy="1903507"/>
          </a:xfrm>
          <a:prstGeom prst="roundRect">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9" name="矩形 8"/>
          <p:cNvSpPr/>
          <p:nvPr/>
        </p:nvSpPr>
        <p:spPr>
          <a:xfrm>
            <a:off x="1080520" y="3011779"/>
            <a:ext cx="9957372" cy="1337945"/>
          </a:xfrm>
          <a:prstGeom prst="rect">
            <a:avLst/>
          </a:prstGeom>
        </p:spPr>
        <p:txBody>
          <a:bodyPr wrap="square">
            <a:spAutoFit/>
          </a:bodyPr>
          <a:lstStyle/>
          <a:p>
            <a:pPr marL="1485900" lvl="2" indent="-571500" latinLnBrk="1">
              <a:lnSpc>
                <a:spcPct val="150000"/>
              </a:lnSpc>
              <a:buFont typeface="Arial" panose="020B0604020202020204" pitchFamily="34" charset="0"/>
              <a:buChar char="•"/>
            </a:pPr>
            <a:r>
              <a:rPr sz="1800" dirty="0">
                <a:latin typeface="思源黑体 CN Normal" panose="020B0400000000000000" charset="-122"/>
                <a:ea typeface="思源黑体 CN Normal" panose="020B0400000000000000" charset="-122"/>
                <a:cs typeface="思源黑体 CN Normal" panose="020B0400000000000000" charset="-122"/>
                <a:sym typeface="+mn-ea"/>
              </a:rPr>
              <a:t>kafka作为一个集群运行在一个或多个服务器上</a:t>
            </a:r>
            <a:endParaRPr lang="en-US" sz="1800" dirty="0">
              <a:latin typeface="思源黑体 CN Normal" panose="020B0400000000000000" charset="-122"/>
              <a:ea typeface="思源黑体 CN Normal" panose="020B0400000000000000" charset="-122"/>
              <a:cs typeface="思源黑体 CN Normal" panose="020B0400000000000000" charset="-122"/>
              <a:sym typeface="+mn-ea"/>
            </a:endParaRPr>
          </a:p>
          <a:p>
            <a:pPr marL="1485900" lvl="2" indent="-571500" latinLnBrk="1">
              <a:lnSpc>
                <a:spcPct val="150000"/>
              </a:lnSpc>
              <a:buFont typeface="Arial" panose="020B0604020202020204" pitchFamily="34" charset="0"/>
              <a:buChar char="•"/>
            </a:pP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Kafka 通过 topic 对存储的流数据进行分类</a:t>
            </a:r>
            <a:endParaRPr lang="en-US" sz="1800" dirty="0">
              <a:latin typeface="思源黑体 CN Normal" panose="020B0400000000000000" charset="-122"/>
              <a:ea typeface="思源黑体 CN Normal" panose="020B0400000000000000" charset="-122"/>
              <a:cs typeface="思源黑体 CN Normal" panose="020B0400000000000000" charset="-122"/>
              <a:sym typeface="+mn-ea"/>
            </a:endParaRPr>
          </a:p>
          <a:p>
            <a:pPr marL="1485900" lvl="2" indent="-571500" latinLnBrk="1">
              <a:lnSpc>
                <a:spcPct val="150000"/>
              </a:lnSpc>
              <a:buFont typeface="Arial" panose="020B0604020202020204" pitchFamily="34" charset="0"/>
              <a:buChar char="•"/>
            </a:pP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每条记录中包含一个 key ，一个 value 和一个 timestamp（时间戳</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lang="zh-CN"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相关概念</a:t>
            </a:r>
            <a:r>
              <a:rPr lang="en-US" altLang="zh-CN"/>
              <a:t>-AMQP</a:t>
            </a:r>
            <a:r>
              <a:rPr lang="zh-CN" altLang="en-US"/>
              <a:t>协议</a:t>
            </a:r>
            <a:endParaRPr lang="zh-CN" altLang="en-US"/>
          </a:p>
        </p:txBody>
      </p:sp>
      <p:sp>
        <p:nvSpPr>
          <p:cNvPr id="6" name="TextBox 4"/>
          <p:cNvSpPr txBox="1"/>
          <p:nvPr/>
        </p:nvSpPr>
        <p:spPr>
          <a:xfrm>
            <a:off x="938009" y="4307638"/>
            <a:ext cx="10316149" cy="175323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just" latinLnBrk="1">
              <a:lnSpc>
                <a:spcPct val="150000"/>
              </a:lnSpc>
            </a:pPr>
            <a:r>
              <a:rPr sz="1800" dirty="0" err="1">
                <a:latin typeface="思源黑体 CN Normal" panose="020B0400000000000000" charset="-122"/>
                <a:ea typeface="思源黑体 CN Normal" panose="020B0400000000000000" charset="-122"/>
                <a:cs typeface="思源黑体 CN Normal" panose="020B0400000000000000" charset="-122"/>
                <a:sym typeface="+mn-ea"/>
              </a:rPr>
              <a:t>一些基本的概念</a:t>
            </a:r>
            <a:r>
              <a:rPr 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endParaRPr>
          </a:p>
          <a:p>
            <a:pPr algn="just"/>
            <a:r>
              <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rPr>
              <a:t>AMQP</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服务器端（</a:t>
            </a:r>
            <a:r>
              <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rPr>
              <a:t>broker</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）：用来接收生产者发送的消息并将这些消息路由给服务器中的</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队列</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just" latinLnBrk="1">
              <a:lnSpc>
                <a:spcPct val="150000"/>
              </a:lnSpc>
            </a:pPr>
            <a:r>
              <a:rPr sz="1800" dirty="0">
                <a:latin typeface="思源黑体 CN Normal" panose="020B0400000000000000" charset="-122"/>
                <a:ea typeface="思源黑体 CN Normal" panose="020B0400000000000000" charset="-122"/>
                <a:cs typeface="思源黑体 CN Normal" panose="020B0400000000000000" charset="-122"/>
                <a:sym typeface="+mn-ea"/>
              </a:rPr>
              <a:t>消费者（Consumer）：</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从消息队列中请求消息的客户端应用程序</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just" latinLnBrk="1">
              <a:lnSpc>
                <a:spcPct val="150000"/>
              </a:lnSpc>
            </a:pPr>
            <a:r>
              <a:rPr sz="1800" dirty="0">
                <a:latin typeface="思源黑体 CN Normal" panose="020B0400000000000000" charset="-122"/>
                <a:ea typeface="思源黑体 CN Normal" panose="020B0400000000000000" charset="-122"/>
                <a:cs typeface="思源黑体 CN Normal" panose="020B0400000000000000" charset="-122"/>
                <a:sym typeface="+mn-ea"/>
              </a:rPr>
              <a:t>生产者（Producer）：向 broker </a:t>
            </a:r>
            <a:r>
              <a:rPr sz="1800" dirty="0" err="1" smtClean="0">
                <a:latin typeface="思源黑体 CN Normal" panose="020B0400000000000000" charset="-122"/>
                <a:ea typeface="思源黑体 CN Normal" panose="020B0400000000000000" charset="-122"/>
                <a:cs typeface="思源黑体 CN Normal" panose="020B0400000000000000" charset="-122"/>
                <a:sym typeface="+mn-ea"/>
              </a:rPr>
              <a:t>发布消息的客户端应用程序</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pic>
        <p:nvPicPr>
          <p:cNvPr id="1026" name="Picture 2"/>
          <p:cNvPicPr>
            <a:picLocks noChangeAspect="1" noChangeArrowheads="1"/>
          </p:cNvPicPr>
          <p:nvPr/>
        </p:nvPicPr>
        <p:blipFill>
          <a:blip r:embed="rId1"/>
          <a:srcRect/>
          <a:stretch>
            <a:fillRect/>
          </a:stretch>
        </p:blipFill>
        <p:spPr bwMode="auto">
          <a:xfrm>
            <a:off x="1991420" y="2406582"/>
            <a:ext cx="8209328" cy="1673527"/>
          </a:xfrm>
          <a:prstGeom prst="rect">
            <a:avLst/>
          </a:prstGeom>
          <a:noFill/>
          <a:ln w="9525">
            <a:noFill/>
            <a:miter lim="800000"/>
            <a:headEnd/>
            <a:tailEnd/>
          </a:ln>
          <a:effectLst/>
        </p:spPr>
      </p:pic>
      <p:sp>
        <p:nvSpPr>
          <p:cNvPr id="5" name="TextBox 4"/>
          <p:cNvSpPr txBox="1"/>
          <p:nvPr/>
        </p:nvSpPr>
        <p:spPr>
          <a:xfrm>
            <a:off x="592780" y="1250747"/>
            <a:ext cx="10739247" cy="92202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just"/>
            <a:r>
              <a:rPr lang="en-US" altLang="zh-CN" sz="1800" b="1" dirty="0" smtClean="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AMQP</a:t>
            </a:r>
            <a:r>
              <a:rPr lang="en-US" altLang="zh-CN" sz="1800" dirty="0" smtClean="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 </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(Advanced Message Queuing Protocol) </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，是一个提供统一消息服务的标准高级消息队列协议，是应用层协议的一个开放标准</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为面向消息的中间件而设计</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zh-CN" altLang="en-US"/>
              <a:t>相关概念</a:t>
            </a:r>
            <a:endParaRPr lang="zh-CN" altLang="en-US"/>
          </a:p>
        </p:txBody>
      </p:sp>
      <p:sp>
        <p:nvSpPr>
          <p:cNvPr id="9" name="矩形 8"/>
          <p:cNvSpPr/>
          <p:nvPr/>
        </p:nvSpPr>
        <p:spPr>
          <a:xfrm>
            <a:off x="1117398" y="1864193"/>
            <a:ext cx="9957372" cy="922020"/>
          </a:xfrm>
          <a:prstGeom prst="rect">
            <a:avLst/>
          </a:prstGeom>
        </p:spPr>
        <p:txBody>
          <a:bodyPr wrap="square">
            <a:spAutoFit/>
          </a:bodyPr>
          <a:lstStyle/>
          <a:p>
            <a:pPr lvl="0" indent="0"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Topic 就是数据主题，是数据记录发布的地方</a:t>
            </a: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a:latin typeface="思源黑体 CN Normal" panose="020B0400000000000000" charset="-122"/>
                <a:ea typeface="思源黑体 CN Normal" panose="020B0400000000000000" charset="-122"/>
                <a:cs typeface="思源黑体 CN Normal" panose="020B0400000000000000" charset="-122"/>
                <a:sym typeface="+mn-ea"/>
              </a:rPr>
              <a:t>可以用来区分业务系统。Kafka 中的 Topics 总是多订阅者模式，一个 topic 可以拥有一个或者多个消费者来订阅它的数据。</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grpSp>
        <p:nvGrpSpPr>
          <p:cNvPr id="4" name="组合 3"/>
          <p:cNvGrpSpPr/>
          <p:nvPr/>
        </p:nvGrpSpPr>
        <p:grpSpPr>
          <a:xfrm>
            <a:off x="950316" y="1159913"/>
            <a:ext cx="2661213" cy="530899"/>
            <a:chOff x="2827" y="5600"/>
            <a:chExt cx="7920" cy="1580"/>
          </a:xfrm>
          <a:solidFill>
            <a:srgbClr val="F08000"/>
          </a:solidFill>
        </p:grpSpPr>
        <p:sp>
          <p:nvSpPr>
            <p:cNvPr id="7" name="圆角矩形 6"/>
            <p:cNvSpPr/>
            <p:nvPr/>
          </p:nvSpPr>
          <p:spPr>
            <a:xfrm>
              <a:off x="2827" y="5600"/>
              <a:ext cx="7920" cy="158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3678" y="5834"/>
              <a:ext cx="6217" cy="1187"/>
            </a:xfrm>
            <a:prstGeom prst="rect">
              <a:avLst/>
            </a:prstGeom>
            <a:grp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en-US" altLang="zh-CN" sz="2000" dirty="0">
                  <a:latin typeface="思源黑体 CN Normal" panose="020B0400000000000000" charset="-122"/>
                  <a:ea typeface="思源黑体 CN Normal" panose="020B0400000000000000" charset="-122"/>
                  <a:cs typeface="思源黑体 CN Normal" panose="020B0400000000000000" charset="-122"/>
                  <a:sym typeface="+mn-ea"/>
                </a:rPr>
                <a:t>Topics </a:t>
              </a:r>
              <a:r>
                <a:rPr lang="zh-CN" altLang="en-US" sz="2000" dirty="0">
                  <a:latin typeface="思源黑体 CN Normal" panose="020B0400000000000000" charset="-122"/>
                  <a:ea typeface="思源黑体 CN Normal" panose="020B0400000000000000" charset="-122"/>
                  <a:cs typeface="思源黑体 CN Normal" panose="020B0400000000000000" charset="-122"/>
                  <a:sym typeface="+mn-ea"/>
                </a:rPr>
                <a:t>和 </a:t>
              </a:r>
              <a:r>
                <a:rPr lang="en-US" altLang="zh-CN" sz="2000" dirty="0">
                  <a:latin typeface="思源黑体 CN Normal" panose="020B0400000000000000" charset="-122"/>
                  <a:ea typeface="思源黑体 CN Normal" panose="020B0400000000000000" charset="-122"/>
                  <a:cs typeface="思源黑体 CN Normal" panose="020B0400000000000000" charset="-122"/>
                  <a:sym typeface="+mn-ea"/>
                </a:rPr>
                <a:t>Logs</a:t>
              </a:r>
              <a:endParaRPr lang="en-US" altLang="zh-CN" sz="2000" dirty="0">
                <a:latin typeface="思源黑体 CN Normal" panose="020B0400000000000000" charset="-122"/>
                <a:ea typeface="思源黑体 CN Normal" panose="020B0400000000000000" charset="-122"/>
                <a:cs typeface="思源黑体 CN Normal" panose="020B0400000000000000" charset="-122"/>
                <a:sym typeface="+mn-ea"/>
              </a:endParaRPr>
            </a:p>
          </p:txBody>
        </p:sp>
      </p:grpSp>
      <p:grpSp>
        <p:nvGrpSpPr>
          <p:cNvPr id="2" name="组合 1"/>
          <p:cNvGrpSpPr/>
          <p:nvPr/>
        </p:nvGrpSpPr>
        <p:grpSpPr>
          <a:xfrm>
            <a:off x="1142557" y="2908518"/>
            <a:ext cx="9106976" cy="3150446"/>
            <a:chOff x="2073275" y="5496561"/>
            <a:chExt cx="17210498" cy="5953760"/>
          </a:xfrm>
        </p:grpSpPr>
        <p:pic>
          <p:nvPicPr>
            <p:cNvPr id="15" name="图片 14"/>
            <p:cNvPicPr>
              <a:picLocks noChangeAspect="1"/>
            </p:cNvPicPr>
            <p:nvPr/>
          </p:nvPicPr>
          <p:blipFill>
            <a:blip r:embed="rId1"/>
            <a:stretch>
              <a:fillRect/>
            </a:stretch>
          </p:blipFill>
          <p:spPr>
            <a:xfrm>
              <a:off x="10007693" y="5496561"/>
              <a:ext cx="9276080" cy="5953760"/>
            </a:xfrm>
            <a:prstGeom prst="rect">
              <a:avLst/>
            </a:prstGeom>
          </p:spPr>
        </p:pic>
        <p:sp>
          <p:nvSpPr>
            <p:cNvPr id="16" name="矩形 15"/>
            <p:cNvSpPr/>
            <p:nvPr/>
          </p:nvSpPr>
          <p:spPr>
            <a:xfrm>
              <a:off x="2073275" y="7639334"/>
              <a:ext cx="8420100" cy="2528468"/>
            </a:xfrm>
            <a:prstGeom prst="rect">
              <a:avLst/>
            </a:prstGeom>
          </p:spPr>
          <p:txBody>
            <a:bodyPr wrap="square">
              <a:spAutoFit/>
            </a:bodyPr>
            <a:lstStyle/>
            <a:p>
              <a:pPr lvl="0" indent="0"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对于每一个topic， </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0" indent="0"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Kafka集群都会维持</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0" indent="0"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一个分区日志，如</a:t>
              </a: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图</a:t>
              </a:r>
              <a:r>
                <a:rPr sz="1800" dirty="0">
                  <a:latin typeface="思源黑体 CN Normal" panose="020B0400000000000000" charset="-122"/>
                  <a:ea typeface="思源黑体 CN Normal" panose="020B0400000000000000" charset="-122"/>
                  <a:cs typeface="思源黑体 CN Normal" panose="020B0400000000000000" charset="-122"/>
                  <a:sym typeface="+mn-ea"/>
                </a:rPr>
                <a:t>所示：</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zh-CN" altLang="en-US"/>
              <a:t>相关概念</a:t>
            </a:r>
            <a:endParaRPr lang="zh-CN" altLang="en-US"/>
          </a:p>
        </p:txBody>
      </p:sp>
      <p:pic>
        <p:nvPicPr>
          <p:cNvPr id="2" name="图片 1"/>
          <p:cNvPicPr>
            <a:picLocks noChangeAspect="1"/>
          </p:cNvPicPr>
          <p:nvPr/>
        </p:nvPicPr>
        <p:blipFill>
          <a:blip r:embed="rId1"/>
          <a:stretch>
            <a:fillRect/>
          </a:stretch>
        </p:blipFill>
        <p:spPr>
          <a:xfrm>
            <a:off x="2674140" y="1690797"/>
            <a:ext cx="6843888" cy="4167890"/>
          </a:xfrm>
          <a:prstGeom prst="rect">
            <a:avLst/>
          </a:prstGeom>
        </p:spPr>
      </p:pic>
      <p:grpSp>
        <p:nvGrpSpPr>
          <p:cNvPr id="3" name="组合 2"/>
          <p:cNvGrpSpPr/>
          <p:nvPr/>
        </p:nvGrpSpPr>
        <p:grpSpPr>
          <a:xfrm>
            <a:off x="950316" y="1159913"/>
            <a:ext cx="2661213" cy="530899"/>
            <a:chOff x="2827" y="5600"/>
            <a:chExt cx="7920" cy="1580"/>
          </a:xfrm>
          <a:solidFill>
            <a:srgbClr val="F08000"/>
          </a:solidFill>
        </p:grpSpPr>
        <p:sp>
          <p:nvSpPr>
            <p:cNvPr id="6" name="圆角矩形 5"/>
            <p:cNvSpPr/>
            <p:nvPr/>
          </p:nvSpPr>
          <p:spPr>
            <a:xfrm>
              <a:off x="2827" y="5600"/>
              <a:ext cx="7920" cy="158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思源黑体 CN Normal" panose="020B0400000000000000" charset="-122"/>
                <a:ea typeface="思源黑体 CN Normal" panose="020B0400000000000000" charset="-122"/>
              </a:endParaRPr>
            </a:p>
          </p:txBody>
        </p:sp>
        <p:sp>
          <p:nvSpPr>
            <p:cNvPr id="8" name="文本框 7"/>
            <p:cNvSpPr txBox="1"/>
            <p:nvPr/>
          </p:nvSpPr>
          <p:spPr>
            <a:xfrm>
              <a:off x="3678" y="5834"/>
              <a:ext cx="6217" cy="1187"/>
            </a:xfrm>
            <a:prstGeom prst="rect">
              <a:avLst/>
            </a:prstGeom>
            <a:grp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en-US" altLang="zh-CN" sz="2000" dirty="0">
                  <a:latin typeface="思源黑体 CN Normal" panose="020B0400000000000000" charset="-122"/>
                  <a:ea typeface="思源黑体 CN Normal" panose="020B0400000000000000" charset="-122"/>
                  <a:sym typeface="+mn-ea"/>
                </a:rPr>
                <a:t>Partition</a:t>
              </a:r>
              <a:endParaRPr lang="en-US" altLang="zh-CN" sz="2000" dirty="0">
                <a:latin typeface="思源黑体 CN Normal" panose="020B0400000000000000" charset="-122"/>
                <a:ea typeface="思源黑体 CN Normal" panose="020B0400000000000000" charset="-122"/>
                <a:cs typeface="思源黑体 CN Medium" panose="020B0600000000000000" charset="-122"/>
                <a:sym typeface="+mn-ea"/>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相关概念</a:t>
            </a:r>
            <a:endParaRPr lang="zh-CN" altLang="en-US"/>
          </a:p>
        </p:txBody>
      </p:sp>
      <p:sp>
        <p:nvSpPr>
          <p:cNvPr id="9" name="矩形 8"/>
          <p:cNvSpPr/>
          <p:nvPr/>
        </p:nvSpPr>
        <p:spPr>
          <a:xfrm>
            <a:off x="1086212" y="1975573"/>
            <a:ext cx="10019744" cy="2584450"/>
          </a:xfrm>
          <a:prstGeom prst="rect">
            <a:avLst/>
          </a:prstGeom>
        </p:spPr>
        <p:txBody>
          <a:bodyPr wrap="square">
            <a:spAutoFit/>
          </a:bodyPr>
          <a:lstStyle/>
          <a:p>
            <a:pPr lvl="0" indent="0" algn="just"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Log </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的分区被分布到集群中的多个服务器上</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每个服务器处理它分到的分区</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a:latin typeface="思源黑体 CN Normal" panose="020B0400000000000000" charset="-122"/>
                <a:ea typeface="思源黑体 CN Normal" panose="020B0400000000000000" charset="-122"/>
                <a:cs typeface="思源黑体 CN Normal" panose="020B0400000000000000" charset="-122"/>
                <a:sym typeface="+mn-ea"/>
              </a:rPr>
              <a:t> 根据配置每个分区还可以复制到其它服务器作为备份容错。 </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0" indent="0" algn="just" latinLnBrk="1">
              <a:lnSpc>
                <a:spcPct val="150000"/>
              </a:lnSpc>
              <a:buFont typeface="Arial" panose="020B0604020202020204" pitchFamily="34" charset="0"/>
              <a:buNone/>
            </a:pPr>
            <a:r>
              <a:rPr sz="1800" dirty="0" err="1">
                <a:latin typeface="思源黑体 CN Normal" panose="020B0400000000000000" charset="-122"/>
                <a:ea typeface="思源黑体 CN Normal" panose="020B0400000000000000" charset="-122"/>
                <a:cs typeface="思源黑体 CN Normal" panose="020B0400000000000000" charset="-122"/>
                <a:sym typeface="+mn-ea"/>
              </a:rPr>
              <a:t>每个分区有一个</a:t>
            </a:r>
            <a:r>
              <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rPr>
              <a:t> </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leader，零或多个</a:t>
            </a:r>
            <a:r>
              <a:rPr sz="1800" dirty="0">
                <a:latin typeface="思源黑体 CN Normal" panose="020B0400000000000000" charset="-122"/>
                <a:ea typeface="思源黑体 CN Normal" panose="020B0400000000000000" charset="-122"/>
                <a:cs typeface="思源黑体 CN Normal" panose="020B0400000000000000" charset="-122"/>
                <a:sym typeface="+mn-ea"/>
              </a:rPr>
              <a:t> follower</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a:latin typeface="思源黑体 CN Normal" panose="020B0400000000000000" charset="-122"/>
                <a:ea typeface="思源黑体 CN Normal" panose="020B0400000000000000" charset="-122"/>
                <a:cs typeface="思源黑体 CN Normal" panose="020B0400000000000000" charset="-122"/>
                <a:sym typeface="+mn-ea"/>
              </a:rPr>
              <a:t>Leader 处理此分区的所有的读写请求，而 follower 被动的复制数据。如果 leader 宕机，其它的一个 follower 会被推举为新的 leader。 一台服务器可能同时是一个分区的 leader，另一个分区的 follower。 这样可以平衡负载，避免所有的请求都只让一台或者某几台服务器处理。</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grpSp>
        <p:nvGrpSpPr>
          <p:cNvPr id="4" name="组合 3"/>
          <p:cNvGrpSpPr/>
          <p:nvPr/>
        </p:nvGrpSpPr>
        <p:grpSpPr>
          <a:xfrm>
            <a:off x="950316" y="1159913"/>
            <a:ext cx="2661213" cy="530899"/>
            <a:chOff x="2827" y="5600"/>
            <a:chExt cx="7920" cy="1580"/>
          </a:xfrm>
          <a:solidFill>
            <a:srgbClr val="F08000"/>
          </a:solidFill>
        </p:grpSpPr>
        <p:sp>
          <p:nvSpPr>
            <p:cNvPr id="7" name="圆角矩形 6"/>
            <p:cNvSpPr/>
            <p:nvPr/>
          </p:nvSpPr>
          <p:spPr>
            <a:xfrm>
              <a:off x="2827" y="5600"/>
              <a:ext cx="7920" cy="158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思源黑体 CN Normal" panose="020B0400000000000000" charset="-122"/>
                <a:ea typeface="思源黑体 CN Normal" panose="020B0400000000000000" charset="-122"/>
              </a:endParaRPr>
            </a:p>
          </p:txBody>
        </p:sp>
        <p:sp>
          <p:nvSpPr>
            <p:cNvPr id="12" name="文本框 11"/>
            <p:cNvSpPr txBox="1"/>
            <p:nvPr/>
          </p:nvSpPr>
          <p:spPr>
            <a:xfrm>
              <a:off x="3678" y="5834"/>
              <a:ext cx="6217" cy="1187"/>
            </a:xfrm>
            <a:prstGeom prst="rect">
              <a:avLst/>
            </a:prstGeom>
            <a:grp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en-US" altLang="zh-CN" sz="2000" dirty="0">
                  <a:latin typeface="思源黑体 CN Medium" panose="020B0600000000000000" charset="-122"/>
                  <a:ea typeface="思源黑体 CN Medium" panose="020B0600000000000000" charset="-122"/>
                  <a:cs typeface="思源黑体 CN Medium" panose="020B0600000000000000" charset="-122"/>
                  <a:sym typeface="+mn-ea"/>
                </a:rPr>
                <a:t>Distribution</a:t>
              </a:r>
              <a:endParaRPr lang="en-US" altLang="zh-CN" sz="2000" dirty="0">
                <a:latin typeface="思源黑体 CN Medium" panose="020B0600000000000000" charset="-122"/>
                <a:ea typeface="思源黑体 CN Medium" panose="020B0600000000000000" charset="-122"/>
                <a:cs typeface="思源黑体 CN Medium" panose="020B0600000000000000" charset="-122"/>
                <a:sym typeface="+mn-ea"/>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相关概念</a:t>
            </a:r>
            <a:endParaRPr lang="zh-CN" altLang="en-US"/>
          </a:p>
        </p:txBody>
      </p:sp>
      <p:sp>
        <p:nvSpPr>
          <p:cNvPr id="9" name="矩形 8"/>
          <p:cNvSpPr/>
          <p:nvPr/>
        </p:nvSpPr>
        <p:spPr>
          <a:xfrm>
            <a:off x="1117314" y="1864193"/>
            <a:ext cx="9957372" cy="1337945"/>
          </a:xfrm>
          <a:prstGeom prst="rect">
            <a:avLst/>
          </a:prstGeom>
        </p:spPr>
        <p:txBody>
          <a:bodyPr wrap="square">
            <a:spAutoFit/>
          </a:bodyPr>
          <a:lstStyle/>
          <a:p>
            <a:pPr lvl="0" indent="0" latinLnBrk="1">
              <a:lnSpc>
                <a:spcPct val="150000"/>
              </a:lnSpc>
              <a:buFont typeface="Arial" panose="020B0604020202020204" pitchFamily="34" charset="0"/>
              <a:buNone/>
            </a:pPr>
            <a:r>
              <a:rPr sz="1800" dirty="0" err="1">
                <a:latin typeface="思源黑体 CN Normal" panose="020B0400000000000000" charset="-122"/>
                <a:ea typeface="思源黑体 CN Normal" panose="020B0400000000000000" charset="-122"/>
                <a:cs typeface="思源黑体 CN Normal" panose="020B0400000000000000" charset="-122"/>
                <a:sym typeface="+mn-ea"/>
              </a:rPr>
              <a:t>生产者往某个Topic上发布消息</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生产者也负责选择发布到Topic上的哪一个分区。最简单的方式从分区列表中轮流选择</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也可以根据某种算法依照权重选择分区。开发者负责如何选择分区的算法</a:t>
            </a:r>
            <a:r>
              <a:rPr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grpSp>
        <p:nvGrpSpPr>
          <p:cNvPr id="4" name="组合 3"/>
          <p:cNvGrpSpPr/>
          <p:nvPr/>
        </p:nvGrpSpPr>
        <p:grpSpPr>
          <a:xfrm>
            <a:off x="950316" y="1159913"/>
            <a:ext cx="2661213" cy="530899"/>
            <a:chOff x="2827" y="5600"/>
            <a:chExt cx="7920" cy="1580"/>
          </a:xfrm>
          <a:solidFill>
            <a:srgbClr val="F08000"/>
          </a:solidFill>
        </p:grpSpPr>
        <p:sp>
          <p:nvSpPr>
            <p:cNvPr id="7" name="圆角矩形 6"/>
            <p:cNvSpPr/>
            <p:nvPr/>
          </p:nvSpPr>
          <p:spPr>
            <a:xfrm>
              <a:off x="2827" y="5600"/>
              <a:ext cx="7920" cy="158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2" name="文本框 11"/>
            <p:cNvSpPr txBox="1"/>
            <p:nvPr/>
          </p:nvSpPr>
          <p:spPr>
            <a:xfrm>
              <a:off x="3678" y="5834"/>
              <a:ext cx="6217" cy="1187"/>
            </a:xfrm>
            <a:prstGeom prst="rect">
              <a:avLst/>
            </a:prstGeom>
            <a:grp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en-US" altLang="zh-CN" sz="2000" dirty="0">
                  <a:latin typeface="思源黑体 CN Medium" panose="020B0600000000000000" charset="-122"/>
                  <a:ea typeface="思源黑体 CN Medium" panose="020B0600000000000000" charset="-122"/>
                  <a:cs typeface="思源黑体 CN Medium" panose="020B0600000000000000" charset="-122"/>
                  <a:sym typeface="+mn-ea"/>
                </a:rPr>
                <a:t>Producers</a:t>
              </a:r>
              <a:endParaRPr lang="en-US" altLang="zh-CN" sz="2000" dirty="0">
                <a:latin typeface="思源黑体 CN Medium" panose="020B0600000000000000" charset="-122"/>
                <a:ea typeface="思源黑体 CN Medium" panose="020B0600000000000000" charset="-122"/>
                <a:cs typeface="思源黑体 CN Medium" panose="020B0600000000000000" charset="-122"/>
                <a:sym typeface="+mn-ea"/>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zh-CN" altLang="en-US">
                <a:sym typeface="+mn-ea"/>
              </a:rPr>
              <a:t>相关概念</a:t>
            </a:r>
            <a:endParaRPr lang="zh-CN" altLang="en-US"/>
          </a:p>
        </p:txBody>
      </p:sp>
      <p:sp>
        <p:nvSpPr>
          <p:cNvPr id="9" name="矩形 8"/>
          <p:cNvSpPr/>
          <p:nvPr/>
        </p:nvSpPr>
        <p:spPr>
          <a:xfrm>
            <a:off x="1117314" y="1864193"/>
            <a:ext cx="9957372" cy="1753235"/>
          </a:xfrm>
          <a:prstGeom prst="rect">
            <a:avLst/>
          </a:prstGeom>
        </p:spPr>
        <p:txBody>
          <a:bodyPr wrap="square">
            <a:spAutoFit/>
          </a:bodyPr>
          <a:lstStyle/>
          <a:p>
            <a:pPr lvl="0" indent="0" latinLnBrk="1">
              <a:lnSpc>
                <a:spcPct val="150000"/>
              </a:lnSpc>
              <a:buFont typeface="Arial" panose="020B0604020202020204" pitchFamily="34" charset="0"/>
              <a:buNone/>
            </a:pPr>
            <a:r>
              <a:rPr sz="1800" dirty="0" err="1">
                <a:latin typeface="思源黑体 CN Normal" panose="020B0400000000000000" charset="-122"/>
                <a:ea typeface="思源黑体 CN Normal" panose="020B0400000000000000" charset="-122"/>
                <a:cs typeface="思源黑体 CN Normal" panose="020B0400000000000000" charset="-122"/>
                <a:sym typeface="+mn-ea"/>
              </a:rPr>
              <a:t>消费者使用一个消费组</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名</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称来进行标识，发布到</a:t>
            </a:r>
            <a:r>
              <a:rPr sz="1800" dirty="0">
                <a:latin typeface="思源黑体 CN Normal" panose="020B0400000000000000" charset="-122"/>
                <a:ea typeface="思源黑体 CN Normal" panose="020B0400000000000000" charset="-122"/>
                <a:cs typeface="思源黑体 CN Normal" panose="020B0400000000000000" charset="-122"/>
                <a:sym typeface="+mn-ea"/>
              </a:rPr>
              <a:t> topic 中的每条记录被分配给订阅消费组中的一个消费者实例</a:t>
            </a: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消费者实例可以分布在多个进程中或者多个机器上</a:t>
            </a:r>
            <a:r>
              <a:rPr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marL="571500" lvl="0" indent="-571500" latinLnBrk="1">
              <a:lnSpc>
                <a:spcPct val="150000"/>
              </a:lnSpc>
              <a:buFont typeface="Arial" panose="020B0604020202020204" pitchFamily="34" charset="0"/>
              <a:buChar char="•"/>
            </a:pPr>
            <a:r>
              <a:rPr sz="1800" dirty="0" err="1">
                <a:latin typeface="思源黑体 CN Normal" panose="020B0400000000000000" charset="-122"/>
                <a:ea typeface="思源黑体 CN Normal" panose="020B0400000000000000" charset="-122"/>
                <a:cs typeface="思源黑体 CN Normal" panose="020B0400000000000000" charset="-122"/>
                <a:sym typeface="+mn-ea"/>
              </a:rPr>
              <a:t>如果所有的消费者实例在同一消费组中，消息记录会负载平衡到每一个消费者实例</a:t>
            </a: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marL="571500" lvl="0" indent="-571500" latinLnBrk="1">
              <a:lnSpc>
                <a:spcPct val="150000"/>
              </a:lnSpc>
              <a:buFont typeface="Arial" panose="020B0604020202020204" pitchFamily="34" charset="0"/>
              <a:buChar char="•"/>
            </a:pPr>
            <a:r>
              <a:rPr sz="1800" dirty="0" err="1">
                <a:latin typeface="思源黑体 CN Normal" panose="020B0400000000000000" charset="-122"/>
                <a:ea typeface="思源黑体 CN Normal" panose="020B0400000000000000" charset="-122"/>
                <a:cs typeface="思源黑体 CN Normal" panose="020B0400000000000000" charset="-122"/>
                <a:sym typeface="+mn-ea"/>
              </a:rPr>
              <a:t>如果所有的消费者实例在不同的消费组中，每条消息记录会广播到所有的消费者进程</a:t>
            </a: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lang="zh-CN"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grpSp>
        <p:nvGrpSpPr>
          <p:cNvPr id="4" name="组合 3"/>
          <p:cNvGrpSpPr/>
          <p:nvPr/>
        </p:nvGrpSpPr>
        <p:grpSpPr>
          <a:xfrm>
            <a:off x="950316" y="1159913"/>
            <a:ext cx="2661213" cy="530899"/>
            <a:chOff x="2827" y="5600"/>
            <a:chExt cx="7920" cy="1580"/>
          </a:xfrm>
          <a:solidFill>
            <a:srgbClr val="F08000"/>
          </a:solidFill>
        </p:grpSpPr>
        <p:sp>
          <p:nvSpPr>
            <p:cNvPr id="7" name="圆角矩形 6"/>
            <p:cNvSpPr/>
            <p:nvPr/>
          </p:nvSpPr>
          <p:spPr>
            <a:xfrm>
              <a:off x="2827" y="5600"/>
              <a:ext cx="7920" cy="158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2" name="文本框 11"/>
            <p:cNvSpPr txBox="1"/>
            <p:nvPr/>
          </p:nvSpPr>
          <p:spPr>
            <a:xfrm>
              <a:off x="3678" y="5834"/>
              <a:ext cx="6217" cy="1187"/>
            </a:xfrm>
            <a:prstGeom prst="rect">
              <a:avLst/>
            </a:prstGeom>
            <a:grp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en-US" altLang="zh-CN" sz="2000" dirty="0">
                  <a:latin typeface="思源黑体 CN Medium" panose="020B0600000000000000" charset="-122"/>
                  <a:ea typeface="思源黑体 CN Medium" panose="020B0600000000000000" charset="-122"/>
                  <a:cs typeface="思源黑体 CN Medium" panose="020B0600000000000000" charset="-122"/>
                  <a:sym typeface="+mn-ea"/>
                </a:rPr>
                <a:t>Consumers</a:t>
              </a:r>
              <a:endParaRPr lang="en-US" altLang="zh-CN" sz="2000" dirty="0">
                <a:latin typeface="思源黑体 CN Medium" panose="020B0600000000000000" charset="-122"/>
                <a:ea typeface="思源黑体 CN Medium" panose="020B0600000000000000" charset="-122"/>
                <a:cs typeface="思源黑体 CN Medium" panose="020B0600000000000000" charset="-122"/>
                <a:sym typeface="+mn-ea"/>
              </a:endParaRPr>
            </a:p>
          </p:txBody>
        </p:sp>
      </p:grpSp>
      <p:pic>
        <p:nvPicPr>
          <p:cNvPr id="2" name="图片 1"/>
          <p:cNvPicPr>
            <a:picLocks noChangeAspect="1"/>
          </p:cNvPicPr>
          <p:nvPr/>
        </p:nvPicPr>
        <p:blipFill>
          <a:blip r:embed="rId1"/>
          <a:stretch>
            <a:fillRect/>
          </a:stretch>
        </p:blipFill>
        <p:spPr>
          <a:xfrm>
            <a:off x="3663359" y="3769044"/>
            <a:ext cx="4865450" cy="258695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相关概念</a:t>
            </a:r>
            <a:endParaRPr lang="zh-CN" altLang="en-US"/>
          </a:p>
        </p:txBody>
      </p:sp>
      <p:grpSp>
        <p:nvGrpSpPr>
          <p:cNvPr id="4" name="组合 3"/>
          <p:cNvGrpSpPr/>
          <p:nvPr/>
        </p:nvGrpSpPr>
        <p:grpSpPr>
          <a:xfrm>
            <a:off x="950316" y="1159913"/>
            <a:ext cx="2661213" cy="530899"/>
            <a:chOff x="2827" y="5600"/>
            <a:chExt cx="7920" cy="1580"/>
          </a:xfrm>
          <a:solidFill>
            <a:srgbClr val="F08000"/>
          </a:solidFill>
        </p:grpSpPr>
        <p:sp>
          <p:nvSpPr>
            <p:cNvPr id="7" name="圆角矩形 6"/>
            <p:cNvSpPr/>
            <p:nvPr/>
          </p:nvSpPr>
          <p:spPr>
            <a:xfrm>
              <a:off x="2827" y="5600"/>
              <a:ext cx="7920" cy="158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思源黑体 CN Normal" panose="020B0400000000000000" charset="-122"/>
                <a:ea typeface="思源黑体 CN Normal" panose="020B0400000000000000" charset="-122"/>
              </a:endParaRPr>
            </a:p>
          </p:txBody>
        </p:sp>
        <p:sp>
          <p:nvSpPr>
            <p:cNvPr id="12" name="文本框 11"/>
            <p:cNvSpPr txBox="1"/>
            <p:nvPr/>
          </p:nvSpPr>
          <p:spPr>
            <a:xfrm>
              <a:off x="3678" y="5834"/>
              <a:ext cx="6217" cy="1187"/>
            </a:xfrm>
            <a:prstGeom prst="rect">
              <a:avLst/>
            </a:prstGeom>
            <a:grp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en-US" altLang="zh-CN" sz="2000" dirty="0" smtClean="0">
                  <a:latin typeface="思源黑体 CN Normal" panose="020B0400000000000000" charset="-122"/>
                  <a:ea typeface="思源黑体 CN Normal" panose="020B0400000000000000" charset="-122"/>
                  <a:cs typeface="思源黑体 CN Medium" panose="020B0600000000000000" charset="-122"/>
                  <a:sym typeface="+mn-ea"/>
                </a:rPr>
                <a:t>Replication</a:t>
              </a:r>
              <a:endParaRPr lang="en-US" altLang="zh-CN" sz="2000" dirty="0" smtClean="0">
                <a:latin typeface="思源黑体 CN Normal" panose="020B0400000000000000" charset="-122"/>
                <a:ea typeface="思源黑体 CN Normal" panose="020B0400000000000000" charset="-122"/>
                <a:cs typeface="思源黑体 CN Medium" panose="020B0600000000000000" charset="-122"/>
                <a:sym typeface="+mn-ea"/>
              </a:endParaRPr>
            </a:p>
          </p:txBody>
        </p:sp>
      </p:grpSp>
      <p:sp>
        <p:nvSpPr>
          <p:cNvPr id="8" name="矩形 7"/>
          <p:cNvSpPr/>
          <p:nvPr/>
        </p:nvSpPr>
        <p:spPr>
          <a:xfrm>
            <a:off x="3758592" y="1037294"/>
            <a:ext cx="7810909" cy="755650"/>
          </a:xfrm>
          <a:prstGeom prst="rect">
            <a:avLst/>
          </a:prstGeom>
        </p:spPr>
        <p:txBody>
          <a:bodyPr wrap="square">
            <a:spAutoFit/>
          </a:bodyPr>
          <a:lstStyle/>
          <a:p>
            <a:pPr lvl="0" indent="0" latinLnBrk="1">
              <a:lnSpc>
                <a:spcPct val="120000"/>
              </a:lnSpc>
              <a:buFont typeface="Arial" panose="020B0604020202020204" pitchFamily="34" charset="0"/>
              <a:buNone/>
            </a:pP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每个</a:t>
            </a: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partition</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还会被复制到其它服务器作为</a:t>
            </a: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replication，</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这是一种冗余备份策略</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10" name="圆角矩形 9"/>
          <p:cNvSpPr/>
          <p:nvPr/>
        </p:nvSpPr>
        <p:spPr>
          <a:xfrm>
            <a:off x="1188301" y="4128661"/>
            <a:ext cx="9581828" cy="2022760"/>
          </a:xfrm>
          <a:prstGeom prst="roundRect">
            <a:avLst>
              <a:gd name="adj" fmla="val 10494"/>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思源黑体 CN Normal" panose="020B0400000000000000" charset="-122"/>
              <a:ea typeface="思源黑体 CN Normal" panose="020B0400000000000000" charset="-122"/>
            </a:endParaRPr>
          </a:p>
        </p:txBody>
      </p:sp>
      <p:sp>
        <p:nvSpPr>
          <p:cNvPr id="11" name="矩形 10"/>
          <p:cNvSpPr/>
          <p:nvPr/>
        </p:nvSpPr>
        <p:spPr>
          <a:xfrm>
            <a:off x="1398905" y="4236085"/>
            <a:ext cx="9095105" cy="1753235"/>
          </a:xfrm>
          <a:prstGeom prst="rect">
            <a:avLst/>
          </a:prstGeom>
          <a:noFill/>
        </p:spPr>
        <p:txBody>
          <a:bodyPr wrap="square">
            <a:spAutoFit/>
          </a:bodyPr>
          <a:lstStyle/>
          <a:p>
            <a:pPr algn="just" latinLnBrk="1">
              <a:lnSpc>
                <a:spcPct val="150000"/>
              </a:lnSpc>
            </a:pPr>
            <a:r>
              <a:rPr 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&gt; </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同一</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个</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partition</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的多个</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replication</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不允许在同一</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broker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上</a:t>
            </a:r>
            <a:endParaRPr lang="en-US" sz="1800" dirty="0" smtClean="0">
              <a:latin typeface="思源黑体 CN Normal" panose="020B0400000000000000" charset="-122"/>
              <a:ea typeface="思源黑体 CN Normal" panose="020B0400000000000000" charset="-122"/>
              <a:cs typeface="思源黑体 CN Normal" panose="020B0400000000000000" charset="-122"/>
              <a:sym typeface="+mn-ea"/>
            </a:endParaRPr>
          </a:p>
          <a:p>
            <a:pPr algn="just" latinLnBrk="1">
              <a:lnSpc>
                <a:spcPct val="150000"/>
              </a:lnSpc>
            </a:pPr>
            <a:r>
              <a:rPr 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&gt; </a:t>
            </a:r>
            <a:r>
              <a:rPr sz="1800" dirty="0" err="1" smtClean="0">
                <a:latin typeface="思源黑体 CN Normal" panose="020B0400000000000000" charset="-122"/>
                <a:ea typeface="思源黑体 CN Normal" panose="020B0400000000000000" charset="-122"/>
                <a:cs typeface="思源黑体 CN Normal" panose="020B0400000000000000" charset="-122"/>
                <a:sym typeface="+mn-ea"/>
              </a:rPr>
              <a:t>每个</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sym typeface="+mn-ea"/>
              </a:rPr>
              <a:t>partition</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的</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replication</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中，</a:t>
            </a:r>
            <a:r>
              <a:rPr sz="1800" dirty="0" err="1" smtClean="0">
                <a:latin typeface="思源黑体 CN Normal" panose="020B0400000000000000" charset="-122"/>
                <a:ea typeface="思源黑体 CN Normal" panose="020B0400000000000000" charset="-122"/>
                <a:cs typeface="思源黑体 CN Normal" panose="020B0400000000000000" charset="-122"/>
                <a:sym typeface="+mn-ea"/>
              </a:rPr>
              <a:t>有一个leader</a:t>
            </a:r>
            <a:r>
              <a:rPr 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 </a:t>
            </a:r>
            <a:r>
              <a:rPr sz="1800" dirty="0" smtClean="0">
                <a:latin typeface="思源黑体 CN Normal" panose="020B0400000000000000" charset="-122"/>
                <a:ea typeface="思源黑体 CN Normal" panose="020B0400000000000000" charset="-122"/>
                <a:cs typeface="思源黑体 CN Normal" panose="020B0400000000000000" charset="-122"/>
                <a:sym typeface="+mn-ea"/>
              </a:rPr>
              <a:t>，</a:t>
            </a:r>
            <a:r>
              <a:rPr sz="1800" dirty="0" err="1" smtClean="0">
                <a:latin typeface="思源黑体 CN Normal" panose="020B0400000000000000" charset="-122"/>
                <a:ea typeface="思源黑体 CN Normal" panose="020B0400000000000000" charset="-122"/>
                <a:cs typeface="思源黑体 CN Normal" panose="020B0400000000000000" charset="-122"/>
                <a:sym typeface="+mn-ea"/>
              </a:rPr>
              <a:t>零或多个follower</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endParaRPr>
          </a:p>
          <a:p>
            <a:pPr algn="just" latinLnBrk="1">
              <a:lnSpc>
                <a:spcPct val="150000"/>
              </a:lnSpc>
            </a:pP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&gt; </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sym typeface="+mn-ea"/>
              </a:rPr>
              <a:t>l</a:t>
            </a:r>
            <a:r>
              <a:rPr sz="1800" dirty="0" err="1" smtClean="0">
                <a:latin typeface="思源黑体 CN Normal" panose="020B0400000000000000" charset="-122"/>
                <a:ea typeface="思源黑体 CN Normal" panose="020B0400000000000000" charset="-122"/>
                <a:cs typeface="思源黑体 CN Normal" panose="020B0400000000000000" charset="-122"/>
                <a:sym typeface="+mn-ea"/>
              </a:rPr>
              <a:t>eader处理此分区的</a:t>
            </a:r>
            <a:r>
              <a:rPr sz="1800" b="1" dirty="0" err="1" smtClean="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所有的</a:t>
            </a:r>
            <a:r>
              <a:rPr sz="1800" dirty="0" err="1" smtClean="0">
                <a:latin typeface="思源黑体 CN Normal" panose="020B0400000000000000" charset="-122"/>
                <a:ea typeface="思源黑体 CN Normal" panose="020B0400000000000000" charset="-122"/>
                <a:cs typeface="思源黑体 CN Normal" panose="020B0400000000000000" charset="-122"/>
                <a:sym typeface="+mn-ea"/>
              </a:rPr>
              <a:t>读写请求</a:t>
            </a:r>
            <a:r>
              <a:rPr sz="1800" dirty="0" smtClean="0">
                <a:latin typeface="思源黑体 CN Normal" panose="020B0400000000000000" charset="-122"/>
                <a:ea typeface="思源黑体 CN Normal" panose="020B0400000000000000" charset="-122"/>
                <a:cs typeface="思源黑体 CN Normal" panose="020B0400000000000000" charset="-122"/>
                <a:sym typeface="+mn-ea"/>
              </a:rPr>
              <a:t>， follower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仅仅</a:t>
            </a:r>
            <a:r>
              <a:rPr sz="1800" dirty="0" err="1" smtClean="0">
                <a:latin typeface="思源黑体 CN Normal" panose="020B0400000000000000" charset="-122"/>
                <a:ea typeface="思源黑体 CN Normal" panose="020B0400000000000000" charset="-122"/>
                <a:cs typeface="思源黑体 CN Normal" panose="020B0400000000000000" charset="-122"/>
                <a:sym typeface="+mn-ea"/>
              </a:rPr>
              <a:t>被动的复制数据</a:t>
            </a:r>
            <a:endParaRPr lang="en-US" sz="1800" dirty="0" smtClean="0">
              <a:latin typeface="思源黑体 CN Normal" panose="020B0400000000000000" charset="-122"/>
              <a:ea typeface="思源黑体 CN Normal" panose="020B0400000000000000" charset="-122"/>
              <a:cs typeface="思源黑体 CN Normal" panose="020B0400000000000000" charset="-122"/>
              <a:sym typeface="+mn-ea"/>
            </a:endParaRPr>
          </a:p>
          <a:p>
            <a:pPr algn="just" latinLnBrk="1">
              <a:lnSpc>
                <a:spcPct val="150000"/>
              </a:lnSpc>
            </a:pPr>
            <a:r>
              <a:rPr 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&gt; </a:t>
            </a:r>
            <a:r>
              <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rPr>
              <a:t>l</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eader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宕机后，会从</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follower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中选举出新的</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leader</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13" name="圆角矩形 12"/>
          <p:cNvSpPr/>
          <p:nvPr/>
        </p:nvSpPr>
        <p:spPr>
          <a:xfrm>
            <a:off x="1441517" y="1976306"/>
            <a:ext cx="2856317" cy="1803882"/>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思源黑体 CN Normal" panose="020B0400000000000000" charset="-122"/>
                <a:ea typeface="思源黑体 CN Normal" panose="020B0400000000000000" charset="-122"/>
              </a:rPr>
              <a:t>broker0</a:t>
            </a:r>
            <a:endParaRPr lang="en-US" altLang="zh-CN" sz="1400" dirty="0" smtClean="0">
              <a:solidFill>
                <a:schemeClr val="tx1"/>
              </a:solidFill>
              <a:latin typeface="思源黑体 CN Normal" panose="020B0400000000000000" charset="-122"/>
              <a:ea typeface="思源黑体 CN Normal" panose="020B0400000000000000" charset="-122"/>
            </a:endParaRPr>
          </a:p>
        </p:txBody>
      </p:sp>
      <p:sp>
        <p:nvSpPr>
          <p:cNvPr id="14" name="圆角矩形 13"/>
          <p:cNvSpPr/>
          <p:nvPr/>
        </p:nvSpPr>
        <p:spPr>
          <a:xfrm>
            <a:off x="4552782" y="1976306"/>
            <a:ext cx="2856317" cy="1803882"/>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思源黑体 CN Normal" panose="020B0400000000000000" charset="-122"/>
                <a:ea typeface="思源黑体 CN Normal" panose="020B0400000000000000" charset="-122"/>
              </a:rPr>
              <a:t>broker1</a:t>
            </a:r>
            <a:endParaRPr lang="en-US" altLang="zh-CN" sz="1400" dirty="0" smtClean="0">
              <a:solidFill>
                <a:schemeClr val="tx1"/>
              </a:solidFill>
              <a:latin typeface="思源黑体 CN Normal" panose="020B0400000000000000" charset="-122"/>
              <a:ea typeface="思源黑体 CN Normal" panose="020B0400000000000000" charset="-122"/>
            </a:endParaRPr>
          </a:p>
        </p:txBody>
      </p:sp>
      <p:sp>
        <p:nvSpPr>
          <p:cNvPr id="15" name="圆角矩形 14"/>
          <p:cNvSpPr/>
          <p:nvPr/>
        </p:nvSpPr>
        <p:spPr>
          <a:xfrm>
            <a:off x="7664046" y="1976306"/>
            <a:ext cx="2856317" cy="1803882"/>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思源黑体 CN Normal" panose="020B0400000000000000" charset="-122"/>
                <a:ea typeface="思源黑体 CN Normal" panose="020B0400000000000000" charset="-122"/>
              </a:rPr>
              <a:t>broker2</a:t>
            </a:r>
            <a:endParaRPr lang="en-US" altLang="zh-CN" sz="1400" dirty="0" smtClean="0">
              <a:solidFill>
                <a:schemeClr val="tx1"/>
              </a:solidFill>
              <a:latin typeface="思源黑体 CN Normal" panose="020B0400000000000000" charset="-122"/>
              <a:ea typeface="思源黑体 CN Normal" panose="020B0400000000000000" charset="-122"/>
            </a:endParaRPr>
          </a:p>
        </p:txBody>
      </p:sp>
      <p:sp>
        <p:nvSpPr>
          <p:cNvPr id="16" name="矩形 15"/>
          <p:cNvSpPr/>
          <p:nvPr/>
        </p:nvSpPr>
        <p:spPr>
          <a:xfrm>
            <a:off x="1813320" y="2498651"/>
            <a:ext cx="2153943" cy="327774"/>
          </a:xfrm>
          <a:prstGeom prst="rect">
            <a:avLst/>
          </a:prstGeom>
          <a:solidFill>
            <a:srgbClr val="6F73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topic_name-0</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17" name="矩形 16"/>
          <p:cNvSpPr/>
          <p:nvPr/>
        </p:nvSpPr>
        <p:spPr>
          <a:xfrm>
            <a:off x="4903968" y="2498651"/>
            <a:ext cx="2153943" cy="327774"/>
          </a:xfrm>
          <a:prstGeom prst="rect">
            <a:avLst/>
          </a:prstGeom>
          <a:solidFill>
            <a:srgbClr val="6F73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topic_name-1</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18" name="矩形 17"/>
          <p:cNvSpPr/>
          <p:nvPr/>
        </p:nvSpPr>
        <p:spPr>
          <a:xfrm>
            <a:off x="8015233" y="2498651"/>
            <a:ext cx="2153943" cy="327774"/>
          </a:xfrm>
          <a:prstGeom prst="rect">
            <a:avLst/>
          </a:prstGeom>
          <a:solidFill>
            <a:srgbClr val="6F73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topic_name-2</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19" name="矩形 18"/>
          <p:cNvSpPr/>
          <p:nvPr/>
        </p:nvSpPr>
        <p:spPr>
          <a:xfrm>
            <a:off x="1813320" y="2904716"/>
            <a:ext cx="2153943" cy="32777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topic_name-1</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20" name="矩形 19"/>
          <p:cNvSpPr/>
          <p:nvPr/>
        </p:nvSpPr>
        <p:spPr>
          <a:xfrm>
            <a:off x="8015233" y="2904716"/>
            <a:ext cx="2153943" cy="32777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topic_name-1</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21" name="矩形 20"/>
          <p:cNvSpPr/>
          <p:nvPr/>
        </p:nvSpPr>
        <p:spPr>
          <a:xfrm>
            <a:off x="4903968" y="2904716"/>
            <a:ext cx="2153943" cy="32777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topic_name-0</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22" name="矩形 21"/>
          <p:cNvSpPr/>
          <p:nvPr/>
        </p:nvSpPr>
        <p:spPr>
          <a:xfrm>
            <a:off x="8015233" y="3327673"/>
            <a:ext cx="2153943" cy="32777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topic_name-0</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23" name="矩形 22"/>
          <p:cNvSpPr/>
          <p:nvPr/>
        </p:nvSpPr>
        <p:spPr>
          <a:xfrm>
            <a:off x="4903968" y="3291789"/>
            <a:ext cx="2153943" cy="32777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topic_name-2</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24" name="矩形 23"/>
          <p:cNvSpPr/>
          <p:nvPr/>
        </p:nvSpPr>
        <p:spPr>
          <a:xfrm>
            <a:off x="1813320" y="3304458"/>
            <a:ext cx="2153943" cy="327774"/>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08000"/>
                </a:solidFill>
                <a:latin typeface="思源黑体 CN Normal" panose="020B0400000000000000" charset="-122"/>
                <a:ea typeface="思源黑体 CN Normal" panose="020B0400000000000000" charset="-122"/>
              </a:rPr>
              <a:t>topic_name-2</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bldLvl="0" animBg="1"/>
      <p:bldP spid="22" grpId="0" bldLvl="0" animBg="1"/>
      <p:bldP spid="23" grpId="0" bldLvl="0" animBg="1"/>
      <p:bldP spid="2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lang="zh-CN" altLang="en-US"/>
              <a:t>kafka 核心 API</a:t>
            </a:r>
            <a:endParaRPr lang="zh-CN" altLang="en-US"/>
          </a:p>
        </p:txBody>
      </p:sp>
      <p:sp>
        <p:nvSpPr>
          <p:cNvPr id="9" name="矩形 8"/>
          <p:cNvSpPr/>
          <p:nvPr/>
        </p:nvSpPr>
        <p:spPr>
          <a:xfrm>
            <a:off x="1117314" y="1864193"/>
            <a:ext cx="9957372" cy="4246245"/>
          </a:xfrm>
          <a:prstGeom prst="rect">
            <a:avLst/>
          </a:prstGeom>
        </p:spPr>
        <p:txBody>
          <a:bodyPr wrap="square">
            <a:spAutoFit/>
          </a:bodyPr>
          <a:lstStyle/>
          <a:p>
            <a:pPr marL="571500" lvl="0" indent="-571500" latinLnBrk="1">
              <a:lnSpc>
                <a:spcPct val="150000"/>
              </a:lnSpc>
              <a:buFont typeface="Arial" panose="020B0604020202020204" pitchFamily="34" charset="0"/>
              <a:buChar char="•"/>
            </a:pPr>
            <a:r>
              <a:rPr sz="1800" b="1" dirty="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Producer API</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2" indent="0"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允许一个应用程序发布一串流式的数据到一个或者多个 Kafka topic。</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marL="571500" lvl="0" indent="-571500" latinLnBrk="1">
              <a:lnSpc>
                <a:spcPct val="150000"/>
              </a:lnSpc>
              <a:buFont typeface="Arial" panose="020B0604020202020204" pitchFamily="34" charset="0"/>
              <a:buChar char="•"/>
            </a:pPr>
            <a:r>
              <a:rPr sz="1800" b="1" dirty="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Consumer API</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2" indent="0"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允许一个应用程序订阅一个或多个 topic ，并且对发布给他们的流式数据进行处理。</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marL="571500" lvl="0" indent="-571500" latinLnBrk="1">
              <a:lnSpc>
                <a:spcPct val="150000"/>
              </a:lnSpc>
              <a:buFont typeface="Arial" panose="020B0604020202020204" pitchFamily="34" charset="0"/>
              <a:buChar char="•"/>
            </a:pPr>
            <a:r>
              <a:rPr sz="1800" b="1" dirty="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Streams API</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2" indent="0"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允许一个应用程序作为一个流处理器，消费一个或者多个 topic 产生的输入流，然后生产一个输出流到一个或多个 topic 中去，在输入输出流中进行有效的转换。</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marL="571500" lvl="0" indent="-571500" latinLnBrk="1">
              <a:lnSpc>
                <a:spcPct val="150000"/>
              </a:lnSpc>
              <a:buFont typeface="Arial" panose="020B0604020202020204" pitchFamily="34" charset="0"/>
              <a:buChar char="•"/>
            </a:pPr>
            <a:r>
              <a:rPr sz="1800" b="1" dirty="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Connector API</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2" indent="0" latinLnBrk="1">
              <a:lnSpc>
                <a:spcPct val="150000"/>
              </a:lnSpc>
              <a:buFont typeface="Arial" panose="020B0604020202020204" pitchFamily="34" charset="0"/>
              <a:buNone/>
            </a:pPr>
            <a:r>
              <a:rPr sz="1800" dirty="0">
                <a:latin typeface="思源黑体 CN Normal" panose="020B0400000000000000" charset="-122"/>
                <a:ea typeface="思源黑体 CN Normal" panose="020B0400000000000000" charset="-122"/>
                <a:cs typeface="思源黑体 CN Normal" panose="020B0400000000000000" charset="-122"/>
                <a:sym typeface="+mn-ea"/>
              </a:rPr>
              <a:t>允许构建并运行可重用的生产者或者消费者，将Kafka topics连接到已存在的应用程序或者数据系统。比如，连接到一个关系型数据库，捕捉表（table）的所有变更内容。</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grpSp>
        <p:nvGrpSpPr>
          <p:cNvPr id="6" name="组合 5"/>
          <p:cNvGrpSpPr/>
          <p:nvPr/>
        </p:nvGrpSpPr>
        <p:grpSpPr>
          <a:xfrm>
            <a:off x="950316" y="1159913"/>
            <a:ext cx="2661213" cy="530899"/>
            <a:chOff x="2827" y="5600"/>
            <a:chExt cx="7920" cy="1580"/>
          </a:xfrm>
          <a:solidFill>
            <a:srgbClr val="F08000"/>
          </a:solidFill>
        </p:grpSpPr>
        <p:sp>
          <p:nvSpPr>
            <p:cNvPr id="2" name="圆角矩形 1"/>
            <p:cNvSpPr/>
            <p:nvPr/>
          </p:nvSpPr>
          <p:spPr>
            <a:xfrm>
              <a:off x="2827" y="5600"/>
              <a:ext cx="7920" cy="158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思源黑体 CN Normal" panose="020B0400000000000000" charset="-122"/>
                <a:ea typeface="思源黑体 CN Normal" panose="020B0400000000000000" charset="-122"/>
              </a:endParaRPr>
            </a:p>
          </p:txBody>
        </p:sp>
        <p:sp>
          <p:nvSpPr>
            <p:cNvPr id="3" name="文本框 2"/>
            <p:cNvSpPr txBox="1"/>
            <p:nvPr/>
          </p:nvSpPr>
          <p:spPr>
            <a:xfrm>
              <a:off x="3678" y="5834"/>
              <a:ext cx="6217" cy="1187"/>
            </a:xfrm>
            <a:prstGeom prst="rect">
              <a:avLst/>
            </a:prstGeom>
            <a:grpFill/>
          </p:spPr>
          <p:txBody>
            <a:bodyPr wrap="square" rtlCol="0">
              <a:spAutoFit/>
            </a:bodyPr>
            <a:lstStyle>
              <a:defPPr>
                <a:defRPr lang="zh-CN"/>
              </a:defPPr>
              <a:lvl1pPr>
                <a:defRPr sz="2800">
                  <a:solidFill>
                    <a:schemeClr val="bg1"/>
                  </a:solidFill>
                </a:defRPr>
              </a:lvl1pPr>
            </a:lstStyle>
            <a:p>
              <a:pPr indent="0">
                <a:buClr>
                  <a:srgbClr val="1577BA"/>
                </a:buClr>
                <a:buFont typeface="Wingdings" panose="05000000000000000000" pitchFamily="2" charset="2"/>
                <a:buNone/>
              </a:pPr>
              <a:r>
                <a:rPr lang="zh-CN" altLang="zh-CN" sz="2000" dirty="0">
                  <a:latin typeface="思源黑体 CN Normal" panose="020B0400000000000000" charset="-122"/>
                  <a:ea typeface="思源黑体 CN Normal" panose="020B0400000000000000" charset="-122"/>
                  <a:cs typeface="思源黑体 CN Normal" panose="020B0400000000000000" charset="-122"/>
                  <a:sym typeface="+mn-ea"/>
                </a:rPr>
                <a:t>四个核心 </a:t>
              </a:r>
              <a:r>
                <a:rPr lang="en-US" altLang="zh-CN" sz="2000" dirty="0">
                  <a:latin typeface="思源黑体 CN Normal" panose="020B0400000000000000" charset="-122"/>
                  <a:ea typeface="思源黑体 CN Normal" panose="020B0400000000000000" charset="-122"/>
                  <a:cs typeface="思源黑体 CN Normal" panose="020B0400000000000000" charset="-122"/>
                  <a:sym typeface="+mn-ea"/>
                </a:rPr>
                <a:t>API</a:t>
              </a:r>
              <a:endParaRPr lang="en-US" altLang="zh-CN" sz="2000" dirty="0">
                <a:latin typeface="思源黑体 CN Normal" panose="020B0400000000000000" charset="-122"/>
                <a:ea typeface="思源黑体 CN Normal" panose="020B0400000000000000" charset="-122"/>
                <a:cs typeface="思源黑体 CN Normal" panose="020B0400000000000000"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p:cNvSpPr>
            <a:spLocks noGrp="1"/>
          </p:cNvSpPr>
          <p:nvPr>
            <p:ph type="title"/>
          </p:nvPr>
        </p:nvSpPr>
        <p:spPr/>
        <p:txBody>
          <a:bodyPr/>
          <a:p>
            <a:r>
              <a:rPr lang="zh-CN" altLang="en-US"/>
              <a:t>自我介绍</a:t>
            </a:r>
            <a:endParaRPr lang="zh-CN" altLang="en-US"/>
          </a:p>
        </p:txBody>
      </p:sp>
      <p:sp>
        <p:nvSpPr>
          <p:cNvPr id="2" name="Title 3"/>
          <p:cNvSpPr txBox="1"/>
          <p:nvPr/>
        </p:nvSpPr>
        <p:spPr>
          <a:xfrm>
            <a:off x="4866005" y="3413760"/>
            <a:ext cx="5612765" cy="1596390"/>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spcBef>
                <a:spcPts val="900"/>
              </a:spcBef>
              <a:buClr>
                <a:schemeClr val="accent2"/>
              </a:buClr>
              <a:buSzPct val="150000"/>
            </a:pPr>
            <a:r>
              <a:rPr sz="1400" b="0" dirty="0">
                <a:latin typeface="思源黑体 CN Normal" panose="020B0400000000000000" charset="-122"/>
                <a:ea typeface="思源黑体 CN Normal" panose="020B0400000000000000" charset="-122"/>
                <a:cs typeface="思源黑体 CN Normal" panose="020B0400000000000000" charset="-122"/>
                <a:sym typeface="+mn-ea"/>
              </a:rPr>
              <a:t>10余年Java行业经验，曾在多家大型互联网企业担任高级工程师、架构师、项目经理务等职务；</a:t>
            </a:r>
            <a:endParaRPr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nSpc>
                <a:spcPct val="130000"/>
              </a:lnSpc>
              <a:spcBef>
                <a:spcPts val="900"/>
              </a:spcBef>
              <a:buClr>
                <a:schemeClr val="accent2"/>
              </a:buClr>
              <a:buSzPct val="150000"/>
            </a:pPr>
            <a:r>
              <a:rPr sz="1400" b="0" dirty="0">
                <a:latin typeface="思源黑体 CN Normal" panose="020B0400000000000000" charset="-122"/>
                <a:ea typeface="思源黑体 CN Normal" panose="020B0400000000000000" charset="-122"/>
                <a:cs typeface="思源黑体 CN Normal" panose="020B0400000000000000" charset="-122"/>
                <a:sym typeface="+mn-ea"/>
              </a:rPr>
              <a:t>精通分布式、高并发、微服 务</a:t>
            </a:r>
            <a:r>
              <a:rPr lang="zh-CN" sz="1400" b="0" dirty="0">
                <a:latin typeface="思源黑体 CN Normal" panose="020B0400000000000000" charset="-122"/>
                <a:ea typeface="思源黑体 CN Normal" panose="020B0400000000000000" charset="-122"/>
                <a:cs typeface="思源黑体 CN Normal" panose="020B0400000000000000" charset="-122"/>
                <a:sym typeface="+mn-ea"/>
              </a:rPr>
              <a:t>、云原生</a:t>
            </a:r>
            <a:r>
              <a:rPr sz="1400" b="0" dirty="0">
                <a:latin typeface="思源黑体 CN Normal" panose="020B0400000000000000" charset="-122"/>
                <a:ea typeface="思源黑体 CN Normal" panose="020B0400000000000000" charset="-122"/>
                <a:cs typeface="思源黑体 CN Normal" panose="020B0400000000000000" charset="-122"/>
                <a:sym typeface="+mn-ea"/>
              </a:rPr>
              <a:t>等技术， 并有丰富的实战经验。</a:t>
            </a:r>
            <a:endParaRPr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nSpc>
                <a:spcPct val="130000"/>
              </a:lnSpc>
              <a:spcBef>
                <a:spcPts val="900"/>
              </a:spcBef>
              <a:buClr>
                <a:schemeClr val="accent2"/>
              </a:buClr>
              <a:buSzPct val="150000"/>
            </a:pPr>
            <a:r>
              <a:rPr lang="zh-CN" sz="1400" b="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格言：</a:t>
            </a:r>
            <a:r>
              <a:rPr lang="en-US" altLang="zh-CN" sz="1400" b="0" dirty="0">
                <a:latin typeface="思源黑体 CN Normal" panose="020B0400000000000000" charset="-122"/>
                <a:ea typeface="思源黑体 CN Normal" panose="020B0400000000000000" charset="-122"/>
                <a:cs typeface="思源黑体 CN Normal" panose="020B0400000000000000" charset="-122"/>
                <a:sym typeface="+mn-ea"/>
              </a:rPr>
              <a:t>选择自己相信的，相信自己选择的！</a:t>
            </a:r>
            <a:endParaRPr lang="en-US" altLang="zh-CN" sz="1400" b="0" dirty="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 name="Rectangle 3"/>
          <p:cNvSpPr txBox="1">
            <a:spLocks noChangeArrowheads="1"/>
          </p:cNvSpPr>
          <p:nvPr/>
        </p:nvSpPr>
        <p:spPr bwMode="auto">
          <a:xfrm>
            <a:off x="4866005" y="1510030"/>
            <a:ext cx="5935980" cy="49276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lnSpc>
                <a:spcPct val="130000"/>
              </a:lnSpc>
            </a:pPr>
            <a:r>
              <a:rPr lang="zh-CN" sz="200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sym typeface="+mn-ea"/>
              </a:rPr>
              <a:t>咕泡学院</a:t>
            </a:r>
            <a:r>
              <a:rPr lang="en-US" altLang="zh-CN" sz="200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sym typeface="+mn-ea"/>
              </a:rPr>
              <a:t>-Allen</a:t>
            </a:r>
            <a:endParaRPr lang="en-US" altLang="zh-CN" sz="2000" dirty="0">
              <a:solidFill>
                <a:schemeClr val="bg2">
                  <a:lumMod val="25000"/>
                </a:schemeClr>
              </a:solidFill>
              <a:effectLst/>
              <a:latin typeface="思源黑体 CN Heavy" panose="020B0A00000000000000" charset="-122"/>
              <a:ea typeface="思源黑体 CN Heavy" panose="020B0A00000000000000" charset="-122"/>
              <a:cs typeface="思源黑体 CN Heavy" panose="020B0A00000000000000" charset="-122"/>
            </a:endParaRPr>
          </a:p>
        </p:txBody>
      </p:sp>
      <p:pic>
        <p:nvPicPr>
          <p:cNvPr id="6" name="图片 5" descr="图片1"/>
          <p:cNvPicPr>
            <a:picLocks noChangeAspect="1"/>
          </p:cNvPicPr>
          <p:nvPr/>
        </p:nvPicPr>
        <p:blipFill>
          <a:blip r:embed="rId1"/>
          <a:stretch>
            <a:fillRect/>
          </a:stretch>
        </p:blipFill>
        <p:spPr>
          <a:xfrm>
            <a:off x="1363345" y="1595755"/>
            <a:ext cx="243840" cy="240665"/>
          </a:xfrm>
          <a:prstGeom prst="rect">
            <a:avLst/>
          </a:prstGeom>
        </p:spPr>
      </p:pic>
      <p:pic>
        <p:nvPicPr>
          <p:cNvPr id="7" name="图片 6" descr="图片1"/>
          <p:cNvPicPr>
            <a:picLocks noChangeAspect="1"/>
          </p:cNvPicPr>
          <p:nvPr/>
        </p:nvPicPr>
        <p:blipFill>
          <a:blip r:embed="rId2"/>
          <a:stretch>
            <a:fillRect/>
          </a:stretch>
        </p:blipFill>
        <p:spPr>
          <a:xfrm>
            <a:off x="4196080" y="5029200"/>
            <a:ext cx="243840" cy="240665"/>
          </a:xfrm>
          <a:prstGeom prst="rect">
            <a:avLst/>
          </a:prstGeom>
        </p:spPr>
      </p:pic>
      <p:cxnSp>
        <p:nvCxnSpPr>
          <p:cNvPr id="63" name="直接连接符 62"/>
          <p:cNvCxnSpPr/>
          <p:nvPr/>
        </p:nvCxnSpPr>
        <p:spPr>
          <a:xfrm>
            <a:off x="5013324" y="3169285"/>
            <a:ext cx="5329557" cy="5715"/>
          </a:xfrm>
          <a:prstGeom prst="line">
            <a:avLst/>
          </a:prstGeom>
          <a:ln>
            <a:solidFill>
              <a:srgbClr val="F07F01"/>
            </a:solidFill>
          </a:ln>
        </p:spPr>
        <p:style>
          <a:lnRef idx="1">
            <a:schemeClr val="accent4"/>
          </a:lnRef>
          <a:fillRef idx="0">
            <a:schemeClr val="accent4"/>
          </a:fillRef>
          <a:effectRef idx="0">
            <a:schemeClr val="accent4"/>
          </a:effectRef>
          <a:fontRef idx="minor">
            <a:schemeClr val="tx1"/>
          </a:fontRef>
        </p:style>
      </p:cxnSp>
      <p:pic>
        <p:nvPicPr>
          <p:cNvPr id="5" name="图片 4"/>
          <p:cNvPicPr>
            <a:picLocks noChangeAspect="1"/>
          </p:cNvPicPr>
          <p:nvPr/>
        </p:nvPicPr>
        <p:blipFill>
          <a:blip r:embed="rId3"/>
          <a:stretch>
            <a:fillRect/>
          </a:stretch>
        </p:blipFill>
        <p:spPr>
          <a:xfrm>
            <a:off x="1541780" y="1670050"/>
            <a:ext cx="2724150" cy="3527425"/>
          </a:xfrm>
          <a:prstGeom prst="rect">
            <a:avLst/>
          </a:prstGeom>
        </p:spPr>
      </p:pic>
      <p:grpSp>
        <p:nvGrpSpPr>
          <p:cNvPr id="8" name="组合 7"/>
          <p:cNvGrpSpPr/>
          <p:nvPr/>
        </p:nvGrpSpPr>
        <p:grpSpPr>
          <a:xfrm>
            <a:off x="4977130" y="2128520"/>
            <a:ext cx="1903095" cy="331470"/>
            <a:chOff x="7650" y="3532"/>
            <a:chExt cx="3155" cy="522"/>
          </a:xfrm>
        </p:grpSpPr>
        <p:sp>
          <p:nvSpPr>
            <p:cNvPr id="16" name="圆角矩形 15"/>
            <p:cNvSpPr/>
            <p:nvPr/>
          </p:nvSpPr>
          <p:spPr>
            <a:xfrm>
              <a:off x="7650" y="3532"/>
              <a:ext cx="2922"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17" name="文本框 16"/>
            <p:cNvSpPr txBox="1"/>
            <p:nvPr/>
          </p:nvSpPr>
          <p:spPr>
            <a:xfrm>
              <a:off x="7707" y="3552"/>
              <a:ext cx="3098" cy="483"/>
            </a:xfrm>
            <a:prstGeom prst="rect">
              <a:avLst/>
            </a:prstGeom>
            <a:noFill/>
          </p:spPr>
          <p:txBody>
            <a:bodyPr wrap="square" rtlCol="0" anchor="t">
              <a:spAutoFit/>
            </a:bodyPr>
            <a:p>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前银天科技架构师</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grpSp>
        <p:nvGrpSpPr>
          <p:cNvPr id="18" name="组合 17"/>
          <p:cNvGrpSpPr/>
          <p:nvPr/>
        </p:nvGrpSpPr>
        <p:grpSpPr>
          <a:xfrm>
            <a:off x="7163435" y="2118995"/>
            <a:ext cx="2085340" cy="331470"/>
            <a:chOff x="10876" y="3352"/>
            <a:chExt cx="2378" cy="522"/>
          </a:xfrm>
        </p:grpSpPr>
        <p:sp>
          <p:nvSpPr>
            <p:cNvPr id="19" name="圆角矩形 18"/>
            <p:cNvSpPr/>
            <p:nvPr/>
          </p:nvSpPr>
          <p:spPr>
            <a:xfrm>
              <a:off x="10876" y="3352"/>
              <a:ext cx="2378"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0937" y="3367"/>
              <a:ext cx="2255" cy="483"/>
            </a:xfrm>
            <a:prstGeom prst="rect">
              <a:avLst/>
            </a:prstGeom>
            <a:noFill/>
          </p:spPr>
          <p:txBody>
            <a:bodyPr wrap="square" rtlCol="0" anchor="t">
              <a:spAutoFit/>
            </a:bodyPr>
            <a:p>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前赢食通项目技术经理</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grpSp>
        <p:nvGrpSpPr>
          <p:cNvPr id="22" name="组合 21"/>
          <p:cNvGrpSpPr/>
          <p:nvPr/>
        </p:nvGrpSpPr>
        <p:grpSpPr>
          <a:xfrm>
            <a:off x="4977130" y="2547620"/>
            <a:ext cx="2976245" cy="370840"/>
            <a:chOff x="7688" y="4192"/>
            <a:chExt cx="3407" cy="584"/>
          </a:xfrm>
        </p:grpSpPr>
        <p:sp>
          <p:nvSpPr>
            <p:cNvPr id="23" name="圆角矩形 22"/>
            <p:cNvSpPr/>
            <p:nvPr/>
          </p:nvSpPr>
          <p:spPr>
            <a:xfrm>
              <a:off x="7688" y="4254"/>
              <a:ext cx="3407" cy="522"/>
            </a:xfrm>
            <a:prstGeom prst="roundRect">
              <a:avLst/>
            </a:prstGeom>
            <a:solidFill>
              <a:srgbClr val="F07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sp>
          <p:nvSpPr>
            <p:cNvPr id="24" name="文本框 23"/>
            <p:cNvSpPr txBox="1"/>
            <p:nvPr/>
          </p:nvSpPr>
          <p:spPr>
            <a:xfrm>
              <a:off x="7702" y="4192"/>
              <a:ext cx="3379" cy="584"/>
            </a:xfrm>
            <a:prstGeom prst="rect">
              <a:avLst/>
            </a:prstGeom>
            <a:noFill/>
          </p:spPr>
          <p:txBody>
            <a:bodyPr wrap="square" rtlCol="0" anchor="t">
              <a:spAutoFit/>
            </a:bodyPr>
            <a:p>
              <a:pPr algn="l" latinLnBrk="0">
                <a:lnSpc>
                  <a:spcPct val="130000"/>
                </a:lnSpc>
              </a:pPr>
              <a:r>
                <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rPr>
                <a:t>现国内知名医疗行业云原生负责人</a:t>
              </a:r>
              <a:endParaRPr lang="zh-CN" sz="1400" b="1" dirty="0">
                <a:solidFill>
                  <a:schemeClr val="bg1"/>
                </a:solidFill>
                <a:effectLst/>
                <a:latin typeface="思源黑体 CN Normal" panose="020B0400000000000000" charset="-122"/>
                <a:ea typeface="思源黑体 CN Normal" panose="020B0400000000000000" charset="-122"/>
                <a:cs typeface="思源黑体 CN Heavy" panose="020B0A00000000000000" charset="-122"/>
                <a:sym typeface="+mn-ea"/>
              </a:endParaRPr>
            </a:p>
          </p:txBody>
        </p:sp>
      </p:grpSp>
    </p:spTree>
  </p:cSld>
  <p:clrMapOvr>
    <a:masterClrMapping/>
  </p:clrMapOvr>
  <p:transition spd="slow" advClick="0" advTm="4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kafka 核心 API</a:t>
            </a:r>
            <a:endParaRPr lang="zh-CN" altLang="en-US"/>
          </a:p>
        </p:txBody>
      </p:sp>
      <p:sp>
        <p:nvSpPr>
          <p:cNvPr id="13" name="TextBox 4"/>
          <p:cNvSpPr txBox="1"/>
          <p:nvPr/>
        </p:nvSpPr>
        <p:spPr>
          <a:xfrm>
            <a:off x="892270" y="2305713"/>
            <a:ext cx="4576144" cy="175323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just" latinLnBrk="1">
              <a:lnSpc>
                <a:spcPct val="150000"/>
              </a:lnSpc>
            </a:pPr>
            <a:r>
              <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在</a:t>
            </a:r>
            <a:r>
              <a:rPr lang="en-US" altLang="zh-CN"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Kafka</a:t>
            </a:r>
            <a:r>
              <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中，客户端和服务器之间的通信是通过简单，高性能，语言无关的</a:t>
            </a:r>
            <a:r>
              <a:rPr lang="en-US" altLang="zh-CN"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TCP</a:t>
            </a:r>
            <a:r>
              <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协议完成的。此协议已版本化并保持与旧版本的向后兼容性。</a:t>
            </a:r>
            <a:r>
              <a:rPr lang="en-US" altLang="zh-CN"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Kafka</a:t>
            </a:r>
            <a:r>
              <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提供多种语言客户端。</a:t>
            </a:r>
            <a:endPar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pic>
        <p:nvPicPr>
          <p:cNvPr id="3" name="图片 2"/>
          <p:cNvPicPr>
            <a:picLocks noChangeAspect="1"/>
          </p:cNvPicPr>
          <p:nvPr/>
        </p:nvPicPr>
        <p:blipFill>
          <a:blip r:embed="rId1"/>
          <a:stretch>
            <a:fillRect/>
          </a:stretch>
        </p:blipFill>
        <p:spPr>
          <a:xfrm>
            <a:off x="5920840" y="1163609"/>
            <a:ext cx="5387949" cy="453111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kafka API - producer </a:t>
            </a:r>
            <a:endParaRPr lang="zh-CN" altLang="en-US"/>
          </a:p>
        </p:txBody>
      </p:sp>
      <p:sp>
        <p:nvSpPr>
          <p:cNvPr id="32" name="圆角矩形 31"/>
          <p:cNvSpPr/>
          <p:nvPr/>
        </p:nvSpPr>
        <p:spPr>
          <a:xfrm>
            <a:off x="6009602" y="1253183"/>
            <a:ext cx="5697025" cy="2804592"/>
          </a:xfrm>
          <a:prstGeom prst="roundRect">
            <a:avLst>
              <a:gd name="adj" fmla="val 7139"/>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思源黑体 CN Normal" panose="020B0400000000000000" charset="-122"/>
              <a:ea typeface="思源黑体 CN Normal" panose="020B0400000000000000" charset="-122"/>
            </a:endParaRPr>
          </a:p>
        </p:txBody>
      </p:sp>
      <p:sp>
        <p:nvSpPr>
          <p:cNvPr id="31" name="圆角矩形 30"/>
          <p:cNvSpPr/>
          <p:nvPr/>
        </p:nvSpPr>
        <p:spPr>
          <a:xfrm>
            <a:off x="401750" y="1243127"/>
            <a:ext cx="5296298" cy="2784918"/>
          </a:xfrm>
          <a:prstGeom prst="roundRect">
            <a:avLst>
              <a:gd name="adj" fmla="val 7139"/>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思源黑体 CN Normal" panose="020B0400000000000000" charset="-122"/>
              <a:ea typeface="思源黑体 CN Normal" panose="020B0400000000000000" charset="-122"/>
            </a:endParaRPr>
          </a:p>
        </p:txBody>
      </p:sp>
      <p:sp>
        <p:nvSpPr>
          <p:cNvPr id="3" name="矩形 2"/>
          <p:cNvSpPr/>
          <p:nvPr/>
        </p:nvSpPr>
        <p:spPr>
          <a:xfrm>
            <a:off x="6343136" y="1397542"/>
            <a:ext cx="2829587" cy="240476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800" dirty="0" smtClean="0">
                <a:solidFill>
                  <a:srgbClr val="F08000"/>
                </a:solidFill>
                <a:latin typeface="思源黑体 CN Normal" panose="020B0400000000000000" charset="-122"/>
                <a:ea typeface="思源黑体 CN Normal" panose="020B0400000000000000" charset="-122"/>
              </a:rPr>
              <a:t>producer</a:t>
            </a:r>
            <a:endParaRPr lang="en-US" altLang="zh-CN" sz="1800" dirty="0" smtClean="0">
              <a:solidFill>
                <a:srgbClr val="F08000"/>
              </a:solidFill>
              <a:latin typeface="思源黑体 CN Normal" panose="020B0400000000000000" charset="-122"/>
              <a:ea typeface="思源黑体 CN Normal" panose="020B0400000000000000" charset="-122"/>
            </a:endParaRPr>
          </a:p>
        </p:txBody>
      </p:sp>
      <p:sp>
        <p:nvSpPr>
          <p:cNvPr id="4" name="圆角矩形 3"/>
          <p:cNvSpPr/>
          <p:nvPr/>
        </p:nvSpPr>
        <p:spPr>
          <a:xfrm>
            <a:off x="6475979" y="1772683"/>
            <a:ext cx="2516981" cy="1403185"/>
          </a:xfrm>
          <a:prstGeom prst="round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思源黑体 CN Normal" panose="020B0400000000000000" charset="-122"/>
              <a:ea typeface="思源黑体 CN Normal" panose="020B0400000000000000" charset="-122"/>
            </a:endParaRPr>
          </a:p>
        </p:txBody>
      </p:sp>
      <p:sp>
        <p:nvSpPr>
          <p:cNvPr id="9" name="矩形 8"/>
          <p:cNvSpPr/>
          <p:nvPr/>
        </p:nvSpPr>
        <p:spPr>
          <a:xfrm>
            <a:off x="6848785" y="1901711"/>
            <a:ext cx="1870913" cy="31450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思源黑体 CN Normal" panose="020B0400000000000000" charset="-122"/>
                <a:ea typeface="思源黑体 CN Normal" panose="020B0400000000000000" charset="-122"/>
              </a:rPr>
              <a:t>b</a:t>
            </a:r>
            <a:r>
              <a:rPr lang="en-US" altLang="zh-CN" sz="1800" dirty="0" smtClean="0">
                <a:latin typeface="思源黑体 CN Normal" panose="020B0400000000000000" charset="-122"/>
                <a:ea typeface="思源黑体 CN Normal" panose="020B0400000000000000" charset="-122"/>
              </a:rPr>
              <a:t>uffer 0</a:t>
            </a:r>
            <a:endParaRPr lang="zh-CN" altLang="en-US" sz="1800" dirty="0">
              <a:latin typeface="思源黑体 CN Normal" panose="020B0400000000000000" charset="-122"/>
              <a:ea typeface="思源黑体 CN Normal" panose="020B0400000000000000" charset="-122"/>
            </a:endParaRPr>
          </a:p>
        </p:txBody>
      </p:sp>
      <p:sp>
        <p:nvSpPr>
          <p:cNvPr id="10" name="矩形 9"/>
          <p:cNvSpPr/>
          <p:nvPr/>
        </p:nvSpPr>
        <p:spPr>
          <a:xfrm>
            <a:off x="6848785" y="2331134"/>
            <a:ext cx="1870913" cy="31450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思源黑体 CN Normal" panose="020B0400000000000000" charset="-122"/>
                <a:ea typeface="思源黑体 CN Normal" panose="020B0400000000000000" charset="-122"/>
              </a:rPr>
              <a:t>b</a:t>
            </a:r>
            <a:r>
              <a:rPr lang="en-US" altLang="zh-CN" sz="1800" dirty="0" smtClean="0">
                <a:latin typeface="思源黑体 CN Normal" panose="020B0400000000000000" charset="-122"/>
                <a:ea typeface="思源黑体 CN Normal" panose="020B0400000000000000" charset="-122"/>
              </a:rPr>
              <a:t>uffer 1</a:t>
            </a:r>
            <a:endParaRPr lang="zh-CN" altLang="en-US" sz="1800" dirty="0">
              <a:latin typeface="思源黑体 CN Normal" panose="020B0400000000000000" charset="-122"/>
              <a:ea typeface="思源黑体 CN Normal" panose="020B0400000000000000" charset="-122"/>
            </a:endParaRPr>
          </a:p>
        </p:txBody>
      </p:sp>
      <p:sp>
        <p:nvSpPr>
          <p:cNvPr id="11" name="矩形 10"/>
          <p:cNvSpPr/>
          <p:nvPr/>
        </p:nvSpPr>
        <p:spPr>
          <a:xfrm>
            <a:off x="6848785" y="2731929"/>
            <a:ext cx="1870913" cy="31450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思源黑体 CN Normal" panose="020B0400000000000000" charset="-122"/>
                <a:ea typeface="思源黑体 CN Normal" panose="020B0400000000000000" charset="-122"/>
              </a:rPr>
              <a:t>b</a:t>
            </a:r>
            <a:r>
              <a:rPr lang="en-US" altLang="zh-CN" sz="1800" dirty="0" smtClean="0">
                <a:latin typeface="思源黑体 CN Normal" panose="020B0400000000000000" charset="-122"/>
                <a:ea typeface="思源黑体 CN Normal" panose="020B0400000000000000" charset="-122"/>
              </a:rPr>
              <a:t>uffer 2</a:t>
            </a:r>
            <a:endParaRPr lang="zh-CN" altLang="en-US" sz="1800" dirty="0">
              <a:latin typeface="思源黑体 CN Normal" panose="020B0400000000000000" charset="-122"/>
              <a:ea typeface="思源黑体 CN Normal" panose="020B0400000000000000" charset="-122"/>
            </a:endParaRPr>
          </a:p>
        </p:txBody>
      </p:sp>
      <p:sp>
        <p:nvSpPr>
          <p:cNvPr id="17" name="右弧形箭头 16"/>
          <p:cNvSpPr/>
          <p:nvPr/>
        </p:nvSpPr>
        <p:spPr>
          <a:xfrm rot="10399208">
            <a:off x="6871194" y="3237892"/>
            <a:ext cx="264427" cy="470043"/>
          </a:xfrm>
          <a:prstGeom prst="curvedLeftArrow">
            <a:avLst/>
          </a:prstGeom>
          <a:solidFill>
            <a:srgbClr val="6F73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latin typeface="思源黑体 CN Normal" panose="020B0400000000000000" charset="-122"/>
              <a:ea typeface="思源黑体 CN Normal" panose="020B0400000000000000" charset="-122"/>
            </a:endParaRPr>
          </a:p>
        </p:txBody>
      </p:sp>
      <p:sp>
        <p:nvSpPr>
          <p:cNvPr id="18" name="右弧形箭头 17"/>
          <p:cNvSpPr/>
          <p:nvPr/>
        </p:nvSpPr>
        <p:spPr>
          <a:xfrm rot="21229317">
            <a:off x="7135951" y="3224068"/>
            <a:ext cx="265270" cy="470949"/>
          </a:xfrm>
          <a:prstGeom prst="curvedLeftArrow">
            <a:avLst/>
          </a:prstGeom>
          <a:solidFill>
            <a:srgbClr val="6F73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latin typeface="思源黑体 CN Normal" panose="020B0400000000000000" charset="-122"/>
              <a:ea typeface="思源黑体 CN Normal" panose="020B0400000000000000" charset="-122"/>
            </a:endParaRPr>
          </a:p>
        </p:txBody>
      </p:sp>
      <p:sp>
        <p:nvSpPr>
          <p:cNvPr id="19" name="文本框 18"/>
          <p:cNvSpPr txBox="1"/>
          <p:nvPr/>
        </p:nvSpPr>
        <p:spPr>
          <a:xfrm>
            <a:off x="7395574" y="3397290"/>
            <a:ext cx="1777149" cy="321945"/>
          </a:xfrm>
          <a:prstGeom prst="rect">
            <a:avLst/>
          </a:prstGeom>
          <a:noFill/>
        </p:spPr>
        <p:txBody>
          <a:bodyPr wrap="square" rtlCol="0">
            <a:spAutoFit/>
          </a:bodyPr>
          <a:lstStyle/>
          <a:p>
            <a:pPr algn="l">
              <a:lnSpc>
                <a:spcPct val="150000"/>
              </a:lnSpc>
            </a:pPr>
            <a:r>
              <a:rPr lang="en-US" altLang="zh-CN" sz="1000" dirty="0" smtClean="0">
                <a:latin typeface="思源黑体 CN Normal" panose="020B0400000000000000" charset="-122"/>
                <a:ea typeface="思源黑体 CN Normal" panose="020B0400000000000000" charset="-122"/>
              </a:rPr>
              <a:t>Back ground I/O thread</a:t>
            </a:r>
            <a:endParaRPr lang="en-US" altLang="zh-CN" sz="1000" dirty="0" smtClean="0">
              <a:latin typeface="思源黑体 CN Normal" panose="020B0400000000000000" charset="-122"/>
              <a:ea typeface="思源黑体 CN Normal" panose="020B0400000000000000" charset="-122"/>
            </a:endParaRPr>
          </a:p>
        </p:txBody>
      </p:sp>
      <p:sp>
        <p:nvSpPr>
          <p:cNvPr id="29" name="文本框 28"/>
          <p:cNvSpPr txBox="1"/>
          <p:nvPr/>
        </p:nvSpPr>
        <p:spPr>
          <a:xfrm>
            <a:off x="560550" y="1365833"/>
            <a:ext cx="5241388" cy="2491740"/>
          </a:xfrm>
          <a:prstGeom prst="rect">
            <a:avLst/>
          </a:prstGeom>
          <a:noFill/>
        </p:spPr>
        <p:txBody>
          <a:bodyPr wrap="square" rtlCol="0">
            <a:spAutoFit/>
          </a:bodyPr>
          <a:lstStyle/>
          <a:p>
            <a:pPr lvl="0">
              <a:lnSpc>
                <a:spcPct val="120000"/>
              </a:lnSpc>
            </a:pP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Properties props = </a:t>
            </a:r>
            <a:r>
              <a:rPr lang="zh-CN" altLang="zh-CN" sz="1000" b="1" dirty="0">
                <a:solidFill>
                  <a:srgbClr val="000080"/>
                </a:solidFill>
                <a:latin typeface="思源黑体 CN Normal" panose="020B0400000000000000" charset="-122"/>
                <a:ea typeface="思源黑体 CN Normal" panose="020B0400000000000000" charset="-122"/>
                <a:cs typeface="思源黑体 CN Normal" panose="020B0400000000000000" charset="-122"/>
              </a:rPr>
              <a:t>new </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Properties();</a:t>
            </a:r>
            <a:b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props.put(</a:t>
            </a:r>
            <a:r>
              <a:rPr lang="zh-CN" altLang="zh-CN" sz="1000" b="1" dirty="0">
                <a:solidFill>
                  <a:srgbClr val="008000"/>
                </a:solidFill>
                <a:latin typeface="思源黑体 CN Normal" panose="020B0400000000000000" charset="-122"/>
                <a:ea typeface="思源黑体 CN Normal" panose="020B0400000000000000" charset="-122"/>
                <a:cs typeface="思源黑体 CN Normal" panose="020B0400000000000000" charset="-122"/>
              </a:rPr>
              <a:t>"batch.size"</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a:t>
            </a:r>
            <a:r>
              <a:rPr lang="zh-CN" altLang="zh-CN" sz="1000" dirty="0">
                <a:solidFill>
                  <a:srgbClr val="0000FF"/>
                </a:solidFill>
                <a:latin typeface="思源黑体 CN Normal" panose="020B0400000000000000" charset="-122"/>
                <a:ea typeface="思源黑体 CN Normal" panose="020B0400000000000000" charset="-122"/>
                <a:cs typeface="思源黑体 CN Normal" panose="020B0400000000000000" charset="-122"/>
              </a:rPr>
              <a:t>16384</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   </a:t>
            </a:r>
            <a:r>
              <a:rPr lang="zh-CN" altLang="zh-CN" sz="1000" i="1" dirty="0">
                <a:solidFill>
                  <a:srgbClr val="808080"/>
                </a:solidFill>
                <a:latin typeface="思源黑体 CN Normal" panose="020B0400000000000000" charset="-122"/>
                <a:ea typeface="思源黑体 CN Normal" panose="020B0400000000000000" charset="-122"/>
                <a:cs typeface="思源黑体 CN Normal" panose="020B0400000000000000" charset="-122"/>
              </a:rPr>
              <a:t>//默认值为16384</a:t>
            </a:r>
            <a:br>
              <a:rPr lang="zh-CN" altLang="zh-CN" sz="1000" i="1" dirty="0">
                <a:solidFill>
                  <a:srgbClr val="80808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props.put(</a:t>
            </a:r>
            <a:r>
              <a:rPr lang="zh-CN" altLang="zh-CN" sz="1000" b="1" dirty="0">
                <a:solidFill>
                  <a:srgbClr val="008000"/>
                </a:solidFill>
                <a:latin typeface="思源黑体 CN Normal" panose="020B0400000000000000" charset="-122"/>
                <a:ea typeface="思源黑体 CN Normal" panose="020B0400000000000000" charset="-122"/>
                <a:cs typeface="思源黑体 CN Normal" panose="020B0400000000000000" charset="-122"/>
              </a:rPr>
              <a:t>"linger.ms"</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a:t>
            </a:r>
            <a:r>
              <a:rPr lang="zh-CN" altLang="zh-CN" sz="1000" dirty="0">
                <a:solidFill>
                  <a:srgbClr val="0000FF"/>
                </a:solidFill>
                <a:latin typeface="思源黑体 CN Normal" panose="020B0400000000000000" charset="-122"/>
                <a:ea typeface="思源黑体 CN Normal" panose="020B0400000000000000" charset="-122"/>
                <a:cs typeface="思源黑体 CN Normal" panose="020B0400000000000000" charset="-122"/>
              </a:rPr>
              <a:t>16384</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   </a:t>
            </a:r>
            <a:r>
              <a:rPr lang="zh-CN" altLang="zh-CN" sz="1000" i="1" dirty="0">
                <a:solidFill>
                  <a:srgbClr val="808080"/>
                </a:solidFill>
                <a:latin typeface="思源黑体 CN Normal" panose="020B0400000000000000" charset="-122"/>
                <a:ea typeface="思源黑体 CN Normal" panose="020B0400000000000000" charset="-122"/>
                <a:cs typeface="思源黑体 CN Normal" panose="020B0400000000000000" charset="-122"/>
              </a:rPr>
              <a:t>//默认值为0</a:t>
            </a:r>
            <a:br>
              <a:rPr lang="zh-CN" altLang="zh-CN" sz="1000" i="1" dirty="0">
                <a:solidFill>
                  <a:srgbClr val="80808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props.put(</a:t>
            </a:r>
            <a:r>
              <a:rPr lang="zh-CN" altLang="zh-CN" sz="1000" b="1" dirty="0">
                <a:solidFill>
                  <a:srgbClr val="008000"/>
                </a:solidFill>
                <a:latin typeface="思源黑体 CN Normal" panose="020B0400000000000000" charset="-122"/>
                <a:ea typeface="思源黑体 CN Normal" panose="020B0400000000000000" charset="-122"/>
                <a:cs typeface="思源黑体 CN Normal" panose="020B0400000000000000" charset="-122"/>
              </a:rPr>
              <a:t>"acks"</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 </a:t>
            </a:r>
            <a:r>
              <a:rPr lang="zh-CN" altLang="zh-CN" sz="1000" b="1" dirty="0">
                <a:solidFill>
                  <a:srgbClr val="008000"/>
                </a:solidFill>
                <a:latin typeface="思源黑体 CN Normal" panose="020B0400000000000000" charset="-122"/>
                <a:ea typeface="思源黑体 CN Normal" panose="020B0400000000000000" charset="-122"/>
                <a:cs typeface="思源黑体 CN Normal" panose="020B0400000000000000" charset="-122"/>
              </a:rPr>
              <a:t>"all"</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a:t>
            </a:r>
            <a:b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props.put(</a:t>
            </a:r>
            <a:r>
              <a:rPr lang="zh-CN" altLang="zh-CN" sz="1000" b="1" dirty="0">
                <a:solidFill>
                  <a:srgbClr val="008000"/>
                </a:solidFill>
                <a:latin typeface="思源黑体 CN Normal" panose="020B0400000000000000" charset="-122"/>
                <a:ea typeface="思源黑体 CN Normal" panose="020B0400000000000000" charset="-122"/>
                <a:cs typeface="思源黑体 CN Normal" panose="020B0400000000000000" charset="-122"/>
              </a:rPr>
              <a:t>"retries"</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a:t>
            </a:r>
            <a:r>
              <a:rPr lang="zh-CN" altLang="zh-CN" sz="1000" dirty="0">
                <a:solidFill>
                  <a:srgbClr val="0000FF"/>
                </a:solidFill>
                <a:latin typeface="思源黑体 CN Normal" panose="020B0400000000000000" charset="-122"/>
                <a:ea typeface="思源黑体 CN Normal" panose="020B0400000000000000" charset="-122"/>
                <a:cs typeface="思源黑体 CN Normal" panose="020B0400000000000000" charset="-122"/>
              </a:rPr>
              <a:t>1</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a:t>
            </a:r>
            <a:b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i="1" dirty="0">
                <a:solidFill>
                  <a:srgbClr val="808080"/>
                </a:solidFill>
                <a:latin typeface="思源黑体 CN Normal" panose="020B0400000000000000" charset="-122"/>
                <a:ea typeface="思源黑体 CN Normal" panose="020B0400000000000000" charset="-122"/>
                <a:cs typeface="思源黑体 CN Normal" panose="020B0400000000000000" charset="-122"/>
              </a:rPr>
              <a:t>//...</a:t>
            </a:r>
            <a:br>
              <a:rPr lang="zh-CN" altLang="zh-CN" sz="1000" i="1" dirty="0">
                <a:solidFill>
                  <a:srgbClr val="808080"/>
                </a:solidFill>
                <a:latin typeface="思源黑体 CN Normal" panose="020B0400000000000000" charset="-122"/>
                <a:ea typeface="思源黑体 CN Normal" panose="020B0400000000000000" charset="-122"/>
                <a:cs typeface="思源黑体 CN Normal" panose="020B0400000000000000" charset="-122"/>
              </a:rPr>
            </a:br>
            <a:br>
              <a:rPr lang="zh-CN" altLang="zh-CN" sz="1000" i="1" dirty="0">
                <a:solidFill>
                  <a:srgbClr val="80808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Producer&lt;String, String&gt; producer = </a:t>
            </a:r>
            <a:r>
              <a:rPr lang="zh-CN" altLang="zh-CN" sz="1000" b="1" dirty="0">
                <a:solidFill>
                  <a:srgbClr val="000080"/>
                </a:solidFill>
                <a:latin typeface="思源黑体 CN Normal" panose="020B0400000000000000" charset="-122"/>
                <a:ea typeface="思源黑体 CN Normal" panose="020B0400000000000000" charset="-122"/>
                <a:cs typeface="思源黑体 CN Normal" panose="020B0400000000000000" charset="-122"/>
              </a:rPr>
              <a:t>new </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KafkaProducer(props);</a:t>
            </a:r>
            <a:b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ProducerRecord&lt;String, String&gt; record =</a:t>
            </a:r>
            <a:b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 </a:t>
            </a:r>
            <a:r>
              <a:rPr lang="en-US" altLang="zh-CN" sz="1000" dirty="0" smtClean="0">
                <a:solidFill>
                  <a:srgbClr val="000000"/>
                </a:solidFill>
                <a:latin typeface="思源黑体 CN Normal" panose="020B0400000000000000" charset="-122"/>
                <a:ea typeface="思源黑体 CN Normal" panose="020B0400000000000000" charset="-122"/>
                <a:cs typeface="思源黑体 CN Normal" panose="020B0400000000000000" charset="-122"/>
              </a:rPr>
              <a:t>  </a:t>
            </a:r>
            <a:r>
              <a:rPr lang="zh-CN" altLang="zh-CN" sz="1000" b="1" dirty="0" smtClean="0">
                <a:solidFill>
                  <a:srgbClr val="000080"/>
                </a:solidFill>
                <a:latin typeface="思源黑体 CN Normal" panose="020B0400000000000000" charset="-122"/>
                <a:ea typeface="思源黑体 CN Normal" panose="020B0400000000000000" charset="-122"/>
                <a:cs typeface="思源黑体 CN Normal" panose="020B0400000000000000" charset="-122"/>
              </a:rPr>
              <a:t>new </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ProducerRecord&lt;String, String&gt;(</a:t>
            </a:r>
            <a:r>
              <a:rPr lang="zh-CN" altLang="zh-CN" sz="1000" b="1" dirty="0">
                <a:solidFill>
                  <a:srgbClr val="008000"/>
                </a:solidFill>
                <a:latin typeface="思源黑体 CN Normal" panose="020B0400000000000000" charset="-122"/>
                <a:ea typeface="思源黑体 CN Normal" panose="020B0400000000000000" charset="-122"/>
                <a:cs typeface="思源黑体 CN Normal" panose="020B0400000000000000" charset="-122"/>
              </a:rPr>
              <a:t>"my-topic"</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 </a:t>
            </a:r>
            <a:r>
              <a:rPr lang="zh-CN" altLang="zh-CN" sz="1000" b="1" dirty="0">
                <a:solidFill>
                  <a:srgbClr val="008000"/>
                </a:solidFill>
                <a:latin typeface="思源黑体 CN Normal" panose="020B0400000000000000" charset="-122"/>
                <a:ea typeface="思源黑体 CN Normal" panose="020B0400000000000000" charset="-122"/>
                <a:cs typeface="思源黑体 CN Normal" panose="020B0400000000000000" charset="-122"/>
              </a:rPr>
              <a:t>"key"</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 </a:t>
            </a:r>
            <a:r>
              <a:rPr lang="zh-CN" altLang="zh-CN" sz="1000" b="1" dirty="0">
                <a:solidFill>
                  <a:srgbClr val="008000"/>
                </a:solidFill>
                <a:latin typeface="思源黑体 CN Normal" panose="020B0400000000000000" charset="-122"/>
                <a:ea typeface="思源黑体 CN Normal" panose="020B0400000000000000" charset="-122"/>
                <a:cs typeface="思源黑体 CN Normal" panose="020B0400000000000000" charset="-122"/>
              </a:rPr>
              <a:t>"value"</a:t>
            </a: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a:t>
            </a:r>
            <a:b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producer.send(record);</a:t>
            </a:r>
            <a:b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br>
            <a:b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br>
            <a:r>
              <a:rPr lang="zh-CN" altLang="zh-CN" sz="1000" dirty="0">
                <a:solidFill>
                  <a:srgbClr val="000000"/>
                </a:solidFill>
                <a:latin typeface="思源黑体 CN Normal" panose="020B0400000000000000" charset="-122"/>
                <a:ea typeface="思源黑体 CN Normal" panose="020B0400000000000000" charset="-122"/>
                <a:cs typeface="思源黑体 CN Normal" panose="020B0400000000000000" charset="-122"/>
              </a:rPr>
              <a:t>producer.close();</a:t>
            </a:r>
            <a:endParaRPr lang="zh-CN" altLang="en-US" sz="1000" dirty="0">
              <a:latin typeface="思源黑体 CN Normal" panose="020B0400000000000000" charset="-122"/>
              <a:ea typeface="思源黑体 CN Normal" panose="020B0400000000000000" charset="-122"/>
              <a:cs typeface="思源黑体 CN Normal" panose="020B0400000000000000" charset="-122"/>
            </a:endParaRPr>
          </a:p>
        </p:txBody>
      </p:sp>
      <p:sp>
        <p:nvSpPr>
          <p:cNvPr id="38" name="矩形 37"/>
          <p:cNvSpPr/>
          <p:nvPr/>
        </p:nvSpPr>
        <p:spPr>
          <a:xfrm>
            <a:off x="9545008" y="1443258"/>
            <a:ext cx="1804251" cy="240476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800" dirty="0" smtClean="0">
                <a:solidFill>
                  <a:srgbClr val="F08000"/>
                </a:solidFill>
                <a:latin typeface="思源黑体 CN Normal" panose="020B0400000000000000" charset="-122"/>
                <a:ea typeface="思源黑体 CN Normal" panose="020B0400000000000000" charset="-122"/>
              </a:rPr>
              <a:t>topic</a:t>
            </a:r>
            <a:endParaRPr lang="en-US" altLang="zh-CN" sz="1800" dirty="0" smtClean="0">
              <a:solidFill>
                <a:srgbClr val="F08000"/>
              </a:solidFill>
              <a:latin typeface="思源黑体 CN Normal" panose="020B0400000000000000" charset="-122"/>
              <a:ea typeface="思源黑体 CN Normal" panose="020B0400000000000000" charset="-122"/>
            </a:endParaRPr>
          </a:p>
        </p:txBody>
      </p:sp>
      <p:sp>
        <p:nvSpPr>
          <p:cNvPr id="6" name="矩形 5"/>
          <p:cNvSpPr/>
          <p:nvPr/>
        </p:nvSpPr>
        <p:spPr>
          <a:xfrm>
            <a:off x="9739802" y="1941356"/>
            <a:ext cx="1470355" cy="34811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思源黑体 CN Normal" panose="020B0400000000000000" charset="-122"/>
                <a:ea typeface="思源黑体 CN Normal" panose="020B0400000000000000" charset="-122"/>
              </a:rPr>
              <a:t>Partition 0</a:t>
            </a:r>
            <a:endParaRPr lang="en-US" altLang="zh-CN" sz="1400" dirty="0" smtClean="0">
              <a:latin typeface="思源黑体 CN Normal" panose="020B0400000000000000" charset="-122"/>
              <a:ea typeface="思源黑体 CN Normal" panose="020B0400000000000000" charset="-122"/>
            </a:endParaRPr>
          </a:p>
        </p:txBody>
      </p:sp>
      <p:sp>
        <p:nvSpPr>
          <p:cNvPr id="7" name="矩形 6"/>
          <p:cNvSpPr/>
          <p:nvPr/>
        </p:nvSpPr>
        <p:spPr>
          <a:xfrm>
            <a:off x="9748572" y="2393319"/>
            <a:ext cx="1461585" cy="343129"/>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思源黑体 CN Normal" panose="020B0400000000000000" charset="-122"/>
                <a:ea typeface="思源黑体 CN Normal" panose="020B0400000000000000" charset="-122"/>
              </a:rPr>
              <a:t>Partition 1</a:t>
            </a:r>
            <a:endParaRPr lang="en-US" altLang="zh-CN" sz="1400" dirty="0" smtClean="0">
              <a:latin typeface="思源黑体 CN Normal" panose="020B0400000000000000" charset="-122"/>
              <a:ea typeface="思源黑体 CN Normal" panose="020B0400000000000000" charset="-122"/>
            </a:endParaRPr>
          </a:p>
        </p:txBody>
      </p:sp>
      <p:sp>
        <p:nvSpPr>
          <p:cNvPr id="8" name="矩形 7"/>
          <p:cNvSpPr/>
          <p:nvPr/>
        </p:nvSpPr>
        <p:spPr>
          <a:xfrm>
            <a:off x="9762103" y="2795714"/>
            <a:ext cx="1472108" cy="348117"/>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思源黑体 CN Normal" panose="020B0400000000000000" charset="-122"/>
                <a:ea typeface="思源黑体 CN Normal" panose="020B0400000000000000" charset="-122"/>
              </a:rPr>
              <a:t>Partition 2</a:t>
            </a:r>
            <a:endParaRPr lang="en-US" altLang="zh-CN" sz="1400" dirty="0" smtClean="0">
              <a:latin typeface="思源黑体 CN Normal" panose="020B0400000000000000" charset="-122"/>
              <a:ea typeface="思源黑体 CN Normal" panose="020B0400000000000000" charset="-122"/>
            </a:endParaRPr>
          </a:p>
        </p:txBody>
      </p:sp>
      <p:cxnSp>
        <p:nvCxnSpPr>
          <p:cNvPr id="21" name="直接箭头连接符 20"/>
          <p:cNvCxnSpPr/>
          <p:nvPr/>
        </p:nvCxnSpPr>
        <p:spPr>
          <a:xfrm flipV="1">
            <a:off x="8719698" y="2117432"/>
            <a:ext cx="1020104" cy="1"/>
          </a:xfrm>
          <a:prstGeom prst="straightConnector1">
            <a:avLst/>
          </a:prstGeom>
          <a:ln w="88900">
            <a:solidFill>
              <a:srgbClr val="6F737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8719698" y="2507968"/>
            <a:ext cx="1020104" cy="0"/>
          </a:xfrm>
          <a:prstGeom prst="straightConnector1">
            <a:avLst/>
          </a:prstGeom>
          <a:ln w="88900">
            <a:solidFill>
              <a:srgbClr val="6F737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8719698" y="2919827"/>
            <a:ext cx="1020104" cy="0"/>
          </a:xfrm>
          <a:prstGeom prst="straightConnector1">
            <a:avLst/>
          </a:prstGeom>
          <a:ln w="88900">
            <a:solidFill>
              <a:srgbClr val="6F7378"/>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60550" y="4273495"/>
            <a:ext cx="11409088" cy="1753235"/>
          </a:xfrm>
          <a:prstGeom prst="rect">
            <a:avLst/>
          </a:prstGeom>
          <a:noFill/>
        </p:spPr>
        <p:txBody>
          <a:bodyPr wrap="square" rtlCol="0">
            <a:spAutoFit/>
          </a:bodyPr>
          <a:lstStyle/>
          <a:p>
            <a:pPr>
              <a:lnSpc>
                <a:spcPct val="150000"/>
              </a:lnSpc>
            </a:pP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&gt; Producer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会为每个</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partition</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维护一个缓冲，用来记录还没有发送的数据，每个缓冲区大小用   </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    </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rPr>
              <a:t>batch.size</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指定，默认值为</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16k.</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&gt; linger.ms</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为，</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buffer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中的数据在达到</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rPr>
              <a:t>batch.size</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前，需要等待的时间</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endParaRPr>
          </a:p>
          <a:p>
            <a:pPr>
              <a:lnSpc>
                <a:spcPct val="150000"/>
              </a:lnSpc>
            </a:pPr>
            <a:r>
              <a:rPr lang="en-US" altLang="zh-CN" sz="1800" dirty="0">
                <a:latin typeface="思源黑体 CN Normal" panose="020B0400000000000000" charset="-122"/>
                <a:ea typeface="思源黑体 CN Normal" panose="020B0400000000000000" charset="-122"/>
                <a:cs typeface="思源黑体 CN Normal" panose="020B0400000000000000" charset="-122"/>
              </a:rPr>
              <a:t>&gt; </a:t>
            </a:r>
            <a:r>
              <a:rPr lang="en-US" altLang="zh-CN" sz="1800" dirty="0" err="1">
                <a:latin typeface="思源黑体 CN Normal" panose="020B0400000000000000" charset="-122"/>
                <a:ea typeface="思源黑体 CN Normal" panose="020B0400000000000000" charset="-122"/>
                <a:cs typeface="思源黑体 CN Normal" panose="020B0400000000000000" charset="-122"/>
              </a:rPr>
              <a:t>acks</a:t>
            </a:r>
            <a:r>
              <a:rPr lang="zh-CN" altLang="en-US" sz="1800" dirty="0">
                <a:latin typeface="思源黑体 CN Normal" panose="020B0400000000000000" charset="-122"/>
                <a:ea typeface="思源黑体 CN Normal" panose="020B0400000000000000" charset="-122"/>
                <a:cs typeface="思源黑体 CN Normal" panose="020B0400000000000000" charset="-122"/>
              </a:rPr>
              <a:t>用来配置请求成功的</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标准</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zh-CN" altLang="en-US"/>
              <a:t>kafka API - consumer</a:t>
            </a:r>
            <a:endParaRPr lang="zh-CN" altLang="en-US"/>
          </a:p>
        </p:txBody>
      </p:sp>
      <p:pic>
        <p:nvPicPr>
          <p:cNvPr id="2" name="图片 1"/>
          <p:cNvPicPr>
            <a:picLocks noChangeAspect="1"/>
          </p:cNvPicPr>
          <p:nvPr/>
        </p:nvPicPr>
        <p:blipFill>
          <a:blip r:embed="rId1"/>
          <a:stretch>
            <a:fillRect/>
          </a:stretch>
        </p:blipFill>
        <p:spPr>
          <a:xfrm>
            <a:off x="3912475" y="3915590"/>
            <a:ext cx="4366941" cy="2321897"/>
          </a:xfrm>
          <a:prstGeom prst="rect">
            <a:avLst/>
          </a:prstGeom>
          <a:ln>
            <a:noFill/>
          </a:ln>
          <a:effectLst>
            <a:outerShdw blurRad="292100" dist="139700" dir="2700000" algn="tl" rotWithShape="0">
              <a:srgbClr val="333333">
                <a:alpha val="65000"/>
              </a:srgbClr>
            </a:outerShdw>
          </a:effectLst>
        </p:spPr>
      </p:pic>
      <p:sp>
        <p:nvSpPr>
          <p:cNvPr id="8" name="矩形 7"/>
          <p:cNvSpPr/>
          <p:nvPr/>
        </p:nvSpPr>
        <p:spPr>
          <a:xfrm>
            <a:off x="711581" y="1054684"/>
            <a:ext cx="11099257" cy="1337945"/>
          </a:xfrm>
          <a:prstGeom prst="rect">
            <a:avLst/>
          </a:prstGeom>
        </p:spPr>
        <p:txBody>
          <a:bodyPr wrap="square">
            <a:spAutoFit/>
          </a:bodyPr>
          <a:lstStyle/>
          <a:p>
            <a:pPr marL="571500" lvl="0" indent="-571500" latinLnBrk="1">
              <a:lnSpc>
                <a:spcPct val="150000"/>
              </a:lnSpc>
              <a:buFont typeface="Arial" panose="020B0604020202020204" pitchFamily="34" charset="0"/>
              <a:buChar char="•"/>
            </a:pPr>
            <a:r>
              <a:rPr lang="en-US" sz="1800" b="1" dirty="0" smtClean="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Kafka Simple Consumer</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2" indent="0" latinLnBrk="1">
              <a:lnSpc>
                <a:spcPct val="150000"/>
              </a:lnSpc>
              <a:buFont typeface="Arial" panose="020B0604020202020204" pitchFamily="34" charset="0"/>
              <a:buNone/>
            </a:pP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Simple </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sym typeface="+mn-ea"/>
              </a:rPr>
              <a:t>Cnsumer</a:t>
            </a:r>
            <a:r>
              <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rPr>
              <a:t> </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位于</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sym typeface="+mn-ea"/>
              </a:rPr>
              <a:t>kafka.javaapi.consumer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包中，</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不</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提供</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负载</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均衡</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、容错的特性</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endParaRPr>
          </a:p>
          <a:p>
            <a:pPr lvl="2" indent="0" latinLnBrk="1">
              <a:lnSpc>
                <a:spcPct val="150000"/>
              </a:lnSpc>
              <a:buFont typeface="Arial" panose="020B0604020202020204" pitchFamily="34" charset="0"/>
              <a:buNone/>
            </a:pP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每次获取数据都要指定</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topic</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partition</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offset</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sym typeface="+mn-ea"/>
              </a:rPr>
              <a:t>fetchSize</a:t>
            </a:r>
            <a:r>
              <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rPr>
              <a:t> </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6" name="矩形 5"/>
          <p:cNvSpPr/>
          <p:nvPr/>
        </p:nvSpPr>
        <p:spPr>
          <a:xfrm>
            <a:off x="711581" y="2577644"/>
            <a:ext cx="11099257" cy="1337945"/>
          </a:xfrm>
          <a:prstGeom prst="rect">
            <a:avLst/>
          </a:prstGeom>
        </p:spPr>
        <p:txBody>
          <a:bodyPr wrap="square">
            <a:spAutoFit/>
          </a:bodyPr>
          <a:lstStyle/>
          <a:p>
            <a:pPr marL="571500" lvl="0" indent="-571500" latinLnBrk="1">
              <a:lnSpc>
                <a:spcPct val="150000"/>
              </a:lnSpc>
              <a:buFont typeface="Arial" panose="020B0604020202020204" pitchFamily="34" charset="0"/>
              <a:buChar char="•"/>
            </a:pPr>
            <a:r>
              <a:rPr lang="en-US" sz="1800" b="1" dirty="0" smtClean="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High-level Consumer</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vl="2" indent="0" latinLnBrk="1">
              <a:lnSpc>
                <a:spcPct val="150000"/>
              </a:lnSpc>
              <a:buFont typeface="Arial" panose="020B0604020202020204" pitchFamily="34" charset="0"/>
              <a:buNone/>
            </a:pP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该客户端透明地处理</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sym typeface="+mn-ea"/>
              </a:rPr>
              <a:t>kafka</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 broker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异常，透明地切换</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consumer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的</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partition</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，通过和</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broker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交互来实现</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sym typeface="+mn-ea"/>
              </a:rPr>
              <a:t>consumer group</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sym typeface="+mn-ea"/>
              </a:rPr>
              <a:t>级别的负载均衡。</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zh-CN" altLang="en-US"/>
              <a:t>Topic、partition、replication</a:t>
            </a:r>
            <a:endParaRPr lang="zh-CN" altLang="en-US"/>
          </a:p>
        </p:txBody>
      </p:sp>
      <p:grpSp>
        <p:nvGrpSpPr>
          <p:cNvPr id="8" name="组合 7"/>
          <p:cNvGrpSpPr/>
          <p:nvPr/>
        </p:nvGrpSpPr>
        <p:grpSpPr>
          <a:xfrm>
            <a:off x="1030605" y="2776220"/>
            <a:ext cx="9551670" cy="2449830"/>
            <a:chOff x="1623" y="5007"/>
            <a:chExt cx="15042" cy="3858"/>
          </a:xfrm>
        </p:grpSpPr>
        <p:sp>
          <p:nvSpPr>
            <p:cNvPr id="2" name="矩形 1"/>
            <p:cNvSpPr/>
            <p:nvPr/>
          </p:nvSpPr>
          <p:spPr>
            <a:xfrm>
              <a:off x="1623" y="5007"/>
              <a:ext cx="15043" cy="3859"/>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solidFill>
                    <a:schemeClr val="tx1"/>
                  </a:solidFill>
                  <a:latin typeface="思源黑体 CN Normal" panose="020B0400000000000000" charset="-122"/>
                  <a:ea typeface="思源黑体 CN Normal" panose="020B0400000000000000" charset="-122"/>
                </a:rPr>
                <a:t>Kafka Cluster</a:t>
              </a:r>
              <a:endParaRPr lang="en-US" altLang="zh-CN" sz="1400" dirty="0" smtClean="0">
                <a:solidFill>
                  <a:schemeClr val="tx1"/>
                </a:solidFill>
                <a:latin typeface="思源黑体 CN Normal" panose="020B0400000000000000" charset="-122"/>
                <a:ea typeface="思源黑体 CN Normal" panose="020B0400000000000000" charset="-122"/>
              </a:endParaRPr>
            </a:p>
          </p:txBody>
        </p:sp>
        <p:sp>
          <p:nvSpPr>
            <p:cNvPr id="6" name="圆角矩形 5"/>
            <p:cNvSpPr/>
            <p:nvPr/>
          </p:nvSpPr>
          <p:spPr>
            <a:xfrm>
              <a:off x="1942" y="5664"/>
              <a:ext cx="4388" cy="2841"/>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思源黑体 CN Normal" panose="020B0400000000000000" charset="-122"/>
                  <a:ea typeface="思源黑体 CN Normal" panose="020B0400000000000000" charset="-122"/>
                </a:rPr>
                <a:t>broker0</a:t>
              </a:r>
              <a:endParaRPr lang="en-US" altLang="zh-CN" sz="1400" dirty="0" smtClean="0">
                <a:solidFill>
                  <a:schemeClr val="tx1"/>
                </a:solidFill>
                <a:latin typeface="思源黑体 CN Normal" panose="020B0400000000000000" charset="-122"/>
                <a:ea typeface="思源黑体 CN Normal" panose="020B0400000000000000" charset="-122"/>
              </a:endParaRPr>
            </a:p>
          </p:txBody>
        </p:sp>
        <p:sp>
          <p:nvSpPr>
            <p:cNvPr id="7" name="圆角矩形 6"/>
            <p:cNvSpPr/>
            <p:nvPr/>
          </p:nvSpPr>
          <p:spPr>
            <a:xfrm>
              <a:off x="6854" y="5664"/>
              <a:ext cx="4376" cy="2841"/>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思源黑体 CN Normal" panose="020B0400000000000000" charset="-122"/>
                  <a:ea typeface="思源黑体 CN Normal" panose="020B0400000000000000" charset="-122"/>
                </a:rPr>
                <a:t>broker1</a:t>
              </a:r>
              <a:endParaRPr lang="en-US" altLang="zh-CN" sz="1400" dirty="0" smtClean="0">
                <a:solidFill>
                  <a:schemeClr val="tx1"/>
                </a:solidFill>
                <a:latin typeface="思源黑体 CN Normal" panose="020B0400000000000000" charset="-122"/>
                <a:ea typeface="思源黑体 CN Normal" panose="020B0400000000000000" charset="-122"/>
              </a:endParaRPr>
            </a:p>
          </p:txBody>
        </p:sp>
        <p:sp>
          <p:nvSpPr>
            <p:cNvPr id="9" name="圆角矩形 8"/>
            <p:cNvSpPr/>
            <p:nvPr/>
          </p:nvSpPr>
          <p:spPr>
            <a:xfrm>
              <a:off x="11754" y="5664"/>
              <a:ext cx="4376" cy="2841"/>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思源黑体 CN Normal" panose="020B0400000000000000" charset="-122"/>
                  <a:ea typeface="思源黑体 CN Normal" panose="020B0400000000000000" charset="-122"/>
                </a:rPr>
                <a:t>broker2</a:t>
              </a:r>
              <a:endParaRPr lang="en-US" altLang="zh-CN" sz="1400" dirty="0" smtClean="0">
                <a:solidFill>
                  <a:schemeClr val="tx1"/>
                </a:solidFill>
                <a:latin typeface="思源黑体 CN Normal" panose="020B0400000000000000" charset="-122"/>
                <a:ea typeface="思源黑体 CN Normal" panose="020B0400000000000000" charset="-122"/>
              </a:endParaRPr>
            </a:p>
          </p:txBody>
        </p:sp>
        <p:sp>
          <p:nvSpPr>
            <p:cNvPr id="10" name="矩形 9"/>
            <p:cNvSpPr/>
            <p:nvPr/>
          </p:nvSpPr>
          <p:spPr>
            <a:xfrm>
              <a:off x="2467" y="6487"/>
              <a:ext cx="3392" cy="516"/>
            </a:xfrm>
            <a:prstGeom prst="rect">
              <a:avLst/>
            </a:prstGeom>
            <a:solidFill>
              <a:srgbClr val="6F73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t>
              </a:r>
              <a:r>
                <a:rPr lang="en-US" altLang="zh-CN" sz="1400" b="1" dirty="0" smtClean="0">
                  <a:solidFill>
                    <a:srgbClr val="F08000"/>
                  </a:solidFill>
                  <a:latin typeface="思源黑体 CN Normal" panose="020B0400000000000000" charset="-122"/>
                  <a:ea typeface="思源黑体 CN Normal" panose="020B0400000000000000" charset="-122"/>
                </a:rPr>
                <a:t>arket_topic-0</a:t>
              </a:r>
              <a:endParaRPr lang="en-US" altLang="zh-CN" sz="1400" b="1" dirty="0" smtClean="0">
                <a:solidFill>
                  <a:srgbClr val="F08000"/>
                </a:solidFill>
                <a:latin typeface="思源黑体 CN Normal" panose="020B0400000000000000" charset="-122"/>
                <a:ea typeface="思源黑体 CN Normal" panose="020B0400000000000000" charset="-122"/>
              </a:endParaRPr>
            </a:p>
          </p:txBody>
        </p:sp>
        <p:sp>
          <p:nvSpPr>
            <p:cNvPr id="11" name="矩形 10"/>
            <p:cNvSpPr/>
            <p:nvPr/>
          </p:nvSpPr>
          <p:spPr>
            <a:xfrm>
              <a:off x="7285" y="6487"/>
              <a:ext cx="3392" cy="516"/>
            </a:xfrm>
            <a:prstGeom prst="rect">
              <a:avLst/>
            </a:prstGeom>
            <a:solidFill>
              <a:srgbClr val="6F73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market_topic-1</a:t>
              </a:r>
              <a:endParaRPr lang="en-US" altLang="zh-CN" sz="1400" b="1" dirty="0">
                <a:solidFill>
                  <a:srgbClr val="F08000"/>
                </a:solidFill>
                <a:latin typeface="思源黑体 CN Normal" panose="020B0400000000000000" charset="-122"/>
                <a:ea typeface="思源黑体 CN Normal" panose="020B0400000000000000" charset="-122"/>
              </a:endParaRPr>
            </a:p>
          </p:txBody>
        </p:sp>
        <p:sp>
          <p:nvSpPr>
            <p:cNvPr id="12" name="矩形 11"/>
            <p:cNvSpPr/>
            <p:nvPr/>
          </p:nvSpPr>
          <p:spPr>
            <a:xfrm>
              <a:off x="12184" y="6487"/>
              <a:ext cx="3392" cy="516"/>
            </a:xfrm>
            <a:prstGeom prst="rect">
              <a:avLst/>
            </a:prstGeom>
            <a:solidFill>
              <a:srgbClr val="6F73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market_topic-2</a:t>
              </a:r>
              <a:endParaRPr lang="en-US" altLang="zh-CN" sz="1400" b="1" dirty="0">
                <a:solidFill>
                  <a:srgbClr val="F08000"/>
                </a:solidFill>
                <a:latin typeface="思源黑体 CN Normal" panose="020B0400000000000000" charset="-122"/>
                <a:ea typeface="思源黑体 CN Normal" panose="020B0400000000000000" charset="-122"/>
              </a:endParaRPr>
            </a:p>
          </p:txBody>
        </p:sp>
        <p:sp>
          <p:nvSpPr>
            <p:cNvPr id="13" name="矩形 12"/>
            <p:cNvSpPr/>
            <p:nvPr/>
          </p:nvSpPr>
          <p:spPr>
            <a:xfrm>
              <a:off x="2467" y="7126"/>
              <a:ext cx="3392" cy="516"/>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market_topic-1</a:t>
              </a:r>
              <a:endParaRPr lang="en-US" altLang="zh-CN" sz="1400" b="1" dirty="0">
                <a:solidFill>
                  <a:srgbClr val="F08000"/>
                </a:solidFill>
                <a:latin typeface="思源黑体 CN Normal" panose="020B0400000000000000" charset="-122"/>
                <a:ea typeface="思源黑体 CN Normal" panose="020B0400000000000000" charset="-122"/>
              </a:endParaRPr>
            </a:p>
          </p:txBody>
        </p:sp>
        <p:sp>
          <p:nvSpPr>
            <p:cNvPr id="14" name="矩形 13"/>
            <p:cNvSpPr/>
            <p:nvPr/>
          </p:nvSpPr>
          <p:spPr>
            <a:xfrm>
              <a:off x="12184" y="7126"/>
              <a:ext cx="3392" cy="516"/>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market_topic-1</a:t>
              </a:r>
              <a:endParaRPr lang="en-US" altLang="zh-CN" sz="1400" b="1" dirty="0">
                <a:solidFill>
                  <a:srgbClr val="F08000"/>
                </a:solidFill>
                <a:latin typeface="思源黑体 CN Normal" panose="020B0400000000000000" charset="-122"/>
                <a:ea typeface="思源黑体 CN Normal" panose="020B0400000000000000" charset="-122"/>
              </a:endParaRPr>
            </a:p>
          </p:txBody>
        </p:sp>
        <p:sp>
          <p:nvSpPr>
            <p:cNvPr id="15" name="矩形 14"/>
            <p:cNvSpPr/>
            <p:nvPr/>
          </p:nvSpPr>
          <p:spPr>
            <a:xfrm>
              <a:off x="7285" y="7126"/>
              <a:ext cx="3392" cy="516"/>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market_topic-0</a:t>
              </a:r>
              <a:endParaRPr lang="en-US" altLang="zh-CN" sz="1400" b="1" dirty="0">
                <a:solidFill>
                  <a:srgbClr val="F08000"/>
                </a:solidFill>
                <a:latin typeface="思源黑体 CN Normal" panose="020B0400000000000000" charset="-122"/>
                <a:ea typeface="思源黑体 CN Normal" panose="020B0400000000000000" charset="-122"/>
              </a:endParaRPr>
            </a:p>
          </p:txBody>
        </p:sp>
        <p:sp>
          <p:nvSpPr>
            <p:cNvPr id="16" name="矩形 15"/>
            <p:cNvSpPr/>
            <p:nvPr/>
          </p:nvSpPr>
          <p:spPr>
            <a:xfrm>
              <a:off x="12184" y="7792"/>
              <a:ext cx="3392" cy="516"/>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market_topic-0</a:t>
              </a:r>
              <a:endParaRPr lang="en-US" altLang="zh-CN" sz="1400" b="1" dirty="0">
                <a:solidFill>
                  <a:srgbClr val="F08000"/>
                </a:solidFill>
                <a:latin typeface="思源黑体 CN Normal" panose="020B0400000000000000" charset="-122"/>
                <a:ea typeface="思源黑体 CN Normal" panose="020B0400000000000000" charset="-122"/>
              </a:endParaRPr>
            </a:p>
          </p:txBody>
        </p:sp>
        <p:sp>
          <p:nvSpPr>
            <p:cNvPr id="17" name="矩形 16"/>
            <p:cNvSpPr/>
            <p:nvPr/>
          </p:nvSpPr>
          <p:spPr>
            <a:xfrm>
              <a:off x="7285" y="7736"/>
              <a:ext cx="3392" cy="516"/>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market_topic-2</a:t>
              </a:r>
              <a:endParaRPr lang="en-US" altLang="zh-CN" sz="1400" b="1" dirty="0">
                <a:solidFill>
                  <a:srgbClr val="F08000"/>
                </a:solidFill>
                <a:latin typeface="思源黑体 CN Normal" panose="020B0400000000000000" charset="-122"/>
                <a:ea typeface="思源黑体 CN Normal" panose="020B0400000000000000" charset="-122"/>
              </a:endParaRPr>
            </a:p>
          </p:txBody>
        </p:sp>
        <p:sp>
          <p:nvSpPr>
            <p:cNvPr id="18" name="矩形 17"/>
            <p:cNvSpPr/>
            <p:nvPr/>
          </p:nvSpPr>
          <p:spPr>
            <a:xfrm>
              <a:off x="2467" y="7756"/>
              <a:ext cx="3392" cy="516"/>
            </a:xfrm>
            <a:prstGeom prst="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08000"/>
                  </a:solidFill>
                  <a:latin typeface="思源黑体 CN Normal" panose="020B0400000000000000" charset="-122"/>
                  <a:ea typeface="思源黑体 CN Normal" panose="020B0400000000000000" charset="-122"/>
                </a:rPr>
                <a:t>market_topic-2</a:t>
              </a:r>
              <a:endParaRPr lang="en-US" altLang="zh-CN" sz="1400" b="1" dirty="0">
                <a:solidFill>
                  <a:srgbClr val="F08000"/>
                </a:solidFill>
                <a:latin typeface="思源黑体 CN Normal" panose="020B0400000000000000" charset="-122"/>
                <a:ea typeface="思源黑体 CN Normal" panose="020B0400000000000000" charset="-122"/>
              </a:endParaRPr>
            </a:p>
          </p:txBody>
        </p:sp>
      </p:grpSp>
      <p:sp>
        <p:nvSpPr>
          <p:cNvPr id="4" name="文本框 3"/>
          <p:cNvSpPr txBox="1"/>
          <p:nvPr/>
        </p:nvSpPr>
        <p:spPr>
          <a:xfrm>
            <a:off x="1030558" y="1142440"/>
            <a:ext cx="4265398" cy="1337945"/>
          </a:xfrm>
          <a:prstGeom prst="rect">
            <a:avLst/>
          </a:prstGeom>
          <a:noFill/>
        </p:spPr>
        <p:txBody>
          <a:bodyPr wrap="square" rtlCol="0">
            <a:spAutoFit/>
          </a:bodyPr>
          <a:lstStyle/>
          <a:p>
            <a:pPr algn="l">
              <a:lnSpc>
                <a:spcPct val="150000"/>
              </a:lnSpc>
            </a:pPr>
            <a:r>
              <a:rPr lang="en-US" altLang="zh-CN" sz="1800" dirty="0">
                <a:latin typeface="思源黑体 CN Normal" panose="020B0400000000000000" charset="-122"/>
                <a:ea typeface="思源黑体 CN Normal" panose="020B0400000000000000" charset="-122"/>
                <a:cs typeface="思源黑体 CN Normal" panose="020B0400000000000000" charset="-122"/>
              </a:rPr>
              <a:t>t</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opic</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a:t>
            </a:r>
            <a:r>
              <a:rPr lang="en-US" altLang="zh-CN" sz="1800" dirty="0" err="1" smtClean="0">
                <a:latin typeface="思源黑体 CN Normal" panose="020B0400000000000000" charset="-122"/>
                <a:ea typeface="思源黑体 CN Normal" panose="020B0400000000000000" charset="-122"/>
                <a:cs typeface="思源黑体 CN Normal" panose="020B0400000000000000" charset="-122"/>
              </a:rPr>
              <a:t>market_topic</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endParaRPr>
          </a:p>
          <a:p>
            <a:pPr algn="l">
              <a:lnSpc>
                <a:spcPct val="150000"/>
              </a:lnSpc>
            </a:pPr>
            <a:r>
              <a:rPr lang="en-US" altLang="zh-CN" sz="1800" dirty="0">
                <a:latin typeface="思源黑体 CN Normal" panose="020B0400000000000000" charset="-122"/>
                <a:ea typeface="思源黑体 CN Normal" panose="020B0400000000000000" charset="-122"/>
                <a:cs typeface="思源黑体 CN Normal" panose="020B0400000000000000" charset="-122"/>
              </a:rPr>
              <a:t>p</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artition</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3</a:t>
            </a:r>
            <a:endParaRPr lang="en-US" altLang="zh-CN" sz="1800" dirty="0" smtClean="0">
              <a:latin typeface="思源黑体 CN Normal" panose="020B0400000000000000" charset="-122"/>
              <a:ea typeface="思源黑体 CN Normal" panose="020B0400000000000000" charset="-122"/>
              <a:cs typeface="思源黑体 CN Normal" panose="020B0400000000000000" charset="-122"/>
            </a:endParaRPr>
          </a:p>
          <a:p>
            <a:pPr algn="l">
              <a:lnSpc>
                <a:spcPct val="150000"/>
              </a:lnSpc>
            </a:pP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Replication-factor</a:t>
            </a:r>
            <a:r>
              <a:rPr lang="zh-CN" altLang="en-US" sz="1800" dirty="0" smtClean="0">
                <a:latin typeface="思源黑体 CN Normal" panose="020B0400000000000000" charset="-122"/>
                <a:ea typeface="思源黑体 CN Normal" panose="020B0400000000000000" charset="-122"/>
                <a:cs typeface="思源黑体 CN Normal" panose="020B0400000000000000" charset="-122"/>
              </a:rPr>
              <a:t>：</a:t>
            </a:r>
            <a:r>
              <a:rPr lang="en-US" altLang="zh-CN" sz="1800" dirty="0" smtClean="0">
                <a:latin typeface="思源黑体 CN Normal" panose="020B0400000000000000" charset="-122"/>
                <a:ea typeface="思源黑体 CN Normal" panose="020B0400000000000000" charset="-122"/>
                <a:cs typeface="思源黑体 CN Normal" panose="020B0400000000000000" charset="-122"/>
              </a:rPr>
              <a:t>3</a:t>
            </a:r>
            <a:endParaRPr lang="zh-CN" altLang="en-US" sz="1800" dirty="0">
              <a:latin typeface="思源黑体 CN Normal" panose="020B0400000000000000" charset="-122"/>
              <a:ea typeface="思源黑体 CN Normal" panose="020B0400000000000000" charset="-122"/>
              <a:cs typeface="思源黑体 CN Normal" panose="020B0400000000000000" charset="-122"/>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t>kafka</a:t>
            </a:r>
            <a:r>
              <a:rPr lang="zh-CN" altLang="en-US"/>
              <a:t>整体架构</a:t>
            </a:r>
            <a:endParaRPr lang="zh-CN" altLang="en-US"/>
          </a:p>
        </p:txBody>
      </p:sp>
      <p:graphicFrame>
        <p:nvGraphicFramePr>
          <p:cNvPr id="1027" name="Object 3"/>
          <p:cNvGraphicFramePr>
            <a:graphicFrameLocks noChangeAspect="1"/>
          </p:cNvGraphicFramePr>
          <p:nvPr/>
        </p:nvGraphicFramePr>
        <p:xfrm>
          <a:off x="1682822" y="1490884"/>
          <a:ext cx="8826357" cy="4488109"/>
        </p:xfrm>
        <a:graphic>
          <a:graphicData uri="http://schemas.openxmlformats.org/presentationml/2006/ole">
            <mc:AlternateContent xmlns:mc="http://schemas.openxmlformats.org/markup-compatibility/2006">
              <mc:Choice xmlns:v="urn:schemas-microsoft-com:vml" Requires="v">
                <p:oleObj spid="_x0000_s1025" name="Visio" r:id="rId1" imgW="9182100" imgH="4660900" progId="Visio.Drawing.11">
                  <p:embed/>
                </p:oleObj>
              </mc:Choice>
              <mc:Fallback>
                <p:oleObj name="Visio" r:id="rId1" imgW="9182100" imgH="4660900" progId="Visio.Drawing.11">
                  <p:embed/>
                  <p:pic>
                    <p:nvPicPr>
                      <p:cNvPr id="0" name="图片 1024"/>
                      <p:cNvPicPr>
                        <a:picLocks noChangeAspect="1"/>
                      </p:cNvPicPr>
                      <p:nvPr/>
                    </p:nvPicPr>
                    <p:blipFill>
                      <a:blip r:embed="rId2"/>
                      <a:stretch>
                        <a:fillRect/>
                      </a:stretch>
                    </p:blipFill>
                    <p:spPr>
                      <a:xfrm>
                        <a:off x="1682822" y="1490884"/>
                        <a:ext cx="8826357" cy="4488109"/>
                      </a:xfrm>
                      <a:prstGeom prst="rect">
                        <a:avLst/>
                      </a:prstGeom>
                      <a:noFill/>
                      <a:ln w="9525">
                        <a:noFill/>
                      </a:ln>
                    </p:spPr>
                  </p:pic>
                </p:oleObj>
              </mc:Fallback>
            </mc:AlternateContent>
          </a:graphicData>
        </a:graphic>
      </p:graphicFrame>
      <p:sp>
        <p:nvSpPr>
          <p:cNvPr id="8" name="矩形标注 7"/>
          <p:cNvSpPr/>
          <p:nvPr/>
        </p:nvSpPr>
        <p:spPr>
          <a:xfrm>
            <a:off x="1682821" y="1054823"/>
            <a:ext cx="4240469" cy="1160779"/>
          </a:xfrm>
          <a:prstGeom prst="wedgeRectCallout">
            <a:avLst/>
          </a:prstGeom>
          <a:solidFill>
            <a:srgbClr val="F09400"/>
          </a:solidFill>
          <a:ln w="19050" cap="flat">
            <a:solidFill>
              <a:schemeClr val="accent2">
                <a:lumMod val="40000"/>
                <a:lumOff val="60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6880" tIns="26880" rIns="26880" bIns="26880" numCol="1" spcCol="38100" rtlCol="0" anchor="ctr">
            <a:spAutoFit/>
          </a:bodyPr>
          <a:p>
            <a:pPr marL="190500" defTabSz="824865">
              <a:buClr>
                <a:srgbClr val="35B558"/>
              </a:buClr>
              <a:buSzPct val="105000"/>
            </a:pPr>
            <a:r>
              <a:rPr lang="zh-CN" altLang="en-US"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备份（</a:t>
            </a:r>
            <a:r>
              <a:rPr lang="en-US" altLang="zh-CN"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Replication</a:t>
            </a:r>
            <a:r>
              <a:rPr lang="zh-CN" altLang="en-US"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）：为了保证分布式可靠性</a:t>
            </a:r>
            <a:r>
              <a:rPr lang="en-US" altLang="zh-CN"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,kafka0.8</a:t>
            </a:r>
            <a:r>
              <a:rPr lang="zh-CN" altLang="en-US"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开始对每个分区的数据进行备份（不同</a:t>
            </a:r>
            <a:r>
              <a:rPr lang="en-US" altLang="zh-CN"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Broker</a:t>
            </a:r>
            <a:r>
              <a:rPr lang="zh-CN" altLang="en-US"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上），防止其中一个</a:t>
            </a:r>
            <a:r>
              <a:rPr lang="en-US" altLang="zh-CN" sz="1800" dirty="0" err="1"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Broker</a:t>
            </a:r>
            <a:r>
              <a:rPr lang="zh-CN" altLang="en-US"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rPr>
              <a:t>宕机造成分区数据不可用</a:t>
            </a:r>
            <a:endParaRPr lang="zh-CN" altLang="en-US" sz="1800" dirty="0" smtClean="0">
              <a:solidFill>
                <a:schemeClr val="tx1"/>
              </a:solidFill>
              <a:latin typeface="思源黑体 CN Normal" panose="020B0400000000000000" charset="-122"/>
              <a:ea typeface="思源黑体 CN Normal" panose="020B0400000000000000" charset="-122"/>
              <a:cs typeface="思源黑体 CN Normal" panose="020B0400000000000000"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5738495" cy="768350"/>
          </a:xfrm>
          <a:prstGeom prst="rect">
            <a:avLst/>
          </a:prstGeom>
          <a:noFill/>
        </p:spPr>
        <p:txBody>
          <a:bodyPr wrap="square" rtlCol="0">
            <a:spAutoFit/>
          </a:bodyPr>
          <a:p>
            <a:pPr algn="l">
              <a:lnSpc>
                <a:spcPct val="110000"/>
              </a:lnSpc>
            </a:pPr>
            <a:r>
              <a:rPr 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kafka </a:t>
            </a: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应用场景</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2</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t>kafka</a:t>
            </a:r>
            <a:r>
              <a:rPr lang="zh-CN" altLang="en-US"/>
              <a:t>使用场景</a:t>
            </a:r>
            <a:endParaRPr lang="zh-CN" altLang="en-US"/>
          </a:p>
        </p:txBody>
      </p:sp>
      <p:sp>
        <p:nvSpPr>
          <p:cNvPr id="13" name="TextBox 4"/>
          <p:cNvSpPr txBox="1"/>
          <p:nvPr/>
        </p:nvSpPr>
        <p:spPr>
          <a:xfrm>
            <a:off x="950414" y="1865968"/>
            <a:ext cx="9963826" cy="299974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kafka 更好的替换传统的消息系统，消息系统被用于各种场景（解耦数据生产者，缓存未处理的消息），与大多数消息系统比较，kafka 有更好的</a:t>
            </a:r>
            <a:r>
              <a:rPr sz="180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吞吐量，内置分区，副本和故障转移</a:t>
            </a:r>
            <a:r>
              <a:rPr lang="zh-CN" sz="1800">
                <a:latin typeface="思源黑体 CN Normal" panose="020B0400000000000000" charset="-122"/>
                <a:ea typeface="思源黑体 CN Normal" panose="020B0400000000000000" charset="-122"/>
                <a:cs typeface="思源黑体 CN Normal" panose="020B0400000000000000" charset="-122"/>
                <a:sym typeface="+mn-ea"/>
              </a:rPr>
              <a:t>等功能</a:t>
            </a:r>
            <a:r>
              <a:rPr sz="1800">
                <a:latin typeface="思源黑体 CN Normal" panose="020B0400000000000000" charset="-122"/>
                <a:ea typeface="思源黑体 CN Normal" panose="020B0400000000000000" charset="-122"/>
                <a:cs typeface="思源黑体 CN Normal" panose="020B0400000000000000" charset="-122"/>
                <a:sym typeface="+mn-ea"/>
              </a:rPr>
              <a:t>，这有利于处理大规模的消息。</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根据</a:t>
            </a:r>
            <a:r>
              <a:rPr lang="zh-CN" sz="1800">
                <a:latin typeface="思源黑体 CN Normal" panose="020B0400000000000000" charset="-122"/>
                <a:ea typeface="思源黑体 CN Normal" panose="020B0400000000000000" charset="-122"/>
                <a:cs typeface="思源黑体 CN Normal" panose="020B0400000000000000" charset="-122"/>
                <a:sym typeface="+mn-ea"/>
              </a:rPr>
              <a:t>官方的</a:t>
            </a:r>
            <a:r>
              <a:rPr sz="1800">
                <a:latin typeface="思源黑体 CN Normal" panose="020B0400000000000000" charset="-122"/>
                <a:ea typeface="思源黑体 CN Normal" panose="020B0400000000000000" charset="-122"/>
                <a:cs typeface="思源黑体 CN Normal" panose="020B0400000000000000" charset="-122"/>
                <a:sym typeface="+mn-ea"/>
              </a:rPr>
              <a:t>经验，通常消息传递使用较低的吞吐量，但可能要求较低的端到端延迟，</a:t>
            </a:r>
            <a:r>
              <a:rPr lang="en-US" sz="1800">
                <a:latin typeface="思源黑体 CN Normal" panose="020B0400000000000000" charset="-122"/>
                <a:ea typeface="思源黑体 CN Normal" panose="020B0400000000000000" charset="-122"/>
                <a:cs typeface="思源黑体 CN Normal" panose="020B0400000000000000" charset="-122"/>
                <a:sym typeface="+mn-ea"/>
              </a:rPr>
              <a:t>k</a:t>
            </a:r>
            <a:r>
              <a:rPr sz="1800">
                <a:latin typeface="思源黑体 CN Normal" panose="020B0400000000000000" charset="-122"/>
                <a:ea typeface="思源黑体 CN Normal" panose="020B0400000000000000" charset="-122"/>
                <a:cs typeface="思源黑体 CN Normal" panose="020B0400000000000000" charset="-122"/>
                <a:sym typeface="+mn-ea"/>
              </a:rPr>
              <a:t>afka 提供强大的持久性来满足这一要求。在这方面，Kafka 可以与传统的消息传递系统（ActiveMQ 和 RabbitMQ）相媲美。</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消息</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kafka</a:t>
            </a:r>
            <a:r>
              <a:rPr lang="zh-CN" altLang="en-US">
                <a:sym typeface="+mn-ea"/>
              </a:rPr>
              <a:t>使用场景</a:t>
            </a:r>
            <a:endParaRPr lang="zh-CN" altLang="en-US"/>
          </a:p>
        </p:txBody>
      </p:sp>
      <p:sp>
        <p:nvSpPr>
          <p:cNvPr id="13" name="TextBox 4"/>
          <p:cNvSpPr txBox="1"/>
          <p:nvPr/>
        </p:nvSpPr>
        <p:spPr>
          <a:xfrm>
            <a:off x="950414" y="1865968"/>
            <a:ext cx="9963826" cy="299974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lang="en-US" sz="1800">
                <a:latin typeface="思源黑体 CN Normal" panose="020B0400000000000000" charset="-122"/>
                <a:ea typeface="思源黑体 CN Normal" panose="020B0400000000000000" charset="-122"/>
                <a:cs typeface="思源黑体 CN Normal" panose="020B0400000000000000" charset="-122"/>
                <a:sym typeface="+mn-ea"/>
              </a:rPr>
              <a:t>k</a:t>
            </a:r>
            <a:r>
              <a:rPr sz="1800">
                <a:latin typeface="思源黑体 CN Normal" panose="020B0400000000000000" charset="-122"/>
                <a:ea typeface="思源黑体 CN Normal" panose="020B0400000000000000" charset="-122"/>
                <a:cs typeface="思源黑体 CN Normal" panose="020B0400000000000000" charset="-122"/>
                <a:sym typeface="+mn-ea"/>
              </a:rPr>
              <a:t>afka 的</a:t>
            </a:r>
            <a:r>
              <a:rPr lang="zh-CN" sz="1800">
                <a:latin typeface="思源黑体 CN Normal" panose="020B0400000000000000" charset="-122"/>
                <a:ea typeface="思源黑体 CN Normal" panose="020B0400000000000000" charset="-122"/>
                <a:cs typeface="思源黑体 CN Normal" panose="020B0400000000000000" charset="-122"/>
                <a:sym typeface="+mn-ea"/>
              </a:rPr>
              <a:t>最初始作用就是</a:t>
            </a:r>
            <a:r>
              <a:rPr sz="1800">
                <a:latin typeface="思源黑体 CN Normal" panose="020B0400000000000000" charset="-122"/>
                <a:ea typeface="思源黑体 CN Normal" panose="020B0400000000000000" charset="-122"/>
                <a:cs typeface="思源黑体 CN Normal" panose="020B0400000000000000" charset="-122"/>
                <a:sym typeface="+mn-ea"/>
              </a:rPr>
              <a:t>是将用户活动跟踪管道重建为一组实时发布-订阅源。 </a:t>
            </a:r>
            <a:r>
              <a:rPr lang="zh-CN" sz="1800">
                <a:latin typeface="思源黑体 CN Normal" panose="020B0400000000000000" charset="-122"/>
                <a:ea typeface="思源黑体 CN Normal" panose="020B0400000000000000" charset="-122"/>
                <a:cs typeface="思源黑体 CN Normal" panose="020B0400000000000000" charset="-122"/>
                <a:sym typeface="+mn-ea"/>
              </a:rPr>
              <a:t>把</a:t>
            </a:r>
            <a:r>
              <a:rPr sz="1800">
                <a:latin typeface="思源黑体 CN Normal" panose="020B0400000000000000" charset="-122"/>
                <a:ea typeface="思源黑体 CN Normal" panose="020B0400000000000000" charset="-122"/>
                <a:cs typeface="思源黑体 CN Normal" panose="020B0400000000000000" charset="-122"/>
                <a:sym typeface="+mn-ea"/>
              </a:rPr>
              <a:t>网站活动（浏览网页、搜索或其他的用户操作）发布到中心 topic，其中每个活动类型有一个 topic。 这些订阅源提供一系列用例，包括实时处理、实时监视、对加载到Hadoop或离线数据仓库系统的数据进行离线处理和报告等。</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每个用户浏览网页时都生成了许多活动信息，因此活动跟踪的数据量通常非常大</a:t>
            </a:r>
            <a:r>
              <a:rPr lang="zh-CN" sz="1800">
                <a:latin typeface="思源黑体 CN Normal" panose="020B0400000000000000" charset="-122"/>
                <a:ea typeface="思源黑体 CN Normal" panose="020B0400000000000000" charset="-122"/>
                <a:cs typeface="思源黑体 CN Normal" panose="020B0400000000000000" charset="-122"/>
                <a:sym typeface="+mn-ea"/>
              </a:rPr>
              <a:t>。这就非常使用使用 </a:t>
            </a:r>
            <a:r>
              <a:rPr lang="en-US" altLang="zh-CN" sz="1800">
                <a:latin typeface="思源黑体 CN Normal" panose="020B0400000000000000" charset="-122"/>
                <a:ea typeface="思源黑体 CN Normal" panose="020B0400000000000000" charset="-122"/>
                <a:cs typeface="思源黑体 CN Normal" panose="020B0400000000000000" charset="-122"/>
                <a:sym typeface="+mn-ea"/>
              </a:rPr>
              <a:t>kafka</a:t>
            </a:r>
            <a:r>
              <a:rPr lang="zh-CN" altLang="en-US" sz="1800">
                <a:latin typeface="思源黑体 CN Normal" panose="020B0400000000000000" charset="-122"/>
                <a:ea typeface="思源黑体 CN Normal" panose="020B0400000000000000" charset="-122"/>
                <a:cs typeface="思源黑体 CN Normal" panose="020B0400000000000000" charset="-122"/>
                <a:sym typeface="+mn-ea"/>
              </a:rPr>
              <a:t>。</a:t>
            </a:r>
            <a:endParaRPr lang="zh-CN" altLang="en-US"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跟踪网站活动</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kafka</a:t>
            </a:r>
            <a:r>
              <a:rPr lang="zh-CN" altLang="en-US">
                <a:sym typeface="+mn-ea"/>
              </a:rPr>
              <a:t>使用场景</a:t>
            </a:r>
            <a:endParaRPr lang="zh-CN" altLang="en-US"/>
          </a:p>
        </p:txBody>
      </p:sp>
      <p:sp>
        <p:nvSpPr>
          <p:cNvPr id="13" name="TextBox 4"/>
          <p:cNvSpPr txBox="1"/>
          <p:nvPr/>
        </p:nvSpPr>
        <p:spPr>
          <a:xfrm>
            <a:off x="950414" y="1865968"/>
            <a:ext cx="9963826" cy="383095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dirty="0" err="1">
                <a:latin typeface="思源黑体 CN Normal" panose="020B0400000000000000" charset="-122"/>
                <a:ea typeface="思源黑体 CN Normal" panose="020B0400000000000000" charset="-122"/>
                <a:cs typeface="思源黑体 CN Normal" panose="020B0400000000000000" charset="-122"/>
                <a:sym typeface="+mn-ea"/>
              </a:rPr>
              <a:t>许多人使用</a:t>
            </a:r>
            <a:r>
              <a:rPr sz="1800" dirty="0">
                <a:latin typeface="思源黑体 CN Normal" panose="020B0400000000000000" charset="-122"/>
                <a:ea typeface="思源黑体 CN Normal" panose="020B0400000000000000" charset="-122"/>
                <a:cs typeface="思源黑体 CN Normal" panose="020B0400000000000000" charset="-122"/>
                <a:sym typeface="+mn-ea"/>
              </a:rPr>
              <a:t> </a:t>
            </a:r>
            <a:r>
              <a:rPr lang="en-US" sz="1800" dirty="0" err="1">
                <a:latin typeface="思源黑体 CN Normal" panose="020B0400000000000000" charset="-122"/>
                <a:ea typeface="思源黑体 CN Normal" panose="020B0400000000000000" charset="-122"/>
                <a:cs typeface="思源黑体 CN Normal" panose="020B0400000000000000" charset="-122"/>
                <a:sym typeface="+mn-ea"/>
              </a:rPr>
              <a:t>k</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afka来替代日志聚合解决方案</a:t>
            </a:r>
            <a:r>
              <a:rPr sz="1800" dirty="0">
                <a:latin typeface="思源黑体 CN Normal" panose="020B0400000000000000" charset="-122"/>
                <a:ea typeface="思源黑体 CN Normal" panose="020B0400000000000000" charset="-122"/>
                <a:cs typeface="思源黑体 CN Normal" panose="020B0400000000000000" charset="-122"/>
                <a:sym typeface="+mn-ea"/>
              </a:rPr>
              <a:t>。</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dirty="0" err="1">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日志聚合系统</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通常从服务器收集物理日志文件，并将其置于一个中心系统（可能是文件服务器或HDFS）进行处理</a:t>
            </a:r>
            <a:r>
              <a:rPr sz="1800" dirty="0">
                <a:latin typeface="思源黑体 CN Normal" panose="020B0400000000000000" charset="-122"/>
                <a:ea typeface="思源黑体 CN Normal" panose="020B0400000000000000" charset="-122"/>
                <a:cs typeface="思源黑体 CN Normal" panose="020B0400000000000000" charset="-122"/>
                <a:sym typeface="+mn-ea"/>
              </a:rPr>
              <a:t>。 </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lang="en-US" sz="1800" dirty="0" err="1">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k</a:t>
            </a:r>
            <a:r>
              <a:rPr sz="1800" dirty="0" err="1">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afka</a:t>
            </a:r>
            <a:r>
              <a:rPr sz="1800" dirty="0">
                <a:solidFill>
                  <a:srgbClr val="1577BA"/>
                </a:solidFill>
                <a:latin typeface="思源黑体 CN Normal" panose="020B0400000000000000" charset="-122"/>
                <a:ea typeface="思源黑体 CN Normal" panose="020B0400000000000000" charset="-122"/>
                <a:cs typeface="思源黑体 CN Normal" panose="020B0400000000000000" charset="-122"/>
                <a:sym typeface="+mn-ea"/>
              </a:rPr>
              <a:t> </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从这些日志文件中提取信息，并将其抽象为一个更加清晰的消息流</a:t>
            </a:r>
            <a:r>
              <a:rPr sz="1800" dirty="0">
                <a:latin typeface="思源黑体 CN Normal" panose="020B0400000000000000" charset="-122"/>
                <a:ea typeface="思源黑体 CN Normal" panose="020B0400000000000000" charset="-122"/>
                <a:cs typeface="思源黑体 CN Normal" panose="020B0400000000000000" charset="-122"/>
                <a:sym typeface="+mn-ea"/>
              </a:rPr>
              <a:t>。 </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这样可以实现更低的延迟处理且易于支持多个数据源及分布式数据的消耗</a:t>
            </a:r>
            <a:r>
              <a:rPr sz="1800" dirty="0">
                <a:latin typeface="思源黑体 CN Normal" panose="020B0400000000000000" charset="-122"/>
                <a:ea typeface="思源黑体 CN Normal" panose="020B0400000000000000" charset="-122"/>
                <a:cs typeface="思源黑体 CN Normal" panose="020B0400000000000000" charset="-122"/>
                <a:sym typeface="+mn-ea"/>
              </a:rPr>
              <a:t>。 </a:t>
            </a: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dirty="0">
                <a:latin typeface="思源黑体 CN Normal" panose="020B0400000000000000" charset="-122"/>
                <a:ea typeface="思源黑体 CN Normal" panose="020B0400000000000000" charset="-122"/>
                <a:cs typeface="思源黑体 CN Normal" panose="020B0400000000000000" charset="-122"/>
                <a:sym typeface="+mn-ea"/>
              </a:rPr>
              <a:t>与 Scribe 或 Flume </a:t>
            </a:r>
            <a:r>
              <a:rPr sz="1800" dirty="0" err="1">
                <a:latin typeface="思源黑体 CN Normal" panose="020B0400000000000000" charset="-122"/>
                <a:ea typeface="思源黑体 CN Normal" panose="020B0400000000000000" charset="-122"/>
                <a:cs typeface="思源黑体 CN Normal" panose="020B0400000000000000" charset="-122"/>
                <a:sym typeface="+mn-ea"/>
              </a:rPr>
              <a:t>等以日志为中心的系统相比，</a:t>
            </a:r>
            <a:r>
              <a:rPr sz="1800" dirty="0" err="1">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Kafka具备同样出色的性能、更强的耐用性（因为复制功能）和更低的端到端延迟</a:t>
            </a:r>
            <a:r>
              <a:rPr sz="1800" dirty="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a:t>
            </a:r>
            <a:endParaRPr sz="1800" dirty="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日志聚合</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en-US" altLang="zh-CN">
                <a:sym typeface="+mn-ea"/>
              </a:rPr>
              <a:t>kafka</a:t>
            </a:r>
            <a:r>
              <a:rPr lang="zh-CN" altLang="en-US">
                <a:sym typeface="+mn-ea"/>
              </a:rPr>
              <a:t>使用场景</a:t>
            </a:r>
            <a:endParaRPr lang="zh-CN" altLang="en-US"/>
          </a:p>
        </p:txBody>
      </p:sp>
      <p:sp>
        <p:nvSpPr>
          <p:cNvPr id="13" name="TextBox 4"/>
          <p:cNvSpPr txBox="1"/>
          <p:nvPr/>
        </p:nvSpPr>
        <p:spPr>
          <a:xfrm>
            <a:off x="950414" y="1865968"/>
            <a:ext cx="9963826" cy="383095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从0.10.0.0开始，</a:t>
            </a:r>
            <a:r>
              <a:rPr lang="en-US" sz="1800">
                <a:latin typeface="思源黑体 CN Normal" panose="020B0400000000000000" charset="-122"/>
                <a:ea typeface="思源黑体 CN Normal" panose="020B0400000000000000" charset="-122"/>
                <a:cs typeface="思源黑体 CN Normal" panose="020B0400000000000000" charset="-122"/>
                <a:sym typeface="+mn-ea"/>
              </a:rPr>
              <a:t>kafka </a:t>
            </a:r>
            <a:r>
              <a:rPr lang="zh-CN" altLang="en-US" sz="1800">
                <a:latin typeface="思源黑体 CN Normal" panose="020B0400000000000000" charset="-122"/>
                <a:ea typeface="思源黑体 CN Normal" panose="020B0400000000000000" charset="-122"/>
                <a:cs typeface="思源黑体 CN Normal" panose="020B0400000000000000" charset="-122"/>
                <a:sym typeface="+mn-ea"/>
              </a:rPr>
              <a:t>支持</a:t>
            </a:r>
            <a:r>
              <a:rPr sz="1800">
                <a:latin typeface="思源黑体 CN Normal" panose="020B0400000000000000" charset="-122"/>
                <a:ea typeface="思源黑体 CN Normal" panose="020B0400000000000000" charset="-122"/>
                <a:cs typeface="思源黑体 CN Normal" panose="020B0400000000000000" charset="-122"/>
                <a:sym typeface="+mn-ea"/>
              </a:rPr>
              <a:t>轻量，但功能强大的流处理。</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kafka消息处理</a:t>
            </a:r>
            <a:r>
              <a:rPr sz="1800">
                <a:latin typeface="思源黑体 CN Normal" panose="020B0400000000000000" charset="-122"/>
                <a:ea typeface="思源黑体 CN Normal" panose="020B0400000000000000" charset="-122"/>
                <a:cs typeface="思源黑体 CN Normal" panose="020B0400000000000000" charset="-122"/>
                <a:sym typeface="+mn-ea"/>
              </a:rPr>
              <a:t>包含多个阶段。</a:t>
            </a:r>
            <a:r>
              <a:rPr sz="180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其中原始输入数据是从kafka主题消费的，然后汇总，丰富，或者以其他的方式处理转化为新主题以供进一步消费或后续处理</a:t>
            </a:r>
            <a:r>
              <a:rPr lang="zh-CN" sz="1800">
                <a:solidFill>
                  <a:srgbClr val="F08000"/>
                </a:solidFill>
                <a:latin typeface="思源黑体 CN Normal" panose="020B0400000000000000" charset="-122"/>
                <a:ea typeface="思源黑体 CN Normal" panose="020B0400000000000000" charset="-122"/>
                <a:cs typeface="思源黑体 CN Normal" panose="020B0400000000000000" charset="-122"/>
                <a:sym typeface="+mn-ea"/>
              </a:rPr>
              <a:t>。</a:t>
            </a:r>
            <a:endParaRPr lang="zh-CN"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lang="zh-CN"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例如，一个推荐新闻文章，文章内容可能从“articles”主题获取；然后进一步处理内容，得到一个处理后的新内容，最后推荐给用户。这种处理是基于单个主题的实时数据流。</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endParaRPr sz="1800">
              <a:latin typeface="思源黑体 CN Normal" panose="020B0400000000000000" charset="-122"/>
              <a:ea typeface="思源黑体 CN Normal" panose="020B0400000000000000" charset="-122"/>
              <a:cs typeface="思源黑体 CN Normal" panose="020B0400000000000000" charset="-122"/>
              <a:sym typeface="+mn-ea"/>
            </a:endParaRPr>
          </a:p>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除了Kafka Streams，还有 Apache Storm 和 Apache Samza </a:t>
            </a:r>
            <a:r>
              <a:rPr lang="zh-CN" sz="1800">
                <a:latin typeface="思源黑体 CN Normal" panose="020B0400000000000000" charset="-122"/>
                <a:ea typeface="思源黑体 CN Normal" panose="020B0400000000000000" charset="-122"/>
                <a:cs typeface="思源黑体 CN Normal" panose="020B0400000000000000" charset="-122"/>
                <a:sym typeface="+mn-ea"/>
              </a:rPr>
              <a:t>也是不错的流处理框架</a:t>
            </a:r>
            <a:r>
              <a:rPr sz="1800">
                <a:latin typeface="思源黑体 CN Normal" panose="020B0400000000000000" charset="-122"/>
                <a:ea typeface="思源黑体 CN Normal" panose="020B0400000000000000" charset="-122"/>
                <a:cs typeface="思源黑体 CN Normal" panose="020B0400000000000000" charset="-122"/>
                <a:sym typeface="+mn-ea"/>
              </a:rPr>
              <a:t>。</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流处理</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约法三章</a:t>
            </a:r>
            <a:endParaRPr lang="zh-CN" altLang="en-US"/>
          </a:p>
        </p:txBody>
      </p:sp>
      <p:sp>
        <p:nvSpPr>
          <p:cNvPr id="8" name="文本框 7"/>
          <p:cNvSpPr txBox="1"/>
          <p:nvPr/>
        </p:nvSpPr>
        <p:spPr>
          <a:xfrm>
            <a:off x="582930" y="1050925"/>
            <a:ext cx="11430635" cy="2861310"/>
          </a:xfrm>
          <a:prstGeom prst="rect">
            <a:avLst/>
          </a:prstGeom>
          <a:noFill/>
        </p:spPr>
        <p:txBody>
          <a:bodyPr wrap="square" rtlCol="0" anchor="t">
            <a:spAutoFit/>
          </a:bodyPr>
          <a:p>
            <a:pPr algn="l">
              <a:lnSpc>
                <a:spcPct val="150000"/>
              </a:lnSpc>
            </a:pPr>
            <a:r>
              <a:rPr 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1</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、上课过程不要看公屏，我让大家互动的时候再看公屏。</a:t>
            </a: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2</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、有疑问在默默地在公屏上发出来，经典的提问我会记录统一答疑。</a:t>
            </a: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3</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、如果对上课方式质疑，请通过其他渠道反馈，不要在公屏反馈。</a:t>
            </a:r>
            <a:endPar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p:txBody>
      </p:sp>
      <p:pic>
        <p:nvPicPr>
          <p:cNvPr id="15" name="图片 14" descr="元素1"/>
          <p:cNvPicPr>
            <a:picLocks noChangeAspect="1"/>
          </p:cNvPicPr>
          <p:nvPr/>
        </p:nvPicPr>
        <p:blipFill>
          <a:blip r:embed="rId1"/>
          <a:stretch>
            <a:fillRect/>
          </a:stretch>
        </p:blipFill>
        <p:spPr>
          <a:xfrm>
            <a:off x="10356850" y="5680075"/>
            <a:ext cx="1415415" cy="884555"/>
          </a:xfrm>
          <a:prstGeom prst="rect">
            <a:avLst/>
          </a:prstGeom>
        </p:spPr>
      </p:pic>
      <p:pic>
        <p:nvPicPr>
          <p:cNvPr id="16" name="图片 15" descr="元素3"/>
          <p:cNvPicPr>
            <a:picLocks noChangeAspect="1"/>
          </p:cNvPicPr>
          <p:nvPr/>
        </p:nvPicPr>
        <p:blipFill>
          <a:blip r:embed="rId2"/>
          <a:stretch>
            <a:fillRect/>
          </a:stretch>
        </p:blipFill>
        <p:spPr>
          <a:xfrm>
            <a:off x="10894695" y="5683885"/>
            <a:ext cx="877570" cy="876300"/>
          </a:xfrm>
          <a:prstGeom prst="rect">
            <a:avLst/>
          </a:prstGeom>
        </p:spPr>
      </p:pic>
      <p:sp>
        <p:nvSpPr>
          <p:cNvPr id="17" name="文本框 16"/>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r>
              <a:rPr lang="en-US" altLang="zh-CN">
                <a:sym typeface="+mn-ea"/>
              </a:rPr>
              <a:t>kafka</a:t>
            </a:r>
            <a:r>
              <a:rPr lang="zh-CN" altLang="en-US">
                <a:sym typeface="+mn-ea"/>
              </a:rPr>
              <a:t>使用场景</a:t>
            </a:r>
            <a:endParaRPr lang="zh-CN" altLang="en-US"/>
          </a:p>
        </p:txBody>
      </p:sp>
      <p:sp>
        <p:nvSpPr>
          <p:cNvPr id="13" name="TextBox 4"/>
          <p:cNvSpPr txBox="1"/>
          <p:nvPr/>
        </p:nvSpPr>
        <p:spPr>
          <a:xfrm>
            <a:off x="950414" y="1865968"/>
            <a:ext cx="9963826" cy="922020"/>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sz="1800">
                <a:latin typeface="思源黑体 CN Normal" panose="020B0400000000000000" charset="-122"/>
                <a:ea typeface="思源黑体 CN Normal" panose="020B0400000000000000" charset="-122"/>
                <a:cs typeface="思源黑体 CN Normal" panose="020B0400000000000000" charset="-122"/>
                <a:sym typeface="+mn-ea"/>
              </a:rPr>
              <a:t>Event sourcing是一种应用程序设计风格，按时间来记录状态的更改。 Kafka 可以存储非常多的日志数据，为基于 event sourcing 的应用程序提供强有力的支持。</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7" name="圆角矩形 6"/>
          <p:cNvSpPr/>
          <p:nvPr/>
        </p:nvSpPr>
        <p:spPr>
          <a:xfrm>
            <a:off x="950316" y="1159913"/>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12" name="文本框 11"/>
          <p:cNvSpPr txBox="1"/>
          <p:nvPr/>
        </p:nvSpPr>
        <p:spPr>
          <a:xfrm>
            <a:off x="1236262" y="1238539"/>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事件采集</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
        <p:nvSpPr>
          <p:cNvPr id="2" name="TextBox 4"/>
          <p:cNvSpPr txBox="1"/>
          <p:nvPr/>
        </p:nvSpPr>
        <p:spPr>
          <a:xfrm>
            <a:off x="950414" y="4051052"/>
            <a:ext cx="9963826" cy="1337945"/>
          </a:xfrm>
          <a:prstGeom prst="rect">
            <a:avLst/>
          </a:prstGeom>
          <a:noFill/>
        </p:spPr>
        <p:txBody>
          <a:bodyPr wrap="square" rtlCol="0">
            <a:spAutoFit/>
          </a:bodyPr>
          <a:lstStyle>
            <a:defPPr>
              <a:defRPr lang="zh-CN"/>
            </a:defPPr>
            <a:lvl1pPr latinLnBrk="1">
              <a:lnSpc>
                <a:spcPct val="150000"/>
              </a:lnSpc>
              <a:defRPr sz="3600">
                <a:solidFill>
                  <a:schemeClr val="tx1">
                    <a:lumMod val="75000"/>
                    <a:lumOff val="25000"/>
                  </a:schemeClr>
                </a:solidFill>
                <a:ea typeface="+mn-lt"/>
              </a:defRPr>
            </a:lvl1pPr>
          </a:lstStyle>
          <a:p>
            <a:pPr algn="l" latinLnBrk="1">
              <a:lnSpc>
                <a:spcPct val="150000"/>
              </a:lnSpc>
            </a:pPr>
            <a:r>
              <a:rPr lang="en-US" sz="1800">
                <a:latin typeface="思源黑体 CN Normal" panose="020B0400000000000000" charset="-122"/>
                <a:ea typeface="思源黑体 CN Normal" panose="020B0400000000000000" charset="-122"/>
                <a:cs typeface="思源黑体 CN Normal" panose="020B0400000000000000" charset="-122"/>
                <a:sym typeface="+mn-ea"/>
              </a:rPr>
              <a:t>k</a:t>
            </a:r>
            <a:r>
              <a:rPr sz="1800">
                <a:latin typeface="思源黑体 CN Normal" panose="020B0400000000000000" charset="-122"/>
                <a:ea typeface="思源黑体 CN Normal" panose="020B0400000000000000" charset="-122"/>
                <a:cs typeface="思源黑体 CN Normal" panose="020B0400000000000000" charset="-122"/>
                <a:sym typeface="+mn-ea"/>
              </a:rPr>
              <a:t>afka 可以从外部为分布式系统提供日志提交功能。 日志有助于记录节点和行为间的数据，采用重新同步机制可以从失败节点恢复数据。 Kafka的日志压缩 功能支持这一用法。 这一点与Apache BookKeeper 项目类似。</a:t>
            </a:r>
            <a:endParaRPr sz="1800">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 name="圆角矩形 2"/>
          <p:cNvSpPr/>
          <p:nvPr/>
        </p:nvSpPr>
        <p:spPr>
          <a:xfrm>
            <a:off x="950316" y="3344997"/>
            <a:ext cx="2661213" cy="530899"/>
          </a:xfrm>
          <a:prstGeom prst="roundRect">
            <a:avLst/>
          </a:prstGeom>
          <a:solidFill>
            <a:srgbClr val="F07F0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思源黑体 CN Normal" panose="020B0400000000000000" charset="-122"/>
              <a:ea typeface="思源黑体 CN Normal" panose="020B0400000000000000" charset="-122"/>
            </a:endParaRPr>
          </a:p>
        </p:txBody>
      </p:sp>
      <p:sp>
        <p:nvSpPr>
          <p:cNvPr id="4" name="文本框 3"/>
          <p:cNvSpPr txBox="1"/>
          <p:nvPr/>
        </p:nvSpPr>
        <p:spPr>
          <a:xfrm>
            <a:off x="1236262" y="3423624"/>
            <a:ext cx="2088985" cy="368300"/>
          </a:xfrm>
          <a:prstGeom prst="rect">
            <a:avLst/>
          </a:prstGeom>
          <a:noFill/>
        </p:spPr>
        <p:txBody>
          <a:bodyPr wrap="square" rtlCol="0">
            <a:spAutoFit/>
          </a:bodyPr>
          <a:lstStyle>
            <a:defPPr>
              <a:defRPr lang="zh-CN"/>
            </a:defPPr>
            <a:lvl1pPr>
              <a:defRPr sz="2800">
                <a:solidFill>
                  <a:schemeClr val="bg1"/>
                </a:solidFill>
              </a:defRPr>
            </a:lvl1pPr>
          </a:lstStyle>
          <a:p>
            <a:pPr indent="0" algn="ctr">
              <a:buClr>
                <a:srgbClr val="1577BA"/>
              </a:buClr>
              <a:buFont typeface="Wingdings" panose="05000000000000000000" pitchFamily="2" charset="2"/>
              <a:buNone/>
            </a:pPr>
            <a:r>
              <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rPr>
              <a:t>提交日志</a:t>
            </a:r>
            <a:endParaRPr lang="zh-CN" altLang="zh-CN" sz="1800" dirty="0">
              <a:latin typeface="思源黑体 CN Normal" panose="020B0400000000000000" charset="-122"/>
              <a:ea typeface="思源黑体 CN Normal" panose="020B0400000000000000" charset="-122"/>
              <a:cs typeface="思源黑体 CN Medium" panose="020B0600000000000000" charset="-122"/>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63295" y="2577465"/>
            <a:ext cx="9904730" cy="1230630"/>
          </a:xfrm>
          <a:prstGeom prst="rect">
            <a:avLst/>
          </a:prstGeom>
        </p:spPr>
        <p:txBody>
          <a:bodyPr wrap="square" lIns="0" tIns="0" rIns="0" bIns="0">
            <a:spAutoFit/>
          </a:bodyPr>
          <a:lstStyle/>
          <a:p>
            <a:pPr algn="ctr"/>
            <a:r>
              <a:rPr lang="zh-CN" sz="4000" dirty="0">
                <a:solidFill>
                  <a:schemeClr val="tx1"/>
                </a:solidFill>
                <a:latin typeface="思源黑体 CN Heavy" panose="020B0A00000000000000" charset="-122"/>
                <a:ea typeface="思源黑体 CN Heavy" panose="020B0A00000000000000" charset="-122"/>
                <a:cs typeface="思源黑体 CN Heavy" panose="020B0A00000000000000" charset="-122"/>
                <a:sym typeface="+mn-lt"/>
              </a:rPr>
              <a:t>教学质量服务监督与反馈邮箱</a:t>
            </a:r>
            <a:endParaRPr lang="zh-CN" sz="4000" dirty="0">
              <a:solidFill>
                <a:schemeClr val="tx1"/>
              </a:solidFill>
              <a:latin typeface="思源黑体 CN Heavy" panose="020B0A00000000000000" charset="-122"/>
              <a:ea typeface="思源黑体 CN Heavy" panose="020B0A00000000000000" charset="-122"/>
              <a:cs typeface="思源黑体 CN Heavy" panose="020B0A00000000000000" charset="-122"/>
              <a:sym typeface="+mn-lt"/>
            </a:endParaRPr>
          </a:p>
          <a:p>
            <a:pPr algn="ctr"/>
            <a:r>
              <a:rPr lang="zh-CN" sz="4000" dirty="0">
                <a:solidFill>
                  <a:schemeClr val="accent2"/>
                </a:solidFill>
                <a:latin typeface="思源黑体 CN Heavy" panose="020B0A00000000000000" charset="-122"/>
                <a:ea typeface="思源黑体 CN Heavy" panose="020B0A00000000000000" charset="-122"/>
                <a:cs typeface="思源黑体 CN Heavy" panose="020B0A00000000000000" charset="-122"/>
                <a:sym typeface="+mn-lt"/>
              </a:rPr>
              <a:t>vip.feedback@gupaoedu.com</a:t>
            </a:r>
            <a:endParaRPr lang="zh-CN" sz="4000" dirty="0">
              <a:solidFill>
                <a:schemeClr val="accent2"/>
              </a:solidFill>
              <a:latin typeface="思源黑体 CN Heavy" panose="020B0A00000000000000" charset="-122"/>
              <a:ea typeface="思源黑体 CN Heavy" panose="020B0A00000000000000" charset="-122"/>
              <a:cs typeface="思源黑体 CN Heavy" panose="020B0A00000000000000" charset="-122"/>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684655" y="2265045"/>
            <a:ext cx="3118485" cy="860425"/>
          </a:xfrm>
          <a:prstGeom prst="rect">
            <a:avLst/>
          </a:prstGeom>
          <a:noFill/>
        </p:spPr>
        <p:txBody>
          <a:bodyPr wrap="square">
            <a:spAutoFit/>
          </a:bodyPr>
          <a:lstStyle/>
          <a:p>
            <a:pPr defTabSz="914400">
              <a:defRPr/>
            </a:pPr>
            <a:r>
              <a:rPr lang="zh-CN" altLang="en-US" sz="5000" b="1" spc="200" dirty="0">
                <a:solidFill>
                  <a:schemeClr val="bg2">
                    <a:lumMod val="25000"/>
                  </a:schemeClr>
                </a:solidFill>
                <a:latin typeface="思源黑体 CN Heavy" panose="020B0A00000000000000" charset="-122"/>
                <a:ea typeface="思源黑体 CN Heavy" panose="020B0A00000000000000" charset="-122"/>
                <a:cs typeface="+mn-ea"/>
                <a:sym typeface="+mn-lt"/>
              </a:rPr>
              <a:t>谢谢观看</a:t>
            </a:r>
            <a:endParaRPr lang="zh-CN" altLang="en-US" sz="5000" b="1" spc="200" dirty="0">
              <a:solidFill>
                <a:schemeClr val="bg2">
                  <a:lumMod val="25000"/>
                </a:schemeClr>
              </a:solidFill>
              <a:latin typeface="思源黑体 CN Heavy" panose="020B0A00000000000000" charset="-122"/>
              <a:ea typeface="思源黑体 CN Heavy" panose="020B0A00000000000000" charset="-122"/>
              <a:cs typeface="+mn-ea"/>
              <a:sym typeface="+mn-lt"/>
            </a:endParaRPr>
          </a:p>
        </p:txBody>
      </p:sp>
      <p:grpSp>
        <p:nvGrpSpPr>
          <p:cNvPr id="24" name="Group 4"/>
          <p:cNvGrpSpPr/>
          <p:nvPr/>
        </p:nvGrpSpPr>
        <p:grpSpPr>
          <a:xfrm>
            <a:off x="1805305" y="3329101"/>
            <a:ext cx="1453064" cy="352674"/>
            <a:chOff x="4878401" y="4114373"/>
            <a:chExt cx="2458065" cy="609952"/>
          </a:xfrm>
          <a:solidFill>
            <a:srgbClr val="E0B07E"/>
          </a:solidFill>
        </p:grpSpPr>
        <p:sp>
          <p:nvSpPr>
            <p:cNvPr id="25" name="Rounded Rectangle 5"/>
            <p:cNvSpPr/>
            <p:nvPr/>
          </p:nvSpPr>
          <p:spPr>
            <a:xfrm>
              <a:off x="4878401" y="4114725"/>
              <a:ext cx="2435198" cy="609600"/>
            </a:xfrm>
            <a:prstGeom prst="roundRect">
              <a:avLst>
                <a:gd name="adj" fmla="val 50000"/>
              </a:avLst>
            </a:prstGeom>
            <a:solidFill>
              <a:srgbClr val="F395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F29400"/>
                </a:solidFill>
              </a:endParaRPr>
            </a:p>
          </p:txBody>
        </p:sp>
        <p:sp>
          <p:nvSpPr>
            <p:cNvPr id="27" name="TextBox 6"/>
            <p:cNvSpPr txBox="1"/>
            <p:nvPr/>
          </p:nvSpPr>
          <p:spPr>
            <a:xfrm>
              <a:off x="4901270" y="4114373"/>
              <a:ext cx="2435196" cy="583164"/>
            </a:xfrm>
            <a:prstGeom prst="rect">
              <a:avLst/>
            </a:prstGeom>
            <a:noFill/>
          </p:spPr>
          <p:txBody>
            <a:bodyPr wrap="square" rtlCol="0">
              <a:spAutoFit/>
            </a:bodyPr>
            <a:lstStyle/>
            <a:p>
              <a:pPr algn="ctr"/>
              <a:r>
                <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rPr>
                <a:t>Allen</a:t>
              </a:r>
              <a:endParaRPr lang="en-US" altLang="zh-CN" sz="1600" dirty="0">
                <a:solidFill>
                  <a:srgbClr val="120E0D"/>
                </a:solidFill>
                <a:latin typeface="思源黑体 CN Normal" panose="020B0400000000000000" charset="-122"/>
                <a:ea typeface="思源黑体 CN Normal" panose="020B0400000000000000" charset="-122"/>
                <a:cs typeface="Arial" panose="020B0604020202020204" pitchFamily="34" charset="0"/>
              </a:endParaRPr>
            </a:p>
          </p:txBody>
        </p:sp>
      </p:grpSp>
      <p:sp>
        <p:nvSpPr>
          <p:cNvPr id="32" name="文本框 31"/>
          <p:cNvSpPr txBox="1"/>
          <p:nvPr/>
        </p:nvSpPr>
        <p:spPr>
          <a:xfrm>
            <a:off x="2129155" y="4017645"/>
            <a:ext cx="4131945" cy="435610"/>
          </a:xfrm>
          <a:prstGeom prst="rect">
            <a:avLst/>
          </a:prstGeom>
          <a:noFill/>
        </p:spPr>
        <p:txBody>
          <a:bodyPr wrap="square" rtlCol="0">
            <a:spAutoFit/>
          </a:bodyPr>
          <a:lstStyle/>
          <a:p>
            <a:pPr indent="0" algn="l">
              <a:lnSpc>
                <a:spcPct val="140000"/>
              </a:lnSpc>
              <a:buFont typeface="Wingdings" panose="05000000000000000000" pitchFamily="2" charset="2"/>
              <a:buNone/>
            </a:pPr>
            <a:r>
              <a:rPr lang="en-US" altLang="zh-CN"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Allen</a:t>
            </a:r>
            <a:r>
              <a:rPr lang="zh-CN" altLang="en-US"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老师</a:t>
            </a:r>
            <a:r>
              <a:rPr lang="en-US" altLang="zh-CN"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QQ</a:t>
            </a:r>
            <a:r>
              <a:rPr lang="zh-CN" altLang="en-US" sz="16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mn-lt"/>
              </a:rPr>
              <a:t>号：</a:t>
            </a:r>
            <a:endParaRPr lang="en-US" altLang="zh-CN" sz="1600" dirty="0">
              <a:latin typeface="思源黑体 CN Normal" panose="020B0400000000000000" charset="-122"/>
              <a:ea typeface="思源黑体 CN Normal" panose="020B0400000000000000" charset="-122"/>
              <a:cs typeface="思源黑体 CN Normal" panose="020B0400000000000000" charset="-122"/>
              <a:sym typeface="+mn-lt"/>
            </a:endParaRPr>
          </a:p>
        </p:txBody>
      </p:sp>
      <p:pic>
        <p:nvPicPr>
          <p:cNvPr id="23" name="图片 22" descr="图片1"/>
          <p:cNvPicPr>
            <a:picLocks noChangeAspect="1"/>
          </p:cNvPicPr>
          <p:nvPr/>
        </p:nvPicPr>
        <p:blipFill>
          <a:blip r:embed="rId1"/>
          <a:stretch>
            <a:fillRect/>
          </a:stretch>
        </p:blipFill>
        <p:spPr>
          <a:xfrm>
            <a:off x="1805305" y="4139565"/>
            <a:ext cx="268605" cy="267970"/>
          </a:xfrm>
          <a:prstGeom prst="rect">
            <a:avLst/>
          </a:prstGeom>
        </p:spPr>
      </p:pic>
      <p:pic>
        <p:nvPicPr>
          <p:cNvPr id="2" name="图片 1" descr="元素1"/>
          <p:cNvPicPr>
            <a:picLocks noChangeAspect="1"/>
          </p:cNvPicPr>
          <p:nvPr/>
        </p:nvPicPr>
        <p:blipFill>
          <a:blip r:embed="rId2"/>
          <a:stretch>
            <a:fillRect/>
          </a:stretch>
        </p:blipFill>
        <p:spPr>
          <a:xfrm>
            <a:off x="1852930" y="4177665"/>
            <a:ext cx="172720" cy="191770"/>
          </a:xfrm>
          <a:prstGeom prst="rect">
            <a:avLst/>
          </a:prstGeom>
        </p:spPr>
      </p:pic>
      <p:pic>
        <p:nvPicPr>
          <p:cNvPr id="12" name="图片 11" descr="元素1"/>
          <p:cNvPicPr>
            <a:picLocks noChangeAspect="1"/>
          </p:cNvPicPr>
          <p:nvPr/>
        </p:nvPicPr>
        <p:blipFill>
          <a:blip r:embed="rId3"/>
          <a:stretch>
            <a:fillRect/>
          </a:stretch>
        </p:blipFill>
        <p:spPr>
          <a:xfrm>
            <a:off x="10356850" y="5680075"/>
            <a:ext cx="1415415" cy="884555"/>
          </a:xfrm>
          <a:prstGeom prst="rect">
            <a:avLst/>
          </a:prstGeom>
        </p:spPr>
      </p:pic>
      <p:pic>
        <p:nvPicPr>
          <p:cNvPr id="3" name="图片 2" descr="元素3"/>
          <p:cNvPicPr>
            <a:picLocks noChangeAspect="1"/>
          </p:cNvPicPr>
          <p:nvPr/>
        </p:nvPicPr>
        <p:blipFill>
          <a:blip r:embed="rId4"/>
          <a:stretch>
            <a:fillRect/>
          </a:stretch>
        </p:blipFill>
        <p:spPr>
          <a:xfrm>
            <a:off x="10894695" y="5683885"/>
            <a:ext cx="877570" cy="876300"/>
          </a:xfrm>
          <a:prstGeom prst="rect">
            <a:avLst/>
          </a:prstGeom>
        </p:spPr>
      </p:pic>
      <p:sp>
        <p:nvSpPr>
          <p:cNvPr id="29" name="文本框 28"/>
          <p:cNvSpPr txBox="1"/>
          <p:nvPr/>
        </p:nvSpPr>
        <p:spPr>
          <a:xfrm>
            <a:off x="10198735" y="5706745"/>
            <a:ext cx="705485" cy="853440"/>
          </a:xfrm>
          <a:prstGeom prst="rect">
            <a:avLst/>
          </a:prstGeom>
          <a:noFill/>
        </p:spPr>
        <p:txBody>
          <a:bodyPr vert="eaVert" wrap="none" rtlCol="0" anchor="t">
            <a:spAutoFit/>
          </a:bodyPr>
          <a:lstStyle/>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dirty="0">
                <a:cs typeface="黑体" panose="02010609060101010101" charset="-122"/>
                <a:sym typeface="+mn-ea"/>
              </a:rPr>
              <a:t>课程目标</a:t>
            </a:r>
            <a:endParaRPr lang="zh-CN" altLang="en-US"/>
          </a:p>
        </p:txBody>
      </p:sp>
      <p:sp>
        <p:nvSpPr>
          <p:cNvPr id="8" name="文本框 7"/>
          <p:cNvSpPr txBox="1"/>
          <p:nvPr/>
        </p:nvSpPr>
        <p:spPr>
          <a:xfrm>
            <a:off x="582930" y="1005840"/>
            <a:ext cx="11388090" cy="1198880"/>
          </a:xfrm>
          <a:prstGeom prst="rect">
            <a:avLst/>
          </a:prstGeom>
          <a:noFill/>
        </p:spPr>
        <p:txBody>
          <a:bodyPr wrap="square" rtlCol="0" anchor="t">
            <a:spAutoFit/>
          </a:bodyPr>
          <a:p>
            <a:pPr algn="l">
              <a:lnSpc>
                <a:spcPct val="150000"/>
              </a:lnSpc>
            </a:pP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1</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熟悉kafka的应用场景和核心概念及api</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2</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了解kafka的整体架构，通过架构熟悉kafka的优势</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p:txBody>
      </p:sp>
      <p:pic>
        <p:nvPicPr>
          <p:cNvPr id="15" name="图片 14" descr="元素1"/>
          <p:cNvPicPr>
            <a:picLocks noChangeAspect="1"/>
          </p:cNvPicPr>
          <p:nvPr/>
        </p:nvPicPr>
        <p:blipFill>
          <a:blip r:embed="rId1"/>
          <a:stretch>
            <a:fillRect/>
          </a:stretch>
        </p:blipFill>
        <p:spPr>
          <a:xfrm>
            <a:off x="10356850" y="5680075"/>
            <a:ext cx="1415415" cy="884555"/>
          </a:xfrm>
          <a:prstGeom prst="rect">
            <a:avLst/>
          </a:prstGeom>
        </p:spPr>
      </p:pic>
      <p:pic>
        <p:nvPicPr>
          <p:cNvPr id="16" name="图片 15" descr="元素3"/>
          <p:cNvPicPr>
            <a:picLocks noChangeAspect="1"/>
          </p:cNvPicPr>
          <p:nvPr/>
        </p:nvPicPr>
        <p:blipFill>
          <a:blip r:embed="rId2"/>
          <a:stretch>
            <a:fillRect/>
          </a:stretch>
        </p:blipFill>
        <p:spPr>
          <a:xfrm>
            <a:off x="10894695" y="5683885"/>
            <a:ext cx="877570" cy="876300"/>
          </a:xfrm>
          <a:prstGeom prst="rect">
            <a:avLst/>
          </a:prstGeom>
        </p:spPr>
      </p:pic>
      <p:sp>
        <p:nvSpPr>
          <p:cNvPr id="17" name="文本框 16"/>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cs typeface="黑体" panose="02010609060101010101" charset="-122"/>
                <a:sym typeface="+mn-ea"/>
              </a:rPr>
              <a:t>内容定位</a:t>
            </a:r>
            <a:endParaRPr lang="zh-CN" altLang="en-US"/>
          </a:p>
        </p:txBody>
      </p:sp>
      <p:sp>
        <p:nvSpPr>
          <p:cNvPr id="8" name="文本框 7"/>
          <p:cNvSpPr txBox="1"/>
          <p:nvPr/>
        </p:nvSpPr>
        <p:spPr>
          <a:xfrm>
            <a:off x="582930" y="1050925"/>
            <a:ext cx="10969625" cy="1198880"/>
          </a:xfrm>
          <a:prstGeom prst="rect">
            <a:avLst/>
          </a:prstGeom>
          <a:noFill/>
        </p:spPr>
        <p:txBody>
          <a:bodyPr wrap="square" rtlCol="0" anchor="t">
            <a:spAutoFit/>
          </a:bodyPr>
          <a:p>
            <a:pPr algn="l">
              <a:lnSpc>
                <a:spcPct val="150000"/>
              </a:lnSpc>
            </a:pP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1、</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本节课内容适用有初级</a:t>
            </a:r>
            <a:r>
              <a:rPr lang="en-US" alt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Java</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开发</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经验</a:t>
            </a:r>
            <a:r>
              <a:rPr lang="zh-CN"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的同学</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a:p>
            <a:pPr algn="l">
              <a:lnSpc>
                <a:spcPct val="150000"/>
              </a:lnSpc>
            </a:pP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2、希望深入了解 </a:t>
            </a:r>
            <a:r>
              <a:rPr 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kafka </a:t>
            </a:r>
            <a:r>
              <a:rPr lang="zh-CN" altLang="en-US"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消息中间件架构及使用场景</a:t>
            </a:r>
            <a:r>
              <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rPr>
              <a:t>的人群。</a:t>
            </a:r>
            <a:endParaRPr sz="2400" dirty="0">
              <a:solidFill>
                <a:schemeClr val="bg2">
                  <a:lumMod val="25000"/>
                </a:schemeClr>
              </a:solidFill>
              <a:latin typeface="思源黑体 CN Light" panose="020B0300000000000000" charset="-122"/>
              <a:ea typeface="思源黑体 CN Light" panose="020B0300000000000000" charset="-122"/>
              <a:cs typeface="思源黑体 CN Light" panose="020B0300000000000000" charset="-122"/>
              <a:sym typeface="+mn-ea"/>
            </a:endParaRPr>
          </a:p>
        </p:txBody>
      </p:sp>
      <p:pic>
        <p:nvPicPr>
          <p:cNvPr id="15" name="图片 14" descr="元素1"/>
          <p:cNvPicPr>
            <a:picLocks noChangeAspect="1"/>
          </p:cNvPicPr>
          <p:nvPr/>
        </p:nvPicPr>
        <p:blipFill>
          <a:blip r:embed="rId1"/>
          <a:stretch>
            <a:fillRect/>
          </a:stretch>
        </p:blipFill>
        <p:spPr>
          <a:xfrm>
            <a:off x="10356850" y="5680075"/>
            <a:ext cx="1415415" cy="884555"/>
          </a:xfrm>
          <a:prstGeom prst="rect">
            <a:avLst/>
          </a:prstGeom>
        </p:spPr>
      </p:pic>
      <p:pic>
        <p:nvPicPr>
          <p:cNvPr id="16" name="图片 15" descr="元素3"/>
          <p:cNvPicPr>
            <a:picLocks noChangeAspect="1"/>
          </p:cNvPicPr>
          <p:nvPr/>
        </p:nvPicPr>
        <p:blipFill>
          <a:blip r:embed="rId2"/>
          <a:stretch>
            <a:fillRect/>
          </a:stretch>
        </p:blipFill>
        <p:spPr>
          <a:xfrm>
            <a:off x="10894695" y="5683885"/>
            <a:ext cx="877570" cy="876300"/>
          </a:xfrm>
          <a:prstGeom prst="rect">
            <a:avLst/>
          </a:prstGeom>
        </p:spPr>
      </p:pic>
      <p:sp>
        <p:nvSpPr>
          <p:cNvPr id="17" name="文本框 16"/>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课程目录</a:t>
            </a:r>
            <a:endParaRPr lang="zh-CN" altLang="en-US" dirty="0"/>
          </a:p>
        </p:txBody>
      </p:sp>
      <p:grpSp>
        <p:nvGrpSpPr>
          <p:cNvPr id="3" name="组合 2"/>
          <p:cNvGrpSpPr/>
          <p:nvPr/>
        </p:nvGrpSpPr>
        <p:grpSpPr>
          <a:xfrm>
            <a:off x="4009845" y="2201676"/>
            <a:ext cx="4172479" cy="1347874"/>
            <a:chOff x="7509764" y="4160759"/>
            <a:chExt cx="7885213" cy="2547232"/>
          </a:xfrm>
        </p:grpSpPr>
        <p:sp>
          <p:nvSpPr>
            <p:cNvPr id="10" name="文本框 9"/>
            <p:cNvSpPr txBox="1"/>
            <p:nvPr/>
          </p:nvSpPr>
          <p:spPr>
            <a:xfrm>
              <a:off x="7509764" y="4160759"/>
              <a:ext cx="7885213" cy="870024"/>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EE7602"/>
                </a:buClr>
                <a:buFont typeface="Wingdings" panose="05000000000000000000" charset="0"/>
                <a:buChar char=""/>
              </a:pPr>
              <a:r>
                <a:rPr lang="en-US" altLang="zh-CN" sz="2400" dirty="0">
                  <a:solidFill>
                    <a:schemeClr val="tx1"/>
                  </a:solidFill>
                  <a:latin typeface="思源黑体 CN Medium" panose="020B0600000000000000" charset="-122"/>
                  <a:ea typeface="思源黑体 CN Medium" panose="020B0600000000000000" charset="-122"/>
                  <a:sym typeface="+mn-ea"/>
                </a:rPr>
                <a:t> kafka </a:t>
              </a:r>
              <a:r>
                <a:rPr lang="zh-CN" altLang="en-US" sz="2400" dirty="0">
                  <a:solidFill>
                    <a:schemeClr val="tx1"/>
                  </a:solidFill>
                  <a:latin typeface="思源黑体 CN Medium" panose="020B0600000000000000" charset="-122"/>
                  <a:ea typeface="思源黑体 CN Medium" panose="020B0600000000000000" charset="-122"/>
                  <a:sym typeface="+mn-ea"/>
                </a:rPr>
                <a:t>入门及架构</a:t>
              </a:r>
              <a:endParaRPr lang="zh-CN" altLang="en-US" sz="2400" dirty="0">
                <a:solidFill>
                  <a:schemeClr val="tx1"/>
                </a:solidFill>
                <a:latin typeface="思源黑体 CN Medium" panose="020B0600000000000000" charset="-122"/>
                <a:ea typeface="思源黑体 CN Medium" panose="020B0600000000000000" charset="-122"/>
                <a:sym typeface="+mn-ea"/>
              </a:endParaRPr>
            </a:p>
          </p:txBody>
        </p:sp>
        <p:sp>
          <p:nvSpPr>
            <p:cNvPr id="13" name="文本框 12"/>
            <p:cNvSpPr txBox="1"/>
            <p:nvPr/>
          </p:nvSpPr>
          <p:spPr>
            <a:xfrm>
              <a:off x="7509764" y="5837967"/>
              <a:ext cx="7885213" cy="870024"/>
            </a:xfrm>
            <a:prstGeom prst="rect">
              <a:avLst/>
            </a:prstGeom>
            <a:noFill/>
          </p:spPr>
          <p:txBody>
            <a:bodyPr wrap="square" rtlCol="0">
              <a:spAutoFit/>
            </a:bodyPr>
            <a:lstStyle>
              <a:defPPr>
                <a:defRPr lang="zh-CN"/>
              </a:defPPr>
              <a:lvl1pPr>
                <a:defRPr sz="2800">
                  <a:solidFill>
                    <a:schemeClr val="bg1"/>
                  </a:solidFill>
                </a:defRPr>
              </a:lvl1pPr>
            </a:lstStyle>
            <a:p>
              <a:pPr marL="609600" indent="-609600">
                <a:buClr>
                  <a:srgbClr val="EE7602"/>
                </a:buClr>
                <a:buFont typeface="Wingdings" panose="05000000000000000000" charset="0"/>
                <a:buChar char=""/>
              </a:pPr>
              <a:r>
                <a:rPr lang="zh-CN" altLang="en-US" sz="2400" dirty="0">
                  <a:solidFill>
                    <a:schemeClr val="tx1"/>
                  </a:solidFill>
                  <a:latin typeface="思源黑体 CN Medium" panose="020B0600000000000000" charset="-122"/>
                  <a:ea typeface="思源黑体 CN Medium" panose="020B0600000000000000" charset="-122"/>
                  <a:sym typeface="+mn-ea"/>
                </a:rPr>
                <a:t> </a:t>
              </a:r>
              <a:r>
                <a:rPr lang="en-US" altLang="zh-CN" sz="2400" dirty="0">
                  <a:solidFill>
                    <a:schemeClr val="tx1"/>
                  </a:solidFill>
                  <a:latin typeface="思源黑体 CN Medium" panose="020B0600000000000000" charset="-122"/>
                  <a:ea typeface="思源黑体 CN Medium" panose="020B0600000000000000" charset="-122"/>
                  <a:sym typeface="+mn-ea"/>
                </a:rPr>
                <a:t>kafka </a:t>
              </a:r>
              <a:r>
                <a:rPr lang="zh-CN" altLang="en-US" sz="2400" dirty="0">
                  <a:solidFill>
                    <a:schemeClr val="tx1"/>
                  </a:solidFill>
                  <a:latin typeface="思源黑体 CN Medium" panose="020B0600000000000000" charset="-122"/>
                  <a:ea typeface="思源黑体 CN Medium" panose="020B0600000000000000" charset="-122"/>
                  <a:sym typeface="+mn-ea"/>
                </a:rPr>
                <a:t>应用场景</a:t>
              </a:r>
              <a:endParaRPr lang="zh-CN" altLang="en-US" sz="2400" dirty="0">
                <a:solidFill>
                  <a:schemeClr val="tx1"/>
                </a:solidFill>
                <a:latin typeface="思源黑体 CN Medium" panose="020B0600000000000000" charset="-122"/>
                <a:ea typeface="思源黑体 CN Medium" panose="020B0600000000000000" charset="-122"/>
                <a:sym typeface="+mn-ea"/>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nvSpPr>
        <p:spPr>
          <a:xfrm>
            <a:off x="2278380" y="2850515"/>
            <a:ext cx="5738495" cy="768350"/>
          </a:xfrm>
          <a:prstGeom prst="rect">
            <a:avLst/>
          </a:prstGeom>
          <a:noFill/>
        </p:spPr>
        <p:txBody>
          <a:bodyPr wrap="square" rtlCol="0">
            <a:spAutoFit/>
          </a:bodyPr>
          <a:p>
            <a:pPr algn="l">
              <a:lnSpc>
                <a:spcPct val="110000"/>
              </a:lnSpc>
            </a:pPr>
            <a:r>
              <a:rPr 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kafka </a:t>
            </a:r>
            <a:r>
              <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rPr>
              <a:t>入门及架构</a:t>
            </a:r>
            <a:endParaRPr lang="zh-CN" altLang="en-US" sz="4000" b="1" dirty="0">
              <a:solidFill>
                <a:srgbClr val="F07F01"/>
              </a:solidFill>
              <a:latin typeface="思源黑体 CN Heavy" panose="020B0A00000000000000" charset="-122"/>
              <a:ea typeface="思源黑体 CN Heavy" panose="020B0A00000000000000" charset="-122"/>
              <a:cs typeface="思源黑体 CN Heavy" panose="020B0A00000000000000" charset="-122"/>
              <a:sym typeface="+mn-ea"/>
            </a:endParaRPr>
          </a:p>
        </p:txBody>
      </p:sp>
      <p:sp>
        <p:nvSpPr>
          <p:cNvPr id="2" name="文本框 1"/>
          <p:cNvSpPr txBox="1"/>
          <p:nvPr/>
        </p:nvSpPr>
        <p:spPr>
          <a:xfrm>
            <a:off x="1306830" y="2512060"/>
            <a:ext cx="971550" cy="1445260"/>
          </a:xfrm>
          <a:prstGeom prst="rect">
            <a:avLst/>
          </a:prstGeom>
          <a:noFill/>
        </p:spPr>
        <p:txBody>
          <a:bodyPr wrap="square" rtlCol="0">
            <a:spAutoFit/>
          </a:bodyPr>
          <a:p>
            <a:r>
              <a:rPr lang="en-US" altLang="zh-CN" sz="8800" i="1">
                <a:solidFill>
                  <a:schemeClr val="bg2">
                    <a:lumMod val="25000"/>
                  </a:schemeClr>
                </a:solidFill>
                <a:latin typeface="思源黑体 CN Heavy" panose="020B0A00000000000000" charset="-122"/>
                <a:ea typeface="思源黑体 CN Heavy" panose="020B0A00000000000000" charset="-122"/>
              </a:rPr>
              <a:t>1</a:t>
            </a:r>
            <a:endParaRPr lang="en-US" altLang="zh-CN" sz="8800" i="1">
              <a:solidFill>
                <a:schemeClr val="bg2">
                  <a:lumMod val="25000"/>
                </a:schemeClr>
              </a:solidFill>
              <a:latin typeface="思源黑体 CN Heavy" panose="020B0A00000000000000" charset="-122"/>
              <a:ea typeface="思源黑体 CN Heavy" panose="020B0A00000000000000" charset="-122"/>
            </a:endParaRPr>
          </a:p>
        </p:txBody>
      </p:sp>
      <p:pic>
        <p:nvPicPr>
          <p:cNvPr id="13" name="图片 12" descr="元素1"/>
          <p:cNvPicPr>
            <a:picLocks noChangeAspect="1"/>
          </p:cNvPicPr>
          <p:nvPr/>
        </p:nvPicPr>
        <p:blipFill>
          <a:blip r:embed="rId1"/>
          <a:stretch>
            <a:fillRect/>
          </a:stretch>
        </p:blipFill>
        <p:spPr>
          <a:xfrm>
            <a:off x="10356850" y="5680075"/>
            <a:ext cx="1415415" cy="884555"/>
          </a:xfrm>
          <a:prstGeom prst="rect">
            <a:avLst/>
          </a:prstGeom>
        </p:spPr>
      </p:pic>
      <p:pic>
        <p:nvPicPr>
          <p:cNvPr id="14" name="图片 13" descr="元素3"/>
          <p:cNvPicPr>
            <a:picLocks noChangeAspect="1"/>
          </p:cNvPicPr>
          <p:nvPr/>
        </p:nvPicPr>
        <p:blipFill>
          <a:blip r:embed="rId2"/>
          <a:stretch>
            <a:fillRect/>
          </a:stretch>
        </p:blipFill>
        <p:spPr>
          <a:xfrm>
            <a:off x="10894695" y="5683885"/>
            <a:ext cx="877570" cy="876300"/>
          </a:xfrm>
          <a:prstGeom prst="rect">
            <a:avLst/>
          </a:prstGeom>
        </p:spPr>
      </p:pic>
      <p:sp>
        <p:nvSpPr>
          <p:cNvPr id="15" name="文本框 14"/>
          <p:cNvSpPr txBox="1"/>
          <p:nvPr/>
        </p:nvSpPr>
        <p:spPr>
          <a:xfrm>
            <a:off x="10198735" y="5706745"/>
            <a:ext cx="705485" cy="853440"/>
          </a:xfrm>
          <a:prstGeom prst="rect">
            <a:avLst/>
          </a:prstGeom>
          <a:noFill/>
        </p:spPr>
        <p:txBody>
          <a:bodyPr vert="eaVert" wrap="none" rtlCol="0" anchor="t">
            <a:spAutoFit/>
          </a:bodyPr>
          <a:p>
            <a:pPr algn="l"/>
            <a:r>
              <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rPr>
              <a:t>码上升职加薪</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pPr algn="l"/>
            <a:r>
              <a:rPr lang="zh-CN" altLang="en-US" sz="1400">
                <a:latin typeface="思源黑体 CN Normal" panose="020B0400000000000000" charset="-122"/>
                <a:ea typeface="思源黑体 CN Normal" panose="020B0400000000000000" charset="-122"/>
                <a:cs typeface="思源黑体 CN Normal" panose="020B0400000000000000" charset="-122"/>
                <a:sym typeface="+mn-ea"/>
              </a:rPr>
              <a:t>关注咕泡</a:t>
            </a:r>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a:p>
            <a:endParaRPr lang="zh-CN" altLang="en-US" sz="1000">
              <a:solidFill>
                <a:schemeClr val="tx1"/>
              </a:solidFill>
              <a:latin typeface="思源黑体 CN Normal" panose="020B0400000000000000" charset="-122"/>
              <a:ea typeface="思源黑体 CN Normal" panose="020B0400000000000000" charset="-122"/>
              <a:cs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简介</a:t>
            </a:r>
            <a:endParaRPr lang="zh-CN" altLang="en-US"/>
          </a:p>
        </p:txBody>
      </p:sp>
      <p:sp>
        <p:nvSpPr>
          <p:cNvPr id="5" name="文本框 4"/>
          <p:cNvSpPr txBox="1"/>
          <p:nvPr/>
        </p:nvSpPr>
        <p:spPr>
          <a:xfrm>
            <a:off x="1024658" y="1015428"/>
            <a:ext cx="10142850" cy="2999740"/>
          </a:xfrm>
          <a:prstGeom prst="rect">
            <a:avLst/>
          </a:prstGeom>
          <a:noFill/>
        </p:spPr>
        <p:txBody>
          <a:bodyPr wrap="square" rtlCol="0">
            <a:spAutoFit/>
          </a:bodyPr>
          <a:lstStyle/>
          <a:p>
            <a:pPr latinLnBrk="1">
              <a:lnSpc>
                <a:spcPct val="150000"/>
              </a:lnSpc>
            </a:pPr>
            <a:r>
              <a:rPr sz="1800" dirty="0">
                <a:latin typeface="思源黑体 CN Normal" panose="020B0400000000000000" charset="-122"/>
                <a:ea typeface="思源黑体 CN Normal" panose="020B0400000000000000" charset="-122"/>
                <a:cs typeface="思源黑体 CN Normal" panose="020B0400000000000000" charset="-122"/>
                <a:sym typeface="+mn-ea"/>
              </a:rPr>
              <a:t>Kafka 是 linkedin </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使用 </a:t>
            </a:r>
            <a:r>
              <a:rPr lang="en-US" altLang="zh-CN" sz="1800" dirty="0">
                <a:latin typeface="思源黑体 CN Normal" panose="020B0400000000000000" charset="-122"/>
                <a:ea typeface="思源黑体 CN Normal" panose="020B0400000000000000" charset="-122"/>
                <a:cs typeface="思源黑体 CN Normal" panose="020B0400000000000000" charset="-122"/>
                <a:sym typeface="+mn-ea"/>
              </a:rPr>
              <a:t>Scala </a:t>
            </a:r>
            <a:r>
              <a:rPr lang="zh-CN" altLang="en-US" sz="1800" dirty="0">
                <a:latin typeface="思源黑体 CN Normal" panose="020B0400000000000000" charset="-122"/>
                <a:ea typeface="思源黑体 CN Normal" panose="020B0400000000000000" charset="-122"/>
                <a:cs typeface="思源黑体 CN Normal" panose="020B0400000000000000" charset="-122"/>
                <a:sym typeface="+mn-ea"/>
              </a:rPr>
              <a:t>编写具有高水平扩展和高吞吐量</a:t>
            </a:r>
            <a:r>
              <a:rPr sz="1800" dirty="0">
                <a:latin typeface="思源黑体 CN Normal" panose="020B0400000000000000" charset="-122"/>
                <a:ea typeface="思源黑体 CN Normal" panose="020B0400000000000000" charset="-122"/>
                <a:cs typeface="思源黑体 CN Normal" panose="020B0400000000000000" charset="-122"/>
                <a:sym typeface="+mn-ea"/>
              </a:rPr>
              <a:t>的分布式消息</a:t>
            </a: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系统。</a:t>
            </a:r>
            <a:endParaRPr lang="zh-CN" sz="1800" dirty="0">
              <a:latin typeface="思源黑体 CN Normal" panose="020B0400000000000000" charset="-122"/>
              <a:ea typeface="思源黑体 CN Normal" panose="020B0400000000000000" charset="-122"/>
              <a:cs typeface="思源黑体 CN Normal" panose="020B0400000000000000" charset="-122"/>
              <a:sym typeface="+mn-ea"/>
            </a:endParaRPr>
          </a:p>
          <a:p>
            <a:pPr latinLnBrk="1">
              <a:lnSpc>
                <a:spcPct val="150000"/>
              </a:lnSpc>
            </a:pP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atinLnBrk="1">
              <a:lnSpc>
                <a:spcPct val="150000"/>
              </a:lnSpc>
            </a:pP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K</a:t>
            </a:r>
            <a:r>
              <a:rPr sz="1800" dirty="0">
                <a:latin typeface="思源黑体 CN Normal" panose="020B0400000000000000" charset="-122"/>
                <a:ea typeface="思源黑体 CN Normal" panose="020B0400000000000000" charset="-122"/>
                <a:cs typeface="思源黑体 CN Normal" panose="020B0400000000000000" charset="-122"/>
                <a:sym typeface="+mn-ea"/>
              </a:rPr>
              <a:t>afka 对消息保存时根据 Topic 进行归类，发送消息者成为 Producer </a:t>
            </a: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a:latin typeface="思源黑体 CN Normal" panose="020B0400000000000000" charset="-122"/>
                <a:ea typeface="思源黑体 CN Normal" panose="020B0400000000000000" charset="-122"/>
                <a:cs typeface="思源黑体 CN Normal" panose="020B0400000000000000" charset="-122"/>
                <a:sym typeface="+mn-ea"/>
              </a:rPr>
              <a:t>消息接受者成为 Consumer </a:t>
            </a:r>
            <a:r>
              <a:rPr lang="zh-CN" sz="1800" dirty="0">
                <a:latin typeface="思源黑体 CN Normal" panose="020B0400000000000000" charset="-122"/>
                <a:ea typeface="思源黑体 CN Normal" panose="020B0400000000000000" charset="-122"/>
                <a:cs typeface="思源黑体 CN Normal" panose="020B0400000000000000" charset="-122"/>
                <a:sym typeface="+mn-ea"/>
              </a:rPr>
              <a:t>，</a:t>
            </a:r>
            <a:r>
              <a:rPr sz="1800" dirty="0">
                <a:latin typeface="思源黑体 CN Normal" panose="020B0400000000000000" charset="-122"/>
                <a:ea typeface="思源黑体 CN Normal" panose="020B0400000000000000" charset="-122"/>
                <a:cs typeface="思源黑体 CN Normal" panose="020B0400000000000000" charset="-122"/>
                <a:sym typeface="+mn-ea"/>
              </a:rPr>
              <a:t>此外 kafka 集群有多个 kafka 实例组成，每个实例(server)称为 broker。</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atinLnBrk="1">
              <a:lnSpc>
                <a:spcPct val="150000"/>
              </a:lnSpc>
            </a:pP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a:p>
            <a:pPr latinLnBrk="1">
              <a:lnSpc>
                <a:spcPct val="150000"/>
              </a:lnSpc>
            </a:pPr>
            <a:r>
              <a:rPr sz="1800" dirty="0">
                <a:latin typeface="思源黑体 CN Normal" panose="020B0400000000000000" charset="-122"/>
                <a:ea typeface="思源黑体 CN Normal" panose="020B0400000000000000" charset="-122"/>
                <a:cs typeface="思源黑体 CN Normal" panose="020B0400000000000000" charset="-122"/>
                <a:sym typeface="+mn-ea"/>
              </a:rPr>
              <a:t>无论是 </a:t>
            </a:r>
            <a:r>
              <a:rPr lang="en-US" sz="1800" dirty="0">
                <a:latin typeface="思源黑体 CN Normal" panose="020B0400000000000000" charset="-122"/>
                <a:ea typeface="思源黑体 CN Normal" panose="020B0400000000000000" charset="-122"/>
                <a:cs typeface="思源黑体 CN Normal" panose="020B0400000000000000" charset="-122"/>
                <a:sym typeface="+mn-ea"/>
              </a:rPr>
              <a:t>K</a:t>
            </a:r>
            <a:r>
              <a:rPr sz="1800" dirty="0">
                <a:latin typeface="思源黑体 CN Normal" panose="020B0400000000000000" charset="-122"/>
                <a:ea typeface="思源黑体 CN Normal" panose="020B0400000000000000" charset="-122"/>
                <a:cs typeface="思源黑体 CN Normal" panose="020B0400000000000000" charset="-122"/>
                <a:sym typeface="+mn-ea"/>
              </a:rPr>
              <a:t>afka集群，还是 producer 和 consumer 都依赖于 zookeeper 来保证系统可用性，为集群保存一些 meta 信息。</a:t>
            </a:r>
            <a:endParaRPr sz="1800" dirty="0">
              <a:latin typeface="思源黑体 CN Normal" panose="020B0400000000000000" charset="-122"/>
              <a:ea typeface="思源黑体 CN Normal" panose="020B0400000000000000" charset="-122"/>
              <a:cs typeface="思源黑体 CN Normal" panose="020B0400000000000000" charset="-122"/>
              <a:sym typeface="+mn-ea"/>
            </a:endParaRPr>
          </a:p>
        </p:txBody>
      </p:sp>
      <p:pic>
        <p:nvPicPr>
          <p:cNvPr id="8" name="图片 7"/>
          <p:cNvPicPr>
            <a:picLocks noChangeAspect="1"/>
          </p:cNvPicPr>
          <p:nvPr/>
        </p:nvPicPr>
        <p:blipFill>
          <a:blip r:embed="rId1"/>
          <a:stretch>
            <a:fillRect/>
          </a:stretch>
        </p:blipFill>
        <p:spPr>
          <a:xfrm>
            <a:off x="3638997" y="4429388"/>
            <a:ext cx="4914172" cy="1466691"/>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主流</a:t>
            </a:r>
            <a:r>
              <a:rPr lang="en-US" altLang="zh-CN"/>
              <a:t>MQ</a:t>
            </a:r>
            <a:r>
              <a:rPr lang="zh-CN" altLang="en-US"/>
              <a:t>对比</a:t>
            </a:r>
            <a:endParaRPr lang="zh-CN" altLang="en-US"/>
          </a:p>
        </p:txBody>
      </p:sp>
      <p:graphicFrame>
        <p:nvGraphicFramePr>
          <p:cNvPr id="5" name="表格 4"/>
          <p:cNvGraphicFramePr>
            <a:graphicFrameLocks noGrp="1"/>
          </p:cNvGraphicFramePr>
          <p:nvPr/>
        </p:nvGraphicFramePr>
        <p:xfrm>
          <a:off x="852132" y="1304272"/>
          <a:ext cx="10487660" cy="3868420"/>
        </p:xfrm>
        <a:graphic>
          <a:graphicData uri="http://schemas.openxmlformats.org/drawingml/2006/table">
            <a:tbl>
              <a:tblPr firstRow="1" bandRow="1">
                <a:tableStyleId>{7DF18680-E054-41AD-8BC1-D1AEF772440D}</a:tableStyleId>
              </a:tblPr>
              <a:tblGrid>
                <a:gridCol w="1788795"/>
                <a:gridCol w="2222500"/>
                <a:gridCol w="3301365"/>
                <a:gridCol w="3175000"/>
              </a:tblGrid>
              <a:tr h="588010">
                <a:tc>
                  <a:txBody>
                    <a:bodyPr/>
                    <a:lstStyle/>
                    <a:p>
                      <a:pPr algn="ctr"/>
                      <a:endParaRPr lang="zh-CN" altLang="en-US" sz="2000" b="0" i="0" dirty="0">
                        <a:latin typeface="思源黑体 CN Normal" panose="020B0400000000000000" charset="-122"/>
                        <a:ea typeface="思源黑体 CN Normal" panose="020B0400000000000000" charset="-122"/>
                        <a:cs typeface="Source Han Sans CN" charset="-122"/>
                      </a:endParaRPr>
                    </a:p>
                  </a:txBody>
                  <a:tcPr marL="64512" marR="64512" marT="32256" marB="32256" anchor="ctr" anchorCtr="0"/>
                </a:tc>
                <a:tc>
                  <a:txBody>
                    <a:bodyPr/>
                    <a:lstStyle/>
                    <a:p>
                      <a:pPr algn="ctr"/>
                      <a:r>
                        <a:rPr lang="en-US" altLang="zh-CN" sz="2000" dirty="0">
                          <a:solidFill>
                            <a:srgbClr val="F08000"/>
                          </a:solidFill>
                          <a:latin typeface="思源黑体 CN Normal" panose="020B0400000000000000" charset="-122"/>
                          <a:ea typeface="思源黑体 CN Normal" panose="020B0400000000000000" charset="-122"/>
                        </a:rPr>
                        <a:t>ActiveMQ</a:t>
                      </a:r>
                      <a:endParaRPr lang="en-US" altLang="zh-CN" sz="2000" dirty="0">
                        <a:solidFill>
                          <a:srgbClr val="F08000"/>
                        </a:solidFill>
                        <a:latin typeface="思源黑体 CN Normal" panose="020B0400000000000000" charset="-122"/>
                        <a:ea typeface="思源黑体 CN Normal" panose="020B0400000000000000" charset="-122"/>
                      </a:endParaRPr>
                    </a:p>
                  </a:txBody>
                  <a:tcPr marL="64512" marR="64512" marT="32256" marB="32256" anchor="ctr" anchorCtr="0"/>
                </a:tc>
                <a:tc>
                  <a:txBody>
                    <a:bodyPr/>
                    <a:lstStyle/>
                    <a:p>
                      <a:pPr algn="ctr"/>
                      <a:r>
                        <a:rPr lang="en-US" altLang="zh-CN" sz="2000" dirty="0">
                          <a:solidFill>
                            <a:srgbClr val="F08000"/>
                          </a:solidFill>
                          <a:latin typeface="思源黑体 CN Normal" panose="020B0400000000000000" charset="-122"/>
                          <a:ea typeface="思源黑体 CN Normal" panose="020B0400000000000000" charset="-122"/>
                        </a:rPr>
                        <a:t>RabbitMQ</a:t>
                      </a:r>
                      <a:endParaRPr lang="en-US" altLang="zh-CN" sz="2000" dirty="0">
                        <a:solidFill>
                          <a:srgbClr val="F08000"/>
                        </a:solidFill>
                        <a:latin typeface="思源黑体 CN Normal" panose="020B0400000000000000" charset="-122"/>
                        <a:ea typeface="思源黑体 CN Normal" panose="020B0400000000000000" charset="-122"/>
                      </a:endParaRPr>
                    </a:p>
                  </a:txBody>
                  <a:tcPr marL="64512" marR="64512" marT="32256" marB="32256" anchor="ctr" anchorCtr="0"/>
                </a:tc>
                <a:tc>
                  <a:txBody>
                    <a:bodyPr/>
                    <a:lstStyle/>
                    <a:p>
                      <a:pPr algn="ctr"/>
                      <a:r>
                        <a:rPr lang="en-US" altLang="zh-CN" sz="2000" dirty="0">
                          <a:solidFill>
                            <a:srgbClr val="F08000"/>
                          </a:solidFill>
                          <a:latin typeface="思源黑体 CN Normal" panose="020B0400000000000000" charset="-122"/>
                          <a:ea typeface="思源黑体 CN Normal" panose="020B0400000000000000" charset="-122"/>
                        </a:rPr>
                        <a:t>Kafka</a:t>
                      </a:r>
                      <a:endParaRPr lang="en-US" altLang="zh-CN" sz="2000" dirty="0">
                        <a:solidFill>
                          <a:srgbClr val="F08000"/>
                        </a:solidFill>
                        <a:latin typeface="思源黑体 CN Normal" panose="020B0400000000000000" charset="-122"/>
                        <a:ea typeface="思源黑体 CN Normal" panose="020B0400000000000000" charset="-122"/>
                      </a:endParaRPr>
                    </a:p>
                  </a:txBody>
                  <a:tcPr marL="64512" marR="64512" marT="32256" marB="32256" anchor="ctr" anchorCtr="0"/>
                </a:tc>
              </a:tr>
              <a:tr h="427355">
                <a:tc>
                  <a:txBody>
                    <a:bodyPr/>
                    <a:lstStyle/>
                    <a:p>
                      <a:pPr algn="l"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所属社区</a:t>
                      </a:r>
                      <a:r>
                        <a:rPr lang="en-US" altLang="zh-CN" sz="1800" dirty="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a:t>
                      </a:r>
                      <a:r>
                        <a:rPr lang="zh-CN" altLang="en-US" sz="1800" dirty="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公司</a:t>
                      </a:r>
                      <a:endParaRPr lang="zh-CN" altLang="en-US" sz="1800" dirty="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endParaRPr>
                    </a:p>
                  </a:txBody>
                  <a:tcPr marL="45716" marR="45716" marT="22858" marB="22858" anchor="ctr"/>
                </a:tc>
                <a:tc>
                  <a:txBody>
                    <a:bodyPr/>
                    <a:lstStyle/>
                    <a:p>
                      <a:pPr algn="ctr" defTabSz="824865" eaLnBrk="1" fontAlgn="base" hangingPunct="1"/>
                      <a:r>
                        <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rPr>
                        <a:t>Apache</a:t>
                      </a:r>
                      <a:endPar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rPr>
                        <a:t>Mozilla Public License</a:t>
                      </a:r>
                      <a:endPar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rPr>
                        <a:t>Apache/LinkedIn</a:t>
                      </a:r>
                      <a:endPar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r>
              <a:tr h="426720">
                <a:tc>
                  <a:txBody>
                    <a:bodyPr/>
                    <a:lstStyle/>
                    <a:p>
                      <a:pPr algn="l"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开发语言</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rPr>
                        <a:t>Java</a:t>
                      </a:r>
                      <a:endPar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rPr>
                        <a:t>Erlang</a:t>
                      </a:r>
                      <a:endPar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rPr>
                        <a:t>Scala</a:t>
                      </a:r>
                      <a:endParaRPr lang="en-US" altLang="zh-CN" sz="1800" b="0" baseline="0" dirty="0">
                        <a:solidFill>
                          <a:schemeClr val="tx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r>
              <a:tr h="627380">
                <a:tc>
                  <a:txBody>
                    <a:bodyPr/>
                    <a:lstStyle/>
                    <a:p>
                      <a:pPr algn="l" fontAlgn="base"/>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支持的协议</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en-US" altLang="zh-CN"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rPr>
                        <a:t>OpenWire</a:t>
                      </a:r>
                      <a:r>
                        <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rPr>
                        <a:t>、</a:t>
                      </a:r>
                      <a:r>
                        <a:rPr lang="en-US" altLang="zh-CN"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rPr>
                        <a:t>STOMP</a:t>
                      </a:r>
                      <a:r>
                        <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rPr>
                        <a:t>、</a:t>
                      </a:r>
                      <a:endParaRPr lang="zh-CN" altLang="en-US" sz="1800" b="0" baseline="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endParaRPr>
                    </a:p>
                    <a:p>
                      <a:pPr algn="ctr" defTabSz="824865" eaLnBrk="1" fontAlgn="base" hangingPunct="1"/>
                      <a:r>
                        <a:rPr lang="en-US" altLang="zh-CN"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rPr>
                        <a:t>REST</a:t>
                      </a:r>
                      <a:r>
                        <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rPr>
                        <a:t>、</a:t>
                      </a:r>
                      <a:r>
                        <a:rPr lang="en-US" altLang="zh-CN"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rPr>
                        <a:t>XMPP</a:t>
                      </a:r>
                      <a:r>
                        <a:rPr lang="zh-CN" altLang="en-US" sz="1800" dirty="0">
                          <a:solidFill>
                            <a:schemeClr val="tx1"/>
                          </a:solidFill>
                          <a:latin typeface="思源黑体 CN Normal" panose="020B0400000000000000" charset="-122"/>
                          <a:ea typeface="思源黑体 CN Normal" panose="020B0400000000000000" charset="-122"/>
                          <a:cs typeface="思源黑体 CN Normal" panose="020B0400000000000000" charset="-122"/>
                          <a:sym typeface="Helvetica Light"/>
                        </a:rPr>
                        <a:t>、</a:t>
                      </a:r>
                      <a:r>
                        <a:rPr lang="en-US" altLang="zh-CN" sz="1800" dirty="0">
                          <a:solidFill>
                            <a:srgbClr val="FF5C00"/>
                          </a:solidFill>
                          <a:latin typeface="思源黑体 CN Normal" panose="020B0400000000000000" charset="-122"/>
                          <a:ea typeface="思源黑体 CN Normal" panose="020B0400000000000000" charset="-122"/>
                          <a:cs typeface="思源黑体 CN Normal" panose="020B0400000000000000" charset="-122"/>
                          <a:sym typeface="Helvetica Light"/>
                        </a:rPr>
                        <a:t>AMQP</a:t>
                      </a:r>
                      <a:endParaRPr lang="zh-CN" altLang="en-US" sz="1800" b="0" baseline="0" dirty="0">
                        <a:solidFill>
                          <a:srgbClr val="FF5C00"/>
                        </a:solidFill>
                        <a:latin typeface="思源黑体 CN Normal" panose="020B0400000000000000" charset="-122"/>
                        <a:ea typeface="思源黑体 CN Normal" panose="020B0400000000000000" charset="-122"/>
                        <a:cs typeface="思源黑体 CN Normal" panose="020B0400000000000000" charset="-122"/>
                        <a:sym typeface="Helvetica Light"/>
                      </a:endParaRPr>
                    </a:p>
                  </a:txBody>
                  <a:tcPr marL="45716" marR="45716" marT="22858" marB="22858" anchor="ctr"/>
                </a:tc>
                <a:tc>
                  <a:txBody>
                    <a:bodyPr/>
                    <a:lstStyle/>
                    <a:p>
                      <a:pPr algn="ctr" fontAlgn="base"/>
                      <a:r>
                        <a:rPr lang="en-US" altLang="zh-CN" sz="1800" baseline="0" dirty="0">
                          <a:solidFill>
                            <a:srgbClr val="FF5C00"/>
                          </a:solidFill>
                          <a:latin typeface="思源黑体 CN Normal" panose="020B0400000000000000" charset="-122"/>
                          <a:ea typeface="思源黑体 CN Normal" panose="020B0400000000000000" charset="-122"/>
                          <a:cs typeface="+mn-cs"/>
                          <a:sym typeface="Helvetica Light"/>
                        </a:rPr>
                        <a:t>AMQP</a:t>
                      </a:r>
                      <a:endParaRPr lang="en-US" altLang="zh-CN" sz="1800" baseline="0" dirty="0">
                        <a:solidFill>
                          <a:srgbClr val="FF5C00"/>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fontAlgn="base"/>
                      <a:r>
                        <a:rPr lang="zh-CN" altLang="en-US" sz="1800" dirty="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仿</a:t>
                      </a:r>
                      <a:r>
                        <a:rPr lang="en-US" altLang="zh-CN" sz="1800" baseline="0" dirty="0">
                          <a:solidFill>
                            <a:srgbClr val="FF5C00"/>
                          </a:solidFill>
                          <a:latin typeface="思源黑体 CN Normal" panose="020B0400000000000000" charset="-122"/>
                          <a:ea typeface="思源黑体 CN Normal" panose="020B0400000000000000" charset="-122"/>
                          <a:cs typeface="思源黑体 CN Normal" panose="020B0400000000000000" charset="-122"/>
                          <a:sym typeface="Helvetica Light"/>
                        </a:rPr>
                        <a:t>AMQP</a:t>
                      </a:r>
                      <a:endParaRPr lang="zh-CN" altLang="en-US" sz="1800" baseline="0" dirty="0">
                        <a:solidFill>
                          <a:srgbClr val="FF5C00"/>
                        </a:solidFill>
                        <a:latin typeface="思源黑体 CN Normal" panose="020B0400000000000000" charset="-122"/>
                        <a:ea typeface="思源黑体 CN Normal" panose="020B0400000000000000" charset="-122"/>
                        <a:cs typeface="思源黑体 CN Normal" panose="020B0400000000000000" charset="-122"/>
                        <a:sym typeface="Helvetica Light"/>
                      </a:endParaRPr>
                    </a:p>
                  </a:txBody>
                  <a:tcPr marL="45716" marR="45716" marT="22858" marB="22858" anchor="ctr"/>
                </a:tc>
              </a:tr>
              <a:tr h="427355">
                <a:tc>
                  <a:txBody>
                    <a:bodyPr/>
                    <a:lstStyle/>
                    <a:p>
                      <a:pPr marL="0" marR="0" indent="0" algn="l" defTabSz="824865" eaLnBrk="1" fontAlgn="base" latinLnBrk="0" hangingPunct="1">
                        <a:lnSpc>
                          <a:spcPct val="100000"/>
                        </a:lnSpc>
                        <a:spcBef>
                          <a:spcPts val="0"/>
                        </a:spcBef>
                        <a:spcAft>
                          <a:spcPts val="0"/>
                        </a:spcAft>
                        <a:buClrTx/>
                        <a:buSzTx/>
                        <a:buFontTx/>
                        <a:buNone/>
                        <a:defRPr/>
                      </a:pPr>
                      <a:r>
                        <a:rPr lang="zh-CN" altLang="zh-CN" sz="1800" dirty="0">
                          <a:solidFill>
                            <a:schemeClr val="dk1"/>
                          </a:solidFill>
                          <a:latin typeface="思源黑体 CN Normal" panose="020B0400000000000000" charset="-122"/>
                          <a:ea typeface="思源黑体 CN Normal" panose="020B0400000000000000" charset="-122"/>
                          <a:cs typeface="+mn-cs"/>
                          <a:sym typeface="Helvetica Light"/>
                        </a:rPr>
                        <a:t>事务</a:t>
                      </a:r>
                      <a:endParaRPr lang="zh-CN" altLang="zh-CN"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支持</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不支持</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en-US" altLang="zh-CN"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0.11</a:t>
                      </a:r>
                      <a:r>
                        <a:rPr lang="en-US" altLang="zh-CN" sz="1800" baseline="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 </a:t>
                      </a:r>
                      <a:r>
                        <a:rPr lang="zh-CN" altLang="en-US" sz="1800" baseline="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开始支持</a:t>
                      </a:r>
                      <a:endParaRPr lang="zh-CN" altLang="en-US"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endParaRPr>
                    </a:p>
                  </a:txBody>
                  <a:tcPr marL="45716" marR="45716" marT="22858" marB="22858" anchor="ctr"/>
                </a:tc>
              </a:tr>
              <a:tr h="426720">
                <a:tc>
                  <a:txBody>
                    <a:bodyPr/>
                    <a:lstStyle/>
                    <a:p>
                      <a:pPr algn="l"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集群</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zh-CN" altLang="en-US"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支持</a:t>
                      </a:r>
                      <a:r>
                        <a:rPr lang="en-US" altLang="zh-CN"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a:t>
                      </a:r>
                      <a:r>
                        <a:rPr lang="zh-CN" altLang="en-US"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不擅长</a:t>
                      </a:r>
                      <a:r>
                        <a:rPr lang="en-US" altLang="zh-CN"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a:t>
                      </a:r>
                      <a:endParaRPr lang="zh-CN" altLang="en-US"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endParaRPr>
                    </a:p>
                  </a:txBody>
                  <a:tcPr marL="45716" marR="45716" marT="22858" marB="22858" anchor="ctr"/>
                </a:tc>
                <a:tc>
                  <a:txBody>
                    <a:bodyPr/>
                    <a:lstStyle/>
                    <a:p>
                      <a:pPr algn="ctr" defTabSz="824865" eaLnBrk="1" fontAlgn="base" hangingPunct="1"/>
                      <a:r>
                        <a:rPr lang="zh-CN" altLang="en-US"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支持</a:t>
                      </a:r>
                      <a:r>
                        <a:rPr lang="en-US" altLang="zh-CN"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a:t>
                      </a:r>
                      <a:r>
                        <a:rPr lang="zh-CN" altLang="en-US"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不擅长</a:t>
                      </a:r>
                      <a:r>
                        <a:rPr lang="en-US" altLang="zh-CN"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rPr>
                        <a:t>)</a:t>
                      </a:r>
                      <a:endParaRPr lang="zh-CN" altLang="en-US" sz="1800" dirty="0" smtClean="0">
                        <a:solidFill>
                          <a:schemeClr val="dk1"/>
                        </a:solidFill>
                        <a:latin typeface="思源黑体 CN Normal" panose="020B0400000000000000" charset="-122"/>
                        <a:ea typeface="思源黑体 CN Normal" panose="020B0400000000000000" charset="-122"/>
                        <a:cs typeface="思源黑体 CN Normal" panose="020B0400000000000000" charset="-122"/>
                        <a:sym typeface="Helvetica Light"/>
                      </a:endParaRPr>
                    </a:p>
                  </a:txBody>
                  <a:tcPr marL="45716" marR="45716" marT="22858" marB="22858" anchor="ctr"/>
                </a:tc>
                <a:tc>
                  <a:txBody>
                    <a:bodyPr/>
                    <a:lstStyle/>
                    <a:p>
                      <a:pPr marL="0" marR="0" indent="0" algn="ctr" defTabSz="824865" eaLnBrk="1" fontAlgn="base" latinLnBrk="0" hangingPunct="1">
                        <a:lnSpc>
                          <a:spcPct val="100000"/>
                        </a:lnSpc>
                        <a:spcBef>
                          <a:spcPts val="0"/>
                        </a:spcBef>
                        <a:spcAft>
                          <a:spcPts val="0"/>
                        </a:spcAft>
                        <a:buClrTx/>
                        <a:buSzTx/>
                        <a:buFontTx/>
                        <a:buNone/>
                        <a:defRPr/>
                      </a:pPr>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支持</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r>
              <a:tr h="427355">
                <a:tc>
                  <a:txBody>
                    <a:bodyPr/>
                    <a:lstStyle/>
                    <a:p>
                      <a:pPr algn="l"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负载均衡</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支持</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支持</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defTabSz="824865" eaLnBrk="1" fontAlgn="base" hangingPunct="1"/>
                      <a:r>
                        <a:rPr lang="zh-CN" altLang="en-US" sz="1800" dirty="0">
                          <a:solidFill>
                            <a:schemeClr val="dk1"/>
                          </a:solidFill>
                          <a:latin typeface="思源黑体 CN Normal" panose="020B0400000000000000" charset="-122"/>
                          <a:ea typeface="思源黑体 CN Normal" panose="020B0400000000000000" charset="-122"/>
                          <a:cs typeface="+mn-cs"/>
                          <a:sym typeface="Helvetica Light"/>
                        </a:rPr>
                        <a:t>支持</a:t>
                      </a:r>
                      <a:endParaRPr lang="zh-CN" altLang="en-US" sz="1800" dirty="0">
                        <a:solidFill>
                          <a:schemeClr val="dk1"/>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r>
              <a:tr h="517525">
                <a:tc>
                  <a:txBody>
                    <a:bodyPr/>
                    <a:lstStyle/>
                    <a:p>
                      <a:pPr algn="l" fontAlgn="base"/>
                      <a:r>
                        <a:rPr lang="zh-CN" altLang="en-US" sz="1800" baseline="0" dirty="0">
                          <a:solidFill>
                            <a:srgbClr val="FF5C00"/>
                          </a:solidFill>
                          <a:latin typeface="思源黑体 CN Normal" panose="020B0400000000000000" charset="-122"/>
                          <a:ea typeface="思源黑体 CN Normal" panose="020B0400000000000000" charset="-122"/>
                          <a:cs typeface="+mn-cs"/>
                          <a:sym typeface="Helvetica Light"/>
                        </a:rPr>
                        <a:t>动态扩容</a:t>
                      </a:r>
                      <a:endParaRPr lang="zh-CN" altLang="en-US" sz="1800" baseline="0" dirty="0">
                        <a:solidFill>
                          <a:srgbClr val="FF5C00"/>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fontAlgn="base"/>
                      <a:r>
                        <a:rPr lang="zh-CN" altLang="en-US" sz="1800" baseline="0" dirty="0">
                          <a:solidFill>
                            <a:srgbClr val="FF5C00"/>
                          </a:solidFill>
                          <a:latin typeface="思源黑体 CN Normal" panose="020B0400000000000000" charset="-122"/>
                          <a:ea typeface="思源黑体 CN Normal" panose="020B0400000000000000" charset="-122"/>
                          <a:cs typeface="+mn-cs"/>
                          <a:sym typeface="Helvetica Light"/>
                        </a:rPr>
                        <a:t>不支持</a:t>
                      </a:r>
                      <a:endParaRPr lang="zh-CN" altLang="en-US" sz="1800" baseline="0" dirty="0">
                        <a:solidFill>
                          <a:srgbClr val="FF5C00"/>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fontAlgn="base"/>
                      <a:r>
                        <a:rPr lang="zh-CN" altLang="en-US" sz="1800" baseline="0" dirty="0">
                          <a:solidFill>
                            <a:srgbClr val="FF5C00"/>
                          </a:solidFill>
                          <a:latin typeface="思源黑体 CN Normal" panose="020B0400000000000000" charset="-122"/>
                          <a:ea typeface="思源黑体 CN Normal" panose="020B0400000000000000" charset="-122"/>
                          <a:cs typeface="+mn-cs"/>
                          <a:sym typeface="Helvetica Light"/>
                        </a:rPr>
                        <a:t>不支持</a:t>
                      </a:r>
                      <a:endParaRPr lang="zh-CN" altLang="en-US" sz="1800" baseline="0" dirty="0">
                        <a:solidFill>
                          <a:srgbClr val="FF5C00"/>
                        </a:solidFill>
                        <a:latin typeface="思源黑体 CN Normal" panose="020B0400000000000000" charset="-122"/>
                        <a:ea typeface="思源黑体 CN Normal" panose="020B0400000000000000" charset="-122"/>
                        <a:cs typeface="+mn-cs"/>
                        <a:sym typeface="Helvetica Light"/>
                      </a:endParaRPr>
                    </a:p>
                  </a:txBody>
                  <a:tcPr marL="45716" marR="45716" marT="22858" marB="22858" anchor="ctr"/>
                </a:tc>
                <a:tc>
                  <a:txBody>
                    <a:bodyPr/>
                    <a:lstStyle/>
                    <a:p>
                      <a:pPr algn="ctr" fontAlgn="base"/>
                      <a:r>
                        <a:rPr lang="zh-CN" altLang="en-US" sz="1800" baseline="0" dirty="0">
                          <a:solidFill>
                            <a:srgbClr val="FF5C00"/>
                          </a:solidFill>
                          <a:latin typeface="思源黑体 CN Normal" panose="020B0400000000000000" charset="-122"/>
                          <a:ea typeface="思源黑体 CN Normal" panose="020B0400000000000000" charset="-122"/>
                          <a:cs typeface="思源黑体 CN Normal" panose="020B0400000000000000" charset="-122"/>
                          <a:sym typeface="Helvetica Light"/>
                        </a:rPr>
                        <a:t>支持</a:t>
                      </a:r>
                      <a:r>
                        <a:rPr lang="en-US" altLang="zh-CN" sz="1800" baseline="0" dirty="0">
                          <a:solidFill>
                            <a:srgbClr val="FF5C00"/>
                          </a:solidFill>
                          <a:latin typeface="思源黑体 CN Normal" panose="020B0400000000000000" charset="-122"/>
                          <a:ea typeface="思源黑体 CN Normal" panose="020B0400000000000000" charset="-122"/>
                          <a:cs typeface="思源黑体 CN Normal" panose="020B0400000000000000" charset="-122"/>
                          <a:sym typeface="Helvetica Light"/>
                        </a:rPr>
                        <a:t>(zk)</a:t>
                      </a:r>
                      <a:endParaRPr lang="zh-CN" altLang="en-US" sz="1800" baseline="0" dirty="0">
                        <a:solidFill>
                          <a:srgbClr val="FF5C00"/>
                        </a:solidFill>
                        <a:latin typeface="思源黑体 CN Normal" panose="020B0400000000000000" charset="-122"/>
                        <a:ea typeface="思源黑体 CN Normal" panose="020B0400000000000000" charset="-122"/>
                        <a:cs typeface="思源黑体 CN Normal" panose="020B0400000000000000" charset="-122"/>
                        <a:sym typeface="Helvetica Light"/>
                      </a:endParaRPr>
                    </a:p>
                  </a:txBody>
                  <a:tcPr marL="45716" marR="45716" marT="22858" marB="22858" anchor="ctr"/>
                </a:tc>
              </a:tr>
            </a:tbl>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5335</Words>
  <Application>WPS 演示</Application>
  <PresentationFormat>宽屏</PresentationFormat>
  <Paragraphs>399</Paragraphs>
  <Slides>32</Slides>
  <Notes>9</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56" baseType="lpstr">
      <vt:lpstr>Arial</vt:lpstr>
      <vt:lpstr>宋体</vt:lpstr>
      <vt:lpstr>Wingdings</vt:lpstr>
      <vt:lpstr>微软雅黑</vt:lpstr>
      <vt:lpstr>思源黑体 CN Normal</vt:lpstr>
      <vt:lpstr>思源黑体 CN Heavy</vt:lpstr>
      <vt:lpstr>Roboto Thin</vt:lpstr>
      <vt:lpstr>Segoe Print</vt:lpstr>
      <vt:lpstr>Tahoma</vt:lpstr>
      <vt:lpstr>思源黑体 CN Light</vt:lpstr>
      <vt:lpstr>黑体</vt:lpstr>
      <vt:lpstr>Wingdings</vt:lpstr>
      <vt:lpstr>思源黑体 CN Medium</vt:lpstr>
      <vt:lpstr>Source Han Sans CN</vt:lpstr>
      <vt:lpstr>Helvetica Light</vt:lpstr>
      <vt:lpstr>Noto Sans CJK SC Bold</vt:lpstr>
      <vt:lpstr>Noto Sans CJK SC Regular</vt:lpstr>
      <vt:lpstr>Franklin Gothic Medium</vt:lpstr>
      <vt:lpstr>Arial Unicode MS</vt:lpstr>
      <vt:lpstr>等线</vt:lpstr>
      <vt:lpstr>Noto Sans CJK SC</vt:lpstr>
      <vt:lpstr>14_自定义设计方案</vt:lpstr>
      <vt:lpstr>6_自定义设计方案</vt:lpstr>
      <vt:lpstr>Visio.Drawing.11</vt:lpstr>
      <vt:lpstr>PowerPoint 演示文稿</vt:lpstr>
      <vt:lpstr>自我介绍</vt:lpstr>
      <vt:lpstr>约法三章</vt:lpstr>
      <vt:lpstr>课程目标</vt:lpstr>
      <vt:lpstr>内容定位</vt:lpstr>
      <vt:lpstr>课程目录</vt:lpstr>
      <vt:lpstr>PowerPoint 演示文稿</vt:lpstr>
      <vt:lpstr>简介</vt:lpstr>
      <vt:lpstr>主流MQ对比</vt:lpstr>
      <vt:lpstr>kafka 主要功能</vt:lpstr>
      <vt:lpstr>kafka 重要概念</vt:lpstr>
      <vt:lpstr>相关概念-AMQP协议</vt:lpstr>
      <vt:lpstr>相关概念</vt:lpstr>
      <vt:lpstr>相关概念</vt:lpstr>
      <vt:lpstr>相关概念</vt:lpstr>
      <vt:lpstr>相关概念</vt:lpstr>
      <vt:lpstr>相关概念</vt:lpstr>
      <vt:lpstr>相关概念</vt:lpstr>
      <vt:lpstr>kafka 核心 API</vt:lpstr>
      <vt:lpstr>kafka 核心 API</vt:lpstr>
      <vt:lpstr>kafka API - producer </vt:lpstr>
      <vt:lpstr>kafka API - consumer</vt:lpstr>
      <vt:lpstr>Topic、partition、replication</vt:lpstr>
      <vt:lpstr>kafka整体架构</vt:lpstr>
      <vt:lpstr>PowerPoint 演示文稿</vt:lpstr>
      <vt:lpstr>kafka使用场景</vt:lpstr>
      <vt:lpstr>kafka使用场景</vt:lpstr>
      <vt:lpstr>kafka使用场景</vt:lpstr>
      <vt:lpstr>kafka使用场景</vt:lpstr>
      <vt:lpstr>kafka使用场景</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老木子</dc:creator>
  <cp:lastModifiedBy>咕泡老师</cp:lastModifiedBy>
  <cp:revision>555</cp:revision>
  <dcterms:created xsi:type="dcterms:W3CDTF">2019-06-19T02:08:00Z</dcterms:created>
  <dcterms:modified xsi:type="dcterms:W3CDTF">2021-06-26T11:42:02Z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9B54552596534357924CE0110A75991E</vt:lpwstr>
  </property>
</Properties>
</file>