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4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5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2564904"/>
            <a:ext cx="652294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 数据库表的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65969" y="1700808"/>
            <a:ext cx="7343775" cy="3167063"/>
            <a:chOff x="-3" y="-3"/>
            <a:chExt cx="3058" cy="317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0" y="0"/>
              <a:ext cx="3052" cy="3166"/>
              <a:chOff x="0" y="0"/>
              <a:chExt cx="3052" cy="3166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720" cy="518"/>
                <a:chOff x="0" y="0"/>
                <a:chExt cx="720" cy="518"/>
              </a:xfrm>
            </p:grpSpPr>
            <p:sp>
              <p:nvSpPr>
                <p:cNvPr id="95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0" cy="51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96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20" cy="518"/>
                  <a:chOff x="0" y="0"/>
                  <a:chExt cx="720" cy="518"/>
                </a:xfrm>
              </p:grpSpPr>
              <p:sp>
                <p:nvSpPr>
                  <p:cNvPr id="9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634" cy="518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700" b="1"/>
                      <a:t>Roll Number</a:t>
                    </a:r>
                    <a:endParaRPr lang="en-US" altLang="zh-CN" sz="1700"/>
                  </a:p>
                </p:txBody>
              </p:sp>
              <p:sp>
                <p:nvSpPr>
                  <p:cNvPr id="9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2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</p:grp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720" y="0"/>
                <a:ext cx="720" cy="518"/>
                <a:chOff x="720" y="0"/>
                <a:chExt cx="720" cy="518"/>
              </a:xfrm>
            </p:grpSpPr>
            <p:sp>
              <p:nvSpPr>
                <p:cNvPr id="91" name="Rectangle 11"/>
                <p:cNvSpPr>
                  <a:spLocks noChangeArrowheads="1"/>
                </p:cNvSpPr>
                <p:nvPr/>
              </p:nvSpPr>
              <p:spPr bwMode="auto">
                <a:xfrm>
                  <a:off x="720" y="0"/>
                  <a:ext cx="720" cy="51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92" name="Group 12"/>
                <p:cNvGrpSpPr>
                  <a:grpSpLocks/>
                </p:cNvGrpSpPr>
                <p:nvPr/>
              </p:nvGrpSpPr>
              <p:grpSpPr bwMode="auto">
                <a:xfrm>
                  <a:off x="720" y="0"/>
                  <a:ext cx="720" cy="518"/>
                  <a:chOff x="720" y="0"/>
                  <a:chExt cx="720" cy="518"/>
                </a:xfrm>
              </p:grpSpPr>
              <p:sp>
                <p:nvSpPr>
                  <p:cNvPr id="9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0"/>
                    <a:ext cx="634" cy="518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1"/>
                      <a:t>Name</a:t>
                    </a:r>
                    <a:endParaRPr lang="en-US" altLang="zh-CN" sz="2400"/>
                  </a:p>
                </p:txBody>
              </p:sp>
              <p:sp>
                <p:nvSpPr>
                  <p:cNvPr id="9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0"/>
                    <a:ext cx="72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</p:grpSp>
          <p:grpSp>
            <p:nvGrpSpPr>
              <p:cNvPr id="9" name="Group 15"/>
              <p:cNvGrpSpPr>
                <a:grpSpLocks/>
              </p:cNvGrpSpPr>
              <p:nvPr/>
            </p:nvGrpSpPr>
            <p:grpSpPr bwMode="auto">
              <a:xfrm>
                <a:off x="1440" y="0"/>
                <a:ext cx="950" cy="518"/>
                <a:chOff x="1440" y="0"/>
                <a:chExt cx="950" cy="518"/>
              </a:xfrm>
            </p:grpSpPr>
            <p:sp>
              <p:nvSpPr>
                <p:cNvPr id="87" name="Rectangle 16"/>
                <p:cNvSpPr>
                  <a:spLocks noChangeArrowheads="1"/>
                </p:cNvSpPr>
                <p:nvPr/>
              </p:nvSpPr>
              <p:spPr bwMode="auto">
                <a:xfrm>
                  <a:off x="1440" y="0"/>
                  <a:ext cx="950" cy="51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88" name="Group 17"/>
                <p:cNvGrpSpPr>
                  <a:grpSpLocks/>
                </p:cNvGrpSpPr>
                <p:nvPr/>
              </p:nvGrpSpPr>
              <p:grpSpPr bwMode="auto">
                <a:xfrm>
                  <a:off x="1440" y="0"/>
                  <a:ext cx="950" cy="518"/>
                  <a:chOff x="1440" y="0"/>
                  <a:chExt cx="950" cy="518"/>
                </a:xfrm>
              </p:grpSpPr>
              <p:sp>
                <p:nvSpPr>
                  <p:cNvPr id="8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483" y="0"/>
                    <a:ext cx="864" cy="518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1"/>
                      <a:t>Address</a:t>
                    </a:r>
                  </a:p>
                </p:txBody>
              </p:sp>
              <p:sp>
                <p:nvSpPr>
                  <p:cNvPr id="9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0"/>
                    <a:ext cx="95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2390" y="0"/>
                <a:ext cx="662" cy="518"/>
                <a:chOff x="2390" y="0"/>
                <a:chExt cx="662" cy="518"/>
              </a:xfrm>
            </p:grpSpPr>
            <p:sp>
              <p:nvSpPr>
                <p:cNvPr id="83" name="Rectangle 21"/>
                <p:cNvSpPr>
                  <a:spLocks noChangeArrowheads="1"/>
                </p:cNvSpPr>
                <p:nvPr/>
              </p:nvSpPr>
              <p:spPr bwMode="auto">
                <a:xfrm>
                  <a:off x="2390" y="0"/>
                  <a:ext cx="662" cy="51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84" name="Group 22"/>
                <p:cNvGrpSpPr>
                  <a:grpSpLocks/>
                </p:cNvGrpSpPr>
                <p:nvPr/>
              </p:nvGrpSpPr>
              <p:grpSpPr bwMode="auto">
                <a:xfrm>
                  <a:off x="2390" y="0"/>
                  <a:ext cx="662" cy="518"/>
                  <a:chOff x="2390" y="0"/>
                  <a:chExt cx="662" cy="518"/>
                </a:xfrm>
              </p:grpSpPr>
              <p:sp>
                <p:nvSpPr>
                  <p:cNvPr id="8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433" y="0"/>
                    <a:ext cx="576" cy="518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1"/>
                      <a:t>BookTaken</a:t>
                    </a:r>
                  </a:p>
                </p:txBody>
              </p:sp>
              <p:sp>
                <p:nvSpPr>
                  <p:cNvPr id="8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390" y="0"/>
                    <a:ext cx="662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zh-CN" sz="1800"/>
                  </a:p>
                </p:txBody>
              </p:sp>
            </p:grpSp>
          </p:grpSp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>
                <a:off x="0" y="518"/>
                <a:ext cx="720" cy="403"/>
                <a:chOff x="0" y="518"/>
                <a:chExt cx="720" cy="403"/>
              </a:xfrm>
            </p:grpSpPr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518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12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="1"/>
                </a:p>
              </p:txBody>
            </p:sp>
            <p:sp>
              <p:nvSpPr>
                <p:cNvPr id="82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720" y="518"/>
                <a:ext cx="720" cy="403"/>
                <a:chOff x="720" y="518"/>
                <a:chExt cx="720" cy="403"/>
              </a:xfrm>
            </p:grpSpPr>
            <p:sp>
              <p:nvSpPr>
                <p:cNvPr id="79" name="Rectangle 29"/>
                <p:cNvSpPr>
                  <a:spLocks noChangeArrowheads="1"/>
                </p:cNvSpPr>
                <p:nvPr/>
              </p:nvSpPr>
              <p:spPr bwMode="auto">
                <a:xfrm>
                  <a:off x="763" y="518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Alicia Ruth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80" name="Rectangle 30"/>
                <p:cNvSpPr>
                  <a:spLocks noChangeArrowheads="1"/>
                </p:cNvSpPr>
                <p:nvPr/>
              </p:nvSpPr>
              <p:spPr bwMode="auto">
                <a:xfrm>
                  <a:off x="720" y="518"/>
                  <a:ext cx="720" cy="3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 b="1"/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1440" y="518"/>
                <a:ext cx="950" cy="403"/>
                <a:chOff x="1440" y="518"/>
                <a:chExt cx="950" cy="403"/>
              </a:xfrm>
            </p:grpSpPr>
            <p:sp>
              <p:nvSpPr>
                <p:cNvPr id="77" name="Rectangle 32"/>
                <p:cNvSpPr>
                  <a:spLocks noChangeArrowheads="1"/>
                </p:cNvSpPr>
                <p:nvPr/>
              </p:nvSpPr>
              <p:spPr bwMode="auto">
                <a:xfrm>
                  <a:off x="1483" y="518"/>
                  <a:ext cx="86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12, Temple Street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78" name="Rectangle 33"/>
                <p:cNvSpPr>
                  <a:spLocks noChangeArrowheads="1"/>
                </p:cNvSpPr>
                <p:nvPr/>
              </p:nvSpPr>
              <p:spPr bwMode="auto">
                <a:xfrm>
                  <a:off x="1440" y="518"/>
                  <a:ext cx="95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2390" y="518"/>
                <a:ext cx="662" cy="403"/>
                <a:chOff x="2390" y="518"/>
                <a:chExt cx="662" cy="403"/>
              </a:xfrm>
            </p:grpSpPr>
            <p:sp>
              <p:nvSpPr>
                <p:cNvPr id="75" name="Rectangle 35"/>
                <p:cNvSpPr>
                  <a:spLocks noChangeArrowheads="1"/>
                </p:cNvSpPr>
                <p:nvPr/>
              </p:nvSpPr>
              <p:spPr bwMode="auto">
                <a:xfrm>
                  <a:off x="2433" y="518"/>
                  <a:ext cx="57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AC091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7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90" y="518"/>
                  <a:ext cx="662" cy="3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/>
                </a:p>
              </p:txBody>
            </p:sp>
          </p:grpSp>
          <p:grpSp>
            <p:nvGrpSpPr>
              <p:cNvPr id="15" name="Group 37"/>
              <p:cNvGrpSpPr>
                <a:grpSpLocks/>
              </p:cNvGrpSpPr>
              <p:nvPr/>
            </p:nvGrpSpPr>
            <p:grpSpPr bwMode="auto">
              <a:xfrm>
                <a:off x="0" y="921"/>
                <a:ext cx="720" cy="403"/>
                <a:chOff x="0" y="921"/>
                <a:chExt cx="720" cy="403"/>
              </a:xfrm>
            </p:grpSpPr>
            <p:sp>
              <p:nvSpPr>
                <p:cNvPr id="73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921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14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4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720" y="921"/>
                <a:ext cx="720" cy="403"/>
                <a:chOff x="720" y="921"/>
                <a:chExt cx="720" cy="403"/>
              </a:xfrm>
            </p:grpSpPr>
            <p:sp>
              <p:nvSpPr>
                <p:cNvPr id="71" name="Rectangle 41"/>
                <p:cNvSpPr>
                  <a:spLocks noChangeArrowheads="1"/>
                </p:cNvSpPr>
                <p:nvPr/>
              </p:nvSpPr>
              <p:spPr bwMode="auto">
                <a:xfrm>
                  <a:off x="763" y="921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Jason Darren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72" name="Rectangle 42"/>
                <p:cNvSpPr>
                  <a:spLocks noChangeArrowheads="1"/>
                </p:cNvSpPr>
                <p:nvPr/>
              </p:nvSpPr>
              <p:spPr bwMode="auto">
                <a:xfrm>
                  <a:off x="720" y="921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7" name="Group 43"/>
              <p:cNvGrpSpPr>
                <a:grpSpLocks/>
              </p:cNvGrpSpPr>
              <p:nvPr/>
            </p:nvGrpSpPr>
            <p:grpSpPr bwMode="auto">
              <a:xfrm>
                <a:off x="1440" y="921"/>
                <a:ext cx="950" cy="403"/>
                <a:chOff x="1440" y="921"/>
                <a:chExt cx="950" cy="403"/>
              </a:xfrm>
            </p:grpSpPr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1483" y="921"/>
                  <a:ext cx="86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123, Sunset Blvd.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440" y="921"/>
                  <a:ext cx="95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8" name="Group 46"/>
              <p:cNvGrpSpPr>
                <a:grpSpLocks/>
              </p:cNvGrpSpPr>
              <p:nvPr/>
            </p:nvGrpSpPr>
            <p:grpSpPr bwMode="auto">
              <a:xfrm>
                <a:off x="2390" y="921"/>
                <a:ext cx="662" cy="403"/>
                <a:chOff x="2390" y="921"/>
                <a:chExt cx="662" cy="403"/>
              </a:xfrm>
            </p:grpSpPr>
            <p:sp>
              <p:nvSpPr>
                <p:cNvPr id="67" name="Rectangle 47"/>
                <p:cNvSpPr>
                  <a:spLocks noChangeArrowheads="1"/>
                </p:cNvSpPr>
                <p:nvPr/>
              </p:nvSpPr>
              <p:spPr bwMode="auto">
                <a:xfrm>
                  <a:off x="2433" y="921"/>
                  <a:ext cx="57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AC043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/>
                </a:p>
              </p:txBody>
            </p:sp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>
                  <a:off x="2390" y="921"/>
                  <a:ext cx="66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9" name="Group 49"/>
              <p:cNvGrpSpPr>
                <a:grpSpLocks/>
              </p:cNvGrpSpPr>
              <p:nvPr/>
            </p:nvGrpSpPr>
            <p:grpSpPr bwMode="auto">
              <a:xfrm>
                <a:off x="0" y="1324"/>
                <a:ext cx="720" cy="518"/>
                <a:chOff x="0" y="1324"/>
                <a:chExt cx="720" cy="518"/>
              </a:xfrm>
            </p:grpSpPr>
            <p:sp>
              <p:nvSpPr>
                <p:cNvPr id="65" name="Rectangle 50"/>
                <p:cNvSpPr>
                  <a:spLocks noChangeArrowheads="1"/>
                </p:cNvSpPr>
                <p:nvPr/>
              </p:nvSpPr>
              <p:spPr bwMode="auto">
                <a:xfrm>
                  <a:off x="43" y="1324"/>
                  <a:ext cx="63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15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="1"/>
                </a:p>
              </p:txBody>
            </p:sp>
            <p:sp>
              <p:nvSpPr>
                <p:cNvPr id="66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72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0" name="Group 52"/>
              <p:cNvGrpSpPr>
                <a:grpSpLocks/>
              </p:cNvGrpSpPr>
              <p:nvPr/>
            </p:nvGrpSpPr>
            <p:grpSpPr bwMode="auto">
              <a:xfrm>
                <a:off x="720" y="1324"/>
                <a:ext cx="720" cy="518"/>
                <a:chOff x="720" y="1324"/>
                <a:chExt cx="720" cy="518"/>
              </a:xfrm>
            </p:grpSpPr>
            <p:sp>
              <p:nvSpPr>
                <p:cNvPr id="63" name="Rectangle 53"/>
                <p:cNvSpPr>
                  <a:spLocks noChangeArrowheads="1"/>
                </p:cNvSpPr>
                <p:nvPr/>
              </p:nvSpPr>
              <p:spPr bwMode="auto">
                <a:xfrm>
                  <a:off x="763" y="1324"/>
                  <a:ext cx="63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Mary Beth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" name="Rectangle 54"/>
                <p:cNvSpPr>
                  <a:spLocks noChangeArrowheads="1"/>
                </p:cNvSpPr>
                <p:nvPr/>
              </p:nvSpPr>
              <p:spPr bwMode="auto">
                <a:xfrm>
                  <a:off x="720" y="1324"/>
                  <a:ext cx="72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1" name="Group 55"/>
              <p:cNvGrpSpPr>
                <a:grpSpLocks/>
              </p:cNvGrpSpPr>
              <p:nvPr/>
            </p:nvGrpSpPr>
            <p:grpSpPr bwMode="auto">
              <a:xfrm>
                <a:off x="1440" y="1324"/>
                <a:ext cx="950" cy="518"/>
                <a:chOff x="1440" y="1324"/>
                <a:chExt cx="950" cy="518"/>
              </a:xfrm>
            </p:grpSpPr>
            <p:sp>
              <p:nvSpPr>
                <p:cNvPr id="61" name="Rectangle 56"/>
                <p:cNvSpPr>
                  <a:spLocks noChangeArrowheads="1"/>
                </p:cNvSpPr>
                <p:nvPr/>
              </p:nvSpPr>
              <p:spPr bwMode="auto">
                <a:xfrm>
                  <a:off x="1483" y="1324"/>
                  <a:ext cx="86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FF0000"/>
                      </a:solidFill>
                    </a:rPr>
                    <a:t>32, Golden Avenue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Rectangle 57"/>
                <p:cNvSpPr>
                  <a:spLocks noChangeArrowheads="1"/>
                </p:cNvSpPr>
                <p:nvPr/>
              </p:nvSpPr>
              <p:spPr bwMode="auto">
                <a:xfrm>
                  <a:off x="1440" y="1324"/>
                  <a:ext cx="950" cy="3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2" name="Group 58"/>
              <p:cNvGrpSpPr>
                <a:grpSpLocks/>
              </p:cNvGrpSpPr>
              <p:nvPr/>
            </p:nvGrpSpPr>
            <p:grpSpPr bwMode="auto">
              <a:xfrm>
                <a:off x="2390" y="1324"/>
                <a:ext cx="662" cy="518"/>
                <a:chOff x="2390" y="1324"/>
                <a:chExt cx="662" cy="518"/>
              </a:xfrm>
            </p:grpSpPr>
            <p:sp>
              <p:nvSpPr>
                <p:cNvPr id="59" name="Rectangle 59"/>
                <p:cNvSpPr>
                  <a:spLocks noChangeArrowheads="1"/>
                </p:cNvSpPr>
                <p:nvPr/>
              </p:nvSpPr>
              <p:spPr bwMode="auto">
                <a:xfrm>
                  <a:off x="2433" y="1324"/>
                  <a:ext cx="57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AC021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60" name="Rectangle 60"/>
                <p:cNvSpPr>
                  <a:spLocks noChangeArrowheads="1"/>
                </p:cNvSpPr>
                <p:nvPr/>
              </p:nvSpPr>
              <p:spPr bwMode="auto">
                <a:xfrm>
                  <a:off x="2390" y="1324"/>
                  <a:ext cx="66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1842"/>
                <a:ext cx="720" cy="403"/>
                <a:chOff x="0" y="1842"/>
                <a:chExt cx="720" cy="403"/>
              </a:xfrm>
            </p:grpSpPr>
            <p:sp>
              <p:nvSpPr>
                <p:cNvPr id="57" name="Rectangle 62"/>
                <p:cNvSpPr>
                  <a:spLocks noChangeArrowheads="1"/>
                </p:cNvSpPr>
                <p:nvPr/>
              </p:nvSpPr>
              <p:spPr bwMode="auto">
                <a:xfrm>
                  <a:off x="43" y="1842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12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="1"/>
                </a:p>
              </p:txBody>
            </p:sp>
            <p:sp>
              <p:nvSpPr>
                <p:cNvPr id="58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1842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720" y="1842"/>
                <a:ext cx="720" cy="403"/>
                <a:chOff x="720" y="1842"/>
                <a:chExt cx="720" cy="403"/>
              </a:xfrm>
            </p:grpSpPr>
            <p:sp>
              <p:nvSpPr>
                <p:cNvPr id="55" name="Rectangle 65"/>
                <p:cNvSpPr>
                  <a:spLocks noChangeArrowheads="1"/>
                </p:cNvSpPr>
                <p:nvPr/>
              </p:nvSpPr>
              <p:spPr bwMode="auto">
                <a:xfrm>
                  <a:off x="763" y="1842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Alicia Ruth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56" name="Rectangle 66"/>
                <p:cNvSpPr>
                  <a:spLocks noChangeArrowheads="1"/>
                </p:cNvSpPr>
                <p:nvPr/>
              </p:nvSpPr>
              <p:spPr bwMode="auto">
                <a:xfrm>
                  <a:off x="720" y="1842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1440" y="1842"/>
                <a:ext cx="950" cy="403"/>
                <a:chOff x="1440" y="1842"/>
                <a:chExt cx="950" cy="403"/>
              </a:xfrm>
            </p:grpSpPr>
            <p:sp>
              <p:nvSpPr>
                <p:cNvPr id="53" name="Rectangle 68"/>
                <p:cNvSpPr>
                  <a:spLocks noChangeArrowheads="1"/>
                </p:cNvSpPr>
                <p:nvPr/>
              </p:nvSpPr>
              <p:spPr bwMode="auto">
                <a:xfrm>
                  <a:off x="1483" y="1842"/>
                  <a:ext cx="86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12, Temple Street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54" name="Rectangle 69"/>
                <p:cNvSpPr>
                  <a:spLocks noChangeArrowheads="1"/>
                </p:cNvSpPr>
                <p:nvPr/>
              </p:nvSpPr>
              <p:spPr bwMode="auto">
                <a:xfrm>
                  <a:off x="1440" y="1842"/>
                  <a:ext cx="95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2390" y="1842"/>
                <a:ext cx="662" cy="403"/>
                <a:chOff x="2390" y="1842"/>
                <a:chExt cx="662" cy="403"/>
              </a:xfrm>
            </p:grpSpPr>
            <p:sp>
              <p:nvSpPr>
                <p:cNvPr id="51" name="Rectangle 71"/>
                <p:cNvSpPr>
                  <a:spLocks noChangeArrowheads="1"/>
                </p:cNvSpPr>
                <p:nvPr/>
              </p:nvSpPr>
              <p:spPr bwMode="auto">
                <a:xfrm>
                  <a:off x="2433" y="1842"/>
                  <a:ext cx="57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AC043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52" name="Rectangle 72"/>
                <p:cNvSpPr>
                  <a:spLocks noChangeArrowheads="1"/>
                </p:cNvSpPr>
                <p:nvPr/>
              </p:nvSpPr>
              <p:spPr bwMode="auto">
                <a:xfrm>
                  <a:off x="2390" y="1842"/>
                  <a:ext cx="66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" name="Group 73"/>
              <p:cNvGrpSpPr>
                <a:grpSpLocks/>
              </p:cNvGrpSpPr>
              <p:nvPr/>
            </p:nvGrpSpPr>
            <p:grpSpPr bwMode="auto">
              <a:xfrm>
                <a:off x="0" y="2245"/>
                <a:ext cx="720" cy="403"/>
                <a:chOff x="0" y="2245"/>
                <a:chExt cx="720" cy="403"/>
              </a:xfrm>
            </p:grpSpPr>
            <p:sp>
              <p:nvSpPr>
                <p:cNvPr id="49" name="Rectangle 74"/>
                <p:cNvSpPr>
                  <a:spLocks noChangeArrowheads="1"/>
                </p:cNvSpPr>
                <p:nvPr/>
              </p:nvSpPr>
              <p:spPr bwMode="auto">
                <a:xfrm>
                  <a:off x="43" y="2245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12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="1"/>
                </a:p>
              </p:txBody>
            </p:sp>
            <p:sp>
              <p:nvSpPr>
                <p:cNvPr id="50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2245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8" name="Group 76"/>
              <p:cNvGrpSpPr>
                <a:grpSpLocks/>
              </p:cNvGrpSpPr>
              <p:nvPr/>
            </p:nvGrpSpPr>
            <p:grpSpPr bwMode="auto">
              <a:xfrm>
                <a:off x="720" y="2245"/>
                <a:ext cx="720" cy="403"/>
                <a:chOff x="720" y="2245"/>
                <a:chExt cx="720" cy="403"/>
              </a:xfrm>
            </p:grpSpPr>
            <p:sp>
              <p:nvSpPr>
                <p:cNvPr id="47" name="Rectangle 77"/>
                <p:cNvSpPr>
                  <a:spLocks noChangeArrowheads="1"/>
                </p:cNvSpPr>
                <p:nvPr/>
              </p:nvSpPr>
              <p:spPr bwMode="auto">
                <a:xfrm>
                  <a:off x="763" y="2245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Alicia Ruth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48" name="Rectangle 78"/>
                <p:cNvSpPr>
                  <a:spLocks noChangeArrowheads="1"/>
                </p:cNvSpPr>
                <p:nvPr/>
              </p:nvSpPr>
              <p:spPr bwMode="auto">
                <a:xfrm>
                  <a:off x="720" y="2245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9" name="Group 79"/>
              <p:cNvGrpSpPr>
                <a:grpSpLocks/>
              </p:cNvGrpSpPr>
              <p:nvPr/>
            </p:nvGrpSpPr>
            <p:grpSpPr bwMode="auto">
              <a:xfrm>
                <a:off x="1440" y="2245"/>
                <a:ext cx="950" cy="403"/>
                <a:chOff x="1440" y="2245"/>
                <a:chExt cx="950" cy="403"/>
              </a:xfrm>
            </p:grpSpPr>
            <p:sp>
              <p:nvSpPr>
                <p:cNvPr id="45" name="Rectangle 80"/>
                <p:cNvSpPr>
                  <a:spLocks noChangeArrowheads="1"/>
                </p:cNvSpPr>
                <p:nvPr/>
              </p:nvSpPr>
              <p:spPr bwMode="auto">
                <a:xfrm>
                  <a:off x="1483" y="2245"/>
                  <a:ext cx="86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12, Tmple Street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46" name="Rectangle 81"/>
                <p:cNvSpPr>
                  <a:spLocks noChangeArrowheads="1"/>
                </p:cNvSpPr>
                <p:nvPr/>
              </p:nvSpPr>
              <p:spPr bwMode="auto">
                <a:xfrm>
                  <a:off x="1440" y="2245"/>
                  <a:ext cx="95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30" name="Group 82"/>
              <p:cNvGrpSpPr>
                <a:grpSpLocks/>
              </p:cNvGrpSpPr>
              <p:nvPr/>
            </p:nvGrpSpPr>
            <p:grpSpPr bwMode="auto">
              <a:xfrm>
                <a:off x="2390" y="2245"/>
                <a:ext cx="662" cy="403"/>
                <a:chOff x="2390" y="2245"/>
                <a:chExt cx="662" cy="403"/>
              </a:xfrm>
            </p:grpSpPr>
            <p:sp>
              <p:nvSpPr>
                <p:cNvPr id="43" name="Rectangle 83"/>
                <p:cNvSpPr>
                  <a:spLocks noChangeArrowheads="1"/>
                </p:cNvSpPr>
                <p:nvPr/>
              </p:nvSpPr>
              <p:spPr bwMode="auto">
                <a:xfrm>
                  <a:off x="2433" y="2245"/>
                  <a:ext cx="57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AC011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44" name="Rectangle 84"/>
                <p:cNvSpPr>
                  <a:spLocks noChangeArrowheads="1"/>
                </p:cNvSpPr>
                <p:nvPr/>
              </p:nvSpPr>
              <p:spPr bwMode="auto">
                <a:xfrm>
                  <a:off x="2390" y="2245"/>
                  <a:ext cx="66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31" name="Group 85"/>
              <p:cNvGrpSpPr>
                <a:grpSpLocks/>
              </p:cNvGrpSpPr>
              <p:nvPr/>
            </p:nvGrpSpPr>
            <p:grpSpPr bwMode="auto">
              <a:xfrm>
                <a:off x="0" y="2648"/>
                <a:ext cx="720" cy="518"/>
                <a:chOff x="0" y="2648"/>
                <a:chExt cx="720" cy="518"/>
              </a:xfrm>
            </p:grpSpPr>
            <p:sp>
              <p:nvSpPr>
                <p:cNvPr id="41" name="Rectangle 86"/>
                <p:cNvSpPr>
                  <a:spLocks noChangeArrowheads="1"/>
                </p:cNvSpPr>
                <p:nvPr/>
              </p:nvSpPr>
              <p:spPr bwMode="auto">
                <a:xfrm>
                  <a:off x="43" y="2648"/>
                  <a:ext cx="63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15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="1"/>
                </a:p>
              </p:txBody>
            </p:sp>
            <p:sp>
              <p:nvSpPr>
                <p:cNvPr id="42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2648"/>
                  <a:ext cx="72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32" name="Group 88"/>
              <p:cNvGrpSpPr>
                <a:grpSpLocks/>
              </p:cNvGrpSpPr>
              <p:nvPr/>
            </p:nvGrpSpPr>
            <p:grpSpPr bwMode="auto">
              <a:xfrm>
                <a:off x="720" y="2648"/>
                <a:ext cx="720" cy="518"/>
                <a:chOff x="720" y="2648"/>
                <a:chExt cx="720" cy="518"/>
              </a:xfrm>
            </p:grpSpPr>
            <p:sp>
              <p:nvSpPr>
                <p:cNvPr id="39" name="Rectangle 89"/>
                <p:cNvSpPr>
                  <a:spLocks noChangeArrowheads="1"/>
                </p:cNvSpPr>
                <p:nvPr/>
              </p:nvSpPr>
              <p:spPr bwMode="auto">
                <a:xfrm>
                  <a:off x="763" y="2648"/>
                  <a:ext cx="63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Mary Beth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40" name="Rectangle 90"/>
                <p:cNvSpPr>
                  <a:spLocks noChangeArrowheads="1"/>
                </p:cNvSpPr>
                <p:nvPr/>
              </p:nvSpPr>
              <p:spPr bwMode="auto">
                <a:xfrm>
                  <a:off x="720" y="2648"/>
                  <a:ext cx="72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33" name="Group 91"/>
              <p:cNvGrpSpPr>
                <a:grpSpLocks/>
              </p:cNvGrpSpPr>
              <p:nvPr/>
            </p:nvGrpSpPr>
            <p:grpSpPr bwMode="auto">
              <a:xfrm>
                <a:off x="1440" y="2648"/>
                <a:ext cx="950" cy="518"/>
                <a:chOff x="1440" y="2648"/>
                <a:chExt cx="950" cy="518"/>
              </a:xfrm>
            </p:grpSpPr>
            <p:sp>
              <p:nvSpPr>
                <p:cNvPr id="37" name="Rectangle 92"/>
                <p:cNvSpPr>
                  <a:spLocks noChangeArrowheads="1"/>
                </p:cNvSpPr>
                <p:nvPr/>
              </p:nvSpPr>
              <p:spPr bwMode="auto">
                <a:xfrm>
                  <a:off x="1483" y="2648"/>
                  <a:ext cx="86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FF0000"/>
                      </a:solidFill>
                    </a:rPr>
                    <a:t>33, Golden Avenue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" name="Rectangle 93"/>
                <p:cNvSpPr>
                  <a:spLocks noChangeArrowheads="1"/>
                </p:cNvSpPr>
                <p:nvPr/>
              </p:nvSpPr>
              <p:spPr bwMode="auto">
                <a:xfrm>
                  <a:off x="1440" y="2648"/>
                  <a:ext cx="95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34" name="Group 94"/>
              <p:cNvGrpSpPr>
                <a:grpSpLocks/>
              </p:cNvGrpSpPr>
              <p:nvPr/>
            </p:nvGrpSpPr>
            <p:grpSpPr bwMode="auto">
              <a:xfrm>
                <a:off x="2390" y="2648"/>
                <a:ext cx="662" cy="518"/>
                <a:chOff x="2390" y="2648"/>
                <a:chExt cx="662" cy="518"/>
              </a:xfrm>
            </p:grpSpPr>
            <p:sp>
              <p:nvSpPr>
                <p:cNvPr id="35" name="Rectangle 95"/>
                <p:cNvSpPr>
                  <a:spLocks noChangeArrowheads="1"/>
                </p:cNvSpPr>
                <p:nvPr/>
              </p:nvSpPr>
              <p:spPr bwMode="auto">
                <a:xfrm>
                  <a:off x="2433" y="2648"/>
                  <a:ext cx="57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AC011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36" name="Rectangle 96"/>
                <p:cNvSpPr>
                  <a:spLocks noChangeArrowheads="1"/>
                </p:cNvSpPr>
                <p:nvPr/>
              </p:nvSpPr>
              <p:spPr bwMode="auto">
                <a:xfrm>
                  <a:off x="2390" y="2648"/>
                  <a:ext cx="66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  <p:sp>
          <p:nvSpPr>
            <p:cNvPr id="6" name="Rectangle 97"/>
            <p:cNvSpPr>
              <a:spLocks noChangeArrowheads="1"/>
            </p:cNvSpPr>
            <p:nvPr/>
          </p:nvSpPr>
          <p:spPr bwMode="auto">
            <a:xfrm>
              <a:off x="-3" y="-3"/>
              <a:ext cx="3058" cy="317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6366644" y="3142258"/>
            <a:ext cx="2309812" cy="2197100"/>
            <a:chOff x="4105" y="2205"/>
            <a:chExt cx="1455" cy="1384"/>
          </a:xfrm>
        </p:grpSpPr>
        <p:sp>
          <p:nvSpPr>
            <p:cNvPr id="100" name="Text Box 99"/>
            <p:cNvSpPr txBox="1">
              <a:spLocks noChangeArrowheads="1"/>
            </p:cNvSpPr>
            <p:nvPr/>
          </p:nvSpPr>
          <p:spPr bwMode="auto">
            <a:xfrm>
              <a:off x="4558" y="3339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33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不同的地址</a:t>
              </a:r>
              <a:r>
                <a:rPr kumimoji="1" lang="en-US" altLang="zh-CN" sz="2000" b="1">
                  <a:solidFill>
                    <a:srgbClr val="33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!</a:t>
              </a:r>
              <a:endParaRPr kumimoji="1" lang="zh-CN" altLang="en-GB" sz="20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>
              <a:off x="4105" y="2205"/>
              <a:ext cx="499" cy="1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>
              <a:off x="4105" y="3023"/>
              <a:ext cx="499" cy="407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" name="Text Box 102"/>
          <p:cNvSpPr txBox="1">
            <a:spLocks noChangeArrowheads="1"/>
          </p:cNvSpPr>
          <p:nvPr/>
        </p:nvSpPr>
        <p:spPr bwMode="auto">
          <a:xfrm>
            <a:off x="738956" y="5358408"/>
            <a:ext cx="7416800" cy="5032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bg2"/>
            </a:solidFill>
            <a:miter lim="800000"/>
            <a:headEnd/>
            <a:tailEnd/>
          </a:ln>
          <a:effectLst>
            <a:outerShdw dist="45791" dir="18221404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黑体" panose="02010609060101010101" pitchFamily="49" charset="-122"/>
              </a:rPr>
              <a:t>存在不正确、不准确的数据，数据库“失去了完整性”</a:t>
            </a:r>
          </a:p>
        </p:txBody>
      </p: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389706" y="2997796"/>
            <a:ext cx="3816350" cy="1793875"/>
            <a:chOff x="340" y="2024"/>
            <a:chExt cx="2404" cy="1130"/>
          </a:xfrm>
        </p:grpSpPr>
        <p:sp>
          <p:nvSpPr>
            <p:cNvPr id="105" name="Text Box 104"/>
            <p:cNvSpPr txBox="1">
              <a:spLocks noChangeArrowheads="1"/>
            </p:cNvSpPr>
            <p:nvPr/>
          </p:nvSpPr>
          <p:spPr bwMode="auto">
            <a:xfrm>
              <a:off x="340" y="202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ea typeface="黑体" panose="02010609060101010101" pitchFamily="49" charset="-122"/>
                </a:rPr>
                <a:t>姓名</a:t>
              </a:r>
              <a:endParaRPr kumimoji="1" lang="zh-CN" altLang="en-GB" sz="2000" b="1">
                <a:ea typeface="黑体" panose="02010609060101010101" pitchFamily="49" charset="-122"/>
              </a:endParaRPr>
            </a:p>
          </p:txBody>
        </p:sp>
        <p:grpSp>
          <p:nvGrpSpPr>
            <p:cNvPr id="106" name="Group 105"/>
            <p:cNvGrpSpPr>
              <a:grpSpLocks/>
            </p:cNvGrpSpPr>
            <p:nvPr/>
          </p:nvGrpSpPr>
          <p:grpSpPr bwMode="auto">
            <a:xfrm>
              <a:off x="703" y="2024"/>
              <a:ext cx="2041" cy="1130"/>
              <a:chOff x="703" y="2024"/>
              <a:chExt cx="2041" cy="1130"/>
            </a:xfrm>
          </p:grpSpPr>
          <p:sp>
            <p:nvSpPr>
              <p:cNvPr id="107" name="Line 106"/>
              <p:cNvSpPr>
                <a:spLocks noChangeShapeType="1"/>
              </p:cNvSpPr>
              <p:nvPr/>
            </p:nvSpPr>
            <p:spPr bwMode="auto">
              <a:xfrm>
                <a:off x="703" y="2160"/>
                <a:ext cx="131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107"/>
              <p:cNvSpPr>
                <a:spLocks noChangeShapeType="1"/>
              </p:cNvSpPr>
              <p:nvPr/>
            </p:nvSpPr>
            <p:spPr bwMode="auto">
              <a:xfrm>
                <a:off x="739" y="2194"/>
                <a:ext cx="1279" cy="78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>
                <a:off x="2018" y="2024"/>
                <a:ext cx="726" cy="272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2012" y="2882"/>
                <a:ext cx="726" cy="272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</p:grpSp>
      <p:sp>
        <p:nvSpPr>
          <p:cNvPr id="111" name="Rectangle 86"/>
          <p:cNvSpPr>
            <a:spLocks noChangeArrowheads="1"/>
          </p:cNvSpPr>
          <p:nvPr/>
        </p:nvSpPr>
        <p:spPr bwMode="auto">
          <a:xfrm>
            <a:off x="323528" y="1128166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数据完整性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5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422900" y="2976166"/>
            <a:ext cx="3270250" cy="1604962"/>
          </a:xfrm>
          <a:prstGeom prst="irregularSeal2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>
            <a:outerShdw dist="117088" dir="464827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ea typeface="黑体" panose="02010609060101010101" pitchFamily="49" charset="-122"/>
              </a:rPr>
              <a:t>数据完整性</a:t>
            </a: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2362200" y="3593703"/>
            <a:ext cx="417513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3333CC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B2B2B2">
                        <a:alpha val="50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+</a:t>
            </a:r>
            <a:endParaRPr lang="zh-CN" altLang="en-US" sz="3600" kern="10">
              <a:ln w="12700">
                <a:solidFill>
                  <a:srgbClr val="3333CC"/>
                </a:solidFill>
                <a:miter lim="800000"/>
                <a:headEnd/>
                <a:tailEnd/>
              </a:ln>
              <a:gradFill rotWithShape="1">
                <a:gsLst>
                  <a:gs pos="0">
                    <a:srgbClr val="B2B2B2">
                      <a:alpha val="50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4802188" y="3666728"/>
            <a:ext cx="627062" cy="349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3333CC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B2B2B2">
                        <a:alpha val="50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=</a:t>
            </a:r>
            <a:endParaRPr lang="zh-CN" altLang="en-US" sz="3600" kern="10">
              <a:ln w="12700">
                <a:solidFill>
                  <a:srgbClr val="3333CC"/>
                </a:solidFill>
                <a:miter lim="800000"/>
                <a:headEnd/>
                <a:tailEnd/>
              </a:ln>
              <a:gradFill rotWithShape="1">
                <a:gsLst>
                  <a:gs pos="0">
                    <a:srgbClr val="B2B2B2">
                      <a:alpha val="50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3400" y="3593703"/>
            <a:ext cx="1728788" cy="649288"/>
            <a:chOff x="2426" y="3022"/>
            <a:chExt cx="1089" cy="409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426" y="3022"/>
              <a:ext cx="1089" cy="409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prstShdw prst="shdw17" dist="28398" dir="14606097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482" y="3067"/>
              <a:ext cx="942" cy="288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黑体" panose="02010609060101010101" pitchFamily="49" charset="-122"/>
                </a:rPr>
                <a:t>正确性</a:t>
              </a:r>
              <a:endParaRPr lang="zh-CN" altLang="en-US" sz="2400"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981325" y="3593703"/>
            <a:ext cx="1728788" cy="649288"/>
            <a:chOff x="2426" y="3022"/>
            <a:chExt cx="1089" cy="409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26" y="3022"/>
              <a:ext cx="1089" cy="409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prstShdw prst="shdw17" dist="28398" dir="14606097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482" y="3067"/>
              <a:ext cx="942" cy="288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黑体" panose="02010609060101010101" pitchFamily="49" charset="-122"/>
                </a:rPr>
                <a:t>准确性</a:t>
              </a:r>
              <a:endParaRPr lang="zh-CN" altLang="en-US" sz="2400">
                <a:ea typeface="黑体" panose="02010609060101010101" pitchFamily="49" charset="-122"/>
              </a:endParaRPr>
            </a:p>
          </p:txBody>
        </p:sp>
      </p:grpSp>
      <p:sp>
        <p:nvSpPr>
          <p:cNvPr id="13" name="Rectangle 86"/>
          <p:cNvSpPr>
            <a:spLocks noChangeArrowheads="1"/>
          </p:cNvSpPr>
          <p:nvPr/>
        </p:nvSpPr>
        <p:spPr bwMode="auto">
          <a:xfrm>
            <a:off x="323528" y="1128166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数据完整性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60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4" grpId="1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85800" y="2691408"/>
            <a:ext cx="2971800" cy="3657600"/>
            <a:chOff x="432" y="1392"/>
            <a:chExt cx="1872" cy="230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2" y="1392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1392"/>
              <a:ext cx="62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2" y="1632"/>
              <a:ext cx="624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056" y="1632"/>
              <a:ext cx="624" cy="206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80" y="1632"/>
              <a:ext cx="624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2" y="1920"/>
              <a:ext cx="624" cy="28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80" y="1920"/>
              <a:ext cx="624" cy="28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32" y="1920"/>
              <a:ext cx="18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4063008"/>
            <a:ext cx="2971800" cy="1905000"/>
            <a:chOff x="3504" y="2256"/>
            <a:chExt cx="1872" cy="120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04" y="2256"/>
              <a:ext cx="624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128" y="2256"/>
              <a:ext cx="624" cy="22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752" y="2256"/>
              <a:ext cx="624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504" y="2478"/>
              <a:ext cx="624" cy="9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128" y="2478"/>
              <a:ext cx="624" cy="9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52" y="2478"/>
              <a:ext cx="624" cy="9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09600" y="1700808"/>
            <a:ext cx="3124200" cy="1143000"/>
            <a:chOff x="384" y="768"/>
            <a:chExt cx="1968" cy="720"/>
          </a:xfrm>
        </p:grpSpPr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84" y="768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ea typeface="黑体" panose="02010609060101010101" pitchFamily="49" charset="-122"/>
                </a:rPr>
                <a:t>域完整性</a:t>
              </a: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1200" y="1056"/>
              <a:ext cx="336" cy="432"/>
            </a:xfrm>
            <a:prstGeom prst="downArrow">
              <a:avLst>
                <a:gd name="adj1" fmla="val 45454"/>
                <a:gd name="adj2" fmla="val 72321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337859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3505200" y="3453408"/>
            <a:ext cx="2590800" cy="533400"/>
            <a:chOff x="2208" y="1872"/>
            <a:chExt cx="1632" cy="336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592" y="1920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ea typeface="黑体" panose="02010609060101010101" pitchFamily="49" charset="-122"/>
                </a:rPr>
                <a:t>实体完整性</a:t>
              </a:r>
            </a:p>
          </p:txBody>
        </p:sp>
        <p:sp>
          <p:nvSpPr>
            <p:cNvPr id="26" name="AutoShape 25"/>
            <p:cNvSpPr>
              <a:spLocks noChangeArrowheads="1"/>
            </p:cNvSpPr>
            <p:nvPr/>
          </p:nvSpPr>
          <p:spPr bwMode="auto">
            <a:xfrm rot="5400000">
              <a:off x="2256" y="1824"/>
              <a:ext cx="336" cy="432"/>
            </a:xfrm>
            <a:prstGeom prst="downArrow">
              <a:avLst>
                <a:gd name="adj1" fmla="val 45454"/>
                <a:gd name="adj2" fmla="val 72321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CC00"/>
                </a:gs>
              </a:gsLst>
              <a:lin ang="5400000" scaled="1"/>
            </a:gra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337859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352800" y="5434608"/>
            <a:ext cx="2614613" cy="990600"/>
            <a:chOff x="2112" y="3120"/>
            <a:chExt cx="1647" cy="624"/>
          </a:xfrm>
        </p:grpSpPr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112" y="3456"/>
              <a:ext cx="1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ea typeface="黑体" panose="02010609060101010101" pitchFamily="49" charset="-122"/>
                </a:rPr>
                <a:t>引用完整性</a:t>
              </a:r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2352" y="3120"/>
              <a:ext cx="1104" cy="336"/>
            </a:xfrm>
            <a:prstGeom prst="leftRightArrow">
              <a:avLst>
                <a:gd name="adj1" fmla="val 50000"/>
                <a:gd name="adj2" fmla="val 65714"/>
              </a:avLst>
            </a:prstGeom>
            <a:gradFill rotWithShape="1">
              <a:gsLst>
                <a:gs pos="0">
                  <a:srgbClr val="FFCC00"/>
                </a:gs>
                <a:gs pos="50000">
                  <a:srgbClr val="FFFFFF"/>
                </a:gs>
                <a:gs pos="100000">
                  <a:srgbClr val="FFCC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5435600" y="3334346"/>
            <a:ext cx="3124200" cy="1441450"/>
            <a:chOff x="3424" y="1797"/>
            <a:chExt cx="1968" cy="908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150" y="2523"/>
              <a:ext cx="59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32" name="Group 31"/>
            <p:cNvGrpSpPr>
              <a:grpSpLocks/>
            </p:cNvGrpSpPr>
            <p:nvPr/>
          </p:nvGrpSpPr>
          <p:grpSpPr bwMode="auto">
            <a:xfrm>
              <a:off x="3424" y="1797"/>
              <a:ext cx="1968" cy="720"/>
              <a:chOff x="384" y="768"/>
              <a:chExt cx="1968" cy="720"/>
            </a:xfrm>
          </p:grpSpPr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384" y="768"/>
                <a:ext cx="19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rgbClr val="FF0000"/>
                    </a:solidFill>
                    <a:ea typeface="黑体" panose="02010609060101010101" pitchFamily="49" charset="-122"/>
                  </a:rPr>
                  <a:t>自定义完整性</a:t>
                </a:r>
              </a:p>
            </p:txBody>
          </p:sp>
          <p:sp>
            <p:nvSpPr>
              <p:cNvPr id="34" name="AutoShape 33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336" cy="432"/>
              </a:xfrm>
              <a:prstGeom prst="downArrow">
                <a:avLst>
                  <a:gd name="adj1" fmla="val 45454"/>
                  <a:gd name="adj2" fmla="val 72321"/>
                </a:avLst>
              </a:prstGeom>
              <a:gradFill rotWithShape="0">
                <a:gsLst>
                  <a:gs pos="0">
                    <a:srgbClr val="FFCC00"/>
                  </a:gs>
                  <a:gs pos="50000">
                    <a:schemeClr val="bg1"/>
                  </a:gs>
                  <a:gs pos="100000">
                    <a:srgbClr val="FFCC00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36" name="标题 1"/>
          <p:cNvSpPr>
            <a:spLocks noGrp="1"/>
          </p:cNvSpPr>
          <p:nvPr>
            <p:ph type="title"/>
          </p:nvPr>
        </p:nvSpPr>
        <p:spPr>
          <a:xfrm>
            <a:off x="611560" y="557783"/>
            <a:ext cx="7696200" cy="1215033"/>
          </a:xfrm>
        </p:spPr>
        <p:txBody>
          <a:bodyPr/>
          <a:lstStyle/>
          <a:p>
            <a:pPr algn="l"/>
            <a:r>
              <a:rPr lang="zh-CN" altLang="en-US" dirty="0" smtClean="0"/>
              <a:t>完整性包括</a:t>
            </a:r>
            <a:r>
              <a:rPr lang="en-US" altLang="zh-CN" dirty="0" smtClean="0"/>
              <a:t>…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16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476969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实体完整性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92659"/>
              </p:ext>
            </p:extLst>
          </p:nvPr>
        </p:nvGraphicFramePr>
        <p:xfrm>
          <a:off x="3810000" y="3276600"/>
          <a:ext cx="4953000" cy="1828800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课程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趋势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张明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化学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王东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物理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张明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历史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赵彬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物理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53629"/>
              </p:ext>
            </p:extLst>
          </p:nvPr>
        </p:nvGraphicFramePr>
        <p:xfrm>
          <a:off x="2590800" y="3276600"/>
          <a:ext cx="1238250" cy="1976440"/>
        </p:xfrm>
        <a:graphic>
          <a:graphicData uri="http://schemas.openxmlformats.org/drawingml/2006/table">
            <a:tbl>
              <a:tblPr/>
              <a:tblGrid>
                <a:gridCol w="123825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49"/>
          <p:cNvSpPr>
            <a:spLocks noChangeArrowheads="1"/>
          </p:cNvSpPr>
          <p:nvPr/>
        </p:nvSpPr>
        <p:spPr bwMode="auto">
          <a:xfrm>
            <a:off x="381000" y="1828800"/>
            <a:ext cx="5867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Char char="•"/>
            </a:pPr>
            <a:r>
              <a:rPr lang="zh-CN" altLang="en-US" sz="3200" b="1">
                <a:latin typeface="Arial Narrow" panose="020B0606020202030204" pitchFamily="34" charset="0"/>
                <a:ea typeface="楷体_GB2312" pitchFamily="49" charset="-122"/>
              </a:rPr>
              <a:t>标识列和主键</a:t>
            </a: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2667000" y="2514600"/>
            <a:ext cx="5943600" cy="1219200"/>
            <a:chOff x="1680" y="1344"/>
            <a:chExt cx="3744" cy="768"/>
          </a:xfrm>
        </p:grpSpPr>
        <p:sp>
          <p:nvSpPr>
            <p:cNvPr id="9" name="Text Box 51"/>
            <p:cNvSpPr txBox="1">
              <a:spLocks noChangeArrowheads="1"/>
            </p:cNvSpPr>
            <p:nvPr/>
          </p:nvSpPr>
          <p:spPr bwMode="auto">
            <a:xfrm>
              <a:off x="2304" y="1344"/>
              <a:ext cx="3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Georgia" panose="02040502050405020303" pitchFamily="18" charset="0"/>
                  <a:ea typeface="楷体_GB2312" pitchFamily="49" charset="-122"/>
                </a:rPr>
                <a:t>唯一的学号进行实体标识</a:t>
              </a:r>
            </a:p>
          </p:txBody>
        </p:sp>
        <p:sp>
          <p:nvSpPr>
            <p:cNvPr id="10" name="Line 52"/>
            <p:cNvSpPr>
              <a:spLocks noChangeShapeType="1"/>
            </p:cNvSpPr>
            <p:nvPr/>
          </p:nvSpPr>
          <p:spPr bwMode="auto">
            <a:xfrm flipH="1">
              <a:off x="1968" y="148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680" y="1824"/>
              <a:ext cx="672" cy="28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2819400" y="3657600"/>
            <a:ext cx="2743200" cy="2667000"/>
            <a:chOff x="1488" y="1728"/>
            <a:chExt cx="1728" cy="1680"/>
          </a:xfrm>
        </p:grpSpPr>
        <p:sp>
          <p:nvSpPr>
            <p:cNvPr id="13" name="Oval 55"/>
            <p:cNvSpPr>
              <a:spLocks noChangeArrowheads="1"/>
            </p:cNvSpPr>
            <p:nvPr/>
          </p:nvSpPr>
          <p:spPr bwMode="auto">
            <a:xfrm>
              <a:off x="2112" y="2256"/>
              <a:ext cx="672" cy="28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56"/>
            <p:cNvSpPr txBox="1">
              <a:spLocks noChangeArrowheads="1"/>
            </p:cNvSpPr>
            <p:nvPr/>
          </p:nvSpPr>
          <p:spPr bwMode="auto">
            <a:xfrm>
              <a:off x="1488" y="3120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Georgia" panose="02040502050405020303" pitchFamily="18" charset="0"/>
                  <a:ea typeface="楷体_GB2312" pitchFamily="49" charset="-122"/>
                </a:rPr>
                <a:t>不能进行区分</a:t>
              </a:r>
            </a:p>
          </p:txBody>
        </p:sp>
        <p:sp>
          <p:nvSpPr>
            <p:cNvPr id="15" name="Line 57"/>
            <p:cNvSpPr>
              <a:spLocks noChangeShapeType="1"/>
            </p:cNvSpPr>
            <p:nvPr/>
          </p:nvSpPr>
          <p:spPr bwMode="auto">
            <a:xfrm flipV="1">
              <a:off x="1728" y="2544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6" name="Oval 58"/>
            <p:cNvSpPr>
              <a:spLocks noChangeArrowheads="1"/>
            </p:cNvSpPr>
            <p:nvPr/>
          </p:nvSpPr>
          <p:spPr bwMode="auto">
            <a:xfrm>
              <a:off x="2112" y="1728"/>
              <a:ext cx="672" cy="28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Line 59"/>
            <p:cNvSpPr>
              <a:spLocks noChangeShapeType="1"/>
            </p:cNvSpPr>
            <p:nvPr/>
          </p:nvSpPr>
          <p:spPr bwMode="auto">
            <a:xfrm flipV="1">
              <a:off x="1728" y="196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18" name="Group 60"/>
          <p:cNvGrpSpPr>
            <a:grpSpLocks/>
          </p:cNvGrpSpPr>
          <p:nvPr/>
        </p:nvGrpSpPr>
        <p:grpSpPr bwMode="auto">
          <a:xfrm>
            <a:off x="838200" y="3200400"/>
            <a:ext cx="1752600" cy="457200"/>
            <a:chOff x="528" y="1776"/>
            <a:chExt cx="1104" cy="288"/>
          </a:xfrm>
        </p:grpSpPr>
        <p:sp>
          <p:nvSpPr>
            <p:cNvPr id="19" name="Line 61"/>
            <p:cNvSpPr>
              <a:spLocks noChangeShapeType="1"/>
            </p:cNvSpPr>
            <p:nvPr/>
          </p:nvSpPr>
          <p:spPr bwMode="auto">
            <a:xfrm>
              <a:off x="1104" y="19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62"/>
            <p:cNvSpPr txBox="1">
              <a:spLocks noChangeArrowheads="1"/>
            </p:cNvSpPr>
            <p:nvPr/>
          </p:nvSpPr>
          <p:spPr bwMode="auto">
            <a:xfrm>
              <a:off x="528" y="1776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Georgia" panose="02040502050405020303" pitchFamily="18" charset="0"/>
                  <a:ea typeface="楷体_GB2312" pitchFamily="49" charset="-122"/>
                </a:rPr>
                <a:t>主键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976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pPr algn="l"/>
            <a:r>
              <a:rPr lang="zh-CN" altLang="en-US" dirty="0"/>
              <a:t>实体完整性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25627"/>
              </p:ext>
            </p:extLst>
          </p:nvPr>
        </p:nvGraphicFramePr>
        <p:xfrm>
          <a:off x="3810000" y="3197696"/>
          <a:ext cx="4953000" cy="1828800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班级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趋势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S183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张明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S183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王东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S183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赵彬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S184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张明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886200" y="2283296"/>
            <a:ext cx="2362200" cy="1371600"/>
            <a:chOff x="2448" y="1248"/>
            <a:chExt cx="1488" cy="864"/>
          </a:xfrm>
        </p:grpSpPr>
        <p:sp>
          <p:nvSpPr>
            <p:cNvPr id="6" name="Text Box 36"/>
            <p:cNvSpPr txBox="1">
              <a:spLocks noChangeArrowheads="1"/>
            </p:cNvSpPr>
            <p:nvPr/>
          </p:nvSpPr>
          <p:spPr bwMode="auto">
            <a:xfrm>
              <a:off x="2928" y="124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Georgia" panose="02040502050405020303" pitchFamily="18" charset="0"/>
                  <a:ea typeface="楷体_GB2312" pitchFamily="49" charset="-122"/>
                </a:rPr>
                <a:t>候选键</a:t>
              </a:r>
            </a:p>
          </p:txBody>
        </p:sp>
        <p:sp>
          <p:nvSpPr>
            <p:cNvPr id="7" name="Line 37"/>
            <p:cNvSpPr>
              <a:spLocks noChangeShapeType="1"/>
            </p:cNvSpPr>
            <p:nvPr/>
          </p:nvSpPr>
          <p:spPr bwMode="auto">
            <a:xfrm flipH="1">
              <a:off x="2688" y="153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2448" y="1824"/>
              <a:ext cx="672" cy="28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Oval 39"/>
            <p:cNvSpPr>
              <a:spLocks noChangeArrowheads="1"/>
            </p:cNvSpPr>
            <p:nvPr/>
          </p:nvSpPr>
          <p:spPr bwMode="auto">
            <a:xfrm>
              <a:off x="3264" y="1824"/>
              <a:ext cx="672" cy="28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0"/>
            <p:cNvSpPr>
              <a:spLocks noChangeShapeType="1"/>
            </p:cNvSpPr>
            <p:nvPr/>
          </p:nvSpPr>
          <p:spPr bwMode="auto">
            <a:xfrm>
              <a:off x="3552" y="15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4267200" y="5178896"/>
            <a:ext cx="2819400" cy="914400"/>
            <a:chOff x="2688" y="3072"/>
            <a:chExt cx="1776" cy="576"/>
          </a:xfrm>
        </p:grpSpPr>
        <p:sp>
          <p:nvSpPr>
            <p:cNvPr id="12" name="Line 42"/>
            <p:cNvSpPr>
              <a:spLocks noChangeShapeType="1"/>
            </p:cNvSpPr>
            <p:nvPr/>
          </p:nvSpPr>
          <p:spPr bwMode="auto">
            <a:xfrm flipV="1">
              <a:off x="3600" y="307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3" name="Line 43"/>
            <p:cNvSpPr>
              <a:spLocks noChangeShapeType="1"/>
            </p:cNvSpPr>
            <p:nvPr/>
          </p:nvSpPr>
          <p:spPr bwMode="auto">
            <a:xfrm flipH="1" flipV="1">
              <a:off x="2736" y="307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44"/>
            <p:cNvSpPr txBox="1">
              <a:spLocks noChangeArrowheads="1"/>
            </p:cNvSpPr>
            <p:nvPr/>
          </p:nvSpPr>
          <p:spPr bwMode="auto">
            <a:xfrm>
              <a:off x="2688" y="3360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Georgia" panose="02040502050405020303" pitchFamily="18" charset="0"/>
                  <a:ea typeface="楷体_GB2312" pitchFamily="49" charset="-122"/>
                </a:rPr>
                <a:t>组合键（主键）</a:t>
              </a:r>
            </a:p>
          </p:txBody>
        </p:sp>
      </p:grpSp>
      <p:sp>
        <p:nvSpPr>
          <p:cNvPr id="15" name="Rectangle 45"/>
          <p:cNvSpPr>
            <a:spLocks noChangeArrowheads="1"/>
          </p:cNvSpPr>
          <p:nvPr/>
        </p:nvSpPr>
        <p:spPr bwMode="auto">
          <a:xfrm>
            <a:off x="381000" y="2054696"/>
            <a:ext cx="601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Char char="•"/>
            </a:pPr>
            <a:r>
              <a:rPr lang="zh-CN" altLang="en-US" sz="3200" b="1">
                <a:latin typeface="Arial Narrow" panose="020B0606020202030204" pitchFamily="34" charset="0"/>
                <a:ea typeface="楷体_GB2312" pitchFamily="49" charset="-122"/>
              </a:rPr>
              <a:t>组合键</a:t>
            </a:r>
          </a:p>
        </p:txBody>
      </p:sp>
    </p:spTree>
    <p:extLst>
      <p:ext uri="{BB962C8B-B14F-4D97-AF65-F5344CB8AC3E}">
        <p14:creationId xmlns:p14="http://schemas.microsoft.com/office/powerpoint/2010/main" val="34471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487263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实体完整性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70663"/>
              </p:ext>
            </p:extLst>
          </p:nvPr>
        </p:nvGraphicFramePr>
        <p:xfrm>
          <a:off x="3810000" y="3354288"/>
          <a:ext cx="4953000" cy="1844675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238250"/>
              </a:tblGrid>
              <a:tr h="381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姓名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课程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成绩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趋势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张明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化学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89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升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王东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物理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76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降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张文武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历史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降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赵彬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物理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67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降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17511"/>
              </p:ext>
            </p:extLst>
          </p:nvPr>
        </p:nvGraphicFramePr>
        <p:xfrm>
          <a:off x="2590800" y="3354288"/>
          <a:ext cx="1238250" cy="1976440"/>
        </p:xfrm>
        <a:graphic>
          <a:graphicData uri="http://schemas.openxmlformats.org/drawingml/2006/table">
            <a:tbl>
              <a:tblPr/>
              <a:tblGrid>
                <a:gridCol w="123825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49"/>
          <p:cNvSpPr>
            <a:spLocks noChangeArrowheads="1"/>
          </p:cNvSpPr>
          <p:nvPr/>
        </p:nvSpPr>
        <p:spPr bwMode="auto">
          <a:xfrm>
            <a:off x="381000" y="2135088"/>
            <a:ext cx="678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Char char="•"/>
            </a:pPr>
            <a:r>
              <a:rPr lang="zh-CN" altLang="en-US" sz="3200" b="1">
                <a:latin typeface="Arial Narrow" panose="020B0606020202030204" pitchFamily="34" charset="0"/>
                <a:ea typeface="楷体_GB2312" pitchFamily="49" charset="-122"/>
              </a:rPr>
              <a:t>主键非空</a:t>
            </a: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914400" y="4497288"/>
            <a:ext cx="3962400" cy="1524000"/>
            <a:chOff x="576" y="2544"/>
            <a:chExt cx="2496" cy="960"/>
          </a:xfrm>
        </p:grpSpPr>
        <p:sp>
          <p:nvSpPr>
            <p:cNvPr id="9" name="Text Box 51"/>
            <p:cNvSpPr txBox="1">
              <a:spLocks noChangeArrowheads="1"/>
            </p:cNvSpPr>
            <p:nvPr/>
          </p:nvSpPr>
          <p:spPr bwMode="auto">
            <a:xfrm>
              <a:off x="576" y="3216"/>
              <a:ext cx="2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Georgia" panose="02040502050405020303" pitchFamily="18" charset="0"/>
                  <a:ea typeface="楷体_GB2312" pitchFamily="49" charset="-122"/>
                </a:rPr>
                <a:t>主键为空，失去实体完整性</a:t>
              </a:r>
            </a:p>
          </p:txBody>
        </p:sp>
        <p:sp>
          <p:nvSpPr>
            <p:cNvPr id="10" name="Oval 52"/>
            <p:cNvSpPr>
              <a:spLocks noChangeArrowheads="1"/>
            </p:cNvSpPr>
            <p:nvPr/>
          </p:nvSpPr>
          <p:spPr bwMode="auto">
            <a:xfrm>
              <a:off x="1680" y="2544"/>
              <a:ext cx="672" cy="28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3"/>
            <p:cNvSpPr>
              <a:spLocks noChangeShapeType="1"/>
            </p:cNvSpPr>
            <p:nvPr/>
          </p:nvSpPr>
          <p:spPr bwMode="auto">
            <a:xfrm flipV="1">
              <a:off x="1056" y="2736"/>
              <a:ext cx="67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914400" y="3354288"/>
            <a:ext cx="2819400" cy="1146175"/>
            <a:chOff x="576" y="1824"/>
            <a:chExt cx="1776" cy="722"/>
          </a:xfrm>
        </p:grpSpPr>
        <p:sp>
          <p:nvSpPr>
            <p:cNvPr id="13" name="Line 55"/>
            <p:cNvSpPr>
              <a:spLocks noChangeShapeType="1"/>
            </p:cNvSpPr>
            <p:nvPr/>
          </p:nvSpPr>
          <p:spPr bwMode="auto">
            <a:xfrm flipV="1">
              <a:off x="1056" y="1968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1680" y="1824"/>
              <a:ext cx="672" cy="28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57"/>
            <p:cNvSpPr txBox="1">
              <a:spLocks noChangeArrowheads="1"/>
            </p:cNvSpPr>
            <p:nvPr/>
          </p:nvSpPr>
          <p:spPr bwMode="auto">
            <a:xfrm>
              <a:off x="576" y="2304"/>
              <a:ext cx="72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主键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23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48257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实体完整性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96988" y="2037357"/>
            <a:ext cx="5832475" cy="2447925"/>
            <a:chOff x="839" y="1117"/>
            <a:chExt cx="3674" cy="154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95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77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河南新乡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757" y="2402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赵可以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39" y="2402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0010016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595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77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河南新乡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757" y="2145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张丽鹃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39" y="2145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0010015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595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677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江西南昌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757" y="188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雷铜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39" y="1888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0010014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595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677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湖南新田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757" y="1630"/>
              <a:ext cx="92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吴兰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839" y="1630"/>
              <a:ext cx="918" cy="25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0010013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595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677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山东定陶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757" y="1373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李山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39" y="1373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0010012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595" y="1117"/>
              <a:ext cx="918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ea typeface="黑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1800" b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677" y="1117"/>
              <a:ext cx="918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地址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757" y="1117"/>
              <a:ext cx="920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839" y="1117"/>
              <a:ext cx="918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839" y="1117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839" y="2659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839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513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839" y="1373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75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67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595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839" y="1630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839" y="188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839" y="214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839" y="2402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1258888" y="5150445"/>
            <a:ext cx="5832475" cy="407987"/>
            <a:chOff x="815" y="3158"/>
            <a:chExt cx="3674" cy="257"/>
          </a:xfrm>
        </p:grpSpPr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571" y="315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53" y="315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黑体" panose="02010609060101010101" pitchFamily="49" charset="-122"/>
                </a:rPr>
                <a:t>江西南昌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733" y="315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黑体" panose="02010609060101010101" pitchFamily="49" charset="-122"/>
                </a:rPr>
                <a:t>雷铜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15" y="3158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0010014</a:t>
              </a: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815" y="341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815" y="315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" name="AutoShape 48"/>
          <p:cNvSpPr>
            <a:spLocks noChangeArrowheads="1"/>
          </p:cNvSpPr>
          <p:nvPr/>
        </p:nvSpPr>
        <p:spPr bwMode="auto">
          <a:xfrm>
            <a:off x="1584325" y="4574182"/>
            <a:ext cx="720725" cy="576263"/>
          </a:xfrm>
          <a:prstGeom prst="up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1441450" y="4358282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1187450" y="5806082"/>
            <a:ext cx="7056438" cy="5032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bg2"/>
            </a:solidFill>
            <a:miter lim="800000"/>
            <a:headEnd/>
            <a:tailEnd/>
          </a:ln>
          <a:effectLst>
            <a:outerShdw dist="45791" dir="18221404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黑体" panose="02010609060101010101" pitchFamily="49" charset="-122"/>
              </a:rPr>
              <a:t>约束方法：唯一约束、主键约束、标识列</a:t>
            </a:r>
          </a:p>
        </p:txBody>
      </p:sp>
    </p:spTree>
    <p:extLst>
      <p:ext uri="{BB962C8B-B14F-4D97-AF65-F5344CB8AC3E}">
        <p14:creationId xmlns:p14="http://schemas.microsoft.com/office/powerpoint/2010/main" val="787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617959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选择主键的原则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2241972"/>
            <a:ext cx="8208962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800">
                <a:ea typeface="黑体" panose="02010609060101010101" pitchFamily="49" charset="-122"/>
              </a:rPr>
              <a:t>最少性</a:t>
            </a:r>
          </a:p>
          <a:p>
            <a:pPr lvl="1"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尽量选择单个键作为主键</a:t>
            </a:r>
          </a:p>
          <a:p>
            <a:pPr lvl="1"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endParaRPr lang="zh-CN" altLang="en-US" sz="2400">
              <a:ea typeface="黑体" panose="02010609060101010101" pitchFamily="49" charset="-122"/>
            </a:endParaRPr>
          </a:p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800">
                <a:ea typeface="黑体" panose="02010609060101010101" pitchFamily="49" charset="-122"/>
              </a:rPr>
              <a:t>稳定性</a:t>
            </a:r>
          </a:p>
          <a:p>
            <a:pPr lvl="1"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尽量选择数值更新少的列作为主键</a:t>
            </a:r>
          </a:p>
        </p:txBody>
      </p:sp>
    </p:spTree>
    <p:extLst>
      <p:ext uri="{BB962C8B-B14F-4D97-AF65-F5344CB8AC3E}">
        <p14:creationId xmlns:p14="http://schemas.microsoft.com/office/powerpoint/2010/main" val="356751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pPr algn="l"/>
            <a:r>
              <a:rPr lang="zh-CN" altLang="en-US" dirty="0"/>
              <a:t>数据完整性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999382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+mn-lt"/>
                <a:ea typeface="+mn-ea"/>
              </a:rPr>
              <a:t>数据存放在表中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+mn-lt"/>
                <a:ea typeface="+mn-ea"/>
              </a:rPr>
              <a:t>“数据完整性的问题大多是由于设计引起的”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+mn-lt"/>
                <a:ea typeface="+mn-ea"/>
              </a:rPr>
              <a:t>创建表的时候，就应当保证以后数据输入是正确的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+mn-lt"/>
                <a:ea typeface="+mn-ea"/>
              </a:rPr>
              <a:t>	</a:t>
            </a:r>
            <a:r>
              <a:rPr lang="en-US" altLang="zh-CN" sz="2400" kern="0" dirty="0">
                <a:latin typeface="+mn-lt"/>
                <a:ea typeface="+mn-ea"/>
              </a:rPr>
              <a:t>——</a:t>
            </a:r>
            <a:r>
              <a:rPr lang="zh-CN" altLang="en-US" sz="2400" kern="0" dirty="0">
                <a:latin typeface="+mn-lt"/>
                <a:ea typeface="+mn-ea"/>
              </a:rPr>
              <a:t>错误的数据、不符合要求的数据不允许输入</a:t>
            </a:r>
          </a:p>
        </p:txBody>
      </p:sp>
    </p:spTree>
    <p:extLst>
      <p:ext uri="{BB962C8B-B14F-4D97-AF65-F5344CB8AC3E}">
        <p14:creationId xmlns:p14="http://schemas.microsoft.com/office/powerpoint/2010/main" val="81291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764704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实体完整性实现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85813" y="2560737"/>
            <a:ext cx="77724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+mn-lt"/>
                <a:ea typeface="+mn-ea"/>
              </a:rPr>
              <a:t>唯一约束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endParaRPr lang="zh-CN" altLang="en-US" sz="2400" kern="0" dirty="0">
              <a:latin typeface="+mn-lt"/>
              <a:ea typeface="+mn-ea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  <a:defRPr/>
            </a:pPr>
            <a:r>
              <a:rPr lang="zh-CN" altLang="en-US" sz="2000" b="1" kern="0" dirty="0">
                <a:latin typeface="+mn-lt"/>
                <a:ea typeface="+mn-ea"/>
              </a:rPr>
              <a:t>是一列或几列的组合，而且不是主键；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  <a:defRPr/>
            </a:pPr>
            <a:r>
              <a:rPr lang="zh-CN" altLang="en-US" sz="2000" b="1" kern="0" dirty="0">
                <a:latin typeface="+mn-lt"/>
                <a:ea typeface="+mn-ea"/>
              </a:rPr>
              <a:t>可以为表定义多个唯一约束，而只能为表定义一个主键约束；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  <a:defRPr/>
            </a:pPr>
            <a:r>
              <a:rPr lang="zh-CN" altLang="en-US" sz="2000" b="1" kern="0" dirty="0">
                <a:latin typeface="+mn-lt"/>
                <a:ea typeface="+mn-ea"/>
              </a:rPr>
              <a:t>该列允许为空值；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  <a:defRPr/>
            </a:pPr>
            <a:r>
              <a:rPr lang="zh-CN" altLang="en-US" sz="2000" b="1" kern="0" dirty="0">
                <a:latin typeface="+mn-lt"/>
                <a:ea typeface="+mn-ea"/>
              </a:rPr>
              <a:t>唯一约束可以定义在允许空值的列上，而主键约束只能定义在不允许为空值的列上；</a:t>
            </a:r>
          </a:p>
        </p:txBody>
      </p:sp>
    </p:spTree>
    <p:extLst>
      <p:ext uri="{BB962C8B-B14F-4D97-AF65-F5344CB8AC3E}">
        <p14:creationId xmlns:p14="http://schemas.microsoft.com/office/powerpoint/2010/main" val="405045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数据库和表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143000" y="2892896"/>
            <a:ext cx="6858000" cy="3200400"/>
            <a:chOff x="720" y="1008"/>
            <a:chExt cx="4320" cy="2016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720" y="1008"/>
              <a:ext cx="4320" cy="2016"/>
            </a:xfrm>
            <a:prstGeom prst="flowChartMagneticDisk">
              <a:avLst/>
            </a:prstGeom>
            <a:solidFill>
              <a:srgbClr val="FBE4D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20" y="1104"/>
              <a:ext cx="1728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Arial Narrow" panose="020B0606020202030204" pitchFamily="34" charset="0"/>
                  <a:ea typeface="楷体_GB2312" pitchFamily="49" charset="-122"/>
                </a:rPr>
                <a:t>航班管理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数据库</a:t>
              </a:r>
              <a:endParaRPr kumimoji="1" lang="zh-CN" altLang="en-GB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1248" y="1440"/>
              <a:ext cx="1584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832" y="1440"/>
              <a:ext cx="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784" y="1440"/>
              <a:ext cx="1632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864" y="1920"/>
              <a:ext cx="1012" cy="640"/>
              <a:chOff x="336" y="1328"/>
              <a:chExt cx="1012" cy="640"/>
            </a:xfrm>
          </p:grpSpPr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336" y="1328"/>
                <a:ext cx="1012" cy="171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chemeClr val="folHlink"/>
                </a:outerShdw>
              </a:effectLst>
            </p:spPr>
            <p:txBody>
              <a:bodyPr wrap="none" anchor="ctr"/>
              <a:lstStyle/>
              <a:p>
                <a:pPr algn="ctr">
                  <a:tabLst>
                    <a:tab pos="1657350" algn="l"/>
                  </a:tabLst>
                  <a:defRPr/>
                </a:pPr>
                <a:r>
                  <a:rPr lang="zh-CN" alt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旅客信息表</a:t>
                </a:r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336" y="1499"/>
                <a:ext cx="1012" cy="1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folHlink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Arial Narrow" panose="020B0606020202030204" pitchFamily="34" charset="0"/>
                  </a:rPr>
                  <a:t> </a:t>
                </a:r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336" y="1627"/>
                <a:ext cx="1012" cy="3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folHlink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Arial Narrow" panose="020B0606020202030204" pitchFamily="34" charset="0"/>
                  </a:rPr>
                  <a:t> </a:t>
                </a:r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>
                <a:off x="631" y="1499"/>
                <a:ext cx="0" cy="4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>
                <a:off x="1053" y="1499"/>
                <a:ext cx="0" cy="4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2352" y="1920"/>
              <a:ext cx="1012" cy="640"/>
              <a:chOff x="336" y="1328"/>
              <a:chExt cx="1012" cy="640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336" y="1328"/>
                <a:ext cx="1012" cy="171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chemeClr val="folHlink"/>
                </a:outerShdw>
              </a:effectLst>
            </p:spPr>
            <p:txBody>
              <a:bodyPr wrap="none" anchor="ctr"/>
              <a:lstStyle/>
              <a:p>
                <a:pPr algn="ctr">
                  <a:tabLst>
                    <a:tab pos="1657350" algn="l"/>
                  </a:tabLst>
                  <a:defRPr/>
                </a:pPr>
                <a:r>
                  <a:rPr lang="zh-CN" alt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航班信息表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36" y="1499"/>
                <a:ext cx="1012" cy="1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folHlink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Arial Narrow" panose="020B0606020202030204" pitchFamily="34" charset="0"/>
                  </a:rPr>
                  <a:t> 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36" y="1627"/>
                <a:ext cx="1012" cy="3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folHlink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Arial Narrow" panose="020B0606020202030204" pitchFamily="34" charset="0"/>
                  </a:rPr>
                  <a:t> </a:t>
                </a:r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631" y="1499"/>
                <a:ext cx="0" cy="4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1053" y="1499"/>
                <a:ext cx="0" cy="4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3840" y="1920"/>
              <a:ext cx="1012" cy="640"/>
              <a:chOff x="336" y="1328"/>
              <a:chExt cx="1012" cy="640"/>
            </a:xfrm>
          </p:grpSpPr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336" y="1328"/>
                <a:ext cx="1012" cy="171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chemeClr val="folHlink"/>
                </a:outerShdw>
              </a:effectLst>
            </p:spPr>
            <p:txBody>
              <a:bodyPr wrap="none" anchor="ctr"/>
              <a:lstStyle/>
              <a:p>
                <a:pPr algn="ctr">
                  <a:tabLst>
                    <a:tab pos="1657350" algn="l"/>
                  </a:tabLst>
                  <a:defRPr/>
                </a:pPr>
                <a:r>
                  <a:rPr lang="zh-CN" alt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机票信息表</a:t>
                </a:r>
              </a:p>
            </p:txBody>
          </p:sp>
          <p:sp>
            <p:nvSpPr>
              <p:cNvPr id="13" name="Rectangle 23"/>
              <p:cNvSpPr>
                <a:spLocks noChangeArrowheads="1"/>
              </p:cNvSpPr>
              <p:nvPr/>
            </p:nvSpPr>
            <p:spPr bwMode="auto">
              <a:xfrm>
                <a:off x="336" y="1499"/>
                <a:ext cx="1012" cy="1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folHlink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Arial Narrow" panose="020B0606020202030204" pitchFamily="34" charset="0"/>
                  </a:rPr>
                  <a:t> </a:t>
                </a:r>
              </a:p>
            </p:txBody>
          </p:sp>
          <p:sp>
            <p:nvSpPr>
              <p:cNvPr id="14" name="Rectangle 24"/>
              <p:cNvSpPr>
                <a:spLocks noChangeArrowheads="1"/>
              </p:cNvSpPr>
              <p:nvPr/>
            </p:nvSpPr>
            <p:spPr bwMode="auto">
              <a:xfrm>
                <a:off x="336" y="1627"/>
                <a:ext cx="1012" cy="3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folHlink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Arial Narrow" panose="020B0606020202030204" pitchFamily="34" charset="0"/>
                  </a:rPr>
                  <a:t> </a:t>
                </a: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631" y="1499"/>
                <a:ext cx="0" cy="4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1053" y="1499"/>
                <a:ext cx="0" cy="4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914400" y="4112096"/>
            <a:ext cx="7315200" cy="1447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6850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487263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域完整性和域约束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47268777"/>
              </p:ext>
            </p:extLst>
          </p:nvPr>
        </p:nvGraphicFramePr>
        <p:xfrm>
          <a:off x="1279525" y="2976463"/>
          <a:ext cx="7194550" cy="1860550"/>
        </p:xfrm>
        <a:graphic>
          <a:graphicData uri="http://schemas.openxmlformats.org/drawingml/2006/table">
            <a:tbl>
              <a:tblPr/>
              <a:tblGrid>
                <a:gridCol w="1666875"/>
                <a:gridCol w="831850"/>
                <a:gridCol w="4695825"/>
              </a:tblGrid>
              <a:tr h="4064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身份证号码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432940198404</a:t>
                      </a: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刘鹃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411561198303038892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104320198502349956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828800" y="2114451"/>
            <a:ext cx="4495800" cy="914400"/>
            <a:chOff x="1152" y="1008"/>
            <a:chExt cx="2832" cy="576"/>
          </a:xfrm>
        </p:grpSpPr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2256" y="1008"/>
              <a:ext cx="1008" cy="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域（字段）</a:t>
              </a:r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 flipH="1">
              <a:off x="1152" y="1248"/>
              <a:ext cx="15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 flipH="1">
              <a:off x="1968" y="1248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2688" y="1248"/>
              <a:ext cx="12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1066800" y="5162451"/>
            <a:ext cx="6705600" cy="858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类型约束：</a:t>
            </a:r>
            <a:r>
              <a:rPr lang="zh-CN" altLang="en-US" sz="2400" b="1">
                <a:ea typeface="楷体_GB2312" pitchFamily="49" charset="-122"/>
              </a:rPr>
              <a:t>姓名必须是字符型数据；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zh-CN" sz="2400" b="1">
              <a:ea typeface="楷体_GB2312" pitchFamily="49" charset="-122"/>
            </a:endParaRPr>
          </a:p>
        </p:txBody>
      </p: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3505200" y="2190651"/>
            <a:ext cx="5410200" cy="1752600"/>
            <a:chOff x="2208" y="1056"/>
            <a:chExt cx="3408" cy="1104"/>
          </a:xfrm>
        </p:grpSpPr>
        <p:sp>
          <p:nvSpPr>
            <p:cNvPr id="13" name="Line 32"/>
            <p:cNvSpPr>
              <a:spLocks noChangeShapeType="1"/>
            </p:cNvSpPr>
            <p:nvPr/>
          </p:nvSpPr>
          <p:spPr bwMode="auto">
            <a:xfrm flipH="1">
              <a:off x="3744" y="1344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2208" y="1824"/>
              <a:ext cx="1488" cy="336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34"/>
            <p:cNvSpPr txBox="1">
              <a:spLocks noChangeArrowheads="1"/>
            </p:cNvSpPr>
            <p:nvPr/>
          </p:nvSpPr>
          <p:spPr bwMode="auto">
            <a:xfrm>
              <a:off x="4032" y="1056"/>
              <a:ext cx="158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失去了域完整性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28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563463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域完整性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96988" y="2373213"/>
            <a:ext cx="5832475" cy="2447925"/>
            <a:chOff x="839" y="1117"/>
            <a:chExt cx="3674" cy="154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95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77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河南新乡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757" y="2402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赵可以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39" y="2402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0010016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595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77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河南新乡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757" y="2145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张丽鹃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39" y="2145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0010015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595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677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江西南昌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757" y="188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雷铜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39" y="1888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0010014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595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677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湖南新田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757" y="1630"/>
              <a:ext cx="92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吴兰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839" y="1630"/>
              <a:ext cx="918" cy="25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0010013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595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677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山东定陶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757" y="1373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李山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39" y="1373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0010012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595" y="1117"/>
              <a:ext cx="918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ea typeface="黑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1800" b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677" y="1117"/>
              <a:ext cx="918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地址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757" y="1117"/>
              <a:ext cx="920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839" y="1117"/>
              <a:ext cx="918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839" y="1117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839" y="2659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839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513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839" y="1373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75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67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595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839" y="1630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839" y="188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839" y="214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839" y="2402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1258888" y="5613301"/>
            <a:ext cx="5832475" cy="407987"/>
            <a:chOff x="815" y="3158"/>
            <a:chExt cx="3674" cy="257"/>
          </a:xfrm>
        </p:grpSpPr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571" y="315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53" y="315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黑体" panose="02010609060101010101" pitchFamily="49" charset="-122"/>
                </a:rPr>
                <a:t>湖北江门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733" y="315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黑体" panose="02010609060101010101" pitchFamily="49" charset="-122"/>
                </a:rPr>
                <a:t>李亮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15" y="3158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8700000000</a:t>
              </a: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815" y="341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815" y="315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" name="AutoShape 48"/>
          <p:cNvSpPr>
            <a:spLocks noChangeArrowheads="1"/>
          </p:cNvSpPr>
          <p:nvPr/>
        </p:nvSpPr>
        <p:spPr bwMode="auto">
          <a:xfrm>
            <a:off x="1584325" y="5037038"/>
            <a:ext cx="720725" cy="576263"/>
          </a:xfrm>
          <a:prstGeom prst="up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1441450" y="4676676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77321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76039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域完整性实现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188964"/>
            <a:ext cx="4800600" cy="4572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CC66"/>
              </a:gs>
            </a:gsLst>
            <a:lin ang="27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数据类型约束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013" y="2862064"/>
            <a:ext cx="4800600" cy="4572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CC66"/>
              </a:gs>
            </a:gsLst>
            <a:lin ang="27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非空约束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73213" y="3547864"/>
            <a:ext cx="4800600" cy="4572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CC66"/>
              </a:gs>
            </a:gsLst>
            <a:lin ang="27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默认约束</a:t>
            </a:r>
          </a:p>
        </p:txBody>
      </p:sp>
    </p:spTree>
    <p:extLst>
      <p:ext uri="{BB962C8B-B14F-4D97-AF65-F5344CB8AC3E}">
        <p14:creationId xmlns:p14="http://schemas.microsoft.com/office/powerpoint/2010/main" val="172852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引用完整性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308438863"/>
              </p:ext>
            </p:extLst>
          </p:nvPr>
        </p:nvGraphicFramePr>
        <p:xfrm>
          <a:off x="1371600" y="3200400"/>
          <a:ext cx="2959100" cy="3006728"/>
        </p:xfrm>
        <a:graphic>
          <a:graphicData uri="http://schemas.openxmlformats.org/drawingml/2006/table">
            <a:tbl>
              <a:tblPr/>
              <a:tblGrid>
                <a:gridCol w="1479550"/>
                <a:gridCol w="1479550"/>
              </a:tblGrid>
              <a:tr h="44613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79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张明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王东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李健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赵彬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钱雯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孙胜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周盈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227431042"/>
              </p:ext>
            </p:extLst>
          </p:nvPr>
        </p:nvGraphicFramePr>
        <p:xfrm>
          <a:off x="5672138" y="3114675"/>
          <a:ext cx="2413000" cy="1920875"/>
        </p:xfrm>
        <a:graphic>
          <a:graphicData uri="http://schemas.openxmlformats.org/drawingml/2006/table">
            <a:tbl>
              <a:tblPr/>
              <a:tblGrid>
                <a:gridCol w="1166812"/>
                <a:gridCol w="1246188"/>
              </a:tblGrid>
              <a:tr h="457351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881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81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81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87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81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89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381000" y="1981200"/>
            <a:ext cx="678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Char char="•"/>
            </a:pPr>
            <a:r>
              <a:rPr lang="zh-CN" altLang="en-US" sz="3200" b="1">
                <a:latin typeface="Arial Narrow" panose="020B0606020202030204" pitchFamily="34" charset="0"/>
                <a:ea typeface="楷体_GB2312" pitchFamily="49" charset="-122"/>
              </a:rPr>
              <a:t>外键</a:t>
            </a: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5562600" y="2514600"/>
            <a:ext cx="1981200" cy="1066800"/>
            <a:chOff x="3504" y="1632"/>
            <a:chExt cx="1248" cy="672"/>
          </a:xfrm>
        </p:grpSpPr>
        <p:sp>
          <p:nvSpPr>
            <p:cNvPr id="9" name="Line 54"/>
            <p:cNvSpPr>
              <a:spLocks noChangeShapeType="1"/>
            </p:cNvSpPr>
            <p:nvPr/>
          </p:nvSpPr>
          <p:spPr bwMode="auto">
            <a:xfrm flipH="1">
              <a:off x="3840" y="182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0" name="Oval 55"/>
            <p:cNvSpPr>
              <a:spLocks noChangeArrowheads="1"/>
            </p:cNvSpPr>
            <p:nvPr/>
          </p:nvSpPr>
          <p:spPr bwMode="auto">
            <a:xfrm>
              <a:off x="3504" y="2016"/>
              <a:ext cx="672" cy="28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56"/>
            <p:cNvSpPr txBox="1">
              <a:spLocks noChangeArrowheads="1"/>
            </p:cNvSpPr>
            <p:nvPr/>
          </p:nvSpPr>
          <p:spPr bwMode="auto">
            <a:xfrm>
              <a:off x="4224" y="1632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外键</a:t>
              </a:r>
            </a:p>
          </p:txBody>
        </p: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3048000" y="2590800"/>
            <a:ext cx="1981200" cy="1066800"/>
            <a:chOff x="3504" y="1632"/>
            <a:chExt cx="1248" cy="672"/>
          </a:xfrm>
        </p:grpSpPr>
        <p:sp>
          <p:nvSpPr>
            <p:cNvPr id="13" name="Line 58"/>
            <p:cNvSpPr>
              <a:spLocks noChangeShapeType="1"/>
            </p:cNvSpPr>
            <p:nvPr/>
          </p:nvSpPr>
          <p:spPr bwMode="auto">
            <a:xfrm flipH="1">
              <a:off x="3840" y="182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4" name="Oval 59"/>
            <p:cNvSpPr>
              <a:spLocks noChangeArrowheads="1"/>
            </p:cNvSpPr>
            <p:nvPr/>
          </p:nvSpPr>
          <p:spPr bwMode="auto">
            <a:xfrm>
              <a:off x="3504" y="2016"/>
              <a:ext cx="672" cy="28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60"/>
            <p:cNvSpPr txBox="1">
              <a:spLocks noChangeArrowheads="1"/>
            </p:cNvSpPr>
            <p:nvPr/>
          </p:nvSpPr>
          <p:spPr bwMode="auto">
            <a:xfrm>
              <a:off x="4224" y="1632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主键</a:t>
              </a:r>
            </a:p>
          </p:txBody>
        </p:sp>
      </p:grpSp>
      <p:grpSp>
        <p:nvGrpSpPr>
          <p:cNvPr id="16" name="Group 61"/>
          <p:cNvGrpSpPr>
            <a:grpSpLocks/>
          </p:cNvGrpSpPr>
          <p:nvPr/>
        </p:nvGrpSpPr>
        <p:grpSpPr bwMode="auto">
          <a:xfrm>
            <a:off x="4343400" y="3810000"/>
            <a:ext cx="1143000" cy="2438400"/>
            <a:chOff x="2736" y="2400"/>
            <a:chExt cx="720" cy="1536"/>
          </a:xfrm>
        </p:grpSpPr>
        <p:sp>
          <p:nvSpPr>
            <p:cNvPr id="17" name="Line 62"/>
            <p:cNvSpPr>
              <a:spLocks noChangeShapeType="1"/>
            </p:cNvSpPr>
            <p:nvPr/>
          </p:nvSpPr>
          <p:spPr bwMode="auto">
            <a:xfrm flipH="1">
              <a:off x="2736" y="240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3"/>
            <p:cNvSpPr>
              <a:spLocks noChangeShapeType="1"/>
            </p:cNvSpPr>
            <p:nvPr/>
          </p:nvSpPr>
          <p:spPr bwMode="auto">
            <a:xfrm flipH="1">
              <a:off x="2736" y="2688"/>
              <a:ext cx="72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4"/>
            <p:cNvSpPr>
              <a:spLocks noChangeShapeType="1"/>
            </p:cNvSpPr>
            <p:nvPr/>
          </p:nvSpPr>
          <p:spPr bwMode="auto">
            <a:xfrm flipH="1">
              <a:off x="2736" y="2928"/>
              <a:ext cx="72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 flipH="1">
              <a:off x="2736" y="3168"/>
              <a:ext cx="72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905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415255"/>
            <a:ext cx="7696200" cy="1439863"/>
          </a:xfrm>
        </p:spPr>
        <p:txBody>
          <a:bodyPr/>
          <a:lstStyle/>
          <a:p>
            <a:pPr algn="l"/>
            <a:r>
              <a:rPr lang="zh-CN" altLang="en-US" sz="3600" dirty="0" smtClean="0">
                <a:latin typeface="Arial Narrow" panose="020B0606020202030204" pitchFamily="34" charset="0"/>
                <a:ea typeface="楷体_GB2312" pitchFamily="49" charset="-122"/>
              </a:rPr>
              <a:t>引用完整性</a:t>
            </a:r>
            <a:endParaRPr lang="zh-CN" altLang="en-US" dirty="0" smtClean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07043"/>
              </p:ext>
            </p:extLst>
          </p:nvPr>
        </p:nvGraphicFramePr>
        <p:xfrm>
          <a:off x="1143000" y="2901280"/>
          <a:ext cx="2959100" cy="3006728"/>
        </p:xfrm>
        <a:graphic>
          <a:graphicData uri="http://schemas.openxmlformats.org/drawingml/2006/table">
            <a:tbl>
              <a:tblPr/>
              <a:tblGrid>
                <a:gridCol w="1479550"/>
                <a:gridCol w="1479550"/>
              </a:tblGrid>
              <a:tr h="44613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79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张明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王东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李健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赵彬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钱雯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孙胜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9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周盈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987490"/>
              </p:ext>
            </p:extLst>
          </p:nvPr>
        </p:nvGraphicFramePr>
        <p:xfrm>
          <a:off x="5257800" y="2901280"/>
          <a:ext cx="2428875" cy="1920875"/>
        </p:xfrm>
        <a:graphic>
          <a:graphicData uri="http://schemas.openxmlformats.org/drawingml/2006/table">
            <a:tbl>
              <a:tblPr/>
              <a:tblGrid>
                <a:gridCol w="1174750"/>
                <a:gridCol w="1254125"/>
              </a:tblGrid>
              <a:tr h="457351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881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81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81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87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81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89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334000" y="2291680"/>
            <a:ext cx="1981200" cy="1066800"/>
            <a:chOff x="3504" y="1632"/>
            <a:chExt cx="1248" cy="672"/>
          </a:xfrm>
        </p:grpSpPr>
        <p:sp>
          <p:nvSpPr>
            <p:cNvPr id="8" name="Line 54"/>
            <p:cNvSpPr>
              <a:spLocks noChangeShapeType="1"/>
            </p:cNvSpPr>
            <p:nvPr/>
          </p:nvSpPr>
          <p:spPr bwMode="auto">
            <a:xfrm flipH="1">
              <a:off x="3840" y="182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9" name="Oval 55"/>
            <p:cNvSpPr>
              <a:spLocks noChangeArrowheads="1"/>
            </p:cNvSpPr>
            <p:nvPr/>
          </p:nvSpPr>
          <p:spPr bwMode="auto">
            <a:xfrm>
              <a:off x="3504" y="2016"/>
              <a:ext cx="672" cy="28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56"/>
            <p:cNvSpPr txBox="1">
              <a:spLocks noChangeArrowheads="1"/>
            </p:cNvSpPr>
            <p:nvPr/>
          </p:nvSpPr>
          <p:spPr bwMode="auto">
            <a:xfrm>
              <a:off x="4224" y="1632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外键</a:t>
              </a:r>
            </a:p>
          </p:txBody>
        </p: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2819400" y="2291680"/>
            <a:ext cx="1981200" cy="1066800"/>
            <a:chOff x="3504" y="1632"/>
            <a:chExt cx="1248" cy="672"/>
          </a:xfrm>
        </p:grpSpPr>
        <p:sp>
          <p:nvSpPr>
            <p:cNvPr id="12" name="Line 58"/>
            <p:cNvSpPr>
              <a:spLocks noChangeShapeType="1"/>
            </p:cNvSpPr>
            <p:nvPr/>
          </p:nvSpPr>
          <p:spPr bwMode="auto">
            <a:xfrm flipH="1">
              <a:off x="3840" y="182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3" name="Oval 59"/>
            <p:cNvSpPr>
              <a:spLocks noChangeArrowheads="1"/>
            </p:cNvSpPr>
            <p:nvPr/>
          </p:nvSpPr>
          <p:spPr bwMode="auto">
            <a:xfrm>
              <a:off x="3504" y="2016"/>
              <a:ext cx="672" cy="28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60"/>
            <p:cNvSpPr txBox="1">
              <a:spLocks noChangeArrowheads="1"/>
            </p:cNvSpPr>
            <p:nvPr/>
          </p:nvSpPr>
          <p:spPr bwMode="auto">
            <a:xfrm>
              <a:off x="4224" y="1632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主键</a:t>
              </a:r>
            </a:p>
          </p:txBody>
        </p:sp>
      </p:grpSp>
      <p:sp>
        <p:nvSpPr>
          <p:cNvPr id="15" name="Line 61"/>
          <p:cNvSpPr>
            <a:spLocks noChangeShapeType="1"/>
          </p:cNvSpPr>
          <p:nvPr/>
        </p:nvSpPr>
        <p:spPr bwMode="auto">
          <a:xfrm flipH="1">
            <a:off x="4114800" y="351088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62"/>
          <p:cNvSpPr>
            <a:spLocks noChangeShapeType="1"/>
          </p:cNvSpPr>
          <p:nvPr/>
        </p:nvSpPr>
        <p:spPr bwMode="auto">
          <a:xfrm flipH="1">
            <a:off x="4114800" y="396808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63"/>
          <p:cNvSpPr>
            <a:spLocks noChangeShapeType="1"/>
          </p:cNvSpPr>
          <p:nvPr/>
        </p:nvSpPr>
        <p:spPr bwMode="auto">
          <a:xfrm flipH="1">
            <a:off x="4648200" y="434908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64"/>
          <p:cNvSpPr>
            <a:spLocks noChangeShapeType="1"/>
          </p:cNvSpPr>
          <p:nvPr/>
        </p:nvSpPr>
        <p:spPr bwMode="auto">
          <a:xfrm flipH="1">
            <a:off x="4114800" y="473008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65"/>
          <p:cNvSpPr>
            <a:spLocks noChangeArrowheads="1"/>
          </p:cNvSpPr>
          <p:nvPr/>
        </p:nvSpPr>
        <p:spPr bwMode="auto">
          <a:xfrm>
            <a:off x="4572000" y="4730080"/>
            <a:ext cx="304800" cy="228600"/>
          </a:xfrm>
          <a:prstGeom prst="flowChartSummingJunction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0" name="Oval 66"/>
          <p:cNvSpPr>
            <a:spLocks noChangeArrowheads="1"/>
          </p:cNvSpPr>
          <p:nvPr/>
        </p:nvSpPr>
        <p:spPr bwMode="auto">
          <a:xfrm>
            <a:off x="5334000" y="4120480"/>
            <a:ext cx="10668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1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" name="Group 67"/>
          <p:cNvGrpSpPr>
            <a:grpSpLocks/>
          </p:cNvGrpSpPr>
          <p:nvPr/>
        </p:nvGrpSpPr>
        <p:grpSpPr bwMode="auto">
          <a:xfrm>
            <a:off x="5943600" y="4577680"/>
            <a:ext cx="2743200" cy="1066800"/>
            <a:chOff x="3888" y="3072"/>
            <a:chExt cx="1728" cy="672"/>
          </a:xfrm>
        </p:grpSpPr>
        <p:sp>
          <p:nvSpPr>
            <p:cNvPr id="22" name="Text Box 68"/>
            <p:cNvSpPr txBox="1">
              <a:spLocks noChangeArrowheads="1"/>
            </p:cNvSpPr>
            <p:nvPr/>
          </p:nvSpPr>
          <p:spPr bwMode="auto">
            <a:xfrm>
              <a:off x="4128" y="3456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Georgia" panose="02040502050405020303" pitchFamily="18" charset="0"/>
                  <a:ea typeface="楷体_GB2312" pitchFamily="49" charset="-122"/>
                </a:rPr>
                <a:t>失去引用完整性</a:t>
              </a:r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auto">
            <a:xfrm flipH="1" flipV="1">
              <a:off x="3888" y="307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64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引用完整性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27088" y="2209800"/>
            <a:ext cx="5146675" cy="1752600"/>
            <a:chOff x="839" y="1117"/>
            <a:chExt cx="3674" cy="154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95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77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河南新乡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757" y="2402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赵可以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39" y="2402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0010016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595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77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河南新乡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757" y="2145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张丽鹃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39" y="2145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0010015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595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677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江西南昌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757" y="188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雷铜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39" y="1888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0010014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595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677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湖南新田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757" y="1630"/>
              <a:ext cx="92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吴兰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839" y="1630"/>
              <a:ext cx="918" cy="25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0010013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595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677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山东定陶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757" y="1373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李山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39" y="1373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0010012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595" y="1117"/>
              <a:ext cx="918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ea typeface="黑体" panose="02010609060101010101" pitchFamily="49" charset="-122"/>
                  <a:cs typeface="Times New Roman" panose="02020603050405020304" pitchFamily="18" charset="0"/>
                </a:rPr>
                <a:t>…</a:t>
              </a:r>
              <a:endParaRPr lang="en-US" altLang="zh-CN" sz="18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677" y="1117"/>
              <a:ext cx="918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地址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757" y="1117"/>
              <a:ext cx="920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839" y="1117"/>
              <a:ext cx="918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839" y="1117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839" y="2659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839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513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839" y="1373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75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67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595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839" y="1630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839" y="188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839" y="214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839" y="2402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4572000" y="5989638"/>
            <a:ext cx="4392613" cy="407987"/>
            <a:chOff x="815" y="3158"/>
            <a:chExt cx="3674" cy="257"/>
          </a:xfrm>
        </p:grpSpPr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571" y="315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53" y="315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98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733" y="315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0010021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15" y="3158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黑体" panose="02010609060101010101" pitchFamily="49" charset="-122"/>
                  <a:ea typeface="黑体" panose="02010609060101010101" pitchFamily="49" charset="-122"/>
                </a:rPr>
                <a:t>数学</a:t>
              </a: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815" y="341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815" y="315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" name="AutoShape 48"/>
          <p:cNvSpPr>
            <a:spLocks noChangeArrowheads="1"/>
          </p:cNvSpPr>
          <p:nvPr/>
        </p:nvSpPr>
        <p:spPr bwMode="auto">
          <a:xfrm>
            <a:off x="5795963" y="5602288"/>
            <a:ext cx="647700" cy="387350"/>
          </a:xfrm>
          <a:prstGeom prst="up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5364163" y="5486400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827088" y="5638800"/>
            <a:ext cx="3600450" cy="5048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bg2"/>
            </a:solidFill>
            <a:miter lim="800000"/>
            <a:headEnd/>
            <a:tailEnd/>
          </a:ln>
          <a:effectLst>
            <a:outerShdw dist="45791" dir="18221404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黑体" panose="02010609060101010101" pitchFamily="49" charset="-122"/>
              </a:rPr>
              <a:t>约束方法：外键约束</a:t>
            </a:r>
          </a:p>
        </p:txBody>
      </p:sp>
      <p:graphicFrame>
        <p:nvGraphicFramePr>
          <p:cNvPr id="52" name="Group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877706"/>
              </p:ext>
            </p:extLst>
          </p:nvPr>
        </p:nvGraphicFramePr>
        <p:xfrm>
          <a:off x="4716463" y="4038600"/>
          <a:ext cx="4103687" cy="1554248"/>
        </p:xfrm>
        <a:graphic>
          <a:graphicData uri="http://schemas.openxmlformats.org/drawingml/2006/table">
            <a:tbl>
              <a:tblPr/>
              <a:tblGrid>
                <a:gridCol w="1025525"/>
                <a:gridCol w="1027112"/>
                <a:gridCol w="1025525"/>
                <a:gridCol w="1025525"/>
              </a:tblGrid>
              <a:tr h="4571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科目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学号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分数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49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68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数学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0010012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数学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0010013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语文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0010012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67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3" name="Group 88"/>
          <p:cNvGrpSpPr>
            <a:grpSpLocks/>
          </p:cNvGrpSpPr>
          <p:nvPr/>
        </p:nvGrpSpPr>
        <p:grpSpPr bwMode="auto">
          <a:xfrm>
            <a:off x="1547813" y="1993900"/>
            <a:ext cx="4679950" cy="2305050"/>
            <a:chOff x="975" y="663"/>
            <a:chExt cx="2948" cy="1452"/>
          </a:xfrm>
        </p:grpSpPr>
        <p:sp>
          <p:nvSpPr>
            <p:cNvPr id="54" name="Line 89"/>
            <p:cNvSpPr>
              <a:spLocks noChangeShapeType="1"/>
            </p:cNvSpPr>
            <p:nvPr/>
          </p:nvSpPr>
          <p:spPr bwMode="auto">
            <a:xfrm flipV="1">
              <a:off x="3923" y="663"/>
              <a:ext cx="0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90"/>
            <p:cNvSpPr>
              <a:spLocks noChangeShapeType="1"/>
            </p:cNvSpPr>
            <p:nvPr/>
          </p:nvSpPr>
          <p:spPr bwMode="auto">
            <a:xfrm flipH="1">
              <a:off x="975" y="663"/>
              <a:ext cx="29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91"/>
            <p:cNvSpPr>
              <a:spLocks noChangeShapeType="1"/>
            </p:cNvSpPr>
            <p:nvPr/>
          </p:nvSpPr>
          <p:spPr bwMode="auto">
            <a:xfrm>
              <a:off x="975" y="663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9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utoUpdateAnimBg="0"/>
      <p:bldP spid="5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主表和从表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/>
          <a:lstStyle/>
          <a:p>
            <a:pPr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800" smtClean="0">
                <a:ea typeface="黑体" panose="02010609060101010101" pitchFamily="49" charset="-122"/>
              </a:rPr>
              <a:t>主表中没有的从表中不能插入</a:t>
            </a:r>
            <a:endParaRPr lang="en-US" altLang="zh-CN" sz="2800" smtClean="0">
              <a:ea typeface="黑体" panose="02010609060101010101" pitchFamily="49" charset="-122"/>
            </a:endParaRPr>
          </a:p>
          <a:p>
            <a:pPr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800" smtClean="0">
                <a:ea typeface="黑体" panose="02010609060101010101" pitchFamily="49" charset="-122"/>
              </a:rPr>
              <a:t>从表中有的主表中不能删除</a:t>
            </a:r>
            <a:endParaRPr lang="en-US" altLang="zh-CN" sz="2800" smtClean="0">
              <a:ea typeface="黑体" panose="02010609060101010101" pitchFamily="49" charset="-122"/>
            </a:endParaRPr>
          </a:p>
          <a:p>
            <a:pPr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800" smtClean="0">
                <a:ea typeface="黑体" panose="02010609060101010101" pitchFamily="49" charset="-122"/>
              </a:rPr>
              <a:t>如果要删除主表数据，必须先删除从表后删除主表。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286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526008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关系和度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4041930"/>
              </p:ext>
            </p:extLst>
          </p:nvPr>
        </p:nvGraphicFramePr>
        <p:xfrm>
          <a:off x="1279525" y="3089821"/>
          <a:ext cx="4089400" cy="1484311"/>
        </p:xfrm>
        <a:graphic>
          <a:graphicData uri="http://schemas.openxmlformats.org/drawingml/2006/table">
            <a:tbl>
              <a:tblPr/>
              <a:tblGrid>
                <a:gridCol w="1128713"/>
                <a:gridCol w="1208087"/>
                <a:gridCol w="1752600"/>
              </a:tblGrid>
              <a:tr h="43973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简称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国家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货币单位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593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人民币（</a:t>
                      </a: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法国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法郎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60137"/>
              </p:ext>
            </p:extLst>
          </p:nvPr>
        </p:nvGraphicFramePr>
        <p:xfrm>
          <a:off x="6324600" y="3164433"/>
          <a:ext cx="2273300" cy="1484314"/>
        </p:xfrm>
        <a:graphic>
          <a:graphicData uri="http://schemas.openxmlformats.org/drawingml/2006/table">
            <a:tbl>
              <a:tblPr/>
              <a:tblGrid>
                <a:gridCol w="1136650"/>
                <a:gridCol w="1136650"/>
              </a:tblGrid>
              <a:tr h="439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国家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首都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北京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法国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巴黎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2667000" y="2326233"/>
            <a:ext cx="4038600" cy="838200"/>
            <a:chOff x="1680" y="1344"/>
            <a:chExt cx="2544" cy="528"/>
          </a:xfrm>
        </p:grpSpPr>
        <p:sp>
          <p:nvSpPr>
            <p:cNvPr id="8" name="Line 36"/>
            <p:cNvSpPr>
              <a:spLocks noChangeShapeType="1"/>
            </p:cNvSpPr>
            <p:nvPr/>
          </p:nvSpPr>
          <p:spPr bwMode="auto">
            <a:xfrm>
              <a:off x="1680" y="1488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37"/>
            <p:cNvSpPr>
              <a:spLocks noChangeShapeType="1"/>
            </p:cNvSpPr>
            <p:nvPr/>
          </p:nvSpPr>
          <p:spPr bwMode="auto">
            <a:xfrm>
              <a:off x="1680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38"/>
            <p:cNvSpPr>
              <a:spLocks noChangeShapeType="1"/>
            </p:cNvSpPr>
            <p:nvPr/>
          </p:nvSpPr>
          <p:spPr bwMode="auto">
            <a:xfrm>
              <a:off x="4224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2592" y="1344"/>
              <a:ext cx="576" cy="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关系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1143000" y="4840833"/>
            <a:ext cx="4038600" cy="460375"/>
            <a:chOff x="720" y="2928"/>
            <a:chExt cx="2544" cy="290"/>
          </a:xfrm>
        </p:grpSpPr>
        <p:sp>
          <p:nvSpPr>
            <p:cNvPr id="13" name="Line 41"/>
            <p:cNvSpPr>
              <a:spLocks noChangeShapeType="1"/>
            </p:cNvSpPr>
            <p:nvPr/>
          </p:nvSpPr>
          <p:spPr bwMode="auto">
            <a:xfrm>
              <a:off x="720" y="3120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42"/>
            <p:cNvSpPr>
              <a:spLocks noChangeShapeType="1"/>
            </p:cNvSpPr>
            <p:nvPr/>
          </p:nvSpPr>
          <p:spPr bwMode="auto">
            <a:xfrm flipV="1">
              <a:off x="720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43"/>
            <p:cNvSpPr>
              <a:spLocks noChangeShapeType="1"/>
            </p:cNvSpPr>
            <p:nvPr/>
          </p:nvSpPr>
          <p:spPr bwMode="auto">
            <a:xfrm flipV="1">
              <a:off x="3264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1824" y="2976"/>
              <a:ext cx="288" cy="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74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思考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/>
          <a:lstStyle/>
          <a:p>
            <a:pPr>
              <a:spcBef>
                <a:spcPct val="35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手机号码一般使用什么数据类型存储</a:t>
            </a:r>
            <a:r>
              <a:rPr lang="en-US" altLang="zh-CN" smtClean="0">
                <a:ea typeface="黑体" panose="02010609060101010101" pitchFamily="49" charset="-122"/>
              </a:rPr>
              <a:t>?</a:t>
            </a:r>
          </a:p>
          <a:p>
            <a:pPr>
              <a:spcBef>
                <a:spcPct val="35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性别一般使用什么数据类型存储</a:t>
            </a:r>
            <a:r>
              <a:rPr lang="en-US" altLang="zh-CN" smtClean="0">
                <a:ea typeface="黑体" panose="02010609060101010101" pitchFamily="49" charset="-122"/>
              </a:rPr>
              <a:t>?</a:t>
            </a:r>
          </a:p>
          <a:p>
            <a:pPr>
              <a:spcBef>
                <a:spcPct val="35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年龄信息一般使用什么数据类型存储</a:t>
            </a:r>
            <a:r>
              <a:rPr lang="en-US" altLang="zh-CN" smtClean="0">
                <a:ea typeface="黑体" panose="02010609060101010101" pitchFamily="49" charset="-122"/>
              </a:rPr>
              <a:t>?</a:t>
            </a:r>
          </a:p>
          <a:p>
            <a:pPr>
              <a:spcBef>
                <a:spcPct val="35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照片信息一般使用什么数据类型存储</a:t>
            </a:r>
            <a:r>
              <a:rPr lang="en-US" altLang="zh-CN" smtClean="0">
                <a:ea typeface="黑体" panose="02010609060101010101" pitchFamily="49" charset="-122"/>
              </a:rPr>
              <a:t>?</a:t>
            </a:r>
          </a:p>
          <a:p>
            <a:pPr>
              <a:spcBef>
                <a:spcPct val="35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薪水一般使用什么数据类型存储</a:t>
            </a:r>
            <a:r>
              <a:rPr lang="en-US" altLang="zh-CN" smtClean="0">
                <a:ea typeface="黑体" panose="02010609060101010101" pitchFamily="49" charset="-122"/>
              </a:rPr>
              <a:t>?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276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思考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/>
          <a:lstStyle/>
          <a:p>
            <a:pPr>
              <a:spcBef>
                <a:spcPct val="4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学员姓名允许为空吗</a:t>
            </a:r>
            <a:r>
              <a:rPr lang="en-US" altLang="zh-CN" smtClean="0">
                <a:ea typeface="黑体" panose="02010609060101010101" pitchFamily="49" charset="-122"/>
              </a:rPr>
              <a:t>?</a:t>
            </a:r>
          </a:p>
          <a:p>
            <a:pPr>
              <a:spcBef>
                <a:spcPct val="4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家庭地址允许为空吗</a:t>
            </a:r>
            <a:r>
              <a:rPr lang="en-US" altLang="zh-CN" smtClean="0">
                <a:ea typeface="黑体" panose="02010609060101010101" pitchFamily="49" charset="-122"/>
              </a:rPr>
              <a:t>?</a:t>
            </a:r>
          </a:p>
          <a:p>
            <a:pPr>
              <a:spcBef>
                <a:spcPct val="4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电子邮件信息允许为空吗</a:t>
            </a:r>
            <a:r>
              <a:rPr lang="en-US" altLang="zh-CN" smtClean="0">
                <a:ea typeface="黑体" panose="02010609060101010101" pitchFamily="49" charset="-122"/>
              </a:rPr>
              <a:t>?</a:t>
            </a:r>
          </a:p>
          <a:p>
            <a:pPr>
              <a:spcBef>
                <a:spcPct val="4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考试成绩允许为空吗</a:t>
            </a:r>
            <a:r>
              <a:rPr lang="en-US" altLang="zh-CN" smtClean="0">
                <a:ea typeface="黑体" panose="02010609060101010101" pitchFamily="49" charset="-122"/>
              </a:rPr>
              <a:t>?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293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zh-CN" altLang="en-US" dirty="0"/>
              <a:t>数据库的发展史</a:t>
            </a: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115616" y="2460029"/>
            <a:ext cx="72390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63538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19150" indent="-276225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GB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萌芽阶段</a:t>
            </a:r>
            <a:r>
              <a:rPr lang="en-GB" altLang="zh-CN" sz="2800" dirty="0" smtClean="0">
                <a:ea typeface="黑体" panose="02010609060101010101" pitchFamily="49" charset="-122"/>
              </a:rPr>
              <a:t>——</a:t>
            </a:r>
            <a:r>
              <a:rPr lang="zh-CN" altLang="en-GB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文件系统</a:t>
            </a:r>
          </a:p>
          <a:p>
            <a:pPr lvl="1" eaLnBrk="1" hangingPunct="1">
              <a:lnSpc>
                <a:spcPct val="120000"/>
              </a:lnSpc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GB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使用磁盘文件来存储数据</a:t>
            </a:r>
          </a:p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GB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第一代数据库</a:t>
            </a:r>
          </a:p>
          <a:p>
            <a:pPr lvl="1" eaLnBrk="1" hangingPunct="1">
              <a:lnSpc>
                <a:spcPct val="120000"/>
              </a:lnSpc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GB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出现了网状模型、层次模型的数据库</a:t>
            </a:r>
          </a:p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GB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第二代数据库</a:t>
            </a:r>
          </a:p>
          <a:p>
            <a:pPr lvl="1" eaLnBrk="1" hangingPunct="1">
              <a:lnSpc>
                <a:spcPct val="120000"/>
              </a:lnSpc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GB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关系型数据库和结构化查询语言</a:t>
            </a:r>
          </a:p>
        </p:txBody>
      </p:sp>
    </p:spTree>
    <p:extLst>
      <p:ext uri="{BB962C8B-B14F-4D97-AF65-F5344CB8AC3E}">
        <p14:creationId xmlns:p14="http://schemas.microsoft.com/office/powerpoint/2010/main" val="41770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思考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/>
          <a:lstStyle/>
          <a:p>
            <a:pPr>
              <a:spcBef>
                <a:spcPct val="4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在主键列输入的数值，允许为空吗</a:t>
            </a:r>
            <a:r>
              <a:rPr lang="en-US" altLang="zh-CN" smtClean="0">
                <a:ea typeface="黑体" panose="02010609060101010101" pitchFamily="49" charset="-122"/>
              </a:rPr>
              <a:t>?</a:t>
            </a:r>
          </a:p>
          <a:p>
            <a:pPr>
              <a:spcBef>
                <a:spcPct val="4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一个表可以有多个主键吗</a:t>
            </a:r>
            <a:r>
              <a:rPr lang="en-US" altLang="zh-CN" smtClean="0">
                <a:ea typeface="黑体" panose="02010609060101010101" pitchFamily="49" charset="-122"/>
              </a:rPr>
              <a:t>?</a:t>
            </a:r>
          </a:p>
          <a:p>
            <a:pPr>
              <a:spcBef>
                <a:spcPct val="4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在一个学校数据库中，如果一个学校内允许重名的学员，但是一个班级内不允许学员重名，可以组合班级和姓名两个字段一起来作为主键吗？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957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思考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/>
          <a:lstStyle/>
          <a:p>
            <a:pPr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标识列允许为字符数据类型吗？</a:t>
            </a:r>
          </a:p>
          <a:p>
            <a:pPr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表中没有合适的列作为主键怎么办？</a:t>
            </a:r>
          </a:p>
          <a:p>
            <a:pPr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如果标识列</a:t>
            </a:r>
            <a:r>
              <a:rPr lang="en-US" altLang="zh-CN" smtClean="0">
                <a:ea typeface="黑体" panose="02010609060101010101" pitchFamily="49" charset="-122"/>
              </a:rPr>
              <a:t>A</a:t>
            </a:r>
            <a:r>
              <a:rPr lang="zh-CN" altLang="en-US" smtClean="0">
                <a:ea typeface="黑体" panose="02010609060101010101" pitchFamily="49" charset="-122"/>
              </a:rPr>
              <a:t>的初始值为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，增长量为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，则输入三行数据以后，再删除两行，下次再输入数据行的时候，标识值从多少开始？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404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数据库模型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10513" y="2348880"/>
            <a:ext cx="7993062" cy="4098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ea typeface="黑体" panose="02010609060101010101" pitchFamily="49" charset="-122"/>
              </a:rPr>
              <a:t>层次模型</a:t>
            </a: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网状模型</a:t>
            </a: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关系模型</a:t>
            </a:r>
          </a:p>
          <a:p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879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层次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5" name="Picture 3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5832"/>
            <a:ext cx="68707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2367632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zh-CN" altLang="en-US" sz="2800" dirty="0">
                <a:latin typeface="Arial Narrow" panose="020B0606020202030204" pitchFamily="34" charset="0"/>
                <a:ea typeface="楷体_GB2312" pitchFamily="49" charset="-122"/>
              </a:rPr>
              <a:t>一个使用层次模型实现的数据库结构：</a:t>
            </a:r>
          </a:p>
        </p:txBody>
      </p:sp>
    </p:spTree>
    <p:extLst>
      <p:ext uri="{BB962C8B-B14F-4D97-AF65-F5344CB8AC3E}">
        <p14:creationId xmlns:p14="http://schemas.microsoft.com/office/powerpoint/2010/main" val="401248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网状模型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066800" y="2959100"/>
            <a:ext cx="6858000" cy="1765300"/>
            <a:chOff x="384" y="1392"/>
            <a:chExt cx="4320" cy="1112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420" y="1632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908" y="1872"/>
              <a:ext cx="106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908" y="1872"/>
              <a:ext cx="1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971" y="1872"/>
              <a:ext cx="1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112" y="1872"/>
              <a:ext cx="212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696" y="1632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864" y="1392"/>
              <a:ext cx="1104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 smtClean="0">
                  <a:ea typeface="楷体_GB2312" pitchFamily="49" charset="-122"/>
                </a:rPr>
                <a:t>张经理</a:t>
              </a:r>
              <a:endParaRPr lang="zh-CN" altLang="en-US" sz="2400" dirty="0">
                <a:ea typeface="楷体_GB2312" pitchFamily="49" charset="-122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120" y="1440"/>
              <a:ext cx="1104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ea typeface="楷体_GB2312" pitchFamily="49" charset="-122"/>
                </a:rPr>
                <a:t>李经理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84" y="2256"/>
              <a:ext cx="1104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 smtClean="0">
                  <a:ea typeface="楷体_GB2312" pitchFamily="49" charset="-122"/>
                </a:rPr>
                <a:t>杜甫</a:t>
              </a:r>
              <a:endParaRPr lang="zh-CN" altLang="en-US" sz="2400" dirty="0">
                <a:ea typeface="楷体_GB2312" pitchFamily="49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584" y="2256"/>
              <a:ext cx="1104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ea typeface="楷体_GB2312" pitchFamily="49" charset="-122"/>
                </a:rPr>
                <a:t>李白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600" y="2256"/>
              <a:ext cx="1104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ea typeface="楷体_GB2312" pitchFamily="49" charset="-122"/>
                </a:rPr>
                <a:t>白居易</a:t>
              </a:r>
              <a:endParaRPr lang="zh-CN" altLang="en-US" sz="2400" dirty="0">
                <a:ea typeface="楷体_GB2312" pitchFamily="49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112" y="18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224" y="18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57200" y="20447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zh-CN" altLang="en-US" sz="2800" dirty="0">
                <a:latin typeface="Arial Narrow" panose="020B0606020202030204" pitchFamily="34" charset="0"/>
                <a:ea typeface="楷体_GB2312" pitchFamily="49" charset="-122"/>
              </a:rPr>
              <a:t>一个使用网状模型实现的数据库结构：</a:t>
            </a:r>
          </a:p>
        </p:txBody>
      </p:sp>
    </p:spTree>
    <p:extLst>
      <p:ext uri="{BB962C8B-B14F-4D97-AF65-F5344CB8AC3E}">
        <p14:creationId xmlns:p14="http://schemas.microsoft.com/office/powerpoint/2010/main" val="337474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4525963"/>
          </a:xfrm>
        </p:spPr>
        <p:txBody>
          <a:bodyPr/>
          <a:lstStyle/>
          <a:p>
            <a:r>
              <a:rPr lang="zh-CN" altLang="en-US" dirty="0"/>
              <a:t>关系模型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280" y="1793329"/>
            <a:ext cx="807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楷体_GB2312" pitchFamily="49" charset="-122"/>
                <a:ea typeface="+mn-ea"/>
              </a:rPr>
              <a:t>记录和记录之间通过属性之间的关系来进行连接 </a:t>
            </a:r>
          </a:p>
          <a:p>
            <a:pPr algn="just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2400" b="1" kern="0" dirty="0">
              <a:latin typeface="楷体_GB2312" pitchFamily="49" charset="-122"/>
              <a:ea typeface="+mn-ea"/>
            </a:endParaRPr>
          </a:p>
          <a:p>
            <a:pPr algn="just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宋体" pitchFamily="2" charset="-122"/>
                <a:ea typeface="+mn-ea"/>
              </a:rPr>
              <a:t>保证数据独立性，并形成数据集之间的关系</a:t>
            </a:r>
            <a:endParaRPr lang="zh-CN" altLang="en-US" sz="2400" b="1" kern="0" dirty="0">
              <a:latin typeface="+mn-lt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11280" y="4274592"/>
            <a:ext cx="1143000" cy="395287"/>
          </a:xfrm>
          <a:prstGeom prst="rect">
            <a:avLst/>
          </a:prstGeom>
          <a:solidFill>
            <a:srgbClr val="C2C8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>
                <a:ea typeface="黑体" panose="02010609060101010101" pitchFamily="49" charset="-122"/>
              </a:rPr>
              <a:t>75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68280" y="4274592"/>
            <a:ext cx="1143000" cy="395287"/>
          </a:xfrm>
          <a:prstGeom prst="rect">
            <a:avLst/>
          </a:prstGeom>
          <a:solidFill>
            <a:srgbClr val="C2C8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911280" y="3879304"/>
            <a:ext cx="1143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>
                <a:ea typeface="黑体" panose="02010609060101010101" pitchFamily="49" charset="-122"/>
              </a:rPr>
              <a:t>86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768280" y="3879304"/>
            <a:ext cx="1143000" cy="395288"/>
          </a:xfrm>
          <a:prstGeom prst="rect">
            <a:avLst/>
          </a:prstGeom>
          <a:solidFill>
            <a:srgbClr val="E7FC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911280" y="3484017"/>
            <a:ext cx="1143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>
                <a:ea typeface="黑体" panose="02010609060101010101" pitchFamily="49" charset="-122"/>
              </a:rPr>
              <a:t>98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768280" y="3484017"/>
            <a:ext cx="1143000" cy="395287"/>
          </a:xfrm>
          <a:prstGeom prst="rect">
            <a:avLst/>
          </a:prstGeom>
          <a:solidFill>
            <a:srgbClr val="E7FC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911280" y="3088729"/>
            <a:ext cx="1143000" cy="3952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/>
              <a:t>成绩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768280" y="3088729"/>
            <a:ext cx="1143000" cy="3952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/>
              <a:t>学号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768280" y="3088729"/>
            <a:ext cx="228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768280" y="3484017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768280" y="3879304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5768280" y="4274592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5768280" y="4669879"/>
            <a:ext cx="228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768280" y="3088729"/>
            <a:ext cx="0" cy="15811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6911280" y="3088729"/>
            <a:ext cx="0" cy="158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8054280" y="3088729"/>
            <a:ext cx="0" cy="15811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025080" y="4274592"/>
            <a:ext cx="1143000" cy="395287"/>
          </a:xfrm>
          <a:prstGeom prst="rect">
            <a:avLst/>
          </a:prstGeom>
          <a:solidFill>
            <a:srgbClr val="F4A9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>
                <a:latin typeface="宋体" panose="02010600030101010101" pitchFamily="2" charset="-122"/>
              </a:rPr>
              <a:t>刘三阳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882080" y="4274592"/>
            <a:ext cx="1143000" cy="395287"/>
          </a:xfrm>
          <a:prstGeom prst="rect">
            <a:avLst/>
          </a:prstGeom>
          <a:solidFill>
            <a:srgbClr val="F4A9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025080" y="3879304"/>
            <a:ext cx="1143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>
                <a:latin typeface="宋体" panose="02010600030101010101" pitchFamily="2" charset="-122"/>
              </a:rPr>
              <a:t>李东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882080" y="3879304"/>
            <a:ext cx="1143000" cy="395288"/>
          </a:xfrm>
          <a:prstGeom prst="rect">
            <a:avLst/>
          </a:prstGeom>
          <a:solidFill>
            <a:srgbClr val="E7FC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025080" y="3484017"/>
            <a:ext cx="1143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>
                <a:latin typeface="宋体" panose="02010600030101010101" pitchFamily="2" charset="-122"/>
              </a:rPr>
              <a:t>张明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882080" y="3484017"/>
            <a:ext cx="1143000" cy="395287"/>
          </a:xfrm>
          <a:prstGeom prst="rect">
            <a:avLst/>
          </a:prstGeom>
          <a:solidFill>
            <a:srgbClr val="E7FC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3025080" y="3088729"/>
            <a:ext cx="1143000" cy="3952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/>
              <a:t>姓名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882080" y="3088729"/>
            <a:ext cx="1143000" cy="3952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3399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/>
              <a:t>学号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1882080" y="3088729"/>
            <a:ext cx="228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1882080" y="3484017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1882080" y="3879304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1882080" y="4274592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1882080" y="4669879"/>
            <a:ext cx="228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1882080" y="3088729"/>
            <a:ext cx="0" cy="15811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3025080" y="3088729"/>
            <a:ext cx="0" cy="158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168080" y="3088729"/>
            <a:ext cx="0" cy="15811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2415480" y="4688929"/>
            <a:ext cx="3962400" cy="457200"/>
            <a:chOff x="1296" y="3072"/>
            <a:chExt cx="2496" cy="288"/>
          </a:xfrm>
        </p:grpSpPr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296" y="3360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V="1">
              <a:off x="129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V="1">
              <a:off x="3792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AutoShape 40"/>
          <p:cNvSpPr>
            <a:spLocks noChangeArrowheads="1"/>
          </p:cNvSpPr>
          <p:nvPr/>
        </p:nvSpPr>
        <p:spPr bwMode="auto">
          <a:xfrm>
            <a:off x="967680" y="4307929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3329880" y="5146129"/>
            <a:ext cx="3429000" cy="1019175"/>
            <a:chOff x="1872" y="3360"/>
            <a:chExt cx="2160" cy="642"/>
          </a:xfrm>
        </p:grpSpPr>
        <p:grpSp>
          <p:nvGrpSpPr>
            <p:cNvPr id="44" name="Group 42"/>
            <p:cNvGrpSpPr>
              <a:grpSpLocks/>
            </p:cNvGrpSpPr>
            <p:nvPr/>
          </p:nvGrpSpPr>
          <p:grpSpPr bwMode="auto">
            <a:xfrm>
              <a:off x="1872" y="3504"/>
              <a:ext cx="2160" cy="498"/>
              <a:chOff x="1872" y="3504"/>
              <a:chExt cx="2160" cy="498"/>
            </a:xfrm>
          </p:grpSpPr>
          <p:sp>
            <p:nvSpPr>
              <p:cNvPr id="51" name="Rectangle 43"/>
              <p:cNvSpPr>
                <a:spLocks noChangeArrowheads="1"/>
              </p:cNvSpPr>
              <p:nvPr/>
            </p:nvSpPr>
            <p:spPr bwMode="auto">
              <a:xfrm>
                <a:off x="2592" y="3753"/>
                <a:ext cx="720" cy="249"/>
              </a:xfrm>
              <a:prstGeom prst="rect">
                <a:avLst/>
              </a:prstGeom>
              <a:solidFill>
                <a:srgbClr val="F4A9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339966"/>
                  </a:buClr>
                  <a:buSzTx/>
                  <a:buFont typeface="Wingdings" panose="05000000000000000000" pitchFamily="2" charset="2"/>
                  <a:buNone/>
                </a:pPr>
                <a:r>
                  <a:rPr lang="zh-CN" altLang="en-US" sz="1800">
                    <a:latin typeface="宋体" panose="02010600030101010101" pitchFamily="2" charset="-122"/>
                  </a:rPr>
                  <a:t>刘三阳</a:t>
                </a:r>
              </a:p>
            </p:txBody>
          </p:sp>
          <p:sp>
            <p:nvSpPr>
              <p:cNvPr id="52" name="Rectangle 44"/>
              <p:cNvSpPr>
                <a:spLocks noChangeArrowheads="1"/>
              </p:cNvSpPr>
              <p:nvPr/>
            </p:nvSpPr>
            <p:spPr bwMode="auto">
              <a:xfrm>
                <a:off x="3312" y="3753"/>
                <a:ext cx="720" cy="249"/>
              </a:xfrm>
              <a:prstGeom prst="rect">
                <a:avLst/>
              </a:prstGeom>
              <a:solidFill>
                <a:srgbClr val="F4A9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339966"/>
                  </a:buClr>
                  <a:buSzTx/>
                  <a:buFont typeface="Wingdings" panose="05000000000000000000" pitchFamily="2" charset="2"/>
                  <a:buNone/>
                </a:pPr>
                <a:r>
                  <a:rPr lang="en-US" altLang="zh-CN" sz="1800">
                    <a:ea typeface="黑体" panose="02010609060101010101" pitchFamily="49" charset="-122"/>
                  </a:rPr>
                  <a:t>75</a:t>
                </a:r>
              </a:p>
            </p:txBody>
          </p:sp>
          <p:sp>
            <p:nvSpPr>
              <p:cNvPr id="53" name="Rectangle 45"/>
              <p:cNvSpPr>
                <a:spLocks noChangeArrowheads="1"/>
              </p:cNvSpPr>
              <p:nvPr/>
            </p:nvSpPr>
            <p:spPr bwMode="auto">
              <a:xfrm>
                <a:off x="1872" y="3753"/>
                <a:ext cx="720" cy="249"/>
              </a:xfrm>
              <a:prstGeom prst="rect">
                <a:avLst/>
              </a:prstGeom>
              <a:solidFill>
                <a:srgbClr val="F4A9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339966"/>
                  </a:buClr>
                  <a:buSzTx/>
                  <a:buFont typeface="Wingdings" panose="05000000000000000000" pitchFamily="2" charset="2"/>
                  <a:buNone/>
                </a:pPr>
                <a:r>
                  <a:rPr lang="en-US" altLang="zh-CN" sz="1800"/>
                  <a:t>3</a:t>
                </a:r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auto">
              <a:xfrm>
                <a:off x="1872" y="4002"/>
                <a:ext cx="21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0" cy="49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auto">
              <a:xfrm>
                <a:off x="2592" y="3504"/>
                <a:ext cx="0" cy="4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auto">
              <a:xfrm>
                <a:off x="4032" y="3504"/>
                <a:ext cx="0" cy="49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auto">
              <a:xfrm>
                <a:off x="3312" y="3504"/>
                <a:ext cx="0" cy="4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2592" y="3504"/>
              <a:ext cx="720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1800"/>
                <a:t>姓名</a:t>
              </a:r>
            </a:p>
          </p:txBody>
        </p:sp>
        <p:sp>
          <p:nvSpPr>
            <p:cNvPr id="46" name="Rectangle 52"/>
            <p:cNvSpPr>
              <a:spLocks noChangeArrowheads="1"/>
            </p:cNvSpPr>
            <p:nvPr/>
          </p:nvSpPr>
          <p:spPr bwMode="auto">
            <a:xfrm>
              <a:off x="3312" y="3504"/>
              <a:ext cx="720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1800"/>
                <a:t>成绩</a:t>
              </a:r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1872" y="3504"/>
              <a:ext cx="720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339966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sz="1800"/>
                <a:t>学号</a:t>
              </a:r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>
              <a:off x="1872" y="3504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>
              <a:off x="1872" y="3753"/>
              <a:ext cx="2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>
              <a:off x="2736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78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60833" y="3805014"/>
            <a:ext cx="882650" cy="1447800"/>
            <a:chOff x="308" y="2544"/>
            <a:chExt cx="556" cy="912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308" y="2736"/>
              <a:ext cx="34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元 组</a:t>
              </a:r>
            </a:p>
          </p:txBody>
        </p:sp>
        <p:sp>
          <p:nvSpPr>
            <p:cNvPr id="6" name="AutoShape 12"/>
            <p:cNvSpPr>
              <a:spLocks/>
            </p:cNvSpPr>
            <p:nvPr/>
          </p:nvSpPr>
          <p:spPr bwMode="auto">
            <a:xfrm>
              <a:off x="672" y="2544"/>
              <a:ext cx="192" cy="912"/>
            </a:xfrm>
            <a:prstGeom prst="leftBrace">
              <a:avLst>
                <a:gd name="adj1" fmla="val 39583"/>
                <a:gd name="adj2" fmla="val 5263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47572"/>
              </p:ext>
            </p:extLst>
          </p:nvPr>
        </p:nvGraphicFramePr>
        <p:xfrm>
          <a:off x="1443483" y="3347814"/>
          <a:ext cx="6096000" cy="1985963"/>
        </p:xfrm>
        <a:graphic>
          <a:graphicData uri="http://schemas.openxmlformats.org/drawingml/2006/table">
            <a:tbl>
              <a:tblPr/>
              <a:tblGrid>
                <a:gridCol w="1219200"/>
                <a:gridCol w="1828800"/>
                <a:gridCol w="914400"/>
                <a:gridCol w="914400"/>
                <a:gridCol w="1219200"/>
              </a:tblGrid>
              <a:tr h="385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平均成绩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C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数据库基础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C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C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C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8CA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8CA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8CA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编译原理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8CA"/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976883" y="1747614"/>
            <a:ext cx="5181600" cy="1600200"/>
            <a:chOff x="1200" y="1248"/>
            <a:chExt cx="3264" cy="1008"/>
          </a:xfrm>
        </p:grpSpPr>
        <p:sp>
          <p:nvSpPr>
            <p:cNvPr id="9" name="Rectangle 54"/>
            <p:cNvSpPr>
              <a:spLocks noChangeArrowheads="1"/>
            </p:cNvSpPr>
            <p:nvPr/>
          </p:nvSpPr>
          <p:spPr bwMode="auto">
            <a:xfrm>
              <a:off x="2592" y="124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属性</a:t>
              </a:r>
            </a:p>
          </p:txBody>
        </p:sp>
        <p:sp>
          <p:nvSpPr>
            <p:cNvPr id="10" name="Line 55"/>
            <p:cNvSpPr>
              <a:spLocks noChangeShapeType="1"/>
            </p:cNvSpPr>
            <p:nvPr/>
          </p:nvSpPr>
          <p:spPr bwMode="auto">
            <a:xfrm>
              <a:off x="2880" y="1536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6"/>
            <p:cNvSpPr>
              <a:spLocks noChangeShapeType="1"/>
            </p:cNvSpPr>
            <p:nvPr/>
          </p:nvSpPr>
          <p:spPr bwMode="auto">
            <a:xfrm>
              <a:off x="2880" y="1536"/>
              <a:ext cx="81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7"/>
            <p:cNvSpPr>
              <a:spLocks noChangeShapeType="1"/>
            </p:cNvSpPr>
            <p:nvPr/>
          </p:nvSpPr>
          <p:spPr bwMode="auto">
            <a:xfrm>
              <a:off x="2880" y="1536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 flipH="1">
              <a:off x="2160" y="1536"/>
              <a:ext cx="72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 flipH="1">
              <a:off x="1200" y="1536"/>
              <a:ext cx="16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60"/>
          <p:cNvGrpSpPr>
            <a:grpSpLocks/>
          </p:cNvGrpSpPr>
          <p:nvPr/>
        </p:nvGrpSpPr>
        <p:grpSpPr bwMode="auto">
          <a:xfrm>
            <a:off x="7691883" y="3271614"/>
            <a:ext cx="1219200" cy="914400"/>
            <a:chOff x="4752" y="2208"/>
            <a:chExt cx="768" cy="576"/>
          </a:xfrm>
        </p:grpSpPr>
        <p:sp>
          <p:nvSpPr>
            <p:cNvPr id="16" name="AutoShape 61"/>
            <p:cNvSpPr>
              <a:spLocks noChangeArrowheads="1"/>
            </p:cNvSpPr>
            <p:nvPr/>
          </p:nvSpPr>
          <p:spPr bwMode="auto">
            <a:xfrm>
              <a:off x="4752" y="2496"/>
              <a:ext cx="528" cy="288"/>
            </a:xfrm>
            <a:prstGeom prst="leftArrow">
              <a:avLst>
                <a:gd name="adj1" fmla="val 50000"/>
                <a:gd name="adj2" fmla="val 45833"/>
              </a:avLst>
            </a:prstGeom>
            <a:solidFill>
              <a:srgbClr val="E7FC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" name="Rectangle 62"/>
            <p:cNvSpPr>
              <a:spLocks noChangeArrowheads="1"/>
            </p:cNvSpPr>
            <p:nvPr/>
          </p:nvSpPr>
          <p:spPr bwMode="auto">
            <a:xfrm>
              <a:off x="4800" y="2208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行（记录）</a:t>
              </a:r>
            </a:p>
          </p:txBody>
        </p:sp>
      </p:grpSp>
      <p:grpSp>
        <p:nvGrpSpPr>
          <p:cNvPr id="18" name="Group 63"/>
          <p:cNvGrpSpPr>
            <a:grpSpLocks/>
          </p:cNvGrpSpPr>
          <p:nvPr/>
        </p:nvGrpSpPr>
        <p:grpSpPr bwMode="auto">
          <a:xfrm>
            <a:off x="6701283" y="5405214"/>
            <a:ext cx="1066800" cy="612775"/>
            <a:chOff x="4176" y="3552"/>
            <a:chExt cx="672" cy="386"/>
          </a:xfrm>
        </p:grpSpPr>
        <p:sp>
          <p:nvSpPr>
            <p:cNvPr id="19" name="AutoShape 64"/>
            <p:cNvSpPr>
              <a:spLocks noChangeArrowheads="1"/>
            </p:cNvSpPr>
            <p:nvPr/>
          </p:nvSpPr>
          <p:spPr bwMode="auto">
            <a:xfrm>
              <a:off x="4176" y="3552"/>
              <a:ext cx="384" cy="384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2C8C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0" name="Text Box 65"/>
            <p:cNvSpPr txBox="1">
              <a:spLocks noChangeArrowheads="1"/>
            </p:cNvSpPr>
            <p:nvPr/>
          </p:nvSpPr>
          <p:spPr bwMode="auto">
            <a:xfrm>
              <a:off x="4560" y="3696"/>
              <a:ext cx="28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列</a:t>
              </a:r>
            </a:p>
          </p:txBody>
        </p:sp>
      </p:grpSp>
      <p:sp>
        <p:nvSpPr>
          <p:cNvPr id="21" name="Text Box 66"/>
          <p:cNvSpPr txBox="1">
            <a:spLocks noChangeArrowheads="1"/>
          </p:cNvSpPr>
          <p:nvPr/>
        </p:nvSpPr>
        <p:spPr bwMode="auto">
          <a:xfrm>
            <a:off x="730696" y="1196752"/>
            <a:ext cx="830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3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表、记录、行列关系</a:t>
            </a:r>
          </a:p>
        </p:txBody>
      </p:sp>
    </p:spTree>
    <p:extLst>
      <p:ext uri="{BB962C8B-B14F-4D97-AF65-F5344CB8AC3E}">
        <p14:creationId xmlns:p14="http://schemas.microsoft.com/office/powerpoint/2010/main" val="329603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85778595"/>
              </p:ext>
            </p:extLst>
          </p:nvPr>
        </p:nvGraphicFramePr>
        <p:xfrm>
          <a:off x="501328" y="1701254"/>
          <a:ext cx="8208962" cy="1006476"/>
        </p:xfrm>
        <a:graphic>
          <a:graphicData uri="http://schemas.openxmlformats.org/drawingml/2006/table">
            <a:tbl>
              <a:tblPr/>
              <a:tblGrid>
                <a:gridCol w="1687512"/>
                <a:gridCol w="1609725"/>
                <a:gridCol w="1611313"/>
                <a:gridCol w="1612900"/>
                <a:gridCol w="1687512"/>
              </a:tblGrid>
              <a:tr h="33549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编号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姓名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年龄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民族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部门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49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王涛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汉族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人事管理部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李梅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汉族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人事管理部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29"/>
          <p:cNvSpPr>
            <a:spLocks noChangeArrowheads="1"/>
          </p:cNvSpPr>
          <p:nvPr/>
        </p:nvSpPr>
        <p:spPr bwMode="auto">
          <a:xfrm>
            <a:off x="4173215" y="2709316"/>
            <a:ext cx="935038" cy="503238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FFFF"/>
              </a:gs>
              <a:gs pos="100000">
                <a:srgbClr val="FFCC00"/>
              </a:gs>
            </a:gsLst>
            <a:lin ang="5400000" scaled="1"/>
          </a:gra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01328" y="3212554"/>
            <a:ext cx="8213725" cy="2182812"/>
            <a:chOff x="431" y="1842"/>
            <a:chExt cx="5174" cy="1375"/>
          </a:xfrm>
        </p:grpSpPr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>
              <a:off x="4538" y="2264"/>
              <a:ext cx="10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3523" y="2264"/>
              <a:ext cx="10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2508" y="2264"/>
              <a:ext cx="10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10" name="Rectangle 34"/>
            <p:cNvSpPr>
              <a:spLocks noChangeArrowheads="1"/>
            </p:cNvSpPr>
            <p:nvPr/>
          </p:nvSpPr>
          <p:spPr bwMode="auto">
            <a:xfrm>
              <a:off x="1495" y="2264"/>
              <a:ext cx="101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李梅</a:t>
              </a:r>
            </a:p>
          </p:txBody>
        </p:sp>
        <p:sp>
          <p:nvSpPr>
            <p:cNvPr id="11" name="Rectangle 35"/>
            <p:cNvSpPr>
              <a:spLocks noChangeArrowheads="1"/>
            </p:cNvSpPr>
            <p:nvPr/>
          </p:nvSpPr>
          <p:spPr bwMode="auto">
            <a:xfrm>
              <a:off x="431" y="2264"/>
              <a:ext cx="10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4538" y="2053"/>
              <a:ext cx="10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3523" y="2053"/>
              <a:ext cx="10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2508" y="2053"/>
              <a:ext cx="10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1519" y="2024"/>
              <a:ext cx="101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王涛</a:t>
              </a:r>
            </a:p>
          </p:txBody>
        </p:sp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431" y="2024"/>
              <a:ext cx="10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Rectangle 41"/>
            <p:cNvSpPr>
              <a:spLocks noChangeArrowheads="1"/>
            </p:cNvSpPr>
            <p:nvPr/>
          </p:nvSpPr>
          <p:spPr bwMode="auto">
            <a:xfrm>
              <a:off x="4538" y="1842"/>
              <a:ext cx="1064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部门编码</a:t>
              </a:r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3523" y="1842"/>
              <a:ext cx="1015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民族编码</a:t>
              </a:r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2508" y="1842"/>
              <a:ext cx="1015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年龄</a:t>
              </a:r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1495" y="1842"/>
              <a:ext cx="1013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431" y="1842"/>
              <a:ext cx="1064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编号</a:t>
              </a:r>
            </a:p>
          </p:txBody>
        </p:sp>
        <p:sp>
          <p:nvSpPr>
            <p:cNvPr id="22" name="Line 46"/>
            <p:cNvSpPr>
              <a:spLocks noChangeShapeType="1"/>
            </p:cNvSpPr>
            <p:nvPr/>
          </p:nvSpPr>
          <p:spPr bwMode="auto">
            <a:xfrm>
              <a:off x="431" y="1842"/>
              <a:ext cx="517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431" y="2475"/>
              <a:ext cx="517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431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auto">
            <a:xfrm>
              <a:off x="5602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>
              <a:off x="431" y="2053"/>
              <a:ext cx="517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1495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52"/>
            <p:cNvSpPr>
              <a:spLocks noChangeShapeType="1"/>
            </p:cNvSpPr>
            <p:nvPr/>
          </p:nvSpPr>
          <p:spPr bwMode="auto">
            <a:xfrm>
              <a:off x="2508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53"/>
            <p:cNvSpPr>
              <a:spLocks noChangeShapeType="1"/>
            </p:cNvSpPr>
            <p:nvPr/>
          </p:nvSpPr>
          <p:spPr bwMode="auto">
            <a:xfrm>
              <a:off x="3523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54"/>
            <p:cNvSpPr>
              <a:spLocks noChangeShapeType="1"/>
            </p:cNvSpPr>
            <p:nvPr/>
          </p:nvSpPr>
          <p:spPr bwMode="auto">
            <a:xfrm>
              <a:off x="4538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431" y="2264"/>
              <a:ext cx="517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56"/>
            <p:cNvSpPr>
              <a:spLocks noChangeArrowheads="1"/>
            </p:cNvSpPr>
            <p:nvPr/>
          </p:nvSpPr>
          <p:spPr bwMode="auto">
            <a:xfrm>
              <a:off x="1474" y="3006"/>
              <a:ext cx="140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回族</a:t>
              </a:r>
            </a:p>
          </p:txBody>
        </p:sp>
        <p:sp>
          <p:nvSpPr>
            <p:cNvPr id="33" name="Rectangle 57"/>
            <p:cNvSpPr>
              <a:spLocks noChangeArrowheads="1"/>
            </p:cNvSpPr>
            <p:nvPr/>
          </p:nvSpPr>
          <p:spPr bwMode="auto">
            <a:xfrm>
              <a:off x="431" y="3006"/>
              <a:ext cx="104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" name="Rectangle 58"/>
            <p:cNvSpPr>
              <a:spLocks noChangeArrowheads="1"/>
            </p:cNvSpPr>
            <p:nvPr/>
          </p:nvSpPr>
          <p:spPr bwMode="auto">
            <a:xfrm>
              <a:off x="1474" y="2795"/>
              <a:ext cx="140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汉族</a:t>
              </a:r>
            </a:p>
          </p:txBody>
        </p:sp>
        <p:sp>
          <p:nvSpPr>
            <p:cNvPr id="35" name="Rectangle 59"/>
            <p:cNvSpPr>
              <a:spLocks noChangeArrowheads="1"/>
            </p:cNvSpPr>
            <p:nvPr/>
          </p:nvSpPr>
          <p:spPr bwMode="auto">
            <a:xfrm>
              <a:off x="431" y="2795"/>
              <a:ext cx="104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Rectangle 60"/>
            <p:cNvSpPr>
              <a:spLocks noChangeArrowheads="1"/>
            </p:cNvSpPr>
            <p:nvPr/>
          </p:nvSpPr>
          <p:spPr bwMode="auto">
            <a:xfrm>
              <a:off x="1474" y="2568"/>
              <a:ext cx="1407" cy="2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民族</a:t>
              </a:r>
            </a:p>
          </p:txBody>
        </p:sp>
        <p:sp>
          <p:nvSpPr>
            <p:cNvPr id="37" name="Rectangle 61"/>
            <p:cNvSpPr>
              <a:spLocks noChangeArrowheads="1"/>
            </p:cNvSpPr>
            <p:nvPr/>
          </p:nvSpPr>
          <p:spPr bwMode="auto">
            <a:xfrm>
              <a:off x="431" y="2568"/>
              <a:ext cx="1043" cy="2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民族编码</a:t>
              </a:r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>
              <a:off x="431" y="2568"/>
              <a:ext cx="24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63"/>
            <p:cNvSpPr>
              <a:spLocks noChangeShapeType="1"/>
            </p:cNvSpPr>
            <p:nvPr/>
          </p:nvSpPr>
          <p:spPr bwMode="auto">
            <a:xfrm>
              <a:off x="431" y="3217"/>
              <a:ext cx="24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64"/>
            <p:cNvSpPr>
              <a:spLocks noChangeShapeType="1"/>
            </p:cNvSpPr>
            <p:nvPr/>
          </p:nvSpPr>
          <p:spPr bwMode="auto">
            <a:xfrm>
              <a:off x="431" y="2568"/>
              <a:ext cx="0" cy="64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65"/>
            <p:cNvSpPr>
              <a:spLocks noChangeShapeType="1"/>
            </p:cNvSpPr>
            <p:nvPr/>
          </p:nvSpPr>
          <p:spPr bwMode="auto">
            <a:xfrm>
              <a:off x="2881" y="2568"/>
              <a:ext cx="0" cy="64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66"/>
            <p:cNvSpPr>
              <a:spLocks noChangeShapeType="1"/>
            </p:cNvSpPr>
            <p:nvPr/>
          </p:nvSpPr>
          <p:spPr bwMode="auto">
            <a:xfrm>
              <a:off x="431" y="2795"/>
              <a:ext cx="24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67"/>
            <p:cNvSpPr>
              <a:spLocks noChangeShapeType="1"/>
            </p:cNvSpPr>
            <p:nvPr/>
          </p:nvSpPr>
          <p:spPr bwMode="auto">
            <a:xfrm>
              <a:off x="1474" y="2568"/>
              <a:ext cx="0" cy="64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68"/>
            <p:cNvSpPr>
              <a:spLocks noChangeShapeType="1"/>
            </p:cNvSpPr>
            <p:nvPr/>
          </p:nvSpPr>
          <p:spPr bwMode="auto">
            <a:xfrm>
              <a:off x="431" y="3006"/>
              <a:ext cx="24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69"/>
            <p:cNvSpPr>
              <a:spLocks noChangeArrowheads="1"/>
            </p:cNvSpPr>
            <p:nvPr/>
          </p:nvSpPr>
          <p:spPr bwMode="auto">
            <a:xfrm>
              <a:off x="4513" y="2990"/>
              <a:ext cx="109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市场营销部</a:t>
              </a:r>
            </a:p>
          </p:txBody>
        </p:sp>
        <p:sp>
          <p:nvSpPr>
            <p:cNvPr id="46" name="Rectangle 70"/>
            <p:cNvSpPr>
              <a:spLocks noChangeArrowheads="1"/>
            </p:cNvSpPr>
            <p:nvPr/>
          </p:nvSpPr>
          <p:spPr bwMode="auto">
            <a:xfrm>
              <a:off x="3152" y="2990"/>
              <a:ext cx="136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" name="Rectangle 71"/>
            <p:cNvSpPr>
              <a:spLocks noChangeArrowheads="1"/>
            </p:cNvSpPr>
            <p:nvPr/>
          </p:nvSpPr>
          <p:spPr bwMode="auto">
            <a:xfrm>
              <a:off x="4513" y="2779"/>
              <a:ext cx="109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人事管理部</a:t>
              </a:r>
            </a:p>
          </p:txBody>
        </p:sp>
        <p:sp>
          <p:nvSpPr>
            <p:cNvPr id="48" name="Rectangle 72"/>
            <p:cNvSpPr>
              <a:spLocks noChangeArrowheads="1"/>
            </p:cNvSpPr>
            <p:nvPr/>
          </p:nvSpPr>
          <p:spPr bwMode="auto">
            <a:xfrm>
              <a:off x="3152" y="2779"/>
              <a:ext cx="136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" name="Rectangle 73"/>
            <p:cNvSpPr>
              <a:spLocks noChangeArrowheads="1"/>
            </p:cNvSpPr>
            <p:nvPr/>
          </p:nvSpPr>
          <p:spPr bwMode="auto">
            <a:xfrm>
              <a:off x="4513" y="2568"/>
              <a:ext cx="1092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部门</a:t>
              </a:r>
            </a:p>
          </p:txBody>
        </p:sp>
        <p:sp>
          <p:nvSpPr>
            <p:cNvPr id="50" name="Rectangle 74"/>
            <p:cNvSpPr>
              <a:spLocks noChangeArrowheads="1"/>
            </p:cNvSpPr>
            <p:nvPr/>
          </p:nvSpPr>
          <p:spPr bwMode="auto">
            <a:xfrm>
              <a:off x="3152" y="2568"/>
              <a:ext cx="1361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部门编码</a:t>
              </a:r>
            </a:p>
          </p:txBody>
        </p:sp>
        <p:sp>
          <p:nvSpPr>
            <p:cNvPr id="51" name="Line 75"/>
            <p:cNvSpPr>
              <a:spLocks noChangeShapeType="1"/>
            </p:cNvSpPr>
            <p:nvPr/>
          </p:nvSpPr>
          <p:spPr bwMode="auto">
            <a:xfrm>
              <a:off x="3152" y="2568"/>
              <a:ext cx="245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6"/>
            <p:cNvSpPr>
              <a:spLocks noChangeShapeType="1"/>
            </p:cNvSpPr>
            <p:nvPr/>
          </p:nvSpPr>
          <p:spPr bwMode="auto">
            <a:xfrm>
              <a:off x="3152" y="3201"/>
              <a:ext cx="245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7"/>
            <p:cNvSpPr>
              <a:spLocks noChangeShapeType="1"/>
            </p:cNvSpPr>
            <p:nvPr/>
          </p:nvSpPr>
          <p:spPr bwMode="auto">
            <a:xfrm>
              <a:off x="3152" y="2568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8"/>
            <p:cNvSpPr>
              <a:spLocks noChangeShapeType="1"/>
            </p:cNvSpPr>
            <p:nvPr/>
          </p:nvSpPr>
          <p:spPr bwMode="auto">
            <a:xfrm>
              <a:off x="5605" y="2568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9"/>
            <p:cNvSpPr>
              <a:spLocks noChangeShapeType="1"/>
            </p:cNvSpPr>
            <p:nvPr/>
          </p:nvSpPr>
          <p:spPr bwMode="auto">
            <a:xfrm>
              <a:off x="3152" y="2779"/>
              <a:ext cx="245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80"/>
            <p:cNvSpPr>
              <a:spLocks noChangeShapeType="1"/>
            </p:cNvSpPr>
            <p:nvPr/>
          </p:nvSpPr>
          <p:spPr bwMode="auto">
            <a:xfrm>
              <a:off x="4513" y="2568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81"/>
            <p:cNvSpPr>
              <a:spLocks noChangeShapeType="1"/>
            </p:cNvSpPr>
            <p:nvPr/>
          </p:nvSpPr>
          <p:spPr bwMode="auto">
            <a:xfrm>
              <a:off x="3152" y="2990"/>
              <a:ext cx="245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Freeform 82"/>
          <p:cNvSpPr>
            <a:spLocks/>
          </p:cNvSpPr>
          <p:nvPr/>
        </p:nvSpPr>
        <p:spPr bwMode="auto">
          <a:xfrm>
            <a:off x="1149028" y="3430041"/>
            <a:ext cx="4440237" cy="1166813"/>
          </a:xfrm>
          <a:custGeom>
            <a:avLst/>
            <a:gdLst>
              <a:gd name="T0" fmla="*/ 2147483646 w 2797"/>
              <a:gd name="T1" fmla="*/ 0 h 735"/>
              <a:gd name="T2" fmla="*/ 2147483646 w 2797"/>
              <a:gd name="T3" fmla="*/ 2147483646 h 735"/>
              <a:gd name="T4" fmla="*/ 2147483646 w 2797"/>
              <a:gd name="T5" fmla="*/ 2147483646 h 735"/>
              <a:gd name="T6" fmla="*/ 2147483646 w 2797"/>
              <a:gd name="T7" fmla="*/ 2147483646 h 735"/>
              <a:gd name="T8" fmla="*/ 0 w 2797"/>
              <a:gd name="T9" fmla="*/ 2147483646 h 735"/>
              <a:gd name="T10" fmla="*/ 2147483646 w 2797"/>
              <a:gd name="T11" fmla="*/ 2147483646 h 735"/>
              <a:gd name="T12" fmla="*/ 2147483646 w 2797"/>
              <a:gd name="T13" fmla="*/ 2147483646 h 735"/>
              <a:gd name="T14" fmla="*/ 2147483646 w 2797"/>
              <a:gd name="T15" fmla="*/ 2147483646 h 735"/>
              <a:gd name="T16" fmla="*/ 2147483646 w 2797"/>
              <a:gd name="T17" fmla="*/ 2147483646 h 735"/>
              <a:gd name="T18" fmla="*/ 2147483646 w 2797"/>
              <a:gd name="T19" fmla="*/ 2147483646 h 735"/>
              <a:gd name="T20" fmla="*/ 2147483646 w 2797"/>
              <a:gd name="T21" fmla="*/ 2147483646 h 735"/>
              <a:gd name="T22" fmla="*/ 2147483646 w 2797"/>
              <a:gd name="T23" fmla="*/ 2147483646 h 7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797"/>
              <a:gd name="T37" fmla="*/ 0 h 735"/>
              <a:gd name="T38" fmla="*/ 2797 w 2797"/>
              <a:gd name="T39" fmla="*/ 735 h 7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797" h="735">
                <a:moveTo>
                  <a:pt x="2797" y="0"/>
                </a:moveTo>
                <a:cubicBezTo>
                  <a:pt x="2599" y="3"/>
                  <a:pt x="2402" y="4"/>
                  <a:pt x="2204" y="8"/>
                </a:cubicBezTo>
                <a:cubicBezTo>
                  <a:pt x="1942" y="13"/>
                  <a:pt x="1419" y="25"/>
                  <a:pt x="1419" y="25"/>
                </a:cubicBezTo>
                <a:cubicBezTo>
                  <a:pt x="962" y="54"/>
                  <a:pt x="504" y="113"/>
                  <a:pt x="50" y="175"/>
                </a:cubicBezTo>
                <a:cubicBezTo>
                  <a:pt x="24" y="210"/>
                  <a:pt x="13" y="243"/>
                  <a:pt x="0" y="284"/>
                </a:cubicBezTo>
                <a:cubicBezTo>
                  <a:pt x="5" y="361"/>
                  <a:pt x="6" y="535"/>
                  <a:pt x="109" y="559"/>
                </a:cubicBezTo>
                <a:cubicBezTo>
                  <a:pt x="126" y="570"/>
                  <a:pt x="148" y="576"/>
                  <a:pt x="159" y="593"/>
                </a:cubicBezTo>
                <a:cubicBezTo>
                  <a:pt x="164" y="601"/>
                  <a:pt x="166" y="613"/>
                  <a:pt x="175" y="618"/>
                </a:cubicBezTo>
                <a:cubicBezTo>
                  <a:pt x="193" y="628"/>
                  <a:pt x="214" y="629"/>
                  <a:pt x="234" y="635"/>
                </a:cubicBezTo>
                <a:cubicBezTo>
                  <a:pt x="242" y="640"/>
                  <a:pt x="252" y="644"/>
                  <a:pt x="259" y="651"/>
                </a:cubicBezTo>
                <a:cubicBezTo>
                  <a:pt x="310" y="701"/>
                  <a:pt x="226" y="683"/>
                  <a:pt x="209" y="701"/>
                </a:cubicBezTo>
                <a:cubicBezTo>
                  <a:pt x="201" y="709"/>
                  <a:pt x="209" y="724"/>
                  <a:pt x="209" y="735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83"/>
          <p:cNvSpPr>
            <a:spLocks/>
          </p:cNvSpPr>
          <p:nvPr/>
        </p:nvSpPr>
        <p:spPr bwMode="auto">
          <a:xfrm>
            <a:off x="5757540" y="3357016"/>
            <a:ext cx="2357438" cy="1190625"/>
          </a:xfrm>
          <a:custGeom>
            <a:avLst/>
            <a:gdLst>
              <a:gd name="T0" fmla="*/ 2147483646 w 1485"/>
              <a:gd name="T1" fmla="*/ 2147483646 h 750"/>
              <a:gd name="T2" fmla="*/ 2147483646 w 1485"/>
              <a:gd name="T3" fmla="*/ 2147483646 h 750"/>
              <a:gd name="T4" fmla="*/ 2147483646 w 1485"/>
              <a:gd name="T5" fmla="*/ 2147483646 h 750"/>
              <a:gd name="T6" fmla="*/ 2147483646 w 1485"/>
              <a:gd name="T7" fmla="*/ 2147483646 h 750"/>
              <a:gd name="T8" fmla="*/ 2147483646 w 1485"/>
              <a:gd name="T9" fmla="*/ 2147483646 h 750"/>
              <a:gd name="T10" fmla="*/ 2147483646 w 1485"/>
              <a:gd name="T11" fmla="*/ 2147483646 h 750"/>
              <a:gd name="T12" fmla="*/ 2147483646 w 1485"/>
              <a:gd name="T13" fmla="*/ 2147483646 h 750"/>
              <a:gd name="T14" fmla="*/ 2147483646 w 1485"/>
              <a:gd name="T15" fmla="*/ 2147483646 h 750"/>
              <a:gd name="T16" fmla="*/ 2147483646 w 1485"/>
              <a:gd name="T17" fmla="*/ 2147483646 h 750"/>
              <a:gd name="T18" fmla="*/ 2147483646 w 1485"/>
              <a:gd name="T19" fmla="*/ 2147483646 h 750"/>
              <a:gd name="T20" fmla="*/ 2147483646 w 1485"/>
              <a:gd name="T21" fmla="*/ 2147483646 h 750"/>
              <a:gd name="T22" fmla="*/ 2147483646 w 1485"/>
              <a:gd name="T23" fmla="*/ 2147483646 h 750"/>
              <a:gd name="T24" fmla="*/ 2147483646 w 1485"/>
              <a:gd name="T25" fmla="*/ 2147483646 h 750"/>
              <a:gd name="T26" fmla="*/ 0 w 1485"/>
              <a:gd name="T27" fmla="*/ 2147483646 h 75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85"/>
              <a:gd name="T43" fmla="*/ 0 h 750"/>
              <a:gd name="T44" fmla="*/ 1485 w 1485"/>
              <a:gd name="T45" fmla="*/ 750 h 75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85" h="750">
                <a:moveTo>
                  <a:pt x="1378" y="7"/>
                </a:moveTo>
                <a:cubicBezTo>
                  <a:pt x="1395" y="77"/>
                  <a:pt x="1371" y="0"/>
                  <a:pt x="1420" y="82"/>
                </a:cubicBezTo>
                <a:cubicBezTo>
                  <a:pt x="1436" y="109"/>
                  <a:pt x="1447" y="138"/>
                  <a:pt x="1461" y="166"/>
                </a:cubicBezTo>
                <a:cubicBezTo>
                  <a:pt x="1466" y="177"/>
                  <a:pt x="1478" y="199"/>
                  <a:pt x="1478" y="199"/>
                </a:cubicBezTo>
                <a:cubicBezTo>
                  <a:pt x="1475" y="244"/>
                  <a:pt x="1485" y="326"/>
                  <a:pt x="1453" y="374"/>
                </a:cubicBezTo>
                <a:cubicBezTo>
                  <a:pt x="1440" y="393"/>
                  <a:pt x="1390" y="436"/>
                  <a:pt x="1370" y="441"/>
                </a:cubicBezTo>
                <a:cubicBezTo>
                  <a:pt x="1132" y="500"/>
                  <a:pt x="879" y="526"/>
                  <a:pt x="635" y="541"/>
                </a:cubicBezTo>
                <a:cubicBezTo>
                  <a:pt x="573" y="552"/>
                  <a:pt x="543" y="562"/>
                  <a:pt x="485" y="591"/>
                </a:cubicBezTo>
                <a:cubicBezTo>
                  <a:pt x="451" y="608"/>
                  <a:pt x="467" y="608"/>
                  <a:pt x="435" y="633"/>
                </a:cubicBezTo>
                <a:cubicBezTo>
                  <a:pt x="325" y="718"/>
                  <a:pt x="447" y="604"/>
                  <a:pt x="326" y="725"/>
                </a:cubicBezTo>
                <a:cubicBezTo>
                  <a:pt x="311" y="740"/>
                  <a:pt x="287" y="740"/>
                  <a:pt x="268" y="750"/>
                </a:cubicBezTo>
                <a:cubicBezTo>
                  <a:pt x="215" y="747"/>
                  <a:pt x="162" y="747"/>
                  <a:pt x="109" y="742"/>
                </a:cubicBezTo>
                <a:cubicBezTo>
                  <a:pt x="100" y="741"/>
                  <a:pt x="93" y="733"/>
                  <a:pt x="84" y="733"/>
                </a:cubicBezTo>
                <a:cubicBezTo>
                  <a:pt x="56" y="733"/>
                  <a:pt x="0" y="742"/>
                  <a:pt x="0" y="742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84"/>
          <p:cNvSpPr txBox="1">
            <a:spLocks noChangeArrowheads="1"/>
          </p:cNvSpPr>
          <p:nvPr/>
        </p:nvSpPr>
        <p:spPr bwMode="auto">
          <a:xfrm>
            <a:off x="5181278" y="2061616"/>
            <a:ext cx="3779837" cy="10795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4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4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存在冗余</a:t>
            </a:r>
          </a:p>
        </p:txBody>
      </p:sp>
      <p:sp>
        <p:nvSpPr>
          <p:cNvPr id="61" name="Text Box 85"/>
          <p:cNvSpPr txBox="1">
            <a:spLocks noChangeArrowheads="1"/>
          </p:cNvSpPr>
          <p:nvPr/>
        </p:nvSpPr>
        <p:spPr bwMode="auto">
          <a:xfrm>
            <a:off x="1220465" y="5662066"/>
            <a:ext cx="7056438" cy="5032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bg2"/>
            </a:solidFill>
            <a:miter lim="800000"/>
            <a:headEnd/>
            <a:tailEnd/>
          </a:ln>
          <a:effectLst>
            <a:outerShdw dist="45791" dir="18221404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黑体" panose="02010609060101010101" pitchFamily="49" charset="-122"/>
              </a:rPr>
              <a:t>为减少数据查找的麻烦，允许数据有一定的冗余</a:t>
            </a:r>
          </a:p>
        </p:txBody>
      </p:sp>
      <p:sp>
        <p:nvSpPr>
          <p:cNvPr id="62" name="Rectangle 86"/>
          <p:cNvSpPr>
            <a:spLocks noChangeArrowheads="1"/>
          </p:cNvSpPr>
          <p:nvPr/>
        </p:nvSpPr>
        <p:spPr bwMode="auto">
          <a:xfrm>
            <a:off x="323528" y="1128166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800" dirty="0">
                <a:ea typeface="黑体" panose="02010609060101010101" pitchFamily="49" charset="-122"/>
              </a:rPr>
              <a:t>数据冗余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和数据完整性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4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8" grpId="0" animBg="1"/>
      <p:bldP spid="59" grpId="0" animBg="1"/>
      <p:bldP spid="60" grpId="0" animBg="1"/>
      <p:bldP spid="6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1145</Words>
  <Application>Microsoft Office PowerPoint</Application>
  <PresentationFormat>全屏显示(4:3)</PresentationFormat>
  <Paragraphs>486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黑体</vt:lpstr>
      <vt:lpstr>楷体_GB2312</vt:lpstr>
      <vt:lpstr>宋体</vt:lpstr>
      <vt:lpstr>微软雅黑</vt:lpstr>
      <vt:lpstr>Arial</vt:lpstr>
      <vt:lpstr>Arial Black</vt:lpstr>
      <vt:lpstr>Arial Narrow</vt:lpstr>
      <vt:lpstr>Calibri</vt:lpstr>
      <vt:lpstr>Georgia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完整性包括…</vt:lpstr>
      <vt:lpstr>实体完整性</vt:lpstr>
      <vt:lpstr>实体完整性</vt:lpstr>
      <vt:lpstr>实体完整性</vt:lpstr>
      <vt:lpstr>实体完整性</vt:lpstr>
      <vt:lpstr>选择主键的原则</vt:lpstr>
      <vt:lpstr>数据完整性</vt:lpstr>
      <vt:lpstr>实体完整性实现</vt:lpstr>
      <vt:lpstr>域完整性和域约束</vt:lpstr>
      <vt:lpstr>域完整性</vt:lpstr>
      <vt:lpstr>域完整性实现</vt:lpstr>
      <vt:lpstr>引用完整性</vt:lpstr>
      <vt:lpstr>引用完整性</vt:lpstr>
      <vt:lpstr>引用完整性</vt:lpstr>
      <vt:lpstr>主表和从表</vt:lpstr>
      <vt:lpstr>关系和度</vt:lpstr>
      <vt:lpstr>思考</vt:lpstr>
      <vt:lpstr>思考</vt:lpstr>
      <vt:lpstr>思考</vt:lpstr>
      <vt:lpstr>思考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韩忠康</dc:creator>
  <cp:keywords>Kang</cp:keywords>
  <dc:description>2015-11-01执行</dc:description>
  <cp:lastModifiedBy>SUNJIANSONG</cp:lastModifiedBy>
  <cp:revision>61</cp:revision>
  <dcterms:created xsi:type="dcterms:W3CDTF">2015-06-29T07:19:05Z</dcterms:created>
  <dcterms:modified xsi:type="dcterms:W3CDTF">2018-08-30T14:01:47Z</dcterms:modified>
  <cp:category>课程标准化</cp:category>
</cp:coreProperties>
</file>