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6" r:id="rId2"/>
    <p:sldId id="260" r:id="rId3"/>
    <p:sldId id="288" r:id="rId4"/>
    <p:sldId id="292" r:id="rId5"/>
    <p:sldId id="293" r:id="rId6"/>
    <p:sldId id="294" r:id="rId7"/>
    <p:sldId id="289" r:id="rId8"/>
    <p:sldId id="290" r:id="rId9"/>
    <p:sldId id="29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5" r:id="rId27"/>
    <p:sldId id="277" r:id="rId28"/>
    <p:sldId id="296" r:id="rId29"/>
    <p:sldId id="278" r:id="rId30"/>
    <p:sldId id="297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5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3503" y="2660688"/>
            <a:ext cx="590738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 数据库的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zh-CN" sz="3600" dirty="0" smtClean="0"/>
              <a:t>为什么需要设计</a:t>
            </a:r>
            <a:r>
              <a:rPr lang="zh-CN" altLang="en-US" sz="3600" dirty="0" smtClean="0"/>
              <a:t>数据库 </a:t>
            </a:r>
            <a:r>
              <a:rPr lang="en-US" altLang="zh-CN" sz="3600" dirty="0" smtClean="0"/>
              <a:t>2-1</a:t>
            </a:r>
            <a:endParaRPr lang="zh-CN" altLang="en-US" dirty="0" smtClean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898525" y="4508500"/>
            <a:ext cx="3313113" cy="433388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修建茅屋需要设计吗？</a:t>
            </a:r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2060575"/>
            <a:ext cx="33147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5362575" y="4527550"/>
            <a:ext cx="3170238" cy="414338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修建大厦需要设计吗？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974725" y="5734050"/>
            <a:ext cx="7197725" cy="4762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34925" cmpd="dbl" algn="ctr">
            <a:solidFill>
              <a:srgbClr val="FF6600"/>
            </a:solidFill>
            <a:miter lim="800000"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00FF"/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结论：当数据库比较复杂时我们需要设计数据库</a:t>
            </a:r>
          </a:p>
        </p:txBody>
      </p:sp>
      <p:pic>
        <p:nvPicPr>
          <p:cNvPr id="9" name="Picture 38" descr="hibuilding2_0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035175"/>
            <a:ext cx="3154362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81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zh-CN" sz="3600" dirty="0" smtClean="0"/>
              <a:t>为什么需要设计</a:t>
            </a:r>
            <a:r>
              <a:rPr lang="zh-CN" altLang="en-US" sz="3600" dirty="0" smtClean="0"/>
              <a:t>数据库 </a:t>
            </a:r>
            <a:r>
              <a:rPr lang="en-US" altLang="zh-CN" sz="3600" dirty="0" smtClean="0"/>
              <a:t>2-2</a:t>
            </a:r>
            <a:endParaRPr lang="zh-CN" altLang="en-US" dirty="0" smtClean="0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684213" y="1974850"/>
            <a:ext cx="79914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良好的数据库设计：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节省数据的存储空间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能够保证数据的完整性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方便进行数据库应用系统的开发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84213" y="3960813"/>
            <a:ext cx="79914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6600CC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>
                <a:ea typeface="黑体" panose="02010609060101010101" pitchFamily="49" charset="-122"/>
              </a:rPr>
              <a:t>糟糕的数据库设计：</a:t>
            </a:r>
          </a:p>
          <a:p>
            <a:pPr eaLnBrk="1" hangingPunct="1">
              <a:spcBef>
                <a:spcPct val="15000"/>
              </a:spcBef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数据冗余、存储空间浪费</a:t>
            </a:r>
          </a:p>
          <a:p>
            <a:pPr eaLnBrk="1" hangingPunct="1">
              <a:spcBef>
                <a:spcPct val="15000"/>
              </a:spcBef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内存空间浪费</a:t>
            </a:r>
          </a:p>
          <a:p>
            <a:pPr eaLnBrk="1" hangingPunct="1">
              <a:spcBef>
                <a:spcPct val="15000"/>
              </a:spcBef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数据更新和插入的异常</a:t>
            </a:r>
          </a:p>
        </p:txBody>
      </p:sp>
      <p:pic>
        <p:nvPicPr>
          <p:cNvPr id="7" name="Picture 25" descr="mon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905000"/>
            <a:ext cx="3671888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0" descr="打扫钞票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4888" y="3581400"/>
            <a:ext cx="1992312" cy="3644900"/>
          </a:xfrm>
          <a:noFill/>
        </p:spPr>
      </p:pic>
    </p:spTree>
    <p:extLst>
      <p:ext uri="{BB962C8B-B14F-4D97-AF65-F5344CB8AC3E}">
        <p14:creationId xmlns:p14="http://schemas.microsoft.com/office/powerpoint/2010/main" val="248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软件项目开发周期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3802063"/>
            <a:ext cx="8064500" cy="30559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GB" altLang="zh-CN" kern="0" dirty="0" err="1">
                <a:latin typeface="+mn-lt"/>
                <a:ea typeface="+mn-ea"/>
              </a:rPr>
              <a:t>需求分析阶段</a:t>
            </a:r>
            <a:r>
              <a:rPr lang="zh-CN" altLang="en-GB" kern="0" dirty="0">
                <a:latin typeface="+mn-lt"/>
                <a:ea typeface="+mn-ea"/>
              </a:rPr>
              <a:t>：分析客户的业务和数据处理需求</a:t>
            </a:r>
            <a:r>
              <a:rPr lang="en-GB" altLang="zh-CN" kern="0" dirty="0">
                <a:latin typeface="+mn-lt"/>
                <a:ea typeface="+mn-ea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GB" altLang="zh-CN" kern="0" dirty="0" err="1">
                <a:latin typeface="+mn-lt"/>
                <a:ea typeface="+mn-ea"/>
              </a:rPr>
              <a:t>概要设计阶段</a:t>
            </a:r>
            <a:r>
              <a:rPr lang="zh-CN" altLang="en-GB" kern="0" dirty="0">
                <a:latin typeface="+mn-lt"/>
                <a:ea typeface="+mn-ea"/>
              </a:rPr>
              <a:t>：设计数据库的</a:t>
            </a:r>
            <a:r>
              <a:rPr lang="en-GB" altLang="zh-CN" kern="0" dirty="0">
                <a:latin typeface="+mn-lt"/>
                <a:ea typeface="+mn-ea"/>
              </a:rPr>
              <a:t>E-R</a:t>
            </a:r>
            <a:r>
              <a:rPr lang="zh-CN" altLang="en-GB" kern="0" dirty="0">
                <a:latin typeface="+mn-lt"/>
                <a:ea typeface="+mn-ea"/>
              </a:rPr>
              <a:t>模型图，确认需求信息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GB" kern="0" dirty="0">
                <a:latin typeface="+mn-lt"/>
                <a:ea typeface="+mn-ea"/>
              </a:rPr>
              <a:t>                              的正确和完整</a:t>
            </a:r>
            <a:r>
              <a:rPr lang="en-GB" altLang="zh-CN" kern="0" dirty="0">
                <a:latin typeface="+mn-lt"/>
                <a:ea typeface="+mn-ea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GB" altLang="zh-CN" kern="0" dirty="0" err="1">
                <a:latin typeface="+mn-lt"/>
                <a:ea typeface="+mn-ea"/>
              </a:rPr>
              <a:t>详细设计阶段</a:t>
            </a:r>
            <a:r>
              <a:rPr lang="zh-CN" altLang="en-GB" kern="0" dirty="0">
                <a:latin typeface="+mn-lt"/>
                <a:ea typeface="+mn-ea"/>
              </a:rPr>
              <a:t>：将</a:t>
            </a:r>
            <a:r>
              <a:rPr lang="en-GB" altLang="zh-CN" kern="0" dirty="0">
                <a:latin typeface="+mn-lt"/>
                <a:ea typeface="+mn-ea"/>
              </a:rPr>
              <a:t>E-R</a:t>
            </a:r>
            <a:r>
              <a:rPr lang="zh-CN" altLang="en-GB" kern="0" dirty="0">
                <a:latin typeface="+mn-lt"/>
                <a:ea typeface="+mn-ea"/>
              </a:rPr>
              <a:t>图转换为多张表，进行逻辑设计，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GB" kern="0" dirty="0">
                <a:latin typeface="+mn-lt"/>
                <a:ea typeface="+mn-ea"/>
              </a:rPr>
              <a:t>                              并应用数据库设计的三大范式进行审核</a:t>
            </a:r>
            <a:r>
              <a:rPr lang="en-GB" altLang="zh-CN" kern="0" dirty="0">
                <a:latin typeface="+mn-lt"/>
                <a:ea typeface="+mn-ea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kern="0" dirty="0">
                <a:latin typeface="+mn-lt"/>
                <a:ea typeface="+mn-ea"/>
              </a:rPr>
              <a:t>代码编写阶段：选择具体数据库进行物理实现，并编写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                       代码实现前端应用</a:t>
            </a:r>
            <a:r>
              <a:rPr lang="en-US" altLang="zh-CN" kern="0" dirty="0">
                <a:latin typeface="+mn-lt"/>
                <a:ea typeface="+mn-ea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kern="0" dirty="0">
                <a:latin typeface="+mn-lt"/>
                <a:ea typeface="+mn-ea"/>
              </a:rPr>
              <a:t>软件测试阶段：</a:t>
            </a:r>
            <a:r>
              <a:rPr lang="en-US" altLang="zh-CN" kern="0" dirty="0">
                <a:latin typeface="+mn-lt"/>
                <a:ea typeface="+mn-ea"/>
              </a:rPr>
              <a:t>……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kern="0" dirty="0">
                <a:latin typeface="+mn-lt"/>
                <a:ea typeface="+mn-ea"/>
              </a:rPr>
              <a:t>安装部署：</a:t>
            </a:r>
            <a:r>
              <a:rPr lang="en-US" altLang="zh-CN" kern="0" dirty="0">
                <a:latin typeface="+mn-lt"/>
                <a:ea typeface="+mn-ea"/>
              </a:rPr>
              <a:t>……</a:t>
            </a: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7667625" y="2622550"/>
            <a:ext cx="1368425" cy="1008063"/>
            <a:chOff x="4830" y="2750"/>
            <a:chExt cx="862" cy="635"/>
          </a:xfrm>
        </p:grpSpPr>
        <p:sp>
          <p:nvSpPr>
            <p:cNvPr id="7" name="AutoShape 14"/>
            <p:cNvSpPr>
              <a:spLocks noChangeArrowheads="1"/>
            </p:cNvSpPr>
            <p:nvPr/>
          </p:nvSpPr>
          <p:spPr bwMode="auto">
            <a:xfrm>
              <a:off x="4830" y="2750"/>
              <a:ext cx="862" cy="635"/>
            </a:xfrm>
            <a:prstGeom prst="flowChartMagneticDisk">
              <a:avLst/>
            </a:prstGeom>
            <a:gradFill rotWithShape="1">
              <a:gsLst>
                <a:gs pos="0">
                  <a:schemeClr val="accent2"/>
                </a:gs>
                <a:gs pos="50000">
                  <a:srgbClr val="66CCFF"/>
                </a:gs>
                <a:gs pos="100000">
                  <a:schemeClr val="accent2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912" y="2978"/>
              <a:ext cx="173" cy="3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5130" y="3048"/>
              <a:ext cx="272" cy="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5130" y="3184"/>
              <a:ext cx="272" cy="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5461" y="2978"/>
              <a:ext cx="173" cy="3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107950" y="1905000"/>
            <a:ext cx="2016125" cy="1797050"/>
            <a:chOff x="68" y="2341"/>
            <a:chExt cx="1270" cy="1132"/>
          </a:xfrm>
        </p:grpSpPr>
        <p:pic>
          <p:nvPicPr>
            <p:cNvPr id="13" name="Picture 20" descr="世界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2523"/>
              <a:ext cx="1270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340" y="2341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黑体" panose="02010609060101010101" pitchFamily="49" charset="-122"/>
                </a:rPr>
                <a:t>现实世界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2197100" y="2765425"/>
            <a:ext cx="719138" cy="576263"/>
            <a:chOff x="1338" y="2840"/>
            <a:chExt cx="453" cy="363"/>
          </a:xfrm>
        </p:grpSpPr>
        <p:sp>
          <p:nvSpPr>
            <p:cNvPr id="16" name="AutoShape 23"/>
            <p:cNvSpPr>
              <a:spLocks noChangeArrowheads="1"/>
            </p:cNvSpPr>
            <p:nvPr/>
          </p:nvSpPr>
          <p:spPr bwMode="auto">
            <a:xfrm>
              <a:off x="1338" y="2976"/>
              <a:ext cx="453" cy="227"/>
            </a:xfrm>
            <a:prstGeom prst="rightArrow">
              <a:avLst>
                <a:gd name="adj1" fmla="val 50000"/>
                <a:gd name="adj2" fmla="val 49890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FFCC00"/>
                </a:gs>
                <a:gs pos="100000">
                  <a:srgbClr val="FFFFFF"/>
                </a:gs>
              </a:gsLst>
              <a:lin ang="18900000" scaled="1"/>
            </a:gra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361" y="284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ea typeface="黑体" panose="02010609060101010101" pitchFamily="49" charset="-122"/>
                </a:rPr>
                <a:t>建模</a:t>
              </a: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2916238" y="1997075"/>
            <a:ext cx="1771650" cy="1633538"/>
            <a:chOff x="1809" y="2356"/>
            <a:chExt cx="1116" cy="1029"/>
          </a:xfrm>
        </p:grpSpPr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1809" y="2750"/>
              <a:ext cx="1116" cy="635"/>
              <a:chOff x="1809" y="2750"/>
              <a:chExt cx="1116" cy="635"/>
            </a:xfrm>
          </p:grpSpPr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>
                <a:off x="2109" y="3318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>
                <a:off x="1973" y="2886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29"/>
              <p:cNvSpPr>
                <a:spLocks noChangeArrowheads="1"/>
              </p:cNvSpPr>
              <p:nvPr/>
            </p:nvSpPr>
            <p:spPr bwMode="auto">
              <a:xfrm>
                <a:off x="1809" y="2750"/>
                <a:ext cx="318" cy="13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4" name="Rectangle 30"/>
              <p:cNvSpPr>
                <a:spLocks noChangeArrowheads="1"/>
              </p:cNvSpPr>
              <p:nvPr/>
            </p:nvSpPr>
            <p:spPr bwMode="auto">
              <a:xfrm>
                <a:off x="1809" y="3249"/>
                <a:ext cx="318" cy="13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" name="AutoShape 31"/>
              <p:cNvSpPr>
                <a:spLocks noChangeArrowheads="1"/>
              </p:cNvSpPr>
              <p:nvPr/>
            </p:nvSpPr>
            <p:spPr bwMode="auto">
              <a:xfrm>
                <a:off x="1837" y="3022"/>
                <a:ext cx="272" cy="136"/>
              </a:xfrm>
              <a:prstGeom prst="flowChartDecision">
                <a:avLst/>
              </a:prstGeom>
              <a:gradFill rotWithShape="1">
                <a:gsLst>
                  <a:gs pos="0">
                    <a:srgbClr val="00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" name="AutoShape 32"/>
              <p:cNvSpPr>
                <a:spLocks noChangeArrowheads="1"/>
              </p:cNvSpPr>
              <p:nvPr/>
            </p:nvSpPr>
            <p:spPr bwMode="auto">
              <a:xfrm>
                <a:off x="2245" y="3249"/>
                <a:ext cx="272" cy="136"/>
              </a:xfrm>
              <a:prstGeom prst="flowChartDecision">
                <a:avLst/>
              </a:prstGeom>
              <a:gradFill rotWithShape="1">
                <a:gsLst>
                  <a:gs pos="0">
                    <a:srgbClr val="00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" name="Rectangle 33"/>
              <p:cNvSpPr>
                <a:spLocks noChangeArrowheads="1"/>
              </p:cNvSpPr>
              <p:nvPr/>
            </p:nvSpPr>
            <p:spPr bwMode="auto">
              <a:xfrm>
                <a:off x="2607" y="3249"/>
                <a:ext cx="318" cy="13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2028" y="2356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黑体" panose="02010609060101010101" pitchFamily="49" charset="-122"/>
                </a:rPr>
                <a:t>信息世界</a:t>
              </a:r>
            </a:p>
          </p:txBody>
        </p:sp>
      </p:grpSp>
      <p:grpSp>
        <p:nvGrpSpPr>
          <p:cNvPr id="28" name="Group 35"/>
          <p:cNvGrpSpPr>
            <a:grpSpLocks/>
          </p:cNvGrpSpPr>
          <p:nvPr/>
        </p:nvGrpSpPr>
        <p:grpSpPr bwMode="auto">
          <a:xfrm>
            <a:off x="5435600" y="1997075"/>
            <a:ext cx="1368425" cy="1633538"/>
            <a:chOff x="3379" y="2356"/>
            <a:chExt cx="862" cy="1029"/>
          </a:xfrm>
        </p:grpSpPr>
        <p:sp>
          <p:nvSpPr>
            <p:cNvPr id="29" name="AutoShape 36"/>
            <p:cNvSpPr>
              <a:spLocks noChangeArrowheads="1"/>
            </p:cNvSpPr>
            <p:nvPr/>
          </p:nvSpPr>
          <p:spPr bwMode="auto">
            <a:xfrm>
              <a:off x="3379" y="2750"/>
              <a:ext cx="862" cy="635"/>
            </a:xfrm>
            <a:prstGeom prst="flowChartMagneticDisk">
              <a:avLst/>
            </a:prstGeom>
            <a:gradFill rotWithShape="1">
              <a:gsLst>
                <a:gs pos="0">
                  <a:schemeClr val="accent2"/>
                </a:gs>
                <a:gs pos="50000">
                  <a:srgbClr val="66CCFF"/>
                </a:gs>
                <a:gs pos="100000">
                  <a:schemeClr val="accent2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3505" y="3005"/>
              <a:ext cx="172" cy="2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3787" y="3022"/>
              <a:ext cx="338" cy="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3742" y="3183"/>
              <a:ext cx="383" cy="1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3424" y="2356"/>
              <a:ext cx="7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黑体" panose="02010609060101010101" pitchFamily="49" charset="-122"/>
                </a:rPr>
                <a:t>数据库世界</a:t>
              </a:r>
            </a:p>
          </p:txBody>
        </p:sp>
      </p:grpSp>
      <p:grpSp>
        <p:nvGrpSpPr>
          <p:cNvPr id="34" name="Group 41"/>
          <p:cNvGrpSpPr>
            <a:grpSpLocks/>
          </p:cNvGrpSpPr>
          <p:nvPr/>
        </p:nvGrpSpPr>
        <p:grpSpPr bwMode="auto">
          <a:xfrm>
            <a:off x="4427538" y="2765425"/>
            <a:ext cx="944562" cy="649288"/>
            <a:chOff x="2789" y="2840"/>
            <a:chExt cx="595" cy="409"/>
          </a:xfrm>
        </p:grpSpPr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2789" y="2840"/>
              <a:ext cx="5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ea typeface="黑体" panose="02010609060101010101" pitchFamily="49" charset="-122"/>
                </a:rPr>
                <a:t>模型转换 </a:t>
              </a:r>
            </a:p>
          </p:txBody>
        </p:sp>
        <p:sp>
          <p:nvSpPr>
            <p:cNvPr id="36" name="AutoShape 43"/>
            <p:cNvSpPr>
              <a:spLocks noChangeArrowheads="1"/>
            </p:cNvSpPr>
            <p:nvPr/>
          </p:nvSpPr>
          <p:spPr bwMode="auto">
            <a:xfrm>
              <a:off x="2880" y="3022"/>
              <a:ext cx="499" cy="227"/>
            </a:xfrm>
            <a:prstGeom prst="rightArrow">
              <a:avLst>
                <a:gd name="adj1" fmla="val 50000"/>
                <a:gd name="adj2" fmla="val 54956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FFCC00"/>
                </a:gs>
                <a:gs pos="100000">
                  <a:srgbClr val="FFFFFF"/>
                </a:gs>
              </a:gsLst>
              <a:lin ang="18900000" scaled="1"/>
            </a:gra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7" name="Group 44"/>
          <p:cNvGrpSpPr>
            <a:grpSpLocks/>
          </p:cNvGrpSpPr>
          <p:nvPr/>
        </p:nvGrpSpPr>
        <p:grpSpPr bwMode="auto">
          <a:xfrm>
            <a:off x="6804025" y="2765425"/>
            <a:ext cx="846138" cy="649288"/>
            <a:chOff x="4252" y="2840"/>
            <a:chExt cx="533" cy="409"/>
          </a:xfrm>
        </p:grpSpPr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4252" y="2840"/>
              <a:ext cx="4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ea typeface="黑体" panose="02010609060101010101" pitchFamily="49" charset="-122"/>
                </a:rPr>
                <a:t>规范化</a:t>
              </a:r>
            </a:p>
          </p:txBody>
        </p:sp>
        <p:sp>
          <p:nvSpPr>
            <p:cNvPr id="39" name="AutoShape 46"/>
            <p:cNvSpPr>
              <a:spLocks noChangeArrowheads="1"/>
            </p:cNvSpPr>
            <p:nvPr/>
          </p:nvSpPr>
          <p:spPr bwMode="auto">
            <a:xfrm>
              <a:off x="4297" y="3022"/>
              <a:ext cx="488" cy="227"/>
            </a:xfrm>
            <a:prstGeom prst="rightArrow">
              <a:avLst>
                <a:gd name="adj1" fmla="val 50000"/>
                <a:gd name="adj2" fmla="val 53744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FFCC00"/>
                </a:gs>
                <a:gs pos="100000">
                  <a:srgbClr val="FFFFFF"/>
                </a:gs>
              </a:gsLst>
              <a:lin ang="18900000" scaled="1"/>
            </a:gra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748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设计数据库的步骤</a:t>
            </a:r>
            <a:r>
              <a:rPr lang="en-US" altLang="zh-CN" dirty="0" smtClean="0"/>
              <a:t>4-1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905000"/>
            <a:ext cx="82296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GB" altLang="zh-CN" sz="2400" kern="0" dirty="0" err="1">
                <a:latin typeface="+mn-lt"/>
                <a:ea typeface="+mn-ea"/>
              </a:rPr>
              <a:t>收集信息</a:t>
            </a:r>
            <a:r>
              <a:rPr lang="zh-CN" altLang="en-GB" sz="2400" kern="0" dirty="0">
                <a:latin typeface="+mn-lt"/>
                <a:ea typeface="+mn-ea"/>
              </a:rPr>
              <a:t>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GB" sz="2400" kern="0" dirty="0">
                <a:latin typeface="+mn-lt"/>
                <a:ea typeface="+mn-ea"/>
              </a:rPr>
              <a:t>   与该系统有关人员进行交流、坐谈，充分理解数据库需要完成的任务</a:t>
            </a:r>
            <a:endParaRPr lang="en-GB" altLang="zh-CN" sz="24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GB" sz="24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GB" sz="2900" kern="0" dirty="0">
              <a:latin typeface="+mn-lt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16013" y="3276600"/>
            <a:ext cx="7488237" cy="2736850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BBS</a:t>
            </a:r>
            <a:r>
              <a:rPr lang="zh-CN" altLang="en-US" sz="2400" dirty="0">
                <a:ea typeface="黑体" panose="02010609060101010101" pitchFamily="49" charset="-122"/>
              </a:rPr>
              <a:t>论坛的基本功能：</a:t>
            </a:r>
          </a:p>
          <a:p>
            <a:pPr eaLnBrk="1" hangingPunct="1">
              <a:buClr>
                <a:srgbClr val="6600CC"/>
              </a:buClr>
              <a:buSzPct val="60000"/>
            </a:pPr>
            <a:r>
              <a:rPr lang="zh-CN" altLang="en-US" sz="2000" dirty="0">
                <a:ea typeface="黑体" panose="02010609060101010101" pitchFamily="49" charset="-122"/>
              </a:rPr>
              <a:t>用户注册和登录，后台数据库需要存放用户的注册信息和在线状态信息；</a:t>
            </a:r>
          </a:p>
          <a:p>
            <a:pPr eaLnBrk="1" hangingPunct="1">
              <a:buClr>
                <a:srgbClr val="6600CC"/>
              </a:buClr>
              <a:buSzPct val="60000"/>
            </a:pPr>
            <a:r>
              <a:rPr lang="zh-CN" altLang="en-US" sz="2000" dirty="0">
                <a:ea typeface="黑体" panose="02010609060101010101" pitchFamily="49" charset="-122"/>
              </a:rPr>
              <a:t>用户发贴，后台数据库需要存放贴子相关信息，如贴子内容、标题等；</a:t>
            </a:r>
          </a:p>
          <a:p>
            <a:pPr eaLnBrk="1" hangingPunct="1">
              <a:buClr>
                <a:srgbClr val="6600CC"/>
              </a:buClr>
              <a:buSzPct val="60000"/>
            </a:pPr>
            <a:r>
              <a:rPr lang="zh-CN" altLang="en-US" sz="2000" dirty="0">
                <a:ea typeface="黑体" panose="02010609060101010101" pitchFamily="49" charset="-122"/>
              </a:rPr>
              <a:t>用户可以对发帖进行回复；</a:t>
            </a:r>
          </a:p>
          <a:p>
            <a:pPr eaLnBrk="1" hangingPunct="1">
              <a:buClr>
                <a:srgbClr val="6600CC"/>
              </a:buClr>
              <a:buSzPct val="60000"/>
            </a:pPr>
            <a:r>
              <a:rPr lang="zh-CN" altLang="en-US" sz="2000" dirty="0">
                <a:ea typeface="黑体" panose="02010609060101010101" pitchFamily="49" charset="-122"/>
              </a:rPr>
              <a:t>论坛版块管理：后台数据库需要存放各个版块信息，如版主、版块名称、贴子数等；</a:t>
            </a:r>
          </a:p>
        </p:txBody>
      </p:sp>
    </p:spTree>
    <p:extLst>
      <p:ext uri="{BB962C8B-B14F-4D97-AF65-F5344CB8AC3E}">
        <p14:creationId xmlns:p14="http://schemas.microsoft.com/office/powerpoint/2010/main" val="418689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设计数据库的步骤</a:t>
            </a:r>
            <a:r>
              <a:rPr lang="en-US" altLang="zh-CN" dirty="0" smtClean="0"/>
              <a:t>4-2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96532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GB" altLang="zh-CN" sz="2400" kern="0">
                <a:latin typeface="+mn-lt"/>
                <a:ea typeface="+mn-ea"/>
              </a:rPr>
              <a:t>标识对象</a:t>
            </a:r>
            <a:r>
              <a:rPr lang="zh-CN" altLang="en-GB" sz="2400" kern="0">
                <a:latin typeface="+mn-lt"/>
                <a:ea typeface="+mn-ea"/>
              </a:rPr>
              <a:t>（实体－</a:t>
            </a:r>
            <a:r>
              <a:rPr lang="en-GB" altLang="zh-CN" sz="2400" kern="0">
                <a:latin typeface="+mn-lt"/>
                <a:ea typeface="+mn-ea"/>
              </a:rPr>
              <a:t>Entity</a:t>
            </a:r>
            <a:r>
              <a:rPr lang="zh-CN" altLang="en-GB" sz="2400" kern="0">
                <a:latin typeface="+mn-lt"/>
                <a:ea typeface="+mn-ea"/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kern="0">
                <a:latin typeface="+mn-lt"/>
                <a:ea typeface="+mn-ea"/>
              </a:rPr>
              <a:t>    标识数据库要管理的关键对象或实体 </a:t>
            </a:r>
            <a:endParaRPr lang="en-GB" sz="2900" ker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GB" sz="2900" kern="0" dirty="0">
              <a:latin typeface="+mn-lt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16013" y="3189288"/>
            <a:ext cx="7559675" cy="2051050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实体一般是名词：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用户：论坛普通用户、各版块的版主。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用户发的主贴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用户发的跟贴（回贴）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版块：论坛的各个版块信息</a:t>
            </a:r>
          </a:p>
        </p:txBody>
      </p:sp>
    </p:spTree>
    <p:extLst>
      <p:ext uri="{BB962C8B-B14F-4D97-AF65-F5344CB8AC3E}">
        <p14:creationId xmlns:p14="http://schemas.microsoft.com/office/powerpoint/2010/main" val="40282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设计数据库的步骤</a:t>
            </a:r>
            <a:r>
              <a:rPr lang="en-US" altLang="zh-CN" dirty="0" smtClean="0"/>
              <a:t>4-3</a:t>
            </a:r>
            <a:endParaRPr lang="zh-CN" alt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650" y="2514600"/>
            <a:ext cx="1873250" cy="3959225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论坛用户：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呢称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密码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电子邮件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生日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性别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用户的等级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备注信息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注册日期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状态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积分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914650" y="2514600"/>
            <a:ext cx="2016125" cy="3959225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主贴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发贴人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发贴表情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回复数量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标题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正文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发贴时间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点击数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状态：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最后回复时间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219700" y="2514600"/>
            <a:ext cx="1728788" cy="3959225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回贴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贴子编号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回贴人</a:t>
            </a:r>
            <a:r>
              <a:rPr lang="en-US" altLang="zh-CN" sz="2000" dirty="0">
                <a:ea typeface="黑体" panose="02010609060101010101" pitchFamily="49" charset="-122"/>
              </a:rPr>
              <a:t>,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回贴表情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标题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正文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回贴时间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点击数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235825" y="2514600"/>
            <a:ext cx="1728788" cy="3946525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6600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版块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版块名称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版主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本版格言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点击率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发贴数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84213" y="1878013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en-GB" altLang="zh-CN" sz="2800">
                <a:ea typeface="黑体" panose="02010609060101010101" pitchFamily="49" charset="-122"/>
              </a:rPr>
              <a:t>标识</a:t>
            </a:r>
            <a:r>
              <a:rPr lang="zh-CN" altLang="en-GB" sz="2800">
                <a:ea typeface="黑体" panose="02010609060101010101" pitchFamily="49" charset="-122"/>
              </a:rPr>
              <a:t>每个实体的属性（</a:t>
            </a:r>
            <a:r>
              <a:rPr lang="en-GB" altLang="zh-CN" sz="2800">
                <a:ea typeface="黑体" panose="02010609060101010101" pitchFamily="49" charset="-122"/>
              </a:rPr>
              <a:t>Attribute</a:t>
            </a:r>
            <a:r>
              <a:rPr lang="zh-CN" altLang="en-GB" sz="2800">
                <a:ea typeface="黑体" panose="02010609060101010101" pitchFamily="49" charset="-122"/>
              </a:rPr>
              <a:t>）</a:t>
            </a:r>
            <a:endParaRPr lang="zh-CN" altLang="en-GB" sz="290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5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设计数据库的步骤</a:t>
            </a:r>
            <a:r>
              <a:rPr lang="en-US" altLang="zh-CN" dirty="0" smtClean="0"/>
              <a:t>4-4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905000"/>
            <a:ext cx="8229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GB" altLang="zh-CN" sz="2400" kern="0">
                <a:latin typeface="+mn-lt"/>
                <a:ea typeface="+mn-ea"/>
              </a:rPr>
              <a:t>标识对象之间的关系</a:t>
            </a:r>
            <a:r>
              <a:rPr lang="zh-CN" altLang="en-GB" sz="2400" kern="0">
                <a:latin typeface="+mn-lt"/>
                <a:ea typeface="+mn-ea"/>
              </a:rPr>
              <a:t>（</a:t>
            </a:r>
            <a:r>
              <a:rPr lang="en-GB" altLang="zh-CN" sz="2400" kern="0">
                <a:latin typeface="+mn-lt"/>
                <a:ea typeface="+mn-ea"/>
              </a:rPr>
              <a:t>Relationship</a:t>
            </a:r>
            <a:r>
              <a:rPr lang="zh-CN" altLang="en-GB" sz="2400" kern="0">
                <a:latin typeface="+mn-lt"/>
                <a:ea typeface="+mn-ea"/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GB" altLang="zh-CN" sz="2400" ker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endParaRPr lang="en-GB" sz="2900" ker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GB" sz="2900" kern="0" dirty="0">
              <a:latin typeface="+mn-lt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1525" y="2697163"/>
            <a:ext cx="8193088" cy="2160587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跟贴和主贴有主从关系：我们需要在跟贴对象中表明它是谁的跟贴；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版块和用户有关系：从用户对象中可以根据版块对象查出对应的版主用户的情况；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主贴和版块有主从关系：需要表明发贴是属于哪个版块的；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跟贴和版块有主从关系：需要表明跟贴是属于哪个版块的；</a:t>
            </a:r>
          </a:p>
        </p:txBody>
      </p:sp>
    </p:spTree>
    <p:extLst>
      <p:ext uri="{BB962C8B-B14F-4D97-AF65-F5344CB8AC3E}">
        <p14:creationId xmlns:p14="http://schemas.microsoft.com/office/powerpoint/2010/main" val="14383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绘制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 </a:t>
            </a:r>
            <a:r>
              <a:rPr lang="en-US" altLang="zh-CN" dirty="0" smtClean="0"/>
              <a:t>4-1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987550"/>
            <a:ext cx="77041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b="1" kern="0">
                <a:latin typeface="+mn-lt"/>
                <a:ea typeface="+mn-ea"/>
              </a:rPr>
              <a:t>E-R</a:t>
            </a:r>
            <a:r>
              <a:rPr lang="zh-CN" altLang="en-US" sz="2400" b="1" kern="0">
                <a:latin typeface="+mn-lt"/>
                <a:ea typeface="+mn-ea"/>
              </a:rPr>
              <a:t>（</a:t>
            </a:r>
            <a:r>
              <a:rPr lang="en-US" altLang="zh-CN" sz="2400" b="1" kern="0">
                <a:latin typeface="+mn-lt"/>
                <a:ea typeface="+mn-ea"/>
              </a:rPr>
              <a:t>Entity</a:t>
            </a:r>
            <a:r>
              <a:rPr lang="zh-CN" altLang="en-US" sz="2400" b="1" kern="0">
                <a:latin typeface="+mn-lt"/>
                <a:ea typeface="+mn-ea"/>
              </a:rPr>
              <a:t>－</a:t>
            </a:r>
            <a:r>
              <a:rPr lang="en-US" altLang="zh-CN" sz="2400" b="1" kern="0">
                <a:latin typeface="+mn-lt"/>
                <a:ea typeface="+mn-ea"/>
              </a:rPr>
              <a:t>Relationship</a:t>
            </a:r>
            <a:r>
              <a:rPr lang="zh-CN" altLang="en-US" sz="2400" b="1" kern="0">
                <a:latin typeface="+mn-lt"/>
                <a:ea typeface="+mn-ea"/>
              </a:rPr>
              <a:t>）</a:t>
            </a:r>
            <a:r>
              <a:rPr lang="zh-CN" altLang="en-US" sz="2400" kern="0">
                <a:latin typeface="+mn-lt"/>
                <a:ea typeface="+mn-ea"/>
              </a:rPr>
              <a:t>实体关系图 </a:t>
            </a:r>
            <a:endParaRPr lang="en-US" sz="2400" kern="0" dirty="0">
              <a:latin typeface="+mn-lt"/>
              <a:ea typeface="+mn-ea"/>
            </a:endParaRPr>
          </a:p>
        </p:txBody>
      </p:sp>
      <p:graphicFrame>
        <p:nvGraphicFramePr>
          <p:cNvPr id="6" name="Group 5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49715190"/>
              </p:ext>
            </p:extLst>
          </p:nvPr>
        </p:nvGraphicFramePr>
        <p:xfrm>
          <a:off x="1116013" y="2819400"/>
          <a:ext cx="6588125" cy="3100389"/>
        </p:xfrm>
        <a:graphic>
          <a:graphicData uri="http://schemas.openxmlformats.org/drawingml/2006/table">
            <a:tbl>
              <a:tblPr/>
              <a:tblGrid>
                <a:gridCol w="3311525"/>
                <a:gridCol w="32766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符合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实体，一般是名词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属性，一般是名词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关系，一般是动词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1835150" y="3467100"/>
            <a:ext cx="1511300" cy="2374900"/>
            <a:chOff x="1156" y="1933"/>
            <a:chExt cx="952" cy="1496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156" y="1933"/>
              <a:ext cx="907" cy="36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1156" y="2478"/>
              <a:ext cx="952" cy="317"/>
            </a:xfrm>
            <a:prstGeom prst="ellips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1383" y="2938"/>
              <a:ext cx="590" cy="491"/>
            </a:xfrm>
            <a:prstGeom prst="diamond">
              <a:avLst/>
            </a:prstGeom>
            <a:noFill/>
            <a:ln w="2540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710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绘制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 </a:t>
            </a:r>
            <a:r>
              <a:rPr lang="en-US" altLang="zh-CN" dirty="0" smtClean="0"/>
              <a:t>4-2</a:t>
            </a:r>
            <a:endParaRPr lang="zh-CN" altLang="en-US" dirty="0" smtClean="0"/>
          </a:p>
        </p:txBody>
      </p:sp>
      <p:sp>
        <p:nvSpPr>
          <p:cNvPr id="5" name="AutoShape 35"/>
          <p:cNvSpPr>
            <a:spLocks noChangeArrowheads="1"/>
          </p:cNvSpPr>
          <p:nvPr/>
        </p:nvSpPr>
        <p:spPr bwMode="auto">
          <a:xfrm>
            <a:off x="3836988" y="2409825"/>
            <a:ext cx="1368425" cy="1150938"/>
          </a:xfrm>
          <a:prstGeom prst="diamond">
            <a:avLst/>
          </a:prstGeom>
          <a:gradFill rotWithShape="1">
            <a:gsLst>
              <a:gs pos="0">
                <a:schemeClr val="bg1"/>
              </a:gs>
              <a:gs pos="100000">
                <a:srgbClr val="FF9900"/>
              </a:gs>
            </a:gsLst>
            <a:lin ang="18900000" scaled="1"/>
          </a:gradFill>
          <a:ln w="19050" algn="ctr">
            <a:solidFill>
              <a:srgbClr val="993300"/>
            </a:solidFill>
            <a:miter lim="800000"/>
            <a:headEnd/>
            <a:tailEnd/>
          </a:ln>
          <a:effectLst>
            <a:outerShdw dist="56796" dir="3806097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</a:p>
        </p:txBody>
      </p:sp>
      <p:sp>
        <p:nvSpPr>
          <p:cNvPr id="6" name="Line 36"/>
          <p:cNvSpPr>
            <a:spLocks noChangeShapeType="1"/>
          </p:cNvSpPr>
          <p:nvPr/>
        </p:nvSpPr>
        <p:spPr bwMode="auto">
          <a:xfrm>
            <a:off x="3189288" y="2986088"/>
            <a:ext cx="6477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>
            <a:off x="5205413" y="2986088"/>
            <a:ext cx="7921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4"/>
          <p:cNvSpPr>
            <a:spLocks noChangeShapeType="1"/>
          </p:cNvSpPr>
          <p:nvPr/>
        </p:nvSpPr>
        <p:spPr bwMode="auto">
          <a:xfrm flipH="1">
            <a:off x="1101725" y="3490913"/>
            <a:ext cx="792163" cy="5762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2254250" y="3490913"/>
            <a:ext cx="1008063" cy="5762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H="1">
            <a:off x="5997575" y="3490913"/>
            <a:ext cx="936625" cy="5032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7150100" y="3490913"/>
            <a:ext cx="0" cy="5032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>
            <a:off x="7294563" y="3490913"/>
            <a:ext cx="935037" cy="5032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2038350" y="3490913"/>
            <a:ext cx="0" cy="5762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885825" y="2554288"/>
            <a:ext cx="2233613" cy="9366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ea typeface="黑体" panose="02010609060101010101" pitchFamily="49" charset="-122"/>
              </a:rPr>
              <a:t>bbsUser</a:t>
            </a:r>
          </a:p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（用户，版主）</a:t>
            </a:r>
          </a:p>
        </p:txBody>
      </p:sp>
      <p:sp>
        <p:nvSpPr>
          <p:cNvPr id="15" name="Oval 42"/>
          <p:cNvSpPr>
            <a:spLocks noChangeArrowheads="1"/>
          </p:cNvSpPr>
          <p:nvPr/>
        </p:nvSpPr>
        <p:spPr bwMode="auto">
          <a:xfrm>
            <a:off x="2828925" y="3922713"/>
            <a:ext cx="1152525" cy="57785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1317625" y="3922713"/>
            <a:ext cx="1512888" cy="576262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出生日期</a:t>
            </a:r>
          </a:p>
        </p:txBody>
      </p:sp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381000" y="3922713"/>
            <a:ext cx="935038" cy="576262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昵称</a:t>
            </a:r>
          </a:p>
        </p:txBody>
      </p:sp>
      <p:sp>
        <p:nvSpPr>
          <p:cNvPr id="18" name="Oval 40"/>
          <p:cNvSpPr>
            <a:spLocks noChangeArrowheads="1"/>
          </p:cNvSpPr>
          <p:nvPr/>
        </p:nvSpPr>
        <p:spPr bwMode="auto">
          <a:xfrm>
            <a:off x="5133975" y="3994150"/>
            <a:ext cx="1368425" cy="57785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版块名称</a:t>
            </a:r>
          </a:p>
        </p:txBody>
      </p:sp>
      <p:sp>
        <p:nvSpPr>
          <p:cNvPr id="19" name="Oval 41"/>
          <p:cNvSpPr>
            <a:spLocks noChangeArrowheads="1"/>
          </p:cNvSpPr>
          <p:nvPr/>
        </p:nvSpPr>
        <p:spPr bwMode="auto">
          <a:xfrm>
            <a:off x="6538913" y="3994150"/>
            <a:ext cx="1152525" cy="576263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版主</a:t>
            </a:r>
          </a:p>
        </p:txBody>
      </p:sp>
      <p:sp>
        <p:nvSpPr>
          <p:cNvPr id="20" name="Oval 43"/>
          <p:cNvSpPr>
            <a:spLocks noChangeArrowheads="1"/>
          </p:cNvSpPr>
          <p:nvPr/>
        </p:nvSpPr>
        <p:spPr bwMode="auto">
          <a:xfrm>
            <a:off x="7726363" y="3994150"/>
            <a:ext cx="1152525" cy="576263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997575" y="2554288"/>
            <a:ext cx="2233613" cy="9366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ea typeface="黑体" panose="02010609060101010101" pitchFamily="49" charset="-122"/>
              </a:rPr>
              <a:t>bbsSection</a:t>
            </a:r>
          </a:p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（版块）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62313" y="25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08104" y="256490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0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绘制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 </a:t>
            </a:r>
            <a:r>
              <a:rPr lang="en-US" altLang="zh-CN" dirty="0" smtClean="0"/>
              <a:t>4-3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885950"/>
            <a:ext cx="7920037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映射基数</a:t>
            </a: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944688" y="3870325"/>
            <a:ext cx="15081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一对一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31913" y="2365375"/>
            <a:ext cx="754062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138488" y="2362200"/>
            <a:ext cx="754062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755775" y="2711450"/>
            <a:ext cx="1697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55775" y="2971800"/>
            <a:ext cx="1697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789113" y="3200400"/>
            <a:ext cx="1697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275263" y="2365375"/>
            <a:ext cx="754062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143750" y="2362200"/>
            <a:ext cx="754063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762625" y="2730500"/>
            <a:ext cx="1695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753100" y="3267075"/>
            <a:ext cx="1717675" cy="158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765800" y="2743200"/>
            <a:ext cx="1695450" cy="184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762625" y="3233738"/>
            <a:ext cx="1695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997575" y="3873500"/>
            <a:ext cx="16954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一对多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1331913" y="4667250"/>
            <a:ext cx="754062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00400" y="4664075"/>
            <a:ext cx="754063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ea typeface="黑体" panose="02010609060101010101" pitchFamily="49" charset="-122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71650" y="5029200"/>
            <a:ext cx="16335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1781175" y="5068888"/>
            <a:ext cx="1624013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803400" y="5480050"/>
            <a:ext cx="16335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1797050" y="5516563"/>
            <a:ext cx="1655763" cy="219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803400" y="6221413"/>
            <a:ext cx="1697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多对一</a:t>
            </a: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5243513" y="4667250"/>
            <a:ext cx="754062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7159625" y="4664075"/>
            <a:ext cx="754063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ea typeface="黑体" panose="02010609060101010101" pitchFamily="49" charset="-122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5730875" y="5029200"/>
            <a:ext cx="16335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5730875" y="5248275"/>
            <a:ext cx="16271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5715000" y="5029200"/>
            <a:ext cx="1649413" cy="219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5748338" y="5500688"/>
            <a:ext cx="1655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5748338" y="5767388"/>
            <a:ext cx="1655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5784850" y="5248275"/>
            <a:ext cx="1579563" cy="496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5856288" y="6221413"/>
            <a:ext cx="1884362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多对多</a:t>
            </a: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74825" y="3463925"/>
            <a:ext cx="1695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Group 37"/>
          <p:cNvGrpSpPr>
            <a:grpSpLocks/>
          </p:cNvGrpSpPr>
          <p:nvPr/>
        </p:nvGrpSpPr>
        <p:grpSpPr bwMode="auto">
          <a:xfrm>
            <a:off x="1501775" y="4267200"/>
            <a:ext cx="5399088" cy="504825"/>
            <a:chOff x="1156" y="2272"/>
            <a:chExt cx="3401" cy="318"/>
          </a:xfrm>
        </p:grpSpPr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1156" y="2272"/>
              <a:ext cx="499" cy="313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tabLst>
                  <a:tab pos="1657350" algn="l"/>
                </a:tabLst>
                <a:defRPr/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客户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699" y="2272"/>
              <a:ext cx="499" cy="313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tabLst>
                  <a:tab pos="1657350" algn="l"/>
                </a:tabLst>
                <a:defRPr/>
              </a:pPr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订单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059" y="2272"/>
              <a:ext cx="498" cy="313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tabLst>
                  <a:tab pos="1657350" algn="l"/>
                </a:tabLst>
                <a:defRPr/>
              </a:pPr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产品</a:t>
              </a:r>
            </a:p>
          </p:txBody>
        </p:sp>
        <p:sp>
          <p:nvSpPr>
            <p:cNvPr id="40" name="AutoShape 41"/>
            <p:cNvSpPr>
              <a:spLocks noChangeArrowheads="1"/>
            </p:cNvSpPr>
            <p:nvPr/>
          </p:nvSpPr>
          <p:spPr bwMode="auto">
            <a:xfrm rot="16200000">
              <a:off x="2109" y="2136"/>
              <a:ext cx="182" cy="726"/>
            </a:xfrm>
            <a:prstGeom prst="downArrow">
              <a:avLst>
                <a:gd name="adj1" fmla="val 45454"/>
                <a:gd name="adj2" fmla="val 224382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r>
                <a:rPr kumimoji="1" lang="en-US" altLang="zh-CN" sz="1400" dirty="0">
                  <a:latin typeface="Arial" charset="0"/>
                  <a:ea typeface="黑体" pitchFamily="2" charset="-122"/>
                </a:rPr>
                <a:t>1              N</a:t>
              </a:r>
            </a:p>
            <a:p>
              <a:pPr eaLnBrk="1" hangingPunct="1">
                <a:defRPr/>
              </a:pPr>
              <a:endParaRPr kumimoji="1" lang="en-US" altLang="zh-CN" sz="1400" dirty="0">
                <a:latin typeface="Arial" charset="0"/>
                <a:ea typeface="黑体" pitchFamily="2" charset="-122"/>
              </a:endParaRPr>
            </a:p>
            <a:p>
              <a:pPr eaLnBrk="1" hangingPunct="1">
                <a:defRPr/>
              </a:pPr>
              <a:endParaRPr kumimoji="1" lang="en-US" altLang="zh-CN" sz="1400" dirty="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" name="AutoShape 42"/>
            <p:cNvSpPr>
              <a:spLocks noChangeArrowheads="1"/>
            </p:cNvSpPr>
            <p:nvPr/>
          </p:nvSpPr>
          <p:spPr bwMode="auto">
            <a:xfrm rot="16200000">
              <a:off x="3606" y="2181"/>
              <a:ext cx="136" cy="589"/>
            </a:xfrm>
            <a:prstGeom prst="downArrow">
              <a:avLst>
                <a:gd name="adj1" fmla="val 45454"/>
                <a:gd name="adj2" fmla="val 243612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r>
                <a:rPr kumimoji="1" lang="en-US" altLang="zh-CN" sz="1400" dirty="0">
                  <a:latin typeface="Arial" charset="0"/>
                  <a:ea typeface="黑体" pitchFamily="2" charset="-122"/>
                </a:rPr>
                <a:t>   M            N</a:t>
              </a:r>
            </a:p>
            <a:p>
              <a:pPr eaLnBrk="1" hangingPunct="1">
                <a:defRPr/>
              </a:pPr>
              <a:endParaRPr kumimoji="1" lang="en-US" altLang="zh-CN" sz="1400" dirty="0">
                <a:latin typeface="Arial" charset="0"/>
                <a:ea typeface="黑体" pitchFamily="2" charset="-122"/>
              </a:endParaRPr>
            </a:p>
            <a:p>
              <a:pPr eaLnBrk="1" hangingPunct="1">
                <a:defRPr/>
              </a:pPr>
              <a:endParaRPr kumimoji="1" lang="en-US" altLang="zh-CN" sz="1400" dirty="0">
                <a:latin typeface="Arial" charset="0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1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GB" dirty="0" smtClean="0"/>
              <a:t>本章目标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r>
              <a:rPr lang="zh-CN" altLang="en-GB" smtClean="0"/>
              <a:t>了解设计数据库的步骤</a:t>
            </a:r>
          </a:p>
          <a:p>
            <a:r>
              <a:rPr lang="zh-CN" altLang="en-GB" smtClean="0">
                <a:solidFill>
                  <a:srgbClr val="FF0000"/>
                </a:solidFill>
              </a:rPr>
              <a:t>掌握如何绘制数据库的</a:t>
            </a:r>
            <a:r>
              <a:rPr lang="en-GB" altLang="zh-CN" smtClean="0">
                <a:solidFill>
                  <a:srgbClr val="FF0000"/>
                </a:solidFill>
              </a:rPr>
              <a:t>E-R</a:t>
            </a:r>
            <a:r>
              <a:rPr lang="zh-CN" altLang="en-GB" smtClean="0">
                <a:solidFill>
                  <a:srgbClr val="FF0000"/>
                </a:solidFill>
              </a:rPr>
              <a:t>图</a:t>
            </a:r>
          </a:p>
          <a:p>
            <a:r>
              <a:rPr lang="zh-CN" altLang="en-GB" smtClean="0">
                <a:solidFill>
                  <a:srgbClr val="FF0000"/>
                </a:solidFill>
              </a:rPr>
              <a:t>理解数据库的规范化－三大范式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50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绘制</a:t>
            </a:r>
            <a:r>
              <a:rPr lang="en-US" altLang="zh-CN" smtClean="0"/>
              <a:t>E-R</a:t>
            </a:r>
            <a:r>
              <a:rPr lang="zh-CN" altLang="en-US" smtClean="0"/>
              <a:t>图</a:t>
            </a:r>
          </a:p>
        </p:txBody>
      </p: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17463" y="-11113"/>
            <a:ext cx="9109075" cy="6869113"/>
            <a:chOff x="0" y="-7"/>
            <a:chExt cx="5738" cy="4327"/>
          </a:xfrm>
        </p:grpSpPr>
        <p:sp>
          <p:nvSpPr>
            <p:cNvPr id="6" name="Rectangle 153"/>
            <p:cNvSpPr>
              <a:spLocks noChangeArrowheads="1"/>
            </p:cNvSpPr>
            <p:nvPr/>
          </p:nvSpPr>
          <p:spPr bwMode="auto">
            <a:xfrm>
              <a:off x="0" y="-7"/>
              <a:ext cx="5738" cy="4327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55000"/>
                  </a:schemeClr>
                </a:gs>
                <a:gs pos="50000">
                  <a:schemeClr val="bg1"/>
                </a:gs>
                <a:gs pos="100000">
                  <a:schemeClr val="bg1">
                    <a:alpha val="55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68" y="491"/>
              <a:ext cx="5527" cy="3180"/>
              <a:chOff x="158" y="346"/>
              <a:chExt cx="5527" cy="3180"/>
            </a:xfrm>
          </p:grpSpPr>
          <p:sp>
            <p:nvSpPr>
              <p:cNvPr id="8" name="Line 49"/>
              <p:cNvSpPr>
                <a:spLocks noChangeShapeType="1"/>
              </p:cNvSpPr>
              <p:nvPr/>
            </p:nvSpPr>
            <p:spPr bwMode="auto">
              <a:xfrm>
                <a:off x="476" y="527"/>
                <a:ext cx="998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944" y="527"/>
                <a:ext cx="536" cy="2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51"/>
              <p:cNvSpPr>
                <a:spLocks noChangeShapeType="1"/>
              </p:cNvSpPr>
              <p:nvPr/>
            </p:nvSpPr>
            <p:spPr bwMode="auto">
              <a:xfrm>
                <a:off x="1383" y="527"/>
                <a:ext cx="115" cy="2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1519" y="527"/>
                <a:ext cx="36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 flipV="1">
                <a:off x="1519" y="527"/>
                <a:ext cx="862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54"/>
              <p:cNvSpPr>
                <a:spLocks noChangeShapeType="1"/>
              </p:cNvSpPr>
              <p:nvPr/>
            </p:nvSpPr>
            <p:spPr bwMode="auto">
              <a:xfrm>
                <a:off x="3787" y="527"/>
                <a:ext cx="479" cy="2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55"/>
              <p:cNvSpPr>
                <a:spLocks noChangeShapeType="1"/>
              </p:cNvSpPr>
              <p:nvPr/>
            </p:nvSpPr>
            <p:spPr bwMode="auto">
              <a:xfrm flipH="1">
                <a:off x="4265" y="498"/>
                <a:ext cx="19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56"/>
              <p:cNvSpPr>
                <a:spLocks noChangeShapeType="1"/>
              </p:cNvSpPr>
              <p:nvPr/>
            </p:nvSpPr>
            <p:spPr bwMode="auto">
              <a:xfrm flipV="1">
                <a:off x="4284" y="504"/>
                <a:ext cx="552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 flipV="1">
                <a:off x="521" y="954"/>
                <a:ext cx="937" cy="2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 flipV="1">
                <a:off x="846" y="960"/>
                <a:ext cx="636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 flipV="1">
                <a:off x="1194" y="936"/>
                <a:ext cx="33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0"/>
              <p:cNvSpPr>
                <a:spLocks noChangeShapeType="1"/>
              </p:cNvSpPr>
              <p:nvPr/>
            </p:nvSpPr>
            <p:spPr bwMode="auto">
              <a:xfrm>
                <a:off x="1500" y="924"/>
                <a:ext cx="312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>
                <a:off x="1506" y="942"/>
                <a:ext cx="708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2"/>
              <p:cNvSpPr>
                <a:spLocks noChangeShapeType="1"/>
              </p:cNvSpPr>
              <p:nvPr/>
            </p:nvSpPr>
            <p:spPr bwMode="auto">
              <a:xfrm flipH="1">
                <a:off x="3742" y="935"/>
                <a:ext cx="508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3"/>
              <p:cNvSpPr>
                <a:spLocks noChangeShapeType="1"/>
              </p:cNvSpPr>
              <p:nvPr/>
            </p:nvSpPr>
            <p:spPr bwMode="auto">
              <a:xfrm>
                <a:off x="4241" y="935"/>
                <a:ext cx="63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4"/>
              <p:cNvSpPr>
                <a:spLocks noChangeShapeType="1"/>
              </p:cNvSpPr>
              <p:nvPr/>
            </p:nvSpPr>
            <p:spPr bwMode="auto">
              <a:xfrm>
                <a:off x="3020" y="1975"/>
                <a:ext cx="624" cy="9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65"/>
              <p:cNvSpPr>
                <a:spLocks noChangeShapeType="1"/>
              </p:cNvSpPr>
              <p:nvPr/>
            </p:nvSpPr>
            <p:spPr bwMode="auto">
              <a:xfrm flipH="1" flipV="1">
                <a:off x="2137" y="880"/>
                <a:ext cx="515" cy="6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auto">
              <a:xfrm flipV="1">
                <a:off x="1498" y="960"/>
                <a:ext cx="0" cy="7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67"/>
              <p:cNvSpPr>
                <a:spLocks noChangeShapeType="1"/>
              </p:cNvSpPr>
              <p:nvPr/>
            </p:nvSpPr>
            <p:spPr bwMode="auto">
              <a:xfrm flipH="1">
                <a:off x="2146" y="866"/>
                <a:ext cx="1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68"/>
              <p:cNvSpPr>
                <a:spLocks noChangeShapeType="1"/>
              </p:cNvSpPr>
              <p:nvPr/>
            </p:nvSpPr>
            <p:spPr bwMode="auto">
              <a:xfrm>
                <a:off x="2394" y="864"/>
                <a:ext cx="1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69"/>
              <p:cNvSpPr txBox="1">
                <a:spLocks noChangeArrowheads="1"/>
              </p:cNvSpPr>
              <p:nvPr/>
            </p:nvSpPr>
            <p:spPr bwMode="auto">
              <a:xfrm>
                <a:off x="2302" y="767"/>
                <a:ext cx="104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1</a:t>
                </a:r>
              </a:p>
            </p:txBody>
          </p:sp>
          <p:sp>
            <p:nvSpPr>
              <p:cNvPr id="29" name="Text Box 70"/>
              <p:cNvSpPr txBox="1">
                <a:spLocks noChangeArrowheads="1"/>
              </p:cNvSpPr>
              <p:nvPr/>
            </p:nvSpPr>
            <p:spPr bwMode="auto">
              <a:xfrm>
                <a:off x="3330" y="770"/>
                <a:ext cx="103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/>
                  <a:t>N</a:t>
                </a:r>
              </a:p>
            </p:txBody>
          </p:sp>
          <p:sp>
            <p:nvSpPr>
              <p:cNvPr id="30" name="Line 71"/>
              <p:cNvSpPr>
                <a:spLocks noChangeShapeType="1"/>
              </p:cNvSpPr>
              <p:nvPr/>
            </p:nvSpPr>
            <p:spPr bwMode="auto">
              <a:xfrm>
                <a:off x="3170" y="864"/>
                <a:ext cx="1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72"/>
              <p:cNvSpPr>
                <a:spLocks noChangeShapeType="1"/>
              </p:cNvSpPr>
              <p:nvPr/>
            </p:nvSpPr>
            <p:spPr bwMode="auto">
              <a:xfrm flipH="1">
                <a:off x="3426" y="866"/>
                <a:ext cx="2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73"/>
              <p:cNvSpPr>
                <a:spLocks noChangeShapeType="1"/>
              </p:cNvSpPr>
              <p:nvPr/>
            </p:nvSpPr>
            <p:spPr bwMode="auto">
              <a:xfrm flipV="1">
                <a:off x="3692" y="971"/>
                <a:ext cx="564" cy="5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Text Box 74"/>
              <p:cNvSpPr txBox="1">
                <a:spLocks noChangeArrowheads="1"/>
              </p:cNvSpPr>
              <p:nvPr/>
            </p:nvSpPr>
            <p:spPr bwMode="auto">
              <a:xfrm rot="-2826821">
                <a:off x="3822" y="1254"/>
                <a:ext cx="117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1</a:t>
                </a:r>
              </a:p>
            </p:txBody>
          </p:sp>
          <p:sp>
            <p:nvSpPr>
              <p:cNvPr id="34" name="Line 75"/>
              <p:cNvSpPr>
                <a:spLocks noChangeShapeType="1"/>
              </p:cNvSpPr>
              <p:nvPr/>
            </p:nvSpPr>
            <p:spPr bwMode="auto">
              <a:xfrm flipV="1">
                <a:off x="4262" y="973"/>
                <a:ext cx="12" cy="8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76"/>
              <p:cNvSpPr txBox="1">
                <a:spLocks noChangeArrowheads="1"/>
              </p:cNvSpPr>
              <p:nvPr/>
            </p:nvSpPr>
            <p:spPr bwMode="auto">
              <a:xfrm>
                <a:off x="4203" y="1314"/>
                <a:ext cx="119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1</a:t>
                </a:r>
              </a:p>
            </p:txBody>
          </p:sp>
          <p:sp>
            <p:nvSpPr>
              <p:cNvPr id="36" name="Line 77"/>
              <p:cNvSpPr>
                <a:spLocks noChangeShapeType="1"/>
              </p:cNvSpPr>
              <p:nvPr/>
            </p:nvSpPr>
            <p:spPr bwMode="auto">
              <a:xfrm>
                <a:off x="4266" y="2160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Text Box 78"/>
              <p:cNvSpPr txBox="1">
                <a:spLocks noChangeArrowheads="1"/>
              </p:cNvSpPr>
              <p:nvPr/>
            </p:nvSpPr>
            <p:spPr bwMode="auto">
              <a:xfrm>
                <a:off x="4195" y="2364"/>
                <a:ext cx="145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</a:t>
                </a:r>
              </a:p>
            </p:txBody>
          </p:sp>
          <p:sp>
            <p:nvSpPr>
              <p:cNvPr id="38" name="Text Box 79"/>
              <p:cNvSpPr txBox="1">
                <a:spLocks noChangeArrowheads="1"/>
              </p:cNvSpPr>
              <p:nvPr/>
            </p:nvSpPr>
            <p:spPr bwMode="auto">
              <a:xfrm>
                <a:off x="1436" y="1392"/>
                <a:ext cx="113" cy="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1</a:t>
                </a:r>
              </a:p>
            </p:txBody>
          </p:sp>
          <p:sp>
            <p:nvSpPr>
              <p:cNvPr id="39" name="Line 80"/>
              <p:cNvSpPr>
                <a:spLocks noChangeShapeType="1"/>
              </p:cNvSpPr>
              <p:nvPr/>
            </p:nvSpPr>
            <p:spPr bwMode="auto">
              <a:xfrm>
                <a:off x="1498" y="2058"/>
                <a:ext cx="0" cy="7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Text Box 81"/>
              <p:cNvSpPr txBox="1">
                <a:spLocks noChangeArrowheads="1"/>
              </p:cNvSpPr>
              <p:nvPr/>
            </p:nvSpPr>
            <p:spPr bwMode="auto">
              <a:xfrm>
                <a:off x="1383" y="2387"/>
                <a:ext cx="243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</a:t>
                </a:r>
              </a:p>
            </p:txBody>
          </p:sp>
          <p:sp>
            <p:nvSpPr>
              <p:cNvPr id="41" name="Line 82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90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83"/>
              <p:cNvSpPr>
                <a:spLocks noChangeShapeType="1"/>
              </p:cNvSpPr>
              <p:nvPr/>
            </p:nvSpPr>
            <p:spPr bwMode="auto">
              <a:xfrm flipV="1">
                <a:off x="975" y="2994"/>
                <a:ext cx="537" cy="3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84"/>
              <p:cNvSpPr>
                <a:spLocks noChangeShapeType="1"/>
              </p:cNvSpPr>
              <p:nvPr/>
            </p:nvSpPr>
            <p:spPr bwMode="auto">
              <a:xfrm flipV="1">
                <a:off x="1362" y="2988"/>
                <a:ext cx="126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85"/>
              <p:cNvSpPr>
                <a:spLocks noChangeShapeType="1"/>
              </p:cNvSpPr>
              <p:nvPr/>
            </p:nvSpPr>
            <p:spPr bwMode="auto">
              <a:xfrm flipH="1" flipV="1">
                <a:off x="1476" y="300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86"/>
              <p:cNvSpPr>
                <a:spLocks noChangeShapeType="1"/>
              </p:cNvSpPr>
              <p:nvPr/>
            </p:nvSpPr>
            <p:spPr bwMode="auto">
              <a:xfrm flipH="1" flipV="1">
                <a:off x="1488" y="3024"/>
                <a:ext cx="792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87"/>
              <p:cNvSpPr>
                <a:spLocks noChangeShapeType="1"/>
              </p:cNvSpPr>
              <p:nvPr/>
            </p:nvSpPr>
            <p:spPr bwMode="auto">
              <a:xfrm flipH="1" flipV="1">
                <a:off x="1458" y="3018"/>
                <a:ext cx="1416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" name="Group 88"/>
              <p:cNvGrpSpPr>
                <a:grpSpLocks/>
              </p:cNvGrpSpPr>
              <p:nvPr/>
            </p:nvGrpSpPr>
            <p:grpSpPr bwMode="auto">
              <a:xfrm>
                <a:off x="2143" y="1999"/>
                <a:ext cx="1109" cy="948"/>
                <a:chOff x="2128" y="1988"/>
                <a:chExt cx="1132" cy="960"/>
              </a:xfrm>
            </p:grpSpPr>
            <p:sp>
              <p:nvSpPr>
                <p:cNvPr id="109" name="Freeform 89"/>
                <p:cNvSpPr>
                  <a:spLocks/>
                </p:cNvSpPr>
                <p:nvPr/>
              </p:nvSpPr>
              <p:spPr bwMode="auto">
                <a:xfrm rot="-834162">
                  <a:off x="3059" y="2059"/>
                  <a:ext cx="97" cy="78"/>
                </a:xfrm>
                <a:custGeom>
                  <a:avLst/>
                  <a:gdLst>
                    <a:gd name="T0" fmla="*/ 5 w 129"/>
                    <a:gd name="T1" fmla="*/ 78 h 96"/>
                    <a:gd name="T2" fmla="*/ 5 w 129"/>
                    <a:gd name="T3" fmla="*/ 41 h 96"/>
                    <a:gd name="T4" fmla="*/ 34 w 129"/>
                    <a:gd name="T5" fmla="*/ 2 h 96"/>
                    <a:gd name="T6" fmla="*/ 97 w 129"/>
                    <a:gd name="T7" fmla="*/ 3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9"/>
                    <a:gd name="T13" fmla="*/ 0 h 96"/>
                    <a:gd name="T14" fmla="*/ 129 w 129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9" h="96">
                      <a:moveTo>
                        <a:pt x="6" y="96"/>
                      </a:moveTo>
                      <a:cubicBezTo>
                        <a:pt x="3" y="81"/>
                        <a:pt x="0" y="67"/>
                        <a:pt x="6" y="51"/>
                      </a:cubicBezTo>
                      <a:cubicBezTo>
                        <a:pt x="12" y="35"/>
                        <a:pt x="25" y="4"/>
                        <a:pt x="45" y="2"/>
                      </a:cubicBezTo>
                      <a:cubicBezTo>
                        <a:pt x="65" y="0"/>
                        <a:pt x="113" y="30"/>
                        <a:pt x="129" y="38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128" y="2144"/>
                  <a:ext cx="952" cy="8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3152" y="1988"/>
                  <a:ext cx="108" cy="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Text Box 92"/>
              <p:cNvSpPr txBox="1">
                <a:spLocks noChangeArrowheads="1"/>
              </p:cNvSpPr>
              <p:nvPr/>
            </p:nvSpPr>
            <p:spPr bwMode="auto">
              <a:xfrm>
                <a:off x="2602" y="2387"/>
                <a:ext cx="142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</a:t>
                </a:r>
              </a:p>
            </p:txBody>
          </p:sp>
          <p:sp>
            <p:nvSpPr>
              <p:cNvPr id="49" name="Text Box 93"/>
              <p:cNvSpPr txBox="1">
                <a:spLocks noChangeArrowheads="1"/>
              </p:cNvSpPr>
              <p:nvPr/>
            </p:nvSpPr>
            <p:spPr bwMode="auto">
              <a:xfrm>
                <a:off x="3206" y="2387"/>
                <a:ext cx="243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</a:t>
                </a:r>
              </a:p>
            </p:txBody>
          </p:sp>
          <p:sp>
            <p:nvSpPr>
              <p:cNvPr id="50" name="Text Box 94"/>
              <p:cNvSpPr txBox="1">
                <a:spLocks noChangeArrowheads="1"/>
              </p:cNvSpPr>
              <p:nvPr/>
            </p:nvSpPr>
            <p:spPr bwMode="auto">
              <a:xfrm>
                <a:off x="3249" y="2387"/>
                <a:ext cx="135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</a:t>
                </a:r>
              </a:p>
            </p:txBody>
          </p:sp>
          <p:sp>
            <p:nvSpPr>
              <p:cNvPr id="51" name="Line 95"/>
              <p:cNvSpPr>
                <a:spLocks noChangeShapeType="1"/>
              </p:cNvSpPr>
              <p:nvPr/>
            </p:nvSpPr>
            <p:spPr bwMode="auto">
              <a:xfrm>
                <a:off x="657" y="2614"/>
                <a:ext cx="834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96"/>
              <p:cNvSpPr>
                <a:spLocks noChangeShapeType="1"/>
              </p:cNvSpPr>
              <p:nvPr/>
            </p:nvSpPr>
            <p:spPr bwMode="auto">
              <a:xfrm>
                <a:off x="1156" y="2614"/>
                <a:ext cx="323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97"/>
              <p:cNvSpPr>
                <a:spLocks noChangeShapeType="1"/>
              </p:cNvSpPr>
              <p:nvPr/>
            </p:nvSpPr>
            <p:spPr bwMode="auto">
              <a:xfrm flipH="1">
                <a:off x="1496" y="2612"/>
                <a:ext cx="20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98"/>
              <p:cNvSpPr>
                <a:spLocks noChangeShapeType="1"/>
              </p:cNvSpPr>
              <p:nvPr/>
            </p:nvSpPr>
            <p:spPr bwMode="auto">
              <a:xfrm flipV="1">
                <a:off x="1516" y="2612"/>
                <a:ext cx="436" cy="2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99"/>
              <p:cNvSpPr>
                <a:spLocks noChangeShapeType="1"/>
              </p:cNvSpPr>
              <p:nvPr/>
            </p:nvSpPr>
            <p:spPr bwMode="auto">
              <a:xfrm flipV="1">
                <a:off x="1552" y="2608"/>
                <a:ext cx="796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Oval 100"/>
              <p:cNvSpPr>
                <a:spLocks noChangeArrowheads="1"/>
              </p:cNvSpPr>
              <p:nvPr/>
            </p:nvSpPr>
            <p:spPr bwMode="auto">
              <a:xfrm>
                <a:off x="158" y="346"/>
                <a:ext cx="585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用户积分</a:t>
                </a:r>
              </a:p>
            </p:txBody>
          </p:sp>
          <p:sp>
            <p:nvSpPr>
              <p:cNvPr id="57" name="Oval 101"/>
              <p:cNvSpPr>
                <a:spLocks noChangeArrowheads="1"/>
              </p:cNvSpPr>
              <p:nvPr/>
            </p:nvSpPr>
            <p:spPr bwMode="auto">
              <a:xfrm>
                <a:off x="724" y="346"/>
                <a:ext cx="387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性别</a:t>
                </a:r>
              </a:p>
            </p:txBody>
          </p:sp>
          <p:sp>
            <p:nvSpPr>
              <p:cNvPr id="58" name="Oval 102"/>
              <p:cNvSpPr>
                <a:spLocks noChangeArrowheads="1"/>
              </p:cNvSpPr>
              <p:nvPr/>
            </p:nvSpPr>
            <p:spPr bwMode="auto">
              <a:xfrm>
                <a:off x="1124" y="346"/>
                <a:ext cx="475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用户等级</a:t>
                </a:r>
              </a:p>
            </p:txBody>
          </p:sp>
          <p:sp>
            <p:nvSpPr>
              <p:cNvPr id="59" name="Oval 103"/>
              <p:cNvSpPr>
                <a:spLocks noChangeArrowheads="1"/>
              </p:cNvSpPr>
              <p:nvPr/>
            </p:nvSpPr>
            <p:spPr bwMode="auto">
              <a:xfrm>
                <a:off x="1602" y="346"/>
                <a:ext cx="507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备注信息</a:t>
                </a:r>
              </a:p>
            </p:txBody>
          </p:sp>
          <p:sp>
            <p:nvSpPr>
              <p:cNvPr id="60" name="Oval 104"/>
              <p:cNvSpPr>
                <a:spLocks noChangeArrowheads="1"/>
              </p:cNvSpPr>
              <p:nvPr/>
            </p:nvSpPr>
            <p:spPr bwMode="auto">
              <a:xfrm>
                <a:off x="2109" y="346"/>
                <a:ext cx="555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注册日期</a:t>
                </a:r>
              </a:p>
            </p:txBody>
          </p:sp>
          <p:sp>
            <p:nvSpPr>
              <p:cNvPr id="61" name="Oval 105"/>
              <p:cNvSpPr>
                <a:spLocks noChangeArrowheads="1"/>
              </p:cNvSpPr>
              <p:nvPr/>
            </p:nvSpPr>
            <p:spPr bwMode="auto">
              <a:xfrm>
                <a:off x="3497" y="346"/>
                <a:ext cx="543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版块名称</a:t>
                </a:r>
              </a:p>
            </p:txBody>
          </p:sp>
          <p:sp>
            <p:nvSpPr>
              <p:cNvPr id="62" name="Oval 106"/>
              <p:cNvSpPr>
                <a:spLocks noChangeArrowheads="1"/>
              </p:cNvSpPr>
              <p:nvPr/>
            </p:nvSpPr>
            <p:spPr bwMode="auto">
              <a:xfrm>
                <a:off x="4043" y="346"/>
                <a:ext cx="573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本版留言</a:t>
                </a:r>
              </a:p>
            </p:txBody>
          </p:sp>
          <p:sp>
            <p:nvSpPr>
              <p:cNvPr id="63" name="Oval 107"/>
              <p:cNvSpPr>
                <a:spLocks noChangeArrowheads="1"/>
              </p:cNvSpPr>
              <p:nvPr/>
            </p:nvSpPr>
            <p:spPr bwMode="auto">
              <a:xfrm>
                <a:off x="4613" y="346"/>
                <a:ext cx="555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发贴数</a:t>
                </a:r>
              </a:p>
            </p:txBody>
          </p:sp>
          <p:sp>
            <p:nvSpPr>
              <p:cNvPr id="64" name="Oval 108"/>
              <p:cNvSpPr>
                <a:spLocks noChangeArrowheads="1"/>
              </p:cNvSpPr>
              <p:nvPr/>
            </p:nvSpPr>
            <p:spPr bwMode="auto">
              <a:xfrm>
                <a:off x="612" y="1207"/>
                <a:ext cx="387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状态</a:t>
                </a:r>
              </a:p>
            </p:txBody>
          </p:sp>
          <p:sp>
            <p:nvSpPr>
              <p:cNvPr id="65" name="Oval 109"/>
              <p:cNvSpPr>
                <a:spLocks noChangeArrowheads="1"/>
              </p:cNvSpPr>
              <p:nvPr/>
            </p:nvSpPr>
            <p:spPr bwMode="auto">
              <a:xfrm>
                <a:off x="222" y="1207"/>
                <a:ext cx="387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密码</a:t>
                </a:r>
              </a:p>
            </p:txBody>
          </p:sp>
          <p:sp>
            <p:nvSpPr>
              <p:cNvPr id="66" name="Oval 110"/>
              <p:cNvSpPr>
                <a:spLocks noChangeArrowheads="1"/>
              </p:cNvSpPr>
              <p:nvPr/>
            </p:nvSpPr>
            <p:spPr bwMode="auto">
              <a:xfrm>
                <a:off x="990" y="1207"/>
                <a:ext cx="387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昵称</a:t>
                </a:r>
              </a:p>
            </p:txBody>
          </p:sp>
          <p:sp>
            <p:nvSpPr>
              <p:cNvPr id="67" name="Oval 111"/>
              <p:cNvSpPr>
                <a:spLocks noChangeArrowheads="1"/>
              </p:cNvSpPr>
              <p:nvPr/>
            </p:nvSpPr>
            <p:spPr bwMode="auto">
              <a:xfrm>
                <a:off x="1593" y="1208"/>
                <a:ext cx="456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电子邮件</a:t>
                </a:r>
              </a:p>
            </p:txBody>
          </p:sp>
          <p:sp>
            <p:nvSpPr>
              <p:cNvPr id="68" name="Oval 112"/>
              <p:cNvSpPr>
                <a:spLocks noChangeArrowheads="1"/>
              </p:cNvSpPr>
              <p:nvPr/>
            </p:nvSpPr>
            <p:spPr bwMode="auto">
              <a:xfrm>
                <a:off x="2057" y="1207"/>
                <a:ext cx="369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生日</a:t>
                </a:r>
              </a:p>
            </p:txBody>
          </p:sp>
          <p:sp>
            <p:nvSpPr>
              <p:cNvPr id="69" name="Text Box 113"/>
              <p:cNvSpPr txBox="1">
                <a:spLocks noChangeArrowheads="1"/>
              </p:cNvSpPr>
              <p:nvPr/>
            </p:nvSpPr>
            <p:spPr bwMode="auto">
              <a:xfrm>
                <a:off x="863" y="754"/>
                <a:ext cx="1270" cy="213"/>
              </a:xfrm>
              <a:prstGeom prst="rect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论坛用户（</a:t>
                </a:r>
                <a:r>
                  <a:rPr lang="en-US" altLang="zh-CN" sz="1200">
                    <a:ea typeface="黑体" panose="02010609060101010101" pitchFamily="49" charset="-122"/>
                  </a:rPr>
                  <a:t>BBSUser</a:t>
                </a:r>
                <a:r>
                  <a:rPr lang="zh-CN" altLang="en-US" sz="1200">
                    <a:ea typeface="黑体" panose="02010609060101010101" pitchFamily="49" charset="-122"/>
                  </a:rPr>
                  <a:t>）</a:t>
                </a:r>
              </a:p>
            </p:txBody>
          </p:sp>
          <p:sp>
            <p:nvSpPr>
              <p:cNvPr id="70" name="AutoShape 114"/>
              <p:cNvSpPr>
                <a:spLocks noChangeArrowheads="1"/>
              </p:cNvSpPr>
              <p:nvPr/>
            </p:nvSpPr>
            <p:spPr bwMode="auto">
              <a:xfrm>
                <a:off x="2562" y="663"/>
                <a:ext cx="635" cy="408"/>
              </a:xfrm>
              <a:prstGeom prst="flowChartDecision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ea typeface="黑体" panose="02010609060101010101" pitchFamily="49" charset="-122"/>
                  </a:rPr>
                  <a:t>管理</a:t>
                </a:r>
              </a:p>
            </p:txBody>
          </p:sp>
          <p:sp>
            <p:nvSpPr>
              <p:cNvPr id="71" name="AutoShape 115"/>
              <p:cNvSpPr>
                <a:spLocks noChangeArrowheads="1"/>
              </p:cNvSpPr>
              <p:nvPr/>
            </p:nvSpPr>
            <p:spPr bwMode="auto">
              <a:xfrm rot="2978101">
                <a:off x="2512" y="1548"/>
                <a:ext cx="635" cy="408"/>
              </a:xfrm>
              <a:prstGeom prst="flowChartDecision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ea typeface="黑体" panose="02010609060101010101" pitchFamily="49" charset="-122"/>
                  </a:rPr>
                  <a:t>发表</a:t>
                </a:r>
              </a:p>
            </p:txBody>
          </p:sp>
          <p:sp>
            <p:nvSpPr>
              <p:cNvPr id="72" name="AutoShape 116"/>
              <p:cNvSpPr>
                <a:spLocks noChangeArrowheads="1"/>
              </p:cNvSpPr>
              <p:nvPr/>
            </p:nvSpPr>
            <p:spPr bwMode="auto">
              <a:xfrm>
                <a:off x="1177" y="1706"/>
                <a:ext cx="635" cy="408"/>
              </a:xfrm>
              <a:prstGeom prst="flowChartDecision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ea typeface="黑体" panose="02010609060101010101" pitchFamily="49" charset="-122"/>
                  </a:rPr>
                  <a:t>发表</a:t>
                </a:r>
              </a:p>
            </p:txBody>
          </p:sp>
          <p:sp>
            <p:nvSpPr>
              <p:cNvPr id="73" name="AutoShape 117"/>
              <p:cNvSpPr>
                <a:spLocks noChangeArrowheads="1"/>
              </p:cNvSpPr>
              <p:nvPr/>
            </p:nvSpPr>
            <p:spPr bwMode="auto">
              <a:xfrm>
                <a:off x="2592" y="2740"/>
                <a:ext cx="635" cy="408"/>
              </a:xfrm>
              <a:prstGeom prst="flowChartDecision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ea typeface="黑体" panose="02010609060101010101" pitchFamily="49" charset="-122"/>
                  </a:rPr>
                  <a:t>跟随</a:t>
                </a:r>
              </a:p>
            </p:txBody>
          </p:sp>
          <p:sp>
            <p:nvSpPr>
              <p:cNvPr id="74" name="AutoShape 118"/>
              <p:cNvSpPr>
                <a:spLocks noChangeArrowheads="1"/>
              </p:cNvSpPr>
              <p:nvPr/>
            </p:nvSpPr>
            <p:spPr bwMode="auto">
              <a:xfrm>
                <a:off x="3946" y="1798"/>
                <a:ext cx="635" cy="408"/>
              </a:xfrm>
              <a:prstGeom prst="flowChartDecision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ea typeface="黑体" panose="02010609060101010101" pitchFamily="49" charset="-122"/>
                  </a:rPr>
                  <a:t>属于</a:t>
                </a:r>
              </a:p>
            </p:txBody>
          </p:sp>
          <p:sp>
            <p:nvSpPr>
              <p:cNvPr id="75" name="AutoShape 119"/>
              <p:cNvSpPr>
                <a:spLocks noChangeArrowheads="1"/>
              </p:cNvSpPr>
              <p:nvPr/>
            </p:nvSpPr>
            <p:spPr bwMode="auto">
              <a:xfrm rot="-2736750">
                <a:off x="3154" y="1570"/>
                <a:ext cx="635" cy="408"/>
              </a:xfrm>
              <a:prstGeom prst="flowChartDecision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ea typeface="黑体" panose="02010609060101010101" pitchFamily="49" charset="-122"/>
                  </a:rPr>
                  <a:t>属于</a:t>
                </a:r>
              </a:p>
            </p:txBody>
          </p:sp>
          <p:sp>
            <p:nvSpPr>
              <p:cNvPr id="76" name="Oval 120"/>
              <p:cNvSpPr>
                <a:spLocks noChangeArrowheads="1"/>
              </p:cNvSpPr>
              <p:nvPr/>
            </p:nvSpPr>
            <p:spPr bwMode="auto">
              <a:xfrm>
                <a:off x="4558" y="1174"/>
                <a:ext cx="597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点击率</a:t>
                </a:r>
              </a:p>
            </p:txBody>
          </p:sp>
          <p:sp>
            <p:nvSpPr>
              <p:cNvPr id="77" name="Oval 121"/>
              <p:cNvSpPr>
                <a:spLocks noChangeArrowheads="1"/>
              </p:cNvSpPr>
              <p:nvPr/>
            </p:nvSpPr>
            <p:spPr bwMode="auto">
              <a:xfrm>
                <a:off x="3424" y="1117"/>
                <a:ext cx="453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版主</a:t>
                </a:r>
              </a:p>
            </p:txBody>
          </p:sp>
          <p:sp>
            <p:nvSpPr>
              <p:cNvPr id="78" name="Oval 122"/>
              <p:cNvSpPr>
                <a:spLocks noChangeArrowheads="1"/>
              </p:cNvSpPr>
              <p:nvPr/>
            </p:nvSpPr>
            <p:spPr bwMode="auto">
              <a:xfrm>
                <a:off x="3506" y="2444"/>
                <a:ext cx="327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标题</a:t>
                </a:r>
              </a:p>
            </p:txBody>
          </p:sp>
          <p:sp>
            <p:nvSpPr>
              <p:cNvPr id="79" name="Oval 123"/>
              <p:cNvSpPr>
                <a:spLocks noChangeArrowheads="1"/>
              </p:cNvSpPr>
              <p:nvPr/>
            </p:nvSpPr>
            <p:spPr bwMode="auto">
              <a:xfrm>
                <a:off x="3830" y="2438"/>
                <a:ext cx="387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发贴人</a:t>
                </a:r>
              </a:p>
            </p:txBody>
          </p:sp>
          <p:sp>
            <p:nvSpPr>
              <p:cNvPr id="80" name="Oval 124"/>
              <p:cNvSpPr>
                <a:spLocks noChangeArrowheads="1"/>
              </p:cNvSpPr>
              <p:nvPr/>
            </p:nvSpPr>
            <p:spPr bwMode="auto">
              <a:xfrm>
                <a:off x="4332" y="2444"/>
                <a:ext cx="488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贴子编号</a:t>
                </a:r>
              </a:p>
            </p:txBody>
          </p:sp>
          <p:sp>
            <p:nvSpPr>
              <p:cNvPr id="81" name="Oval 125"/>
              <p:cNvSpPr>
                <a:spLocks noChangeArrowheads="1"/>
              </p:cNvSpPr>
              <p:nvPr/>
            </p:nvSpPr>
            <p:spPr bwMode="auto">
              <a:xfrm>
                <a:off x="4822" y="2444"/>
                <a:ext cx="359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正文</a:t>
                </a:r>
              </a:p>
            </p:txBody>
          </p:sp>
          <p:sp>
            <p:nvSpPr>
              <p:cNvPr id="82" name="Oval 126"/>
              <p:cNvSpPr>
                <a:spLocks noChangeArrowheads="1"/>
              </p:cNvSpPr>
              <p:nvPr/>
            </p:nvSpPr>
            <p:spPr bwMode="auto">
              <a:xfrm>
                <a:off x="5190" y="2444"/>
                <a:ext cx="401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点击率</a:t>
                </a:r>
              </a:p>
            </p:txBody>
          </p:sp>
          <p:sp>
            <p:nvSpPr>
              <p:cNvPr id="83" name="Text Box 127"/>
              <p:cNvSpPr txBox="1">
                <a:spLocks noChangeArrowheads="1"/>
              </p:cNvSpPr>
              <p:nvPr/>
            </p:nvSpPr>
            <p:spPr bwMode="auto">
              <a:xfrm>
                <a:off x="3627" y="754"/>
                <a:ext cx="1270" cy="213"/>
              </a:xfrm>
              <a:prstGeom prst="rect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版块（</a:t>
                </a:r>
                <a:r>
                  <a:rPr lang="en-US" altLang="zh-CN" sz="1200">
                    <a:ea typeface="黑体" panose="02010609060101010101" pitchFamily="49" charset="-122"/>
                  </a:rPr>
                  <a:t>BBSSection</a:t>
                </a:r>
                <a:r>
                  <a:rPr lang="zh-CN" altLang="en-US" sz="1200">
                    <a:ea typeface="黑体" panose="02010609060101010101" pitchFamily="49" charset="-122"/>
                  </a:rPr>
                  <a:t>）</a:t>
                </a:r>
              </a:p>
            </p:txBody>
          </p:sp>
          <p:sp>
            <p:nvSpPr>
              <p:cNvPr id="84" name="Text Box 128"/>
              <p:cNvSpPr txBox="1">
                <a:spLocks noChangeArrowheads="1"/>
              </p:cNvSpPr>
              <p:nvPr/>
            </p:nvSpPr>
            <p:spPr bwMode="auto">
              <a:xfrm>
                <a:off x="857" y="2824"/>
                <a:ext cx="1270" cy="213"/>
              </a:xfrm>
              <a:prstGeom prst="rect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发贴（</a:t>
                </a:r>
                <a:r>
                  <a:rPr lang="en-US" altLang="zh-CN" sz="1200">
                    <a:ea typeface="黑体" panose="02010609060101010101" pitchFamily="49" charset="-122"/>
                  </a:rPr>
                  <a:t>BBSTopic</a:t>
                </a:r>
                <a:r>
                  <a:rPr lang="zh-CN" altLang="en-US" sz="1200">
                    <a:ea typeface="黑体" panose="02010609060101010101" pitchFamily="49" charset="-122"/>
                  </a:rPr>
                  <a:t>）</a:t>
                </a:r>
              </a:p>
            </p:txBody>
          </p:sp>
          <p:sp>
            <p:nvSpPr>
              <p:cNvPr id="85" name="Oval 129"/>
              <p:cNvSpPr>
                <a:spLocks noChangeArrowheads="1"/>
              </p:cNvSpPr>
              <p:nvPr/>
            </p:nvSpPr>
            <p:spPr bwMode="auto">
              <a:xfrm>
                <a:off x="2174" y="2444"/>
                <a:ext cx="375" cy="169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发贴人</a:t>
                </a:r>
              </a:p>
            </p:txBody>
          </p:sp>
          <p:sp>
            <p:nvSpPr>
              <p:cNvPr id="86" name="Oval 130"/>
              <p:cNvSpPr>
                <a:spLocks noChangeArrowheads="1"/>
              </p:cNvSpPr>
              <p:nvPr/>
            </p:nvSpPr>
            <p:spPr bwMode="auto">
              <a:xfrm>
                <a:off x="1822" y="2444"/>
                <a:ext cx="341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正文</a:t>
                </a:r>
              </a:p>
            </p:txBody>
          </p:sp>
          <p:sp>
            <p:nvSpPr>
              <p:cNvPr id="87" name="Oval 131"/>
              <p:cNvSpPr>
                <a:spLocks noChangeArrowheads="1"/>
              </p:cNvSpPr>
              <p:nvPr/>
            </p:nvSpPr>
            <p:spPr bwMode="auto">
              <a:xfrm>
                <a:off x="1552" y="2444"/>
                <a:ext cx="275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状态</a:t>
                </a:r>
              </a:p>
            </p:txBody>
          </p:sp>
          <p:sp>
            <p:nvSpPr>
              <p:cNvPr id="88" name="Oval 132"/>
              <p:cNvSpPr>
                <a:spLocks noChangeArrowheads="1"/>
              </p:cNvSpPr>
              <p:nvPr/>
            </p:nvSpPr>
            <p:spPr bwMode="auto">
              <a:xfrm>
                <a:off x="876" y="2444"/>
                <a:ext cx="512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贴子编号</a:t>
                </a:r>
              </a:p>
            </p:txBody>
          </p:sp>
          <p:sp>
            <p:nvSpPr>
              <p:cNvPr id="89" name="Oval 133"/>
              <p:cNvSpPr>
                <a:spLocks noChangeArrowheads="1"/>
              </p:cNvSpPr>
              <p:nvPr/>
            </p:nvSpPr>
            <p:spPr bwMode="auto">
              <a:xfrm>
                <a:off x="354" y="2444"/>
                <a:ext cx="512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所在版块</a:t>
                </a:r>
              </a:p>
            </p:txBody>
          </p:sp>
          <p:sp>
            <p:nvSpPr>
              <p:cNvPr id="90" name="Oval 134"/>
              <p:cNvSpPr>
                <a:spLocks noChangeArrowheads="1"/>
              </p:cNvSpPr>
              <p:nvPr/>
            </p:nvSpPr>
            <p:spPr bwMode="auto">
              <a:xfrm>
                <a:off x="2556" y="3328"/>
                <a:ext cx="704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最后回复时间</a:t>
                </a:r>
              </a:p>
            </p:txBody>
          </p:sp>
          <p:sp>
            <p:nvSpPr>
              <p:cNvPr id="91" name="Oval 135"/>
              <p:cNvSpPr>
                <a:spLocks noChangeArrowheads="1"/>
              </p:cNvSpPr>
              <p:nvPr/>
            </p:nvSpPr>
            <p:spPr bwMode="auto">
              <a:xfrm>
                <a:off x="2059" y="3333"/>
                <a:ext cx="494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发贴表情</a:t>
                </a:r>
              </a:p>
            </p:txBody>
          </p:sp>
          <p:sp>
            <p:nvSpPr>
              <p:cNvPr id="92" name="Oval 136"/>
              <p:cNvSpPr>
                <a:spLocks noChangeArrowheads="1"/>
              </p:cNvSpPr>
              <p:nvPr/>
            </p:nvSpPr>
            <p:spPr bwMode="auto">
              <a:xfrm>
                <a:off x="1567" y="3333"/>
                <a:ext cx="494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回复数量</a:t>
                </a:r>
              </a:p>
            </p:txBody>
          </p:sp>
          <p:sp>
            <p:nvSpPr>
              <p:cNvPr id="93" name="Oval 137"/>
              <p:cNvSpPr>
                <a:spLocks noChangeArrowheads="1"/>
              </p:cNvSpPr>
              <p:nvPr/>
            </p:nvSpPr>
            <p:spPr bwMode="auto">
              <a:xfrm>
                <a:off x="1174" y="3339"/>
                <a:ext cx="401" cy="186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点击率</a:t>
                </a:r>
              </a:p>
            </p:txBody>
          </p:sp>
          <p:sp>
            <p:nvSpPr>
              <p:cNvPr id="94" name="Oval 138"/>
              <p:cNvSpPr>
                <a:spLocks noChangeArrowheads="1"/>
              </p:cNvSpPr>
              <p:nvPr/>
            </p:nvSpPr>
            <p:spPr bwMode="auto">
              <a:xfrm>
                <a:off x="685" y="3339"/>
                <a:ext cx="488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发贴时间</a:t>
                </a:r>
              </a:p>
            </p:txBody>
          </p:sp>
          <p:sp>
            <p:nvSpPr>
              <p:cNvPr id="95" name="Oval 139"/>
              <p:cNvSpPr>
                <a:spLocks noChangeArrowheads="1"/>
              </p:cNvSpPr>
              <p:nvPr/>
            </p:nvSpPr>
            <p:spPr bwMode="auto">
              <a:xfrm>
                <a:off x="340" y="3339"/>
                <a:ext cx="341" cy="186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标题</a:t>
                </a:r>
              </a:p>
            </p:txBody>
          </p:sp>
          <p:sp>
            <p:nvSpPr>
              <p:cNvPr id="96" name="Line 140"/>
              <p:cNvSpPr>
                <a:spLocks noChangeShapeType="1"/>
              </p:cNvSpPr>
              <p:nvPr/>
            </p:nvSpPr>
            <p:spPr bwMode="auto">
              <a:xfrm flipH="1">
                <a:off x="2121" y="2951"/>
                <a:ext cx="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41"/>
              <p:cNvSpPr>
                <a:spLocks noChangeShapeType="1"/>
              </p:cNvSpPr>
              <p:nvPr/>
            </p:nvSpPr>
            <p:spPr bwMode="auto">
              <a:xfrm>
                <a:off x="3235" y="2943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Text Box 142"/>
              <p:cNvSpPr txBox="1">
                <a:spLocks noChangeArrowheads="1"/>
              </p:cNvSpPr>
              <p:nvPr/>
            </p:nvSpPr>
            <p:spPr bwMode="auto">
              <a:xfrm>
                <a:off x="3327" y="2847"/>
                <a:ext cx="147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</a:t>
                </a:r>
              </a:p>
            </p:txBody>
          </p:sp>
          <p:sp>
            <p:nvSpPr>
              <p:cNvPr id="99" name="Line 143"/>
              <p:cNvSpPr>
                <a:spLocks noChangeShapeType="1"/>
              </p:cNvSpPr>
              <p:nvPr/>
            </p:nvSpPr>
            <p:spPr bwMode="auto">
              <a:xfrm flipV="1">
                <a:off x="3742" y="3022"/>
                <a:ext cx="499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44"/>
              <p:cNvSpPr>
                <a:spLocks noChangeShapeType="1"/>
              </p:cNvSpPr>
              <p:nvPr/>
            </p:nvSpPr>
            <p:spPr bwMode="auto">
              <a:xfrm flipV="1">
                <a:off x="4195" y="3022"/>
                <a:ext cx="4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145"/>
              <p:cNvSpPr>
                <a:spLocks noChangeShapeType="1"/>
              </p:cNvSpPr>
              <p:nvPr/>
            </p:nvSpPr>
            <p:spPr bwMode="auto">
              <a:xfrm>
                <a:off x="4286" y="3022"/>
                <a:ext cx="398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146"/>
              <p:cNvSpPr>
                <a:spLocks noChangeShapeType="1"/>
              </p:cNvSpPr>
              <p:nvPr/>
            </p:nvSpPr>
            <p:spPr bwMode="auto">
              <a:xfrm>
                <a:off x="4332" y="3028"/>
                <a:ext cx="1028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Text Box 147"/>
              <p:cNvSpPr txBox="1">
                <a:spLocks noChangeArrowheads="1"/>
              </p:cNvSpPr>
              <p:nvPr/>
            </p:nvSpPr>
            <p:spPr bwMode="auto">
              <a:xfrm>
                <a:off x="3641" y="2819"/>
                <a:ext cx="1270" cy="213"/>
              </a:xfrm>
              <a:prstGeom prst="rect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跟贴（</a:t>
                </a:r>
                <a:r>
                  <a:rPr lang="en-US" altLang="zh-CN" sz="1200">
                    <a:ea typeface="黑体" panose="02010609060101010101" pitchFamily="49" charset="-122"/>
                  </a:rPr>
                  <a:t>BBSReply</a:t>
                </a:r>
                <a:r>
                  <a:rPr lang="zh-CN" altLang="en-US" sz="1200">
                    <a:ea typeface="黑体" panose="02010609060101010101" pitchFamily="49" charset="-122"/>
                  </a:rPr>
                  <a:t>）</a:t>
                </a:r>
              </a:p>
            </p:txBody>
          </p:sp>
          <p:sp>
            <p:nvSpPr>
              <p:cNvPr id="104" name="Oval 148"/>
              <p:cNvSpPr>
                <a:spLocks noChangeArrowheads="1"/>
              </p:cNvSpPr>
              <p:nvPr/>
            </p:nvSpPr>
            <p:spPr bwMode="auto">
              <a:xfrm>
                <a:off x="4002" y="3321"/>
                <a:ext cx="470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所在版块</a:t>
                </a:r>
              </a:p>
            </p:txBody>
          </p:sp>
          <p:sp>
            <p:nvSpPr>
              <p:cNvPr id="105" name="Oval 149"/>
              <p:cNvSpPr>
                <a:spLocks noChangeArrowheads="1"/>
              </p:cNvSpPr>
              <p:nvPr/>
            </p:nvSpPr>
            <p:spPr bwMode="auto">
              <a:xfrm>
                <a:off x="3510" y="3322"/>
                <a:ext cx="488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发贴时间</a:t>
                </a:r>
              </a:p>
            </p:txBody>
          </p:sp>
          <p:sp>
            <p:nvSpPr>
              <p:cNvPr id="106" name="Oval 150"/>
              <p:cNvSpPr>
                <a:spLocks noChangeArrowheads="1"/>
              </p:cNvSpPr>
              <p:nvPr/>
            </p:nvSpPr>
            <p:spPr bwMode="auto">
              <a:xfrm>
                <a:off x="4476" y="3322"/>
                <a:ext cx="716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最后回复时间</a:t>
                </a:r>
              </a:p>
            </p:txBody>
          </p:sp>
          <p:sp>
            <p:nvSpPr>
              <p:cNvPr id="107" name="Oval 151"/>
              <p:cNvSpPr>
                <a:spLocks noChangeArrowheads="1"/>
              </p:cNvSpPr>
              <p:nvPr/>
            </p:nvSpPr>
            <p:spPr bwMode="auto">
              <a:xfrm>
                <a:off x="5191" y="3327"/>
                <a:ext cx="494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发贴表情</a:t>
                </a:r>
              </a:p>
            </p:txBody>
          </p:sp>
          <p:sp>
            <p:nvSpPr>
              <p:cNvPr id="108" name="Text Box 152"/>
              <p:cNvSpPr txBox="1">
                <a:spLocks noChangeArrowheads="1"/>
              </p:cNvSpPr>
              <p:nvPr/>
            </p:nvSpPr>
            <p:spPr bwMode="auto">
              <a:xfrm>
                <a:off x="2336" y="2840"/>
                <a:ext cx="113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1</a:t>
                </a:r>
              </a:p>
            </p:txBody>
          </p:sp>
        </p:grpSp>
      </p:grpSp>
      <p:sp>
        <p:nvSpPr>
          <p:cNvPr id="112" name="Text Box 47"/>
          <p:cNvSpPr txBox="1">
            <a:spLocks noChangeArrowheads="1"/>
          </p:cNvSpPr>
          <p:nvPr/>
        </p:nvSpPr>
        <p:spPr bwMode="auto">
          <a:xfrm>
            <a:off x="2938463" y="3500438"/>
            <a:ext cx="1704975" cy="406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000">
                <a:ea typeface="黑体" panose="02010609060101010101" pitchFamily="49" charset="-122"/>
              </a:rPr>
              <a:t>论坛</a:t>
            </a:r>
            <a:r>
              <a:rPr lang="en-GB" altLang="zh-CN" sz="2000">
                <a:ea typeface="黑体" panose="02010609060101010101" pitchFamily="49" charset="-122"/>
              </a:rPr>
              <a:t>E-R</a:t>
            </a:r>
            <a:r>
              <a:rPr lang="zh-CN" altLang="en-GB" sz="2000">
                <a:ea typeface="黑体" panose="02010609060101010101" pitchFamily="49" charset="-122"/>
              </a:rPr>
              <a:t>图</a:t>
            </a:r>
            <a:r>
              <a:rPr lang="zh-CN" altLang="en-US" sz="2000"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948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如何将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图转换为表 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ct val="10000"/>
              </a:spcAft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将各实体转换为对应的表，将各属性转换为各表对应的列</a:t>
            </a:r>
          </a:p>
          <a:p>
            <a:pPr>
              <a:spcAft>
                <a:spcPct val="10000"/>
              </a:spcAft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标识每个表的主键列，需要注意的是：没有主键的表添加</a:t>
            </a:r>
            <a:r>
              <a:rPr lang="en-US" altLang="zh-CN" smtClean="0">
                <a:ea typeface="黑体" panose="02010609060101010101" pitchFamily="49" charset="-122"/>
              </a:rPr>
              <a:t>ID</a:t>
            </a:r>
            <a:r>
              <a:rPr lang="zh-CN" altLang="en-US" smtClean="0">
                <a:ea typeface="黑体" panose="02010609060101010101" pitchFamily="49" charset="-122"/>
              </a:rPr>
              <a:t>编号列，它没有实际含义，用于做主键或外键，例如用户表中的“</a:t>
            </a:r>
            <a:r>
              <a:rPr lang="en-US" altLang="zh-CN" smtClean="0">
                <a:ea typeface="黑体" panose="02010609060101010101" pitchFamily="49" charset="-122"/>
              </a:rPr>
              <a:t>UID”</a:t>
            </a:r>
            <a:r>
              <a:rPr lang="zh-CN" altLang="en-US" smtClean="0">
                <a:ea typeface="黑体" panose="02010609060101010101" pitchFamily="49" charset="-122"/>
              </a:rPr>
              <a:t>列，版块表中添加“</a:t>
            </a:r>
            <a:r>
              <a:rPr lang="en-US" altLang="zh-CN" smtClean="0">
                <a:ea typeface="黑体" panose="02010609060101010101" pitchFamily="49" charset="-122"/>
              </a:rPr>
              <a:t>SID”</a:t>
            </a:r>
            <a:r>
              <a:rPr lang="zh-CN" altLang="en-US" smtClean="0">
                <a:ea typeface="黑体" panose="02010609060101010101" pitchFamily="49" charset="-122"/>
              </a:rPr>
              <a:t>列，发贴表和跟贴表中的“</a:t>
            </a:r>
            <a:r>
              <a:rPr lang="en-US" altLang="zh-CN" smtClean="0">
                <a:ea typeface="黑体" panose="02010609060101010101" pitchFamily="49" charset="-122"/>
              </a:rPr>
              <a:t>TID”</a:t>
            </a:r>
            <a:r>
              <a:rPr lang="zh-CN" altLang="en-US" smtClean="0">
                <a:ea typeface="黑体" panose="02010609060101010101" pitchFamily="49" charset="-122"/>
              </a:rPr>
              <a:t>列 </a:t>
            </a:r>
          </a:p>
          <a:p>
            <a:pPr>
              <a:spcAft>
                <a:spcPct val="10000"/>
              </a:spcAft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在表之间建立主外键，体现实体之间的映射关系 </a:t>
            </a:r>
            <a:endParaRPr lang="zh-CN" altLang="en-GB" smtClean="0">
              <a:ea typeface="黑体" panose="02010609060101010101" pitchFamily="49" charset="-122"/>
            </a:endParaRP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47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r>
              <a:rPr lang="zh-CN" altLang="en-US" dirty="0" smtClean="0"/>
              <a:t>如何将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图转换为表 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454275"/>
            <a:ext cx="1862138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452688"/>
            <a:ext cx="2276475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84213" y="1905000"/>
            <a:ext cx="1800225" cy="4667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UID</a:t>
            </a:r>
            <a:r>
              <a:rPr lang="zh-CN" altLang="en-US" sz="2400">
                <a:ea typeface="黑体" panose="02010609060101010101" pitchFamily="49" charset="-122"/>
              </a:rPr>
              <a:t>主键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627313" y="1905000"/>
            <a:ext cx="1800225" cy="4667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TID</a:t>
            </a:r>
            <a:r>
              <a:rPr lang="zh-CN" altLang="en-US" sz="2400">
                <a:ea typeface="黑体" panose="02010609060101010101" pitchFamily="49" charset="-122"/>
              </a:rPr>
              <a:t>主键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5003800" y="1905000"/>
            <a:ext cx="1800225" cy="4667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RID</a:t>
            </a:r>
            <a:r>
              <a:rPr lang="zh-CN" altLang="en-US" sz="2400">
                <a:ea typeface="黑体" panose="02010609060101010101" pitchFamily="49" charset="-122"/>
              </a:rPr>
              <a:t>主键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7092950" y="1905000"/>
            <a:ext cx="1800225" cy="4667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SID</a:t>
            </a:r>
            <a:r>
              <a:rPr lang="zh-CN" altLang="en-US" sz="2400">
                <a:ea typeface="黑体" panose="02010609060101010101" pitchFamily="49" charset="-122"/>
              </a:rPr>
              <a:t>主键</a:t>
            </a:r>
          </a:p>
        </p:txBody>
      </p:sp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4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452688"/>
            <a:ext cx="1979613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5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452688"/>
            <a:ext cx="19446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83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如何将</a:t>
            </a:r>
            <a:r>
              <a:rPr lang="en-US" altLang="zh-CN" smtClean="0"/>
              <a:t>E-R</a:t>
            </a:r>
            <a:r>
              <a:rPr lang="zh-CN" altLang="en-US" smtClean="0"/>
              <a:t>图转换为表</a:t>
            </a:r>
          </a:p>
        </p:txBody>
      </p:sp>
      <p:pic>
        <p:nvPicPr>
          <p:cNvPr id="5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4450"/>
            <a:ext cx="8280400" cy="682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5364163" y="2760663"/>
            <a:ext cx="2936875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添加各表之间的关系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172877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数据规范化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84213" y="2000250"/>
            <a:ext cx="79914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仅有好的</a:t>
            </a:r>
            <a:r>
              <a:rPr lang="en-US" altLang="zh-CN" sz="2400" kern="0">
                <a:latin typeface="+mn-lt"/>
                <a:ea typeface="+mn-ea"/>
              </a:rPr>
              <a:t>RDBMS</a:t>
            </a:r>
            <a:r>
              <a:rPr lang="zh-CN" altLang="en-US" sz="2400" kern="0">
                <a:latin typeface="+mn-lt"/>
                <a:ea typeface="+mn-ea"/>
              </a:rPr>
              <a:t>并不足以避免数据冗余，必须在数据库的设计中创建好的表结构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kern="0">
                <a:latin typeface="+mn-lt"/>
                <a:ea typeface="+mn-ea"/>
              </a:rPr>
              <a:t>Dr E.F.codd </a:t>
            </a:r>
            <a:r>
              <a:rPr lang="zh-CN" altLang="en-US" sz="2400" kern="0">
                <a:latin typeface="+mn-lt"/>
                <a:ea typeface="+mn-ea"/>
              </a:rPr>
              <a:t>最初定义了规范化的三个级别，范式是具有最小冗余的表结构。这些范式是：</a:t>
            </a:r>
          </a:p>
          <a:p>
            <a:pPr marL="812800" lvl="1" indent="-276225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  <a:defRPr/>
            </a:pPr>
            <a:r>
              <a:rPr lang="zh-CN" altLang="en-US" sz="2200" kern="0">
                <a:latin typeface="+mn-lt"/>
                <a:ea typeface="+mn-ea"/>
              </a:rPr>
              <a:t>第一范式</a:t>
            </a:r>
            <a:r>
              <a:rPr lang="en-US" altLang="zh-CN" sz="2200" kern="0">
                <a:latin typeface="+mn-lt"/>
                <a:ea typeface="+mn-ea"/>
              </a:rPr>
              <a:t>(1st NF </a:t>
            </a:r>
            <a:r>
              <a:rPr lang="zh-CN" altLang="en-US" sz="2200" kern="0">
                <a:latin typeface="+mn-lt"/>
                <a:ea typeface="+mn-ea"/>
              </a:rPr>
              <a:t>－</a:t>
            </a:r>
            <a:r>
              <a:rPr lang="en-US" altLang="zh-CN" sz="2200" kern="0">
                <a:latin typeface="+mn-lt"/>
                <a:ea typeface="+mn-ea"/>
              </a:rPr>
              <a:t>First  Normal Fromate)</a:t>
            </a:r>
          </a:p>
          <a:p>
            <a:pPr marL="812800" lvl="1" indent="-276225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  <a:defRPr/>
            </a:pPr>
            <a:r>
              <a:rPr lang="zh-CN" altLang="en-US" sz="2200" kern="0">
                <a:latin typeface="+mn-lt"/>
                <a:ea typeface="+mn-ea"/>
              </a:rPr>
              <a:t>第二范式</a:t>
            </a:r>
            <a:r>
              <a:rPr lang="en-US" altLang="zh-CN" sz="2200" kern="0">
                <a:latin typeface="+mn-lt"/>
                <a:ea typeface="+mn-ea"/>
              </a:rPr>
              <a:t>(2nd NF</a:t>
            </a:r>
            <a:r>
              <a:rPr lang="zh-CN" altLang="en-US" sz="2200" kern="0">
                <a:latin typeface="+mn-lt"/>
                <a:ea typeface="+mn-ea"/>
              </a:rPr>
              <a:t>－</a:t>
            </a:r>
            <a:r>
              <a:rPr lang="en-US" altLang="zh-CN" sz="2200" kern="0">
                <a:latin typeface="+mn-lt"/>
                <a:ea typeface="+mn-ea"/>
              </a:rPr>
              <a:t>Second  Normal Fromate)</a:t>
            </a:r>
          </a:p>
          <a:p>
            <a:pPr marL="812800" lvl="1" indent="-276225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  <a:defRPr/>
            </a:pPr>
            <a:r>
              <a:rPr lang="zh-CN" altLang="en-US" sz="2200" kern="0">
                <a:latin typeface="+mn-lt"/>
                <a:ea typeface="+mn-ea"/>
              </a:rPr>
              <a:t>第三范式</a:t>
            </a:r>
            <a:r>
              <a:rPr lang="en-US" altLang="zh-CN" sz="2200" kern="0">
                <a:latin typeface="+mn-lt"/>
                <a:ea typeface="+mn-ea"/>
              </a:rPr>
              <a:t>(3rd NF</a:t>
            </a:r>
            <a:r>
              <a:rPr lang="zh-CN" altLang="en-US" sz="2200" kern="0">
                <a:latin typeface="+mn-lt"/>
                <a:ea typeface="+mn-ea"/>
              </a:rPr>
              <a:t>－ </a:t>
            </a:r>
            <a:r>
              <a:rPr lang="en-US" altLang="zh-CN" sz="2200" kern="0">
                <a:latin typeface="+mn-lt"/>
                <a:ea typeface="+mn-ea"/>
              </a:rPr>
              <a:t>Third  Normal Fromate)</a:t>
            </a:r>
            <a:endParaRPr lang="en-US" sz="22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48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第一范式 </a:t>
            </a:r>
            <a:r>
              <a:rPr lang="en-US" altLang="zh-CN" dirty="0" smtClean="0"/>
              <a:t>(1st NF)</a:t>
            </a:r>
            <a:endParaRPr lang="zh-CN" altLang="en-US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48263" y="2016125"/>
            <a:ext cx="2655887" cy="2168525"/>
            <a:chOff x="3339" y="2205"/>
            <a:chExt cx="1673" cy="136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339" y="2205"/>
              <a:ext cx="635" cy="27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B</a:t>
              </a:r>
              <a:r>
                <a:rPr lang="en-US" altLang="en-US" sz="1600">
                  <a:solidFill>
                    <a:schemeClr val="bg1"/>
                  </a:solidFill>
                </a:rPr>
                <a:t>uyer</a:t>
              </a:r>
              <a:r>
                <a:rPr lang="en-US" altLang="zh-CN" sz="1600">
                  <a:solidFill>
                    <a:schemeClr val="bg1"/>
                  </a:solidFill>
                </a:rPr>
                <a:t>ID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69" y="2205"/>
              <a:ext cx="635" cy="27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61" y="2205"/>
              <a:ext cx="451" cy="27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City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339" y="2476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339" y="2693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339" y="2910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4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39" y="3127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69" y="2476"/>
              <a:ext cx="635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中国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969" y="2693"/>
              <a:ext cx="635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中国</a:t>
              </a:r>
              <a:endParaRPr lang="en-US" altLang="en-US" sz="1600">
                <a:ea typeface="黑体" panose="02010609060101010101" pitchFamily="49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969" y="2910"/>
              <a:ext cx="635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日本</a:t>
              </a:r>
              <a:endParaRPr lang="en-US" altLang="en-US" sz="1600">
                <a:ea typeface="黑体" panose="02010609060101010101" pitchFamily="49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969" y="3127"/>
              <a:ext cx="635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美国</a:t>
              </a:r>
              <a:endParaRPr lang="en-US" altLang="en-US" sz="16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561" y="2476"/>
              <a:ext cx="451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北京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561" y="2693"/>
              <a:ext cx="451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北京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561" y="2910"/>
              <a:ext cx="451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东京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61" y="3127"/>
              <a:ext cx="451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纽约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39" y="3344"/>
              <a:ext cx="635" cy="22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…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969" y="3344"/>
              <a:ext cx="635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…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561" y="3344"/>
              <a:ext cx="451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…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258888" y="2016125"/>
            <a:ext cx="2592387" cy="2168525"/>
            <a:chOff x="748" y="2069"/>
            <a:chExt cx="1633" cy="1366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48" y="2069"/>
              <a:ext cx="635" cy="27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B</a:t>
              </a:r>
              <a:r>
                <a:rPr lang="en-US" altLang="en-US" sz="1600">
                  <a:solidFill>
                    <a:schemeClr val="bg1"/>
                  </a:solidFill>
                </a:rPr>
                <a:t>uyer</a:t>
              </a:r>
              <a:r>
                <a:rPr lang="en-US" altLang="zh-CN" sz="1600">
                  <a:solidFill>
                    <a:schemeClr val="bg1"/>
                  </a:solidFill>
                </a:rPr>
                <a:t>ID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78" y="2069"/>
              <a:ext cx="1003" cy="27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Address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748" y="2340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48" y="2557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48" y="2774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48" y="2991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78" y="2340"/>
              <a:ext cx="1003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中国北京市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378" y="2557"/>
              <a:ext cx="1003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美国纽约市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378" y="2774"/>
              <a:ext cx="1003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英国利物浦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378" y="2991"/>
              <a:ext cx="1003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日本东京市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48" y="3208"/>
              <a:ext cx="635" cy="22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…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378" y="3208"/>
              <a:ext cx="1003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     …</a:t>
              </a:r>
            </a:p>
          </p:txBody>
        </p:sp>
      </p:grpSp>
      <p:sp>
        <p:nvSpPr>
          <p:cNvPr id="37" name="AutoShape 36"/>
          <p:cNvSpPr>
            <a:spLocks noChangeArrowheads="1"/>
          </p:cNvSpPr>
          <p:nvPr/>
        </p:nvSpPr>
        <p:spPr bwMode="auto">
          <a:xfrm rot="16200000">
            <a:off x="4211638" y="2808288"/>
            <a:ext cx="647700" cy="647700"/>
          </a:xfrm>
          <a:prstGeom prst="downArrow">
            <a:avLst>
              <a:gd name="adj1" fmla="val 45454"/>
              <a:gd name="adj2" fmla="val 56250"/>
            </a:avLst>
          </a:prstGeom>
          <a:gradFill rotWithShape="1">
            <a:gsLst>
              <a:gs pos="0">
                <a:srgbClr val="FFFFFF"/>
              </a:gs>
              <a:gs pos="5000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Rectangle 37"/>
          <p:cNvSpPr txBox="1">
            <a:spLocks noChangeArrowheads="1"/>
          </p:cNvSpPr>
          <p:nvPr/>
        </p:nvSpPr>
        <p:spPr bwMode="auto">
          <a:xfrm>
            <a:off x="684213" y="4495800"/>
            <a:ext cx="831691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+mn-lt"/>
                <a:ea typeface="+mn-ea"/>
              </a:rPr>
              <a:t>第一范式的目标是确保每列的原子性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+mn-lt"/>
                <a:ea typeface="+mn-ea"/>
              </a:rPr>
              <a:t>如果每列都是不可再分的最小数据单元（也称为最小的原子单元），则满足第一范式（</a:t>
            </a:r>
            <a:r>
              <a:rPr lang="en-US" altLang="zh-CN" sz="2400" kern="0" dirty="0">
                <a:latin typeface="+mn-lt"/>
                <a:ea typeface="+mn-ea"/>
              </a:rPr>
              <a:t>1NF</a:t>
            </a:r>
            <a:r>
              <a:rPr lang="zh-CN" altLang="en-US" sz="2400" kern="0" dirty="0">
                <a:latin typeface="+mn-lt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333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如下表是否合理？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54085"/>
              </p:ext>
            </p:extLst>
          </p:nvPr>
        </p:nvGraphicFramePr>
        <p:xfrm>
          <a:off x="827584" y="2348880"/>
          <a:ext cx="698477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440160"/>
                <a:gridCol w="2808312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班级编号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班级名称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上课时间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GO1</a:t>
                      </a:r>
                      <a:r>
                        <a:rPr lang="zh-CN" altLang="en-US" dirty="0" smtClean="0"/>
                        <a:t>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2018-08-12 ~ 2018-12-15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93372"/>
              </p:ext>
            </p:extLst>
          </p:nvPr>
        </p:nvGraphicFramePr>
        <p:xfrm>
          <a:off x="827584" y="4221088"/>
          <a:ext cx="69847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55"/>
                <a:gridCol w="1396955"/>
                <a:gridCol w="1396955"/>
                <a:gridCol w="1396955"/>
                <a:gridCol w="13969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03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第二范式 </a:t>
            </a:r>
            <a:r>
              <a:rPr lang="en-US" altLang="zh-CN" dirty="0" smtClean="0"/>
              <a:t>(2nd NF)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5486400"/>
            <a:ext cx="8459787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+mn-lt"/>
                <a:ea typeface="+mn-ea"/>
              </a:rPr>
              <a:t>如果一个关系满足</a:t>
            </a:r>
            <a:r>
              <a:rPr lang="en-US" altLang="zh-CN" sz="2400" kern="0" dirty="0">
                <a:latin typeface="+mn-lt"/>
                <a:ea typeface="+mn-ea"/>
              </a:rPr>
              <a:t>1NF</a:t>
            </a:r>
            <a:r>
              <a:rPr lang="zh-CN" altLang="en-US" sz="2400" kern="0" dirty="0">
                <a:latin typeface="+mn-lt"/>
                <a:ea typeface="+mn-ea"/>
              </a:rPr>
              <a:t>，并且除了主键以外的其他列，都依赖与该主键，则满足第二范式（</a:t>
            </a:r>
            <a:r>
              <a:rPr lang="en-US" altLang="zh-CN" sz="2400" kern="0" dirty="0">
                <a:latin typeface="+mn-lt"/>
                <a:ea typeface="+mn-ea"/>
              </a:rPr>
              <a:t>2NF</a:t>
            </a:r>
            <a:r>
              <a:rPr lang="zh-CN" altLang="en-US" sz="2400" kern="0" dirty="0">
                <a:latin typeface="+mn-lt"/>
                <a:ea typeface="+mn-ea"/>
              </a:rPr>
              <a:t>）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+mn-ea"/>
              </a:rPr>
              <a:t>第二范式要求每个表只描述一件事情</a:t>
            </a:r>
          </a:p>
        </p:txBody>
      </p:sp>
      <p:sp>
        <p:nvSpPr>
          <p:cNvPr id="6" name="AutoShape 4"/>
          <p:cNvSpPr>
            <a:spLocks noChangeAspect="1" noChangeArrowheads="1"/>
          </p:cNvSpPr>
          <p:nvPr/>
        </p:nvSpPr>
        <p:spPr bwMode="auto">
          <a:xfrm rot="16200000">
            <a:off x="4211638" y="3125788"/>
            <a:ext cx="647700" cy="647700"/>
          </a:xfrm>
          <a:prstGeom prst="downArrow">
            <a:avLst>
              <a:gd name="adj1" fmla="val 45454"/>
              <a:gd name="adj2" fmla="val 56250"/>
            </a:avLst>
          </a:prstGeom>
          <a:gradFill rotWithShape="1">
            <a:gsLst>
              <a:gs pos="0">
                <a:srgbClr val="FFFFFF"/>
              </a:gs>
              <a:gs pos="5000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6796" dir="1593903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187450" y="1901825"/>
            <a:ext cx="2246313" cy="2806700"/>
            <a:chOff x="665" y="1842"/>
            <a:chExt cx="1415" cy="1768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65" y="1842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Order</a:t>
              </a:r>
              <a:r>
                <a:rPr lang="en-US" altLang="en-US" sz="1800"/>
                <a:t>s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74" y="2159"/>
              <a:ext cx="660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字　段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309" y="2159"/>
              <a:ext cx="771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例　子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74" y="2450"/>
              <a:ext cx="660" cy="23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订单编号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74" y="2684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产品编号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74" y="2917"/>
              <a:ext cx="660" cy="23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订购日期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74" y="3151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价 格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309" y="2450"/>
              <a:ext cx="771" cy="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001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309" y="2684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A001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309" y="2917"/>
              <a:ext cx="771" cy="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2000-2-3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309" y="3151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$29.00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74" y="3377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…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309" y="3377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     …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5364163" y="1828800"/>
            <a:ext cx="2260600" cy="3579813"/>
            <a:chOff x="3279" y="1525"/>
            <a:chExt cx="1424" cy="2255"/>
          </a:xfrm>
        </p:grpSpPr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279" y="1525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Order</a:t>
              </a:r>
              <a:r>
                <a:rPr lang="en-US" altLang="en-US" sz="1800"/>
                <a:t>s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288" y="1797"/>
              <a:ext cx="660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字　段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923" y="1797"/>
              <a:ext cx="771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例　子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288" y="2088"/>
              <a:ext cx="660" cy="23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订单编号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288" y="2322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订购日期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923" y="2088"/>
              <a:ext cx="771" cy="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001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923" y="2322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2000-2-3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288" y="2704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Products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297" y="3022"/>
              <a:ext cx="660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字　段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932" y="3022"/>
              <a:ext cx="771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例　子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297" y="3313"/>
              <a:ext cx="660" cy="23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产品编号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297" y="3547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价 格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932" y="3313"/>
              <a:ext cx="771" cy="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A001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932" y="3547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$29.00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98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如下表是否合理？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19661"/>
              </p:ext>
            </p:extLst>
          </p:nvPr>
        </p:nvGraphicFramePr>
        <p:xfrm>
          <a:off x="971600" y="2852936"/>
          <a:ext cx="66247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"/>
                <a:gridCol w="1324947"/>
                <a:gridCol w="1324947"/>
                <a:gridCol w="1324947"/>
                <a:gridCol w="13249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学号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最高气温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青菜价格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3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第三范式 </a:t>
            </a:r>
            <a:r>
              <a:rPr lang="en-US" altLang="zh-CN" dirty="0" smtClean="0"/>
              <a:t>(3rd NF)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1550" y="5151438"/>
            <a:ext cx="7777163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如果一个关系满足</a:t>
            </a:r>
            <a:r>
              <a:rPr lang="en-US" altLang="zh-CN" sz="2400" kern="0">
                <a:latin typeface="+mn-lt"/>
                <a:ea typeface="+mn-ea"/>
              </a:rPr>
              <a:t>2NF</a:t>
            </a:r>
            <a:r>
              <a:rPr lang="zh-CN" altLang="en-US" sz="2400" kern="0">
                <a:latin typeface="+mn-lt"/>
                <a:ea typeface="+mn-ea"/>
              </a:rPr>
              <a:t>，并且除了主键以外的其他列都不传递依赖于主键列，则满足第三范式（</a:t>
            </a:r>
            <a:r>
              <a:rPr lang="en-US" altLang="zh-CN" sz="2400" kern="0">
                <a:latin typeface="+mn-lt"/>
                <a:ea typeface="+mn-ea"/>
              </a:rPr>
              <a:t>3NF</a:t>
            </a:r>
            <a:r>
              <a:rPr lang="zh-CN" altLang="en-US" sz="2400" kern="0">
                <a:latin typeface="+mn-lt"/>
                <a:ea typeface="+mn-ea"/>
              </a:rPr>
              <a:t>） 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6200000">
            <a:off x="4211638" y="3135313"/>
            <a:ext cx="719137" cy="719137"/>
          </a:xfrm>
          <a:prstGeom prst="downArrow">
            <a:avLst>
              <a:gd name="adj1" fmla="val 45454"/>
              <a:gd name="adj2" fmla="val 56250"/>
            </a:avLst>
          </a:prstGeom>
          <a:gradFill rotWithShape="1">
            <a:gsLst>
              <a:gs pos="0">
                <a:srgbClr val="FFFFFF"/>
              </a:gs>
              <a:gs pos="5000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6796" dir="1593903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31913" y="19050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Order</a:t>
            </a:r>
            <a:r>
              <a:rPr lang="en-US" altLang="en-US" sz="1800"/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46200" y="2343150"/>
            <a:ext cx="1047750" cy="461963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chemeClr val="bg1"/>
                </a:solidFill>
                <a:ea typeface="黑体" panose="02010609060101010101" pitchFamily="49" charset="-122"/>
              </a:rPr>
              <a:t>字　段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354263" y="2343150"/>
            <a:ext cx="1223962" cy="461963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chemeClr val="bg1"/>
                </a:solidFill>
                <a:ea typeface="黑体" panose="02010609060101010101" pitchFamily="49" charset="-122"/>
              </a:rPr>
              <a:t>例　子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346200" y="2805113"/>
            <a:ext cx="1047750" cy="37147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订单编号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46200" y="3176588"/>
            <a:ext cx="1047750" cy="36988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订购日期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346200" y="3546475"/>
            <a:ext cx="1047750" cy="37147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顾客编号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354263" y="2805113"/>
            <a:ext cx="1223962" cy="371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001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354263" y="3176588"/>
            <a:ext cx="1223962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2000-2-3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354263" y="3546475"/>
            <a:ext cx="1223962" cy="371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AB001</a:t>
            </a: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1346200" y="3917950"/>
            <a:ext cx="2232025" cy="369888"/>
            <a:chOff x="802" y="3061"/>
            <a:chExt cx="1406" cy="233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802" y="3061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顾客姓名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437" y="3061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</a:rPr>
                <a:t>Tony</a:t>
              </a: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346200" y="4276725"/>
            <a:ext cx="1047750" cy="3698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…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54263" y="4276725"/>
            <a:ext cx="1223962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     …</a:t>
            </a: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5508625" y="2127250"/>
            <a:ext cx="2246313" cy="2447925"/>
            <a:chOff x="3334" y="1797"/>
            <a:chExt cx="1415" cy="1542"/>
          </a:xfrm>
        </p:grpSpPr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334" y="1797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Order</a:t>
              </a:r>
              <a:r>
                <a:rPr lang="en-US" altLang="en-US" sz="1800"/>
                <a:t>s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43" y="2114"/>
              <a:ext cx="660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字　段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978" y="2114"/>
              <a:ext cx="771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例　子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343" y="2405"/>
              <a:ext cx="660" cy="23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订单编号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343" y="2639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订购日期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343" y="2872"/>
              <a:ext cx="660" cy="23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顾客编号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978" y="2405"/>
              <a:ext cx="771" cy="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001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978" y="2639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2000-2-3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978" y="2872"/>
              <a:ext cx="771" cy="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AB001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343" y="3106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…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978" y="3106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    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02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60833" y="3805014"/>
            <a:ext cx="882650" cy="1447800"/>
            <a:chOff x="308" y="2544"/>
            <a:chExt cx="556" cy="912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08" y="2736"/>
              <a:ext cx="34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元 组</a:t>
              </a:r>
            </a:p>
          </p:txBody>
        </p:sp>
        <p:sp>
          <p:nvSpPr>
            <p:cNvPr id="6" name="AutoShape 12"/>
            <p:cNvSpPr>
              <a:spLocks/>
            </p:cNvSpPr>
            <p:nvPr/>
          </p:nvSpPr>
          <p:spPr bwMode="auto">
            <a:xfrm>
              <a:off x="672" y="2544"/>
              <a:ext cx="192" cy="912"/>
            </a:xfrm>
            <a:prstGeom prst="leftBrace">
              <a:avLst>
                <a:gd name="adj1" fmla="val 39583"/>
                <a:gd name="adj2" fmla="val 5263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7" name="Group 13"/>
          <p:cNvGraphicFramePr>
            <a:graphicFrameLocks noGrp="1"/>
          </p:cNvGraphicFramePr>
          <p:nvPr>
            <p:extLst/>
          </p:nvPr>
        </p:nvGraphicFramePr>
        <p:xfrm>
          <a:off x="1443483" y="3347814"/>
          <a:ext cx="6096000" cy="1985963"/>
        </p:xfrm>
        <a:graphic>
          <a:graphicData uri="http://schemas.openxmlformats.org/drawingml/2006/table">
            <a:tbl>
              <a:tblPr/>
              <a:tblGrid>
                <a:gridCol w="1219200"/>
                <a:gridCol w="1828800"/>
                <a:gridCol w="914400"/>
                <a:gridCol w="914400"/>
                <a:gridCol w="1219200"/>
              </a:tblGrid>
              <a:tr h="385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C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数据库基础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C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C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C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编译原理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976883" y="1747614"/>
            <a:ext cx="5181600" cy="1600200"/>
            <a:chOff x="1200" y="1248"/>
            <a:chExt cx="3264" cy="1008"/>
          </a:xfrm>
        </p:grpSpPr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2592" y="12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属性</a:t>
              </a:r>
            </a:p>
          </p:txBody>
        </p:sp>
        <p:sp>
          <p:nvSpPr>
            <p:cNvPr id="10" name="Line 55"/>
            <p:cNvSpPr>
              <a:spLocks noChangeShapeType="1"/>
            </p:cNvSpPr>
            <p:nvPr/>
          </p:nvSpPr>
          <p:spPr bwMode="auto">
            <a:xfrm>
              <a:off x="2880" y="1536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6"/>
            <p:cNvSpPr>
              <a:spLocks noChangeShapeType="1"/>
            </p:cNvSpPr>
            <p:nvPr/>
          </p:nvSpPr>
          <p:spPr bwMode="auto">
            <a:xfrm>
              <a:off x="2880" y="1536"/>
              <a:ext cx="81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>
              <a:off x="2880" y="1536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 flipH="1">
              <a:off x="2160" y="1536"/>
              <a:ext cx="72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 flipH="1">
              <a:off x="1200" y="1536"/>
              <a:ext cx="16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60"/>
          <p:cNvGrpSpPr>
            <a:grpSpLocks/>
          </p:cNvGrpSpPr>
          <p:nvPr/>
        </p:nvGrpSpPr>
        <p:grpSpPr bwMode="auto">
          <a:xfrm>
            <a:off x="7691883" y="3271614"/>
            <a:ext cx="1219200" cy="914400"/>
            <a:chOff x="4752" y="2208"/>
            <a:chExt cx="768" cy="576"/>
          </a:xfrm>
        </p:grpSpPr>
        <p:sp>
          <p:nvSpPr>
            <p:cNvPr id="16" name="AutoShape 61"/>
            <p:cNvSpPr>
              <a:spLocks noChangeArrowheads="1"/>
            </p:cNvSpPr>
            <p:nvPr/>
          </p:nvSpPr>
          <p:spPr bwMode="auto">
            <a:xfrm>
              <a:off x="4752" y="2496"/>
              <a:ext cx="528" cy="288"/>
            </a:xfrm>
            <a:prstGeom prst="leftArrow">
              <a:avLst>
                <a:gd name="adj1" fmla="val 50000"/>
                <a:gd name="adj2" fmla="val 45833"/>
              </a:avLst>
            </a:prstGeom>
            <a:solidFill>
              <a:srgbClr val="E7FC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" name="Rectangle 62"/>
            <p:cNvSpPr>
              <a:spLocks noChangeArrowheads="1"/>
            </p:cNvSpPr>
            <p:nvPr/>
          </p:nvSpPr>
          <p:spPr bwMode="auto">
            <a:xfrm>
              <a:off x="4800" y="2208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行（记录）</a:t>
              </a:r>
            </a:p>
          </p:txBody>
        </p:sp>
      </p:grpSp>
      <p:grpSp>
        <p:nvGrpSpPr>
          <p:cNvPr id="18" name="Group 63"/>
          <p:cNvGrpSpPr>
            <a:grpSpLocks/>
          </p:cNvGrpSpPr>
          <p:nvPr/>
        </p:nvGrpSpPr>
        <p:grpSpPr bwMode="auto">
          <a:xfrm>
            <a:off x="6701283" y="5405214"/>
            <a:ext cx="1066800" cy="612775"/>
            <a:chOff x="4176" y="3552"/>
            <a:chExt cx="672" cy="386"/>
          </a:xfrm>
        </p:grpSpPr>
        <p:sp>
          <p:nvSpPr>
            <p:cNvPr id="19" name="AutoShape 64"/>
            <p:cNvSpPr>
              <a:spLocks noChangeArrowheads="1"/>
            </p:cNvSpPr>
            <p:nvPr/>
          </p:nvSpPr>
          <p:spPr bwMode="auto">
            <a:xfrm>
              <a:off x="4176" y="3552"/>
              <a:ext cx="384" cy="384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2C8C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4560" y="3696"/>
              <a:ext cx="28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列</a:t>
              </a:r>
            </a:p>
          </p:txBody>
        </p:sp>
      </p:grpSp>
      <p:sp>
        <p:nvSpPr>
          <p:cNvPr id="21" name="Text Box 66"/>
          <p:cNvSpPr txBox="1">
            <a:spLocks noChangeArrowheads="1"/>
          </p:cNvSpPr>
          <p:nvPr/>
        </p:nvSpPr>
        <p:spPr bwMode="auto">
          <a:xfrm>
            <a:off x="730696" y="1196752"/>
            <a:ext cx="830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3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表、记录、</a:t>
            </a:r>
            <a:r>
              <a:rPr lang="zh-CN" altLang="en-US" sz="32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行列</a:t>
            </a:r>
            <a:endParaRPr lang="zh-CN" altLang="en-US" sz="32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如下表是否合理？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62120"/>
              </p:ext>
            </p:extLst>
          </p:nvPr>
        </p:nvGraphicFramePr>
        <p:xfrm>
          <a:off x="827584" y="2636912"/>
          <a:ext cx="77048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971"/>
                <a:gridCol w="1540971"/>
                <a:gridCol w="1540971"/>
                <a:gridCol w="1540971"/>
                <a:gridCol w="15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学号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总分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198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规范化实例 </a:t>
            </a:r>
            <a:r>
              <a:rPr lang="en-US" altLang="zh-CN" dirty="0" smtClean="0"/>
              <a:t>5-1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8748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宋体" pitchFamily="2" charset="-122"/>
                <a:ea typeface="+mn-ea"/>
              </a:rPr>
              <a:t>假设某建筑公司要设计一个数据库。公司的业务规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宋体" pitchFamily="2" charset="-122"/>
                <a:ea typeface="+mn-ea"/>
              </a:rPr>
              <a:t>则概括说明如下：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宋体" pitchFamily="2" charset="-122"/>
                <a:ea typeface="+mn-ea"/>
              </a:rPr>
              <a:t>公司承担多个工程项目，每一项工程有：工程号、工程名称、施工人员等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宋体" pitchFamily="2" charset="-122"/>
                <a:ea typeface="+mn-ea"/>
              </a:rPr>
              <a:t>公司有多名职工，每一名职工有：职工号、姓名、性别、职务（工程师、技术员）等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宋体" pitchFamily="2" charset="-122"/>
                <a:ea typeface="+mn-ea"/>
              </a:rPr>
              <a:t>公司按照工时和小时工资率支付工资，小时工资率由职工的职务决定（例如，技术员的小时工资率与工程师不同）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宋体" pitchFamily="2" charset="-122"/>
                <a:ea typeface="+mn-ea"/>
              </a:rPr>
              <a:t>公司定期制定一个工资报表，如图</a:t>
            </a:r>
            <a:r>
              <a:rPr lang="en-US" altLang="zh-CN" sz="2400" kern="0" dirty="0">
                <a:latin typeface="宋体" pitchFamily="2" charset="-122"/>
                <a:ea typeface="+mn-ea"/>
              </a:rPr>
              <a:t>-</a:t>
            </a:r>
            <a:r>
              <a:rPr lang="zh-CN" altLang="en-GB" sz="2400" kern="0" dirty="0">
                <a:latin typeface="宋体" pitchFamily="2" charset="-122"/>
                <a:ea typeface="+mn-ea"/>
              </a:rPr>
              <a:t>1</a:t>
            </a:r>
            <a:r>
              <a:rPr lang="zh-CN" altLang="en-US" sz="2400" kern="0" dirty="0">
                <a:latin typeface="宋体" pitchFamily="2" charset="-122"/>
                <a:ea typeface="+mn-ea"/>
              </a:rPr>
              <a:t>所示</a:t>
            </a:r>
          </a:p>
        </p:txBody>
      </p:sp>
    </p:spTree>
    <p:extLst>
      <p:ext uri="{BB962C8B-B14F-4D97-AF65-F5344CB8AC3E}">
        <p14:creationId xmlns:p14="http://schemas.microsoft.com/office/powerpoint/2010/main" val="2179161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规范化实例 </a:t>
            </a:r>
            <a:r>
              <a:rPr lang="en-US" altLang="zh-CN" dirty="0" smtClean="0"/>
              <a:t>5-2</a:t>
            </a:r>
            <a:endParaRPr lang="zh-CN" altLang="en-US" dirty="0" smtClean="0"/>
          </a:p>
        </p:txBody>
      </p:sp>
      <p:graphicFrame>
        <p:nvGraphicFramePr>
          <p:cNvPr id="5" name="Group 4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2602"/>
              </p:ext>
            </p:extLst>
          </p:nvPr>
        </p:nvGraphicFramePr>
        <p:xfrm>
          <a:off x="533400" y="1674813"/>
          <a:ext cx="8228012" cy="4397376"/>
        </p:xfrm>
        <a:graphic>
          <a:graphicData uri="http://schemas.openxmlformats.org/drawingml/2006/table">
            <a:tbl>
              <a:tblPr/>
              <a:tblGrid>
                <a:gridCol w="935037"/>
                <a:gridCol w="1152525"/>
                <a:gridCol w="936625"/>
                <a:gridCol w="863600"/>
                <a:gridCol w="841375"/>
                <a:gridCol w="1379538"/>
                <a:gridCol w="725487"/>
                <a:gridCol w="1393825"/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工程号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职工号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职务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小时工资率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实发工资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3714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花园大厦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齐光明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845.00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李思岐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960.00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葛宇宏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律师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1140.00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小计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2945.00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立交桥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齐光明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975.00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鞠明亮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935.00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小计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1910.00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临江饭店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李思岐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1080.00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葛宇洪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840.00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小计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1920.00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105"/>
          <p:cNvSpPr txBox="1">
            <a:spLocks noChangeArrowheads="1"/>
          </p:cNvSpPr>
          <p:nvPr/>
        </p:nvSpPr>
        <p:spPr bwMode="auto">
          <a:xfrm>
            <a:off x="3133725" y="6216650"/>
            <a:ext cx="2511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图</a:t>
            </a:r>
            <a:r>
              <a:rPr lang="en-US" altLang="zh-CN" sz="2000">
                <a:ea typeface="黑体" panose="02010609060101010101" pitchFamily="49" charset="-122"/>
              </a:rPr>
              <a:t>-1 </a:t>
            </a:r>
            <a:r>
              <a:rPr lang="zh-CN" altLang="en-US" sz="2000">
                <a:ea typeface="黑体" panose="02010609060101010101" pitchFamily="49" charset="-122"/>
              </a:rPr>
              <a:t>某公司的工资表</a:t>
            </a:r>
          </a:p>
        </p:txBody>
      </p:sp>
    </p:spTree>
    <p:extLst>
      <p:ext uri="{BB962C8B-B14F-4D97-AF65-F5344CB8AC3E}">
        <p14:creationId xmlns:p14="http://schemas.microsoft.com/office/powerpoint/2010/main" val="351031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规范化实例 </a:t>
            </a:r>
            <a:r>
              <a:rPr lang="en-US" altLang="zh-CN" dirty="0" smtClean="0"/>
              <a:t>5-3</a:t>
            </a:r>
            <a:endParaRPr lang="zh-CN" altLang="en-US" dirty="0" smtClean="0"/>
          </a:p>
        </p:txBody>
      </p:sp>
      <p:graphicFrame>
        <p:nvGraphicFramePr>
          <p:cNvPr id="5" name="Group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93519"/>
              </p:ext>
            </p:extLst>
          </p:nvPr>
        </p:nvGraphicFramePr>
        <p:xfrm>
          <a:off x="533400" y="2057400"/>
          <a:ext cx="8208962" cy="3411540"/>
        </p:xfrm>
        <a:graphic>
          <a:graphicData uri="http://schemas.openxmlformats.org/drawingml/2006/table">
            <a:tbl>
              <a:tblPr/>
              <a:tblGrid>
                <a:gridCol w="1008062"/>
                <a:gridCol w="1366838"/>
                <a:gridCol w="1008062"/>
                <a:gridCol w="1152525"/>
                <a:gridCol w="1081088"/>
                <a:gridCol w="1655762"/>
                <a:gridCol w="936625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工程号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职工号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职务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小时工资率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花园大厦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齐光明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花园大厦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李思岐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立交桥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齐光明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立交桥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鞠明亮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临江饭店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李思岐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临江饭店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葛宇洪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70"/>
          <p:cNvSpPr txBox="1">
            <a:spLocks noChangeArrowheads="1"/>
          </p:cNvSpPr>
          <p:nvPr/>
        </p:nvSpPr>
        <p:spPr bwMode="auto">
          <a:xfrm>
            <a:off x="2908300" y="5729288"/>
            <a:ext cx="338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图</a:t>
            </a:r>
            <a:r>
              <a:rPr lang="en-US" altLang="zh-CN" sz="2000">
                <a:ea typeface="黑体" panose="02010609060101010101" pitchFamily="49" charset="-122"/>
              </a:rPr>
              <a:t>-2 </a:t>
            </a:r>
            <a:r>
              <a:rPr lang="zh-CN" altLang="en-US" sz="2000">
                <a:ea typeface="黑体" panose="02010609060101010101" pitchFamily="49" charset="-122"/>
              </a:rPr>
              <a:t>某公司的项目工时表</a:t>
            </a:r>
          </a:p>
        </p:txBody>
      </p:sp>
    </p:spTree>
    <p:extLst>
      <p:ext uri="{BB962C8B-B14F-4D97-AF65-F5344CB8AC3E}">
        <p14:creationId xmlns:p14="http://schemas.microsoft.com/office/powerpoint/2010/main" val="2750674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规范化实例 </a:t>
            </a:r>
            <a:r>
              <a:rPr lang="en-US" altLang="zh-CN" dirty="0" smtClean="0"/>
              <a:t>5-4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868488"/>
            <a:ext cx="813593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kern="0">
                <a:latin typeface="+mn-lt"/>
                <a:ea typeface="+mn-ea"/>
              </a:rPr>
              <a:t>1.</a:t>
            </a:r>
            <a:r>
              <a:rPr lang="zh-CN" altLang="en-US" sz="2400" kern="0">
                <a:latin typeface="+mn-lt"/>
                <a:ea typeface="+mn-ea"/>
              </a:rPr>
              <a:t>表中包含大量的冗余，可能会导致数据异常：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更新异常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kern="0">
                <a:latin typeface="+mn-lt"/>
                <a:ea typeface="+mn-ea"/>
              </a:rPr>
              <a:t>    例如，修改职工号</a:t>
            </a:r>
            <a:r>
              <a:rPr lang="en-US" altLang="zh-CN" sz="2400" kern="0">
                <a:latin typeface="+mn-lt"/>
                <a:ea typeface="+mn-ea"/>
              </a:rPr>
              <a:t>=1001</a:t>
            </a:r>
            <a:r>
              <a:rPr lang="zh-CN" altLang="en-US" sz="2400" kern="0">
                <a:latin typeface="+mn-lt"/>
                <a:ea typeface="+mn-ea"/>
              </a:rPr>
              <a:t>的职务，则必须修改所有职工号</a:t>
            </a:r>
            <a:r>
              <a:rPr lang="en-US" altLang="zh-CN" sz="2400" kern="0">
                <a:latin typeface="+mn-lt"/>
                <a:ea typeface="+mn-ea"/>
              </a:rPr>
              <a:t>=1001</a:t>
            </a:r>
            <a:r>
              <a:rPr lang="zh-CN" altLang="en-US" sz="2400" kern="0">
                <a:latin typeface="+mn-lt"/>
                <a:ea typeface="+mn-ea"/>
              </a:rPr>
              <a:t>的行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添加异常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kern="0">
                <a:latin typeface="+mn-lt"/>
                <a:ea typeface="+mn-ea"/>
              </a:rPr>
              <a:t>    若要增加一个新的职工时，首先必须给这名职工分配一个工程。或者为了添加一名新职工的数据，先给这名职工分配一个虚拟的工程。（因为主关键字不能为空）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删除异常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kern="0">
                <a:latin typeface="+mn-lt"/>
                <a:ea typeface="+mn-ea"/>
              </a:rPr>
              <a:t>    例如，</a:t>
            </a:r>
            <a:r>
              <a:rPr lang="en-US" altLang="zh-CN" sz="2400" kern="0">
                <a:latin typeface="+mn-lt"/>
                <a:ea typeface="+mn-ea"/>
              </a:rPr>
              <a:t>1001</a:t>
            </a:r>
            <a:r>
              <a:rPr lang="zh-CN" altLang="en-US" sz="2400" kern="0">
                <a:latin typeface="+mn-lt"/>
                <a:ea typeface="+mn-ea"/>
              </a:rPr>
              <a:t>号职工要辞职，则必须删除所有职工号＝</a:t>
            </a:r>
            <a:r>
              <a:rPr lang="en-US" altLang="zh-CN" sz="2400" kern="0">
                <a:latin typeface="+mn-lt"/>
                <a:ea typeface="+mn-ea"/>
              </a:rPr>
              <a:t>1001</a:t>
            </a:r>
            <a:r>
              <a:rPr lang="zh-CN" altLang="en-US" sz="2400" kern="0">
                <a:latin typeface="+mn-lt"/>
                <a:ea typeface="+mn-ea"/>
              </a:rPr>
              <a:t>的数据行。这样的删除操作，很可能丢失了其它有用的数据</a:t>
            </a:r>
            <a:endParaRPr lang="zh-CN" altLang="en-US" sz="24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6218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规范化实例 </a:t>
            </a:r>
            <a:r>
              <a:rPr lang="en-US" altLang="zh-CN" dirty="0" smtClean="0"/>
              <a:t>5-5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．采用这种方法设计表的结构，虽然很容易产生工资报表，但是每当一名职工分配一个工程时，都要重复输入大量的数据。这种重复的输入操作，很可能导致数据的不一致性。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3853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应用范式规范化设计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1038" y="1995488"/>
            <a:ext cx="8283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一张表描述了多件事情，如图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GB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所示。</a:t>
            </a:r>
          </a:p>
        </p:txBody>
      </p:sp>
      <p:graphicFrame>
        <p:nvGraphicFramePr>
          <p:cNvPr id="6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02889"/>
              </p:ext>
            </p:extLst>
          </p:nvPr>
        </p:nvGraphicFramePr>
        <p:xfrm>
          <a:off x="769938" y="3648075"/>
          <a:ext cx="7315200" cy="457200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066800"/>
                <a:gridCol w="838200"/>
                <a:gridCol w="762000"/>
                <a:gridCol w="1524000"/>
                <a:gridCol w="838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工程名称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职务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小时工资率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1189038" y="4105275"/>
            <a:ext cx="1231900" cy="495300"/>
            <a:chOff x="840" y="3120"/>
            <a:chExt cx="776" cy="312"/>
          </a:xfrm>
        </p:grpSpPr>
        <p:sp>
          <p:nvSpPr>
            <p:cNvPr id="8" name="Freeform 29"/>
            <p:cNvSpPr>
              <a:spLocks/>
            </p:cNvSpPr>
            <p:nvPr/>
          </p:nvSpPr>
          <p:spPr bwMode="auto">
            <a:xfrm>
              <a:off x="840" y="3120"/>
              <a:ext cx="2" cy="304"/>
            </a:xfrm>
            <a:custGeom>
              <a:avLst/>
              <a:gdLst>
                <a:gd name="T0" fmla="*/ 0 w 2"/>
                <a:gd name="T1" fmla="*/ 304 h 304"/>
                <a:gd name="T2" fmla="*/ 2 w 2"/>
                <a:gd name="T3" fmla="*/ 0 h 304"/>
                <a:gd name="T4" fmla="*/ 0 60000 65536"/>
                <a:gd name="T5" fmla="*/ 0 60000 65536"/>
                <a:gd name="T6" fmla="*/ 0 w 2"/>
                <a:gd name="T7" fmla="*/ 0 h 304"/>
                <a:gd name="T8" fmla="*/ 2 w 2"/>
                <a:gd name="T9" fmla="*/ 304 h 3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304">
                  <a:moveTo>
                    <a:pt x="0" y="304"/>
                  </a:moveTo>
                  <a:lnTo>
                    <a:pt x="2" y="0"/>
                  </a:lnTo>
                </a:path>
              </a:pathLst>
            </a:cu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30"/>
            <p:cNvSpPr>
              <a:spLocks/>
            </p:cNvSpPr>
            <p:nvPr/>
          </p:nvSpPr>
          <p:spPr bwMode="auto">
            <a:xfrm>
              <a:off x="1610" y="3140"/>
              <a:ext cx="6" cy="290"/>
            </a:xfrm>
            <a:custGeom>
              <a:avLst/>
              <a:gdLst>
                <a:gd name="T0" fmla="*/ 6 w 6"/>
                <a:gd name="T1" fmla="*/ 290 h 290"/>
                <a:gd name="T2" fmla="*/ 0 w 6"/>
                <a:gd name="T3" fmla="*/ 0 h 290"/>
                <a:gd name="T4" fmla="*/ 0 60000 65536"/>
                <a:gd name="T5" fmla="*/ 0 60000 65536"/>
                <a:gd name="T6" fmla="*/ 0 w 6"/>
                <a:gd name="T7" fmla="*/ 0 h 290"/>
                <a:gd name="T8" fmla="*/ 6 w 6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290">
                  <a:moveTo>
                    <a:pt x="6" y="290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840" y="3432"/>
              <a:ext cx="768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3551238" y="4079875"/>
            <a:ext cx="2900362" cy="485775"/>
            <a:chOff x="2328" y="3104"/>
            <a:chExt cx="1827" cy="306"/>
          </a:xfrm>
        </p:grpSpPr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2328" y="3120"/>
              <a:ext cx="3" cy="290"/>
            </a:xfrm>
            <a:custGeom>
              <a:avLst/>
              <a:gdLst>
                <a:gd name="T0" fmla="*/ 0 w 3"/>
                <a:gd name="T1" fmla="*/ 290 h 290"/>
                <a:gd name="T2" fmla="*/ 3 w 3"/>
                <a:gd name="T3" fmla="*/ 0 h 290"/>
                <a:gd name="T4" fmla="*/ 0 60000 65536"/>
                <a:gd name="T5" fmla="*/ 0 60000 65536"/>
                <a:gd name="T6" fmla="*/ 0 w 3"/>
                <a:gd name="T7" fmla="*/ 0 h 290"/>
                <a:gd name="T8" fmla="*/ 3 w 3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290">
                  <a:moveTo>
                    <a:pt x="0" y="290"/>
                  </a:moveTo>
                  <a:lnTo>
                    <a:pt x="3" y="0"/>
                  </a:ln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328" y="3104"/>
              <a:ext cx="1827" cy="306"/>
              <a:chOff x="2328" y="3104"/>
              <a:chExt cx="1827" cy="306"/>
            </a:xfrm>
          </p:grpSpPr>
          <p:grpSp>
            <p:nvGrpSpPr>
              <p:cNvPr id="14" name="Group 48"/>
              <p:cNvGrpSpPr>
                <a:grpSpLocks/>
              </p:cNvGrpSpPr>
              <p:nvPr/>
            </p:nvGrpSpPr>
            <p:grpSpPr bwMode="auto">
              <a:xfrm>
                <a:off x="2328" y="3104"/>
                <a:ext cx="1827" cy="306"/>
                <a:chOff x="2328" y="3104"/>
                <a:chExt cx="1827" cy="306"/>
              </a:xfrm>
            </p:grpSpPr>
            <p:sp>
              <p:nvSpPr>
                <p:cNvPr id="16" name="Freeform 31"/>
                <p:cNvSpPr>
                  <a:spLocks/>
                </p:cNvSpPr>
                <p:nvPr/>
              </p:nvSpPr>
              <p:spPr bwMode="auto">
                <a:xfrm>
                  <a:off x="2904" y="3104"/>
                  <a:ext cx="7" cy="304"/>
                </a:xfrm>
                <a:custGeom>
                  <a:avLst/>
                  <a:gdLst>
                    <a:gd name="T0" fmla="*/ 7 w 7"/>
                    <a:gd name="T1" fmla="*/ 304 h 304"/>
                    <a:gd name="T2" fmla="*/ 0 w 7"/>
                    <a:gd name="T3" fmla="*/ 0 h 304"/>
                    <a:gd name="T4" fmla="*/ 0 60000 65536"/>
                    <a:gd name="T5" fmla="*/ 0 60000 65536"/>
                    <a:gd name="T6" fmla="*/ 0 w 7"/>
                    <a:gd name="T7" fmla="*/ 0 h 304"/>
                    <a:gd name="T8" fmla="*/ 7 w 7"/>
                    <a:gd name="T9" fmla="*/ 304 h 30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" h="304">
                      <a:moveTo>
                        <a:pt x="7" y="3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rgbClr val="0000CC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33"/>
                <p:cNvSpPr>
                  <a:spLocks/>
                </p:cNvSpPr>
                <p:nvPr/>
              </p:nvSpPr>
              <p:spPr bwMode="auto">
                <a:xfrm>
                  <a:off x="2328" y="3408"/>
                  <a:ext cx="1827" cy="2"/>
                </a:xfrm>
                <a:custGeom>
                  <a:avLst/>
                  <a:gdLst>
                    <a:gd name="T0" fmla="*/ 0 w 1827"/>
                    <a:gd name="T1" fmla="*/ 0 h 2"/>
                    <a:gd name="T2" fmla="*/ 1827 w 1827"/>
                    <a:gd name="T3" fmla="*/ 2 h 2"/>
                    <a:gd name="T4" fmla="*/ 0 60000 65536"/>
                    <a:gd name="T5" fmla="*/ 0 60000 65536"/>
                    <a:gd name="T6" fmla="*/ 0 w 1827"/>
                    <a:gd name="T7" fmla="*/ 0 h 2"/>
                    <a:gd name="T8" fmla="*/ 1827 w 1827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827" h="2">
                      <a:moveTo>
                        <a:pt x="0" y="0"/>
                      </a:moveTo>
                      <a:lnTo>
                        <a:pt x="1827" y="2"/>
                      </a:lnTo>
                    </a:path>
                  </a:pathLst>
                </a:custGeom>
                <a:noFill/>
                <a:ln w="25400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480" y="3120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Line 41"/>
              <p:cNvSpPr>
                <a:spLocks noChangeShapeType="1"/>
              </p:cNvSpPr>
              <p:nvPr/>
            </p:nvSpPr>
            <p:spPr bwMode="auto">
              <a:xfrm flipV="1">
                <a:off x="4152" y="3120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" name="Text Box 44"/>
          <p:cNvSpPr txBox="1">
            <a:spLocks noChangeArrowheads="1"/>
          </p:cNvSpPr>
          <p:nvPr/>
        </p:nvSpPr>
        <p:spPr bwMode="auto">
          <a:xfrm>
            <a:off x="3419475" y="5749925"/>
            <a:ext cx="2017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图</a:t>
            </a:r>
            <a:r>
              <a:rPr kumimoji="1" lang="en-US" altLang="zh-CN" sz="2000">
                <a:latin typeface="Arial Narrow" panose="020B0606020202030204" pitchFamily="34" charset="0"/>
                <a:ea typeface="楷体_GB2312" pitchFamily="49" charset="-122"/>
              </a:rPr>
              <a:t>-</a:t>
            </a:r>
            <a:r>
              <a:rPr kumimoji="1" lang="zh-CN" altLang="en-GB" sz="2000">
                <a:latin typeface="Arial Narrow" panose="020B0606020202030204" pitchFamily="34" charset="0"/>
                <a:ea typeface="楷体_GB2312" pitchFamily="49" charset="-122"/>
              </a:rPr>
              <a:t>3 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函数依赖图</a:t>
            </a: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7793038" y="3302000"/>
            <a:ext cx="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1141413" y="3314700"/>
            <a:ext cx="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V="1">
            <a:off x="1114425" y="3314700"/>
            <a:ext cx="668813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50"/>
          <p:cNvSpPr>
            <a:spLocks noChangeShapeType="1"/>
          </p:cNvSpPr>
          <p:nvPr/>
        </p:nvSpPr>
        <p:spPr bwMode="auto">
          <a:xfrm flipV="1">
            <a:off x="3492500" y="3344863"/>
            <a:ext cx="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55"/>
          <p:cNvSpPr txBox="1">
            <a:spLocks noChangeArrowheads="1"/>
          </p:cNvSpPr>
          <p:nvPr/>
        </p:nvSpPr>
        <p:spPr bwMode="auto">
          <a:xfrm>
            <a:off x="827088" y="4745038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工程信息</a:t>
            </a: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4284663" y="4745038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员工信息</a:t>
            </a:r>
          </a:p>
        </p:txBody>
      </p:sp>
      <p:sp>
        <p:nvSpPr>
          <p:cNvPr id="26" name="Text Box 57"/>
          <p:cNvSpPr txBox="1">
            <a:spLocks noChangeArrowheads="1"/>
          </p:cNvSpPr>
          <p:nvPr/>
        </p:nvSpPr>
        <p:spPr bwMode="auto">
          <a:xfrm>
            <a:off x="3851275" y="2728913"/>
            <a:ext cx="2376488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项目工时信息</a:t>
            </a:r>
          </a:p>
        </p:txBody>
      </p:sp>
    </p:spTree>
    <p:extLst>
      <p:ext uri="{BB962C8B-B14F-4D97-AF65-F5344CB8AC3E}">
        <p14:creationId xmlns:p14="http://schemas.microsoft.com/office/powerpoint/2010/main" val="1989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应用第二范式规范化</a:t>
            </a:r>
          </a:p>
        </p:txBody>
      </p:sp>
      <p:graphicFrame>
        <p:nvGraphicFramePr>
          <p:cNvPr id="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46305"/>
              </p:ext>
            </p:extLst>
          </p:nvPr>
        </p:nvGraphicFramePr>
        <p:xfrm>
          <a:off x="889000" y="2362200"/>
          <a:ext cx="2819400" cy="365482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工程号</a:t>
                      </a:r>
                    </a:p>
                  </a:txBody>
                  <a:tcPr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工程名称</a:t>
                      </a:r>
                    </a:p>
                  </a:txBody>
                  <a:tcPr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574800" y="2057400"/>
            <a:ext cx="1447800" cy="304800"/>
            <a:chOff x="912" y="912"/>
            <a:chExt cx="912" cy="192"/>
          </a:xfrm>
        </p:grpSpPr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912" y="9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912" y="91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3022600" y="205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1360488" y="3124200"/>
            <a:ext cx="4203700" cy="304800"/>
            <a:chOff x="1104" y="1728"/>
            <a:chExt cx="2648" cy="19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1104" y="172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992" y="172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808" y="172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752" y="172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104" y="1728"/>
              <a:ext cx="2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61168"/>
              </p:ext>
            </p:extLst>
          </p:nvPr>
        </p:nvGraphicFramePr>
        <p:xfrm>
          <a:off x="827088" y="3429000"/>
          <a:ext cx="5562600" cy="439738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219200"/>
                <a:gridCol w="1676400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职工号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小时工资率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7" name="Group 33"/>
          <p:cNvGrpSpPr>
            <a:grpSpLocks/>
          </p:cNvGrpSpPr>
          <p:nvPr/>
        </p:nvGrpSpPr>
        <p:grpSpPr bwMode="auto">
          <a:xfrm>
            <a:off x="4179888" y="3873500"/>
            <a:ext cx="1524000" cy="304800"/>
            <a:chOff x="2832" y="2208"/>
            <a:chExt cx="960" cy="192"/>
          </a:xfrm>
        </p:grpSpPr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2832" y="2256"/>
              <a:ext cx="0" cy="14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2832" y="2400"/>
              <a:ext cx="96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19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37"/>
          <p:cNvGrpSpPr>
            <a:grpSpLocks/>
          </p:cNvGrpSpPr>
          <p:nvPr/>
        </p:nvGrpSpPr>
        <p:grpSpPr bwMode="auto">
          <a:xfrm>
            <a:off x="1452563" y="5005388"/>
            <a:ext cx="2438400" cy="304800"/>
            <a:chOff x="1104" y="3072"/>
            <a:chExt cx="1536" cy="192"/>
          </a:xfrm>
        </p:grpSpPr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1824" y="30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1104" y="30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2640" y="30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1104" y="3072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09816"/>
              </p:ext>
            </p:extLst>
          </p:nvPr>
        </p:nvGraphicFramePr>
        <p:xfrm>
          <a:off x="842963" y="5310188"/>
          <a:ext cx="3657600" cy="36548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工程号</a:t>
                      </a:r>
                    </a:p>
                  </a:txBody>
                  <a:tcPr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职工号</a:t>
                      </a:r>
                    </a:p>
                  </a:txBody>
                  <a:tcPr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工时</a:t>
                      </a:r>
                    </a:p>
                  </a:txBody>
                  <a:tcPr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7" name="Text Box 52"/>
          <p:cNvSpPr txBox="1">
            <a:spLocks noChangeArrowheads="1"/>
          </p:cNvSpPr>
          <p:nvPr/>
        </p:nvSpPr>
        <p:spPr bwMode="auto">
          <a:xfrm>
            <a:off x="2895600" y="5943600"/>
            <a:ext cx="2287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图</a:t>
            </a:r>
            <a:r>
              <a:rPr kumimoji="1" lang="en-US" altLang="zh-CN" sz="2000">
                <a:latin typeface="Arial Narrow" panose="020B0606020202030204" pitchFamily="34" charset="0"/>
                <a:ea typeface="楷体_GB2312" pitchFamily="49" charset="-122"/>
              </a:rPr>
              <a:t>-</a:t>
            </a:r>
            <a:r>
              <a:rPr kumimoji="1" lang="zh-CN" altLang="en-GB" sz="2000">
                <a:latin typeface="Arial Narrow" panose="020B0606020202030204" pitchFamily="34" charset="0"/>
                <a:ea typeface="楷体_GB2312" pitchFamily="49" charset="-122"/>
              </a:rPr>
              <a:t>4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应用第二范式</a:t>
            </a:r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3995738" y="2314575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工程表</a:t>
            </a:r>
          </a:p>
        </p:txBody>
      </p:sp>
      <p:sp>
        <p:nvSpPr>
          <p:cNvPr id="29" name="Text Box 54"/>
          <p:cNvSpPr txBox="1">
            <a:spLocks noChangeArrowheads="1"/>
          </p:cNvSpPr>
          <p:nvPr/>
        </p:nvSpPr>
        <p:spPr bwMode="auto">
          <a:xfrm>
            <a:off x="6588125" y="3441700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员工表</a:t>
            </a: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4859338" y="5241925"/>
            <a:ext cx="2376487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项目工时表</a:t>
            </a:r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4138613" y="4302125"/>
            <a:ext cx="2665412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GB" sz="2400">
                <a:latin typeface="黑体" panose="02010609060101010101" pitchFamily="49" charset="-122"/>
                <a:ea typeface="黑体" panose="02010609060101010101" pitchFamily="49" charset="-122"/>
              </a:rPr>
              <a:t>满足第三范式吗？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8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应用第三范式规范化</a:t>
            </a:r>
          </a:p>
        </p:txBody>
      </p:sp>
      <p:graphicFrame>
        <p:nvGraphicFramePr>
          <p:cNvPr id="5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26694"/>
              </p:ext>
            </p:extLst>
          </p:nvPr>
        </p:nvGraphicFramePr>
        <p:xfrm>
          <a:off x="762000" y="2305050"/>
          <a:ext cx="2819400" cy="36830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447800" y="2000250"/>
            <a:ext cx="1447800" cy="304800"/>
            <a:chOff x="912" y="912"/>
            <a:chExt cx="912" cy="192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912" y="9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912" y="91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2895600" y="19875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290638" y="3067050"/>
            <a:ext cx="2667000" cy="304800"/>
            <a:chOff x="576" y="1488"/>
            <a:chExt cx="1680" cy="192"/>
          </a:xfrm>
        </p:grpSpPr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576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148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256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576" y="1488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01475"/>
              </p:ext>
            </p:extLst>
          </p:nvPr>
        </p:nvGraphicFramePr>
        <p:xfrm>
          <a:off x="757238" y="3341688"/>
          <a:ext cx="3886200" cy="4318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219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职工号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1289050" y="4210050"/>
            <a:ext cx="1447800" cy="304800"/>
            <a:chOff x="576" y="2208"/>
            <a:chExt cx="912" cy="192"/>
          </a:xfrm>
        </p:grpSpPr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576" y="220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1488" y="220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576" y="2208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349277"/>
              </p:ext>
            </p:extLst>
          </p:nvPr>
        </p:nvGraphicFramePr>
        <p:xfrm>
          <a:off x="755650" y="4514850"/>
          <a:ext cx="2895600" cy="457200"/>
        </p:xfrm>
        <a:graphic>
          <a:graphicData uri="http://schemas.openxmlformats.org/drawingml/2006/table">
            <a:tbl>
              <a:tblPr/>
              <a:tblGrid>
                <a:gridCol w="1219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小时工资率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1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58662"/>
              </p:ext>
            </p:extLst>
          </p:nvPr>
        </p:nvGraphicFramePr>
        <p:xfrm>
          <a:off x="769938" y="5715000"/>
          <a:ext cx="3657600" cy="395288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职工号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22" name="Group 53"/>
          <p:cNvGrpSpPr>
            <a:grpSpLocks/>
          </p:cNvGrpSpPr>
          <p:nvPr/>
        </p:nvGrpSpPr>
        <p:grpSpPr bwMode="auto">
          <a:xfrm>
            <a:off x="1303338" y="5257800"/>
            <a:ext cx="2438400" cy="457200"/>
            <a:chOff x="816" y="3024"/>
            <a:chExt cx="1536" cy="288"/>
          </a:xfrm>
        </p:grpSpPr>
        <p:sp>
          <p:nvSpPr>
            <p:cNvPr id="23" name="Line 54"/>
            <p:cNvSpPr>
              <a:spLocks noChangeShapeType="1"/>
            </p:cNvSpPr>
            <p:nvPr/>
          </p:nvSpPr>
          <p:spPr bwMode="auto">
            <a:xfrm>
              <a:off x="1536" y="31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55"/>
            <p:cNvSpPr>
              <a:spLocks noChangeShapeType="1"/>
            </p:cNvSpPr>
            <p:nvPr/>
          </p:nvSpPr>
          <p:spPr bwMode="auto">
            <a:xfrm>
              <a:off x="816" y="31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56"/>
            <p:cNvSpPr>
              <a:spLocks noChangeShapeType="1"/>
            </p:cNvSpPr>
            <p:nvPr/>
          </p:nvSpPr>
          <p:spPr bwMode="auto">
            <a:xfrm>
              <a:off x="2352" y="30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57"/>
            <p:cNvSpPr>
              <a:spLocks noChangeShapeType="1"/>
            </p:cNvSpPr>
            <p:nvPr/>
          </p:nvSpPr>
          <p:spPr bwMode="auto">
            <a:xfrm>
              <a:off x="816" y="3168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58"/>
            <p:cNvSpPr>
              <a:spLocks noChangeShapeType="1"/>
            </p:cNvSpPr>
            <p:nvPr/>
          </p:nvSpPr>
          <p:spPr bwMode="auto">
            <a:xfrm>
              <a:off x="1152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59"/>
            <p:cNvSpPr>
              <a:spLocks noChangeShapeType="1"/>
            </p:cNvSpPr>
            <p:nvPr/>
          </p:nvSpPr>
          <p:spPr bwMode="auto">
            <a:xfrm>
              <a:off x="1152" y="3024"/>
              <a:ext cx="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4932363" y="2262188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工程表</a:t>
            </a:r>
          </a:p>
        </p:txBody>
      </p:sp>
      <p:sp>
        <p:nvSpPr>
          <p:cNvPr id="30" name="Text Box 62"/>
          <p:cNvSpPr txBox="1">
            <a:spLocks noChangeArrowheads="1"/>
          </p:cNvSpPr>
          <p:nvPr/>
        </p:nvSpPr>
        <p:spPr bwMode="auto">
          <a:xfrm>
            <a:off x="4932363" y="3341688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员工表</a:t>
            </a:r>
          </a:p>
        </p:txBody>
      </p:sp>
      <p:sp>
        <p:nvSpPr>
          <p:cNvPr id="31" name="Text Box 63"/>
          <p:cNvSpPr txBox="1">
            <a:spLocks noChangeArrowheads="1"/>
          </p:cNvSpPr>
          <p:nvPr/>
        </p:nvSpPr>
        <p:spPr bwMode="auto">
          <a:xfrm>
            <a:off x="4932363" y="4565650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职务表</a:t>
            </a:r>
          </a:p>
        </p:txBody>
      </p:sp>
      <p:sp>
        <p:nvSpPr>
          <p:cNvPr id="32" name="Text Box 64"/>
          <p:cNvSpPr txBox="1">
            <a:spLocks noChangeArrowheads="1"/>
          </p:cNvSpPr>
          <p:nvPr/>
        </p:nvSpPr>
        <p:spPr bwMode="auto">
          <a:xfrm>
            <a:off x="4859338" y="5686425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工时表</a:t>
            </a:r>
          </a:p>
        </p:txBody>
      </p:sp>
    </p:spTree>
    <p:extLst>
      <p:ext uri="{BB962C8B-B14F-4D97-AF65-F5344CB8AC3E}">
        <p14:creationId xmlns:p14="http://schemas.microsoft.com/office/powerpoint/2010/main" val="4517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规范化和性能的关系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pPr algn="just"/>
            <a:r>
              <a:rPr lang="zh-CN" altLang="en-US" smtClean="0">
                <a:solidFill>
                  <a:srgbClr val="000000"/>
                </a:solidFill>
              </a:rPr>
              <a:t>为满足某种商业目标，数据库性能比规范化数据库更重要</a:t>
            </a:r>
          </a:p>
          <a:p>
            <a:pPr marL="812800" lvl="1" indent="-276225" algn="just"/>
            <a:r>
              <a:rPr lang="zh-CN" altLang="en-US" smtClean="0">
                <a:solidFill>
                  <a:srgbClr val="000000"/>
                </a:solidFill>
              </a:rPr>
              <a:t>通过在给定的表中添加额外的字段，以大量减少需要从中搜索信息所需的时间</a:t>
            </a:r>
          </a:p>
          <a:p>
            <a:pPr marL="812800" lvl="1" indent="-276225" algn="just"/>
            <a:r>
              <a:rPr lang="zh-CN" altLang="en-US" smtClean="0">
                <a:solidFill>
                  <a:srgbClr val="000000"/>
                </a:solidFill>
              </a:rPr>
              <a:t>通过在给定的表中插入计算列（如成绩总分），以方便查询</a:t>
            </a:r>
          </a:p>
          <a:p>
            <a:pPr algn="just"/>
            <a:r>
              <a:rPr lang="zh-CN" altLang="en-US" smtClean="0"/>
              <a:t>进行规范化的同时，还需要综合考虑数据库的性能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4794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501328" y="1701254"/>
          <a:ext cx="8208962" cy="1006476"/>
        </p:xfrm>
        <a:graphic>
          <a:graphicData uri="http://schemas.openxmlformats.org/drawingml/2006/table">
            <a:tbl>
              <a:tblPr/>
              <a:tblGrid>
                <a:gridCol w="1687512"/>
                <a:gridCol w="1609725"/>
                <a:gridCol w="1611313"/>
                <a:gridCol w="1612900"/>
                <a:gridCol w="1687512"/>
              </a:tblGrid>
              <a:tr h="33549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姓名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年龄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民族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部门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49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王涛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汉族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人事管理部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李梅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汉族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人事管理部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29"/>
          <p:cNvSpPr>
            <a:spLocks noChangeArrowheads="1"/>
          </p:cNvSpPr>
          <p:nvPr/>
        </p:nvSpPr>
        <p:spPr bwMode="auto">
          <a:xfrm>
            <a:off x="4173215" y="2709316"/>
            <a:ext cx="935038" cy="503238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FFFF"/>
              </a:gs>
              <a:gs pos="100000">
                <a:srgbClr val="FFCC00"/>
              </a:gs>
            </a:gsLst>
            <a:lin ang="5400000" scaled="1"/>
          </a:gra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01328" y="3212554"/>
            <a:ext cx="8213725" cy="2182812"/>
            <a:chOff x="431" y="1842"/>
            <a:chExt cx="5174" cy="1375"/>
          </a:xfrm>
        </p:grpSpPr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4538" y="2264"/>
              <a:ext cx="10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3523" y="2264"/>
              <a:ext cx="10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2508" y="2264"/>
              <a:ext cx="10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1495" y="2264"/>
              <a:ext cx="101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李梅</a:t>
              </a:r>
            </a:p>
          </p:txBody>
        </p:sp>
        <p:sp>
          <p:nvSpPr>
            <p:cNvPr id="11" name="Rectangle 35"/>
            <p:cNvSpPr>
              <a:spLocks noChangeArrowheads="1"/>
            </p:cNvSpPr>
            <p:nvPr/>
          </p:nvSpPr>
          <p:spPr bwMode="auto">
            <a:xfrm>
              <a:off x="431" y="2264"/>
              <a:ext cx="10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4538" y="2053"/>
              <a:ext cx="10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3523" y="2053"/>
              <a:ext cx="10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2508" y="2053"/>
              <a:ext cx="10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1519" y="2024"/>
              <a:ext cx="101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王涛</a:t>
              </a: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431" y="2024"/>
              <a:ext cx="10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Rectangle 41"/>
            <p:cNvSpPr>
              <a:spLocks noChangeArrowheads="1"/>
            </p:cNvSpPr>
            <p:nvPr/>
          </p:nvSpPr>
          <p:spPr bwMode="auto">
            <a:xfrm>
              <a:off x="4538" y="1842"/>
              <a:ext cx="1064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部门编码</a:t>
              </a:r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3523" y="1842"/>
              <a:ext cx="1015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民族编码</a:t>
              </a: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2508" y="1842"/>
              <a:ext cx="1015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年龄</a:t>
              </a:r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1495" y="1842"/>
              <a:ext cx="1013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431" y="1842"/>
              <a:ext cx="1064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编号</a:t>
              </a:r>
            </a:p>
          </p:txBody>
        </p:sp>
        <p:sp>
          <p:nvSpPr>
            <p:cNvPr id="22" name="Line 46"/>
            <p:cNvSpPr>
              <a:spLocks noChangeShapeType="1"/>
            </p:cNvSpPr>
            <p:nvPr/>
          </p:nvSpPr>
          <p:spPr bwMode="auto">
            <a:xfrm>
              <a:off x="431" y="1842"/>
              <a:ext cx="51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431" y="2475"/>
              <a:ext cx="51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431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>
              <a:off x="5602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431" y="2053"/>
              <a:ext cx="51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1495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52"/>
            <p:cNvSpPr>
              <a:spLocks noChangeShapeType="1"/>
            </p:cNvSpPr>
            <p:nvPr/>
          </p:nvSpPr>
          <p:spPr bwMode="auto">
            <a:xfrm>
              <a:off x="2508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3523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4538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431" y="2264"/>
              <a:ext cx="51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56"/>
            <p:cNvSpPr>
              <a:spLocks noChangeArrowheads="1"/>
            </p:cNvSpPr>
            <p:nvPr/>
          </p:nvSpPr>
          <p:spPr bwMode="auto">
            <a:xfrm>
              <a:off x="1474" y="3006"/>
              <a:ext cx="14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回族</a:t>
              </a:r>
            </a:p>
          </p:txBody>
        </p:sp>
        <p:sp>
          <p:nvSpPr>
            <p:cNvPr id="33" name="Rectangle 57"/>
            <p:cNvSpPr>
              <a:spLocks noChangeArrowheads="1"/>
            </p:cNvSpPr>
            <p:nvPr/>
          </p:nvSpPr>
          <p:spPr bwMode="auto">
            <a:xfrm>
              <a:off x="431" y="3006"/>
              <a:ext cx="104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" name="Rectangle 58"/>
            <p:cNvSpPr>
              <a:spLocks noChangeArrowheads="1"/>
            </p:cNvSpPr>
            <p:nvPr/>
          </p:nvSpPr>
          <p:spPr bwMode="auto">
            <a:xfrm>
              <a:off x="1474" y="2795"/>
              <a:ext cx="14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汉族</a:t>
              </a:r>
            </a:p>
          </p:txBody>
        </p:sp>
        <p:sp>
          <p:nvSpPr>
            <p:cNvPr id="35" name="Rectangle 59"/>
            <p:cNvSpPr>
              <a:spLocks noChangeArrowheads="1"/>
            </p:cNvSpPr>
            <p:nvPr/>
          </p:nvSpPr>
          <p:spPr bwMode="auto">
            <a:xfrm>
              <a:off x="431" y="2795"/>
              <a:ext cx="104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1474" y="2568"/>
              <a:ext cx="1407" cy="2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民族</a:t>
              </a:r>
            </a:p>
          </p:txBody>
        </p:sp>
        <p:sp>
          <p:nvSpPr>
            <p:cNvPr id="37" name="Rectangle 61"/>
            <p:cNvSpPr>
              <a:spLocks noChangeArrowheads="1"/>
            </p:cNvSpPr>
            <p:nvPr/>
          </p:nvSpPr>
          <p:spPr bwMode="auto">
            <a:xfrm>
              <a:off x="431" y="2568"/>
              <a:ext cx="1043" cy="2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民族编码</a:t>
              </a:r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431" y="2568"/>
              <a:ext cx="24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3"/>
            <p:cNvSpPr>
              <a:spLocks noChangeShapeType="1"/>
            </p:cNvSpPr>
            <p:nvPr/>
          </p:nvSpPr>
          <p:spPr bwMode="auto">
            <a:xfrm>
              <a:off x="431" y="3217"/>
              <a:ext cx="24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64"/>
            <p:cNvSpPr>
              <a:spLocks noChangeShapeType="1"/>
            </p:cNvSpPr>
            <p:nvPr/>
          </p:nvSpPr>
          <p:spPr bwMode="auto">
            <a:xfrm>
              <a:off x="431" y="2568"/>
              <a:ext cx="0" cy="64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65"/>
            <p:cNvSpPr>
              <a:spLocks noChangeShapeType="1"/>
            </p:cNvSpPr>
            <p:nvPr/>
          </p:nvSpPr>
          <p:spPr bwMode="auto">
            <a:xfrm>
              <a:off x="2881" y="2568"/>
              <a:ext cx="0" cy="64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66"/>
            <p:cNvSpPr>
              <a:spLocks noChangeShapeType="1"/>
            </p:cNvSpPr>
            <p:nvPr/>
          </p:nvSpPr>
          <p:spPr bwMode="auto">
            <a:xfrm>
              <a:off x="431" y="2795"/>
              <a:ext cx="24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>
              <a:off x="1474" y="2568"/>
              <a:ext cx="0" cy="64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68"/>
            <p:cNvSpPr>
              <a:spLocks noChangeShapeType="1"/>
            </p:cNvSpPr>
            <p:nvPr/>
          </p:nvSpPr>
          <p:spPr bwMode="auto">
            <a:xfrm>
              <a:off x="431" y="3006"/>
              <a:ext cx="24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69"/>
            <p:cNvSpPr>
              <a:spLocks noChangeArrowheads="1"/>
            </p:cNvSpPr>
            <p:nvPr/>
          </p:nvSpPr>
          <p:spPr bwMode="auto">
            <a:xfrm>
              <a:off x="4513" y="2990"/>
              <a:ext cx="109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市场营销部</a:t>
              </a:r>
            </a:p>
          </p:txBody>
        </p:sp>
        <p:sp>
          <p:nvSpPr>
            <p:cNvPr id="46" name="Rectangle 70"/>
            <p:cNvSpPr>
              <a:spLocks noChangeArrowheads="1"/>
            </p:cNvSpPr>
            <p:nvPr/>
          </p:nvSpPr>
          <p:spPr bwMode="auto">
            <a:xfrm>
              <a:off x="3152" y="2990"/>
              <a:ext cx="136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" name="Rectangle 71"/>
            <p:cNvSpPr>
              <a:spLocks noChangeArrowheads="1"/>
            </p:cNvSpPr>
            <p:nvPr/>
          </p:nvSpPr>
          <p:spPr bwMode="auto">
            <a:xfrm>
              <a:off x="4513" y="2779"/>
              <a:ext cx="109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人事管理部</a:t>
              </a:r>
            </a:p>
          </p:txBody>
        </p:sp>
        <p:sp>
          <p:nvSpPr>
            <p:cNvPr id="48" name="Rectangle 72"/>
            <p:cNvSpPr>
              <a:spLocks noChangeArrowheads="1"/>
            </p:cNvSpPr>
            <p:nvPr/>
          </p:nvSpPr>
          <p:spPr bwMode="auto">
            <a:xfrm>
              <a:off x="3152" y="2779"/>
              <a:ext cx="136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Rectangle 73"/>
            <p:cNvSpPr>
              <a:spLocks noChangeArrowheads="1"/>
            </p:cNvSpPr>
            <p:nvPr/>
          </p:nvSpPr>
          <p:spPr bwMode="auto">
            <a:xfrm>
              <a:off x="4513" y="2568"/>
              <a:ext cx="1092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部门</a:t>
              </a:r>
            </a:p>
          </p:txBody>
        </p:sp>
        <p:sp>
          <p:nvSpPr>
            <p:cNvPr id="50" name="Rectangle 74"/>
            <p:cNvSpPr>
              <a:spLocks noChangeArrowheads="1"/>
            </p:cNvSpPr>
            <p:nvPr/>
          </p:nvSpPr>
          <p:spPr bwMode="auto">
            <a:xfrm>
              <a:off x="3152" y="2568"/>
              <a:ext cx="1361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部门编码</a:t>
              </a:r>
            </a:p>
          </p:txBody>
        </p:sp>
        <p:sp>
          <p:nvSpPr>
            <p:cNvPr id="51" name="Line 75"/>
            <p:cNvSpPr>
              <a:spLocks noChangeShapeType="1"/>
            </p:cNvSpPr>
            <p:nvPr/>
          </p:nvSpPr>
          <p:spPr bwMode="auto">
            <a:xfrm>
              <a:off x="3152" y="2568"/>
              <a:ext cx="245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6"/>
            <p:cNvSpPr>
              <a:spLocks noChangeShapeType="1"/>
            </p:cNvSpPr>
            <p:nvPr/>
          </p:nvSpPr>
          <p:spPr bwMode="auto">
            <a:xfrm>
              <a:off x="3152" y="3201"/>
              <a:ext cx="245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7"/>
            <p:cNvSpPr>
              <a:spLocks noChangeShapeType="1"/>
            </p:cNvSpPr>
            <p:nvPr/>
          </p:nvSpPr>
          <p:spPr bwMode="auto">
            <a:xfrm>
              <a:off x="3152" y="2568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8"/>
            <p:cNvSpPr>
              <a:spLocks noChangeShapeType="1"/>
            </p:cNvSpPr>
            <p:nvPr/>
          </p:nvSpPr>
          <p:spPr bwMode="auto">
            <a:xfrm>
              <a:off x="5605" y="2568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9"/>
            <p:cNvSpPr>
              <a:spLocks noChangeShapeType="1"/>
            </p:cNvSpPr>
            <p:nvPr/>
          </p:nvSpPr>
          <p:spPr bwMode="auto">
            <a:xfrm>
              <a:off x="3152" y="2779"/>
              <a:ext cx="245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80"/>
            <p:cNvSpPr>
              <a:spLocks noChangeShapeType="1"/>
            </p:cNvSpPr>
            <p:nvPr/>
          </p:nvSpPr>
          <p:spPr bwMode="auto">
            <a:xfrm>
              <a:off x="4513" y="2568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1"/>
            <p:cNvSpPr>
              <a:spLocks noChangeShapeType="1"/>
            </p:cNvSpPr>
            <p:nvPr/>
          </p:nvSpPr>
          <p:spPr bwMode="auto">
            <a:xfrm>
              <a:off x="3152" y="2990"/>
              <a:ext cx="245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Freeform 82"/>
          <p:cNvSpPr>
            <a:spLocks/>
          </p:cNvSpPr>
          <p:nvPr/>
        </p:nvSpPr>
        <p:spPr bwMode="auto">
          <a:xfrm>
            <a:off x="1149028" y="3430041"/>
            <a:ext cx="4440237" cy="1166813"/>
          </a:xfrm>
          <a:custGeom>
            <a:avLst/>
            <a:gdLst>
              <a:gd name="T0" fmla="*/ 2147483646 w 2797"/>
              <a:gd name="T1" fmla="*/ 0 h 735"/>
              <a:gd name="T2" fmla="*/ 2147483646 w 2797"/>
              <a:gd name="T3" fmla="*/ 2147483646 h 735"/>
              <a:gd name="T4" fmla="*/ 2147483646 w 2797"/>
              <a:gd name="T5" fmla="*/ 2147483646 h 735"/>
              <a:gd name="T6" fmla="*/ 2147483646 w 2797"/>
              <a:gd name="T7" fmla="*/ 2147483646 h 735"/>
              <a:gd name="T8" fmla="*/ 0 w 2797"/>
              <a:gd name="T9" fmla="*/ 2147483646 h 735"/>
              <a:gd name="T10" fmla="*/ 2147483646 w 2797"/>
              <a:gd name="T11" fmla="*/ 2147483646 h 735"/>
              <a:gd name="T12" fmla="*/ 2147483646 w 2797"/>
              <a:gd name="T13" fmla="*/ 2147483646 h 735"/>
              <a:gd name="T14" fmla="*/ 2147483646 w 2797"/>
              <a:gd name="T15" fmla="*/ 2147483646 h 735"/>
              <a:gd name="T16" fmla="*/ 2147483646 w 2797"/>
              <a:gd name="T17" fmla="*/ 2147483646 h 735"/>
              <a:gd name="T18" fmla="*/ 2147483646 w 2797"/>
              <a:gd name="T19" fmla="*/ 2147483646 h 735"/>
              <a:gd name="T20" fmla="*/ 2147483646 w 2797"/>
              <a:gd name="T21" fmla="*/ 2147483646 h 735"/>
              <a:gd name="T22" fmla="*/ 2147483646 w 2797"/>
              <a:gd name="T23" fmla="*/ 2147483646 h 7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97"/>
              <a:gd name="T37" fmla="*/ 0 h 735"/>
              <a:gd name="T38" fmla="*/ 2797 w 2797"/>
              <a:gd name="T39" fmla="*/ 735 h 7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97" h="735">
                <a:moveTo>
                  <a:pt x="2797" y="0"/>
                </a:moveTo>
                <a:cubicBezTo>
                  <a:pt x="2599" y="3"/>
                  <a:pt x="2402" y="4"/>
                  <a:pt x="2204" y="8"/>
                </a:cubicBezTo>
                <a:cubicBezTo>
                  <a:pt x="1942" y="13"/>
                  <a:pt x="1419" y="25"/>
                  <a:pt x="1419" y="25"/>
                </a:cubicBezTo>
                <a:cubicBezTo>
                  <a:pt x="962" y="54"/>
                  <a:pt x="504" y="113"/>
                  <a:pt x="50" y="175"/>
                </a:cubicBezTo>
                <a:cubicBezTo>
                  <a:pt x="24" y="210"/>
                  <a:pt x="13" y="243"/>
                  <a:pt x="0" y="284"/>
                </a:cubicBezTo>
                <a:cubicBezTo>
                  <a:pt x="5" y="361"/>
                  <a:pt x="6" y="535"/>
                  <a:pt x="109" y="559"/>
                </a:cubicBezTo>
                <a:cubicBezTo>
                  <a:pt x="126" y="570"/>
                  <a:pt x="148" y="576"/>
                  <a:pt x="159" y="593"/>
                </a:cubicBezTo>
                <a:cubicBezTo>
                  <a:pt x="164" y="601"/>
                  <a:pt x="166" y="613"/>
                  <a:pt x="175" y="618"/>
                </a:cubicBezTo>
                <a:cubicBezTo>
                  <a:pt x="193" y="628"/>
                  <a:pt x="214" y="629"/>
                  <a:pt x="234" y="635"/>
                </a:cubicBezTo>
                <a:cubicBezTo>
                  <a:pt x="242" y="640"/>
                  <a:pt x="252" y="644"/>
                  <a:pt x="259" y="651"/>
                </a:cubicBezTo>
                <a:cubicBezTo>
                  <a:pt x="310" y="701"/>
                  <a:pt x="226" y="683"/>
                  <a:pt x="209" y="701"/>
                </a:cubicBezTo>
                <a:cubicBezTo>
                  <a:pt x="201" y="709"/>
                  <a:pt x="209" y="724"/>
                  <a:pt x="209" y="735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83"/>
          <p:cNvSpPr>
            <a:spLocks/>
          </p:cNvSpPr>
          <p:nvPr/>
        </p:nvSpPr>
        <p:spPr bwMode="auto">
          <a:xfrm>
            <a:off x="5757540" y="3357016"/>
            <a:ext cx="2357438" cy="1190625"/>
          </a:xfrm>
          <a:custGeom>
            <a:avLst/>
            <a:gdLst>
              <a:gd name="T0" fmla="*/ 2147483646 w 1485"/>
              <a:gd name="T1" fmla="*/ 2147483646 h 750"/>
              <a:gd name="T2" fmla="*/ 2147483646 w 1485"/>
              <a:gd name="T3" fmla="*/ 2147483646 h 750"/>
              <a:gd name="T4" fmla="*/ 2147483646 w 1485"/>
              <a:gd name="T5" fmla="*/ 2147483646 h 750"/>
              <a:gd name="T6" fmla="*/ 2147483646 w 1485"/>
              <a:gd name="T7" fmla="*/ 2147483646 h 750"/>
              <a:gd name="T8" fmla="*/ 2147483646 w 1485"/>
              <a:gd name="T9" fmla="*/ 2147483646 h 750"/>
              <a:gd name="T10" fmla="*/ 2147483646 w 1485"/>
              <a:gd name="T11" fmla="*/ 2147483646 h 750"/>
              <a:gd name="T12" fmla="*/ 2147483646 w 1485"/>
              <a:gd name="T13" fmla="*/ 2147483646 h 750"/>
              <a:gd name="T14" fmla="*/ 2147483646 w 1485"/>
              <a:gd name="T15" fmla="*/ 2147483646 h 750"/>
              <a:gd name="T16" fmla="*/ 2147483646 w 1485"/>
              <a:gd name="T17" fmla="*/ 2147483646 h 750"/>
              <a:gd name="T18" fmla="*/ 2147483646 w 1485"/>
              <a:gd name="T19" fmla="*/ 2147483646 h 750"/>
              <a:gd name="T20" fmla="*/ 2147483646 w 1485"/>
              <a:gd name="T21" fmla="*/ 2147483646 h 750"/>
              <a:gd name="T22" fmla="*/ 2147483646 w 1485"/>
              <a:gd name="T23" fmla="*/ 2147483646 h 750"/>
              <a:gd name="T24" fmla="*/ 2147483646 w 1485"/>
              <a:gd name="T25" fmla="*/ 2147483646 h 750"/>
              <a:gd name="T26" fmla="*/ 0 w 1485"/>
              <a:gd name="T27" fmla="*/ 2147483646 h 75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85"/>
              <a:gd name="T43" fmla="*/ 0 h 750"/>
              <a:gd name="T44" fmla="*/ 1485 w 1485"/>
              <a:gd name="T45" fmla="*/ 750 h 75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85" h="750">
                <a:moveTo>
                  <a:pt x="1378" y="7"/>
                </a:moveTo>
                <a:cubicBezTo>
                  <a:pt x="1395" y="77"/>
                  <a:pt x="1371" y="0"/>
                  <a:pt x="1420" y="82"/>
                </a:cubicBezTo>
                <a:cubicBezTo>
                  <a:pt x="1436" y="109"/>
                  <a:pt x="1447" y="138"/>
                  <a:pt x="1461" y="166"/>
                </a:cubicBezTo>
                <a:cubicBezTo>
                  <a:pt x="1466" y="177"/>
                  <a:pt x="1478" y="199"/>
                  <a:pt x="1478" y="199"/>
                </a:cubicBezTo>
                <a:cubicBezTo>
                  <a:pt x="1475" y="244"/>
                  <a:pt x="1485" y="326"/>
                  <a:pt x="1453" y="374"/>
                </a:cubicBezTo>
                <a:cubicBezTo>
                  <a:pt x="1440" y="393"/>
                  <a:pt x="1390" y="436"/>
                  <a:pt x="1370" y="441"/>
                </a:cubicBezTo>
                <a:cubicBezTo>
                  <a:pt x="1132" y="500"/>
                  <a:pt x="879" y="526"/>
                  <a:pt x="635" y="541"/>
                </a:cubicBezTo>
                <a:cubicBezTo>
                  <a:pt x="573" y="552"/>
                  <a:pt x="543" y="562"/>
                  <a:pt x="485" y="591"/>
                </a:cubicBezTo>
                <a:cubicBezTo>
                  <a:pt x="451" y="608"/>
                  <a:pt x="467" y="608"/>
                  <a:pt x="435" y="633"/>
                </a:cubicBezTo>
                <a:cubicBezTo>
                  <a:pt x="325" y="718"/>
                  <a:pt x="447" y="604"/>
                  <a:pt x="326" y="725"/>
                </a:cubicBezTo>
                <a:cubicBezTo>
                  <a:pt x="311" y="740"/>
                  <a:pt x="287" y="740"/>
                  <a:pt x="268" y="750"/>
                </a:cubicBezTo>
                <a:cubicBezTo>
                  <a:pt x="215" y="747"/>
                  <a:pt x="162" y="747"/>
                  <a:pt x="109" y="742"/>
                </a:cubicBezTo>
                <a:cubicBezTo>
                  <a:pt x="100" y="741"/>
                  <a:pt x="93" y="733"/>
                  <a:pt x="84" y="733"/>
                </a:cubicBezTo>
                <a:cubicBezTo>
                  <a:pt x="56" y="733"/>
                  <a:pt x="0" y="742"/>
                  <a:pt x="0" y="742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5181278" y="2061616"/>
            <a:ext cx="3779837" cy="1079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4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4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存在冗余</a:t>
            </a:r>
          </a:p>
        </p:txBody>
      </p:sp>
      <p:sp>
        <p:nvSpPr>
          <p:cNvPr id="61" name="Text Box 85"/>
          <p:cNvSpPr txBox="1">
            <a:spLocks noChangeArrowheads="1"/>
          </p:cNvSpPr>
          <p:nvPr/>
        </p:nvSpPr>
        <p:spPr bwMode="auto">
          <a:xfrm>
            <a:off x="1220465" y="5662066"/>
            <a:ext cx="7056438" cy="503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bg2"/>
            </a:solidFill>
            <a:miter lim="800000"/>
            <a:headEnd/>
            <a:tailEnd/>
          </a:ln>
          <a:effectLst>
            <a:outerShdw dist="45791" dir="18221404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为减少数据查找的麻烦，允许数据有一定的冗余</a:t>
            </a:r>
          </a:p>
        </p:txBody>
      </p:sp>
      <p:sp>
        <p:nvSpPr>
          <p:cNvPr id="62" name="Rectangle 86"/>
          <p:cNvSpPr>
            <a:spLocks noChangeArrowheads="1"/>
          </p:cNvSpPr>
          <p:nvPr/>
        </p:nvSpPr>
        <p:spPr bwMode="auto">
          <a:xfrm>
            <a:off x="323528" y="1128166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800" dirty="0">
                <a:ea typeface="黑体" panose="02010609060101010101" pitchFamily="49" charset="-122"/>
              </a:rPr>
              <a:t>数据冗余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和数据完整性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96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65969" y="1700808"/>
            <a:ext cx="7343775" cy="3167063"/>
            <a:chOff x="-3" y="-3"/>
            <a:chExt cx="3058" cy="317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0" y="0"/>
              <a:ext cx="3052" cy="3166"/>
              <a:chOff x="0" y="0"/>
              <a:chExt cx="3052" cy="3166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720" cy="518"/>
                <a:chOff x="0" y="0"/>
                <a:chExt cx="720" cy="518"/>
              </a:xfrm>
            </p:grpSpPr>
            <p:sp>
              <p:nvSpPr>
                <p:cNvPr id="95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0" cy="51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96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20" cy="518"/>
                  <a:chOff x="0" y="0"/>
                  <a:chExt cx="720" cy="518"/>
                </a:xfrm>
              </p:grpSpPr>
              <p:sp>
                <p:nvSpPr>
                  <p:cNvPr id="9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34" cy="518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700" b="1"/>
                      <a:t>Roll Number</a:t>
                    </a:r>
                    <a:endParaRPr lang="en-US" altLang="zh-CN" sz="1700"/>
                  </a:p>
                </p:txBody>
              </p:sp>
              <p:sp>
                <p:nvSpPr>
                  <p:cNvPr id="9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2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720" y="0"/>
                <a:ext cx="720" cy="518"/>
                <a:chOff x="720" y="0"/>
                <a:chExt cx="720" cy="518"/>
              </a:xfrm>
            </p:grpSpPr>
            <p:sp>
              <p:nvSpPr>
                <p:cNvPr id="91" name="Rectangle 11"/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720" cy="51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92" name="Group 12"/>
                <p:cNvGrpSpPr>
                  <a:grpSpLocks/>
                </p:cNvGrpSpPr>
                <p:nvPr/>
              </p:nvGrpSpPr>
              <p:grpSpPr bwMode="auto">
                <a:xfrm>
                  <a:off x="720" y="0"/>
                  <a:ext cx="720" cy="518"/>
                  <a:chOff x="720" y="0"/>
                  <a:chExt cx="720" cy="518"/>
                </a:xfrm>
              </p:grpSpPr>
              <p:sp>
                <p:nvSpPr>
                  <p:cNvPr id="9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0"/>
                    <a:ext cx="634" cy="518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/>
                      <a:t>Name</a:t>
                    </a:r>
                    <a:endParaRPr lang="en-US" altLang="zh-CN" sz="2400"/>
                  </a:p>
                </p:txBody>
              </p:sp>
              <p:sp>
                <p:nvSpPr>
                  <p:cNvPr id="9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0"/>
                    <a:ext cx="72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</p:grpSp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1440" y="0"/>
                <a:ext cx="950" cy="518"/>
                <a:chOff x="1440" y="0"/>
                <a:chExt cx="950" cy="518"/>
              </a:xfrm>
            </p:grpSpPr>
            <p:sp>
              <p:nvSpPr>
                <p:cNvPr id="87" name="Rectangle 16"/>
                <p:cNvSpPr>
                  <a:spLocks noChangeArrowheads="1"/>
                </p:cNvSpPr>
                <p:nvPr/>
              </p:nvSpPr>
              <p:spPr bwMode="auto">
                <a:xfrm>
                  <a:off x="1440" y="0"/>
                  <a:ext cx="950" cy="51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88" name="Group 17"/>
                <p:cNvGrpSpPr>
                  <a:grpSpLocks/>
                </p:cNvGrpSpPr>
                <p:nvPr/>
              </p:nvGrpSpPr>
              <p:grpSpPr bwMode="auto">
                <a:xfrm>
                  <a:off x="1440" y="0"/>
                  <a:ext cx="950" cy="518"/>
                  <a:chOff x="1440" y="0"/>
                  <a:chExt cx="950" cy="518"/>
                </a:xfrm>
              </p:grpSpPr>
              <p:sp>
                <p:nvSpPr>
                  <p:cNvPr id="8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483" y="0"/>
                    <a:ext cx="864" cy="518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/>
                      <a:t>Address</a:t>
                    </a:r>
                  </a:p>
                </p:txBody>
              </p:sp>
              <p:sp>
                <p:nvSpPr>
                  <p:cNvPr id="9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0"/>
                    <a:ext cx="95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2390" y="0"/>
                <a:ext cx="662" cy="518"/>
                <a:chOff x="2390" y="0"/>
                <a:chExt cx="662" cy="518"/>
              </a:xfrm>
            </p:grpSpPr>
            <p:sp>
              <p:nvSpPr>
                <p:cNvPr id="83" name="Rectangle 21"/>
                <p:cNvSpPr>
                  <a:spLocks noChangeArrowheads="1"/>
                </p:cNvSpPr>
                <p:nvPr/>
              </p:nvSpPr>
              <p:spPr bwMode="auto">
                <a:xfrm>
                  <a:off x="2390" y="0"/>
                  <a:ext cx="662" cy="51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84" name="Group 22"/>
                <p:cNvGrpSpPr>
                  <a:grpSpLocks/>
                </p:cNvGrpSpPr>
                <p:nvPr/>
              </p:nvGrpSpPr>
              <p:grpSpPr bwMode="auto">
                <a:xfrm>
                  <a:off x="2390" y="0"/>
                  <a:ext cx="662" cy="518"/>
                  <a:chOff x="2390" y="0"/>
                  <a:chExt cx="662" cy="518"/>
                </a:xfrm>
              </p:grpSpPr>
              <p:sp>
                <p:nvSpPr>
                  <p:cNvPr id="8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433" y="0"/>
                    <a:ext cx="576" cy="518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/>
                      <a:t>BookTaken</a:t>
                    </a:r>
                  </a:p>
                </p:txBody>
              </p:sp>
              <p:sp>
                <p:nvSpPr>
                  <p:cNvPr id="8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390" y="0"/>
                    <a:ext cx="662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zh-CN" sz="1800"/>
                  </a:p>
                </p:txBody>
              </p:sp>
            </p:grpSp>
          </p:grp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0" y="518"/>
                <a:ext cx="720" cy="403"/>
                <a:chOff x="0" y="518"/>
                <a:chExt cx="720" cy="403"/>
              </a:xfrm>
            </p:grpSpPr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518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12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82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720" y="518"/>
                <a:ext cx="720" cy="403"/>
                <a:chOff x="720" y="518"/>
                <a:chExt cx="720" cy="403"/>
              </a:xfrm>
            </p:grpSpPr>
            <p:sp>
              <p:nvSpPr>
                <p:cNvPr id="79" name="Rectangle 29"/>
                <p:cNvSpPr>
                  <a:spLocks noChangeArrowheads="1"/>
                </p:cNvSpPr>
                <p:nvPr/>
              </p:nvSpPr>
              <p:spPr bwMode="auto">
                <a:xfrm>
                  <a:off x="763" y="518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Alicia Ruth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80" name="Rectangle 30"/>
                <p:cNvSpPr>
                  <a:spLocks noChangeArrowheads="1"/>
                </p:cNvSpPr>
                <p:nvPr/>
              </p:nvSpPr>
              <p:spPr bwMode="auto">
                <a:xfrm>
                  <a:off x="720" y="518"/>
                  <a:ext cx="720" cy="3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 b="1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1440" y="518"/>
                <a:ext cx="950" cy="403"/>
                <a:chOff x="1440" y="518"/>
                <a:chExt cx="950" cy="403"/>
              </a:xfrm>
            </p:grpSpPr>
            <p:sp>
              <p:nvSpPr>
                <p:cNvPr id="77" name="Rectangle 32"/>
                <p:cNvSpPr>
                  <a:spLocks noChangeArrowheads="1"/>
                </p:cNvSpPr>
                <p:nvPr/>
              </p:nvSpPr>
              <p:spPr bwMode="auto">
                <a:xfrm>
                  <a:off x="1483" y="518"/>
                  <a:ext cx="86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12, Temple Street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78" name="Rectangle 33"/>
                <p:cNvSpPr>
                  <a:spLocks noChangeArrowheads="1"/>
                </p:cNvSpPr>
                <p:nvPr/>
              </p:nvSpPr>
              <p:spPr bwMode="auto">
                <a:xfrm>
                  <a:off x="1440" y="518"/>
                  <a:ext cx="95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2390" y="518"/>
                <a:ext cx="662" cy="403"/>
                <a:chOff x="2390" y="518"/>
                <a:chExt cx="662" cy="403"/>
              </a:xfrm>
            </p:grpSpPr>
            <p:sp>
              <p:nvSpPr>
                <p:cNvPr id="75" name="Rectangle 35"/>
                <p:cNvSpPr>
                  <a:spLocks noChangeArrowheads="1"/>
                </p:cNvSpPr>
                <p:nvPr/>
              </p:nvSpPr>
              <p:spPr bwMode="auto">
                <a:xfrm>
                  <a:off x="2433" y="518"/>
                  <a:ext cx="57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AC091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7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90" y="518"/>
                  <a:ext cx="662" cy="3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0" y="921"/>
                <a:ext cx="720" cy="403"/>
                <a:chOff x="0" y="921"/>
                <a:chExt cx="720" cy="403"/>
              </a:xfrm>
            </p:grpSpPr>
            <p:sp>
              <p:nvSpPr>
                <p:cNvPr id="73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14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4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720" y="921"/>
                <a:ext cx="720" cy="403"/>
                <a:chOff x="720" y="921"/>
                <a:chExt cx="720" cy="403"/>
              </a:xfrm>
            </p:grpSpPr>
            <p:sp>
              <p:nvSpPr>
                <p:cNvPr id="71" name="Rectangle 41"/>
                <p:cNvSpPr>
                  <a:spLocks noChangeArrowheads="1"/>
                </p:cNvSpPr>
                <p:nvPr/>
              </p:nvSpPr>
              <p:spPr bwMode="auto">
                <a:xfrm>
                  <a:off x="763" y="921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Jason Darren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72" name="Rectangle 42"/>
                <p:cNvSpPr>
                  <a:spLocks noChangeArrowheads="1"/>
                </p:cNvSpPr>
                <p:nvPr/>
              </p:nvSpPr>
              <p:spPr bwMode="auto">
                <a:xfrm>
                  <a:off x="720" y="921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7" name="Group 43"/>
              <p:cNvGrpSpPr>
                <a:grpSpLocks/>
              </p:cNvGrpSpPr>
              <p:nvPr/>
            </p:nvGrpSpPr>
            <p:grpSpPr bwMode="auto">
              <a:xfrm>
                <a:off x="1440" y="921"/>
                <a:ext cx="950" cy="403"/>
                <a:chOff x="1440" y="921"/>
                <a:chExt cx="950" cy="403"/>
              </a:xfrm>
            </p:grpSpPr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1483" y="921"/>
                  <a:ext cx="86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123, Sunset Blvd.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0" y="921"/>
                  <a:ext cx="95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8" name="Group 46"/>
              <p:cNvGrpSpPr>
                <a:grpSpLocks/>
              </p:cNvGrpSpPr>
              <p:nvPr/>
            </p:nvGrpSpPr>
            <p:grpSpPr bwMode="auto">
              <a:xfrm>
                <a:off x="2390" y="921"/>
                <a:ext cx="662" cy="403"/>
                <a:chOff x="2390" y="921"/>
                <a:chExt cx="662" cy="403"/>
              </a:xfrm>
            </p:grpSpPr>
            <p:sp>
              <p:nvSpPr>
                <p:cNvPr id="67" name="Rectangle 47"/>
                <p:cNvSpPr>
                  <a:spLocks noChangeArrowheads="1"/>
                </p:cNvSpPr>
                <p:nvPr/>
              </p:nvSpPr>
              <p:spPr bwMode="auto">
                <a:xfrm>
                  <a:off x="2433" y="921"/>
                  <a:ext cx="57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AC043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/>
                </a:p>
              </p:txBody>
            </p:sp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>
                  <a:off x="2390" y="921"/>
                  <a:ext cx="66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9" name="Group 49"/>
              <p:cNvGrpSpPr>
                <a:grpSpLocks/>
              </p:cNvGrpSpPr>
              <p:nvPr/>
            </p:nvGrpSpPr>
            <p:grpSpPr bwMode="auto">
              <a:xfrm>
                <a:off x="0" y="1324"/>
                <a:ext cx="720" cy="518"/>
                <a:chOff x="0" y="1324"/>
                <a:chExt cx="720" cy="518"/>
              </a:xfrm>
            </p:grpSpPr>
            <p:sp>
              <p:nvSpPr>
                <p:cNvPr id="65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63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15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66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72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0" name="Group 52"/>
              <p:cNvGrpSpPr>
                <a:grpSpLocks/>
              </p:cNvGrpSpPr>
              <p:nvPr/>
            </p:nvGrpSpPr>
            <p:grpSpPr bwMode="auto">
              <a:xfrm>
                <a:off x="720" y="1324"/>
                <a:ext cx="720" cy="518"/>
                <a:chOff x="720" y="1324"/>
                <a:chExt cx="720" cy="518"/>
              </a:xfrm>
            </p:grpSpPr>
            <p:sp>
              <p:nvSpPr>
                <p:cNvPr id="63" name="Rectangle 53"/>
                <p:cNvSpPr>
                  <a:spLocks noChangeArrowheads="1"/>
                </p:cNvSpPr>
                <p:nvPr/>
              </p:nvSpPr>
              <p:spPr bwMode="auto">
                <a:xfrm>
                  <a:off x="763" y="1324"/>
                  <a:ext cx="63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Mary Beth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54"/>
                <p:cNvSpPr>
                  <a:spLocks noChangeArrowheads="1"/>
                </p:cNvSpPr>
                <p:nvPr/>
              </p:nvSpPr>
              <p:spPr bwMode="auto">
                <a:xfrm>
                  <a:off x="720" y="1324"/>
                  <a:ext cx="72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1" name="Group 55"/>
              <p:cNvGrpSpPr>
                <a:grpSpLocks/>
              </p:cNvGrpSpPr>
              <p:nvPr/>
            </p:nvGrpSpPr>
            <p:grpSpPr bwMode="auto">
              <a:xfrm>
                <a:off x="1440" y="1324"/>
                <a:ext cx="950" cy="518"/>
                <a:chOff x="1440" y="1324"/>
                <a:chExt cx="950" cy="518"/>
              </a:xfrm>
            </p:grpSpPr>
            <p:sp>
              <p:nvSpPr>
                <p:cNvPr id="61" name="Rectangle 56"/>
                <p:cNvSpPr>
                  <a:spLocks noChangeArrowheads="1"/>
                </p:cNvSpPr>
                <p:nvPr/>
              </p:nvSpPr>
              <p:spPr bwMode="auto">
                <a:xfrm>
                  <a:off x="1483" y="1324"/>
                  <a:ext cx="86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FF0000"/>
                      </a:solidFill>
                    </a:rPr>
                    <a:t>32, Golden Avenue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Rectangle 57"/>
                <p:cNvSpPr>
                  <a:spLocks noChangeArrowheads="1"/>
                </p:cNvSpPr>
                <p:nvPr/>
              </p:nvSpPr>
              <p:spPr bwMode="auto">
                <a:xfrm>
                  <a:off x="1440" y="1324"/>
                  <a:ext cx="950" cy="3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2" name="Group 58"/>
              <p:cNvGrpSpPr>
                <a:grpSpLocks/>
              </p:cNvGrpSpPr>
              <p:nvPr/>
            </p:nvGrpSpPr>
            <p:grpSpPr bwMode="auto">
              <a:xfrm>
                <a:off x="2390" y="1324"/>
                <a:ext cx="662" cy="518"/>
                <a:chOff x="2390" y="1324"/>
                <a:chExt cx="662" cy="518"/>
              </a:xfrm>
            </p:grpSpPr>
            <p:sp>
              <p:nvSpPr>
                <p:cNvPr id="59" name="Rectangle 59"/>
                <p:cNvSpPr>
                  <a:spLocks noChangeArrowheads="1"/>
                </p:cNvSpPr>
                <p:nvPr/>
              </p:nvSpPr>
              <p:spPr bwMode="auto">
                <a:xfrm>
                  <a:off x="2433" y="1324"/>
                  <a:ext cx="57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AC021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60" name="Rectangle 60"/>
                <p:cNvSpPr>
                  <a:spLocks noChangeArrowheads="1"/>
                </p:cNvSpPr>
                <p:nvPr/>
              </p:nvSpPr>
              <p:spPr bwMode="auto">
                <a:xfrm>
                  <a:off x="2390" y="1324"/>
                  <a:ext cx="66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1842"/>
                <a:ext cx="720" cy="403"/>
                <a:chOff x="0" y="1842"/>
                <a:chExt cx="720" cy="403"/>
              </a:xfrm>
            </p:grpSpPr>
            <p:sp>
              <p:nvSpPr>
                <p:cNvPr id="57" name="Rectangle 62"/>
                <p:cNvSpPr>
                  <a:spLocks noChangeArrowheads="1"/>
                </p:cNvSpPr>
                <p:nvPr/>
              </p:nvSpPr>
              <p:spPr bwMode="auto">
                <a:xfrm>
                  <a:off x="43" y="1842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12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58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720" y="1842"/>
                <a:ext cx="720" cy="403"/>
                <a:chOff x="720" y="1842"/>
                <a:chExt cx="720" cy="403"/>
              </a:xfrm>
            </p:grpSpPr>
            <p:sp>
              <p:nvSpPr>
                <p:cNvPr id="55" name="Rectangle 65"/>
                <p:cNvSpPr>
                  <a:spLocks noChangeArrowheads="1"/>
                </p:cNvSpPr>
                <p:nvPr/>
              </p:nvSpPr>
              <p:spPr bwMode="auto">
                <a:xfrm>
                  <a:off x="763" y="1842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Alicia Ruth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56" name="Rectangle 66"/>
                <p:cNvSpPr>
                  <a:spLocks noChangeArrowheads="1"/>
                </p:cNvSpPr>
                <p:nvPr/>
              </p:nvSpPr>
              <p:spPr bwMode="auto">
                <a:xfrm>
                  <a:off x="720" y="1842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1440" y="1842"/>
                <a:ext cx="950" cy="403"/>
                <a:chOff x="1440" y="1842"/>
                <a:chExt cx="950" cy="403"/>
              </a:xfrm>
            </p:grpSpPr>
            <p:sp>
              <p:nvSpPr>
                <p:cNvPr id="53" name="Rectangle 68"/>
                <p:cNvSpPr>
                  <a:spLocks noChangeArrowheads="1"/>
                </p:cNvSpPr>
                <p:nvPr/>
              </p:nvSpPr>
              <p:spPr bwMode="auto">
                <a:xfrm>
                  <a:off x="1483" y="1842"/>
                  <a:ext cx="86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12, Temple Street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54" name="Rectangle 69"/>
                <p:cNvSpPr>
                  <a:spLocks noChangeArrowheads="1"/>
                </p:cNvSpPr>
                <p:nvPr/>
              </p:nvSpPr>
              <p:spPr bwMode="auto">
                <a:xfrm>
                  <a:off x="1440" y="1842"/>
                  <a:ext cx="95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2390" y="1842"/>
                <a:ext cx="662" cy="403"/>
                <a:chOff x="2390" y="1842"/>
                <a:chExt cx="662" cy="403"/>
              </a:xfrm>
            </p:grpSpPr>
            <p:sp>
              <p:nvSpPr>
                <p:cNvPr id="51" name="Rectangle 71"/>
                <p:cNvSpPr>
                  <a:spLocks noChangeArrowheads="1"/>
                </p:cNvSpPr>
                <p:nvPr/>
              </p:nvSpPr>
              <p:spPr bwMode="auto">
                <a:xfrm>
                  <a:off x="2433" y="1842"/>
                  <a:ext cx="57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AC043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52" name="Rectangle 72"/>
                <p:cNvSpPr>
                  <a:spLocks noChangeArrowheads="1"/>
                </p:cNvSpPr>
                <p:nvPr/>
              </p:nvSpPr>
              <p:spPr bwMode="auto">
                <a:xfrm>
                  <a:off x="2390" y="1842"/>
                  <a:ext cx="66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" name="Group 73"/>
              <p:cNvGrpSpPr>
                <a:grpSpLocks/>
              </p:cNvGrpSpPr>
              <p:nvPr/>
            </p:nvGrpSpPr>
            <p:grpSpPr bwMode="auto">
              <a:xfrm>
                <a:off x="0" y="2245"/>
                <a:ext cx="720" cy="403"/>
                <a:chOff x="0" y="2245"/>
                <a:chExt cx="720" cy="403"/>
              </a:xfrm>
            </p:grpSpPr>
            <p:sp>
              <p:nvSpPr>
                <p:cNvPr id="49" name="Rectangle 74"/>
                <p:cNvSpPr>
                  <a:spLocks noChangeArrowheads="1"/>
                </p:cNvSpPr>
                <p:nvPr/>
              </p:nvSpPr>
              <p:spPr bwMode="auto">
                <a:xfrm>
                  <a:off x="43" y="2245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12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50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2245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8" name="Group 76"/>
              <p:cNvGrpSpPr>
                <a:grpSpLocks/>
              </p:cNvGrpSpPr>
              <p:nvPr/>
            </p:nvGrpSpPr>
            <p:grpSpPr bwMode="auto">
              <a:xfrm>
                <a:off x="720" y="2245"/>
                <a:ext cx="720" cy="403"/>
                <a:chOff x="720" y="2245"/>
                <a:chExt cx="720" cy="403"/>
              </a:xfrm>
            </p:grpSpPr>
            <p:sp>
              <p:nvSpPr>
                <p:cNvPr id="47" name="Rectangle 77"/>
                <p:cNvSpPr>
                  <a:spLocks noChangeArrowheads="1"/>
                </p:cNvSpPr>
                <p:nvPr/>
              </p:nvSpPr>
              <p:spPr bwMode="auto">
                <a:xfrm>
                  <a:off x="763" y="2245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Alicia Ruth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48" name="Rectangle 78"/>
                <p:cNvSpPr>
                  <a:spLocks noChangeArrowheads="1"/>
                </p:cNvSpPr>
                <p:nvPr/>
              </p:nvSpPr>
              <p:spPr bwMode="auto">
                <a:xfrm>
                  <a:off x="720" y="2245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9" name="Group 79"/>
              <p:cNvGrpSpPr>
                <a:grpSpLocks/>
              </p:cNvGrpSpPr>
              <p:nvPr/>
            </p:nvGrpSpPr>
            <p:grpSpPr bwMode="auto">
              <a:xfrm>
                <a:off x="1440" y="2245"/>
                <a:ext cx="950" cy="403"/>
                <a:chOff x="1440" y="2245"/>
                <a:chExt cx="950" cy="403"/>
              </a:xfrm>
            </p:grpSpPr>
            <p:sp>
              <p:nvSpPr>
                <p:cNvPr id="45" name="Rectangle 80"/>
                <p:cNvSpPr>
                  <a:spLocks noChangeArrowheads="1"/>
                </p:cNvSpPr>
                <p:nvPr/>
              </p:nvSpPr>
              <p:spPr bwMode="auto">
                <a:xfrm>
                  <a:off x="1483" y="2245"/>
                  <a:ext cx="86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12, Tmple Street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46" name="Rectangle 81"/>
                <p:cNvSpPr>
                  <a:spLocks noChangeArrowheads="1"/>
                </p:cNvSpPr>
                <p:nvPr/>
              </p:nvSpPr>
              <p:spPr bwMode="auto">
                <a:xfrm>
                  <a:off x="1440" y="2245"/>
                  <a:ext cx="95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0" name="Group 82"/>
              <p:cNvGrpSpPr>
                <a:grpSpLocks/>
              </p:cNvGrpSpPr>
              <p:nvPr/>
            </p:nvGrpSpPr>
            <p:grpSpPr bwMode="auto">
              <a:xfrm>
                <a:off x="2390" y="2245"/>
                <a:ext cx="662" cy="403"/>
                <a:chOff x="2390" y="2245"/>
                <a:chExt cx="662" cy="403"/>
              </a:xfrm>
            </p:grpSpPr>
            <p:sp>
              <p:nvSpPr>
                <p:cNvPr id="43" name="Rectangle 83"/>
                <p:cNvSpPr>
                  <a:spLocks noChangeArrowheads="1"/>
                </p:cNvSpPr>
                <p:nvPr/>
              </p:nvSpPr>
              <p:spPr bwMode="auto">
                <a:xfrm>
                  <a:off x="2433" y="2245"/>
                  <a:ext cx="57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AC011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44" name="Rectangle 84"/>
                <p:cNvSpPr>
                  <a:spLocks noChangeArrowheads="1"/>
                </p:cNvSpPr>
                <p:nvPr/>
              </p:nvSpPr>
              <p:spPr bwMode="auto">
                <a:xfrm>
                  <a:off x="2390" y="2245"/>
                  <a:ext cx="66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1" name="Group 85"/>
              <p:cNvGrpSpPr>
                <a:grpSpLocks/>
              </p:cNvGrpSpPr>
              <p:nvPr/>
            </p:nvGrpSpPr>
            <p:grpSpPr bwMode="auto">
              <a:xfrm>
                <a:off x="0" y="2648"/>
                <a:ext cx="720" cy="518"/>
                <a:chOff x="0" y="2648"/>
                <a:chExt cx="720" cy="518"/>
              </a:xfrm>
            </p:grpSpPr>
            <p:sp>
              <p:nvSpPr>
                <p:cNvPr id="41" name="Rectangle 86"/>
                <p:cNvSpPr>
                  <a:spLocks noChangeArrowheads="1"/>
                </p:cNvSpPr>
                <p:nvPr/>
              </p:nvSpPr>
              <p:spPr bwMode="auto">
                <a:xfrm>
                  <a:off x="43" y="2648"/>
                  <a:ext cx="63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15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42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2648"/>
                  <a:ext cx="72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2" name="Group 88"/>
              <p:cNvGrpSpPr>
                <a:grpSpLocks/>
              </p:cNvGrpSpPr>
              <p:nvPr/>
            </p:nvGrpSpPr>
            <p:grpSpPr bwMode="auto">
              <a:xfrm>
                <a:off x="720" y="2648"/>
                <a:ext cx="720" cy="518"/>
                <a:chOff x="720" y="2648"/>
                <a:chExt cx="720" cy="518"/>
              </a:xfrm>
            </p:grpSpPr>
            <p:sp>
              <p:nvSpPr>
                <p:cNvPr id="39" name="Rectangle 89"/>
                <p:cNvSpPr>
                  <a:spLocks noChangeArrowheads="1"/>
                </p:cNvSpPr>
                <p:nvPr/>
              </p:nvSpPr>
              <p:spPr bwMode="auto">
                <a:xfrm>
                  <a:off x="763" y="2648"/>
                  <a:ext cx="63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Mary Beth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40" name="Rectangle 90"/>
                <p:cNvSpPr>
                  <a:spLocks noChangeArrowheads="1"/>
                </p:cNvSpPr>
                <p:nvPr/>
              </p:nvSpPr>
              <p:spPr bwMode="auto">
                <a:xfrm>
                  <a:off x="720" y="2648"/>
                  <a:ext cx="72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3" name="Group 91"/>
              <p:cNvGrpSpPr>
                <a:grpSpLocks/>
              </p:cNvGrpSpPr>
              <p:nvPr/>
            </p:nvGrpSpPr>
            <p:grpSpPr bwMode="auto">
              <a:xfrm>
                <a:off x="1440" y="2648"/>
                <a:ext cx="950" cy="518"/>
                <a:chOff x="1440" y="2648"/>
                <a:chExt cx="950" cy="518"/>
              </a:xfrm>
            </p:grpSpPr>
            <p:sp>
              <p:nvSpPr>
                <p:cNvPr id="37" name="Rectangle 92"/>
                <p:cNvSpPr>
                  <a:spLocks noChangeArrowheads="1"/>
                </p:cNvSpPr>
                <p:nvPr/>
              </p:nvSpPr>
              <p:spPr bwMode="auto">
                <a:xfrm>
                  <a:off x="1483" y="2648"/>
                  <a:ext cx="86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FF0000"/>
                      </a:solidFill>
                    </a:rPr>
                    <a:t>33, Golden Avenue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" name="Rectangle 93"/>
                <p:cNvSpPr>
                  <a:spLocks noChangeArrowheads="1"/>
                </p:cNvSpPr>
                <p:nvPr/>
              </p:nvSpPr>
              <p:spPr bwMode="auto">
                <a:xfrm>
                  <a:off x="1440" y="2648"/>
                  <a:ext cx="95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4" name="Group 94"/>
              <p:cNvGrpSpPr>
                <a:grpSpLocks/>
              </p:cNvGrpSpPr>
              <p:nvPr/>
            </p:nvGrpSpPr>
            <p:grpSpPr bwMode="auto">
              <a:xfrm>
                <a:off x="2390" y="2648"/>
                <a:ext cx="662" cy="518"/>
                <a:chOff x="2390" y="2648"/>
                <a:chExt cx="662" cy="518"/>
              </a:xfrm>
            </p:grpSpPr>
            <p:sp>
              <p:nvSpPr>
                <p:cNvPr id="35" name="Rectangle 95"/>
                <p:cNvSpPr>
                  <a:spLocks noChangeArrowheads="1"/>
                </p:cNvSpPr>
                <p:nvPr/>
              </p:nvSpPr>
              <p:spPr bwMode="auto">
                <a:xfrm>
                  <a:off x="2433" y="2648"/>
                  <a:ext cx="57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AC011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36" name="Rectangle 96"/>
                <p:cNvSpPr>
                  <a:spLocks noChangeArrowheads="1"/>
                </p:cNvSpPr>
                <p:nvPr/>
              </p:nvSpPr>
              <p:spPr bwMode="auto">
                <a:xfrm>
                  <a:off x="2390" y="2648"/>
                  <a:ext cx="66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6" name="Rectangle 97"/>
            <p:cNvSpPr>
              <a:spLocks noChangeArrowheads="1"/>
            </p:cNvSpPr>
            <p:nvPr/>
          </p:nvSpPr>
          <p:spPr bwMode="auto">
            <a:xfrm>
              <a:off x="-3" y="-3"/>
              <a:ext cx="3058" cy="317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6366644" y="3142258"/>
            <a:ext cx="2309812" cy="2197100"/>
            <a:chOff x="4105" y="2205"/>
            <a:chExt cx="1455" cy="1384"/>
          </a:xfrm>
        </p:grpSpPr>
        <p:sp>
          <p:nvSpPr>
            <p:cNvPr id="100" name="Text Box 99"/>
            <p:cNvSpPr txBox="1">
              <a:spLocks noChangeArrowheads="1"/>
            </p:cNvSpPr>
            <p:nvPr/>
          </p:nvSpPr>
          <p:spPr bwMode="auto">
            <a:xfrm>
              <a:off x="4558" y="3339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不同的地址</a:t>
              </a:r>
              <a:r>
                <a:rPr kumimoji="1" lang="en-US" altLang="zh-CN" sz="2000" b="1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!</a:t>
              </a:r>
              <a:endParaRPr kumimoji="1" lang="zh-CN" altLang="en-GB" sz="20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>
              <a:off x="4105" y="2205"/>
              <a:ext cx="499" cy="1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>
              <a:off x="4105" y="3023"/>
              <a:ext cx="499" cy="407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" name="Text Box 102"/>
          <p:cNvSpPr txBox="1">
            <a:spLocks noChangeArrowheads="1"/>
          </p:cNvSpPr>
          <p:nvPr/>
        </p:nvSpPr>
        <p:spPr bwMode="auto">
          <a:xfrm>
            <a:off x="738956" y="5358408"/>
            <a:ext cx="7416800" cy="503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bg2"/>
            </a:solidFill>
            <a:miter lim="800000"/>
            <a:headEnd/>
            <a:tailEnd/>
          </a:ln>
          <a:effectLst>
            <a:outerShdw dist="45791" dir="18221404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存在不正确、不准确的数据，数据库“失去了完整性”</a:t>
            </a:r>
          </a:p>
        </p:txBody>
      </p: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389706" y="2997796"/>
            <a:ext cx="3816350" cy="1793875"/>
            <a:chOff x="340" y="2024"/>
            <a:chExt cx="2404" cy="1130"/>
          </a:xfrm>
        </p:grpSpPr>
        <p:sp>
          <p:nvSpPr>
            <p:cNvPr id="105" name="Text Box 104"/>
            <p:cNvSpPr txBox="1">
              <a:spLocks noChangeArrowheads="1"/>
            </p:cNvSpPr>
            <p:nvPr/>
          </p:nvSpPr>
          <p:spPr bwMode="auto">
            <a:xfrm>
              <a:off x="340" y="202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ea typeface="黑体" panose="02010609060101010101" pitchFamily="49" charset="-122"/>
                </a:rPr>
                <a:t>姓名</a:t>
              </a:r>
              <a:endParaRPr kumimoji="1" lang="zh-CN" altLang="en-GB" sz="2000" b="1">
                <a:ea typeface="黑体" panose="02010609060101010101" pitchFamily="49" charset="-122"/>
              </a:endParaRPr>
            </a:p>
          </p:txBody>
        </p:sp>
        <p:grpSp>
          <p:nvGrpSpPr>
            <p:cNvPr id="106" name="Group 105"/>
            <p:cNvGrpSpPr>
              <a:grpSpLocks/>
            </p:cNvGrpSpPr>
            <p:nvPr/>
          </p:nvGrpSpPr>
          <p:grpSpPr bwMode="auto">
            <a:xfrm>
              <a:off x="703" y="2024"/>
              <a:ext cx="2041" cy="1130"/>
              <a:chOff x="703" y="2024"/>
              <a:chExt cx="2041" cy="1130"/>
            </a:xfrm>
          </p:grpSpPr>
          <p:sp>
            <p:nvSpPr>
              <p:cNvPr id="107" name="Line 106"/>
              <p:cNvSpPr>
                <a:spLocks noChangeShapeType="1"/>
              </p:cNvSpPr>
              <p:nvPr/>
            </p:nvSpPr>
            <p:spPr bwMode="auto">
              <a:xfrm>
                <a:off x="703" y="2160"/>
                <a:ext cx="131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07"/>
              <p:cNvSpPr>
                <a:spLocks noChangeShapeType="1"/>
              </p:cNvSpPr>
              <p:nvPr/>
            </p:nvSpPr>
            <p:spPr bwMode="auto">
              <a:xfrm>
                <a:off x="739" y="2194"/>
                <a:ext cx="1279" cy="78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>
                <a:off x="2018" y="2024"/>
                <a:ext cx="726" cy="272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2012" y="2882"/>
                <a:ext cx="726" cy="272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111" name="Rectangle 86"/>
          <p:cNvSpPr>
            <a:spLocks noChangeArrowheads="1"/>
          </p:cNvSpPr>
          <p:nvPr/>
        </p:nvSpPr>
        <p:spPr bwMode="auto">
          <a:xfrm>
            <a:off x="323528" y="1128166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数据完整性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27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422900" y="2976166"/>
            <a:ext cx="3270250" cy="1604962"/>
          </a:xfrm>
          <a:prstGeom prst="irregularSeal2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>
            <a:outerShdw dist="117088" dir="464827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黑体" panose="02010609060101010101" pitchFamily="49" charset="-122"/>
              </a:rPr>
              <a:t>数据完整性</a:t>
            </a: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2362200" y="3593703"/>
            <a:ext cx="417513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B2B2B2">
                        <a:alpha val="50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+</a:t>
            </a:r>
            <a:endParaRPr lang="zh-CN" altLang="en-US" sz="3600" kern="10">
              <a:ln w="12700">
                <a:solidFill>
                  <a:srgbClr val="3333CC"/>
                </a:solidFill>
                <a:miter lim="800000"/>
                <a:headEnd/>
                <a:tailEnd/>
              </a:ln>
              <a:gradFill rotWithShape="1">
                <a:gsLst>
                  <a:gs pos="0">
                    <a:srgbClr val="B2B2B2">
                      <a:alpha val="50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802188" y="3666728"/>
            <a:ext cx="627062" cy="349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B2B2B2">
                        <a:alpha val="50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=</a:t>
            </a:r>
            <a:endParaRPr lang="zh-CN" altLang="en-US" sz="3600" kern="10">
              <a:ln w="12700">
                <a:solidFill>
                  <a:srgbClr val="3333CC"/>
                </a:solidFill>
                <a:miter lim="800000"/>
                <a:headEnd/>
                <a:tailEnd/>
              </a:ln>
              <a:gradFill rotWithShape="1">
                <a:gsLst>
                  <a:gs pos="0">
                    <a:srgbClr val="B2B2B2">
                      <a:alpha val="50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3400" y="3593703"/>
            <a:ext cx="1728788" cy="649288"/>
            <a:chOff x="2426" y="3022"/>
            <a:chExt cx="1089" cy="409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26" y="3022"/>
              <a:ext cx="1089" cy="409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prstShdw prst="shdw17" dist="28398" dir="14606097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82" y="3067"/>
              <a:ext cx="942" cy="288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黑体" panose="02010609060101010101" pitchFamily="49" charset="-122"/>
                </a:rPr>
                <a:t>正确性</a:t>
              </a:r>
              <a:endParaRPr lang="zh-CN" altLang="en-US" sz="2400"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981325" y="3593703"/>
            <a:ext cx="1728788" cy="649288"/>
            <a:chOff x="2426" y="3022"/>
            <a:chExt cx="1089" cy="409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26" y="3022"/>
              <a:ext cx="1089" cy="409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prstShdw prst="shdw17" dist="28398" dir="14606097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482" y="3067"/>
              <a:ext cx="942" cy="288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黑体" panose="02010609060101010101" pitchFamily="49" charset="-122"/>
                </a:rPr>
                <a:t>准确性</a:t>
              </a:r>
              <a:endParaRPr lang="zh-CN" altLang="en-US" sz="2400">
                <a:ea typeface="黑体" panose="02010609060101010101" pitchFamily="49" charset="-122"/>
              </a:endParaRPr>
            </a:p>
          </p:txBody>
        </p:sp>
      </p:grpSp>
      <p:sp>
        <p:nvSpPr>
          <p:cNvPr id="13" name="Rectangle 86"/>
          <p:cNvSpPr>
            <a:spLocks noChangeArrowheads="1"/>
          </p:cNvSpPr>
          <p:nvPr/>
        </p:nvSpPr>
        <p:spPr bwMode="auto">
          <a:xfrm>
            <a:off x="323528" y="1128166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数据完整性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4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" grpId="1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一对多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159" y="155679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班级表和学生表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22428"/>
              </p:ext>
            </p:extLst>
          </p:nvPr>
        </p:nvGraphicFramePr>
        <p:xfrm>
          <a:off x="827584" y="2420888"/>
          <a:ext cx="30963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31"/>
                <a:gridCol w="956307"/>
                <a:gridCol w="1422806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班号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开班日期</a:t>
                      </a:r>
                      <a:endParaRPr lang="zh-CN" altLang="en-US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2018-09-20</a:t>
                      </a:r>
                      <a:endParaRPr lang="zh-CN" altLang="en-US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2018-10-15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75352"/>
              </p:ext>
            </p:extLst>
          </p:nvPr>
        </p:nvGraphicFramePr>
        <p:xfrm>
          <a:off x="5724128" y="2389275"/>
          <a:ext cx="2817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312"/>
                <a:gridCol w="939312"/>
                <a:gridCol w="9393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学号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杜甫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白居易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李清照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常用信息表和扩展信息表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78196"/>
              </p:ext>
            </p:extLst>
          </p:nvPr>
        </p:nvGraphicFramePr>
        <p:xfrm>
          <a:off x="1115616" y="2420888"/>
          <a:ext cx="66967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008112"/>
                <a:gridCol w="1548172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学号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联系电话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籍贯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政治面貌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民族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18510815357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北京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群众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杜甫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13621238223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党员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79792"/>
              </p:ext>
            </p:extLst>
          </p:nvPr>
        </p:nvGraphicFramePr>
        <p:xfrm>
          <a:off x="971601" y="4365104"/>
          <a:ext cx="32403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4"/>
                <a:gridCol w="810090"/>
                <a:gridCol w="17551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学号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联系电话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18510815357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杜甫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13621238223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54060"/>
              </p:ext>
            </p:extLst>
          </p:nvPr>
        </p:nvGraphicFramePr>
        <p:xfrm>
          <a:off x="4932041" y="4365104"/>
          <a:ext cx="3600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/>
                <a:gridCol w="792088"/>
                <a:gridCol w="1188132"/>
                <a:gridCol w="9001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u="sng" dirty="0" smtClean="0"/>
                        <a:t>学号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籍贯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政治面貌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民族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北京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群众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党员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4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多对多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班级表和讲师表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11774"/>
              </p:ext>
            </p:extLst>
          </p:nvPr>
        </p:nvGraphicFramePr>
        <p:xfrm>
          <a:off x="179512" y="2420888"/>
          <a:ext cx="33843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965120"/>
                <a:gridCol w="1555160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班级</a:t>
                      </a:r>
                      <a:r>
                        <a:rPr lang="en-US" altLang="zh-CN" u="sng" dirty="0" smtClean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开班日期</a:t>
                      </a:r>
                      <a:endParaRPr lang="zh-CN" altLang="en-US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2018-09-20</a:t>
                      </a:r>
                      <a:endParaRPr lang="zh-CN" altLang="en-US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2018-10-15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36140"/>
              </p:ext>
            </p:extLst>
          </p:nvPr>
        </p:nvGraphicFramePr>
        <p:xfrm>
          <a:off x="5436096" y="2420888"/>
          <a:ext cx="3600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90"/>
                <a:gridCol w="1111984"/>
                <a:gridCol w="1654426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讲师</a:t>
                      </a:r>
                      <a:r>
                        <a:rPr lang="en-US" altLang="zh-CN" u="sng" dirty="0" smtClean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联系电话</a:t>
                      </a:r>
                      <a:endParaRPr lang="zh-CN" altLang="en-US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18510815357</a:t>
                      </a:r>
                      <a:endParaRPr lang="zh-CN" altLang="en-US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杜甫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13621238223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24831"/>
              </p:ext>
            </p:extLst>
          </p:nvPr>
        </p:nvGraphicFramePr>
        <p:xfrm>
          <a:off x="2555776" y="3861048"/>
          <a:ext cx="39344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483"/>
                <a:gridCol w="1311483"/>
                <a:gridCol w="13114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u="sng" dirty="0" smtClean="0"/>
                        <a:t>id</a:t>
                      </a:r>
                      <a:endParaRPr lang="zh-CN" alt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班级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讲师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6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2197</Words>
  <Application>Microsoft Office PowerPoint</Application>
  <PresentationFormat>全屏显示(4:3)</PresentationFormat>
  <Paragraphs>741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黑体</vt:lpstr>
      <vt:lpstr>楷体_GB2312</vt:lpstr>
      <vt:lpstr>宋体</vt:lpstr>
      <vt:lpstr>微软雅黑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Office 主题</vt:lpstr>
      <vt:lpstr>PowerPoint 演示文稿</vt:lpstr>
      <vt:lpstr>本章目标</vt:lpstr>
      <vt:lpstr>PowerPoint 演示文稿</vt:lpstr>
      <vt:lpstr>PowerPoint 演示文稿</vt:lpstr>
      <vt:lpstr>PowerPoint 演示文稿</vt:lpstr>
      <vt:lpstr>PowerPoint 演示文稿</vt:lpstr>
      <vt:lpstr>一对多</vt:lpstr>
      <vt:lpstr>一对一</vt:lpstr>
      <vt:lpstr>多对多</vt:lpstr>
      <vt:lpstr>为什么需要设计数据库 2-1</vt:lpstr>
      <vt:lpstr>为什么需要设计数据库 2-2</vt:lpstr>
      <vt:lpstr>软件项目开发周期</vt:lpstr>
      <vt:lpstr>设计数据库的步骤4-1</vt:lpstr>
      <vt:lpstr>设计数据库的步骤4-2</vt:lpstr>
      <vt:lpstr>设计数据库的步骤4-3</vt:lpstr>
      <vt:lpstr>设计数据库的步骤4-4</vt:lpstr>
      <vt:lpstr>绘制E-R图 4-1</vt:lpstr>
      <vt:lpstr>绘制E-R图 4-2</vt:lpstr>
      <vt:lpstr>绘制E-R图 4-3</vt:lpstr>
      <vt:lpstr>绘制E-R图</vt:lpstr>
      <vt:lpstr>如何将E-R图转换为表 3-1</vt:lpstr>
      <vt:lpstr> 如何将E-R图转换为表 3-2</vt:lpstr>
      <vt:lpstr>如何将E-R图转换为表</vt:lpstr>
      <vt:lpstr>数据规范化 </vt:lpstr>
      <vt:lpstr>第一范式 (1st NF)</vt:lpstr>
      <vt:lpstr>PowerPoint 演示文稿</vt:lpstr>
      <vt:lpstr>第二范式 (2nd NF)</vt:lpstr>
      <vt:lpstr>PowerPoint 演示文稿</vt:lpstr>
      <vt:lpstr>第三范式 (3rd NF)</vt:lpstr>
      <vt:lpstr>PowerPoint 演示文稿</vt:lpstr>
      <vt:lpstr>规范化实例 5-1</vt:lpstr>
      <vt:lpstr>规范化实例 5-2</vt:lpstr>
      <vt:lpstr>规范化实例 5-3</vt:lpstr>
      <vt:lpstr>规范化实例 5-4</vt:lpstr>
      <vt:lpstr>规范化实例 5-5</vt:lpstr>
      <vt:lpstr>应用范式规范化设计</vt:lpstr>
      <vt:lpstr>应用第二范式规范化</vt:lpstr>
      <vt:lpstr>应用第三范式规范化</vt:lpstr>
      <vt:lpstr>规范化和性能的关系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韩忠康</dc:creator>
  <cp:keywords>Kang</cp:keywords>
  <dc:description>2015-11-01执行</dc:description>
  <cp:lastModifiedBy>SUNJIANSONG</cp:lastModifiedBy>
  <cp:revision>75</cp:revision>
  <dcterms:created xsi:type="dcterms:W3CDTF">2015-06-29T07:19:05Z</dcterms:created>
  <dcterms:modified xsi:type="dcterms:W3CDTF">2018-09-15T02:28:59Z</dcterms:modified>
  <cp:category>课程标准化</cp:category>
</cp:coreProperties>
</file>