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0" r:id="rId4"/>
    <p:sldId id="272"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3"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4B79D2E9-08EC-4CF4-9E2A-DD73EACECDF8}" type="datetimeFigureOut">
              <a:rPr lang="zh-CN" altLang="en-US"/>
              <a:pPr>
                <a:defRPr/>
              </a:pPr>
              <a:t>2017/4/10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AA5E40F9-1784-4329-BF47-87819F23972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190D80-C2F4-4446-9A8A-DA1667A5B975}" type="slidenum">
              <a:rPr lang="zh-CN" altLang="en-US"/>
              <a:pPr fontAlgn="base">
                <a:spcBef>
                  <a:spcPct val="0"/>
                </a:spcBef>
                <a:spcAft>
                  <a:spcPct val="0"/>
                </a:spcAft>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4A1F45C-7B68-4D0A-A9F1-CA6F9B1C921B}" type="datetimeFigureOut">
              <a:rPr lang="zh-CN" altLang="en-US"/>
              <a:pPr>
                <a:defRPr/>
              </a:pPr>
              <a:t>2017/4/10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036E3E-7B46-41F2-8710-686CA270CB5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C6085A5-BEC9-440C-88C7-1AD03B2A7751}" type="datetimeFigureOut">
              <a:rPr lang="zh-CN" altLang="en-US"/>
              <a:pPr>
                <a:defRPr/>
              </a:pPr>
              <a:t>2017/4/10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BC9DB9-D3AB-48B4-AB65-CCA9912A78D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0D8E068-2C80-4234-8A6D-2AB0E6107FE2}" type="datetimeFigureOut">
              <a:rPr lang="zh-CN" altLang="en-US"/>
              <a:pPr>
                <a:defRPr/>
              </a:pPr>
              <a:t>2017/4/10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1AADB7-A584-4C58-9DD0-91EE1D52F14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C2DBF53-879E-4B4D-B197-F635F1B479D7}" type="datetimeFigureOut">
              <a:rPr lang="zh-CN" altLang="en-US"/>
              <a:pPr>
                <a:defRPr/>
              </a:pPr>
              <a:t>2017/4/10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8A83E0-9596-499F-B851-97106268794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CC1B4D8-EA95-422D-91A0-CEEB743087F0}" type="datetimeFigureOut">
              <a:rPr lang="zh-CN" altLang="en-US"/>
              <a:pPr>
                <a:defRPr/>
              </a:pPr>
              <a:t>2017/4/10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5FBD57-8788-4C63-9362-51885FBB9C3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6A7B718-0206-427D-B0A6-976138F63400}" type="datetimeFigureOut">
              <a:rPr lang="zh-CN" altLang="en-US"/>
              <a:pPr>
                <a:defRPr/>
              </a:pPr>
              <a:t>2017/4/10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E86412B-86C9-49C2-A66D-9D22DB92C48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E33384A-7083-4391-8FFC-381885BB1613}" type="datetimeFigureOut">
              <a:rPr lang="zh-CN" altLang="en-US"/>
              <a:pPr>
                <a:defRPr/>
              </a:pPr>
              <a:t>2017/4/10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7F8329F-6452-42AA-99FC-3971CBB8C77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1BBE344-E0BA-4BF7-822B-472755BE4687}" type="datetimeFigureOut">
              <a:rPr lang="zh-CN" altLang="en-US"/>
              <a:pPr>
                <a:defRPr/>
              </a:pPr>
              <a:t>2017/4/10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F6CB572-A706-4E49-AE45-42310434D7E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86C9788-8867-4A4D-8529-08B80659418E}" type="datetimeFigureOut">
              <a:rPr lang="zh-CN" altLang="en-US"/>
              <a:pPr>
                <a:defRPr/>
              </a:pPr>
              <a:t>2017/4/10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66271B-27CC-4433-966E-A22ADE724E8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07C5A2E-1A3D-4B79-97F7-3B0CE7CC8741}" type="datetimeFigureOut">
              <a:rPr lang="zh-CN" altLang="en-US"/>
              <a:pPr>
                <a:defRPr/>
              </a:pPr>
              <a:t>2017/4/10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44C133-DC29-4CFD-A27B-DD5DA058753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177B8D1-EA64-454F-83C0-D4A5AA5C4B02}" type="datetimeFigureOut">
              <a:rPr lang="zh-CN" altLang="en-US"/>
              <a:pPr>
                <a:defRPr/>
              </a:pPr>
              <a:t>2017/4/10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2778C7-2317-45CA-911E-78EC0B19054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B47619E-822E-4E53-9AFC-A8E43F729A22}" type="datetimeFigureOut">
              <a:rPr lang="zh-CN" altLang="en-US"/>
              <a:pPr>
                <a:defRPr/>
              </a:pPr>
              <a:t>2017/4/10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79D6A303-5569-475E-916C-EF7D8AFDC88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p:txBody>
          <a:bodyPr/>
          <a:lstStyle/>
          <a:p>
            <a:r>
              <a:rPr lang="zh-CN" altLang="en-US" smtClean="0">
                <a:latin typeface="微软雅黑" pitchFamily="34" charset="-122"/>
                <a:ea typeface="微软雅黑" pitchFamily="34" charset="-122"/>
              </a:rPr>
              <a:t>学位论文撰写及格式常见问题</a:t>
            </a:r>
          </a:p>
        </p:txBody>
      </p:sp>
      <p:sp>
        <p:nvSpPr>
          <p:cNvPr id="14338" name="副标题 2"/>
          <p:cNvSpPr>
            <a:spLocks noGrp="1"/>
          </p:cNvSpPr>
          <p:nvPr>
            <p:ph type="subTitle" idx="1"/>
          </p:nvPr>
        </p:nvSpPr>
        <p:spPr/>
        <p:txBody>
          <a:bodyPr/>
          <a:lstStyle/>
          <a:p>
            <a:r>
              <a:rPr lang="zh-CN" altLang="en-US" smtClean="0">
                <a:solidFill>
                  <a:schemeClr val="tx1"/>
                </a:solidFill>
                <a:latin typeface="微软雅黑" pitchFamily="34" charset="-122"/>
                <a:ea typeface="微软雅黑" pitchFamily="34" charset="-122"/>
              </a:rPr>
              <a:t>软件学院</a:t>
            </a:r>
            <a:endParaRPr lang="en-US" altLang="zh-CN" smtClean="0">
              <a:solidFill>
                <a:schemeClr val="tx1"/>
              </a:solidFill>
              <a:latin typeface="微软雅黑" pitchFamily="34" charset="-122"/>
              <a:ea typeface="微软雅黑" pitchFamily="34" charset="-122"/>
            </a:endParaRPr>
          </a:p>
          <a:p>
            <a:r>
              <a:rPr lang="en-US" altLang="zh-CN" smtClean="0">
                <a:solidFill>
                  <a:schemeClr val="tx1"/>
                </a:solidFill>
              </a:rPr>
              <a:t>TEL</a:t>
            </a:r>
            <a:r>
              <a:rPr lang="zh-CN" altLang="en-US" smtClean="0">
                <a:solidFill>
                  <a:schemeClr val="tx1"/>
                </a:solidFill>
              </a:rPr>
              <a:t>：</a:t>
            </a:r>
            <a:r>
              <a:rPr lang="en-US" altLang="zh-CN" smtClean="0">
                <a:solidFill>
                  <a:schemeClr val="tx1"/>
                </a:solidFill>
              </a:rPr>
              <a:t>0551-63491010</a:t>
            </a:r>
          </a:p>
          <a:p>
            <a:endParaRPr lang="en-US" altLang="zh-CN" smtClean="0">
              <a:solidFill>
                <a:schemeClr val="tx1"/>
              </a:solidFill>
            </a:endParaRPr>
          </a:p>
          <a:p>
            <a:endParaRPr lang="en-US" altLang="zh-CN" smtClean="0">
              <a:solidFill>
                <a:schemeClr val="tx1"/>
              </a:solidFill>
            </a:endParaRPr>
          </a:p>
          <a:p>
            <a:endParaRPr lang="en-US" altLang="zh-CN" smtClean="0">
              <a:solidFill>
                <a:schemeClr val="tx1"/>
              </a:solidFill>
            </a:endParaRPr>
          </a:p>
          <a:p>
            <a:endParaRPr lang="en-US" altLang="zh-CN" smtClean="0">
              <a:solidFill>
                <a:schemeClr val="tx1"/>
              </a:solidFill>
            </a:endParaRPr>
          </a:p>
          <a:p>
            <a:endParaRPr lang="en-US" altLang="zh-CN" smtClean="0">
              <a:solidFill>
                <a:schemeClr val="tx1"/>
              </a:solidFill>
            </a:endParaRPr>
          </a:p>
          <a:p>
            <a:endParaRPr lang="zh-CN" altLang="en-US"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250"/>
            <a:ext cx="8229600" cy="5649913"/>
          </a:xfrm>
        </p:spPr>
        <p:txBody>
          <a:bodyPr rtlCol="0">
            <a:normAutofit fontScale="85000" lnSpcReduction="20000"/>
          </a:bodyPr>
          <a:lstStyle/>
          <a:p>
            <a:pPr fontAlgn="auto">
              <a:lnSpc>
                <a:spcPct val="150000"/>
              </a:lnSpc>
              <a:spcBef>
                <a:spcPts val="1200"/>
              </a:spcBef>
              <a:spcAft>
                <a:spcPts val="0"/>
              </a:spcAft>
              <a:buFont typeface="Arial" pitchFamily="34" charset="0"/>
              <a:buNone/>
              <a:defRPr/>
            </a:pPr>
            <a:r>
              <a:rPr lang="en-US" altLang="zh-CN" sz="2300" dirty="0" smtClean="0"/>
              <a:t>      3</a:t>
            </a:r>
            <a:r>
              <a:rPr lang="zh-CN" altLang="zh-CN" sz="2300" dirty="0" smtClean="0"/>
              <a:t>）主要研究内容及技术方案。明确提出作者具体的研究的问题，这包括三个方面的内容，一是作者具体研究或解决问题的工作是什么，即在课题项目中将做哪些具体工作，二是罗列出最重要的、核心</a:t>
            </a:r>
            <a:r>
              <a:rPr lang="en-US" altLang="zh-CN" sz="2300" dirty="0" smtClean="0"/>
              <a:t>1</a:t>
            </a:r>
            <a:r>
              <a:rPr lang="zh-CN" altLang="zh-CN" sz="2300" dirty="0" smtClean="0"/>
              <a:t>、</a:t>
            </a:r>
            <a:r>
              <a:rPr lang="en-US" altLang="zh-CN" sz="2300" dirty="0" smtClean="0"/>
              <a:t>2</a:t>
            </a:r>
            <a:r>
              <a:rPr lang="zh-CN" altLang="zh-CN" sz="2300" dirty="0" smtClean="0"/>
              <a:t>、</a:t>
            </a:r>
            <a:r>
              <a:rPr lang="en-US" altLang="zh-CN" sz="2300" dirty="0" smtClean="0"/>
              <a:t>3</a:t>
            </a:r>
            <a:r>
              <a:rPr lang="zh-CN" altLang="zh-CN" sz="2300" dirty="0" smtClean="0"/>
              <a:t>和</a:t>
            </a:r>
            <a:r>
              <a:rPr lang="en-US" altLang="zh-CN" sz="2300" dirty="0" smtClean="0"/>
              <a:t>4</a:t>
            </a:r>
            <a:r>
              <a:rPr lang="zh-CN" altLang="zh-CN" sz="2300" dirty="0" smtClean="0"/>
              <a:t>等作者研究或解决的问题（解决方案、技术问题或难题等）；即作者要具体研究和</a:t>
            </a:r>
            <a:r>
              <a:rPr lang="en-US" altLang="zh-CN" sz="2300" dirty="0" smtClean="0"/>
              <a:t>/</a:t>
            </a:r>
            <a:r>
              <a:rPr lang="zh-CN" altLang="zh-CN" sz="2300" dirty="0" smtClean="0"/>
              <a:t>或解决什么问题，三是作者将采用什么技术路线和研究方法去解决，其研究和解决方案是什么，主要的研究步骤是什么。</a:t>
            </a:r>
          </a:p>
          <a:p>
            <a:pPr fontAlgn="auto">
              <a:lnSpc>
                <a:spcPct val="150000"/>
              </a:lnSpc>
              <a:spcBef>
                <a:spcPts val="1200"/>
              </a:spcBef>
              <a:spcAft>
                <a:spcPts val="0"/>
              </a:spcAft>
              <a:buFont typeface="Arial" pitchFamily="34" charset="0"/>
              <a:buNone/>
              <a:defRPr/>
            </a:pPr>
            <a:r>
              <a:rPr lang="en-US" altLang="zh-CN" sz="2300" dirty="0" smtClean="0"/>
              <a:t>      4</a:t>
            </a:r>
            <a:r>
              <a:rPr lang="zh-CN" altLang="zh-CN" sz="2300" dirty="0" smtClean="0"/>
              <a:t>）明确全文各章清楚的逻辑关系和组织结构</a:t>
            </a:r>
            <a:r>
              <a:rPr lang="en-US" altLang="zh-CN" sz="2300" dirty="0" smtClean="0"/>
              <a:t>(</a:t>
            </a:r>
            <a:r>
              <a:rPr lang="zh-CN" altLang="zh-CN" sz="2300" dirty="0" smtClean="0"/>
              <a:t>同</a:t>
            </a:r>
            <a:r>
              <a:rPr lang="zh-CN" altLang="en-US" sz="2300" dirty="0" smtClean="0"/>
              <a:t>理</a:t>
            </a:r>
            <a:r>
              <a:rPr lang="zh-CN" altLang="zh-CN" sz="2300" dirty="0" smtClean="0"/>
              <a:t>，每章各节也要有清楚的逻辑关系和组织结构</a:t>
            </a:r>
            <a:r>
              <a:rPr lang="en-US" altLang="zh-CN" sz="2300" dirty="0" smtClean="0"/>
              <a:t>)</a:t>
            </a:r>
            <a:r>
              <a:rPr lang="zh-CN" altLang="zh-CN" sz="2300" dirty="0" smtClean="0"/>
              <a:t>。</a:t>
            </a:r>
          </a:p>
          <a:p>
            <a:pPr fontAlgn="auto">
              <a:lnSpc>
                <a:spcPct val="150000"/>
              </a:lnSpc>
              <a:spcBef>
                <a:spcPts val="1200"/>
              </a:spcBef>
              <a:spcAft>
                <a:spcPts val="0"/>
              </a:spcAft>
              <a:buFont typeface="Arial" pitchFamily="34" charset="0"/>
              <a:buNone/>
              <a:defRPr/>
            </a:pPr>
            <a:r>
              <a:rPr lang="en-US" altLang="zh-CN" sz="2300" dirty="0" smtClean="0"/>
              <a:t>              </a:t>
            </a:r>
            <a:r>
              <a:rPr lang="zh-CN" altLang="zh-CN" sz="2300" dirty="0" smtClean="0"/>
              <a:t>以上</a:t>
            </a:r>
            <a:r>
              <a:rPr lang="zh-CN" altLang="en-US" sz="2300" dirty="0" smtClean="0"/>
              <a:t>即</a:t>
            </a:r>
            <a:r>
              <a:rPr lang="zh-CN" altLang="zh-CN" sz="2300" dirty="0" smtClean="0"/>
              <a:t>是第一章的组织结构和逻辑关系。同时，第四部分的论述就是全文各章的组织结构和逻辑关系，避免在第一章最后一节直接罗列各章的标题或目录。</a:t>
            </a:r>
            <a:r>
              <a:rPr lang="zh-CN" altLang="en-US" sz="2300" dirty="0" smtClean="0"/>
              <a:t>即：</a:t>
            </a:r>
            <a:r>
              <a:rPr lang="zh-CN" altLang="zh-CN" sz="2300" dirty="0" smtClean="0"/>
              <a:t>以陈述问题来介绍各章节的内容，将他们的逻辑关系论述清楚。</a:t>
            </a:r>
          </a:p>
          <a:p>
            <a:pPr fontAlgn="auto">
              <a:spcAft>
                <a:spcPts val="0"/>
              </a:spcAft>
              <a:buFont typeface="Arial" pitchFamily="34" charset="0"/>
              <a:buNone/>
              <a:defRPr/>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9275"/>
            <a:ext cx="8229600" cy="5832475"/>
          </a:xfrm>
        </p:spPr>
        <p:txBody>
          <a:bodyPr rtlCol="0">
            <a:normAutofit fontScale="25000" lnSpcReduction="20000"/>
          </a:bodyPr>
          <a:lstStyle/>
          <a:p>
            <a:pPr fontAlgn="auto">
              <a:spcBef>
                <a:spcPts val="1200"/>
              </a:spcBef>
              <a:spcAft>
                <a:spcPts val="0"/>
              </a:spcAft>
              <a:buFont typeface="Arial" pitchFamily="34" charset="0"/>
              <a:buNone/>
              <a:defRPr/>
            </a:pPr>
            <a:r>
              <a:rPr lang="en-US" altLang="zh-CN" sz="8000" b="1" dirty="0" smtClean="0">
                <a:latin typeface="黑体" pitchFamily="2" charset="-122"/>
                <a:ea typeface="黑体" pitchFamily="2" charset="-122"/>
              </a:rPr>
              <a:t>10</a:t>
            </a:r>
            <a:r>
              <a:rPr lang="zh-CN" altLang="en-US" sz="8000" b="1" dirty="0" smtClean="0">
                <a:latin typeface="黑体" pitchFamily="2" charset="-122"/>
                <a:ea typeface="黑体" pitchFamily="2" charset="-122"/>
              </a:rPr>
              <a:t>、</a:t>
            </a:r>
            <a:r>
              <a:rPr lang="zh-CN" altLang="zh-CN" sz="8000" b="1" dirty="0" smtClean="0">
                <a:latin typeface="黑体" pitchFamily="2" charset="-122"/>
                <a:ea typeface="黑体" pitchFamily="2" charset="-122"/>
              </a:rPr>
              <a:t>关于摘要</a:t>
            </a:r>
          </a:p>
          <a:p>
            <a:pPr fontAlgn="auto">
              <a:lnSpc>
                <a:spcPct val="170000"/>
              </a:lnSpc>
              <a:spcBef>
                <a:spcPts val="1200"/>
              </a:spcBef>
              <a:spcAft>
                <a:spcPts val="0"/>
              </a:spcAft>
              <a:buFont typeface="Arial" pitchFamily="34" charset="0"/>
              <a:buNone/>
              <a:defRPr/>
            </a:pPr>
            <a:r>
              <a:rPr lang="en-US" altLang="zh-CN" sz="7200" dirty="0" smtClean="0"/>
              <a:t>              </a:t>
            </a:r>
            <a:r>
              <a:rPr lang="zh-CN" altLang="zh-CN" sz="7200" dirty="0" smtClean="0"/>
              <a:t>摘要一般由三段（或三部分）组成。第一段是背景简述和选题，在什么背景下选择论文题目和引出作者的选题，背景是直接针对论文的主题，而不是宏观的概述或是应用重要等，选题涉及的问题一定要明确和具体问题；第二段是主要作者的主要研究工作和</a:t>
            </a:r>
            <a:r>
              <a:rPr lang="en-US" altLang="zh-CN" sz="7200" dirty="0" smtClean="0"/>
              <a:t>/</a:t>
            </a:r>
            <a:r>
              <a:rPr lang="zh-CN" altLang="zh-CN" sz="7200" dirty="0" smtClean="0"/>
              <a:t>或解决的问题，即论文的主要内容，具体研究和</a:t>
            </a:r>
            <a:r>
              <a:rPr lang="en-US" altLang="zh-CN" sz="7200" dirty="0" smtClean="0"/>
              <a:t>/</a:t>
            </a:r>
            <a:r>
              <a:rPr lang="zh-CN" altLang="zh-CN" sz="7200" dirty="0" smtClean="0"/>
              <a:t>或解决哪些主要问题，做了哪些工作。相对来说第二段是核心，篇幅相对要多一些；第三段是本论文得到的结果、成果和结论，这个成果和结论让读者一看就知道你取得了什么实质性成果和贡献。</a:t>
            </a:r>
          </a:p>
          <a:p>
            <a:pPr fontAlgn="auto">
              <a:spcBef>
                <a:spcPts val="1200"/>
              </a:spcBef>
              <a:spcAft>
                <a:spcPts val="0"/>
              </a:spcAft>
              <a:buFont typeface="Arial" pitchFamily="34" charset="0"/>
              <a:buNone/>
              <a:defRPr/>
            </a:pPr>
            <a:r>
              <a:rPr lang="en-US" altLang="zh-CN" sz="8000" b="1" dirty="0" smtClean="0">
                <a:latin typeface="黑体" pitchFamily="2" charset="-122"/>
                <a:ea typeface="黑体" pitchFamily="2" charset="-122"/>
              </a:rPr>
              <a:t>11</a:t>
            </a:r>
            <a:r>
              <a:rPr lang="zh-CN" altLang="en-US" sz="8000" b="1" dirty="0" smtClean="0">
                <a:latin typeface="黑体" pitchFamily="2" charset="-122"/>
                <a:ea typeface="黑体" pitchFamily="2" charset="-122"/>
              </a:rPr>
              <a:t>、</a:t>
            </a:r>
            <a:r>
              <a:rPr lang="zh-CN" altLang="zh-CN" sz="8000" b="1" dirty="0" smtClean="0">
                <a:latin typeface="黑体" pitchFamily="2" charset="-122"/>
                <a:ea typeface="黑体" pitchFamily="2" charset="-122"/>
              </a:rPr>
              <a:t>关于关键词</a:t>
            </a:r>
          </a:p>
          <a:p>
            <a:pPr fontAlgn="auto">
              <a:lnSpc>
                <a:spcPct val="170000"/>
              </a:lnSpc>
              <a:spcBef>
                <a:spcPts val="1200"/>
              </a:spcBef>
              <a:spcAft>
                <a:spcPts val="0"/>
              </a:spcAft>
              <a:buFont typeface="Arial" pitchFamily="34" charset="0"/>
              <a:buNone/>
              <a:defRPr/>
            </a:pPr>
            <a:r>
              <a:rPr lang="en-US" altLang="zh-CN" sz="7200" dirty="0" smtClean="0"/>
              <a:t>      1</a:t>
            </a:r>
            <a:r>
              <a:rPr lang="zh-CN" altLang="zh-CN" sz="7200" dirty="0" smtClean="0"/>
              <a:t>）词</a:t>
            </a:r>
            <a:r>
              <a:rPr lang="zh-CN" altLang="en-US" sz="7200" dirty="0" smtClean="0"/>
              <a:t>汇</a:t>
            </a:r>
            <a:r>
              <a:rPr lang="zh-CN" altLang="zh-CN" sz="7200" dirty="0" smtClean="0"/>
              <a:t>，尽量少用组合词，例如，多媒体教学，应为</a:t>
            </a:r>
            <a:r>
              <a:rPr lang="zh-CN" altLang="en-US" sz="7200" dirty="0" smtClean="0"/>
              <a:t>：</a:t>
            </a:r>
            <a:r>
              <a:rPr lang="zh-CN" altLang="zh-CN" sz="7200" dirty="0" smtClean="0"/>
              <a:t>多媒体　教学；</a:t>
            </a:r>
            <a:endParaRPr lang="en-US" altLang="zh-CN" sz="7200" dirty="0" smtClean="0"/>
          </a:p>
          <a:p>
            <a:pPr fontAlgn="auto">
              <a:lnSpc>
                <a:spcPct val="170000"/>
              </a:lnSpc>
              <a:spcBef>
                <a:spcPts val="1200"/>
              </a:spcBef>
              <a:spcAft>
                <a:spcPts val="0"/>
              </a:spcAft>
              <a:buFont typeface="Arial" pitchFamily="34" charset="0"/>
              <a:buNone/>
              <a:defRPr/>
            </a:pPr>
            <a:r>
              <a:rPr lang="en-US" altLang="zh-CN" sz="7200" dirty="0" smtClean="0"/>
              <a:t>      2</a:t>
            </a:r>
            <a:r>
              <a:rPr lang="zh-CN" altLang="zh-CN" sz="7200" dirty="0" smtClean="0"/>
              <a:t>）关键词是文章讨论的</a:t>
            </a:r>
            <a:r>
              <a:rPr lang="zh-CN" altLang="zh-CN" sz="7200" dirty="0" smtClean="0">
                <a:solidFill>
                  <a:srgbClr val="FF0000"/>
                </a:solidFill>
              </a:rPr>
              <a:t>核心词</a:t>
            </a:r>
            <a:r>
              <a:rPr lang="zh-CN" altLang="zh-CN" sz="7200" dirty="0" smtClean="0"/>
              <a:t>和文章出现</a:t>
            </a:r>
            <a:r>
              <a:rPr lang="zh-CN" altLang="zh-CN" sz="7200" dirty="0" smtClean="0">
                <a:solidFill>
                  <a:srgbClr val="FF0000"/>
                </a:solidFill>
              </a:rPr>
              <a:t>频度高</a:t>
            </a:r>
            <a:r>
              <a:rPr lang="zh-CN" altLang="zh-CN" sz="7200" dirty="0" smtClean="0"/>
              <a:t>的词；</a:t>
            </a:r>
          </a:p>
          <a:p>
            <a:pPr fontAlgn="auto">
              <a:lnSpc>
                <a:spcPct val="170000"/>
              </a:lnSpc>
              <a:spcBef>
                <a:spcPts val="1200"/>
              </a:spcBef>
              <a:spcAft>
                <a:spcPts val="0"/>
              </a:spcAft>
              <a:buFont typeface="Arial" pitchFamily="34" charset="0"/>
              <a:buNone/>
              <a:defRPr/>
            </a:pPr>
            <a:r>
              <a:rPr lang="en-US" altLang="zh-CN" sz="7200" dirty="0" smtClean="0"/>
              <a:t>      3</a:t>
            </a:r>
            <a:r>
              <a:rPr lang="zh-CN" altLang="zh-CN" sz="7200" dirty="0" smtClean="0"/>
              <a:t>）从读者搜索的角度来选择，即做同类工作的读者，能通过这些关键字搜索相关研究的论文。</a:t>
            </a:r>
          </a:p>
          <a:p>
            <a:pPr fontAlgn="auto">
              <a:spcAft>
                <a:spcPts val="0"/>
              </a:spcAft>
              <a:buFont typeface="Arial" pitchFamily="34" charset="0"/>
              <a:buNone/>
              <a:defRPr/>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9275"/>
            <a:ext cx="8229600" cy="5832475"/>
          </a:xfrm>
        </p:spPr>
        <p:txBody>
          <a:bodyPr rtlCol="0">
            <a:normAutofit fontScale="25000" lnSpcReduction="20000"/>
          </a:bodyPr>
          <a:lstStyle/>
          <a:p>
            <a:pPr fontAlgn="auto">
              <a:spcBef>
                <a:spcPts val="1200"/>
              </a:spcBef>
              <a:spcAft>
                <a:spcPts val="0"/>
              </a:spcAft>
              <a:buFont typeface="Arial" pitchFamily="34" charset="0"/>
              <a:buNone/>
              <a:defRPr/>
            </a:pPr>
            <a:r>
              <a:rPr lang="en-US" altLang="zh-CN" sz="8000" b="1" dirty="0" smtClean="0">
                <a:latin typeface="黑体" pitchFamily="2" charset="-122"/>
                <a:ea typeface="黑体" pitchFamily="2" charset="-122"/>
              </a:rPr>
              <a:t>12</a:t>
            </a:r>
            <a:r>
              <a:rPr lang="zh-CN" altLang="en-US" sz="8000" b="1" dirty="0" smtClean="0">
                <a:latin typeface="黑体" pitchFamily="2" charset="-122"/>
                <a:ea typeface="黑体" pitchFamily="2" charset="-122"/>
              </a:rPr>
              <a:t>、</a:t>
            </a:r>
            <a:r>
              <a:rPr lang="zh-CN" altLang="zh-CN" sz="8000" b="1" dirty="0" smtClean="0">
                <a:latin typeface="黑体" pitchFamily="2" charset="-122"/>
                <a:ea typeface="黑体" pitchFamily="2" charset="-122"/>
              </a:rPr>
              <a:t>关于论文的主要概念和术语的定义</a:t>
            </a:r>
          </a:p>
          <a:p>
            <a:pPr fontAlgn="auto">
              <a:lnSpc>
                <a:spcPct val="170000"/>
              </a:lnSpc>
              <a:spcBef>
                <a:spcPts val="1200"/>
              </a:spcBef>
              <a:spcAft>
                <a:spcPts val="0"/>
              </a:spcAft>
              <a:buFont typeface="Arial" pitchFamily="34" charset="0"/>
              <a:buNone/>
              <a:defRPr/>
            </a:pPr>
            <a:r>
              <a:rPr lang="en-US" altLang="zh-CN" sz="7200" dirty="0" smtClean="0"/>
              <a:t>              </a:t>
            </a:r>
            <a:r>
              <a:rPr lang="zh-CN" altLang="zh-CN" sz="7200" dirty="0" smtClean="0"/>
              <a:t>论文的关键重要概念和术语，尤其是作者引出的概念和术语，必须在第一、二章适当的地方或在后续章节中首次出现时给予定义。如果是引用</a:t>
            </a:r>
            <a:r>
              <a:rPr lang="zh-CN" altLang="en-US" sz="7200" dirty="0" smtClean="0"/>
              <a:t>他</a:t>
            </a:r>
            <a:r>
              <a:rPr lang="zh-CN" altLang="zh-CN" sz="7200" dirty="0" smtClean="0"/>
              <a:t>人的（即作者认为这个概念和术语就是别人已经定义的哪些意思），必须给出出处，并表达这个概念或术语本论文将使用这个定义。当然，作者也可以在前人定义的基础上进行必要的修改，以特指本文概念或术语的含义，同样也要给出原定义的出处。</a:t>
            </a:r>
          </a:p>
          <a:p>
            <a:pPr fontAlgn="auto">
              <a:spcBef>
                <a:spcPts val="1200"/>
              </a:spcBef>
              <a:spcAft>
                <a:spcPts val="0"/>
              </a:spcAft>
              <a:buFont typeface="Arial" pitchFamily="34" charset="0"/>
              <a:buNone/>
              <a:defRPr/>
            </a:pPr>
            <a:r>
              <a:rPr lang="en-US" altLang="zh-CN" sz="8000" b="1" dirty="0" smtClean="0">
                <a:latin typeface="黑体" pitchFamily="2" charset="-122"/>
                <a:ea typeface="黑体" pitchFamily="2" charset="-122"/>
              </a:rPr>
              <a:t>13</a:t>
            </a:r>
            <a:r>
              <a:rPr lang="zh-CN" altLang="en-US" sz="8000" b="1" dirty="0" smtClean="0">
                <a:latin typeface="黑体" pitchFamily="2" charset="-122"/>
                <a:ea typeface="黑体" pitchFamily="2" charset="-122"/>
              </a:rPr>
              <a:t>、</a:t>
            </a:r>
            <a:r>
              <a:rPr lang="zh-CN" altLang="zh-CN" sz="8000" b="1" dirty="0" smtClean="0">
                <a:latin typeface="黑体" pitchFamily="2" charset="-122"/>
                <a:ea typeface="黑体" pitchFamily="2" charset="-122"/>
              </a:rPr>
              <a:t>关于概念、名称和术语的英文缩写</a:t>
            </a:r>
          </a:p>
          <a:p>
            <a:pPr fontAlgn="auto">
              <a:lnSpc>
                <a:spcPct val="170000"/>
              </a:lnSpc>
              <a:spcBef>
                <a:spcPts val="1200"/>
              </a:spcBef>
              <a:spcAft>
                <a:spcPts val="0"/>
              </a:spcAft>
              <a:buFont typeface="Arial" pitchFamily="34" charset="0"/>
              <a:buNone/>
              <a:defRPr/>
            </a:pPr>
            <a:r>
              <a:rPr lang="en-US" altLang="zh-CN" sz="7200" dirty="0" smtClean="0"/>
              <a:t>               </a:t>
            </a:r>
            <a:r>
              <a:rPr lang="zh-CN" altLang="zh-CN" sz="7200" dirty="0" smtClean="0"/>
              <a:t>论文涉及到一个概念或名称</a:t>
            </a:r>
            <a:r>
              <a:rPr lang="zh-CN" altLang="en-US" sz="7200" dirty="0" smtClean="0"/>
              <a:t>时</a:t>
            </a:r>
            <a:r>
              <a:rPr lang="zh-CN" altLang="zh-CN" sz="7200" dirty="0" smtClean="0"/>
              <a:t>，第一次一般要写全称，全文用简称</a:t>
            </a:r>
            <a:r>
              <a:rPr lang="zh-CN" altLang="en-US" sz="7200" dirty="0" smtClean="0"/>
              <a:t>的</a:t>
            </a:r>
            <a:r>
              <a:rPr lang="zh-CN" altLang="zh-CN" sz="7200" dirty="0" smtClean="0"/>
              <a:t>话，要在第一次全称后括号注明（以下简称：“＊＊＊”）。同样，第一次出现英文缩写，也必须用括号注明其全称和中文全称。一般确定简称，全文要统一，</a:t>
            </a:r>
            <a:r>
              <a:rPr lang="zh-CN" altLang="en-US" sz="7200" dirty="0" smtClean="0"/>
              <a:t>杜绝既有使</a:t>
            </a:r>
            <a:r>
              <a:rPr lang="zh-CN" altLang="zh-CN" sz="7200" dirty="0" smtClean="0"/>
              <a:t>用这个简称又</a:t>
            </a:r>
            <a:r>
              <a:rPr lang="zh-CN" altLang="en-US" sz="7200" dirty="0" smtClean="0"/>
              <a:t>有使</a:t>
            </a:r>
            <a:r>
              <a:rPr lang="zh-CN" altLang="zh-CN" sz="7200" dirty="0" smtClean="0"/>
              <a:t>用另一个简称，例如，</a:t>
            </a:r>
            <a:r>
              <a:rPr lang="en-US" altLang="zh-CN" sz="7200" dirty="0" smtClean="0"/>
              <a:t>Web</a:t>
            </a:r>
            <a:r>
              <a:rPr lang="zh-CN" altLang="zh-CN" sz="7200" dirty="0" smtClean="0"/>
              <a:t>，有</a:t>
            </a:r>
            <a:r>
              <a:rPr lang="zh-CN" altLang="en-US" sz="7200" dirty="0" smtClean="0"/>
              <a:t>的</a:t>
            </a:r>
            <a:r>
              <a:rPr lang="zh-CN" altLang="zh-CN" sz="7200" dirty="0" smtClean="0"/>
              <a:t>学生论文中会</a:t>
            </a:r>
            <a:r>
              <a:rPr lang="en-US" altLang="zh-CN" sz="7200" dirty="0" smtClean="0"/>
              <a:t>Web</a:t>
            </a:r>
            <a:r>
              <a:rPr lang="zh-CN" altLang="zh-CN" sz="7200" dirty="0" smtClean="0"/>
              <a:t>或</a:t>
            </a:r>
            <a:r>
              <a:rPr lang="en-US" altLang="zh-CN" sz="7200" dirty="0" smtClean="0"/>
              <a:t>WEB</a:t>
            </a:r>
            <a:r>
              <a:rPr lang="zh-CN" altLang="en-US" sz="7200" dirty="0" smtClean="0"/>
              <a:t>混合使用。</a:t>
            </a:r>
            <a:endParaRPr lang="zh-CN" altLang="zh-CN" sz="7200" dirty="0" smtClean="0"/>
          </a:p>
          <a:p>
            <a:pPr fontAlgn="auto">
              <a:spcAft>
                <a:spcPts val="0"/>
              </a:spcAft>
              <a:buFont typeface="Arial" pitchFamily="34" charset="0"/>
              <a:buNone/>
              <a:defRPr/>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88913"/>
            <a:ext cx="8229600" cy="6408737"/>
          </a:xfrm>
        </p:spPr>
        <p:txBody>
          <a:bodyPr rtlCol="0">
            <a:normAutofit fontScale="25000" lnSpcReduction="20000"/>
          </a:bodyPr>
          <a:lstStyle/>
          <a:p>
            <a:pPr fontAlgn="auto">
              <a:spcBef>
                <a:spcPts val="1200"/>
              </a:spcBef>
              <a:spcAft>
                <a:spcPts val="0"/>
              </a:spcAft>
              <a:buFont typeface="Arial" pitchFamily="34" charset="0"/>
              <a:buNone/>
              <a:defRPr/>
            </a:pPr>
            <a:r>
              <a:rPr lang="en-US" altLang="zh-CN" sz="8000" b="1" dirty="0" smtClean="0">
                <a:latin typeface="黑体" pitchFamily="2" charset="-122"/>
                <a:ea typeface="黑体" pitchFamily="2" charset="-122"/>
              </a:rPr>
              <a:t>14</a:t>
            </a:r>
            <a:r>
              <a:rPr lang="zh-CN" altLang="en-US" sz="8000" b="1" dirty="0" smtClean="0">
                <a:latin typeface="黑体" pitchFamily="2" charset="-122"/>
                <a:ea typeface="黑体" pitchFamily="2" charset="-122"/>
              </a:rPr>
              <a:t>、</a:t>
            </a:r>
            <a:r>
              <a:rPr lang="zh-CN" altLang="zh-CN" sz="8000" b="1" dirty="0" smtClean="0">
                <a:latin typeface="黑体" pitchFamily="2" charset="-122"/>
                <a:ea typeface="黑体" pitchFamily="2" charset="-122"/>
              </a:rPr>
              <a:t>研究的主要问题及其作者的工作</a:t>
            </a:r>
            <a:endParaRPr lang="zh-CN" altLang="zh-CN" sz="8000" dirty="0" smtClean="0"/>
          </a:p>
          <a:p>
            <a:pPr fontAlgn="auto">
              <a:lnSpc>
                <a:spcPct val="150000"/>
              </a:lnSpc>
              <a:spcBef>
                <a:spcPts val="1200"/>
              </a:spcBef>
              <a:spcAft>
                <a:spcPts val="0"/>
              </a:spcAft>
              <a:buFont typeface="Arial" pitchFamily="34" charset="0"/>
              <a:buNone/>
              <a:defRPr/>
            </a:pPr>
            <a:r>
              <a:rPr lang="en-US" altLang="zh-CN" sz="7200" dirty="0" smtClean="0"/>
              <a:t>        1</a:t>
            </a:r>
            <a:r>
              <a:rPr lang="zh-CN" altLang="zh-CN" sz="7200" dirty="0" smtClean="0"/>
              <a:t>）详细地罗列和论述本文要研究和探索什么问题或在工程实践中解决的哪些具体问题；</a:t>
            </a:r>
          </a:p>
          <a:p>
            <a:pPr fontAlgn="auto">
              <a:lnSpc>
                <a:spcPct val="150000"/>
              </a:lnSpc>
              <a:spcBef>
                <a:spcPts val="1200"/>
              </a:spcBef>
              <a:spcAft>
                <a:spcPts val="0"/>
              </a:spcAft>
              <a:buFont typeface="Arial" pitchFamily="34" charset="0"/>
              <a:buNone/>
              <a:defRPr/>
            </a:pPr>
            <a:r>
              <a:rPr lang="en-US" altLang="zh-CN" sz="7200" dirty="0" smtClean="0"/>
              <a:t>       2</a:t>
            </a:r>
            <a:r>
              <a:rPr lang="zh-CN" altLang="zh-CN" sz="7200" dirty="0" smtClean="0"/>
              <a:t>）陈述本文作者的主要项目工作，即参与了哪些工作，例如，需要分析、系统分析和设计，承担了某些子系统或模拟的具体设计和开发等。前者是突出作者的业务水平和论文质量，后者强调作者的工程实践工作。这是软件工程硕士论文的基本要求——质和量的要求，某些体现质量的工作和一定的实践工作。因此，在写法上要突出作者论文的水平和工作量，不是课题组的工作，是作者本人的主要工作和贡献。</a:t>
            </a:r>
          </a:p>
          <a:p>
            <a:pPr fontAlgn="auto">
              <a:lnSpc>
                <a:spcPct val="150000"/>
              </a:lnSpc>
              <a:spcBef>
                <a:spcPts val="1200"/>
              </a:spcBef>
              <a:spcAft>
                <a:spcPts val="0"/>
              </a:spcAft>
              <a:buFont typeface="Arial" pitchFamily="34" charset="0"/>
              <a:buNone/>
              <a:defRPr/>
            </a:pPr>
            <a:r>
              <a:rPr lang="en-US" altLang="zh-CN" sz="7200" dirty="0" smtClean="0"/>
              <a:t>               </a:t>
            </a:r>
            <a:r>
              <a:rPr lang="zh-CN" altLang="zh-CN" sz="7200" dirty="0" smtClean="0"/>
              <a:t>一般情况，我们的硕士生在企业实习大多数参与课题组完成一个由多位成员组</a:t>
            </a:r>
            <a:r>
              <a:rPr lang="zh-CN" altLang="en-US" sz="7200" dirty="0" smtClean="0"/>
              <a:t>成</a:t>
            </a:r>
            <a:r>
              <a:rPr lang="zh-CN" altLang="zh-CN" sz="7200" dirty="0" smtClean="0"/>
              <a:t>项目组</a:t>
            </a:r>
            <a:r>
              <a:rPr lang="zh-CN" altLang="en-US" sz="7200" dirty="0" smtClean="0"/>
              <a:t>的</a:t>
            </a:r>
            <a:r>
              <a:rPr lang="zh-CN" altLang="zh-CN" sz="7200" dirty="0" smtClean="0"/>
              <a:t>一个课题</a:t>
            </a:r>
            <a:r>
              <a:rPr lang="en-US" altLang="zh-CN" sz="7200" dirty="0" smtClean="0"/>
              <a:t>(</a:t>
            </a:r>
            <a:r>
              <a:rPr lang="zh-CN" altLang="zh-CN" sz="7200" dirty="0" smtClean="0"/>
              <a:t>系统设计和开发</a:t>
            </a:r>
            <a:r>
              <a:rPr lang="en-US" altLang="zh-CN" sz="7200" dirty="0" smtClean="0"/>
              <a:t>)</a:t>
            </a:r>
            <a:r>
              <a:rPr lang="zh-CN" altLang="zh-CN" sz="7200" dirty="0" smtClean="0"/>
              <a:t>工作，作者作为课题组成员，第一，在系统的需求分析、系统分析和设计中参与了哪些工作，做了哪些贡献；第二，作者具体承担哪些子系统或模块的设计和开发工作；第三，在整个项目工作中，你为完成</a:t>
            </a:r>
            <a:r>
              <a:rPr lang="zh-CN" altLang="en-US" sz="7200" dirty="0" smtClean="0"/>
              <a:t>此项</a:t>
            </a:r>
            <a:r>
              <a:rPr lang="zh-CN" altLang="zh-CN" sz="7200" dirty="0" smtClean="0"/>
              <a:t>工作，研究和探索了哪些问题和</a:t>
            </a:r>
            <a:r>
              <a:rPr lang="en-US" altLang="zh-CN" sz="7200" dirty="0" smtClean="0"/>
              <a:t>/</a:t>
            </a:r>
            <a:r>
              <a:rPr lang="zh-CN" altLang="zh-CN" sz="7200" dirty="0" smtClean="0"/>
              <a:t>或解决了哪些技术难度和关键问题，例如，研究和解决一些方案、设计、算法和或技术等问题。第三和第一将体现和突出作者的业务水平，反映你论文的质量，第二则是强调和反映其作者的的工作量。</a:t>
            </a:r>
          </a:p>
          <a:p>
            <a:pPr fontAlgn="auto">
              <a:spcAft>
                <a:spcPts val="0"/>
              </a:spcAft>
              <a:buFont typeface="Arial" pitchFamily="34" charset="0"/>
              <a:buNone/>
              <a:defRPr/>
            </a:pPr>
            <a:endParaRPr lang="zh-CN" altLang="en-US" dirty="0">
              <a:latin typeface="+mj-ea"/>
              <a:ea typeface="+mj-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p:cNvSpPr>
          <p:nvPr>
            <p:ph idx="1"/>
          </p:nvPr>
        </p:nvSpPr>
        <p:spPr>
          <a:xfrm>
            <a:off x="457200" y="333375"/>
            <a:ext cx="8229600" cy="5792788"/>
          </a:xfrm>
        </p:spPr>
        <p:txBody>
          <a:bodyPr/>
          <a:lstStyle/>
          <a:p>
            <a:pPr>
              <a:spcBef>
                <a:spcPts val="1200"/>
              </a:spcBef>
              <a:buFont typeface="Arial" charset="0"/>
              <a:buNone/>
            </a:pPr>
            <a:r>
              <a:rPr lang="en-US" altLang="zh-CN" sz="2000" b="1" smtClean="0">
                <a:latin typeface="黑体" pitchFamily="49" charset="-122"/>
                <a:ea typeface="黑体" pitchFamily="49" charset="-122"/>
              </a:rPr>
              <a:t>15</a:t>
            </a:r>
            <a:r>
              <a:rPr lang="zh-CN" altLang="en-US" sz="2000" b="1" smtClean="0">
                <a:latin typeface="黑体" pitchFamily="49" charset="-122"/>
                <a:ea typeface="黑体" pitchFamily="49" charset="-122"/>
              </a:rPr>
              <a:t>、</a:t>
            </a:r>
            <a:r>
              <a:rPr lang="zh-CN" altLang="zh-CN" sz="2000" b="1" smtClean="0">
                <a:latin typeface="黑体" pitchFamily="49" charset="-122"/>
                <a:ea typeface="黑体" pitchFamily="49" charset="-122"/>
              </a:rPr>
              <a:t>关国内外概况和发展趋势或论文中的文献综述</a:t>
            </a:r>
          </a:p>
          <a:p>
            <a:pPr>
              <a:lnSpc>
                <a:spcPct val="150000"/>
              </a:lnSpc>
              <a:spcBef>
                <a:spcPts val="1200"/>
              </a:spcBef>
              <a:buFont typeface="Arial" charset="0"/>
              <a:buNone/>
            </a:pPr>
            <a:r>
              <a:rPr lang="en-US" altLang="zh-CN" sz="1800" smtClean="0"/>
              <a:t>                </a:t>
            </a:r>
            <a:r>
              <a:rPr lang="zh-CN" altLang="zh-CN" sz="1800" smtClean="0"/>
              <a:t>普遍存在的问题是论述的太泛、针对性不强。作者可以对应用的技术进行必要的概况和综述介绍，但不能是全部，必须要针对作者具体研究和解决的问题进行概述和综述。也就是说，一定是紧密围绕作者的研究问题或解决生产实践的具体问题要来论述，即</a:t>
            </a:r>
            <a:r>
              <a:rPr lang="zh-CN" altLang="en-US" sz="1800" smtClean="0"/>
              <a:t>：</a:t>
            </a:r>
            <a:r>
              <a:rPr lang="zh-CN" altLang="zh-CN" sz="1800" smtClean="0"/>
              <a:t>作者首先必须明确自己在论文工作中到底要研究和解决哪些具体问题，即使你参加项目的具体设计和开发工作，在这些工作中需要提炼一些需要作者努力去研究和解决的一些问题，这些问题明确了，才能进行概况和综述，即作者研究和解决的问题工作，类似的或相同的问题，前人都做了哪些工作，取得了什么结果、结论和成果，还存在什么问题</a:t>
            </a:r>
            <a:r>
              <a:rPr lang="en-US" altLang="zh-CN" sz="1800" smtClean="0"/>
              <a:t>(</a:t>
            </a:r>
            <a:r>
              <a:rPr lang="zh-CN" altLang="zh-CN" sz="1800" smtClean="0"/>
              <a:t>针对作者工作的问题</a:t>
            </a:r>
            <a:r>
              <a:rPr lang="en-US" altLang="zh-CN" sz="1800" smtClean="0"/>
              <a:t>)</a:t>
            </a:r>
            <a:r>
              <a:rPr lang="zh-CN" altLang="zh-CN" sz="1800" smtClean="0"/>
              <a:t>，这些问题正是作者是研究和解决的，只用读者和审阅者清楚同类问题前人或同行做的如何，才好比较作者的工作，也才能体现作者论文工作的价值和意义。</a:t>
            </a:r>
            <a:endParaRPr lang="zh-CN" altLang="zh-CN" sz="1800" b="1" smtClean="0"/>
          </a:p>
          <a:p>
            <a:pPr>
              <a:buFont typeface="Arial" charset="0"/>
              <a:buNone/>
            </a:pPr>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813"/>
            <a:ext cx="8229600" cy="5721350"/>
          </a:xfrm>
        </p:spPr>
        <p:txBody>
          <a:bodyPr rtlCol="0">
            <a:normAutofit lnSpcReduction="10000"/>
          </a:bodyPr>
          <a:lstStyle/>
          <a:p>
            <a:pPr fontAlgn="auto">
              <a:spcBef>
                <a:spcPts val="1200"/>
              </a:spcBef>
              <a:spcAft>
                <a:spcPts val="0"/>
              </a:spcAft>
              <a:buFont typeface="Arial" pitchFamily="34" charset="0"/>
              <a:buNone/>
              <a:defRPr/>
            </a:pPr>
            <a:r>
              <a:rPr lang="en-US" altLang="zh-CN" sz="1900" b="1" dirty="0" smtClean="0">
                <a:latin typeface="黑体" pitchFamily="2" charset="-122"/>
                <a:ea typeface="黑体" pitchFamily="2" charset="-122"/>
              </a:rPr>
              <a:t>16</a:t>
            </a:r>
            <a:r>
              <a:rPr lang="zh-CN" altLang="en-US" sz="1900" b="1" dirty="0" smtClean="0">
                <a:latin typeface="黑体" pitchFamily="2" charset="-122"/>
                <a:ea typeface="黑体" pitchFamily="2" charset="-122"/>
              </a:rPr>
              <a:t>、</a:t>
            </a:r>
            <a:r>
              <a:rPr lang="zh-CN" altLang="zh-CN" sz="1900" b="1" dirty="0" smtClean="0">
                <a:latin typeface="黑体" pitchFamily="2" charset="-122"/>
                <a:ea typeface="黑体" pitchFamily="2" charset="-122"/>
              </a:rPr>
              <a:t>关于每章前后增加一、二个自然段的问题</a:t>
            </a:r>
          </a:p>
          <a:p>
            <a:pPr fontAlgn="auto">
              <a:lnSpc>
                <a:spcPct val="150000"/>
              </a:lnSpc>
              <a:spcBef>
                <a:spcPts val="1200"/>
              </a:spcBef>
              <a:spcAft>
                <a:spcPts val="0"/>
              </a:spcAft>
              <a:buFont typeface="Arial" pitchFamily="34" charset="0"/>
              <a:buNone/>
              <a:defRPr/>
            </a:pPr>
            <a:r>
              <a:rPr lang="en-US" altLang="zh-CN" sz="1900" dirty="0" smtClean="0"/>
              <a:t>        </a:t>
            </a:r>
            <a:r>
              <a:rPr lang="zh-CN" altLang="zh-CN" sz="1800" dirty="0" smtClean="0"/>
              <a:t>要求每章章标题和第一节标题中间增加一、二个自然段，主要内容如下：（</a:t>
            </a:r>
            <a:r>
              <a:rPr lang="en-US" altLang="zh-CN" sz="1800" dirty="0" smtClean="0"/>
              <a:t>1</a:t>
            </a:r>
            <a:r>
              <a:rPr lang="zh-CN" altLang="zh-CN" sz="1800" dirty="0" smtClean="0"/>
              <a:t>）指出（回答）为何要写这章</a:t>
            </a:r>
            <a:r>
              <a:rPr lang="zh-CN" altLang="en-US" sz="1800" dirty="0" smtClean="0"/>
              <a:t>；</a:t>
            </a:r>
            <a:r>
              <a:rPr lang="zh-CN" altLang="zh-CN" sz="1800" dirty="0" smtClean="0"/>
              <a:t>（</a:t>
            </a:r>
            <a:r>
              <a:rPr lang="en-US" altLang="zh-CN" sz="1800" dirty="0" smtClean="0"/>
              <a:t>2</a:t>
            </a:r>
            <a:r>
              <a:rPr lang="zh-CN" altLang="zh-CN" sz="1800" dirty="0" smtClean="0"/>
              <a:t>）本章在全文中的结构和逻辑关系，本章与上下章节的关系；（</a:t>
            </a:r>
            <a:r>
              <a:rPr lang="en-US" altLang="zh-CN" sz="1800" dirty="0" smtClean="0"/>
              <a:t>3</a:t>
            </a:r>
            <a:r>
              <a:rPr lang="zh-CN" altLang="zh-CN" sz="1800" dirty="0" smtClean="0"/>
              <a:t>）本文主要论述和讨论的问题和内容。</a:t>
            </a:r>
          </a:p>
          <a:p>
            <a:pPr fontAlgn="auto">
              <a:lnSpc>
                <a:spcPct val="150000"/>
              </a:lnSpc>
              <a:spcBef>
                <a:spcPts val="1200"/>
              </a:spcBef>
              <a:spcAft>
                <a:spcPts val="0"/>
              </a:spcAft>
              <a:buFont typeface="Arial" pitchFamily="34" charset="0"/>
              <a:buNone/>
              <a:defRPr/>
            </a:pPr>
            <a:r>
              <a:rPr lang="en-US" altLang="zh-CN" sz="1800" dirty="0" smtClean="0"/>
              <a:t>               </a:t>
            </a:r>
            <a:r>
              <a:rPr lang="zh-CN" altLang="zh-CN" sz="1800" dirty="0" smtClean="0"/>
              <a:t>同样，在每章的最后增加一、二个自然段。主要论述本章的主要结论，尤其是后续章节要用到这些结论和成果。</a:t>
            </a:r>
          </a:p>
          <a:p>
            <a:pPr fontAlgn="auto">
              <a:lnSpc>
                <a:spcPct val="150000"/>
              </a:lnSpc>
              <a:spcBef>
                <a:spcPts val="1200"/>
              </a:spcBef>
              <a:spcAft>
                <a:spcPts val="0"/>
              </a:spcAft>
              <a:buFont typeface="Arial" pitchFamily="34" charset="0"/>
              <a:buNone/>
              <a:defRPr/>
            </a:pPr>
            <a:r>
              <a:rPr lang="en-US" altLang="zh-CN" sz="1900" b="1" dirty="0" smtClean="0">
                <a:latin typeface="黑体" pitchFamily="2" charset="-122"/>
                <a:ea typeface="黑体" pitchFamily="2" charset="-122"/>
              </a:rPr>
              <a:t>17</a:t>
            </a:r>
            <a:r>
              <a:rPr lang="zh-CN" altLang="en-US" sz="1900" b="1" dirty="0" smtClean="0">
                <a:latin typeface="黑体" pitchFamily="2" charset="-122"/>
                <a:ea typeface="黑体" pitchFamily="2" charset="-122"/>
              </a:rPr>
              <a:t>、</a:t>
            </a:r>
            <a:r>
              <a:rPr lang="zh-CN" altLang="zh-CN" sz="1900" b="1" dirty="0" smtClean="0">
                <a:latin typeface="黑体" pitchFamily="2" charset="-122"/>
                <a:ea typeface="黑体" pitchFamily="2" charset="-122"/>
              </a:rPr>
              <a:t>关于第二章相关技术分析</a:t>
            </a:r>
          </a:p>
          <a:p>
            <a:pPr fontAlgn="auto">
              <a:lnSpc>
                <a:spcPct val="150000"/>
              </a:lnSpc>
              <a:spcBef>
                <a:spcPts val="1200"/>
              </a:spcBef>
              <a:spcAft>
                <a:spcPts val="0"/>
              </a:spcAft>
              <a:buFont typeface="Arial" pitchFamily="34" charset="0"/>
              <a:buNone/>
              <a:defRPr/>
            </a:pPr>
            <a:r>
              <a:rPr lang="en-US" altLang="zh-CN" sz="1900" dirty="0" smtClean="0"/>
              <a:t>                </a:t>
            </a:r>
            <a:r>
              <a:rPr lang="zh-CN" altLang="zh-CN" sz="1900" dirty="0" smtClean="0"/>
              <a:t>软件工程硕士论文一般都在第二章安排相关技术分析（不应该是“简介”或“概述”），要求这章中，不仅仅是对本论文重要应用的技术进行概述，更重要的是从分析的角度来撰写，从而阐述作者为何采用这些技术。这章的小结</a:t>
            </a:r>
            <a:r>
              <a:rPr lang="en-US" altLang="zh-CN" sz="1900" dirty="0" smtClean="0"/>
              <a:t>—</a:t>
            </a:r>
            <a:r>
              <a:rPr lang="zh-CN" altLang="zh-CN" sz="1900" dirty="0" smtClean="0"/>
              <a:t>结论，即是回答为何选择或采用这些技术。</a:t>
            </a:r>
          </a:p>
          <a:p>
            <a:pPr fontAlgn="auto">
              <a:lnSpc>
                <a:spcPct val="150000"/>
              </a:lnSpc>
              <a:spcBef>
                <a:spcPts val="1200"/>
              </a:spcBef>
              <a:spcAft>
                <a:spcPts val="0"/>
              </a:spcAft>
              <a:buFont typeface="Arial" pitchFamily="34" charset="0"/>
              <a:buNone/>
              <a:defRPr/>
            </a:pPr>
            <a:r>
              <a:rPr lang="en-US" altLang="zh-CN" sz="1900" dirty="0" smtClean="0"/>
              <a:t>               </a:t>
            </a:r>
            <a:r>
              <a:rPr lang="zh-CN" altLang="zh-CN" sz="1900" dirty="0" smtClean="0"/>
              <a:t>这章在撰写时特别注意不要抄袭他人的东西，用自己的语言来阐述。</a:t>
            </a:r>
          </a:p>
          <a:p>
            <a:pPr fontAlgn="auto">
              <a:spcAft>
                <a:spcPts val="0"/>
              </a:spcAft>
              <a:buFont typeface="Arial" pitchFamily="34" charset="0"/>
              <a:buNone/>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457200" y="836613"/>
            <a:ext cx="8229600" cy="5289550"/>
          </a:xfrm>
        </p:spPr>
        <p:txBody>
          <a:bodyPr/>
          <a:lstStyle/>
          <a:p>
            <a:endParaRPr lang="zh-CN"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250"/>
            <a:ext cx="8229600" cy="5649913"/>
          </a:xfrm>
        </p:spPr>
        <p:txBody>
          <a:bodyPr rtlCol="0">
            <a:normAutofit/>
          </a:bodyPr>
          <a:lstStyle/>
          <a:p>
            <a:pPr fontAlgn="auto">
              <a:spcAft>
                <a:spcPts val="0"/>
              </a:spcAft>
              <a:buFont typeface="Arial" pitchFamily="34" charset="0"/>
              <a:buNone/>
              <a:defRPr/>
            </a:pPr>
            <a:r>
              <a:rPr lang="en-US" altLang="zh-CN" sz="2000" b="1" dirty="0" smtClean="0">
                <a:latin typeface="黑体" pitchFamily="2" charset="-122"/>
                <a:ea typeface="黑体" pitchFamily="2" charset="-122"/>
              </a:rPr>
              <a:t>18)</a:t>
            </a:r>
            <a:r>
              <a:rPr lang="zh-CN" altLang="en-US" sz="2000" b="1" dirty="0" smtClean="0">
                <a:latin typeface="黑体" pitchFamily="2" charset="-122"/>
                <a:ea typeface="黑体" pitchFamily="2" charset="-122"/>
              </a:rPr>
              <a:t>关于论文复制比</a:t>
            </a:r>
            <a:endParaRPr lang="en-US" altLang="zh-CN" sz="2000" b="1" dirty="0" smtClean="0">
              <a:latin typeface="黑体" pitchFamily="2" charset="-122"/>
              <a:ea typeface="黑体" pitchFamily="2" charset="-122"/>
            </a:endParaRPr>
          </a:p>
          <a:p>
            <a:pPr fontAlgn="auto">
              <a:lnSpc>
                <a:spcPct val="150000"/>
              </a:lnSpc>
              <a:spcBef>
                <a:spcPts val="1200"/>
              </a:spcBef>
              <a:spcAft>
                <a:spcPts val="0"/>
              </a:spcAft>
              <a:buFont typeface="Arial" pitchFamily="34" charset="0"/>
              <a:buNone/>
              <a:defRPr/>
            </a:pPr>
            <a:r>
              <a:rPr lang="en-US" altLang="zh-CN" sz="2000" dirty="0" smtClean="0">
                <a:latin typeface="+mn-ea"/>
              </a:rPr>
              <a:t>      </a:t>
            </a:r>
            <a:r>
              <a:rPr lang="zh-CN" altLang="en-US" sz="1800" dirty="0" smtClean="0">
                <a:latin typeface="+mn-ea"/>
              </a:rPr>
              <a:t>工程硕士论文产生于工程实践，相同企业、相同项目、相关课题的信息均可能出现在多篇论文中，论文借鉴、复制、引用他人已有文字信息均可能造成论文的复制比超标。为此，建议每位同学借鉴引用他人信息时，尽可能运用自己的语言习惯和叙述方式，变化语句结构，减少复制比过高的机率。同时自行先做论文复制比检测，只有自测的复制比很低的情况下，在校研究生院检测才可能有符合复制比标准的可能。</a:t>
            </a:r>
            <a:endParaRPr lang="en-US" altLang="zh-CN" sz="1800" dirty="0" smtClean="0">
              <a:latin typeface="+mn-ea"/>
            </a:endParaRPr>
          </a:p>
          <a:p>
            <a:pPr fontAlgn="auto">
              <a:lnSpc>
                <a:spcPct val="150000"/>
              </a:lnSpc>
              <a:spcBef>
                <a:spcPts val="1200"/>
              </a:spcBef>
              <a:spcAft>
                <a:spcPts val="0"/>
              </a:spcAft>
              <a:buFont typeface="Arial" pitchFamily="34" charset="0"/>
              <a:buNone/>
              <a:defRPr/>
            </a:pPr>
            <a:r>
              <a:rPr lang="en-US" altLang="zh-CN" sz="1800" dirty="0" smtClean="0">
                <a:latin typeface="+mn-ea"/>
              </a:rPr>
              <a:t>        </a:t>
            </a:r>
            <a:r>
              <a:rPr lang="zh-CN" altLang="en-US" sz="1800" dirty="0" smtClean="0">
                <a:latin typeface="+mn-ea"/>
              </a:rPr>
              <a:t>学校会在论文盲审前及论文答辩后进行两次复制比检测，所有不是盲审复制比检测过关就万事大吉，答辩后的论文更改也可能造成复制比超标。望注意把握。</a:t>
            </a:r>
            <a:endParaRPr lang="zh-CN" altLang="en-US" sz="1800" dirty="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zh-CN" altLang="zh-CN" sz="3200" b="1" smtClean="0">
                <a:latin typeface="方正兰亭黑_YS_GB18030"/>
                <a:ea typeface="方正兰亭黑_YS_GB18030"/>
                <a:cs typeface="方正兰亭黑_YS_GB18030"/>
              </a:rPr>
              <a:t>工程硕士学位论文撰写常见问题汇总</a:t>
            </a:r>
            <a:endParaRPr lang="zh-CN" altLang="en-US" sz="3200" b="1" smtClean="0">
              <a:latin typeface="方正兰亭黑_YS_GB18030"/>
              <a:ea typeface="方正兰亭黑_YS_GB18030"/>
              <a:cs typeface="方正兰亭黑_YS_GB18030"/>
            </a:endParaRPr>
          </a:p>
        </p:txBody>
      </p:sp>
      <p:sp>
        <p:nvSpPr>
          <p:cNvPr id="16386" name="内容占位符 2"/>
          <p:cNvSpPr>
            <a:spLocks noGrp="1"/>
          </p:cNvSpPr>
          <p:nvPr>
            <p:ph idx="1"/>
          </p:nvPr>
        </p:nvSpPr>
        <p:spPr/>
        <p:txBody>
          <a:bodyPr/>
          <a:lstStyle/>
          <a:p>
            <a:pPr>
              <a:lnSpc>
                <a:spcPct val="150000"/>
              </a:lnSpc>
              <a:spcBef>
                <a:spcPct val="0"/>
              </a:spcBef>
              <a:buFont typeface="Arial" charset="0"/>
              <a:buNone/>
            </a:pPr>
            <a:r>
              <a:rPr lang="en-US" altLang="zh-CN" smtClean="0"/>
              <a:t>         </a:t>
            </a:r>
            <a:r>
              <a:rPr lang="zh-CN" altLang="en-US" sz="1900" smtClean="0"/>
              <a:t>撰写前仔细阅读</a:t>
            </a:r>
            <a:r>
              <a:rPr lang="en-US" altLang="zh-CN" sz="1900" smtClean="0"/>
              <a:t>《</a:t>
            </a:r>
            <a:r>
              <a:rPr lang="zh-CN" altLang="en-US" sz="1900" smtClean="0"/>
              <a:t>中国科学技术大学软件学院工程硕士研究生学位论文撰写规范</a:t>
            </a:r>
            <a:r>
              <a:rPr lang="en-US" altLang="zh-CN" sz="1900" smtClean="0"/>
              <a:t>》</a:t>
            </a:r>
            <a:r>
              <a:rPr lang="zh-CN" altLang="en-US" sz="1900" smtClean="0"/>
              <a:t>（</a:t>
            </a:r>
            <a:r>
              <a:rPr lang="zh-CN" altLang="en-US" sz="1400" smtClean="0"/>
              <a:t>软件学院信息平台</a:t>
            </a:r>
            <a:r>
              <a:rPr lang="en-US" altLang="zh-CN" sz="1400" smtClean="0"/>
              <a:t>—</a:t>
            </a:r>
            <a:r>
              <a:rPr lang="zh-CN" altLang="en-US" sz="1400" smtClean="0"/>
              <a:t>常用文件下载</a:t>
            </a:r>
            <a:r>
              <a:rPr lang="en-US" altLang="zh-CN" sz="1400" smtClean="0"/>
              <a:t>—</a:t>
            </a:r>
            <a:r>
              <a:rPr lang="zh-CN" altLang="en-US" sz="1400" smtClean="0"/>
              <a:t>教学部</a:t>
            </a:r>
            <a:r>
              <a:rPr lang="en-US" altLang="zh-CN" sz="1400" smtClean="0"/>
              <a:t>—P1</a:t>
            </a:r>
            <a:r>
              <a:rPr lang="zh-CN" altLang="en-US" sz="1400" smtClean="0"/>
              <a:t>）</a:t>
            </a:r>
            <a:r>
              <a:rPr lang="zh-CN" altLang="en-US" sz="1900" smtClean="0"/>
              <a:t>及</a:t>
            </a:r>
            <a:r>
              <a:rPr lang="en-US" altLang="zh-CN" sz="1900" smtClean="0"/>
              <a:t>《</a:t>
            </a:r>
            <a:r>
              <a:rPr lang="zh-CN" altLang="en-US" sz="1900" smtClean="0"/>
              <a:t>中国科学技术大学工程硕士论文撰写规范</a:t>
            </a:r>
            <a:r>
              <a:rPr lang="en-US" altLang="zh-CN" sz="1900" smtClean="0"/>
              <a:t>》(</a:t>
            </a:r>
            <a:r>
              <a:rPr lang="zh-CN" altLang="en-US" sz="1400" smtClean="0"/>
              <a:t>研究生院信息平台</a:t>
            </a:r>
            <a:r>
              <a:rPr lang="en-US" altLang="zh-CN" sz="1400" smtClean="0"/>
              <a:t>—</a:t>
            </a:r>
            <a:r>
              <a:rPr lang="zh-CN" altLang="en-US" sz="1400" smtClean="0"/>
              <a:t>学位</a:t>
            </a:r>
            <a:r>
              <a:rPr lang="en-US" altLang="zh-CN" sz="1400" smtClean="0"/>
              <a:t>—</a:t>
            </a:r>
            <a:r>
              <a:rPr lang="zh-CN" altLang="en-US" sz="1400" smtClean="0"/>
              <a:t>文档下载</a:t>
            </a:r>
            <a:r>
              <a:rPr lang="en-US" altLang="zh-CN" sz="1900" smtClean="0"/>
              <a:t>)</a:t>
            </a:r>
          </a:p>
          <a:p>
            <a:pPr>
              <a:lnSpc>
                <a:spcPct val="150000"/>
              </a:lnSpc>
              <a:spcBef>
                <a:spcPct val="0"/>
              </a:spcBef>
              <a:buFont typeface="Arial" charset="0"/>
              <a:buNone/>
            </a:pPr>
            <a:r>
              <a:rPr lang="en-US" altLang="zh-CN" sz="1900" smtClean="0"/>
              <a:t>               </a:t>
            </a:r>
            <a:r>
              <a:rPr lang="zh-CN" altLang="zh-CN" sz="1900" smtClean="0"/>
              <a:t>学生撰写学位论文时，请参照学院发布的《工程硕士研究生学位论文撰写规范》，严格按要求撰写和排版。</a:t>
            </a:r>
            <a:endParaRPr lang="en-US" altLang="zh-CN" sz="1900" smtClean="0"/>
          </a:p>
          <a:p>
            <a:pPr>
              <a:lnSpc>
                <a:spcPct val="150000"/>
              </a:lnSpc>
              <a:spcBef>
                <a:spcPct val="0"/>
              </a:spcBef>
              <a:buFont typeface="Arial" charset="0"/>
              <a:buNone/>
            </a:pPr>
            <a:r>
              <a:rPr lang="en-US" altLang="zh-CN" sz="1900" smtClean="0"/>
              <a:t>                </a:t>
            </a:r>
            <a:r>
              <a:rPr lang="zh-CN" altLang="zh-CN" sz="1900" smtClean="0"/>
              <a:t>本文将历年来工程硕士研究生在撰写学位论文时常见的问题进行汇总，供同学们参考。</a:t>
            </a:r>
            <a:endParaRPr lang="en-US" altLang="zh-CN" sz="1900" smtClean="0"/>
          </a:p>
          <a:p>
            <a:pPr>
              <a:buFont typeface="Arial" charset="0"/>
              <a:buNone/>
            </a:pPr>
            <a:endParaRPr lang="en-US" altLang="zh-CN" smtClean="0"/>
          </a:p>
          <a:p>
            <a:pPr>
              <a:buFont typeface="Arial" charset="0"/>
              <a:buNone/>
            </a:pPr>
            <a:endParaRPr lang="en-US" altLang="zh-CN" smtClean="0"/>
          </a:p>
          <a:p>
            <a:pPr>
              <a:buFont typeface="Arial" charset="0"/>
              <a:buNone/>
            </a:pPr>
            <a:endParaRPr lang="en-US" altLang="zh-CN" smtClean="0"/>
          </a:p>
          <a:p>
            <a:pPr>
              <a:buFont typeface="Arial" charset="0"/>
              <a:buNone/>
            </a:pPr>
            <a:endParaRPr lang="en-US" altLang="zh-CN" smtClean="0"/>
          </a:p>
          <a:p>
            <a:pPr>
              <a:buFont typeface="Arial" charset="0"/>
              <a:buNone/>
            </a:pPr>
            <a:endParaRPr lang="zh-CN" altLang="zh-CN" smtClean="0"/>
          </a:p>
          <a:p>
            <a:pPr>
              <a:buFont typeface="Arial" charset="0"/>
              <a:buNone/>
            </a:pPr>
            <a:endParaRPr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813"/>
            <a:ext cx="8229600" cy="6119812"/>
          </a:xfrm>
        </p:spPr>
        <p:txBody>
          <a:bodyPr rtlCol="0">
            <a:normAutofit/>
          </a:bodyPr>
          <a:lstStyle/>
          <a:p>
            <a:pPr fontAlgn="auto">
              <a:spcBef>
                <a:spcPts val="1200"/>
              </a:spcBef>
              <a:spcAft>
                <a:spcPts val="0"/>
              </a:spcAft>
              <a:buFont typeface="Arial" pitchFamily="34" charset="0"/>
              <a:buNone/>
              <a:defRPr/>
            </a:pPr>
            <a:r>
              <a:rPr lang="en-US" altLang="zh-CN" sz="2200" b="1" dirty="0" smtClean="0">
                <a:latin typeface="黑体" pitchFamily="2" charset="-122"/>
                <a:ea typeface="黑体" pitchFamily="2" charset="-122"/>
              </a:rPr>
              <a:t>1</a:t>
            </a:r>
            <a:r>
              <a:rPr lang="zh-CN" altLang="en-US" sz="2200" b="1" dirty="0" smtClean="0">
                <a:latin typeface="黑体" pitchFamily="2" charset="-122"/>
                <a:ea typeface="黑体" pitchFamily="2" charset="-122"/>
              </a:rPr>
              <a:t>、</a:t>
            </a:r>
            <a:r>
              <a:rPr lang="zh-CN" altLang="zh-CN" sz="2200" b="1" dirty="0" smtClean="0">
                <a:latin typeface="黑体" pitchFamily="2" charset="-122"/>
                <a:ea typeface="黑体" pitchFamily="2" charset="-122"/>
              </a:rPr>
              <a:t>关于常见版式和格式错误</a:t>
            </a:r>
          </a:p>
          <a:p>
            <a:pPr indent="342900" fontAlgn="auto">
              <a:lnSpc>
                <a:spcPct val="170000"/>
              </a:lnSpc>
              <a:spcBef>
                <a:spcPts val="1200"/>
              </a:spcBef>
              <a:spcAft>
                <a:spcPts val="0"/>
              </a:spcAft>
              <a:buFont typeface="Arial" pitchFamily="34" charset="0"/>
              <a:buNone/>
              <a:defRPr/>
            </a:pPr>
            <a:r>
              <a:rPr lang="en-US" altLang="zh-CN" sz="1800" dirty="0" smtClean="0">
                <a:ea typeface="+mj-ea"/>
              </a:rPr>
              <a:t>1</a:t>
            </a:r>
            <a:r>
              <a:rPr lang="zh-CN" altLang="en-US" sz="1800" dirty="0" smtClean="0">
                <a:latin typeface="+mj-ea"/>
                <a:ea typeface="+mj-ea"/>
              </a:rPr>
              <a:t>）中、英文封面、中英文摘要均独立成页（不要正反打印）；</a:t>
            </a:r>
            <a:endParaRPr lang="en-US" altLang="zh-CN" sz="1800" dirty="0" smtClean="0">
              <a:latin typeface="+mj-ea"/>
              <a:ea typeface="+mj-ea"/>
            </a:endParaRPr>
          </a:p>
          <a:p>
            <a:pPr indent="342900" fontAlgn="auto">
              <a:lnSpc>
                <a:spcPct val="170000"/>
              </a:lnSpc>
              <a:spcBef>
                <a:spcPts val="1200"/>
              </a:spcBef>
              <a:spcAft>
                <a:spcPts val="0"/>
              </a:spcAft>
              <a:buFont typeface="Arial" pitchFamily="34" charset="0"/>
              <a:buNone/>
              <a:defRPr/>
            </a:pPr>
            <a:r>
              <a:rPr lang="en-US" altLang="zh-CN" sz="1800" dirty="0" smtClean="0">
                <a:ea typeface="+mj-ea"/>
              </a:rPr>
              <a:t>2</a:t>
            </a:r>
            <a:r>
              <a:rPr lang="zh-CN" altLang="en-US" sz="1800" dirty="0" smtClean="0">
                <a:latin typeface="+mj-ea"/>
                <a:ea typeface="+mj-ea"/>
              </a:rPr>
              <a:t>）中文摘要的篇幅应大于</a:t>
            </a:r>
            <a:r>
              <a:rPr lang="en-US" altLang="zh-CN" sz="1800" dirty="0" smtClean="0">
                <a:latin typeface="+mj-ea"/>
                <a:ea typeface="+mj-ea"/>
              </a:rPr>
              <a:t>1/2</a:t>
            </a:r>
            <a:r>
              <a:rPr lang="zh-CN" altLang="en-US" sz="1800" dirty="0" smtClean="0">
                <a:latin typeface="+mj-ea"/>
                <a:ea typeface="+mj-ea"/>
              </a:rPr>
              <a:t>页面，一般在</a:t>
            </a:r>
            <a:r>
              <a:rPr lang="en-US" altLang="zh-CN" sz="1800" dirty="0" smtClean="0">
                <a:latin typeface="+mj-ea"/>
                <a:ea typeface="+mj-ea"/>
              </a:rPr>
              <a:t>500</a:t>
            </a:r>
            <a:r>
              <a:rPr lang="zh-CN" altLang="en-US" sz="1800" dirty="0" smtClean="0">
                <a:latin typeface="+mj-ea"/>
                <a:ea typeface="+mj-ea"/>
              </a:rPr>
              <a:t>字左右；</a:t>
            </a:r>
            <a:endParaRPr lang="en-US" altLang="zh-CN" sz="1800" dirty="0" smtClean="0">
              <a:latin typeface="+mj-ea"/>
              <a:ea typeface="+mj-ea"/>
            </a:endParaRPr>
          </a:p>
          <a:p>
            <a:pPr indent="342900" fontAlgn="auto">
              <a:lnSpc>
                <a:spcPct val="170000"/>
              </a:lnSpc>
              <a:spcBef>
                <a:spcPts val="1200"/>
              </a:spcBef>
              <a:spcAft>
                <a:spcPts val="0"/>
              </a:spcAft>
              <a:buFont typeface="Arial" pitchFamily="34" charset="0"/>
              <a:buNone/>
              <a:defRPr/>
            </a:pPr>
            <a:r>
              <a:rPr lang="en-US" altLang="zh-CN" sz="1800" dirty="0" smtClean="0">
                <a:ea typeface="+mj-ea"/>
              </a:rPr>
              <a:t>3</a:t>
            </a:r>
            <a:r>
              <a:rPr lang="zh-CN" altLang="en-US" sz="1800" dirty="0" smtClean="0">
                <a:latin typeface="+mj-ea"/>
                <a:ea typeface="+mj-ea"/>
              </a:rPr>
              <a:t>）每章的章标题位置须一致（</a:t>
            </a:r>
            <a:r>
              <a:rPr lang="zh-CN" altLang="en-US" sz="1400" dirty="0" smtClean="0">
                <a:latin typeface="+mj-ea"/>
                <a:ea typeface="+mj-ea"/>
              </a:rPr>
              <a:t>段前</a:t>
            </a:r>
            <a:r>
              <a:rPr lang="en-US" altLang="zh-CN" sz="1400" dirty="0" smtClean="0">
                <a:latin typeface="+mj-ea"/>
                <a:ea typeface="+mj-ea"/>
              </a:rPr>
              <a:t>24</a:t>
            </a:r>
            <a:r>
              <a:rPr lang="zh-CN" altLang="en-US" sz="1400" dirty="0" smtClean="0">
                <a:latin typeface="+mj-ea"/>
                <a:ea typeface="+mj-ea"/>
              </a:rPr>
              <a:t>磅、段后</a:t>
            </a:r>
            <a:r>
              <a:rPr lang="en-US" altLang="zh-CN" sz="1400" dirty="0" smtClean="0">
                <a:latin typeface="+mj-ea"/>
                <a:ea typeface="+mj-ea"/>
              </a:rPr>
              <a:t>18</a:t>
            </a:r>
            <a:r>
              <a:rPr lang="zh-CN" altLang="en-US" sz="1400" dirty="0" smtClean="0">
                <a:latin typeface="+mj-ea"/>
                <a:ea typeface="+mj-ea"/>
              </a:rPr>
              <a:t>磅</a:t>
            </a:r>
            <a:r>
              <a:rPr lang="zh-CN" altLang="en-US" sz="1800" dirty="0" smtClean="0">
                <a:latin typeface="+mj-ea"/>
                <a:ea typeface="+mj-ea"/>
              </a:rPr>
              <a:t>），有因为分页符，格式转换后造成章标题位置不统一现象较多；</a:t>
            </a:r>
            <a:endParaRPr lang="en-US" altLang="zh-CN" sz="1800" dirty="0" smtClean="0">
              <a:latin typeface="+mj-ea"/>
              <a:ea typeface="+mj-ea"/>
            </a:endParaRPr>
          </a:p>
          <a:p>
            <a:pPr indent="342900" fontAlgn="auto">
              <a:lnSpc>
                <a:spcPct val="170000"/>
              </a:lnSpc>
              <a:spcBef>
                <a:spcPts val="1200"/>
              </a:spcBef>
              <a:spcAft>
                <a:spcPts val="0"/>
              </a:spcAft>
              <a:buFont typeface="Arial" pitchFamily="34" charset="0"/>
              <a:buNone/>
              <a:defRPr/>
            </a:pPr>
            <a:r>
              <a:rPr lang="en-US" altLang="zh-CN" sz="1800" dirty="0" smtClean="0">
                <a:ea typeface="+mj-ea"/>
              </a:rPr>
              <a:t>4</a:t>
            </a:r>
            <a:r>
              <a:rPr lang="zh-CN" altLang="zh-CN" sz="1800" dirty="0" smtClean="0">
                <a:latin typeface="+mj-ea"/>
                <a:ea typeface="+mj-ea"/>
              </a:rPr>
              <a:t>）一些段字体、字号和行间距不统一；</a:t>
            </a:r>
          </a:p>
          <a:p>
            <a:pPr indent="342900" fontAlgn="auto">
              <a:lnSpc>
                <a:spcPct val="170000"/>
              </a:lnSpc>
              <a:spcBef>
                <a:spcPts val="1200"/>
              </a:spcBef>
              <a:spcAft>
                <a:spcPts val="0"/>
              </a:spcAft>
              <a:buFont typeface="Arial" pitchFamily="34" charset="0"/>
              <a:buNone/>
              <a:defRPr/>
            </a:pPr>
            <a:r>
              <a:rPr lang="en-US" altLang="zh-CN" sz="1800" dirty="0" smtClean="0">
                <a:ea typeface="+mj-ea"/>
              </a:rPr>
              <a:t>5</a:t>
            </a:r>
            <a:r>
              <a:rPr lang="zh-CN" altLang="zh-CN" sz="1800" dirty="0" smtClean="0">
                <a:latin typeface="+mj-ea"/>
                <a:ea typeface="+mj-ea"/>
              </a:rPr>
              <a:t>）每自然段首行</a:t>
            </a:r>
            <a:r>
              <a:rPr lang="zh-CN" altLang="en-US" sz="1800" dirty="0" smtClean="0">
                <a:latin typeface="+mj-ea"/>
                <a:ea typeface="+mj-ea"/>
              </a:rPr>
              <a:t>应</a:t>
            </a:r>
            <a:r>
              <a:rPr lang="zh-CN" altLang="zh-CN" sz="1800" dirty="0" smtClean="0">
                <a:latin typeface="+mj-ea"/>
                <a:ea typeface="+mj-ea"/>
              </a:rPr>
              <a:t>左边空</a:t>
            </a:r>
            <a:r>
              <a:rPr lang="zh-CN" altLang="zh-CN" sz="1800" u="sng" dirty="0" smtClean="0">
                <a:latin typeface="+mj-ea"/>
                <a:ea typeface="+mj-ea"/>
              </a:rPr>
              <a:t>二个汉字空</a:t>
            </a:r>
            <a:r>
              <a:rPr lang="zh-CN" altLang="en-US" sz="1800" dirty="0" smtClean="0">
                <a:latin typeface="+mj-ea"/>
                <a:ea typeface="+mj-ea"/>
              </a:rPr>
              <a:t>。（会出现</a:t>
            </a:r>
            <a:r>
              <a:rPr lang="zh-CN" altLang="zh-CN" sz="1800" dirty="0" smtClean="0">
                <a:latin typeface="+mj-ea"/>
                <a:ea typeface="+mj-ea"/>
              </a:rPr>
              <a:t>有空</a:t>
            </a:r>
            <a:r>
              <a:rPr lang="en-US" altLang="zh-CN" sz="1800" dirty="0" smtClean="0">
                <a:latin typeface="+mj-ea"/>
                <a:ea typeface="+mj-ea"/>
              </a:rPr>
              <a:t>3</a:t>
            </a:r>
            <a:r>
              <a:rPr lang="zh-CN" altLang="zh-CN" sz="1800" dirty="0" smtClean="0">
                <a:latin typeface="+mj-ea"/>
                <a:ea typeface="+mj-ea"/>
              </a:rPr>
              <a:t>个英文字符空，有的空</a:t>
            </a:r>
            <a:r>
              <a:rPr lang="en-US" altLang="zh-CN" sz="1800" dirty="0" smtClean="0">
                <a:latin typeface="+mj-ea"/>
                <a:ea typeface="+mj-ea"/>
              </a:rPr>
              <a:t>1</a:t>
            </a:r>
            <a:r>
              <a:rPr lang="zh-CN" altLang="zh-CN" sz="1800" dirty="0" smtClean="0">
                <a:latin typeface="+mj-ea"/>
                <a:ea typeface="+mj-ea"/>
              </a:rPr>
              <a:t>个汉字空，还有的不空</a:t>
            </a:r>
            <a:r>
              <a:rPr lang="zh-CN" altLang="en-US" sz="1800" dirty="0" smtClean="0">
                <a:latin typeface="+mj-ea"/>
                <a:ea typeface="+mj-ea"/>
              </a:rPr>
              <a:t>）</a:t>
            </a:r>
            <a:r>
              <a:rPr lang="zh-CN" altLang="zh-CN" sz="1800" dirty="0" smtClean="0">
                <a:latin typeface="+mj-ea"/>
                <a:ea typeface="+mj-ea"/>
              </a:rPr>
              <a:t>；</a:t>
            </a:r>
          </a:p>
          <a:p>
            <a:pPr indent="342900" fontAlgn="auto">
              <a:lnSpc>
                <a:spcPct val="170000"/>
              </a:lnSpc>
              <a:spcBef>
                <a:spcPts val="1200"/>
              </a:spcBef>
              <a:spcAft>
                <a:spcPts val="0"/>
              </a:spcAft>
              <a:buFont typeface="Arial" pitchFamily="34" charset="0"/>
              <a:buNone/>
              <a:defRPr/>
            </a:pPr>
            <a:r>
              <a:rPr lang="en-US" altLang="zh-CN" sz="1800" dirty="0" smtClean="0">
                <a:latin typeface="+mn-ea"/>
              </a:rPr>
              <a:t>6</a:t>
            </a:r>
            <a:r>
              <a:rPr lang="zh-CN" altLang="zh-CN" sz="1800" dirty="0" smtClean="0">
                <a:latin typeface="+mj-ea"/>
                <a:ea typeface="+mj-ea"/>
              </a:rPr>
              <a:t>）除第一章节外，每章节最后须有</a:t>
            </a:r>
            <a:r>
              <a:rPr lang="en-US" altLang="zh-CN" sz="1800" dirty="0" smtClean="0">
                <a:solidFill>
                  <a:srgbClr val="FF0000"/>
                </a:solidFill>
                <a:latin typeface="+mj-ea"/>
                <a:ea typeface="+mj-ea"/>
              </a:rPr>
              <a:t>“</a:t>
            </a:r>
            <a:r>
              <a:rPr lang="zh-CN" altLang="zh-CN" sz="1800" dirty="0" smtClean="0">
                <a:solidFill>
                  <a:srgbClr val="FF0000"/>
                </a:solidFill>
                <a:latin typeface="+mj-ea"/>
                <a:ea typeface="+mj-ea"/>
              </a:rPr>
              <a:t>本章小结</a:t>
            </a:r>
            <a:r>
              <a:rPr lang="en-US" altLang="zh-CN" sz="1800" dirty="0" smtClean="0">
                <a:solidFill>
                  <a:srgbClr val="FF0000"/>
                </a:solidFill>
                <a:latin typeface="+mj-ea"/>
                <a:ea typeface="+mj-ea"/>
              </a:rPr>
              <a:t>”</a:t>
            </a:r>
            <a:r>
              <a:rPr lang="zh-CN" altLang="zh-CN" sz="1800" dirty="0" smtClean="0">
                <a:latin typeface="+mj-ea"/>
                <a:ea typeface="+mj-ea"/>
              </a:rPr>
              <a:t>；</a:t>
            </a:r>
          </a:p>
          <a:p>
            <a:pPr fontAlgn="auto">
              <a:spcAft>
                <a:spcPts val="0"/>
              </a:spcAft>
              <a:buFont typeface="Arial" pitchFamily="34" charset="0"/>
              <a:buNone/>
              <a:defRPr/>
            </a:pPr>
            <a:endParaRPr lang="zh-CN" alt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250"/>
            <a:ext cx="8229600" cy="5649913"/>
          </a:xfrm>
        </p:spPr>
        <p:txBody>
          <a:bodyPr rtlCol="0">
            <a:normAutofit/>
          </a:bodyPr>
          <a:lstStyle/>
          <a:p>
            <a:pPr indent="342900" fontAlgn="auto">
              <a:lnSpc>
                <a:spcPct val="170000"/>
              </a:lnSpc>
              <a:spcBef>
                <a:spcPts val="1200"/>
              </a:spcBef>
              <a:spcAft>
                <a:spcPts val="0"/>
              </a:spcAft>
              <a:buFont typeface="Arial" pitchFamily="34" charset="0"/>
              <a:buNone/>
              <a:defRPr/>
            </a:pPr>
            <a:r>
              <a:rPr lang="en-US" altLang="zh-CN" sz="1800" dirty="0" smtClean="0"/>
              <a:t>7</a:t>
            </a:r>
            <a:r>
              <a:rPr lang="zh-CN" altLang="zh-CN" sz="1800" dirty="0" smtClean="0">
                <a:latin typeface="+mj-ea"/>
              </a:rPr>
              <a:t>）除第一章节需以奇数页开始排序外，以后章节按顺序排序，第二章以后的章节开篇不必刻意排在奇数页（不留空白页）</a:t>
            </a:r>
            <a:r>
              <a:rPr lang="zh-CN" altLang="en-US" sz="1800" dirty="0" smtClean="0">
                <a:latin typeface="+mj-ea"/>
              </a:rPr>
              <a:t>。</a:t>
            </a:r>
            <a:endParaRPr lang="en-US" altLang="zh-CN" sz="1800" dirty="0" smtClean="0"/>
          </a:p>
          <a:p>
            <a:pPr indent="342900" fontAlgn="auto">
              <a:lnSpc>
                <a:spcPct val="170000"/>
              </a:lnSpc>
              <a:spcBef>
                <a:spcPts val="1200"/>
              </a:spcBef>
              <a:spcAft>
                <a:spcPts val="0"/>
              </a:spcAft>
              <a:buFont typeface="Arial" pitchFamily="34" charset="0"/>
              <a:buNone/>
              <a:defRPr/>
            </a:pPr>
            <a:r>
              <a:rPr lang="en-US" altLang="zh-CN" sz="1800" dirty="0" smtClean="0"/>
              <a:t>8</a:t>
            </a:r>
            <a:r>
              <a:rPr lang="zh-CN" altLang="zh-CN" sz="1800" dirty="0" smtClean="0"/>
              <a:t>）论文排版中不可有大量留白，每页留白最多</a:t>
            </a:r>
            <a:r>
              <a:rPr lang="en-US" altLang="zh-CN" sz="1800" dirty="0" smtClean="0"/>
              <a:t>1</a:t>
            </a:r>
            <a:r>
              <a:rPr lang="zh-CN" altLang="zh-CN" sz="1800" dirty="0" smtClean="0"/>
              <a:t>～</a:t>
            </a:r>
            <a:r>
              <a:rPr lang="en-US" altLang="zh-CN" sz="1800" dirty="0" smtClean="0"/>
              <a:t>2</a:t>
            </a:r>
            <a:r>
              <a:rPr lang="zh-CN" altLang="zh-CN" sz="1800" dirty="0" smtClean="0"/>
              <a:t>行，如遇因图表原因排版造成留白，请做调整。</a:t>
            </a:r>
            <a:r>
              <a:rPr lang="zh-CN" altLang="zh-CN" sz="1800" b="1" dirty="0" smtClean="0"/>
              <a:t>例如</a:t>
            </a:r>
            <a:r>
              <a:rPr lang="zh-CN" altLang="zh-CN" sz="1800" dirty="0" smtClean="0"/>
              <a:t>：表格过大可分页排版，跨页表格注意在表格上写上续表头（</a:t>
            </a:r>
            <a:r>
              <a:rPr lang="zh-CN" altLang="zh-CN" sz="1800" dirty="0" smtClean="0">
                <a:solidFill>
                  <a:srgbClr val="FF0000"/>
                </a:solidFill>
              </a:rPr>
              <a:t>续表</a:t>
            </a:r>
            <a:r>
              <a:rPr lang="en-US" altLang="zh-CN" sz="1800" dirty="0" smtClean="0">
                <a:solidFill>
                  <a:srgbClr val="FF0000"/>
                </a:solidFill>
              </a:rPr>
              <a:t>*.*</a:t>
            </a:r>
            <a:r>
              <a:rPr lang="zh-CN" altLang="zh-CN" sz="1800" dirty="0" smtClean="0"/>
              <a:t>）；如遇文字和图之间造成留白，可调整图的大小，或调整文字与图的先后排版关系；如遇不可调整的，请增加文字加以弥补；</a:t>
            </a:r>
            <a:endParaRPr lang="en-US" altLang="zh-CN" sz="1800" dirty="0" smtClean="0"/>
          </a:p>
          <a:p>
            <a:pPr indent="342900" fontAlgn="auto">
              <a:lnSpc>
                <a:spcPct val="170000"/>
              </a:lnSpc>
              <a:spcBef>
                <a:spcPts val="1200"/>
              </a:spcBef>
              <a:spcAft>
                <a:spcPts val="0"/>
              </a:spcAft>
              <a:buFont typeface="Arial" pitchFamily="34" charset="0"/>
              <a:buNone/>
              <a:defRPr/>
            </a:pPr>
            <a:r>
              <a:rPr lang="en-US" altLang="zh-CN" sz="1800" dirty="0" smtClean="0"/>
              <a:t>9</a:t>
            </a:r>
            <a:r>
              <a:rPr lang="zh-CN" altLang="en-US" sz="1800" dirty="0" smtClean="0"/>
              <a:t>）文中不可出现“如</a:t>
            </a:r>
            <a:r>
              <a:rPr lang="zh-CN" altLang="en-US" sz="1800" dirty="0" smtClean="0">
                <a:solidFill>
                  <a:srgbClr val="FF0000"/>
                </a:solidFill>
              </a:rPr>
              <a:t>上（下）</a:t>
            </a:r>
            <a:r>
              <a:rPr lang="zh-CN" altLang="en-US" sz="1800" dirty="0" smtClean="0"/>
              <a:t>图（表）”字样，“上、下”字需去除；</a:t>
            </a:r>
            <a:endParaRPr lang="en-US" altLang="zh-CN" sz="1800" dirty="0" smtClean="0"/>
          </a:p>
          <a:p>
            <a:pPr indent="342900" fontAlgn="auto">
              <a:lnSpc>
                <a:spcPct val="170000"/>
              </a:lnSpc>
              <a:spcBef>
                <a:spcPts val="1200"/>
              </a:spcBef>
              <a:spcAft>
                <a:spcPts val="0"/>
              </a:spcAft>
              <a:buFont typeface="Arial" pitchFamily="34" charset="0"/>
              <a:buNone/>
              <a:defRPr/>
            </a:pPr>
            <a:r>
              <a:rPr lang="en-US" altLang="zh-CN" sz="1800" dirty="0" smtClean="0"/>
              <a:t>10</a:t>
            </a:r>
            <a:r>
              <a:rPr lang="zh-CN" altLang="en-US" sz="1800" dirty="0" smtClean="0"/>
              <a:t>）参考文献：总篇数应大于</a:t>
            </a:r>
            <a:r>
              <a:rPr lang="en-US" altLang="zh-CN" sz="1800" dirty="0" smtClean="0"/>
              <a:t>35</a:t>
            </a:r>
            <a:r>
              <a:rPr lang="zh-CN" altLang="en-US" sz="1800" dirty="0" smtClean="0"/>
              <a:t>片，外文文献大于</a:t>
            </a:r>
            <a:r>
              <a:rPr lang="en-US" altLang="zh-CN" sz="1800" dirty="0" smtClean="0"/>
              <a:t>15</a:t>
            </a:r>
            <a:r>
              <a:rPr lang="zh-CN" altLang="en-US" sz="1800" dirty="0" smtClean="0"/>
              <a:t>篇；</a:t>
            </a:r>
            <a:endParaRPr lang="zh-CN" altLang="zh-CN" sz="1800" dirty="0" smtClean="0"/>
          </a:p>
          <a:p>
            <a:pPr indent="342900" fontAlgn="auto">
              <a:lnSpc>
                <a:spcPct val="170000"/>
              </a:lnSpc>
              <a:spcBef>
                <a:spcPts val="1200"/>
              </a:spcBef>
              <a:spcAft>
                <a:spcPts val="0"/>
              </a:spcAft>
              <a:buFont typeface="Arial" pitchFamily="34" charset="0"/>
              <a:buNone/>
              <a:defRPr/>
            </a:pPr>
            <a:r>
              <a:rPr lang="en-US" altLang="zh-CN" sz="1800" dirty="0" smtClean="0"/>
              <a:t>11</a:t>
            </a:r>
            <a:r>
              <a:rPr lang="zh-CN" altLang="zh-CN" sz="1800" dirty="0" smtClean="0"/>
              <a:t>）致谢部分请带着感情写，不要</a:t>
            </a:r>
            <a:r>
              <a:rPr lang="zh-CN" altLang="en-US" sz="1800" dirty="0" smtClean="0"/>
              <a:t>盲目</a:t>
            </a:r>
            <a:r>
              <a:rPr lang="zh-CN" altLang="zh-CN" sz="1800" dirty="0" smtClean="0"/>
              <a:t>照搬模板形式生搬硬套，使之成为千篇一律的文字。</a:t>
            </a:r>
            <a:endParaRPr lang="en-US" altLang="zh-CN" sz="1800" dirty="0" smtClean="0"/>
          </a:p>
          <a:p>
            <a:pPr indent="342900" fontAlgn="auto">
              <a:lnSpc>
                <a:spcPct val="170000"/>
              </a:lnSpc>
              <a:spcBef>
                <a:spcPts val="1200"/>
              </a:spcBef>
              <a:spcAft>
                <a:spcPts val="0"/>
              </a:spcAft>
              <a:buFont typeface="Arial" pitchFamily="34" charset="0"/>
              <a:buNone/>
              <a:defRPr/>
            </a:pPr>
            <a:endParaRPr lang="zh-CN" altLang="zh-CN" sz="1800" dirty="0" smtClean="0"/>
          </a:p>
          <a:p>
            <a:pPr fontAlgn="auto">
              <a:spcAft>
                <a:spcPts val="0"/>
              </a:spcAft>
              <a:buFont typeface="Arial" pitchFamily="34" charset="0"/>
              <a:buNone/>
              <a:defRPr/>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350"/>
            <a:ext cx="8229600" cy="6264275"/>
          </a:xfrm>
        </p:spPr>
        <p:txBody>
          <a:bodyPr>
            <a:normAutofit/>
          </a:bodyPr>
          <a:lstStyle/>
          <a:p>
            <a:pPr>
              <a:lnSpc>
                <a:spcPct val="80000"/>
              </a:lnSpc>
              <a:buFont typeface="Arial" charset="0"/>
              <a:buNone/>
            </a:pPr>
            <a:r>
              <a:rPr lang="en-US" altLang="zh-CN" sz="1900" b="1" smtClean="0">
                <a:latin typeface="黑体" pitchFamily="49" charset="-122"/>
                <a:ea typeface="黑体" pitchFamily="49" charset="-122"/>
              </a:rPr>
              <a:t>2</a:t>
            </a:r>
            <a:r>
              <a:rPr lang="zh-CN" altLang="en-US" sz="1900" b="1" smtClean="0">
                <a:latin typeface="黑体" pitchFamily="49" charset="-122"/>
                <a:ea typeface="黑体" pitchFamily="49" charset="-122"/>
              </a:rPr>
              <a:t>、</a:t>
            </a:r>
            <a:r>
              <a:rPr lang="zh-CN" altLang="zh-CN" sz="1900" b="1" smtClean="0">
                <a:latin typeface="黑体" pitchFamily="49" charset="-122"/>
                <a:ea typeface="黑体" pitchFamily="49" charset="-122"/>
              </a:rPr>
              <a:t>图、表、观点和他人文字的引用问题</a:t>
            </a:r>
            <a:endParaRPr lang="en-US" altLang="zh-CN" sz="1900" smtClean="0"/>
          </a:p>
          <a:p>
            <a:pPr>
              <a:lnSpc>
                <a:spcPct val="130000"/>
              </a:lnSpc>
              <a:buFont typeface="Arial" charset="0"/>
              <a:buNone/>
            </a:pPr>
            <a:r>
              <a:rPr lang="en-US" altLang="zh-CN" sz="1700" smtClean="0"/>
              <a:t>                </a:t>
            </a:r>
            <a:r>
              <a:rPr lang="zh-CN" altLang="zh-CN" sz="1800" smtClean="0"/>
              <a:t>引用</a:t>
            </a:r>
            <a:r>
              <a:rPr lang="zh-CN" altLang="en-US" sz="1800" smtClean="0"/>
              <a:t>他</a:t>
            </a:r>
            <a:r>
              <a:rPr lang="zh-CN" altLang="zh-CN" sz="1800" smtClean="0"/>
              <a:t>人的东西必须给出其来源，一般在图表标题的后面括号中给出。原则上引用</a:t>
            </a:r>
            <a:r>
              <a:rPr lang="zh-CN" altLang="en-US" sz="1800" smtClean="0"/>
              <a:t>他</a:t>
            </a:r>
            <a:r>
              <a:rPr lang="zh-CN" altLang="zh-CN" sz="1800" smtClean="0"/>
              <a:t>人的图表，也应该自己重画和写，以保证论文文字的统一。同样，正文中引用</a:t>
            </a:r>
            <a:r>
              <a:rPr lang="zh-CN" altLang="en-US" sz="1800" smtClean="0"/>
              <a:t>他</a:t>
            </a:r>
            <a:r>
              <a:rPr lang="zh-CN" altLang="zh-CN" sz="1800" smtClean="0"/>
              <a:t>人的观点也要给出出处</a:t>
            </a:r>
            <a:r>
              <a:rPr lang="zh-CN" altLang="zh-CN" sz="1800" b="1" smtClean="0"/>
              <a:t>。</a:t>
            </a:r>
            <a:endParaRPr lang="zh-CN" altLang="zh-CN" sz="1800" smtClean="0"/>
          </a:p>
          <a:p>
            <a:pPr>
              <a:lnSpc>
                <a:spcPct val="80000"/>
              </a:lnSpc>
              <a:spcBef>
                <a:spcPts val="1200"/>
              </a:spcBef>
              <a:buFont typeface="Arial" charset="0"/>
              <a:buNone/>
            </a:pPr>
            <a:r>
              <a:rPr lang="en-US" altLang="zh-CN" sz="1900" b="1" smtClean="0">
                <a:latin typeface="黑体" pitchFamily="49" charset="-122"/>
                <a:ea typeface="黑体" pitchFamily="49" charset="-122"/>
              </a:rPr>
              <a:t>3</a:t>
            </a:r>
            <a:r>
              <a:rPr lang="zh-CN" altLang="en-US" sz="1900" b="1" smtClean="0">
                <a:latin typeface="黑体" pitchFamily="49" charset="-122"/>
                <a:ea typeface="黑体" pitchFamily="49" charset="-122"/>
              </a:rPr>
              <a:t>、</a:t>
            </a:r>
            <a:r>
              <a:rPr lang="zh-CN" altLang="zh-CN" sz="1900" b="1" smtClean="0">
                <a:latin typeface="黑体" pitchFamily="49" charset="-122"/>
                <a:ea typeface="黑体" pitchFamily="49" charset="-122"/>
              </a:rPr>
              <a:t>关于图表编号和标题的位置</a:t>
            </a:r>
          </a:p>
          <a:p>
            <a:pPr>
              <a:lnSpc>
                <a:spcPct val="130000"/>
              </a:lnSpc>
              <a:spcBef>
                <a:spcPts val="1200"/>
              </a:spcBef>
              <a:buFont typeface="Arial" charset="0"/>
              <a:buNone/>
            </a:pPr>
            <a:r>
              <a:rPr lang="en-US" altLang="zh-CN" sz="1900" smtClean="0"/>
              <a:t>    1</a:t>
            </a:r>
            <a:r>
              <a:rPr lang="zh-CN" altLang="zh-CN" sz="1900" smtClean="0"/>
              <a:t>）表的编号</a:t>
            </a:r>
            <a:r>
              <a:rPr lang="zh-CN" altLang="en-US" sz="1900" smtClean="0"/>
              <a:t>及</a:t>
            </a:r>
            <a:r>
              <a:rPr lang="zh-CN" altLang="zh-CN" sz="1900" smtClean="0"/>
              <a:t>标题在其上面，图的</a:t>
            </a:r>
            <a:r>
              <a:rPr lang="zh-CN" altLang="en-US" sz="1900" smtClean="0"/>
              <a:t>编号及图名</a:t>
            </a:r>
            <a:r>
              <a:rPr lang="zh-CN" altLang="zh-CN" sz="1900" smtClean="0"/>
              <a:t>在其下面；</a:t>
            </a:r>
          </a:p>
          <a:p>
            <a:pPr>
              <a:lnSpc>
                <a:spcPct val="130000"/>
              </a:lnSpc>
              <a:spcBef>
                <a:spcPts val="1200"/>
              </a:spcBef>
              <a:buFont typeface="Arial" charset="0"/>
              <a:buNone/>
            </a:pPr>
            <a:r>
              <a:rPr lang="en-US" altLang="zh-CN" sz="1900" smtClean="0"/>
              <a:t>    2</a:t>
            </a:r>
            <a:r>
              <a:rPr lang="zh-CN" altLang="zh-CN" sz="1900" smtClean="0"/>
              <a:t>）图表分别编号，原则上是章号加</a:t>
            </a:r>
            <a:r>
              <a:rPr lang="zh-CN" altLang="en-US" sz="1900" smtClean="0"/>
              <a:t>上</a:t>
            </a:r>
            <a:r>
              <a:rPr lang="zh-CN" altLang="zh-CN" sz="1900" smtClean="0"/>
              <a:t>该</a:t>
            </a:r>
            <a:r>
              <a:rPr lang="zh-CN" altLang="en-US" sz="1900" smtClean="0"/>
              <a:t>图（表）</a:t>
            </a:r>
            <a:r>
              <a:rPr lang="zh-CN" altLang="zh-CN" sz="1900" smtClean="0"/>
              <a:t>的序号，例如：图</a:t>
            </a:r>
            <a:r>
              <a:rPr lang="en-US" altLang="zh-CN" sz="1900" smtClean="0"/>
              <a:t>3-1</a:t>
            </a:r>
            <a:r>
              <a:rPr lang="zh-CN" altLang="zh-CN" sz="1900" smtClean="0"/>
              <a:t>或</a:t>
            </a:r>
            <a:r>
              <a:rPr lang="en-US" altLang="zh-CN" sz="1900" smtClean="0"/>
              <a:t>3.11</a:t>
            </a:r>
            <a:r>
              <a:rPr lang="zh-CN" altLang="zh-CN" sz="1900" smtClean="0"/>
              <a:t>等，不能没有编号；</a:t>
            </a:r>
          </a:p>
          <a:p>
            <a:pPr>
              <a:lnSpc>
                <a:spcPct val="130000"/>
              </a:lnSpc>
              <a:spcBef>
                <a:spcPts val="1200"/>
              </a:spcBef>
              <a:buFont typeface="Arial" charset="0"/>
              <a:buNone/>
            </a:pPr>
            <a:r>
              <a:rPr lang="en-US" altLang="zh-CN" sz="1900" smtClean="0"/>
              <a:t>    </a:t>
            </a:r>
            <a:r>
              <a:rPr lang="en-US" altLang="zh-CN" sz="1900" smtClean="0">
                <a:solidFill>
                  <a:srgbClr val="FF0000"/>
                </a:solidFill>
              </a:rPr>
              <a:t>3</a:t>
            </a:r>
            <a:r>
              <a:rPr lang="zh-CN" altLang="zh-CN" sz="1900" smtClean="0">
                <a:solidFill>
                  <a:srgbClr val="FF0000"/>
                </a:solidFill>
              </a:rPr>
              <a:t>）图表（含标题）上下均留一空行！</a:t>
            </a:r>
          </a:p>
          <a:p>
            <a:pPr>
              <a:lnSpc>
                <a:spcPct val="130000"/>
              </a:lnSpc>
              <a:spcBef>
                <a:spcPts val="1200"/>
              </a:spcBef>
              <a:buFont typeface="Arial" charset="0"/>
              <a:buNone/>
            </a:pPr>
            <a:r>
              <a:rPr lang="en-US" altLang="zh-CN" sz="1900" smtClean="0"/>
              <a:t>    4</a:t>
            </a:r>
            <a:r>
              <a:rPr lang="zh-CN" altLang="zh-CN" sz="1900" smtClean="0"/>
              <a:t>）表中的文字原则上小于正文半个字号，除非表内容文字非常少；</a:t>
            </a:r>
          </a:p>
          <a:p>
            <a:pPr>
              <a:lnSpc>
                <a:spcPct val="130000"/>
              </a:lnSpc>
              <a:spcBef>
                <a:spcPts val="1200"/>
              </a:spcBef>
              <a:buFont typeface="Arial" charset="0"/>
              <a:buNone/>
            </a:pPr>
            <a:r>
              <a:rPr lang="en-US" altLang="zh-CN" sz="1900" smtClean="0"/>
              <a:t>    5</a:t>
            </a:r>
            <a:r>
              <a:rPr lang="zh-CN" altLang="zh-CN" sz="1900" smtClean="0"/>
              <a:t>）图</a:t>
            </a:r>
            <a:r>
              <a:rPr lang="zh-CN" altLang="en-US" sz="1900" smtClean="0"/>
              <a:t>注与</a:t>
            </a:r>
            <a:r>
              <a:rPr lang="zh-CN" altLang="zh-CN" sz="1900" smtClean="0"/>
              <a:t>表</a:t>
            </a:r>
            <a:r>
              <a:rPr lang="zh-CN" altLang="en-US" sz="1900" smtClean="0"/>
              <a:t>注</a:t>
            </a:r>
            <a:r>
              <a:rPr lang="zh-CN" altLang="zh-CN" sz="1900" smtClean="0"/>
              <a:t>（含标题）</a:t>
            </a:r>
            <a:r>
              <a:rPr lang="zh-CN" altLang="en-US" sz="1900" smtClean="0"/>
              <a:t>均需</a:t>
            </a:r>
            <a:r>
              <a:rPr lang="zh-CN" altLang="zh-CN" sz="1900" smtClean="0"/>
              <a:t>居中，有居中操作按钮，即二边留白一定要对称；如果表的内容不多、图不大的话，图和表的左右</a:t>
            </a:r>
            <a:r>
              <a:rPr lang="zh-CN" altLang="en-US" sz="1900" smtClean="0"/>
              <a:t>两</a:t>
            </a:r>
            <a:r>
              <a:rPr lang="zh-CN" altLang="zh-CN" sz="1900" smtClean="0"/>
              <a:t>边留白最好统一为二个汉字空；</a:t>
            </a:r>
          </a:p>
          <a:p>
            <a:pPr>
              <a:lnSpc>
                <a:spcPct val="130000"/>
              </a:lnSpc>
              <a:spcBef>
                <a:spcPts val="1200"/>
              </a:spcBef>
              <a:buFont typeface="Arial" charset="0"/>
              <a:buNone/>
            </a:pPr>
            <a:r>
              <a:rPr lang="en-US" altLang="zh-CN" sz="1900" smtClean="0"/>
              <a:t>    6</a:t>
            </a:r>
            <a:r>
              <a:rPr lang="zh-CN" altLang="zh-CN" sz="1900" smtClean="0"/>
              <a:t>）如图表引用他人的，</a:t>
            </a:r>
            <a:r>
              <a:rPr lang="zh-CN" altLang="en-US" sz="1900" smtClean="0"/>
              <a:t>应说明，</a:t>
            </a:r>
            <a:r>
              <a:rPr lang="zh-CN" altLang="zh-CN" sz="1900" smtClean="0"/>
              <a:t>例 “图</a:t>
            </a:r>
            <a:r>
              <a:rPr lang="en-US" altLang="zh-CN" sz="1900" smtClean="0"/>
              <a:t>2-3 </a:t>
            </a:r>
            <a:r>
              <a:rPr lang="zh-CN" altLang="zh-CN" sz="1900" smtClean="0"/>
              <a:t>组织结构图</a:t>
            </a:r>
            <a:r>
              <a:rPr lang="en-US" altLang="zh-CN" sz="1900" smtClean="0"/>
              <a:t>(</a:t>
            </a:r>
            <a:r>
              <a:rPr lang="zh-CN" altLang="zh-CN" sz="1900" smtClean="0"/>
              <a:t>来源于</a:t>
            </a:r>
            <a:r>
              <a:rPr lang="en-US" altLang="zh-CN" sz="1900" smtClean="0"/>
              <a:t>XXXX)</a:t>
            </a:r>
            <a:r>
              <a:rPr lang="zh-CN" altLang="zh-CN" sz="1900" smtClean="0"/>
              <a:t>”。</a:t>
            </a:r>
          </a:p>
          <a:p>
            <a:pPr>
              <a:lnSpc>
                <a:spcPct val="80000"/>
              </a:lnSpc>
              <a:buFont typeface="Arial" charset="0"/>
              <a:buNone/>
            </a:pPr>
            <a:endParaRPr lang="zh-CN" altLang="en-US" sz="30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457200" y="260350"/>
            <a:ext cx="8229600" cy="5865813"/>
          </a:xfrm>
        </p:spPr>
        <p:txBody>
          <a:bodyPr/>
          <a:lstStyle/>
          <a:p>
            <a:pPr>
              <a:buFont typeface="Arial" charset="0"/>
              <a:buNone/>
            </a:pPr>
            <a:endParaRPr lang="en-US" altLang="zh-CN" sz="2000" b="1" smtClean="0">
              <a:latin typeface="黑体" pitchFamily="49" charset="-122"/>
              <a:ea typeface="黑体" pitchFamily="49" charset="-122"/>
            </a:endParaRPr>
          </a:p>
          <a:p>
            <a:pPr>
              <a:lnSpc>
                <a:spcPct val="150000"/>
              </a:lnSpc>
              <a:spcBef>
                <a:spcPts val="600"/>
              </a:spcBef>
              <a:buFont typeface="Arial" charset="0"/>
              <a:buNone/>
            </a:pPr>
            <a:r>
              <a:rPr lang="en-US" altLang="zh-CN" sz="2000" b="1" smtClean="0">
                <a:latin typeface="黑体" pitchFamily="49" charset="-122"/>
                <a:ea typeface="黑体" pitchFamily="49" charset="-122"/>
              </a:rPr>
              <a:t>4</a:t>
            </a:r>
            <a:r>
              <a:rPr lang="zh-CN" altLang="en-US" sz="2000" b="1" smtClean="0">
                <a:latin typeface="黑体" pitchFamily="49" charset="-122"/>
                <a:ea typeface="黑体" pitchFamily="49" charset="-122"/>
              </a:rPr>
              <a:t>、</a:t>
            </a:r>
            <a:r>
              <a:rPr lang="zh-CN" altLang="zh-CN" sz="2000" b="1" smtClean="0">
                <a:latin typeface="黑体" pitchFamily="49" charset="-122"/>
                <a:ea typeface="黑体" pitchFamily="49" charset="-122"/>
              </a:rPr>
              <a:t>关于带有编号段落和源程序等的</a:t>
            </a:r>
            <a:endParaRPr lang="en-US" altLang="zh-CN" sz="1900" smtClean="0"/>
          </a:p>
          <a:p>
            <a:pPr>
              <a:lnSpc>
                <a:spcPct val="150000"/>
              </a:lnSpc>
              <a:spcBef>
                <a:spcPts val="600"/>
              </a:spcBef>
              <a:buFont typeface="Arial" charset="0"/>
              <a:buNone/>
            </a:pPr>
            <a:r>
              <a:rPr lang="en-US" altLang="zh-CN" sz="1900" smtClean="0"/>
              <a:t>                </a:t>
            </a:r>
            <a:r>
              <a:rPr lang="zh-CN" altLang="zh-CN" sz="1900" smtClean="0"/>
              <a:t>原则上带有编号和项目符号的较短的自然段要缩进二个汉字。同样，源程序要缩进二个汉字，并且小于正文半号字。</a:t>
            </a:r>
          </a:p>
          <a:p>
            <a:pPr>
              <a:buFont typeface="Arial" charset="0"/>
              <a:buNone/>
            </a:pPr>
            <a:r>
              <a:rPr lang="en-US" altLang="zh-CN" sz="1900" b="1" smtClean="0"/>
              <a:t> </a:t>
            </a:r>
            <a:endParaRPr lang="zh-CN" altLang="zh-CN" sz="1900" smtClean="0"/>
          </a:p>
          <a:p>
            <a:pPr>
              <a:spcBef>
                <a:spcPts val="600"/>
              </a:spcBef>
              <a:buFont typeface="Arial" charset="0"/>
              <a:buNone/>
            </a:pPr>
            <a:r>
              <a:rPr lang="en-US" altLang="zh-CN" sz="2000" b="1" smtClean="0">
                <a:latin typeface="黑体" pitchFamily="49" charset="-122"/>
                <a:ea typeface="黑体" pitchFamily="49" charset="-122"/>
              </a:rPr>
              <a:t>5</a:t>
            </a:r>
            <a:r>
              <a:rPr lang="zh-CN" altLang="en-US" sz="2000" b="1" smtClean="0">
                <a:latin typeface="黑体" pitchFamily="49" charset="-122"/>
                <a:ea typeface="黑体" pitchFamily="49" charset="-122"/>
              </a:rPr>
              <a:t>、</a:t>
            </a:r>
            <a:r>
              <a:rPr lang="zh-CN" altLang="zh-CN" sz="2000" b="1" smtClean="0">
                <a:latin typeface="黑体" pitchFamily="49" charset="-122"/>
                <a:ea typeface="黑体" pitchFamily="49" charset="-122"/>
              </a:rPr>
              <a:t>关于章节的编号问题</a:t>
            </a:r>
          </a:p>
          <a:p>
            <a:pPr>
              <a:lnSpc>
                <a:spcPct val="150000"/>
              </a:lnSpc>
              <a:spcBef>
                <a:spcPts val="600"/>
              </a:spcBef>
              <a:buFont typeface="Arial" charset="0"/>
              <a:buNone/>
            </a:pPr>
            <a:r>
              <a:rPr lang="en-US" altLang="zh-CN" sz="1900" smtClean="0"/>
              <a:t>              </a:t>
            </a:r>
            <a:r>
              <a:rPr lang="zh-CN" altLang="en-US" sz="1900" smtClean="0"/>
              <a:t>有些</a:t>
            </a:r>
            <a:r>
              <a:rPr lang="zh-CN" altLang="zh-CN" sz="1900" smtClean="0"/>
              <a:t>同学</a:t>
            </a:r>
            <a:r>
              <a:rPr lang="zh-CN" altLang="en-US" sz="1900" smtClean="0"/>
              <a:t>习惯</a:t>
            </a:r>
            <a:r>
              <a:rPr lang="zh-CN" altLang="zh-CN" sz="1900" smtClean="0"/>
              <a:t>用“一，”或“</a:t>
            </a:r>
            <a:r>
              <a:rPr lang="en-US" altLang="zh-CN" sz="1900" smtClean="0"/>
              <a:t>1</a:t>
            </a:r>
            <a:r>
              <a:rPr lang="zh-CN" altLang="zh-CN" sz="1900" smtClean="0"/>
              <a:t>，”等不规范的格式</a:t>
            </a:r>
            <a:r>
              <a:rPr lang="zh-CN" altLang="en-US" sz="1900" smtClean="0"/>
              <a:t>进行</a:t>
            </a:r>
            <a:r>
              <a:rPr lang="zh-CN" altLang="zh-CN" sz="1900" smtClean="0"/>
              <a:t>章节编号</a:t>
            </a:r>
            <a:r>
              <a:rPr lang="zh-CN" altLang="en-US" sz="1900" smtClean="0"/>
              <a:t>。标点部分不规范，</a:t>
            </a:r>
            <a:r>
              <a:rPr lang="zh-CN" altLang="zh-CN" sz="1900" smtClean="0"/>
              <a:t>常用的一般有“一、”　“</a:t>
            </a:r>
            <a:r>
              <a:rPr lang="en-US" altLang="zh-CN" sz="1900" smtClean="0"/>
              <a:t>1</a:t>
            </a:r>
            <a:r>
              <a:rPr lang="zh-CN" altLang="zh-CN" sz="1900" smtClean="0"/>
              <a:t>、”　“</a:t>
            </a:r>
            <a:r>
              <a:rPr lang="en-US" altLang="zh-CN" sz="1900" smtClean="0"/>
              <a:t>1</a:t>
            </a:r>
            <a:r>
              <a:rPr lang="zh-CN" altLang="zh-CN" sz="1900" smtClean="0"/>
              <a:t>）”　“（</a:t>
            </a:r>
            <a:r>
              <a:rPr lang="en-US" altLang="zh-CN" sz="1900" smtClean="0"/>
              <a:t>1</a:t>
            </a:r>
            <a:r>
              <a:rPr lang="zh-CN" altLang="zh-CN" sz="1900" smtClean="0"/>
              <a:t>）”等。</a:t>
            </a:r>
          </a:p>
          <a:p>
            <a:pPr>
              <a:lnSpc>
                <a:spcPct val="150000"/>
              </a:lnSpc>
              <a:spcBef>
                <a:spcPts val="600"/>
              </a:spcBef>
              <a:buFont typeface="Arial" charset="0"/>
              <a:buNone/>
            </a:pPr>
            <a:r>
              <a:rPr lang="en-US" altLang="zh-CN" sz="1900" smtClean="0"/>
              <a:t>               </a:t>
            </a:r>
            <a:r>
              <a:rPr lang="zh-CN" altLang="zh-CN" sz="1900" smtClean="0"/>
              <a:t>编号的一致性。即，由于使用自动编号等原因，在操作上不注意会出现编号不连续的问题。</a:t>
            </a:r>
          </a:p>
          <a:p>
            <a:pPr>
              <a:buFont typeface="Arial" charset="0"/>
              <a:buNone/>
            </a:pPr>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p:cNvSpPr>
            <a:spLocks noGrp="1"/>
          </p:cNvSpPr>
          <p:nvPr>
            <p:ph idx="1"/>
          </p:nvPr>
        </p:nvSpPr>
        <p:spPr>
          <a:xfrm>
            <a:off x="457200" y="476250"/>
            <a:ext cx="8229600" cy="5649913"/>
          </a:xfrm>
        </p:spPr>
        <p:txBody>
          <a:bodyPr/>
          <a:lstStyle/>
          <a:p>
            <a:pPr>
              <a:spcBef>
                <a:spcPts val="1200"/>
              </a:spcBef>
              <a:buFont typeface="Arial" charset="0"/>
              <a:buNone/>
            </a:pPr>
            <a:r>
              <a:rPr lang="en-US" altLang="zh-CN" sz="2000" b="1" smtClean="0">
                <a:latin typeface="黑体" pitchFamily="49" charset="-122"/>
                <a:ea typeface="黑体" pitchFamily="49" charset="-122"/>
              </a:rPr>
              <a:t>6</a:t>
            </a:r>
            <a:r>
              <a:rPr lang="zh-CN" altLang="en-US" sz="2000" b="1" smtClean="0">
                <a:latin typeface="黑体" pitchFamily="49" charset="-122"/>
                <a:ea typeface="黑体" pitchFamily="49" charset="-122"/>
              </a:rPr>
              <a:t>、</a:t>
            </a:r>
            <a:r>
              <a:rPr lang="zh-CN" altLang="zh-CN" sz="2000" b="1" smtClean="0">
                <a:latin typeface="黑体" pitchFamily="49" charset="-122"/>
                <a:ea typeface="黑体" pitchFamily="49" charset="-122"/>
              </a:rPr>
              <a:t>关于标点符号经常性错误</a:t>
            </a:r>
          </a:p>
          <a:p>
            <a:pPr>
              <a:lnSpc>
                <a:spcPct val="150000"/>
              </a:lnSpc>
              <a:spcBef>
                <a:spcPts val="1200"/>
              </a:spcBef>
              <a:buFont typeface="Arial" charset="0"/>
              <a:buNone/>
            </a:pPr>
            <a:r>
              <a:rPr lang="en-US" altLang="zh-CN" sz="1800" smtClean="0"/>
              <a:t>            1</a:t>
            </a:r>
            <a:r>
              <a:rPr lang="zh-CN" altLang="zh-CN" sz="1800" smtClean="0"/>
              <a:t>）所有标点符号都必须用中文</a:t>
            </a:r>
            <a:r>
              <a:rPr lang="zh-CN" altLang="en-US" sz="1800" smtClean="0"/>
              <a:t>符号</a:t>
            </a:r>
            <a:r>
              <a:rPr lang="zh-CN" altLang="zh-CN" sz="1800" smtClean="0"/>
              <a:t>，不</a:t>
            </a:r>
            <a:r>
              <a:rPr lang="zh-CN" altLang="en-US" sz="1800" smtClean="0"/>
              <a:t>可使</a:t>
            </a:r>
            <a:r>
              <a:rPr lang="zh-CN" altLang="zh-CN" sz="1800" smtClean="0"/>
              <a:t>用英文符号，除非整段引用英文</a:t>
            </a:r>
            <a:r>
              <a:rPr lang="zh-CN" altLang="en-US" sz="1800" smtClean="0"/>
              <a:t>或</a:t>
            </a:r>
            <a:r>
              <a:rPr lang="zh-CN" altLang="zh-CN" sz="1800" smtClean="0"/>
              <a:t>英文的摘要等。英文标点符号占半个汉字符（“</a:t>
            </a:r>
            <a:r>
              <a:rPr lang="en-US" altLang="zh-CN" sz="1800" smtClean="0"/>
              <a:t>,</a:t>
            </a:r>
            <a:r>
              <a:rPr lang="zh-CN" altLang="zh-CN" sz="1800" smtClean="0"/>
              <a:t>”</a:t>
            </a:r>
            <a:r>
              <a:rPr lang="en-US" altLang="zh-CN" sz="1800" smtClean="0"/>
              <a:t>1</a:t>
            </a:r>
            <a:r>
              <a:rPr lang="zh-CN" altLang="zh-CN" sz="1800" smtClean="0"/>
              <a:t>个英文字符），而汉字标点符号占一个汉字符（“，”</a:t>
            </a:r>
            <a:r>
              <a:rPr lang="en-US" altLang="zh-CN" sz="1800" smtClean="0"/>
              <a:t>2</a:t>
            </a:r>
            <a:r>
              <a:rPr lang="zh-CN" altLang="zh-CN" sz="1800" smtClean="0"/>
              <a:t>个英文字符）；甚至有学生</a:t>
            </a:r>
            <a:r>
              <a:rPr lang="zh-CN" altLang="en-US" sz="1800" smtClean="0"/>
              <a:t>将</a:t>
            </a:r>
            <a:r>
              <a:rPr lang="zh-CN" altLang="zh-CN" sz="1800" smtClean="0"/>
              <a:t>句号也错误地使用用英文的“</a:t>
            </a:r>
            <a:r>
              <a:rPr lang="en-US" altLang="zh-CN" sz="1800" smtClean="0"/>
              <a:t>.</a:t>
            </a:r>
            <a:r>
              <a:rPr lang="zh-CN" altLang="zh-CN" sz="1800" smtClean="0"/>
              <a:t>”；</a:t>
            </a:r>
          </a:p>
          <a:p>
            <a:pPr>
              <a:lnSpc>
                <a:spcPct val="150000"/>
              </a:lnSpc>
              <a:spcBef>
                <a:spcPts val="1200"/>
              </a:spcBef>
              <a:buFont typeface="Arial" charset="0"/>
              <a:buNone/>
            </a:pPr>
            <a:r>
              <a:rPr lang="en-US" altLang="zh-CN" sz="1800" smtClean="0"/>
              <a:t>            2</a:t>
            </a:r>
            <a:r>
              <a:rPr lang="zh-CN" altLang="zh-CN" sz="1800" smtClean="0"/>
              <a:t>）破折号是</a:t>
            </a:r>
            <a:r>
              <a:rPr lang="en-US" altLang="zh-CN" sz="1800" smtClean="0"/>
              <a:t>2</a:t>
            </a:r>
            <a:r>
              <a:rPr lang="zh-CN" altLang="zh-CN" sz="1800" smtClean="0"/>
              <a:t>个中文字符的横线，有专门中文的“——”；</a:t>
            </a:r>
          </a:p>
          <a:p>
            <a:pPr>
              <a:lnSpc>
                <a:spcPct val="150000"/>
              </a:lnSpc>
              <a:spcBef>
                <a:spcPts val="1200"/>
              </a:spcBef>
              <a:buFont typeface="Arial" charset="0"/>
              <a:buNone/>
            </a:pPr>
            <a:r>
              <a:rPr lang="en-US" altLang="zh-CN" sz="1800" smtClean="0"/>
              <a:t>            3</a:t>
            </a:r>
            <a:r>
              <a:rPr lang="zh-CN" altLang="zh-CN" sz="1800" smtClean="0"/>
              <a:t>）什么、什么和什么等排比句，</a:t>
            </a:r>
            <a:r>
              <a:rPr lang="zh-CN" altLang="en-US" sz="1800" smtClean="0"/>
              <a:t>许</a:t>
            </a:r>
            <a:r>
              <a:rPr lang="zh-CN" altLang="zh-CN" sz="1800" smtClean="0"/>
              <a:t>多同学都</a:t>
            </a:r>
            <a:r>
              <a:rPr lang="zh-CN" altLang="en-US" sz="1800" smtClean="0"/>
              <a:t>使用</a:t>
            </a:r>
            <a:r>
              <a:rPr lang="zh-CN" altLang="zh-CN" sz="1800" smtClean="0"/>
              <a:t>了逗号“，”，应该用顿号“、”，最后一个</a:t>
            </a:r>
            <a:r>
              <a:rPr lang="zh-CN" altLang="en-US" sz="1800" smtClean="0"/>
              <a:t>排比应用</a:t>
            </a:r>
            <a:r>
              <a:rPr lang="zh-CN" altLang="zh-CN" sz="1800" smtClean="0"/>
              <a:t>“和”</a:t>
            </a:r>
            <a:r>
              <a:rPr lang="zh-CN" altLang="en-US" sz="1800" smtClean="0"/>
              <a:t>字连接</a:t>
            </a:r>
            <a:r>
              <a:rPr lang="zh-CN" altLang="zh-CN" sz="1800" smtClean="0"/>
              <a:t>；</a:t>
            </a:r>
          </a:p>
          <a:p>
            <a:pPr>
              <a:lnSpc>
                <a:spcPct val="150000"/>
              </a:lnSpc>
              <a:spcBef>
                <a:spcPts val="1200"/>
              </a:spcBef>
              <a:buFont typeface="Arial" charset="0"/>
              <a:buNone/>
            </a:pPr>
            <a:r>
              <a:rPr lang="en-US" altLang="zh-CN" sz="1800" smtClean="0"/>
              <a:t>            4</a:t>
            </a:r>
            <a:r>
              <a:rPr lang="zh-CN" altLang="zh-CN" sz="1800" smtClean="0"/>
              <a:t>）很多同学在一段正文的最后出现“如图</a:t>
            </a:r>
            <a:r>
              <a:rPr lang="en-US" altLang="zh-CN" sz="1800" smtClean="0"/>
              <a:t>xx</a:t>
            </a:r>
            <a:r>
              <a:rPr lang="zh-CN" altLang="zh-CN" sz="1800" smtClean="0"/>
              <a:t>：”或“如表</a:t>
            </a:r>
            <a:r>
              <a:rPr lang="en-US" altLang="zh-CN" sz="1800" smtClean="0"/>
              <a:t>xx</a:t>
            </a:r>
            <a:r>
              <a:rPr lang="zh-CN" altLang="zh-CN" sz="1800" smtClean="0"/>
              <a:t>：”，该段下面放一张插图或表格，此时应该用句号而不是冒号</a:t>
            </a:r>
            <a:r>
              <a:rPr lang="zh-CN" altLang="zh-CN" sz="210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a:xfrm>
            <a:off x="457200" y="549275"/>
            <a:ext cx="8229600" cy="5576888"/>
          </a:xfrm>
        </p:spPr>
        <p:txBody>
          <a:bodyPr/>
          <a:lstStyle/>
          <a:p>
            <a:pPr>
              <a:spcBef>
                <a:spcPts val="1200"/>
              </a:spcBef>
              <a:buFont typeface="Arial" charset="0"/>
              <a:buNone/>
            </a:pPr>
            <a:r>
              <a:rPr lang="en-US" altLang="zh-CN" sz="2000" b="1" smtClean="0">
                <a:latin typeface="黑体" pitchFamily="49" charset="-122"/>
                <a:ea typeface="黑体" pitchFamily="49" charset="-122"/>
              </a:rPr>
              <a:t>7</a:t>
            </a:r>
            <a:r>
              <a:rPr lang="zh-CN" altLang="en-US" sz="2000" b="1" smtClean="0">
                <a:latin typeface="黑体" pitchFamily="49" charset="-122"/>
                <a:ea typeface="黑体" pitchFamily="49" charset="-122"/>
              </a:rPr>
              <a:t>、</a:t>
            </a:r>
            <a:r>
              <a:rPr lang="zh-CN" altLang="zh-CN" sz="2000" b="1" smtClean="0">
                <a:latin typeface="黑体" pitchFamily="49" charset="-122"/>
                <a:ea typeface="黑体" pitchFamily="49" charset="-122"/>
              </a:rPr>
              <a:t>引用港台文献的不规范问题</a:t>
            </a:r>
          </a:p>
          <a:p>
            <a:pPr>
              <a:lnSpc>
                <a:spcPct val="150000"/>
              </a:lnSpc>
              <a:spcBef>
                <a:spcPts val="1200"/>
              </a:spcBef>
              <a:buFont typeface="Arial" charset="0"/>
              <a:buNone/>
            </a:pPr>
            <a:r>
              <a:rPr lang="en-US" altLang="zh-CN" sz="1800" smtClean="0"/>
              <a:t>                </a:t>
            </a:r>
            <a:r>
              <a:rPr lang="zh-CN" altLang="zh-CN" sz="1800" smtClean="0"/>
              <a:t>由于一些项目要参阅一些港台的文献，在借用或引用其中的观点时，用了港台的汉语，例如，“质讯”、“讯息”等。这是不允许的。遇到这类问题必须将其转换为简体汉字（即大陆语言）。</a:t>
            </a:r>
          </a:p>
          <a:p>
            <a:pPr>
              <a:lnSpc>
                <a:spcPct val="150000"/>
              </a:lnSpc>
              <a:spcBef>
                <a:spcPts val="1200"/>
              </a:spcBef>
              <a:buFont typeface="Arial" charset="0"/>
              <a:buNone/>
            </a:pPr>
            <a:r>
              <a:rPr lang="en-US" altLang="zh-CN" sz="2000" b="1" smtClean="0">
                <a:latin typeface="黑体" pitchFamily="49" charset="-122"/>
                <a:ea typeface="黑体" pitchFamily="49" charset="-122"/>
              </a:rPr>
              <a:t>8</a:t>
            </a:r>
            <a:r>
              <a:rPr lang="zh-CN" altLang="en-US" sz="2000" b="1" smtClean="0">
                <a:latin typeface="黑体" pitchFamily="49" charset="-122"/>
                <a:ea typeface="黑体" pitchFamily="49" charset="-122"/>
              </a:rPr>
              <a:t>、</a:t>
            </a:r>
            <a:r>
              <a:rPr lang="zh-CN" altLang="zh-CN" sz="2000" b="1" smtClean="0">
                <a:latin typeface="黑体" pitchFamily="49" charset="-122"/>
                <a:ea typeface="黑体" pitchFamily="49" charset="-122"/>
              </a:rPr>
              <a:t>关于英文缩写的问题</a:t>
            </a:r>
          </a:p>
          <a:p>
            <a:pPr>
              <a:lnSpc>
                <a:spcPct val="150000"/>
              </a:lnSpc>
              <a:spcBef>
                <a:spcPts val="1200"/>
              </a:spcBef>
              <a:buFont typeface="Arial" charset="0"/>
              <a:buNone/>
            </a:pPr>
            <a:r>
              <a:rPr lang="en-US" altLang="zh-CN" sz="1800" smtClean="0"/>
              <a:t>      </a:t>
            </a:r>
            <a:r>
              <a:rPr lang="zh-CN" altLang="zh-CN" sz="1800" smtClean="0"/>
              <a:t>中文论文可以使用英文缩写，但是，必须要规范。</a:t>
            </a:r>
          </a:p>
          <a:p>
            <a:pPr>
              <a:lnSpc>
                <a:spcPct val="150000"/>
              </a:lnSpc>
              <a:spcBef>
                <a:spcPts val="1200"/>
              </a:spcBef>
              <a:buFont typeface="Arial" charset="0"/>
              <a:buNone/>
            </a:pPr>
            <a:r>
              <a:rPr lang="en-US" altLang="zh-CN" sz="1800" smtClean="0"/>
              <a:t>       1</a:t>
            </a:r>
            <a:r>
              <a:rPr lang="zh-CN" altLang="zh-CN" sz="1800" smtClean="0"/>
              <a:t>）首次出现英文缩写时，尤其是不常用的，必须在其后用括号内给出其英文全称和中文名称；</a:t>
            </a:r>
          </a:p>
          <a:p>
            <a:pPr>
              <a:lnSpc>
                <a:spcPct val="150000"/>
              </a:lnSpc>
              <a:spcBef>
                <a:spcPts val="1200"/>
              </a:spcBef>
              <a:buFont typeface="Arial" charset="0"/>
              <a:buNone/>
            </a:pPr>
            <a:r>
              <a:rPr lang="en-US" altLang="zh-CN" sz="1800" smtClean="0"/>
              <a:t>       2</a:t>
            </a:r>
            <a:r>
              <a:rPr lang="zh-CN" altLang="zh-CN" sz="1800" smtClean="0"/>
              <a:t>）原则上英文缩写都是大写，除个别的按惯例首字母大写，后用小写。例如，“</a:t>
            </a:r>
            <a:r>
              <a:rPr lang="en-US" altLang="zh-CN" sz="1800" smtClean="0"/>
              <a:t>Web</a:t>
            </a:r>
            <a:r>
              <a:rPr lang="zh-CN" altLang="zh-CN" sz="1800" smtClean="0"/>
              <a:t>”是一个惯例写法，可以使用。也可以</a:t>
            </a:r>
            <a:r>
              <a:rPr lang="en-US" altLang="zh-CN" sz="1800" smtClean="0"/>
              <a:t>WEB</a:t>
            </a:r>
            <a:r>
              <a:rPr lang="zh-CN" altLang="zh-CN" sz="1800" smtClean="0"/>
              <a:t>，但是，全文必须统一，如果用</a:t>
            </a:r>
            <a:r>
              <a:rPr lang="en-US" altLang="zh-CN" sz="1800" smtClean="0"/>
              <a:t>Web</a:t>
            </a:r>
            <a:r>
              <a:rPr lang="zh-CN" altLang="zh-CN" sz="1800" smtClean="0"/>
              <a:t>，全文统一都使用这个写法。</a:t>
            </a:r>
          </a:p>
          <a:p>
            <a:pPr>
              <a:buFont typeface="Arial" charset="0"/>
              <a:buNone/>
            </a:pPr>
            <a:endParaRPr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9275"/>
            <a:ext cx="8229600" cy="5576888"/>
          </a:xfrm>
        </p:spPr>
        <p:txBody>
          <a:bodyPr rtlCol="0">
            <a:normAutofit fontScale="92500" lnSpcReduction="10000"/>
          </a:bodyPr>
          <a:lstStyle/>
          <a:p>
            <a:pPr fontAlgn="auto">
              <a:spcBef>
                <a:spcPts val="1200"/>
              </a:spcBef>
              <a:spcAft>
                <a:spcPts val="0"/>
              </a:spcAft>
              <a:buFont typeface="Arial" pitchFamily="34" charset="0"/>
              <a:buNone/>
              <a:defRPr/>
            </a:pPr>
            <a:r>
              <a:rPr lang="en-US" altLang="zh-CN" sz="2200" b="1" dirty="0" smtClean="0">
                <a:latin typeface="黑体" pitchFamily="2" charset="-122"/>
                <a:ea typeface="黑体" pitchFamily="2" charset="-122"/>
              </a:rPr>
              <a:t>9</a:t>
            </a:r>
            <a:r>
              <a:rPr lang="zh-CN" altLang="en-US" sz="2200" b="1" dirty="0" smtClean="0">
                <a:latin typeface="黑体" pitchFamily="2" charset="-122"/>
                <a:ea typeface="黑体" pitchFamily="2" charset="-122"/>
              </a:rPr>
              <a:t>、</a:t>
            </a:r>
            <a:r>
              <a:rPr lang="zh-CN" altLang="zh-CN" sz="2200" b="1" dirty="0" smtClean="0">
                <a:latin typeface="黑体" pitchFamily="2" charset="-122"/>
                <a:ea typeface="黑体" pitchFamily="2" charset="-122"/>
              </a:rPr>
              <a:t>关于论文组织和逻辑结构及其第一章引言的撰写</a:t>
            </a:r>
          </a:p>
          <a:p>
            <a:pPr fontAlgn="auto">
              <a:lnSpc>
                <a:spcPct val="150000"/>
              </a:lnSpc>
              <a:spcBef>
                <a:spcPts val="1200"/>
              </a:spcBef>
              <a:spcAft>
                <a:spcPts val="0"/>
              </a:spcAft>
              <a:buFont typeface="Arial" pitchFamily="34" charset="0"/>
              <a:buNone/>
              <a:defRPr/>
            </a:pPr>
            <a:r>
              <a:rPr lang="en-US" altLang="zh-CN" sz="2100" dirty="0" smtClean="0"/>
              <a:t>       </a:t>
            </a:r>
            <a:r>
              <a:rPr lang="zh-CN" altLang="zh-CN" sz="2100" dirty="0" smtClean="0"/>
              <a:t>第一章绪论一般主要包括以下几个方面：</a:t>
            </a:r>
          </a:p>
          <a:p>
            <a:pPr fontAlgn="auto">
              <a:lnSpc>
                <a:spcPct val="150000"/>
              </a:lnSpc>
              <a:spcBef>
                <a:spcPts val="1200"/>
              </a:spcBef>
              <a:spcAft>
                <a:spcPts val="0"/>
              </a:spcAft>
              <a:buFont typeface="Arial" pitchFamily="34" charset="0"/>
              <a:buNone/>
              <a:defRPr/>
            </a:pPr>
            <a:r>
              <a:rPr lang="en-US" altLang="zh-CN" sz="2100" dirty="0" smtClean="0"/>
              <a:t>      1</a:t>
            </a:r>
            <a:r>
              <a:rPr lang="zh-CN" altLang="zh-CN" sz="2100" dirty="0" smtClean="0"/>
              <a:t>）研究的背景。即作者拟研究的问题的背景介绍，社会和技术发展的需要，技术改进的需要等从而引出问题。这个可以稍微宏观一些，但是也要紧紧围绕着作者拟研究或解决的同类问题概述。使读者知道你这个选题来源于什么，项目目标是什么。</a:t>
            </a:r>
          </a:p>
          <a:p>
            <a:pPr fontAlgn="auto">
              <a:lnSpc>
                <a:spcPct val="150000"/>
              </a:lnSpc>
              <a:spcBef>
                <a:spcPts val="1200"/>
              </a:spcBef>
              <a:spcAft>
                <a:spcPts val="0"/>
              </a:spcAft>
              <a:buFont typeface="Arial" pitchFamily="34" charset="0"/>
              <a:buNone/>
              <a:defRPr/>
            </a:pPr>
            <a:r>
              <a:rPr lang="en-US" altLang="zh-CN" sz="2100" dirty="0" smtClean="0"/>
              <a:t>       2</a:t>
            </a:r>
            <a:r>
              <a:rPr lang="zh-CN" altLang="zh-CN" sz="2100" dirty="0" smtClean="0"/>
              <a:t>）文献综述或相关研究的现状分析。较全面系统地调研并分析作者同类选题，即研究或解决问题的现状。记住一定是同类问题，而不是泛泛的综合性的宏观问题的现状。前人都做了哪些工作，取得了哪些成果和得出什么结论，存在哪些问题，还有哪些不足，例如，同类系统他们存在哪些优缺点。存在的问题和不足正是作者要研究和解决的。只有对同类问题的文献综述才能体现作者工作的价值和意义。</a:t>
            </a:r>
          </a:p>
          <a:p>
            <a:pPr fontAlgn="auto">
              <a:spcAft>
                <a:spcPts val="0"/>
              </a:spcAft>
              <a:buFont typeface="Arial" pitchFamily="34" charset="0"/>
              <a:buNone/>
              <a:defRPr/>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4004</Words>
  <Application>Microsoft Office PowerPoint</Application>
  <PresentationFormat>全屏显示(4:3)</PresentationFormat>
  <Paragraphs>87</Paragraphs>
  <Slides>17</Slides>
  <Notes>1</Notes>
  <HiddenSlides>0</HiddenSlides>
  <MMClips>0</MMClips>
  <ScaleCrop>false</ScaleCrop>
  <HeadingPairs>
    <vt:vector size="6" baseType="variant">
      <vt:variant>
        <vt:lpstr>已用的字体</vt:lpstr>
      </vt:variant>
      <vt:variant>
        <vt:i4>6</vt:i4>
      </vt:variant>
      <vt:variant>
        <vt:lpstr>演示文稿设计模板</vt:lpstr>
      </vt:variant>
      <vt:variant>
        <vt:i4>1</vt:i4>
      </vt:variant>
      <vt:variant>
        <vt:lpstr>幻灯片标题</vt:lpstr>
      </vt:variant>
      <vt:variant>
        <vt:i4>17</vt:i4>
      </vt:variant>
    </vt:vector>
  </HeadingPairs>
  <TitlesOfParts>
    <vt:vector size="24" baseType="lpstr">
      <vt:lpstr>Calibri</vt:lpstr>
      <vt:lpstr>宋体</vt:lpstr>
      <vt:lpstr>Arial</vt:lpstr>
      <vt:lpstr>微软雅黑</vt:lpstr>
      <vt:lpstr>方正兰亭黑_YS_GB18030</vt:lpstr>
      <vt:lpstr>黑体</vt:lpstr>
      <vt:lpstr>Office 主题</vt:lpstr>
      <vt:lpstr>学位论文撰写及格式常见问题</vt:lpstr>
      <vt:lpstr>工程硕士学位论文撰写常见问题汇总</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学位论文撰写格式及学位申请材料准备需注意的相关事项</dc:title>
  <dc:creator>微软用户</dc:creator>
  <cp:lastModifiedBy>孙君伟</cp:lastModifiedBy>
  <cp:revision>56</cp:revision>
  <dcterms:created xsi:type="dcterms:W3CDTF">2016-04-14T09:21:51Z</dcterms:created>
  <dcterms:modified xsi:type="dcterms:W3CDTF">2017-04-10T15:28:01Z</dcterms:modified>
</cp:coreProperties>
</file>