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33CC33"/>
    <a:srgbClr val="0000FF"/>
    <a:srgbClr val="996633"/>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16" autoAdjust="0"/>
    <p:restoredTop sz="94660"/>
  </p:normalViewPr>
  <p:slideViewPr>
    <p:cSldViewPr snapToGrid="0">
      <p:cViewPr varScale="1">
        <p:scale>
          <a:sx n="70" d="100"/>
          <a:sy n="70" d="100"/>
        </p:scale>
        <p:origin x="200"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duo LIAO" userId="83fa8e8d-3b68-46fa-8217-f8ac18b0ac9e" providerId="ADAL" clId="{594A64E7-830E-C94A-8D15-FD59F588C3D5}"/>
    <pc:docChg chg="modSld">
      <pc:chgData name="Weiduo LIAO" userId="83fa8e8d-3b68-46fa-8217-f8ac18b0ac9e" providerId="ADAL" clId="{594A64E7-830E-C94A-8D15-FD59F588C3D5}" dt="2020-11-19T09:23:33.401" v="0" actId="9405"/>
      <pc:docMkLst>
        <pc:docMk/>
      </pc:docMkLst>
      <pc:sldChg chg="addSp mod">
        <pc:chgData name="Weiduo LIAO" userId="83fa8e8d-3b68-46fa-8217-f8ac18b0ac9e" providerId="ADAL" clId="{594A64E7-830E-C94A-8D15-FD59F588C3D5}" dt="2020-11-19T09:23:33.401" v="0" actId="9405"/>
        <pc:sldMkLst>
          <pc:docMk/>
          <pc:sldMk cId="2874079658" sldId="256"/>
        </pc:sldMkLst>
        <pc:inkChg chg="add">
          <ac:chgData name="Weiduo LIAO" userId="83fa8e8d-3b68-46fa-8217-f8ac18b0ac9e" providerId="ADAL" clId="{594A64E7-830E-C94A-8D15-FD59F588C3D5}" dt="2020-11-19T09:23:33.401" v="0" actId="9405"/>
          <ac:inkMkLst>
            <pc:docMk/>
            <pc:sldMk cId="2874079658" sldId="256"/>
            <ac:inkMk id="2" creationId="{EB3739BF-5D81-B844-95C7-0CE4A46B8349}"/>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9T09:23:33.395"/>
    </inkml:context>
    <inkml:brush xml:id="br0">
      <inkml:brushProperty name="width" value="0.08571" units="cm"/>
      <inkml:brushProperty name="height" value="0.08571" units="cm"/>
      <inkml:brushProperty name="color" value="#E71224"/>
    </inkml:brush>
  </inkml:definitions>
  <inkml:trace contextRef="#ctx0" brushRef="#br0">1 382 7109,'0'-37'0,"11"20"-990,3-17 750,11 20 240,1 0 431,-1-9 558,68-3-809,-28-2-644,-5 11 0,13 0 1,-6 3 508,-8 5 0,1 1-15,12-3 0,9-1 0,-6 1 14,-1 4 1,2 0-45,17 0 0,9-1 0,-9-2 45,-16-3 0,1 1 0,-6 7 0,9 2 0,0 0 0,-10 0-90,6-4 0,1 3 67,11 4 1,15 2 0,2 2-1,-12 1-913,-22-1 0,-7 0 0,6 2 868,18 2 1,10 0-1,-2 2 1,-14 0 22,-7 3 0,-3 3-299,12 2 1,9 3 0,-10-2 298,-16-2 0,2-2 30,16 1 0,11 1 0,-9-2 15,-11-1 0,-2-3-135,-9-5 0,4-2 0,-5 0-84,0 2 0,-1 0 174,20 0 0,-1-1 45,-27 2 0,1 0 45,34 6 0,1 0-1,-36-6 1,-2 0 0,14 5 0,-3-1 0,2-9 0,-7 4 0,-1 0 0,3-6 762,22 0-672,10-12 2480,-43-2-2570,12-4 0,3 0-720,5 0 90,17-16 578,-26 32-308,-33-10 270,4 12 0,-19 12 0,12 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BBCD4D5-5530-4951-B2F9-37BD5C394E40}" type="datetimeFigureOut">
              <a:rPr kumimoji="1" lang="ja-JP" altLang="en-US" smtClean="0"/>
              <a:t>2020/11/19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330132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BBCD4D5-5530-4951-B2F9-37BD5C394E40}" type="datetimeFigureOut">
              <a:rPr kumimoji="1" lang="ja-JP" altLang="en-US" smtClean="0"/>
              <a:t>2020/11/19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41215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BBCD4D5-5530-4951-B2F9-37BD5C394E40}" type="datetimeFigureOut">
              <a:rPr kumimoji="1" lang="ja-JP" altLang="en-US" smtClean="0"/>
              <a:t>2020/11/19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333069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BBCD4D5-5530-4951-B2F9-37BD5C394E40}" type="datetimeFigureOut">
              <a:rPr kumimoji="1" lang="ja-JP" altLang="en-US" smtClean="0"/>
              <a:t>2020/11/19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138765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BBCD4D5-5530-4951-B2F9-37BD5C394E40}" type="datetimeFigureOut">
              <a:rPr kumimoji="1" lang="ja-JP" altLang="en-US" smtClean="0"/>
              <a:t>2020/11/19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257324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BBCD4D5-5530-4951-B2F9-37BD5C394E40}" type="datetimeFigureOut">
              <a:rPr kumimoji="1" lang="ja-JP" altLang="en-US" smtClean="0"/>
              <a:t>2020/11/19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366262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BBCD4D5-5530-4951-B2F9-37BD5C394E40}" type="datetimeFigureOut">
              <a:rPr kumimoji="1" lang="ja-JP" altLang="en-US" smtClean="0"/>
              <a:t>2020/11/19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379593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BBCD4D5-5530-4951-B2F9-37BD5C394E40}" type="datetimeFigureOut">
              <a:rPr kumimoji="1" lang="ja-JP" altLang="en-US" smtClean="0"/>
              <a:t>2020/11/19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3870952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BBCD4D5-5530-4951-B2F9-37BD5C394E40}" type="datetimeFigureOut">
              <a:rPr kumimoji="1" lang="ja-JP" altLang="en-US" smtClean="0"/>
              <a:t>2020/11/19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197316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BBCD4D5-5530-4951-B2F9-37BD5C394E40}" type="datetimeFigureOut">
              <a:rPr kumimoji="1" lang="ja-JP" altLang="en-US" smtClean="0"/>
              <a:t>2020/11/19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379139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BBCD4D5-5530-4951-B2F9-37BD5C394E40}" type="datetimeFigureOut">
              <a:rPr kumimoji="1" lang="ja-JP" altLang="en-US" smtClean="0"/>
              <a:t>2020/11/19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299209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CD4D5-5530-4951-B2F9-37BD5C394E40}" type="datetimeFigureOut">
              <a:rPr kumimoji="1" lang="ja-JP" altLang="en-US" smtClean="0"/>
              <a:t>2020/11/19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E0F41-085D-4BB6-B87C-A4AEEAB3A24B}" type="slidenum">
              <a:rPr kumimoji="1" lang="ja-JP" altLang="en-US" smtClean="0"/>
              <a:t>‹#›</a:t>
            </a:fld>
            <a:endParaRPr kumimoji="1" lang="ja-JP" altLang="en-US"/>
          </a:p>
        </p:txBody>
      </p:sp>
    </p:spTree>
    <p:extLst>
      <p:ext uri="{BB962C8B-B14F-4D97-AF65-F5344CB8AC3E}">
        <p14:creationId xmlns:p14="http://schemas.microsoft.com/office/powerpoint/2010/main" val="1223781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146559" y="2248508"/>
            <a:ext cx="5458132" cy="3911290"/>
            <a:chOff x="146559" y="2816063"/>
            <a:chExt cx="5458132" cy="3911290"/>
          </a:xfrm>
        </p:grpSpPr>
        <p:cxnSp>
          <p:nvCxnSpPr>
            <p:cNvPr id="5" name="直線矢印コネクタ 4"/>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8" name="テキスト ボックス 7"/>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15" name="楕円 14"/>
          <p:cNvSpPr/>
          <p:nvPr/>
        </p:nvSpPr>
        <p:spPr>
          <a:xfrm>
            <a:off x="1555531" y="2743204"/>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6" name="楕円 15"/>
          <p:cNvSpPr/>
          <p:nvPr/>
        </p:nvSpPr>
        <p:spPr>
          <a:xfrm>
            <a:off x="1697421" y="3568265"/>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7" name="楕円 16"/>
          <p:cNvSpPr/>
          <p:nvPr/>
        </p:nvSpPr>
        <p:spPr>
          <a:xfrm>
            <a:off x="2091558" y="4225160"/>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8" name="楕円 17"/>
          <p:cNvSpPr/>
          <p:nvPr/>
        </p:nvSpPr>
        <p:spPr>
          <a:xfrm>
            <a:off x="2990190" y="494231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0" name="楕円 19"/>
          <p:cNvSpPr/>
          <p:nvPr/>
        </p:nvSpPr>
        <p:spPr>
          <a:xfrm>
            <a:off x="3957141" y="526042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1" name="楕円 20"/>
          <p:cNvSpPr/>
          <p:nvPr/>
        </p:nvSpPr>
        <p:spPr>
          <a:xfrm>
            <a:off x="2596085" y="3032236"/>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4" name="楕円 23"/>
          <p:cNvSpPr/>
          <p:nvPr/>
        </p:nvSpPr>
        <p:spPr>
          <a:xfrm>
            <a:off x="3250318" y="4080641"/>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5" name="楕円 24"/>
          <p:cNvSpPr/>
          <p:nvPr/>
        </p:nvSpPr>
        <p:spPr>
          <a:xfrm>
            <a:off x="4261940" y="4535215"/>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7" name="楕円 26"/>
          <p:cNvSpPr/>
          <p:nvPr/>
        </p:nvSpPr>
        <p:spPr>
          <a:xfrm>
            <a:off x="3639921" y="2811518"/>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28" name="楕円 27"/>
          <p:cNvSpPr/>
          <p:nvPr/>
        </p:nvSpPr>
        <p:spPr>
          <a:xfrm>
            <a:off x="4477394" y="3563009"/>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grpSp>
        <p:nvGrpSpPr>
          <p:cNvPr id="30" name="グループ化 29"/>
          <p:cNvGrpSpPr/>
          <p:nvPr/>
        </p:nvGrpSpPr>
        <p:grpSpPr>
          <a:xfrm>
            <a:off x="5816869" y="2264275"/>
            <a:ext cx="5458132" cy="3911290"/>
            <a:chOff x="146559" y="2816063"/>
            <a:chExt cx="5458132" cy="3911290"/>
          </a:xfrm>
        </p:grpSpPr>
        <p:cxnSp>
          <p:nvCxnSpPr>
            <p:cNvPr id="31" name="直線矢印コネクタ 30"/>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34" name="テキスト ボックス 33"/>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35" name="楕円 34"/>
          <p:cNvSpPr/>
          <p:nvPr/>
        </p:nvSpPr>
        <p:spPr>
          <a:xfrm>
            <a:off x="7225841" y="2758971"/>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6" name="楕円 35"/>
          <p:cNvSpPr/>
          <p:nvPr/>
        </p:nvSpPr>
        <p:spPr>
          <a:xfrm>
            <a:off x="7367731" y="358403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7" name="楕円 36"/>
          <p:cNvSpPr/>
          <p:nvPr/>
        </p:nvSpPr>
        <p:spPr>
          <a:xfrm>
            <a:off x="7761868" y="424092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8" name="楕円 37"/>
          <p:cNvSpPr/>
          <p:nvPr/>
        </p:nvSpPr>
        <p:spPr>
          <a:xfrm>
            <a:off x="8660500" y="4958079"/>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9" name="楕円 38"/>
          <p:cNvSpPr/>
          <p:nvPr/>
        </p:nvSpPr>
        <p:spPr>
          <a:xfrm>
            <a:off x="9627451" y="5276194"/>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40" name="楕円 39"/>
          <p:cNvSpPr/>
          <p:nvPr/>
        </p:nvSpPr>
        <p:spPr>
          <a:xfrm>
            <a:off x="8266395" y="3048003"/>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1" name="楕円 40"/>
          <p:cNvSpPr/>
          <p:nvPr/>
        </p:nvSpPr>
        <p:spPr>
          <a:xfrm>
            <a:off x="8920628" y="4096408"/>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2" name="楕円 41"/>
          <p:cNvSpPr/>
          <p:nvPr/>
        </p:nvSpPr>
        <p:spPr>
          <a:xfrm>
            <a:off x="9932250" y="4550982"/>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43" name="楕円 42"/>
          <p:cNvSpPr/>
          <p:nvPr/>
        </p:nvSpPr>
        <p:spPr>
          <a:xfrm>
            <a:off x="9310231" y="2827285"/>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44" name="楕円 43"/>
          <p:cNvSpPr/>
          <p:nvPr/>
        </p:nvSpPr>
        <p:spPr>
          <a:xfrm>
            <a:off x="10147704" y="3578776"/>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4</a:t>
            </a:r>
            <a:endParaRPr kumimoji="1" lang="ja-JP" altLang="en-US" sz="2400" dirty="0">
              <a:latin typeface="Antique Olive CompactPS" panose="020B0904030504030204" pitchFamily="34" charset="0"/>
            </a:endParaRPr>
          </a:p>
        </p:txBody>
      </p:sp>
      <p:sp>
        <p:nvSpPr>
          <p:cNvPr id="45" name="楕円 44"/>
          <p:cNvSpPr/>
          <p:nvPr/>
        </p:nvSpPr>
        <p:spPr>
          <a:xfrm>
            <a:off x="9328913" y="4693047"/>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cxnSp>
        <p:nvCxnSpPr>
          <p:cNvPr id="47" name="直線矢印コネクタ 46"/>
          <p:cNvCxnSpPr/>
          <p:nvPr/>
        </p:nvCxnSpPr>
        <p:spPr>
          <a:xfrm flipH="1" flipV="1">
            <a:off x="9853423" y="5034810"/>
            <a:ext cx="677943" cy="336153"/>
          </a:xfrm>
          <a:prstGeom prst="straightConnector1">
            <a:avLst/>
          </a:prstGeom>
          <a:ln w="1079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10564631" y="5190680"/>
            <a:ext cx="1600759" cy="430887"/>
          </a:xfrm>
          <a:prstGeom prst="rect">
            <a:avLst/>
          </a:prstGeom>
          <a:noFill/>
        </p:spPr>
        <p:txBody>
          <a:bodyPr wrap="none" rtlCol="0">
            <a:spAutoFit/>
          </a:bodyPr>
          <a:lstStyle/>
          <a:p>
            <a:r>
              <a:rPr kumimoji="1" lang="en-US" altLang="ja-JP" sz="2200" dirty="0">
                <a:solidFill>
                  <a:srgbClr val="FF0000"/>
                </a:solidFill>
                <a:latin typeface="Arial Black" panose="020B0A04020102020204" pitchFamily="34" charset="0"/>
              </a:rPr>
              <a:t>Offspring</a:t>
            </a:r>
            <a:endParaRPr kumimoji="1" lang="ja-JP" altLang="en-US" sz="2200" dirty="0">
              <a:solidFill>
                <a:srgbClr val="FF0000"/>
              </a:solidFill>
              <a:latin typeface="Arial Black" panose="020B0A04020102020204" pitchFamily="34" charset="0"/>
            </a:endParaRPr>
          </a:p>
        </p:txBody>
      </p:sp>
      <p:sp>
        <p:nvSpPr>
          <p:cNvPr id="50" name="テキスト ボックス 49"/>
          <p:cNvSpPr txBox="1"/>
          <p:nvPr/>
        </p:nvSpPr>
        <p:spPr>
          <a:xfrm>
            <a:off x="1337515" y="6172453"/>
            <a:ext cx="2969083"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Current Population</a:t>
            </a:r>
            <a:endParaRPr kumimoji="1" lang="ja-JP" altLang="en-US" sz="2400" b="1" dirty="0">
              <a:latin typeface="Arial" panose="020B0604020202020204" pitchFamily="34" charset="0"/>
              <a:cs typeface="Arial" panose="020B0604020202020204" pitchFamily="34" charset="0"/>
            </a:endParaRPr>
          </a:p>
        </p:txBody>
      </p:sp>
      <p:sp>
        <p:nvSpPr>
          <p:cNvPr id="51" name="テキスト ボックス 50"/>
          <p:cNvSpPr txBox="1"/>
          <p:nvPr/>
        </p:nvSpPr>
        <p:spPr>
          <a:xfrm>
            <a:off x="7039359" y="6188220"/>
            <a:ext cx="2951449"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Merged Population</a:t>
            </a:r>
            <a:endParaRPr kumimoji="1" lang="ja-JP" altLang="en-US" sz="2400" b="1" dirty="0">
              <a:latin typeface="Arial" panose="020B0604020202020204" pitchFamily="34" charset="0"/>
              <a:cs typeface="Arial" panose="020B0604020202020204" pitchFamily="34" charset="0"/>
            </a:endParaRPr>
          </a:p>
        </p:txBody>
      </p:sp>
      <p:sp>
        <p:nvSpPr>
          <p:cNvPr id="52" name="フローチャート: 和接合 51"/>
          <p:cNvSpPr/>
          <p:nvPr/>
        </p:nvSpPr>
        <p:spPr>
          <a:xfrm>
            <a:off x="9844195" y="3238472"/>
            <a:ext cx="1080000" cy="1080000"/>
          </a:xfrm>
          <a:prstGeom prst="flowChartSummingJunction">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2155455" y="2114398"/>
            <a:ext cx="1362874"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1)</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4" name="テキスト ボックス 53"/>
          <p:cNvSpPr txBox="1"/>
          <p:nvPr/>
        </p:nvSpPr>
        <p:spPr>
          <a:xfrm>
            <a:off x="7930870" y="2119653"/>
            <a:ext cx="1362874"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2)</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5" name="テキスト ボックス 54"/>
          <p:cNvSpPr txBox="1"/>
          <p:nvPr/>
        </p:nvSpPr>
        <p:spPr>
          <a:xfrm>
            <a:off x="146559" y="82856"/>
            <a:ext cx="11866765" cy="1323439"/>
          </a:xfrm>
          <a:prstGeom prst="rect">
            <a:avLst/>
          </a:prstGeom>
          <a:noFill/>
        </p:spPr>
        <p:txBody>
          <a:bodyPr wrap="square" rtlCol="0">
            <a:spAutoFit/>
          </a:bodyPr>
          <a:lstStyle/>
          <a:p>
            <a:r>
              <a:rPr kumimoji="1" lang="en-US" altLang="ja-JP" sz="2000" dirty="0">
                <a:latin typeface="Arial" panose="020B0604020202020204" pitchFamily="34" charset="0"/>
                <a:cs typeface="Arial" panose="020B0604020202020204" pitchFamily="34" charset="0"/>
              </a:rPr>
              <a:t>Let us assume the current population with 10 solutions in Fig. 1. When a new solution (red solution in Fig. </a:t>
            </a:r>
            <a:r>
              <a:rPr lang="en-US" altLang="ja-JP" sz="2000" dirty="0">
                <a:latin typeface="Arial" panose="020B0604020202020204" pitchFamily="34" charset="0"/>
                <a:cs typeface="Arial" panose="020B0604020202020204" pitchFamily="34" charset="0"/>
              </a:rPr>
              <a:t>2) is generated, the non-dominated sorting results are slightly changed. Then, the worst rank solution is removed. It is clear that the five dominated solutions in Fig. 1 remain “dominated” independent of the location of a newly generated solution. More examples are shown in the next page.</a:t>
            </a:r>
            <a:r>
              <a:rPr kumimoji="1" lang="en-US" altLang="ja-JP" sz="2000" dirty="0">
                <a:latin typeface="Arial" panose="020B0604020202020204" pitchFamily="34" charset="0"/>
                <a:cs typeface="Arial" panose="020B0604020202020204" pitchFamily="34" charset="0"/>
              </a:rPr>
              <a:t>  </a:t>
            </a:r>
            <a:endParaRPr kumimoji="1" lang="ja-JP" altLang="en-US" sz="2000" dirty="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EB3739BF-5D81-B844-95C7-0CE4A46B8349}"/>
                  </a:ext>
                </a:extLst>
              </p14:cNvPr>
              <p14:cNvContentPartPr/>
              <p14:nvPr/>
            </p14:nvContentPartPr>
            <p14:xfrm>
              <a:off x="2276640" y="1545192"/>
              <a:ext cx="2076120" cy="137520"/>
            </p14:xfrm>
          </p:contentPart>
        </mc:Choice>
        <mc:Fallback>
          <p:pic>
            <p:nvPicPr>
              <p:cNvPr id="2" name="墨迹 1">
                <a:extLst>
                  <a:ext uri="{FF2B5EF4-FFF2-40B4-BE49-F238E27FC236}">
                    <a16:creationId xmlns:a16="http://schemas.microsoft.com/office/drawing/2014/main" id="{EB3739BF-5D81-B844-95C7-0CE4A46B8349}"/>
                  </a:ext>
                </a:extLst>
              </p:cNvPr>
              <p:cNvPicPr/>
              <p:nvPr/>
            </p:nvPicPr>
            <p:blipFill>
              <a:blip r:embed="rId3"/>
              <a:stretch>
                <a:fillRect/>
              </a:stretch>
            </p:blipFill>
            <p:spPr>
              <a:xfrm>
                <a:off x="2261520" y="1530072"/>
                <a:ext cx="2106720" cy="168120"/>
              </a:xfrm>
              <a:prstGeom prst="rect">
                <a:avLst/>
              </a:prstGeom>
            </p:spPr>
          </p:pic>
        </mc:Fallback>
      </mc:AlternateContent>
    </p:spTree>
    <p:extLst>
      <p:ext uri="{BB962C8B-B14F-4D97-AF65-F5344CB8AC3E}">
        <p14:creationId xmlns:p14="http://schemas.microsoft.com/office/powerpoint/2010/main" val="287407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146559" y="2248508"/>
            <a:ext cx="5458132" cy="3911290"/>
            <a:chOff x="146559" y="2816063"/>
            <a:chExt cx="5458132" cy="3911290"/>
          </a:xfrm>
        </p:grpSpPr>
        <p:cxnSp>
          <p:nvCxnSpPr>
            <p:cNvPr id="5" name="直線矢印コネクタ 4"/>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8" name="テキスト ボックス 7"/>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15" name="楕円 14"/>
          <p:cNvSpPr/>
          <p:nvPr/>
        </p:nvSpPr>
        <p:spPr>
          <a:xfrm>
            <a:off x="1555531" y="2743204"/>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6" name="楕円 15"/>
          <p:cNvSpPr/>
          <p:nvPr/>
        </p:nvSpPr>
        <p:spPr>
          <a:xfrm>
            <a:off x="1697421" y="3568265"/>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7" name="楕円 16"/>
          <p:cNvSpPr/>
          <p:nvPr/>
        </p:nvSpPr>
        <p:spPr>
          <a:xfrm>
            <a:off x="2091558" y="4225160"/>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8" name="楕円 17"/>
          <p:cNvSpPr/>
          <p:nvPr/>
        </p:nvSpPr>
        <p:spPr>
          <a:xfrm>
            <a:off x="2990190" y="494231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0" name="楕円 19"/>
          <p:cNvSpPr/>
          <p:nvPr/>
        </p:nvSpPr>
        <p:spPr>
          <a:xfrm>
            <a:off x="3957141" y="526042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1" name="楕円 20"/>
          <p:cNvSpPr/>
          <p:nvPr/>
        </p:nvSpPr>
        <p:spPr>
          <a:xfrm>
            <a:off x="2596085" y="3032236"/>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4" name="楕円 23"/>
          <p:cNvSpPr/>
          <p:nvPr/>
        </p:nvSpPr>
        <p:spPr>
          <a:xfrm>
            <a:off x="3250318" y="4080641"/>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25" name="楕円 24"/>
          <p:cNvSpPr/>
          <p:nvPr/>
        </p:nvSpPr>
        <p:spPr>
          <a:xfrm>
            <a:off x="4261940" y="4535215"/>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27" name="楕円 26"/>
          <p:cNvSpPr/>
          <p:nvPr/>
        </p:nvSpPr>
        <p:spPr>
          <a:xfrm>
            <a:off x="3639921" y="2811518"/>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4</a:t>
            </a:r>
            <a:endParaRPr kumimoji="1" lang="ja-JP" altLang="en-US" sz="2400" dirty="0">
              <a:latin typeface="Antique Olive CompactPS" panose="020B0904030504030204" pitchFamily="34" charset="0"/>
            </a:endParaRPr>
          </a:p>
        </p:txBody>
      </p:sp>
      <p:sp>
        <p:nvSpPr>
          <p:cNvPr id="28" name="楕円 27"/>
          <p:cNvSpPr/>
          <p:nvPr/>
        </p:nvSpPr>
        <p:spPr>
          <a:xfrm>
            <a:off x="4477394" y="3563009"/>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4</a:t>
            </a:r>
            <a:endParaRPr kumimoji="1" lang="ja-JP" altLang="en-US" sz="2400" dirty="0">
              <a:latin typeface="Antique Olive CompactPS" panose="020B0904030504030204" pitchFamily="34" charset="0"/>
            </a:endParaRPr>
          </a:p>
        </p:txBody>
      </p:sp>
      <p:grpSp>
        <p:nvGrpSpPr>
          <p:cNvPr id="30" name="グループ化 29"/>
          <p:cNvGrpSpPr/>
          <p:nvPr/>
        </p:nvGrpSpPr>
        <p:grpSpPr>
          <a:xfrm>
            <a:off x="5816869" y="2264275"/>
            <a:ext cx="5458132" cy="3911290"/>
            <a:chOff x="146559" y="2816063"/>
            <a:chExt cx="5458132" cy="3911290"/>
          </a:xfrm>
        </p:grpSpPr>
        <p:cxnSp>
          <p:nvCxnSpPr>
            <p:cNvPr id="31" name="直線矢印コネクタ 30"/>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34" name="テキスト ボックス 33"/>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35" name="楕円 34"/>
          <p:cNvSpPr/>
          <p:nvPr/>
        </p:nvSpPr>
        <p:spPr>
          <a:xfrm>
            <a:off x="7225841" y="2758971"/>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6" name="楕円 35"/>
          <p:cNvSpPr/>
          <p:nvPr/>
        </p:nvSpPr>
        <p:spPr>
          <a:xfrm>
            <a:off x="7367731" y="358403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7" name="楕円 36"/>
          <p:cNvSpPr/>
          <p:nvPr/>
        </p:nvSpPr>
        <p:spPr>
          <a:xfrm>
            <a:off x="7761868" y="424092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8" name="楕円 37"/>
          <p:cNvSpPr/>
          <p:nvPr/>
        </p:nvSpPr>
        <p:spPr>
          <a:xfrm>
            <a:off x="8660500" y="4958079"/>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9" name="楕円 38"/>
          <p:cNvSpPr/>
          <p:nvPr/>
        </p:nvSpPr>
        <p:spPr>
          <a:xfrm>
            <a:off x="9627451" y="5276194"/>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40" name="楕円 39"/>
          <p:cNvSpPr/>
          <p:nvPr/>
        </p:nvSpPr>
        <p:spPr>
          <a:xfrm>
            <a:off x="8266395" y="3048003"/>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1" name="楕円 40"/>
          <p:cNvSpPr/>
          <p:nvPr/>
        </p:nvSpPr>
        <p:spPr>
          <a:xfrm>
            <a:off x="8920628" y="4096408"/>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2" name="楕円 41"/>
          <p:cNvSpPr/>
          <p:nvPr/>
        </p:nvSpPr>
        <p:spPr>
          <a:xfrm>
            <a:off x="9932250" y="4550982"/>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3" name="楕円 42"/>
          <p:cNvSpPr/>
          <p:nvPr/>
        </p:nvSpPr>
        <p:spPr>
          <a:xfrm>
            <a:off x="9310231" y="2827285"/>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44" name="楕円 43"/>
          <p:cNvSpPr/>
          <p:nvPr/>
        </p:nvSpPr>
        <p:spPr>
          <a:xfrm>
            <a:off x="10147704" y="3578776"/>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45" name="楕円 44"/>
          <p:cNvSpPr/>
          <p:nvPr/>
        </p:nvSpPr>
        <p:spPr>
          <a:xfrm>
            <a:off x="10079396" y="2532997"/>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4</a:t>
            </a:r>
            <a:endParaRPr kumimoji="1" lang="ja-JP" altLang="en-US" sz="2400" dirty="0">
              <a:latin typeface="Antique Olive CompactPS" panose="020B0904030504030204" pitchFamily="34" charset="0"/>
            </a:endParaRPr>
          </a:p>
        </p:txBody>
      </p:sp>
      <p:cxnSp>
        <p:nvCxnSpPr>
          <p:cNvPr id="47" name="直線矢印コネクタ 46"/>
          <p:cNvCxnSpPr/>
          <p:nvPr/>
        </p:nvCxnSpPr>
        <p:spPr>
          <a:xfrm>
            <a:off x="1908359" y="5152519"/>
            <a:ext cx="453836" cy="270296"/>
          </a:xfrm>
          <a:prstGeom prst="straightConnector1">
            <a:avLst/>
          </a:prstGeom>
          <a:ln w="1079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1064924" y="4692649"/>
            <a:ext cx="1600759" cy="430887"/>
          </a:xfrm>
          <a:prstGeom prst="rect">
            <a:avLst/>
          </a:prstGeom>
          <a:noFill/>
        </p:spPr>
        <p:txBody>
          <a:bodyPr wrap="none" rtlCol="0">
            <a:spAutoFit/>
          </a:bodyPr>
          <a:lstStyle/>
          <a:p>
            <a:r>
              <a:rPr kumimoji="1" lang="en-US" altLang="ja-JP" sz="2200" dirty="0">
                <a:solidFill>
                  <a:srgbClr val="FF0000"/>
                </a:solidFill>
                <a:latin typeface="Arial Black" panose="020B0A04020102020204" pitchFamily="34" charset="0"/>
              </a:rPr>
              <a:t>Offspring</a:t>
            </a:r>
            <a:endParaRPr kumimoji="1" lang="ja-JP" altLang="en-US" sz="2200" dirty="0">
              <a:solidFill>
                <a:srgbClr val="FF0000"/>
              </a:solidFill>
              <a:latin typeface="Arial Black" panose="020B0A04020102020204" pitchFamily="34" charset="0"/>
            </a:endParaRPr>
          </a:p>
        </p:txBody>
      </p:sp>
      <p:sp>
        <p:nvSpPr>
          <p:cNvPr id="51" name="テキスト ボックス 50"/>
          <p:cNvSpPr txBox="1"/>
          <p:nvPr/>
        </p:nvSpPr>
        <p:spPr>
          <a:xfrm>
            <a:off x="7039359" y="6188220"/>
            <a:ext cx="2951449"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Merged Population</a:t>
            </a:r>
            <a:endParaRPr kumimoji="1" lang="ja-JP" altLang="en-US" sz="2400" b="1" dirty="0">
              <a:latin typeface="Arial" panose="020B0604020202020204" pitchFamily="34" charset="0"/>
              <a:cs typeface="Arial" panose="020B0604020202020204" pitchFamily="34" charset="0"/>
            </a:endParaRPr>
          </a:p>
        </p:txBody>
      </p:sp>
      <p:sp>
        <p:nvSpPr>
          <p:cNvPr id="52" name="フローチャート: 和接合 51"/>
          <p:cNvSpPr/>
          <p:nvPr/>
        </p:nvSpPr>
        <p:spPr>
          <a:xfrm>
            <a:off x="9810785" y="2193978"/>
            <a:ext cx="1080000" cy="1080000"/>
          </a:xfrm>
          <a:prstGeom prst="flowChartSummingJunct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516193" y="6172455"/>
            <a:ext cx="2951449"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Merged Population</a:t>
            </a:r>
            <a:endParaRPr kumimoji="1" lang="ja-JP" altLang="en-US" sz="2400" b="1" dirty="0">
              <a:latin typeface="Arial" panose="020B0604020202020204" pitchFamily="34" charset="0"/>
              <a:cs typeface="Arial" panose="020B0604020202020204" pitchFamily="34" charset="0"/>
            </a:endParaRPr>
          </a:p>
        </p:txBody>
      </p:sp>
      <p:sp>
        <p:nvSpPr>
          <p:cNvPr id="48" name="楕円 47"/>
          <p:cNvSpPr/>
          <p:nvPr/>
        </p:nvSpPr>
        <p:spPr>
          <a:xfrm>
            <a:off x="2394464" y="5276194"/>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53" name="フローチャート: 和接合 52"/>
          <p:cNvSpPr/>
          <p:nvPr/>
        </p:nvSpPr>
        <p:spPr>
          <a:xfrm>
            <a:off x="3398133" y="2567910"/>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2039841" y="2114398"/>
            <a:ext cx="1362874"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3)</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6" name="テキスト ボックス 55"/>
          <p:cNvSpPr txBox="1"/>
          <p:nvPr/>
        </p:nvSpPr>
        <p:spPr>
          <a:xfrm>
            <a:off x="8035973" y="2109143"/>
            <a:ext cx="1362874"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4)</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9" name="テキスト ボックス 58"/>
          <p:cNvSpPr txBox="1"/>
          <p:nvPr/>
        </p:nvSpPr>
        <p:spPr>
          <a:xfrm>
            <a:off x="10485355" y="3342329"/>
            <a:ext cx="1600759" cy="430887"/>
          </a:xfrm>
          <a:prstGeom prst="rect">
            <a:avLst/>
          </a:prstGeom>
          <a:noFill/>
        </p:spPr>
        <p:txBody>
          <a:bodyPr wrap="none" rtlCol="0">
            <a:spAutoFit/>
          </a:bodyPr>
          <a:lstStyle/>
          <a:p>
            <a:r>
              <a:rPr kumimoji="1" lang="en-US" altLang="ja-JP" sz="2200" dirty="0">
                <a:solidFill>
                  <a:srgbClr val="FF0000"/>
                </a:solidFill>
                <a:latin typeface="Arial Black" panose="020B0A04020102020204" pitchFamily="34" charset="0"/>
              </a:rPr>
              <a:t>Offspring</a:t>
            </a:r>
            <a:endParaRPr kumimoji="1" lang="ja-JP" altLang="en-US" sz="2200" dirty="0">
              <a:solidFill>
                <a:srgbClr val="FF0000"/>
              </a:solidFill>
              <a:latin typeface="Arial Black" panose="020B0A04020102020204" pitchFamily="34" charset="0"/>
            </a:endParaRPr>
          </a:p>
        </p:txBody>
      </p:sp>
      <p:cxnSp>
        <p:nvCxnSpPr>
          <p:cNvPr id="60" name="直線矢印コネクタ 59"/>
          <p:cNvCxnSpPr/>
          <p:nvPr/>
        </p:nvCxnSpPr>
        <p:spPr>
          <a:xfrm flipH="1" flipV="1">
            <a:off x="10509926" y="2901961"/>
            <a:ext cx="649470" cy="403763"/>
          </a:xfrm>
          <a:prstGeom prst="straightConnector1">
            <a:avLst/>
          </a:prstGeom>
          <a:ln w="1079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146559" y="82856"/>
            <a:ext cx="11866765" cy="1938992"/>
          </a:xfrm>
          <a:prstGeom prst="rect">
            <a:avLst/>
          </a:prstGeom>
          <a:noFill/>
        </p:spPr>
        <p:txBody>
          <a:bodyPr wrap="square" rtlCol="0">
            <a:spAutoFit/>
          </a:bodyPr>
          <a:lstStyle/>
          <a:p>
            <a:r>
              <a:rPr kumimoji="1" lang="en-US" altLang="ja-JP" sz="2000" dirty="0">
                <a:latin typeface="Arial" panose="020B0604020202020204" pitchFamily="34" charset="0"/>
                <a:cs typeface="Arial" panose="020B0604020202020204" pitchFamily="34" charset="0"/>
              </a:rPr>
              <a:t>In </a:t>
            </a:r>
            <a:r>
              <a:rPr lang="en-US" altLang="ja-JP" sz="2000" dirty="0">
                <a:latin typeface="Arial" panose="020B0604020202020204" pitchFamily="34" charset="0"/>
                <a:cs typeface="Arial" panose="020B0604020202020204" pitchFamily="34" charset="0"/>
              </a:rPr>
              <a:t>Fig. 3, a newly generated solution is a non-dominated solution. The two rank 1 solutions are changed to rank 2 solutions in Fig. 3. The ranks of the six solutions (dominated by the new solution) are changed. Again, the original five dominated  solutions remain “dominated”. In Fig. 4, a new solution has the worst rank. The non-dominate sorting results are not changed by the new solution in Fig. 4. </a:t>
            </a:r>
          </a:p>
          <a:p>
            <a:r>
              <a:rPr kumimoji="1" lang="en-US" altLang="ja-JP" sz="2000" dirty="0">
                <a:latin typeface="Arial" panose="020B0604020202020204" pitchFamily="34" charset="0"/>
                <a:cs typeface="Arial" panose="020B0604020202020204" pitchFamily="34" charset="0"/>
              </a:rPr>
              <a:t>From these figures, we can see that the five dominated solutions in the current solution in Fig. 1 will be deleted sooner or later by the generation update procedure of SMS-EMOA. </a:t>
            </a:r>
            <a:endParaRPr kumimoji="1" lang="ja-JP"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37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146559" y="2248508"/>
            <a:ext cx="5458132" cy="3911290"/>
            <a:chOff x="146559" y="2816063"/>
            <a:chExt cx="5458132" cy="3911290"/>
          </a:xfrm>
        </p:grpSpPr>
        <p:cxnSp>
          <p:nvCxnSpPr>
            <p:cNvPr id="5" name="直線矢印コネクタ 4"/>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8" name="テキスト ボックス 7"/>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15" name="楕円 14"/>
          <p:cNvSpPr/>
          <p:nvPr/>
        </p:nvSpPr>
        <p:spPr>
          <a:xfrm>
            <a:off x="1555531" y="2743204"/>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6" name="楕円 15"/>
          <p:cNvSpPr/>
          <p:nvPr/>
        </p:nvSpPr>
        <p:spPr>
          <a:xfrm>
            <a:off x="1697421" y="3568265"/>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7" name="楕円 16"/>
          <p:cNvSpPr/>
          <p:nvPr/>
        </p:nvSpPr>
        <p:spPr>
          <a:xfrm>
            <a:off x="2091558" y="4225160"/>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8" name="楕円 17"/>
          <p:cNvSpPr/>
          <p:nvPr/>
        </p:nvSpPr>
        <p:spPr>
          <a:xfrm>
            <a:off x="2990190" y="494231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0" name="楕円 19"/>
          <p:cNvSpPr/>
          <p:nvPr/>
        </p:nvSpPr>
        <p:spPr>
          <a:xfrm>
            <a:off x="3957141" y="526042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1" name="楕円 20"/>
          <p:cNvSpPr/>
          <p:nvPr/>
        </p:nvSpPr>
        <p:spPr>
          <a:xfrm>
            <a:off x="2596085" y="3032236"/>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4" name="楕円 23"/>
          <p:cNvSpPr/>
          <p:nvPr/>
        </p:nvSpPr>
        <p:spPr>
          <a:xfrm>
            <a:off x="3250318" y="4080641"/>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5" name="楕円 24"/>
          <p:cNvSpPr/>
          <p:nvPr/>
        </p:nvSpPr>
        <p:spPr>
          <a:xfrm>
            <a:off x="4261940" y="4535215"/>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7" name="楕円 26"/>
          <p:cNvSpPr/>
          <p:nvPr/>
        </p:nvSpPr>
        <p:spPr>
          <a:xfrm>
            <a:off x="3639921" y="2811518"/>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28" name="楕円 27"/>
          <p:cNvSpPr/>
          <p:nvPr/>
        </p:nvSpPr>
        <p:spPr>
          <a:xfrm>
            <a:off x="4477394" y="3563009"/>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grpSp>
        <p:nvGrpSpPr>
          <p:cNvPr id="30" name="グループ化 29"/>
          <p:cNvGrpSpPr/>
          <p:nvPr/>
        </p:nvGrpSpPr>
        <p:grpSpPr>
          <a:xfrm>
            <a:off x="5816869" y="2264275"/>
            <a:ext cx="5458132" cy="3911290"/>
            <a:chOff x="146559" y="2816063"/>
            <a:chExt cx="5458132" cy="3911290"/>
          </a:xfrm>
        </p:grpSpPr>
        <p:cxnSp>
          <p:nvCxnSpPr>
            <p:cNvPr id="31" name="直線矢印コネクタ 30"/>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34" name="テキスト ボックス 33"/>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35" name="楕円 34"/>
          <p:cNvSpPr/>
          <p:nvPr/>
        </p:nvSpPr>
        <p:spPr>
          <a:xfrm>
            <a:off x="7225841" y="2758971"/>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6" name="楕円 35"/>
          <p:cNvSpPr/>
          <p:nvPr/>
        </p:nvSpPr>
        <p:spPr>
          <a:xfrm>
            <a:off x="7367731" y="358403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7" name="楕円 36"/>
          <p:cNvSpPr/>
          <p:nvPr/>
        </p:nvSpPr>
        <p:spPr>
          <a:xfrm>
            <a:off x="7761868" y="424092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8" name="楕円 37"/>
          <p:cNvSpPr/>
          <p:nvPr/>
        </p:nvSpPr>
        <p:spPr>
          <a:xfrm>
            <a:off x="8660500" y="4958079"/>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9" name="楕円 38"/>
          <p:cNvSpPr/>
          <p:nvPr/>
        </p:nvSpPr>
        <p:spPr>
          <a:xfrm>
            <a:off x="9627451" y="5276194"/>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12</a:t>
            </a:r>
          </a:p>
          <a:p>
            <a:pPr algn="ctr"/>
            <a:endParaRPr kumimoji="1" lang="ja-JP" altLang="en-US" sz="2400" dirty="0">
              <a:latin typeface="Antique Olive CompactPS" panose="020B0904030504030204" pitchFamily="34" charset="0"/>
            </a:endParaRPr>
          </a:p>
        </p:txBody>
      </p:sp>
      <p:sp>
        <p:nvSpPr>
          <p:cNvPr id="50" name="テキスト ボックス 49"/>
          <p:cNvSpPr txBox="1"/>
          <p:nvPr/>
        </p:nvSpPr>
        <p:spPr>
          <a:xfrm>
            <a:off x="1337515" y="6172453"/>
            <a:ext cx="2969083"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Current Population</a:t>
            </a:r>
            <a:endParaRPr kumimoji="1" lang="ja-JP" altLang="en-US" sz="2400" b="1" dirty="0">
              <a:latin typeface="Arial" panose="020B0604020202020204" pitchFamily="34" charset="0"/>
              <a:cs typeface="Arial" panose="020B0604020202020204" pitchFamily="34" charset="0"/>
            </a:endParaRPr>
          </a:p>
        </p:txBody>
      </p:sp>
      <p:sp>
        <p:nvSpPr>
          <p:cNvPr id="51" name="テキスト ボックス 50"/>
          <p:cNvSpPr txBox="1"/>
          <p:nvPr/>
        </p:nvSpPr>
        <p:spPr>
          <a:xfrm>
            <a:off x="7039359" y="6188220"/>
            <a:ext cx="2951449"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Merged Population</a:t>
            </a:r>
            <a:endParaRPr kumimoji="1" lang="ja-JP" altLang="en-US" sz="2400" b="1" dirty="0">
              <a:latin typeface="Arial" panose="020B0604020202020204" pitchFamily="34" charset="0"/>
              <a:cs typeface="Arial" panose="020B0604020202020204" pitchFamily="34" charset="0"/>
            </a:endParaRPr>
          </a:p>
        </p:txBody>
      </p:sp>
      <p:sp>
        <p:nvSpPr>
          <p:cNvPr id="53" name="テキスト ボックス 52"/>
          <p:cNvSpPr txBox="1"/>
          <p:nvPr/>
        </p:nvSpPr>
        <p:spPr>
          <a:xfrm>
            <a:off x="2155455" y="2114398"/>
            <a:ext cx="1362874"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5)</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4" name="テキスト ボックス 53"/>
          <p:cNvSpPr txBox="1"/>
          <p:nvPr/>
        </p:nvSpPr>
        <p:spPr>
          <a:xfrm>
            <a:off x="7930870" y="2119653"/>
            <a:ext cx="1362874"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6)</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5" name="テキスト ボックス 54"/>
          <p:cNvSpPr txBox="1"/>
          <p:nvPr/>
        </p:nvSpPr>
        <p:spPr>
          <a:xfrm>
            <a:off x="146559" y="82856"/>
            <a:ext cx="11866765" cy="1631216"/>
          </a:xfrm>
          <a:prstGeom prst="rect">
            <a:avLst/>
          </a:prstGeom>
          <a:noFill/>
        </p:spPr>
        <p:txBody>
          <a:bodyPr wrap="square" rtlCol="0">
            <a:spAutoFit/>
          </a:bodyPr>
          <a:lstStyle/>
          <a:p>
            <a:r>
              <a:rPr kumimoji="1" lang="en-US" altLang="ja-JP" sz="2000" dirty="0">
                <a:latin typeface="Arial" panose="020B0604020202020204" pitchFamily="34" charset="0"/>
                <a:cs typeface="Arial" panose="020B0604020202020204" pitchFamily="34" charset="0"/>
              </a:rPr>
              <a:t>Thus, one idea is to remove all dominated solutions from the </a:t>
            </a:r>
            <a:r>
              <a:rPr lang="en-US" altLang="ja-JP" sz="2000" dirty="0">
                <a:latin typeface="Arial" panose="020B0604020202020204" pitchFamily="34" charset="0"/>
                <a:cs typeface="Arial" panose="020B0604020202020204" pitchFamily="34" charset="0"/>
              </a:rPr>
              <a:t>merged population. If all solutions are non-dominated, a single worst non-dominated solution is removed. The number of offspring is the same as the number of the removed solutions. This may decrease the computation time. The efficiency is the main advantage of this mechanism. One potential positive effect is the increase in the convergence ability (since only the non-dominated solutions are used as parents for generating offspring).</a:t>
            </a:r>
            <a:r>
              <a:rPr kumimoji="1" lang="en-US" altLang="ja-JP" sz="2000" dirty="0">
                <a:latin typeface="Arial" panose="020B0604020202020204" pitchFamily="34" charset="0"/>
                <a:cs typeface="Arial" panose="020B0604020202020204" pitchFamily="34" charset="0"/>
              </a:rPr>
              <a:t>  </a:t>
            </a:r>
            <a:endParaRPr kumimoji="1" lang="ja-JP" altLang="en-US" sz="2000" dirty="0">
              <a:latin typeface="Arial" panose="020B0604020202020204" pitchFamily="34" charset="0"/>
              <a:cs typeface="Arial" panose="020B0604020202020204" pitchFamily="34" charset="0"/>
            </a:endParaRPr>
          </a:p>
        </p:txBody>
      </p:sp>
      <p:sp>
        <p:nvSpPr>
          <p:cNvPr id="48" name="フローチャート: 和接合 47"/>
          <p:cNvSpPr/>
          <p:nvPr/>
        </p:nvSpPr>
        <p:spPr>
          <a:xfrm>
            <a:off x="3398133" y="2567910"/>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フローチャート: 和接合 55"/>
          <p:cNvSpPr/>
          <p:nvPr/>
        </p:nvSpPr>
        <p:spPr>
          <a:xfrm>
            <a:off x="4226552" y="3274734"/>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フローチャート: 和接合 56"/>
          <p:cNvSpPr/>
          <p:nvPr/>
        </p:nvSpPr>
        <p:spPr>
          <a:xfrm>
            <a:off x="2381109" y="2731338"/>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フローチャート: 和接合 58"/>
          <p:cNvSpPr/>
          <p:nvPr/>
        </p:nvSpPr>
        <p:spPr>
          <a:xfrm>
            <a:off x="3095811" y="3813900"/>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ローチャート: 和接合 59"/>
          <p:cNvSpPr/>
          <p:nvPr/>
        </p:nvSpPr>
        <p:spPr>
          <a:xfrm>
            <a:off x="4046997" y="4323650"/>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8188543" y="4624731"/>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62" name="楕円 61"/>
          <p:cNvSpPr/>
          <p:nvPr/>
        </p:nvSpPr>
        <p:spPr>
          <a:xfrm>
            <a:off x="9055645" y="5449791"/>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63" name="楕円 62"/>
          <p:cNvSpPr/>
          <p:nvPr/>
        </p:nvSpPr>
        <p:spPr>
          <a:xfrm>
            <a:off x="9261123" y="4548176"/>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64" name="楕円 63"/>
          <p:cNvSpPr/>
          <p:nvPr/>
        </p:nvSpPr>
        <p:spPr>
          <a:xfrm>
            <a:off x="8325181" y="3331962"/>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65" name="楕円 64"/>
          <p:cNvSpPr/>
          <p:nvPr/>
        </p:nvSpPr>
        <p:spPr>
          <a:xfrm>
            <a:off x="9397206" y="3459307"/>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66" name="フローチャート: 和接合 65"/>
          <p:cNvSpPr/>
          <p:nvPr/>
        </p:nvSpPr>
        <p:spPr>
          <a:xfrm>
            <a:off x="8101153" y="3063807"/>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ローチャート: 和接合 66"/>
          <p:cNvSpPr/>
          <p:nvPr/>
        </p:nvSpPr>
        <p:spPr>
          <a:xfrm>
            <a:off x="9181093" y="3225667"/>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ローチャート: 和接合 67"/>
          <p:cNvSpPr/>
          <p:nvPr/>
        </p:nvSpPr>
        <p:spPr>
          <a:xfrm>
            <a:off x="9039205" y="4334507"/>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ローチャート: 和接合 68"/>
          <p:cNvSpPr/>
          <p:nvPr/>
        </p:nvSpPr>
        <p:spPr>
          <a:xfrm>
            <a:off x="9443853" y="5033444"/>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055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146559" y="2248508"/>
            <a:ext cx="5458132" cy="3911290"/>
            <a:chOff x="146559" y="2816063"/>
            <a:chExt cx="5458132" cy="3911290"/>
          </a:xfrm>
        </p:grpSpPr>
        <p:cxnSp>
          <p:nvCxnSpPr>
            <p:cNvPr id="5" name="直線矢印コネクタ 4"/>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8" name="テキスト ボックス 7"/>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17" name="楕円 16"/>
          <p:cNvSpPr/>
          <p:nvPr/>
        </p:nvSpPr>
        <p:spPr>
          <a:xfrm>
            <a:off x="1912069" y="4086075"/>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0" name="楕円 19"/>
          <p:cNvSpPr/>
          <p:nvPr/>
        </p:nvSpPr>
        <p:spPr>
          <a:xfrm>
            <a:off x="2347440" y="466064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1" name="楕円 20"/>
          <p:cNvSpPr/>
          <p:nvPr/>
        </p:nvSpPr>
        <p:spPr>
          <a:xfrm>
            <a:off x="2133953" y="2952754"/>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4" name="楕円 23"/>
          <p:cNvSpPr/>
          <p:nvPr/>
        </p:nvSpPr>
        <p:spPr>
          <a:xfrm>
            <a:off x="2591294" y="3717496"/>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5" name="楕円 24"/>
          <p:cNvSpPr/>
          <p:nvPr/>
        </p:nvSpPr>
        <p:spPr>
          <a:xfrm>
            <a:off x="4261940" y="4535215"/>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7" name="楕円 26"/>
          <p:cNvSpPr/>
          <p:nvPr/>
        </p:nvSpPr>
        <p:spPr>
          <a:xfrm>
            <a:off x="3639921" y="2811518"/>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28" name="楕円 27"/>
          <p:cNvSpPr/>
          <p:nvPr/>
        </p:nvSpPr>
        <p:spPr>
          <a:xfrm>
            <a:off x="4477394" y="3563009"/>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50" name="テキスト ボックス 49"/>
          <p:cNvSpPr txBox="1"/>
          <p:nvPr/>
        </p:nvSpPr>
        <p:spPr>
          <a:xfrm>
            <a:off x="1337515" y="6172453"/>
            <a:ext cx="2969083"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Current Population</a:t>
            </a:r>
            <a:endParaRPr kumimoji="1" lang="ja-JP" altLang="en-US" sz="2400" b="1" dirty="0">
              <a:latin typeface="Arial" panose="020B0604020202020204" pitchFamily="34" charset="0"/>
              <a:cs typeface="Arial" panose="020B0604020202020204" pitchFamily="34" charset="0"/>
            </a:endParaRPr>
          </a:p>
        </p:txBody>
      </p:sp>
      <p:sp>
        <p:nvSpPr>
          <p:cNvPr id="53" name="テキスト ボックス 52"/>
          <p:cNvSpPr txBox="1"/>
          <p:nvPr/>
        </p:nvSpPr>
        <p:spPr>
          <a:xfrm>
            <a:off x="2155455" y="2114398"/>
            <a:ext cx="1362874"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7)</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5" name="テキスト ボックス 54"/>
          <p:cNvSpPr txBox="1"/>
          <p:nvPr/>
        </p:nvSpPr>
        <p:spPr>
          <a:xfrm>
            <a:off x="146559" y="82856"/>
            <a:ext cx="11866765" cy="1938992"/>
          </a:xfrm>
          <a:prstGeom prst="rect">
            <a:avLst/>
          </a:prstGeom>
          <a:noFill/>
        </p:spPr>
        <p:txBody>
          <a:bodyPr wrap="square" rtlCol="0">
            <a:spAutoFit/>
          </a:bodyPr>
          <a:lstStyle/>
          <a:p>
            <a:r>
              <a:rPr kumimoji="1" lang="en-US" altLang="ja-JP" sz="2000" dirty="0">
                <a:latin typeface="Arial" panose="020B0604020202020204" pitchFamily="34" charset="0"/>
                <a:cs typeface="Arial" panose="020B0604020202020204" pitchFamily="34" charset="0"/>
              </a:rPr>
              <a:t>One potential negative effect is the decrease in the diversity of solutions. </a:t>
            </a:r>
            <a:r>
              <a:rPr lang="en-US" altLang="ja-JP" sz="2000" dirty="0">
                <a:latin typeface="Arial" panose="020B0604020202020204" pitchFamily="34" charset="0"/>
                <a:cs typeface="Arial" panose="020B0604020202020204" pitchFamily="34" charset="0"/>
              </a:rPr>
              <a:t>In Fig. 7, only two solutions are non-dominated. All the other solutions are deleted. Then, new solutions are generated from the two non-dominated solutions. It is very likely that the generated offspring do not have large diversity as shown in Fig. 8.</a:t>
            </a:r>
          </a:p>
          <a:p>
            <a:r>
              <a:rPr kumimoji="1" lang="en-US" altLang="ja-JP" sz="2000" dirty="0">
                <a:latin typeface="Arial" panose="020B0604020202020204" pitchFamily="34" charset="0"/>
                <a:cs typeface="Arial" panose="020B0604020202020204" pitchFamily="34" charset="0"/>
              </a:rPr>
              <a:t>It is an interesting research topic to compare the two generation update mechanisms: (</a:t>
            </a:r>
            <a:r>
              <a:rPr kumimoji="1" lang="en-US" altLang="ja-JP" sz="2000" dirty="0">
                <a:latin typeface="SymbolPS" panose="05050102010607020607" pitchFamily="18" charset="2"/>
                <a:cs typeface="Arial" panose="020B0604020202020204" pitchFamily="34" charset="0"/>
              </a:rPr>
              <a:t>m + 1</a:t>
            </a:r>
            <a:r>
              <a:rPr kumimoji="1" lang="en-US" altLang="ja-JP" sz="2000" dirty="0">
                <a:latin typeface="Arial" panose="020B0604020202020204" pitchFamily="34" charset="0"/>
                <a:cs typeface="Arial" panose="020B0604020202020204" pitchFamily="34" charset="0"/>
              </a:rPr>
              <a:t>) and a special type of (</a:t>
            </a:r>
            <a:r>
              <a:rPr kumimoji="1" lang="en-US" altLang="ja-JP" sz="2000" dirty="0">
                <a:latin typeface="SymbolPS" panose="05050102010607020607" pitchFamily="18" charset="2"/>
                <a:cs typeface="Arial" panose="020B0604020202020204" pitchFamily="34" charset="0"/>
              </a:rPr>
              <a:t>m + l</a:t>
            </a:r>
            <a:r>
              <a:rPr kumimoji="1" lang="en-US" altLang="ja-JP" sz="2000" dirty="0">
                <a:latin typeface="Arial" panose="020B0604020202020204" pitchFamily="34" charset="0"/>
                <a:cs typeface="Arial" panose="020B0604020202020204" pitchFamily="34" charset="0"/>
              </a:rPr>
              <a:t>) where the value of </a:t>
            </a:r>
            <a:r>
              <a:rPr lang="en-US" altLang="ja-JP" sz="2000" dirty="0">
                <a:latin typeface="SymbolPS" panose="05050102010607020607" pitchFamily="18" charset="2"/>
                <a:cs typeface="Arial" panose="020B0604020202020204" pitchFamily="34" charset="0"/>
              </a:rPr>
              <a:t>l</a:t>
            </a:r>
            <a:r>
              <a:rPr lang="en-US" altLang="ja-JP" sz="2000" dirty="0">
                <a:latin typeface="Arial" panose="020B0604020202020204" pitchFamily="34" charset="0"/>
                <a:cs typeface="Arial" panose="020B0604020202020204" pitchFamily="34" charset="0"/>
              </a:rPr>
              <a:t> is specified depending on the number of dominated solutions.  </a:t>
            </a:r>
            <a:r>
              <a:rPr kumimoji="1" lang="en-US" altLang="ja-JP" sz="2000" dirty="0">
                <a:latin typeface="Arial" panose="020B0604020202020204" pitchFamily="34" charset="0"/>
                <a:cs typeface="Arial" panose="020B0604020202020204" pitchFamily="34" charset="0"/>
              </a:rPr>
              <a:t>    </a:t>
            </a:r>
            <a:endParaRPr kumimoji="1" lang="ja-JP" altLang="en-US" sz="2000" dirty="0">
              <a:latin typeface="Arial" panose="020B0604020202020204" pitchFamily="34" charset="0"/>
              <a:cs typeface="Arial" panose="020B0604020202020204" pitchFamily="34" charset="0"/>
            </a:endParaRPr>
          </a:p>
        </p:txBody>
      </p:sp>
      <p:sp>
        <p:nvSpPr>
          <p:cNvPr id="46" name="楕円 45"/>
          <p:cNvSpPr/>
          <p:nvPr/>
        </p:nvSpPr>
        <p:spPr>
          <a:xfrm>
            <a:off x="3363803" y="4195715"/>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8" name="楕円 47"/>
          <p:cNvSpPr/>
          <p:nvPr/>
        </p:nvSpPr>
        <p:spPr>
          <a:xfrm>
            <a:off x="5253256" y="3794234"/>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56" name="楕円 55"/>
          <p:cNvSpPr/>
          <p:nvPr/>
        </p:nvSpPr>
        <p:spPr>
          <a:xfrm>
            <a:off x="3976251" y="3231933"/>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grpSp>
        <p:nvGrpSpPr>
          <p:cNvPr id="57" name="グループ化 56"/>
          <p:cNvGrpSpPr/>
          <p:nvPr/>
        </p:nvGrpSpPr>
        <p:grpSpPr>
          <a:xfrm>
            <a:off x="6058609" y="2253764"/>
            <a:ext cx="5458132" cy="3911290"/>
            <a:chOff x="146559" y="2816063"/>
            <a:chExt cx="5458132" cy="3911290"/>
          </a:xfrm>
        </p:grpSpPr>
        <p:cxnSp>
          <p:nvCxnSpPr>
            <p:cNvPr id="58" name="直線矢印コネクタ 57"/>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61" name="テキスト ボックス 60"/>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62" name="楕円 61"/>
          <p:cNvSpPr/>
          <p:nvPr/>
        </p:nvSpPr>
        <p:spPr>
          <a:xfrm>
            <a:off x="7824119" y="4091331"/>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63" name="楕円 62"/>
          <p:cNvSpPr/>
          <p:nvPr/>
        </p:nvSpPr>
        <p:spPr>
          <a:xfrm>
            <a:off x="8259490" y="4665903"/>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69" name="テキスト ボックス 68"/>
          <p:cNvSpPr txBox="1"/>
          <p:nvPr/>
        </p:nvSpPr>
        <p:spPr>
          <a:xfrm>
            <a:off x="7249565" y="6177709"/>
            <a:ext cx="2969083"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Current Population</a:t>
            </a:r>
            <a:endParaRPr kumimoji="1" lang="ja-JP" altLang="en-US" sz="2400" b="1" dirty="0">
              <a:latin typeface="Arial" panose="020B0604020202020204" pitchFamily="34" charset="0"/>
              <a:cs typeface="Arial" panose="020B0604020202020204" pitchFamily="34" charset="0"/>
            </a:endParaRPr>
          </a:p>
        </p:txBody>
      </p:sp>
      <p:sp>
        <p:nvSpPr>
          <p:cNvPr id="70" name="テキスト ボックス 69"/>
          <p:cNvSpPr txBox="1"/>
          <p:nvPr/>
        </p:nvSpPr>
        <p:spPr>
          <a:xfrm>
            <a:off x="8067505" y="2119654"/>
            <a:ext cx="1362874"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8)</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74" name="フローチャート: 和接合 73"/>
          <p:cNvSpPr/>
          <p:nvPr/>
        </p:nvSpPr>
        <p:spPr>
          <a:xfrm>
            <a:off x="1909174" y="2689753"/>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フローチャート: 和接合 74"/>
          <p:cNvSpPr/>
          <p:nvPr/>
        </p:nvSpPr>
        <p:spPr>
          <a:xfrm>
            <a:off x="2366373" y="3451752"/>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ローチャート: 和接合 75"/>
          <p:cNvSpPr/>
          <p:nvPr/>
        </p:nvSpPr>
        <p:spPr>
          <a:xfrm>
            <a:off x="3138882" y="3950991"/>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フローチャート: 和接合 76"/>
          <p:cNvSpPr/>
          <p:nvPr/>
        </p:nvSpPr>
        <p:spPr>
          <a:xfrm>
            <a:off x="4037515" y="4271556"/>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フローチャート: 和接合 77"/>
          <p:cNvSpPr/>
          <p:nvPr/>
        </p:nvSpPr>
        <p:spPr>
          <a:xfrm>
            <a:off x="5051762" y="3509558"/>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フローチャート: 和接合 78"/>
          <p:cNvSpPr/>
          <p:nvPr/>
        </p:nvSpPr>
        <p:spPr>
          <a:xfrm>
            <a:off x="4279255" y="3315117"/>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フローチャート: 和接合 79"/>
          <p:cNvSpPr/>
          <p:nvPr/>
        </p:nvSpPr>
        <p:spPr>
          <a:xfrm>
            <a:off x="3737975" y="3005062"/>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フローチャート: 和接合 80"/>
          <p:cNvSpPr/>
          <p:nvPr/>
        </p:nvSpPr>
        <p:spPr>
          <a:xfrm>
            <a:off x="3396390" y="2547863"/>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8188543" y="4246360"/>
            <a:ext cx="216000" cy="216000"/>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latin typeface="Antique Olive CompactPS" panose="020B0904030504030204" pitchFamily="34" charset="0"/>
            </a:endParaRPr>
          </a:p>
        </p:txBody>
      </p:sp>
      <p:sp>
        <p:nvSpPr>
          <p:cNvPr id="83" name="楕円 82"/>
          <p:cNvSpPr/>
          <p:nvPr/>
        </p:nvSpPr>
        <p:spPr>
          <a:xfrm>
            <a:off x="8582680" y="4651007"/>
            <a:ext cx="216000" cy="216000"/>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latin typeface="Antique Olive CompactPS" panose="020B0904030504030204" pitchFamily="34" charset="0"/>
            </a:endParaRPr>
          </a:p>
        </p:txBody>
      </p:sp>
      <p:sp>
        <p:nvSpPr>
          <p:cNvPr id="84" name="楕円 83"/>
          <p:cNvSpPr/>
          <p:nvPr/>
        </p:nvSpPr>
        <p:spPr>
          <a:xfrm>
            <a:off x="8057166" y="4535394"/>
            <a:ext cx="216000" cy="216000"/>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latin typeface="Antique Olive CompactPS" panose="020B0904030504030204" pitchFamily="34" charset="0"/>
            </a:endParaRPr>
          </a:p>
        </p:txBody>
      </p:sp>
      <p:sp>
        <p:nvSpPr>
          <p:cNvPr id="85" name="楕円 84"/>
          <p:cNvSpPr/>
          <p:nvPr/>
        </p:nvSpPr>
        <p:spPr>
          <a:xfrm>
            <a:off x="8440793" y="4404017"/>
            <a:ext cx="216000" cy="216000"/>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latin typeface="Antique Olive CompactPS" panose="020B0904030504030204" pitchFamily="34" charset="0"/>
            </a:endParaRPr>
          </a:p>
        </p:txBody>
      </p:sp>
      <p:sp>
        <p:nvSpPr>
          <p:cNvPr id="86" name="楕円 85"/>
          <p:cNvSpPr/>
          <p:nvPr/>
        </p:nvSpPr>
        <p:spPr>
          <a:xfrm>
            <a:off x="8194247" y="3959682"/>
            <a:ext cx="216000" cy="216000"/>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latin typeface="Antique Olive CompactPS" panose="020B0904030504030204" pitchFamily="34" charset="0"/>
            </a:endParaRPr>
          </a:p>
        </p:txBody>
      </p:sp>
      <p:sp>
        <p:nvSpPr>
          <p:cNvPr id="87" name="楕円 86"/>
          <p:cNvSpPr/>
          <p:nvPr/>
        </p:nvSpPr>
        <p:spPr>
          <a:xfrm>
            <a:off x="8430283" y="4120239"/>
            <a:ext cx="216000" cy="216000"/>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latin typeface="Antique Olive CompactPS" panose="020B0904030504030204" pitchFamily="34" charset="0"/>
            </a:endParaRPr>
          </a:p>
        </p:txBody>
      </p:sp>
      <p:sp>
        <p:nvSpPr>
          <p:cNvPr id="88" name="楕円 87"/>
          <p:cNvSpPr/>
          <p:nvPr/>
        </p:nvSpPr>
        <p:spPr>
          <a:xfrm>
            <a:off x="8687786" y="4335700"/>
            <a:ext cx="216000" cy="216000"/>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latin typeface="Antique Olive CompactPS" panose="020B0904030504030204" pitchFamily="34" charset="0"/>
            </a:endParaRPr>
          </a:p>
        </p:txBody>
      </p:sp>
      <p:sp>
        <p:nvSpPr>
          <p:cNvPr id="89" name="楕円 88"/>
          <p:cNvSpPr/>
          <p:nvPr/>
        </p:nvSpPr>
        <p:spPr>
          <a:xfrm>
            <a:off x="8926625" y="4613556"/>
            <a:ext cx="216000" cy="216000"/>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latin typeface="Antique Olive CompactPS" panose="020B0904030504030204" pitchFamily="34" charset="0"/>
            </a:endParaRPr>
          </a:p>
        </p:txBody>
      </p:sp>
    </p:spTree>
    <p:extLst>
      <p:ext uri="{BB962C8B-B14F-4D97-AF65-F5344CB8AC3E}">
        <p14:creationId xmlns:p14="http://schemas.microsoft.com/office/powerpoint/2010/main" val="129261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146559" y="2248508"/>
            <a:ext cx="5458132" cy="3911290"/>
            <a:chOff x="146559" y="2816063"/>
            <a:chExt cx="5458132" cy="3911290"/>
          </a:xfrm>
        </p:grpSpPr>
        <p:cxnSp>
          <p:nvCxnSpPr>
            <p:cNvPr id="5" name="直線矢印コネクタ 4"/>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8" name="テキスト ボックス 7"/>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15" name="楕円 14"/>
          <p:cNvSpPr/>
          <p:nvPr/>
        </p:nvSpPr>
        <p:spPr>
          <a:xfrm>
            <a:off x="1555531" y="2743204"/>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6" name="楕円 15"/>
          <p:cNvSpPr/>
          <p:nvPr/>
        </p:nvSpPr>
        <p:spPr>
          <a:xfrm>
            <a:off x="1697421" y="3568265"/>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7" name="楕円 16"/>
          <p:cNvSpPr/>
          <p:nvPr/>
        </p:nvSpPr>
        <p:spPr>
          <a:xfrm>
            <a:off x="2091558" y="4225160"/>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8" name="楕円 17"/>
          <p:cNvSpPr/>
          <p:nvPr/>
        </p:nvSpPr>
        <p:spPr>
          <a:xfrm>
            <a:off x="2990190" y="494231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0" name="楕円 19"/>
          <p:cNvSpPr/>
          <p:nvPr/>
        </p:nvSpPr>
        <p:spPr>
          <a:xfrm>
            <a:off x="3957141" y="526042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1" name="楕円 20"/>
          <p:cNvSpPr/>
          <p:nvPr/>
        </p:nvSpPr>
        <p:spPr>
          <a:xfrm>
            <a:off x="2596085" y="3032236"/>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4" name="楕円 23"/>
          <p:cNvSpPr/>
          <p:nvPr/>
        </p:nvSpPr>
        <p:spPr>
          <a:xfrm>
            <a:off x="3250318" y="4080641"/>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5" name="楕円 24"/>
          <p:cNvSpPr/>
          <p:nvPr/>
        </p:nvSpPr>
        <p:spPr>
          <a:xfrm>
            <a:off x="4261940" y="4535215"/>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7" name="楕円 26"/>
          <p:cNvSpPr/>
          <p:nvPr/>
        </p:nvSpPr>
        <p:spPr>
          <a:xfrm>
            <a:off x="3639921" y="2811518"/>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28" name="楕円 27"/>
          <p:cNvSpPr/>
          <p:nvPr/>
        </p:nvSpPr>
        <p:spPr>
          <a:xfrm>
            <a:off x="4477394" y="3563009"/>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grpSp>
        <p:nvGrpSpPr>
          <p:cNvPr id="30" name="グループ化 29"/>
          <p:cNvGrpSpPr/>
          <p:nvPr/>
        </p:nvGrpSpPr>
        <p:grpSpPr>
          <a:xfrm>
            <a:off x="5816869" y="2264275"/>
            <a:ext cx="5458132" cy="3911290"/>
            <a:chOff x="146559" y="2816063"/>
            <a:chExt cx="5458132" cy="3911290"/>
          </a:xfrm>
        </p:grpSpPr>
        <p:cxnSp>
          <p:nvCxnSpPr>
            <p:cNvPr id="31" name="直線矢印コネクタ 30"/>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34" name="テキスト ボックス 33"/>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35" name="楕円 34"/>
          <p:cNvSpPr/>
          <p:nvPr/>
        </p:nvSpPr>
        <p:spPr>
          <a:xfrm>
            <a:off x="7225841" y="2758971"/>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6" name="楕円 35"/>
          <p:cNvSpPr/>
          <p:nvPr/>
        </p:nvSpPr>
        <p:spPr>
          <a:xfrm>
            <a:off x="7367731" y="358403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7" name="楕円 36"/>
          <p:cNvSpPr/>
          <p:nvPr/>
        </p:nvSpPr>
        <p:spPr>
          <a:xfrm>
            <a:off x="7761868" y="424092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8" name="楕円 37"/>
          <p:cNvSpPr/>
          <p:nvPr/>
        </p:nvSpPr>
        <p:spPr>
          <a:xfrm>
            <a:off x="8660500" y="4958079"/>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9" name="楕円 38"/>
          <p:cNvSpPr/>
          <p:nvPr/>
        </p:nvSpPr>
        <p:spPr>
          <a:xfrm>
            <a:off x="9627451" y="5276194"/>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40" name="楕円 39"/>
          <p:cNvSpPr/>
          <p:nvPr/>
        </p:nvSpPr>
        <p:spPr>
          <a:xfrm>
            <a:off x="8266395" y="3048003"/>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1" name="楕円 40"/>
          <p:cNvSpPr/>
          <p:nvPr/>
        </p:nvSpPr>
        <p:spPr>
          <a:xfrm>
            <a:off x="8920628" y="4096408"/>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2" name="楕円 41"/>
          <p:cNvSpPr/>
          <p:nvPr/>
        </p:nvSpPr>
        <p:spPr>
          <a:xfrm>
            <a:off x="10878160" y="4958079"/>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5" name="楕円 44"/>
          <p:cNvSpPr/>
          <p:nvPr/>
        </p:nvSpPr>
        <p:spPr>
          <a:xfrm>
            <a:off x="8550132" y="3568445"/>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50" name="テキスト ボックス 49"/>
          <p:cNvSpPr txBox="1"/>
          <p:nvPr/>
        </p:nvSpPr>
        <p:spPr>
          <a:xfrm>
            <a:off x="1337515" y="6172453"/>
            <a:ext cx="2969083"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Current Population</a:t>
            </a:r>
            <a:endParaRPr kumimoji="1" lang="ja-JP" altLang="en-US" sz="2400" b="1" dirty="0">
              <a:latin typeface="Arial" panose="020B0604020202020204" pitchFamily="34" charset="0"/>
              <a:cs typeface="Arial" panose="020B0604020202020204" pitchFamily="34" charset="0"/>
            </a:endParaRPr>
          </a:p>
        </p:txBody>
      </p:sp>
      <p:sp>
        <p:nvSpPr>
          <p:cNvPr id="51" name="テキスト ボックス 50"/>
          <p:cNvSpPr txBox="1"/>
          <p:nvPr/>
        </p:nvSpPr>
        <p:spPr>
          <a:xfrm>
            <a:off x="7039359" y="6188220"/>
            <a:ext cx="2951449"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Merged Population</a:t>
            </a:r>
            <a:endParaRPr kumimoji="1" lang="ja-JP" altLang="en-US" sz="2400" b="1" dirty="0">
              <a:latin typeface="Arial" panose="020B0604020202020204" pitchFamily="34" charset="0"/>
              <a:cs typeface="Arial" panose="020B0604020202020204" pitchFamily="34" charset="0"/>
            </a:endParaRPr>
          </a:p>
        </p:txBody>
      </p:sp>
      <p:sp>
        <p:nvSpPr>
          <p:cNvPr id="53" name="テキスト ボックス 52"/>
          <p:cNvSpPr txBox="1"/>
          <p:nvPr/>
        </p:nvSpPr>
        <p:spPr>
          <a:xfrm>
            <a:off x="2155455" y="2114398"/>
            <a:ext cx="1362874"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9)</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4" name="テキスト ボックス 53"/>
          <p:cNvSpPr txBox="1"/>
          <p:nvPr/>
        </p:nvSpPr>
        <p:spPr>
          <a:xfrm>
            <a:off x="9224179" y="3311537"/>
            <a:ext cx="1563248"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10)</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5" name="テキスト ボックス 54"/>
          <p:cNvSpPr txBox="1"/>
          <p:nvPr/>
        </p:nvSpPr>
        <p:spPr>
          <a:xfrm>
            <a:off x="146559" y="54281"/>
            <a:ext cx="11866765" cy="1938992"/>
          </a:xfrm>
          <a:prstGeom prst="rect">
            <a:avLst/>
          </a:prstGeom>
          <a:noFill/>
        </p:spPr>
        <p:txBody>
          <a:bodyPr wrap="square" rtlCol="0">
            <a:spAutoFit/>
          </a:bodyPr>
          <a:lstStyle/>
          <a:p>
            <a:r>
              <a:rPr kumimoji="1" lang="en-US" altLang="ja-JP" sz="2000" dirty="0">
                <a:latin typeface="Arial" panose="020B0604020202020204" pitchFamily="34" charset="0"/>
                <a:cs typeface="Arial" panose="020B0604020202020204" pitchFamily="34" charset="0"/>
              </a:rPr>
              <a:t>When we use the </a:t>
            </a:r>
            <a:r>
              <a:rPr lang="en-US" altLang="ja-JP" sz="2000" dirty="0">
                <a:latin typeface="Arial" panose="020B0604020202020204" pitchFamily="34" charset="0"/>
                <a:cs typeface="Arial" panose="020B0604020202020204" pitchFamily="34" charset="0"/>
              </a:rPr>
              <a:t>(</a:t>
            </a:r>
            <a:r>
              <a:rPr lang="en-US" altLang="ja-JP" sz="2000" dirty="0">
                <a:latin typeface="SymbolPS" panose="05050102010607020607" pitchFamily="18" charset="2"/>
                <a:cs typeface="Arial" panose="020B0604020202020204" pitchFamily="34" charset="0"/>
              </a:rPr>
              <a:t>m + 1</a:t>
            </a:r>
            <a:r>
              <a:rPr lang="en-US" altLang="ja-JP" sz="2000" dirty="0">
                <a:latin typeface="Arial" panose="020B0604020202020204" pitchFamily="34" charset="0"/>
                <a:cs typeface="Arial" panose="020B0604020202020204" pitchFamily="34" charset="0"/>
              </a:rPr>
              <a:t>) strategy as in SMS-EMOA, one simplified mechanism is to randomly choose one solution from the worst rank solutions. It seems that this effect is small since the number of the worst rank solutions is small as in Fig. 9 (thus the computation load for the HV contribution calculation is not large, and the effect of random choice on the search ability is also small). One possible negative effect is diversity decrease. Usually, it is very likely that the extreme solutions have large HV contributions. However, they can be removed by random selection (as in Fig. 10).  </a:t>
            </a:r>
            <a:endParaRPr kumimoji="1" lang="ja-JP" altLang="en-US" sz="2000" dirty="0">
              <a:latin typeface="Arial" panose="020B0604020202020204" pitchFamily="34" charset="0"/>
              <a:cs typeface="Arial" panose="020B0604020202020204" pitchFamily="34" charset="0"/>
            </a:endParaRPr>
          </a:p>
        </p:txBody>
      </p:sp>
      <p:sp>
        <p:nvSpPr>
          <p:cNvPr id="46" name="楕円 45"/>
          <p:cNvSpPr/>
          <p:nvPr/>
        </p:nvSpPr>
        <p:spPr>
          <a:xfrm>
            <a:off x="2921839" y="3542165"/>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8" name="楕円 47"/>
          <p:cNvSpPr/>
          <p:nvPr/>
        </p:nvSpPr>
        <p:spPr>
          <a:xfrm>
            <a:off x="9779831" y="4511390"/>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56" name="楕円 55"/>
          <p:cNvSpPr/>
          <p:nvPr/>
        </p:nvSpPr>
        <p:spPr>
          <a:xfrm>
            <a:off x="7885249" y="2033428"/>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 name="テキスト ボックス 1"/>
          <p:cNvSpPr txBox="1"/>
          <p:nvPr/>
        </p:nvSpPr>
        <p:spPr>
          <a:xfrm>
            <a:off x="8660500" y="2138646"/>
            <a:ext cx="3471033" cy="1107996"/>
          </a:xfrm>
          <a:prstGeom prst="rect">
            <a:avLst/>
          </a:prstGeom>
          <a:noFill/>
          <a:ln w="38100">
            <a:solidFill>
              <a:srgbClr val="33CC33"/>
            </a:solidFill>
          </a:ln>
        </p:spPr>
        <p:txBody>
          <a:bodyPr wrap="square" rtlCol="0">
            <a:spAutoFit/>
          </a:bodyPr>
          <a:lstStyle/>
          <a:p>
            <a:r>
              <a:rPr kumimoji="1" lang="en-US" altLang="ja-JP" sz="2200" dirty="0">
                <a:latin typeface="Arial" panose="020B0604020202020204" pitchFamily="34" charset="0"/>
                <a:cs typeface="Arial" panose="020B0604020202020204" pitchFamily="34" charset="0"/>
              </a:rPr>
              <a:t>It seems that the crowding distance can be used instead of random choice.</a:t>
            </a:r>
            <a:endParaRPr kumimoji="1" lang="ja-JP" altLang="en-US" sz="2200" dirty="0">
              <a:latin typeface="Arial" panose="020B0604020202020204" pitchFamily="34" charset="0"/>
              <a:cs typeface="Arial" panose="020B0604020202020204" pitchFamily="34" charset="0"/>
            </a:endParaRPr>
          </a:p>
        </p:txBody>
      </p:sp>
      <p:sp>
        <p:nvSpPr>
          <p:cNvPr id="43" name="フローチャート: 和接合 42"/>
          <p:cNvSpPr/>
          <p:nvPr/>
        </p:nvSpPr>
        <p:spPr>
          <a:xfrm>
            <a:off x="10657193" y="4735090"/>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ローチャート: 和接合 43"/>
          <p:cNvSpPr/>
          <p:nvPr/>
        </p:nvSpPr>
        <p:spPr>
          <a:xfrm>
            <a:off x="4274395" y="3334808"/>
            <a:ext cx="900000" cy="900000"/>
          </a:xfrm>
          <a:prstGeom prst="flowChartSummingJunction">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p:cNvCxnSpPr>
            <a:stCxn id="2" idx="1"/>
          </p:cNvCxnSpPr>
          <p:nvPr/>
        </p:nvCxnSpPr>
        <p:spPr>
          <a:xfrm flipH="1" flipV="1">
            <a:off x="5604692" y="1964877"/>
            <a:ext cx="3055808" cy="727767"/>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87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146559" y="2248508"/>
            <a:ext cx="5458132" cy="3911290"/>
            <a:chOff x="146559" y="2816063"/>
            <a:chExt cx="5458132" cy="3911290"/>
          </a:xfrm>
        </p:grpSpPr>
        <p:cxnSp>
          <p:nvCxnSpPr>
            <p:cNvPr id="5" name="直線矢印コネクタ 4"/>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8" name="テキスト ボックス 7"/>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15" name="楕円 14"/>
          <p:cNvSpPr/>
          <p:nvPr/>
        </p:nvSpPr>
        <p:spPr>
          <a:xfrm>
            <a:off x="1555531" y="2743204"/>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6" name="楕円 15"/>
          <p:cNvSpPr/>
          <p:nvPr/>
        </p:nvSpPr>
        <p:spPr>
          <a:xfrm>
            <a:off x="1697421" y="3568265"/>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7" name="楕円 16"/>
          <p:cNvSpPr/>
          <p:nvPr/>
        </p:nvSpPr>
        <p:spPr>
          <a:xfrm>
            <a:off x="2091558" y="4225160"/>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8" name="楕円 17"/>
          <p:cNvSpPr/>
          <p:nvPr/>
        </p:nvSpPr>
        <p:spPr>
          <a:xfrm>
            <a:off x="2990190" y="494231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0" name="楕円 19"/>
          <p:cNvSpPr/>
          <p:nvPr/>
        </p:nvSpPr>
        <p:spPr>
          <a:xfrm>
            <a:off x="3957141" y="526042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1" name="楕円 20"/>
          <p:cNvSpPr/>
          <p:nvPr/>
        </p:nvSpPr>
        <p:spPr>
          <a:xfrm>
            <a:off x="2596085" y="3032236"/>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4" name="楕円 23"/>
          <p:cNvSpPr/>
          <p:nvPr/>
        </p:nvSpPr>
        <p:spPr>
          <a:xfrm>
            <a:off x="3250318" y="4080641"/>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5" name="楕円 24"/>
          <p:cNvSpPr/>
          <p:nvPr/>
        </p:nvSpPr>
        <p:spPr>
          <a:xfrm>
            <a:off x="4261940" y="4535215"/>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27" name="楕円 26"/>
          <p:cNvSpPr/>
          <p:nvPr/>
        </p:nvSpPr>
        <p:spPr>
          <a:xfrm>
            <a:off x="3303592" y="3053255"/>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28" name="楕円 27"/>
          <p:cNvSpPr/>
          <p:nvPr/>
        </p:nvSpPr>
        <p:spPr>
          <a:xfrm>
            <a:off x="3720654" y="3762704"/>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grpSp>
        <p:nvGrpSpPr>
          <p:cNvPr id="30" name="グループ化 29"/>
          <p:cNvGrpSpPr/>
          <p:nvPr/>
        </p:nvGrpSpPr>
        <p:grpSpPr>
          <a:xfrm>
            <a:off x="5816869" y="2264275"/>
            <a:ext cx="5458132" cy="3911290"/>
            <a:chOff x="146559" y="2816063"/>
            <a:chExt cx="5458132" cy="3911290"/>
          </a:xfrm>
        </p:grpSpPr>
        <p:cxnSp>
          <p:nvCxnSpPr>
            <p:cNvPr id="31" name="直線矢印コネクタ 30"/>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34" name="テキスト ボックス 33"/>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35" name="楕円 34"/>
          <p:cNvSpPr/>
          <p:nvPr/>
        </p:nvSpPr>
        <p:spPr>
          <a:xfrm>
            <a:off x="7167666" y="3346669"/>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7" name="楕円 36"/>
          <p:cNvSpPr/>
          <p:nvPr/>
        </p:nvSpPr>
        <p:spPr>
          <a:xfrm>
            <a:off x="7422835" y="4077181"/>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8" name="楕円 37"/>
          <p:cNvSpPr/>
          <p:nvPr/>
        </p:nvSpPr>
        <p:spPr>
          <a:xfrm>
            <a:off x="8660500" y="4958079"/>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9" name="楕円 38"/>
          <p:cNvSpPr/>
          <p:nvPr/>
        </p:nvSpPr>
        <p:spPr>
          <a:xfrm>
            <a:off x="9627451" y="5276194"/>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40" name="楕円 39"/>
          <p:cNvSpPr/>
          <p:nvPr/>
        </p:nvSpPr>
        <p:spPr>
          <a:xfrm>
            <a:off x="8329546" y="3400074"/>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1" name="楕円 40"/>
          <p:cNvSpPr/>
          <p:nvPr/>
        </p:nvSpPr>
        <p:spPr>
          <a:xfrm>
            <a:off x="8920628" y="4096408"/>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5" name="楕円 44"/>
          <p:cNvSpPr/>
          <p:nvPr/>
        </p:nvSpPr>
        <p:spPr>
          <a:xfrm>
            <a:off x="10839450" y="2274967"/>
            <a:ext cx="415520"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4</a:t>
            </a:r>
            <a:endParaRPr kumimoji="1" lang="ja-JP" altLang="en-US" sz="2400" dirty="0">
              <a:latin typeface="Antique Olive CompactPS" panose="020B0904030504030204" pitchFamily="34" charset="0"/>
            </a:endParaRPr>
          </a:p>
        </p:txBody>
      </p:sp>
      <p:sp>
        <p:nvSpPr>
          <p:cNvPr id="50" name="テキスト ボックス 49"/>
          <p:cNvSpPr txBox="1"/>
          <p:nvPr/>
        </p:nvSpPr>
        <p:spPr>
          <a:xfrm>
            <a:off x="1337515" y="6172453"/>
            <a:ext cx="2969083"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Current Population</a:t>
            </a:r>
            <a:endParaRPr kumimoji="1" lang="ja-JP" altLang="en-US" sz="2400" b="1" dirty="0">
              <a:latin typeface="Arial" panose="020B0604020202020204" pitchFamily="34" charset="0"/>
              <a:cs typeface="Arial" panose="020B0604020202020204" pitchFamily="34" charset="0"/>
            </a:endParaRPr>
          </a:p>
        </p:txBody>
      </p:sp>
      <p:sp>
        <p:nvSpPr>
          <p:cNvPr id="51" name="テキスト ボックス 50"/>
          <p:cNvSpPr txBox="1"/>
          <p:nvPr/>
        </p:nvSpPr>
        <p:spPr>
          <a:xfrm>
            <a:off x="7039359" y="6188220"/>
            <a:ext cx="2951449"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Merged Population</a:t>
            </a:r>
            <a:endParaRPr kumimoji="1" lang="ja-JP" altLang="en-US" sz="2400" b="1" dirty="0">
              <a:latin typeface="Arial" panose="020B0604020202020204" pitchFamily="34" charset="0"/>
              <a:cs typeface="Arial" panose="020B0604020202020204" pitchFamily="34" charset="0"/>
            </a:endParaRPr>
          </a:p>
        </p:txBody>
      </p:sp>
      <p:sp>
        <p:nvSpPr>
          <p:cNvPr id="53" name="テキスト ボックス 52"/>
          <p:cNvSpPr txBox="1"/>
          <p:nvPr/>
        </p:nvSpPr>
        <p:spPr>
          <a:xfrm>
            <a:off x="2155455" y="2114398"/>
            <a:ext cx="1543436"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11)</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4" name="テキスト ボックス 53"/>
          <p:cNvSpPr txBox="1"/>
          <p:nvPr/>
        </p:nvSpPr>
        <p:spPr>
          <a:xfrm>
            <a:off x="7284028" y="2159677"/>
            <a:ext cx="1563248"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12)</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5" name="テキスト ボックス 54"/>
          <p:cNvSpPr txBox="1"/>
          <p:nvPr/>
        </p:nvSpPr>
        <p:spPr>
          <a:xfrm>
            <a:off x="146559" y="82856"/>
            <a:ext cx="11866765" cy="1938992"/>
          </a:xfrm>
          <a:prstGeom prst="rect">
            <a:avLst/>
          </a:prstGeom>
          <a:noFill/>
        </p:spPr>
        <p:txBody>
          <a:bodyPr wrap="square" rtlCol="0">
            <a:spAutoFit/>
          </a:bodyPr>
          <a:lstStyle/>
          <a:p>
            <a:r>
              <a:rPr kumimoji="1" lang="en-US" altLang="ja-JP" sz="2000" dirty="0">
                <a:latin typeface="Arial" panose="020B0604020202020204" pitchFamily="34" charset="0"/>
                <a:cs typeface="Arial" panose="020B0604020202020204" pitchFamily="34" charset="0"/>
              </a:rPr>
              <a:t>Another simplification is </a:t>
            </a:r>
            <a:r>
              <a:rPr lang="en-US" altLang="ja-JP" sz="2000" dirty="0">
                <a:latin typeface="Arial" panose="020B0604020202020204" pitchFamily="34" charset="0"/>
                <a:cs typeface="Arial" panose="020B0604020202020204" pitchFamily="34" charset="0"/>
              </a:rPr>
              <a:t>to randomly choose </a:t>
            </a:r>
            <a:r>
              <a:rPr kumimoji="1" lang="en-US" altLang="ja-JP" sz="2000" dirty="0">
                <a:latin typeface="Arial" panose="020B0604020202020204" pitchFamily="34" charset="0"/>
                <a:cs typeface="Arial" panose="020B0604020202020204" pitchFamily="34" charset="0"/>
              </a:rPr>
              <a:t>a single solution from all the dominated solutions. In Fig. 11, all the six dominated solutions will be removed sooner or later. Thus it is likely that their removal order does not have a large effect on the performance of SMS-EMOA. However, in such a random selection mechanism, </a:t>
            </a:r>
            <a:r>
              <a:rPr lang="en-US" altLang="ja-JP" sz="2000" dirty="0">
                <a:latin typeface="Arial" panose="020B0604020202020204" pitchFamily="34" charset="0"/>
                <a:cs typeface="Arial" panose="020B0604020202020204" pitchFamily="34" charset="0"/>
              </a:rPr>
              <a:t>the different between the removal of a rank 2 solution and the removal of the rank 4 solution in Fig. 12 can be large. If the rank 4 solution is not deleted, it can be used as a parent (which may lead to a poor offspring). That is, the random choice will degrade the convergence. </a:t>
            </a:r>
            <a:endParaRPr kumimoji="1" lang="ja-JP" altLang="en-US" sz="2000" dirty="0">
              <a:latin typeface="Arial" panose="020B0604020202020204" pitchFamily="34" charset="0"/>
              <a:cs typeface="Arial" panose="020B0604020202020204" pitchFamily="34" charset="0"/>
            </a:endParaRPr>
          </a:p>
        </p:txBody>
      </p:sp>
      <p:sp>
        <p:nvSpPr>
          <p:cNvPr id="46" name="楕円 45"/>
          <p:cNvSpPr/>
          <p:nvPr/>
        </p:nvSpPr>
        <p:spPr>
          <a:xfrm>
            <a:off x="2921839" y="3542165"/>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8" name="楕円 47"/>
          <p:cNvSpPr/>
          <p:nvPr/>
        </p:nvSpPr>
        <p:spPr>
          <a:xfrm>
            <a:off x="9779831" y="4511390"/>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43" name="楕円 42"/>
          <p:cNvSpPr/>
          <p:nvPr/>
        </p:nvSpPr>
        <p:spPr>
          <a:xfrm>
            <a:off x="9885075" y="2973617"/>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44" name="楕円 43"/>
          <p:cNvSpPr/>
          <p:nvPr/>
        </p:nvSpPr>
        <p:spPr>
          <a:xfrm>
            <a:off x="10626052" y="3504387"/>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
        <p:nvSpPr>
          <p:cNvPr id="47" name="楕円 46"/>
          <p:cNvSpPr/>
          <p:nvPr/>
        </p:nvSpPr>
        <p:spPr>
          <a:xfrm>
            <a:off x="9254458" y="2469118"/>
            <a:ext cx="451945" cy="420414"/>
          </a:xfrm>
          <a:prstGeom prst="ellipse">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3</a:t>
            </a:r>
            <a:endParaRPr kumimoji="1" lang="ja-JP" altLang="en-US" sz="2400" dirty="0">
              <a:latin typeface="Antique Olive CompactPS" panose="020B0904030504030204" pitchFamily="34" charset="0"/>
            </a:endParaRPr>
          </a:p>
        </p:txBody>
      </p:sp>
    </p:spTree>
    <p:extLst>
      <p:ext uri="{BB962C8B-B14F-4D97-AF65-F5344CB8AC3E}">
        <p14:creationId xmlns:p14="http://schemas.microsoft.com/office/powerpoint/2010/main" val="3353751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p:cNvGrpSpPr/>
          <p:nvPr/>
        </p:nvGrpSpPr>
        <p:grpSpPr>
          <a:xfrm>
            <a:off x="146559" y="2248508"/>
            <a:ext cx="5458132" cy="3911290"/>
            <a:chOff x="146559" y="2816063"/>
            <a:chExt cx="5458132" cy="3911290"/>
          </a:xfrm>
        </p:grpSpPr>
        <p:cxnSp>
          <p:nvCxnSpPr>
            <p:cNvPr id="5" name="直線矢印コネクタ 4"/>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8" name="テキスト ボックス 7"/>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15" name="楕円 14"/>
          <p:cNvSpPr/>
          <p:nvPr/>
        </p:nvSpPr>
        <p:spPr>
          <a:xfrm>
            <a:off x="1250635" y="2522301"/>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6" name="楕円 15"/>
          <p:cNvSpPr/>
          <p:nvPr/>
        </p:nvSpPr>
        <p:spPr>
          <a:xfrm>
            <a:off x="1707926" y="3779213"/>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7" name="楕円 16"/>
          <p:cNvSpPr/>
          <p:nvPr/>
        </p:nvSpPr>
        <p:spPr>
          <a:xfrm>
            <a:off x="2091558" y="4225160"/>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18" name="楕円 17"/>
          <p:cNvSpPr/>
          <p:nvPr/>
        </p:nvSpPr>
        <p:spPr>
          <a:xfrm>
            <a:off x="2576680" y="4816514"/>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0" name="楕円 19"/>
          <p:cNvSpPr/>
          <p:nvPr/>
        </p:nvSpPr>
        <p:spPr>
          <a:xfrm>
            <a:off x="3957141" y="526042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21" name="楕円 20"/>
          <p:cNvSpPr/>
          <p:nvPr/>
        </p:nvSpPr>
        <p:spPr>
          <a:xfrm>
            <a:off x="2134959" y="3099175"/>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grpSp>
        <p:nvGrpSpPr>
          <p:cNvPr id="30" name="グループ化 29"/>
          <p:cNvGrpSpPr/>
          <p:nvPr/>
        </p:nvGrpSpPr>
        <p:grpSpPr>
          <a:xfrm>
            <a:off x="5816869" y="2264275"/>
            <a:ext cx="5458132" cy="3911290"/>
            <a:chOff x="146559" y="2816063"/>
            <a:chExt cx="5458132" cy="3911290"/>
          </a:xfrm>
        </p:grpSpPr>
        <p:cxnSp>
          <p:nvCxnSpPr>
            <p:cNvPr id="31" name="直線矢印コネクタ 30"/>
            <p:cNvCxnSpPr/>
            <p:nvPr/>
          </p:nvCxnSpPr>
          <p:spPr>
            <a:xfrm flipV="1">
              <a:off x="1069425" y="2884439"/>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rot="5400000" flipV="1">
              <a:off x="2858997" y="4684521"/>
              <a:ext cx="0" cy="360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146559" y="2816063"/>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2</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sp>
          <p:nvSpPr>
            <p:cNvPr id="34" name="テキスト ボックス 33"/>
            <p:cNvSpPr txBox="1"/>
            <p:nvPr/>
          </p:nvSpPr>
          <p:spPr>
            <a:xfrm>
              <a:off x="4692262" y="6142578"/>
              <a:ext cx="912429" cy="584775"/>
            </a:xfrm>
            <a:prstGeom prst="rect">
              <a:avLst/>
            </a:prstGeom>
            <a:noFill/>
          </p:spPr>
          <p:txBody>
            <a:bodyPr wrap="none" rtlCol="0">
              <a:spAutoFit/>
            </a:bodyPr>
            <a:lstStyle/>
            <a:p>
              <a:r>
                <a:rPr lang="en-US" altLang="ja-JP" sz="3200" i="1" dirty="0" err="1">
                  <a:latin typeface="Times New Roman" panose="02020603050405020304" pitchFamily="18" charset="0"/>
                  <a:cs typeface="Times New Roman" panose="02020603050405020304" pitchFamily="18" charset="0"/>
                </a:rPr>
                <a:t>f</a:t>
              </a:r>
              <a:r>
                <a:rPr lang="en-US" altLang="ja-JP" sz="3200" baseline="-25000" dirty="0" err="1">
                  <a:latin typeface="Times New Roman" panose="02020603050405020304" pitchFamily="18" charset="0"/>
                  <a:cs typeface="Times New Roman" panose="02020603050405020304" pitchFamily="18" charset="0"/>
                </a:rPr>
                <a:t>1</a:t>
              </a:r>
              <a:r>
                <a:rPr lang="en-US" altLang="ja-JP" sz="3200" dirty="0">
                  <a:latin typeface="Times New Roman" panose="02020603050405020304" pitchFamily="18" charset="0"/>
                  <a:cs typeface="Times New Roman" panose="02020603050405020304" pitchFamily="18" charset="0"/>
                </a:rPr>
                <a:t>(</a:t>
              </a:r>
              <a:r>
                <a:rPr lang="en-US" altLang="ja-JP" sz="3200" b="1" i="1" dirty="0">
                  <a:latin typeface="Times New Roman" panose="02020603050405020304" pitchFamily="18" charset="0"/>
                  <a:cs typeface="Times New Roman" panose="02020603050405020304" pitchFamily="18" charset="0"/>
                </a:rPr>
                <a:t>x</a:t>
              </a:r>
              <a:r>
                <a:rPr lang="en-US" altLang="ja-JP" sz="3200" dirty="0">
                  <a:latin typeface="Times New Roman" panose="02020603050405020304" pitchFamily="18" charset="0"/>
                  <a:cs typeface="Times New Roman" panose="02020603050405020304" pitchFamily="18" charset="0"/>
                </a:rPr>
                <a:t>)</a:t>
              </a:r>
              <a:endParaRPr kumimoji="1" lang="ja-JP" altLang="en-US" sz="3200" dirty="0">
                <a:latin typeface="Times New Roman" panose="02020603050405020304" pitchFamily="18" charset="0"/>
                <a:cs typeface="Times New Roman" panose="02020603050405020304" pitchFamily="18" charset="0"/>
              </a:endParaRPr>
            </a:p>
          </p:txBody>
        </p:sp>
      </p:grpSp>
      <p:sp>
        <p:nvSpPr>
          <p:cNvPr id="35" name="楕円 34"/>
          <p:cNvSpPr/>
          <p:nvPr/>
        </p:nvSpPr>
        <p:spPr>
          <a:xfrm>
            <a:off x="6784740" y="260915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7" name="楕円 36"/>
          <p:cNvSpPr/>
          <p:nvPr/>
        </p:nvSpPr>
        <p:spPr>
          <a:xfrm>
            <a:off x="7149370" y="3878741"/>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8" name="楕円 37"/>
          <p:cNvSpPr/>
          <p:nvPr/>
        </p:nvSpPr>
        <p:spPr>
          <a:xfrm>
            <a:off x="8984350" y="5034279"/>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39" name="楕円 38"/>
          <p:cNvSpPr/>
          <p:nvPr/>
        </p:nvSpPr>
        <p:spPr>
          <a:xfrm>
            <a:off x="9476762" y="5222061"/>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45" name="楕円 44"/>
          <p:cNvSpPr/>
          <p:nvPr/>
        </p:nvSpPr>
        <p:spPr>
          <a:xfrm>
            <a:off x="8172274" y="3701861"/>
            <a:ext cx="415520"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50" name="テキスト ボックス 49"/>
          <p:cNvSpPr txBox="1"/>
          <p:nvPr/>
        </p:nvSpPr>
        <p:spPr>
          <a:xfrm>
            <a:off x="1337515" y="6172453"/>
            <a:ext cx="2969083"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Current Population</a:t>
            </a:r>
            <a:endParaRPr kumimoji="1" lang="ja-JP" altLang="en-US" sz="2400" b="1" dirty="0">
              <a:latin typeface="Arial" panose="020B0604020202020204" pitchFamily="34" charset="0"/>
              <a:cs typeface="Arial" panose="020B0604020202020204" pitchFamily="34" charset="0"/>
            </a:endParaRPr>
          </a:p>
        </p:txBody>
      </p:sp>
      <p:sp>
        <p:nvSpPr>
          <p:cNvPr id="51" name="テキスト ボックス 50"/>
          <p:cNvSpPr txBox="1"/>
          <p:nvPr/>
        </p:nvSpPr>
        <p:spPr>
          <a:xfrm>
            <a:off x="7039359" y="6188220"/>
            <a:ext cx="2951449" cy="461665"/>
          </a:xfrm>
          <a:prstGeom prst="rect">
            <a:avLst/>
          </a:prstGeom>
          <a:noFill/>
        </p:spPr>
        <p:txBody>
          <a:bodyPr wrap="none" rtlCol="0">
            <a:spAutoFit/>
          </a:bodyPr>
          <a:lstStyle/>
          <a:p>
            <a:r>
              <a:rPr kumimoji="1" lang="en-US" altLang="ja-JP" sz="2400" b="1" dirty="0">
                <a:latin typeface="Arial" panose="020B0604020202020204" pitchFamily="34" charset="0"/>
                <a:cs typeface="Arial" panose="020B0604020202020204" pitchFamily="34" charset="0"/>
              </a:rPr>
              <a:t>Merged Population</a:t>
            </a:r>
            <a:endParaRPr kumimoji="1" lang="ja-JP" altLang="en-US" sz="2400" b="1" dirty="0">
              <a:latin typeface="Arial" panose="020B0604020202020204" pitchFamily="34" charset="0"/>
              <a:cs typeface="Arial" panose="020B0604020202020204" pitchFamily="34" charset="0"/>
            </a:endParaRPr>
          </a:p>
        </p:txBody>
      </p:sp>
      <p:sp>
        <p:nvSpPr>
          <p:cNvPr id="53" name="テキスト ボックス 52"/>
          <p:cNvSpPr txBox="1"/>
          <p:nvPr/>
        </p:nvSpPr>
        <p:spPr>
          <a:xfrm>
            <a:off x="2155455" y="2114398"/>
            <a:ext cx="1563248"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13)</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4" name="テキスト ボックス 53"/>
          <p:cNvSpPr txBox="1"/>
          <p:nvPr/>
        </p:nvSpPr>
        <p:spPr>
          <a:xfrm>
            <a:off x="7284028" y="2159677"/>
            <a:ext cx="1563248" cy="523220"/>
          </a:xfrm>
          <a:prstGeom prst="rect">
            <a:avLst/>
          </a:prstGeom>
          <a:noFill/>
        </p:spPr>
        <p:txBody>
          <a:bodyPr wrap="none" rtlCol="0">
            <a:spAutoFit/>
          </a:bodyPr>
          <a:lstStyle/>
          <a:p>
            <a:r>
              <a:rPr kumimoji="1" lang="en-US" altLang="ja-JP" sz="2800" b="1" dirty="0">
                <a:solidFill>
                  <a:srgbClr val="0000FF"/>
                </a:solidFill>
                <a:latin typeface="Arial" panose="020B0604020202020204" pitchFamily="34" charset="0"/>
                <a:cs typeface="Arial" panose="020B0604020202020204" pitchFamily="34" charset="0"/>
              </a:rPr>
              <a:t>(Fig. 14)</a:t>
            </a:r>
            <a:endParaRPr kumimoji="1" lang="ja-JP" altLang="en-US" sz="2800" b="1" dirty="0">
              <a:solidFill>
                <a:srgbClr val="0000FF"/>
              </a:solidFill>
              <a:latin typeface="Arial" panose="020B0604020202020204" pitchFamily="34" charset="0"/>
              <a:cs typeface="Arial" panose="020B0604020202020204" pitchFamily="34" charset="0"/>
            </a:endParaRPr>
          </a:p>
        </p:txBody>
      </p:sp>
      <p:sp>
        <p:nvSpPr>
          <p:cNvPr id="55" name="テキスト ボックス 54"/>
          <p:cNvSpPr txBox="1"/>
          <p:nvPr/>
        </p:nvSpPr>
        <p:spPr>
          <a:xfrm>
            <a:off x="146559" y="82856"/>
            <a:ext cx="11866765" cy="1631216"/>
          </a:xfrm>
          <a:prstGeom prst="rect">
            <a:avLst/>
          </a:prstGeom>
          <a:noFill/>
        </p:spPr>
        <p:txBody>
          <a:bodyPr wrap="square" rtlCol="0">
            <a:spAutoFit/>
          </a:bodyPr>
          <a:lstStyle/>
          <a:p>
            <a:r>
              <a:rPr kumimoji="1" lang="en-US" altLang="ja-JP" sz="2000" dirty="0">
                <a:latin typeface="Arial" panose="020B0604020202020204" pitchFamily="34" charset="0"/>
                <a:cs typeface="Arial" panose="020B0604020202020204" pitchFamily="34" charset="0"/>
              </a:rPr>
              <a:t>However, except for very early generations, it is not likely that the number of fronts is more than 2 in many-objective optimization. Almost all solutions are non-dominated. Thus the difference between “rando</a:t>
            </a:r>
            <a:r>
              <a:rPr lang="en-US" altLang="ja-JP" sz="2000" dirty="0">
                <a:latin typeface="Arial" panose="020B0604020202020204" pitchFamily="34" charset="0"/>
                <a:cs typeface="Arial" panose="020B0604020202020204" pitchFamily="34" charset="0"/>
              </a:rPr>
              <a:t>m choice from the worst front” and “random choice from all the dominated solutions” can be very small especially in the case of many-objective optimization. The comparison between these two mechanisms is also an interesting research topic (in order to propose a new algorithm in </a:t>
            </a:r>
            <a:r>
              <a:rPr lang="en-US" altLang="ja-JP" sz="2000">
                <a:latin typeface="Arial" panose="020B0604020202020204" pitchFamily="34" charset="0"/>
                <a:cs typeface="Arial" panose="020B0604020202020204" pitchFamily="34" charset="0"/>
              </a:rPr>
              <a:t>the future). </a:t>
            </a:r>
            <a:endParaRPr kumimoji="1" lang="ja-JP" altLang="en-US" sz="2000" dirty="0">
              <a:latin typeface="Arial" panose="020B0604020202020204" pitchFamily="34" charset="0"/>
              <a:cs typeface="Arial" panose="020B0604020202020204" pitchFamily="34" charset="0"/>
            </a:endParaRPr>
          </a:p>
        </p:txBody>
      </p:sp>
      <p:sp>
        <p:nvSpPr>
          <p:cNvPr id="46" name="楕円 45"/>
          <p:cNvSpPr/>
          <p:nvPr/>
        </p:nvSpPr>
        <p:spPr>
          <a:xfrm>
            <a:off x="2360931" y="4455520"/>
            <a:ext cx="451945" cy="420414"/>
          </a:xfrm>
          <a:prstGeom prst="ellipse">
            <a:avLst/>
          </a:prstGeom>
          <a:solidFill>
            <a:srgbClr val="FF00FF"/>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42" name="楕円 41"/>
          <p:cNvSpPr/>
          <p:nvPr/>
        </p:nvSpPr>
        <p:spPr>
          <a:xfrm>
            <a:off x="1492943" y="318986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49" name="楕円 48"/>
          <p:cNvSpPr/>
          <p:nvPr/>
        </p:nvSpPr>
        <p:spPr>
          <a:xfrm>
            <a:off x="2995780" y="503362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52" name="楕円 51"/>
          <p:cNvSpPr/>
          <p:nvPr/>
        </p:nvSpPr>
        <p:spPr>
          <a:xfrm>
            <a:off x="4519116" y="535567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57" name="楕円 56"/>
          <p:cNvSpPr/>
          <p:nvPr/>
        </p:nvSpPr>
        <p:spPr>
          <a:xfrm>
            <a:off x="7700466" y="4527002"/>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58" name="楕円 57"/>
          <p:cNvSpPr/>
          <p:nvPr/>
        </p:nvSpPr>
        <p:spPr>
          <a:xfrm>
            <a:off x="8100516" y="468892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59" name="楕円 58"/>
          <p:cNvSpPr/>
          <p:nvPr/>
        </p:nvSpPr>
        <p:spPr>
          <a:xfrm>
            <a:off x="8519616" y="4860377"/>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60" name="楕円 59"/>
          <p:cNvSpPr/>
          <p:nvPr/>
        </p:nvSpPr>
        <p:spPr>
          <a:xfrm>
            <a:off x="6856723" y="3083973"/>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61" name="楕円 60"/>
          <p:cNvSpPr/>
          <p:nvPr/>
        </p:nvSpPr>
        <p:spPr>
          <a:xfrm>
            <a:off x="3277959" y="4461250"/>
            <a:ext cx="451945" cy="420414"/>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2</a:t>
            </a:r>
            <a:endParaRPr kumimoji="1" lang="ja-JP" altLang="en-US" sz="2400" dirty="0">
              <a:latin typeface="Antique Olive CompactPS" panose="020B0904030504030204" pitchFamily="34" charset="0"/>
            </a:endParaRPr>
          </a:p>
        </p:txBody>
      </p:sp>
      <p:sp>
        <p:nvSpPr>
          <p:cNvPr id="62" name="楕円 61"/>
          <p:cNvSpPr/>
          <p:nvPr/>
        </p:nvSpPr>
        <p:spPr>
          <a:xfrm>
            <a:off x="6948186" y="3534815"/>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
        <p:nvSpPr>
          <p:cNvPr id="63" name="楕円 62"/>
          <p:cNvSpPr/>
          <p:nvPr/>
        </p:nvSpPr>
        <p:spPr>
          <a:xfrm>
            <a:off x="7387495" y="4202591"/>
            <a:ext cx="451945" cy="42041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Antique Olive CompactPS" panose="020B0904030504030204" pitchFamily="34" charset="0"/>
              </a:rPr>
              <a:t>1</a:t>
            </a:r>
            <a:endParaRPr kumimoji="1" lang="ja-JP" altLang="en-US" sz="2400" dirty="0">
              <a:latin typeface="Antique Olive CompactPS" panose="020B0904030504030204" pitchFamily="34" charset="0"/>
            </a:endParaRPr>
          </a:p>
        </p:txBody>
      </p:sp>
    </p:spTree>
    <p:extLst>
      <p:ext uri="{BB962C8B-B14F-4D97-AF65-F5344CB8AC3E}">
        <p14:creationId xmlns:p14="http://schemas.microsoft.com/office/powerpoint/2010/main" val="344880548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1092</Words>
  <Application>Microsoft Macintosh PowerPoint</Application>
  <PresentationFormat>宽屏</PresentationFormat>
  <Paragraphs>210</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Antique Olive CompactPS</vt:lpstr>
      <vt:lpstr>SymbolPS</vt:lpstr>
      <vt:lpstr>游ゴシック</vt:lpstr>
      <vt:lpstr>游ゴシック Light</vt:lpstr>
      <vt:lpstr>Arial</vt:lpstr>
      <vt:lpstr>Arial Black</vt:lpstr>
      <vt:lpstr>Times New Roman</vt:lpstr>
      <vt:lpstr>Office テーマ</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Hisao Ishibuchi</dc:creator>
  <cp:lastModifiedBy>liao weiduo</cp:lastModifiedBy>
  <cp:revision>12</cp:revision>
  <dcterms:created xsi:type="dcterms:W3CDTF">2020-10-09T15:07:47Z</dcterms:created>
  <dcterms:modified xsi:type="dcterms:W3CDTF">2020-11-19T09:23:58Z</dcterms:modified>
</cp:coreProperties>
</file>