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2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0F020-6DA3-408D-8E55-21EACE0A676F}" type="datetimeFigureOut">
              <a:rPr lang="en-US" smtClean="0"/>
              <a:t>11/6/2017</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CE838-0DDC-45C3-8004-27ED6FA3ED92}" type="slidenum">
              <a:rPr lang="en-US" smtClean="0"/>
              <a:t>‹#›</a:t>
            </a:fld>
            <a:endParaRPr lang="en-US"/>
          </a:p>
        </p:txBody>
      </p:sp>
    </p:spTree>
    <p:extLst>
      <p:ext uri="{BB962C8B-B14F-4D97-AF65-F5344CB8AC3E}">
        <p14:creationId xmlns:p14="http://schemas.microsoft.com/office/powerpoint/2010/main" val="41361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b="1">
                <a:solidFill>
                  <a:schemeClr val="tx1"/>
                </a:solidFill>
                <a:latin typeface="Times New Roman" pitchFamily="18" charset="0"/>
                <a:ea typeface="ＭＳ Ｐゴシック" pitchFamily="50" charset="-128"/>
              </a:defRPr>
            </a:lvl1pPr>
            <a:lvl2pPr marL="804763" indent="-309524" eaLnBrk="0" hangingPunct="0">
              <a:defRPr kumimoji="1" sz="2600" b="1">
                <a:solidFill>
                  <a:schemeClr val="tx1"/>
                </a:solidFill>
                <a:latin typeface="Times New Roman" pitchFamily="18" charset="0"/>
                <a:ea typeface="ＭＳ Ｐゴシック" pitchFamily="50" charset="-128"/>
              </a:defRPr>
            </a:lvl2pPr>
            <a:lvl3pPr marL="1238098" indent="-247620" eaLnBrk="0" hangingPunct="0">
              <a:defRPr kumimoji="1" sz="2600" b="1">
                <a:solidFill>
                  <a:schemeClr val="tx1"/>
                </a:solidFill>
                <a:latin typeface="Times New Roman" pitchFamily="18" charset="0"/>
                <a:ea typeface="ＭＳ Ｐゴシック" pitchFamily="50" charset="-128"/>
              </a:defRPr>
            </a:lvl3pPr>
            <a:lvl4pPr marL="1733337" indent="-247620" eaLnBrk="0" hangingPunct="0">
              <a:defRPr kumimoji="1" sz="2600" b="1">
                <a:solidFill>
                  <a:schemeClr val="tx1"/>
                </a:solidFill>
                <a:latin typeface="Times New Roman" pitchFamily="18" charset="0"/>
                <a:ea typeface="ＭＳ Ｐゴシック" pitchFamily="50" charset="-128"/>
              </a:defRPr>
            </a:lvl4pPr>
            <a:lvl5pPr marL="2228576" indent="-247620" eaLnBrk="0" hangingPunct="0">
              <a:defRPr kumimoji="1" sz="2600" b="1">
                <a:solidFill>
                  <a:schemeClr val="tx1"/>
                </a:solidFill>
                <a:latin typeface="Times New Roman" pitchFamily="18" charset="0"/>
                <a:ea typeface="ＭＳ Ｐゴシック" pitchFamily="50" charset="-128"/>
              </a:defRPr>
            </a:lvl5pPr>
            <a:lvl6pPr marL="2723815"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6pPr>
            <a:lvl7pPr marL="3219054"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7pPr>
            <a:lvl8pPr marL="3714293"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8pPr>
            <a:lvl9pPr marL="4209532"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9pPr>
          </a:lstStyle>
          <a:p>
            <a:pPr eaLnBrk="1" hangingPunct="1"/>
            <a:fld id="{2C5E84B8-8C02-4A0E-9BE3-25AA82B8A69F}" type="slidenum">
              <a:rPr lang="en-US" altLang="ja-JP" sz="1300" b="0">
                <a:latin typeface="Arial" charset="0"/>
              </a:rPr>
              <a:pPr eaLnBrk="1" hangingPunct="1"/>
              <a:t>4</a:t>
            </a:fld>
            <a:endParaRPr lang="en-US" altLang="ja-JP" sz="1300" b="0" dirty="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Arial" charset="0"/>
            </a:endParaRPr>
          </a:p>
        </p:txBody>
      </p:sp>
    </p:spTree>
    <p:extLst>
      <p:ext uri="{BB962C8B-B14F-4D97-AF65-F5344CB8AC3E}">
        <p14:creationId xmlns:p14="http://schemas.microsoft.com/office/powerpoint/2010/main" val="18502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b="1">
                <a:solidFill>
                  <a:schemeClr val="tx1"/>
                </a:solidFill>
                <a:latin typeface="Times New Roman" pitchFamily="18" charset="0"/>
                <a:ea typeface="ＭＳ Ｐゴシック" pitchFamily="50" charset="-128"/>
              </a:defRPr>
            </a:lvl1pPr>
            <a:lvl2pPr marL="804763" indent="-309524" eaLnBrk="0" hangingPunct="0">
              <a:defRPr kumimoji="1" sz="2600" b="1">
                <a:solidFill>
                  <a:schemeClr val="tx1"/>
                </a:solidFill>
                <a:latin typeface="Times New Roman" pitchFamily="18" charset="0"/>
                <a:ea typeface="ＭＳ Ｐゴシック" pitchFamily="50" charset="-128"/>
              </a:defRPr>
            </a:lvl2pPr>
            <a:lvl3pPr marL="1238098" indent="-247620" eaLnBrk="0" hangingPunct="0">
              <a:defRPr kumimoji="1" sz="2600" b="1">
                <a:solidFill>
                  <a:schemeClr val="tx1"/>
                </a:solidFill>
                <a:latin typeface="Times New Roman" pitchFamily="18" charset="0"/>
                <a:ea typeface="ＭＳ Ｐゴシック" pitchFamily="50" charset="-128"/>
              </a:defRPr>
            </a:lvl3pPr>
            <a:lvl4pPr marL="1733337" indent="-247620" eaLnBrk="0" hangingPunct="0">
              <a:defRPr kumimoji="1" sz="2600" b="1">
                <a:solidFill>
                  <a:schemeClr val="tx1"/>
                </a:solidFill>
                <a:latin typeface="Times New Roman" pitchFamily="18" charset="0"/>
                <a:ea typeface="ＭＳ Ｐゴシック" pitchFamily="50" charset="-128"/>
              </a:defRPr>
            </a:lvl4pPr>
            <a:lvl5pPr marL="2228576" indent="-247620" eaLnBrk="0" hangingPunct="0">
              <a:defRPr kumimoji="1" sz="2600" b="1">
                <a:solidFill>
                  <a:schemeClr val="tx1"/>
                </a:solidFill>
                <a:latin typeface="Times New Roman" pitchFamily="18" charset="0"/>
                <a:ea typeface="ＭＳ Ｐゴシック" pitchFamily="50" charset="-128"/>
              </a:defRPr>
            </a:lvl5pPr>
            <a:lvl6pPr marL="2723815"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6pPr>
            <a:lvl7pPr marL="3219054"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7pPr>
            <a:lvl8pPr marL="3714293"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8pPr>
            <a:lvl9pPr marL="4209532"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9pPr>
          </a:lstStyle>
          <a:p>
            <a:pPr eaLnBrk="1" hangingPunct="1"/>
            <a:fld id="{2C5E84B8-8C02-4A0E-9BE3-25AA82B8A69F}" type="slidenum">
              <a:rPr lang="en-US" altLang="ja-JP" sz="1300" b="0">
                <a:latin typeface="Arial" charset="0"/>
              </a:rPr>
              <a:pPr eaLnBrk="1" hangingPunct="1"/>
              <a:t>5</a:t>
            </a:fld>
            <a:endParaRPr lang="en-US" altLang="ja-JP" sz="1300" b="0" dirty="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Arial" charset="0"/>
            </a:endParaRPr>
          </a:p>
        </p:txBody>
      </p:sp>
    </p:spTree>
    <p:extLst>
      <p:ext uri="{BB962C8B-B14F-4D97-AF65-F5344CB8AC3E}">
        <p14:creationId xmlns:p14="http://schemas.microsoft.com/office/powerpoint/2010/main" val="230251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b="1">
                <a:solidFill>
                  <a:schemeClr val="tx1"/>
                </a:solidFill>
                <a:latin typeface="Times New Roman" pitchFamily="18" charset="0"/>
                <a:ea typeface="ＭＳ Ｐゴシック" pitchFamily="50" charset="-128"/>
              </a:defRPr>
            </a:lvl1pPr>
            <a:lvl2pPr marL="804763" indent="-309524" eaLnBrk="0" hangingPunct="0">
              <a:defRPr kumimoji="1" sz="2600" b="1">
                <a:solidFill>
                  <a:schemeClr val="tx1"/>
                </a:solidFill>
                <a:latin typeface="Times New Roman" pitchFamily="18" charset="0"/>
                <a:ea typeface="ＭＳ Ｐゴシック" pitchFamily="50" charset="-128"/>
              </a:defRPr>
            </a:lvl2pPr>
            <a:lvl3pPr marL="1238098" indent="-247620" eaLnBrk="0" hangingPunct="0">
              <a:defRPr kumimoji="1" sz="2600" b="1">
                <a:solidFill>
                  <a:schemeClr val="tx1"/>
                </a:solidFill>
                <a:latin typeface="Times New Roman" pitchFamily="18" charset="0"/>
                <a:ea typeface="ＭＳ Ｐゴシック" pitchFamily="50" charset="-128"/>
              </a:defRPr>
            </a:lvl3pPr>
            <a:lvl4pPr marL="1733337" indent="-247620" eaLnBrk="0" hangingPunct="0">
              <a:defRPr kumimoji="1" sz="2600" b="1">
                <a:solidFill>
                  <a:schemeClr val="tx1"/>
                </a:solidFill>
                <a:latin typeface="Times New Roman" pitchFamily="18" charset="0"/>
                <a:ea typeface="ＭＳ Ｐゴシック" pitchFamily="50" charset="-128"/>
              </a:defRPr>
            </a:lvl4pPr>
            <a:lvl5pPr marL="2228576" indent="-247620" eaLnBrk="0" hangingPunct="0">
              <a:defRPr kumimoji="1" sz="2600" b="1">
                <a:solidFill>
                  <a:schemeClr val="tx1"/>
                </a:solidFill>
                <a:latin typeface="Times New Roman" pitchFamily="18" charset="0"/>
                <a:ea typeface="ＭＳ Ｐゴシック" pitchFamily="50" charset="-128"/>
              </a:defRPr>
            </a:lvl5pPr>
            <a:lvl6pPr marL="2723815"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6pPr>
            <a:lvl7pPr marL="3219054"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7pPr>
            <a:lvl8pPr marL="3714293"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8pPr>
            <a:lvl9pPr marL="4209532" indent="-247620" algn="r" eaLnBrk="0" fontAlgn="base" hangingPunct="0">
              <a:spcBef>
                <a:spcPct val="50000"/>
              </a:spcBef>
              <a:spcAft>
                <a:spcPct val="0"/>
              </a:spcAft>
              <a:defRPr kumimoji="1" sz="2600" b="1">
                <a:solidFill>
                  <a:schemeClr val="tx1"/>
                </a:solidFill>
                <a:latin typeface="Times New Roman" pitchFamily="18" charset="0"/>
                <a:ea typeface="ＭＳ Ｐゴシック" pitchFamily="50" charset="-128"/>
              </a:defRPr>
            </a:lvl9pPr>
          </a:lstStyle>
          <a:p>
            <a:pPr eaLnBrk="1" hangingPunct="1"/>
            <a:fld id="{2C5E84B8-8C02-4A0E-9BE3-25AA82B8A69F}" type="slidenum">
              <a:rPr lang="en-US" altLang="ja-JP" sz="1300" b="0">
                <a:latin typeface="Arial" charset="0"/>
              </a:rPr>
              <a:pPr eaLnBrk="1" hangingPunct="1"/>
              <a:t>6</a:t>
            </a:fld>
            <a:endParaRPr lang="en-US" altLang="ja-JP" sz="1300" b="0" dirty="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Arial" charset="0"/>
            </a:endParaRPr>
          </a:p>
        </p:txBody>
      </p:sp>
    </p:spTree>
    <p:extLst>
      <p:ext uri="{BB962C8B-B14F-4D97-AF65-F5344CB8AC3E}">
        <p14:creationId xmlns:p14="http://schemas.microsoft.com/office/powerpoint/2010/main" val="131954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522EDA7-8B3C-42D1-8E10-1ACCEC1F3D60}"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2424864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522EDA7-8B3C-42D1-8E10-1ACCEC1F3D60}"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304264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522EDA7-8B3C-42D1-8E10-1ACCEC1F3D60}"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406414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522EDA7-8B3C-42D1-8E10-1ACCEC1F3D60}"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269973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522EDA7-8B3C-42D1-8E10-1ACCEC1F3D60}"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180720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522EDA7-8B3C-42D1-8E10-1ACCEC1F3D60}"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143629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522EDA7-8B3C-42D1-8E10-1ACCEC1F3D60}"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284323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522EDA7-8B3C-42D1-8E10-1ACCEC1F3D60}"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130880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2EDA7-8B3C-42D1-8E10-1ACCEC1F3D60}"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175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522EDA7-8B3C-42D1-8E10-1ACCEC1F3D60}"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131794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522EDA7-8B3C-42D1-8E10-1ACCEC1F3D60}"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3030B-EF72-4F0B-939A-978C35101082}" type="slidenum">
              <a:rPr lang="en-US" smtClean="0"/>
              <a:t>‹#›</a:t>
            </a:fld>
            <a:endParaRPr lang="en-US"/>
          </a:p>
        </p:txBody>
      </p:sp>
    </p:spTree>
    <p:extLst>
      <p:ext uri="{BB962C8B-B14F-4D97-AF65-F5344CB8AC3E}">
        <p14:creationId xmlns:p14="http://schemas.microsoft.com/office/powerpoint/2010/main" val="72467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2EDA7-8B3C-42D1-8E10-1ACCEC1F3D60}" type="datetimeFigureOut">
              <a:rPr lang="en-US" smtClean="0"/>
              <a:t>11/6/2017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3030B-EF72-4F0B-939A-978C35101082}" type="slidenum">
              <a:rPr lang="en-US" smtClean="0"/>
              <a:t>‹#›</a:t>
            </a:fld>
            <a:endParaRPr lang="en-US"/>
          </a:p>
        </p:txBody>
      </p:sp>
    </p:spTree>
    <p:extLst>
      <p:ext uri="{BB962C8B-B14F-4D97-AF65-F5344CB8AC3E}">
        <p14:creationId xmlns:p14="http://schemas.microsoft.com/office/powerpoint/2010/main" val="1795094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65470" y="226142"/>
            <a:ext cx="8711381" cy="1107996"/>
          </a:xfrm>
          <a:prstGeom prst="rect">
            <a:avLst/>
          </a:prstGeom>
          <a:noFill/>
        </p:spPr>
        <p:txBody>
          <a:bodyPr wrap="square" rtlCol="0">
            <a:spAutoFit/>
          </a:bodyPr>
          <a:lstStyle/>
          <a:p>
            <a:pPr>
              <a:spcAft>
                <a:spcPts val="1200"/>
              </a:spcAft>
            </a:pPr>
            <a:r>
              <a:rPr lang="en-US" sz="2400" b="1" dirty="0" smtClean="0">
                <a:solidFill>
                  <a:srgbClr val="FF0000"/>
                </a:solidFill>
                <a:latin typeface="Arial" panose="020B0604020202020204" pitchFamily="34" charset="0"/>
                <a:cs typeface="Arial" panose="020B0604020202020204" pitchFamily="34" charset="0"/>
              </a:rPr>
              <a:t>Project 4: </a:t>
            </a:r>
          </a:p>
          <a:p>
            <a:r>
              <a:rPr lang="en-US" sz="3200" b="1" dirty="0" smtClean="0">
                <a:latin typeface="Arial" panose="020B0604020202020204" pitchFamily="34" charset="0"/>
                <a:cs typeface="Arial" panose="020B0604020202020204" pitchFamily="34" charset="0"/>
              </a:rPr>
              <a:t>Reference point adaptation in SMS-EMOA</a:t>
            </a:r>
            <a:endParaRPr lang="en-US" sz="3200" b="1" dirty="0">
              <a:latin typeface="Arial" panose="020B0604020202020204" pitchFamily="34" charset="0"/>
              <a:cs typeface="Arial" panose="020B0604020202020204" pitchFamily="34" charset="0"/>
            </a:endParaRPr>
          </a:p>
        </p:txBody>
      </p:sp>
      <p:sp>
        <p:nvSpPr>
          <p:cNvPr id="5" name="テキスト ボックス 4"/>
          <p:cNvSpPr txBox="1"/>
          <p:nvPr/>
        </p:nvSpPr>
        <p:spPr>
          <a:xfrm>
            <a:off x="255638" y="1425676"/>
            <a:ext cx="8436077" cy="5262979"/>
          </a:xfrm>
          <a:prstGeom prst="rect">
            <a:avLst/>
          </a:prstGeom>
          <a:noFill/>
        </p:spPr>
        <p:txBody>
          <a:bodyPr wrap="square" rtlCol="0">
            <a:spAutoFit/>
          </a:bodyPr>
          <a:lstStyle/>
          <a:p>
            <a:r>
              <a:rPr lang="en-US" sz="2400" b="1" dirty="0" smtClean="0">
                <a:solidFill>
                  <a:srgbClr val="0000CC"/>
                </a:solidFill>
                <a:latin typeface="Arial" panose="020B0604020202020204" pitchFamily="34" charset="0"/>
                <a:cs typeface="Arial" panose="020B0604020202020204" pitchFamily="34" charset="0"/>
              </a:rPr>
              <a:t>Motivation:</a:t>
            </a:r>
            <a:r>
              <a:rPr lang="en-US" sz="2400" dirty="0" smtClean="0">
                <a:solidFill>
                  <a:srgbClr val="0000CC"/>
                </a:solidFill>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As shown in [1], [2], the location of a reference point for hypervolume calculation does not have a large effect on the optimal distribution of solutions for hypervolume maximization when (</a:t>
            </a:r>
            <a:r>
              <a:rPr lang="en-US" sz="2400" dirty="0" err="1" smtClean="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 the reference point is dominated by the nadir point and (ii) the shape of the Pareto front is triangular. This may means that the location of the reference point does not have a large effect on the performance of SMS-EMOA. However, when the shape of the Pareto front is not triangular (e.g., inverted triangular, diamond shape), the location of the reference point has a large effect on the optimal distribution of solutions for hypervolume maximization. This may means that the location of the reference point has a large effect on the performance of SMS-EMOA. </a:t>
            </a:r>
          </a:p>
        </p:txBody>
      </p:sp>
    </p:spTree>
    <p:extLst>
      <p:ext uri="{BB962C8B-B14F-4D97-AF65-F5344CB8AC3E}">
        <p14:creationId xmlns:p14="http://schemas.microsoft.com/office/powerpoint/2010/main" val="17186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83458" y="206478"/>
            <a:ext cx="8632723" cy="6601807"/>
          </a:xfrm>
          <a:prstGeom prst="rect">
            <a:avLst/>
          </a:prstGeom>
          <a:noFill/>
        </p:spPr>
        <p:txBody>
          <a:bodyPr wrap="square" rtlCol="0">
            <a:spAutoFit/>
          </a:bodyPr>
          <a:lstStyle/>
          <a:p>
            <a:r>
              <a:rPr lang="en-US" sz="2400" b="1" dirty="0" smtClean="0">
                <a:solidFill>
                  <a:srgbClr val="0000CC"/>
                </a:solidFill>
                <a:latin typeface="Arial" panose="020B0604020202020204" pitchFamily="34" charset="0"/>
                <a:cs typeface="Arial" panose="020B0604020202020204" pitchFamily="34" charset="0"/>
              </a:rPr>
              <a:t>Basic Idea:</a:t>
            </a:r>
            <a:r>
              <a:rPr lang="en-US" sz="2400" dirty="0" smtClean="0">
                <a:solidFill>
                  <a:srgbClr val="0000CC"/>
                </a:solidFill>
                <a:latin typeface="Arial" panose="020B0604020202020204" pitchFamily="34" charset="0"/>
                <a:cs typeface="Arial" panose="020B0604020202020204" pitchFamily="34" charset="0"/>
              </a:rPr>
              <a:t> </a:t>
            </a:r>
          </a:p>
          <a:p>
            <a:pPr>
              <a:spcBef>
                <a:spcPts val="600"/>
              </a:spcBef>
              <a:spcAft>
                <a:spcPts val="600"/>
              </a:spcAft>
            </a:pPr>
            <a:r>
              <a:rPr lang="en-US" sz="2400" dirty="0" smtClean="0">
                <a:latin typeface="Arial" panose="020B0604020202020204" pitchFamily="34" charset="0"/>
                <a:cs typeface="Arial" panose="020B0604020202020204" pitchFamily="34" charset="0"/>
              </a:rPr>
              <a:t>In the final stage of evolution (i.e., generations close to the final generation), the suggested specification method of a reference point in [2] can be used. However, in the early stage of evolution (i.e., generations close to the initial generation), the distance between the reference point and the nadir point can be larger than the suggested distance in order to increase the diversity of solutions in the objective space. Thus the basic idea is to start with a reference point which is far away from the nadir point and gradually decrease the distance to the suggested distance in [2].</a:t>
            </a:r>
          </a:p>
          <a:p>
            <a:pPr>
              <a:spcBef>
                <a:spcPts val="600"/>
              </a:spcBef>
              <a:spcAft>
                <a:spcPts val="600"/>
              </a:spcAft>
            </a:pPr>
            <a:r>
              <a:rPr lang="en-US" sz="2400" dirty="0" smtClean="0">
                <a:latin typeface="Arial" panose="020B0604020202020204" pitchFamily="34" charset="0"/>
                <a:cs typeface="Arial" panose="020B0604020202020204" pitchFamily="34" charset="0"/>
              </a:rPr>
              <a:t>The objective space is normalized using the non-dominated solution in the current population so that the estimated ideal point is normalized to (0, 0, ..., 0) and the estimated nadir point is normalized to (1, 1, ..., 1). The estimated ideal and nadir points are calculated from the non-dominated solutions in the current population.  </a:t>
            </a:r>
          </a:p>
        </p:txBody>
      </p:sp>
    </p:spTree>
    <p:extLst>
      <p:ext uri="{BB962C8B-B14F-4D97-AF65-F5344CB8AC3E}">
        <p14:creationId xmlns:p14="http://schemas.microsoft.com/office/powerpoint/2010/main" val="28582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5302" y="147487"/>
            <a:ext cx="8347587" cy="353943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References:</a:t>
            </a:r>
          </a:p>
          <a:p>
            <a:pPr>
              <a:spcBef>
                <a:spcPts val="1200"/>
              </a:spcBef>
            </a:pPr>
            <a:r>
              <a:rPr lang="en-US" sz="2000" dirty="0" smtClean="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H. Ishibuchi, R. </a:t>
            </a:r>
            <a:r>
              <a:rPr lang="en-US" sz="2000" dirty="0" err="1">
                <a:latin typeface="Arial" panose="020B0604020202020204" pitchFamily="34" charset="0"/>
                <a:cs typeface="Arial" panose="020B0604020202020204" pitchFamily="34" charset="0"/>
              </a:rPr>
              <a:t>Imada</a:t>
            </a: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Setoguchi</a:t>
            </a:r>
            <a:r>
              <a:rPr lang="en-US" sz="2000" dirty="0">
                <a:latin typeface="Arial" panose="020B0604020202020204" pitchFamily="34" charset="0"/>
                <a:cs typeface="Arial" panose="020B0604020202020204" pitchFamily="34" charset="0"/>
              </a:rPr>
              <a:t>, and Y. </a:t>
            </a:r>
            <a:r>
              <a:rPr lang="en-US" sz="2000" dirty="0" err="1">
                <a:latin typeface="Arial" panose="020B0604020202020204" pitchFamily="34" charset="0"/>
                <a:cs typeface="Arial" panose="020B0604020202020204" pitchFamily="34" charset="0"/>
              </a:rPr>
              <a:t>Nojima</a:t>
            </a:r>
            <a:r>
              <a:rPr lang="en-US" sz="2000" dirty="0">
                <a:latin typeface="Arial" panose="020B0604020202020204" pitchFamily="34" charset="0"/>
                <a:cs typeface="Arial" panose="020B0604020202020204" pitchFamily="34" charset="0"/>
              </a:rPr>
              <a:t>, “Hypervolume subset selection for triangular and inverted triangular Pareto fronts of three-objective problems,” </a:t>
            </a:r>
            <a:r>
              <a:rPr lang="en-US" sz="2000" i="1" dirty="0">
                <a:latin typeface="Arial" panose="020B0604020202020204" pitchFamily="34" charset="0"/>
                <a:cs typeface="Arial" panose="020B0604020202020204" pitchFamily="34" charset="0"/>
              </a:rPr>
              <a:t>Proc. of 14th ACM/SIGEVO Conference on Foundations of Genetic Algorithms</a:t>
            </a:r>
            <a:r>
              <a:rPr lang="en-US" sz="2000" dirty="0">
                <a:latin typeface="Arial" panose="020B0604020202020204" pitchFamily="34" charset="0"/>
                <a:cs typeface="Arial" panose="020B0604020202020204" pitchFamily="34" charset="0"/>
              </a:rPr>
              <a:t> (FOGA 2017), pp. 95-110, Copenhagen, Denmark, January 12-15, 2017</a:t>
            </a:r>
            <a:r>
              <a:rPr lang="en-US" sz="2000" dirty="0" smtClean="0">
                <a:latin typeface="Arial" panose="020B0604020202020204" pitchFamily="34" charset="0"/>
                <a:cs typeface="Arial" panose="020B0604020202020204" pitchFamily="34" charset="0"/>
              </a:rPr>
              <a:t>.</a:t>
            </a:r>
          </a:p>
          <a:p>
            <a:pPr>
              <a:spcBef>
                <a:spcPts val="1200"/>
              </a:spcBef>
            </a:pPr>
            <a:r>
              <a:rPr lang="en-US" sz="2000" dirty="0" smtClean="0">
                <a:latin typeface="Arial" panose="020B0604020202020204" pitchFamily="34" charset="0"/>
                <a:cs typeface="Arial" panose="020B0604020202020204" pitchFamily="34" charset="0"/>
              </a:rPr>
              <a:t>[2] </a:t>
            </a:r>
            <a:r>
              <a:rPr lang="en-US" sz="2000" dirty="0">
                <a:latin typeface="Arial" panose="020B0604020202020204" pitchFamily="34" charset="0"/>
                <a:cs typeface="Arial" panose="020B0604020202020204" pitchFamily="34" charset="0"/>
              </a:rPr>
              <a:t>H. Ishibuchi, R. </a:t>
            </a:r>
            <a:r>
              <a:rPr lang="en-US" sz="2000" dirty="0" err="1">
                <a:latin typeface="Arial" panose="020B0604020202020204" pitchFamily="34" charset="0"/>
                <a:cs typeface="Arial" panose="020B0604020202020204" pitchFamily="34" charset="0"/>
              </a:rPr>
              <a:t>Imada</a:t>
            </a: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Setoguchi</a:t>
            </a:r>
            <a:r>
              <a:rPr lang="en-US" sz="2000" dirty="0">
                <a:latin typeface="Arial" panose="020B0604020202020204" pitchFamily="34" charset="0"/>
                <a:cs typeface="Arial" panose="020B0604020202020204" pitchFamily="34" charset="0"/>
              </a:rPr>
              <a:t>, and Y. </a:t>
            </a:r>
            <a:r>
              <a:rPr lang="en-US" sz="2000" dirty="0" err="1">
                <a:latin typeface="Arial" panose="020B0604020202020204" pitchFamily="34" charset="0"/>
                <a:cs typeface="Arial" panose="020B0604020202020204" pitchFamily="34" charset="0"/>
              </a:rPr>
              <a:t>Nojima</a:t>
            </a:r>
            <a:r>
              <a:rPr lang="en-US" sz="2000" dirty="0">
                <a:latin typeface="Arial" panose="020B0604020202020204" pitchFamily="34" charset="0"/>
                <a:cs typeface="Arial" panose="020B0604020202020204" pitchFamily="34" charset="0"/>
              </a:rPr>
              <a:t>, “Reference point specification in hypervolume calculation for fair comparison and efficient search,” </a:t>
            </a:r>
            <a:r>
              <a:rPr lang="en-US" sz="2000" i="1" dirty="0">
                <a:latin typeface="Arial" panose="020B0604020202020204" pitchFamily="34" charset="0"/>
                <a:cs typeface="Arial" panose="020B0604020202020204" pitchFamily="34" charset="0"/>
              </a:rPr>
              <a:t>Proc. of 2017 Genetic and Evolutionary Computation Conference</a:t>
            </a:r>
            <a:r>
              <a:rPr lang="en-US" sz="2000" dirty="0">
                <a:latin typeface="Arial" panose="020B0604020202020204" pitchFamily="34" charset="0"/>
                <a:cs typeface="Arial" panose="020B0604020202020204" pitchFamily="34" charset="0"/>
              </a:rPr>
              <a:t>, pp. 585-592, Berlin, Germany, July 15-19, 2017</a:t>
            </a:r>
            <a:r>
              <a:rPr lang="en-US" sz="20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541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07"/>
          <p:cNvGrpSpPr/>
          <p:nvPr/>
        </p:nvGrpSpPr>
        <p:grpSpPr>
          <a:xfrm>
            <a:off x="-545230" y="856464"/>
            <a:ext cx="4680000" cy="3510573"/>
            <a:chOff x="4464000" y="1673714"/>
            <a:chExt cx="4680000" cy="3510573"/>
          </a:xfrm>
        </p:grpSpPr>
        <p:sp>
          <p:nvSpPr>
            <p:cNvPr id="109" name="テキスト ボックス 108"/>
            <p:cNvSpPr txBox="1"/>
            <p:nvPr/>
          </p:nvSpPr>
          <p:spPr>
            <a:xfrm>
              <a:off x="4946600" y="23807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110" name="テキスト ボックス 109"/>
            <p:cNvSpPr txBox="1"/>
            <p:nvPr/>
          </p:nvSpPr>
          <p:spPr>
            <a:xfrm>
              <a:off x="4946600" y="3841264"/>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111" name="テキスト ボックス 110"/>
            <p:cNvSpPr txBox="1"/>
            <p:nvPr/>
          </p:nvSpPr>
          <p:spPr>
            <a:xfrm>
              <a:off x="6826200" y="45651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112" name="テキスト ボックス 111"/>
            <p:cNvSpPr txBox="1"/>
            <p:nvPr/>
          </p:nvSpPr>
          <p:spPr>
            <a:xfrm>
              <a:off x="7893000" y="4039999"/>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113" name="テキスト ボックス 112"/>
            <p:cNvSpPr txBox="1"/>
            <p:nvPr/>
          </p:nvSpPr>
          <p:spPr>
            <a:xfrm>
              <a:off x="5278913" y="4082564"/>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114" name="テキスト ボックス 113"/>
            <p:cNvSpPr txBox="1"/>
            <p:nvPr/>
          </p:nvSpPr>
          <p:spPr>
            <a:xfrm>
              <a:off x="6203900" y="45651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115" name="テキスト ボックス 114"/>
            <p:cNvSpPr txBox="1"/>
            <p:nvPr/>
          </p:nvSpPr>
          <p:spPr>
            <a:xfrm>
              <a:off x="5744318" y="4450864"/>
              <a:ext cx="372218" cy="461665"/>
            </a:xfrm>
            <a:prstGeom prst="rect">
              <a:avLst/>
            </a:prstGeom>
            <a:noFill/>
          </p:spPr>
          <p:txBody>
            <a:bodyPr wrap="none" rtlCol="0">
              <a:spAutoFit/>
            </a:bodyPr>
            <a:lstStyle/>
            <a:p>
              <a:r>
                <a:rPr kumimoji="1" lang="en-US" altLang="ja-JP" sz="2400" i="1" dirty="0" smtClean="0">
                  <a:latin typeface="+mj-lt"/>
                </a:rPr>
                <a:t>f</a:t>
              </a:r>
              <a:r>
                <a:rPr lang="en-US" altLang="ja-JP" sz="2400" baseline="-25000" dirty="0">
                  <a:latin typeface="+mj-lt"/>
                </a:rPr>
                <a:t>2</a:t>
              </a:r>
              <a:endParaRPr kumimoji="1" lang="ja-JP" altLang="en-US" sz="2400" dirty="0">
                <a:latin typeface="+mj-lt"/>
              </a:endParaRPr>
            </a:p>
          </p:txBody>
        </p:sp>
        <p:sp>
          <p:nvSpPr>
            <p:cNvPr id="116" name="テキスト ボックス 115"/>
            <p:cNvSpPr txBox="1"/>
            <p:nvPr/>
          </p:nvSpPr>
          <p:spPr>
            <a:xfrm>
              <a:off x="5054600" y="3111500"/>
              <a:ext cx="372218" cy="461665"/>
            </a:xfrm>
            <a:prstGeom prst="rect">
              <a:avLst/>
            </a:prstGeom>
            <a:noFill/>
          </p:spPr>
          <p:txBody>
            <a:bodyPr wrap="none" rtlCol="0">
              <a:spAutoFit/>
            </a:bodyPr>
            <a:lstStyle/>
            <a:p>
              <a:r>
                <a:rPr kumimoji="1" lang="en-US" altLang="ja-JP" sz="2400" i="1" dirty="0" smtClean="0">
                  <a:latin typeface="+mj-lt"/>
                </a:rPr>
                <a:t>f</a:t>
              </a:r>
              <a:r>
                <a:rPr lang="en-US" altLang="ja-JP" sz="2400" baseline="-25000" dirty="0">
                  <a:latin typeface="+mj-lt"/>
                </a:rPr>
                <a:t>3</a:t>
              </a:r>
              <a:endParaRPr kumimoji="1" lang="ja-JP" altLang="en-US" sz="2400" dirty="0">
                <a:latin typeface="+mj-lt"/>
              </a:endParaRPr>
            </a:p>
          </p:txBody>
        </p:sp>
        <p:sp>
          <p:nvSpPr>
            <p:cNvPr id="117" name="テキスト ボックス 116"/>
            <p:cNvSpPr txBox="1"/>
            <p:nvPr/>
          </p:nvSpPr>
          <p:spPr>
            <a:xfrm>
              <a:off x="7484218" y="4450864"/>
              <a:ext cx="372218" cy="461665"/>
            </a:xfrm>
            <a:prstGeom prst="rect">
              <a:avLst/>
            </a:prstGeom>
            <a:noFill/>
          </p:spPr>
          <p:txBody>
            <a:bodyPr wrap="none" rtlCol="0">
              <a:spAutoFit/>
            </a:bodyPr>
            <a:lstStyle/>
            <a:p>
              <a:r>
                <a:rPr kumimoji="1" lang="en-US" altLang="ja-JP" sz="2400" i="1" dirty="0" smtClean="0">
                  <a:latin typeface="+mj-lt"/>
                </a:rPr>
                <a:t>f</a:t>
              </a:r>
              <a:r>
                <a:rPr kumimoji="1" lang="en-US" altLang="ja-JP" sz="2400" baseline="-25000" dirty="0" smtClean="0">
                  <a:latin typeface="+mj-lt"/>
                </a:rPr>
                <a:t>1</a:t>
              </a:r>
              <a:endParaRPr kumimoji="1" lang="ja-JP" altLang="en-US" sz="2400" dirty="0">
                <a:latin typeface="+mj-lt"/>
              </a:endParaRPr>
            </a:p>
          </p:txBody>
        </p:sp>
        <p:pic>
          <p:nvPicPr>
            <p:cNvPr id="118" name="Picture 2" descr="G:\Documents\data\FOGA\SMSEMOA\Objective_3\hoge.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4000" y="1673714"/>
              <a:ext cx="4680000" cy="35105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55"/>
          <p:cNvGrpSpPr/>
          <p:nvPr/>
        </p:nvGrpSpPr>
        <p:grpSpPr>
          <a:xfrm>
            <a:off x="5452224" y="875586"/>
            <a:ext cx="4680000" cy="3510573"/>
            <a:chOff x="4464000" y="1673714"/>
            <a:chExt cx="4680000" cy="3510573"/>
          </a:xfrm>
        </p:grpSpPr>
        <p:pic>
          <p:nvPicPr>
            <p:cNvPr id="66" name="Picture 2" descr="G:\Documents\data\NextConference\SMSEMOA\Objective_3\hoge.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000" y="1673714"/>
              <a:ext cx="4680000" cy="3510573"/>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p:cNvSpPr txBox="1"/>
            <p:nvPr/>
          </p:nvSpPr>
          <p:spPr>
            <a:xfrm>
              <a:off x="4946600" y="23807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58" name="テキスト ボックス 57"/>
            <p:cNvSpPr txBox="1"/>
            <p:nvPr/>
          </p:nvSpPr>
          <p:spPr>
            <a:xfrm>
              <a:off x="4946600" y="3841264"/>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59" name="テキスト ボックス 58"/>
            <p:cNvSpPr txBox="1"/>
            <p:nvPr/>
          </p:nvSpPr>
          <p:spPr>
            <a:xfrm>
              <a:off x="6826200" y="45651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60" name="テキスト ボックス 59"/>
            <p:cNvSpPr txBox="1"/>
            <p:nvPr/>
          </p:nvSpPr>
          <p:spPr>
            <a:xfrm>
              <a:off x="7893000" y="4039999"/>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61" name="テキスト ボックス 60"/>
            <p:cNvSpPr txBox="1"/>
            <p:nvPr/>
          </p:nvSpPr>
          <p:spPr>
            <a:xfrm>
              <a:off x="5278913" y="4082564"/>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62" name="テキスト ボックス 61"/>
            <p:cNvSpPr txBox="1"/>
            <p:nvPr/>
          </p:nvSpPr>
          <p:spPr>
            <a:xfrm>
              <a:off x="6203900" y="45651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63" name="テキスト ボックス 62"/>
            <p:cNvSpPr txBox="1"/>
            <p:nvPr/>
          </p:nvSpPr>
          <p:spPr>
            <a:xfrm>
              <a:off x="5744318" y="4450864"/>
              <a:ext cx="372218" cy="461665"/>
            </a:xfrm>
            <a:prstGeom prst="rect">
              <a:avLst/>
            </a:prstGeom>
            <a:noFill/>
          </p:spPr>
          <p:txBody>
            <a:bodyPr wrap="none" rtlCol="0">
              <a:spAutoFit/>
            </a:bodyPr>
            <a:lstStyle/>
            <a:p>
              <a:r>
                <a:rPr kumimoji="1" lang="en-US" altLang="ja-JP" sz="2400" i="1" dirty="0" smtClean="0">
                  <a:latin typeface="+mj-lt"/>
                </a:rPr>
                <a:t>f</a:t>
              </a:r>
              <a:r>
                <a:rPr lang="en-US" altLang="ja-JP" sz="2400" baseline="-25000" dirty="0">
                  <a:latin typeface="+mj-lt"/>
                </a:rPr>
                <a:t>2</a:t>
              </a:r>
              <a:endParaRPr kumimoji="1" lang="ja-JP" altLang="en-US" sz="2400" dirty="0">
                <a:latin typeface="+mj-lt"/>
              </a:endParaRPr>
            </a:p>
          </p:txBody>
        </p:sp>
        <p:sp>
          <p:nvSpPr>
            <p:cNvPr id="64" name="テキスト ボックス 63"/>
            <p:cNvSpPr txBox="1"/>
            <p:nvPr/>
          </p:nvSpPr>
          <p:spPr>
            <a:xfrm>
              <a:off x="5054600" y="3111500"/>
              <a:ext cx="372218" cy="461665"/>
            </a:xfrm>
            <a:prstGeom prst="rect">
              <a:avLst/>
            </a:prstGeom>
            <a:noFill/>
          </p:spPr>
          <p:txBody>
            <a:bodyPr wrap="none" rtlCol="0">
              <a:spAutoFit/>
            </a:bodyPr>
            <a:lstStyle/>
            <a:p>
              <a:r>
                <a:rPr kumimoji="1" lang="en-US" altLang="ja-JP" sz="2400" i="1" dirty="0" smtClean="0">
                  <a:latin typeface="+mj-lt"/>
                </a:rPr>
                <a:t>f</a:t>
              </a:r>
              <a:r>
                <a:rPr lang="en-US" altLang="ja-JP" sz="2400" baseline="-25000" dirty="0">
                  <a:latin typeface="+mj-lt"/>
                </a:rPr>
                <a:t>3</a:t>
              </a:r>
              <a:endParaRPr kumimoji="1" lang="ja-JP" altLang="en-US" sz="2400" dirty="0">
                <a:latin typeface="+mj-lt"/>
              </a:endParaRPr>
            </a:p>
          </p:txBody>
        </p:sp>
        <p:sp>
          <p:nvSpPr>
            <p:cNvPr id="65" name="テキスト ボックス 64"/>
            <p:cNvSpPr txBox="1"/>
            <p:nvPr/>
          </p:nvSpPr>
          <p:spPr>
            <a:xfrm>
              <a:off x="7484218" y="4450864"/>
              <a:ext cx="372218" cy="461665"/>
            </a:xfrm>
            <a:prstGeom prst="rect">
              <a:avLst/>
            </a:prstGeom>
            <a:noFill/>
          </p:spPr>
          <p:txBody>
            <a:bodyPr wrap="none" rtlCol="0">
              <a:spAutoFit/>
            </a:bodyPr>
            <a:lstStyle/>
            <a:p>
              <a:r>
                <a:rPr kumimoji="1" lang="en-US" altLang="ja-JP" sz="2400" i="1" dirty="0" smtClean="0">
                  <a:latin typeface="+mj-lt"/>
                </a:rPr>
                <a:t>f</a:t>
              </a:r>
              <a:r>
                <a:rPr kumimoji="1" lang="en-US" altLang="ja-JP" sz="2400" baseline="-25000" dirty="0" smtClean="0">
                  <a:latin typeface="+mj-lt"/>
                </a:rPr>
                <a:t>1</a:t>
              </a:r>
              <a:endParaRPr kumimoji="1" lang="ja-JP" altLang="en-US" sz="2400" dirty="0">
                <a:latin typeface="+mj-lt"/>
              </a:endParaRPr>
            </a:p>
          </p:txBody>
        </p:sp>
      </p:grpSp>
      <p:sp>
        <p:nvSpPr>
          <p:cNvPr id="67" name="テキスト ボックス 66"/>
          <p:cNvSpPr txBox="1"/>
          <p:nvPr/>
        </p:nvSpPr>
        <p:spPr>
          <a:xfrm>
            <a:off x="3342040" y="5458325"/>
            <a:ext cx="3123093" cy="954107"/>
          </a:xfrm>
          <a:prstGeom prst="rect">
            <a:avLst/>
          </a:prstGeom>
          <a:noFill/>
        </p:spPr>
        <p:txBody>
          <a:bodyPr wrap="square" rtlCol="0">
            <a:spAutoFit/>
          </a:bodyPr>
          <a:lstStyle/>
          <a:p>
            <a:pPr>
              <a:spcBef>
                <a:spcPts val="0"/>
              </a:spcBef>
            </a:pPr>
            <a:r>
              <a:rPr kumimoji="1" lang="en-US" sz="2800" b="1" dirty="0" smtClean="0">
                <a:solidFill>
                  <a:srgbClr val="0000CC"/>
                </a:solidFill>
                <a:latin typeface="Arial" pitchFamily="34" charset="0"/>
                <a:cs typeface="Arial" pitchFamily="34" charset="0"/>
              </a:rPr>
              <a:t>Reference point</a:t>
            </a:r>
          </a:p>
          <a:p>
            <a:pPr>
              <a:spcBef>
                <a:spcPts val="0"/>
              </a:spcBef>
            </a:pPr>
            <a:r>
              <a:rPr lang="en-US" sz="2800" b="1" dirty="0" smtClean="0">
                <a:solidFill>
                  <a:srgbClr val="0000CC"/>
                </a:solidFill>
                <a:latin typeface="Arial" pitchFamily="34" charset="0"/>
                <a:cs typeface="Arial" pitchFamily="34" charset="0"/>
              </a:rPr>
              <a:t>    (2.0, 2.0, 2.0)</a:t>
            </a:r>
            <a:endParaRPr kumimoji="1" lang="en-US" sz="2800" b="1" dirty="0" smtClean="0">
              <a:solidFill>
                <a:srgbClr val="0000CC"/>
              </a:solidFill>
              <a:latin typeface="Arial" pitchFamily="34" charset="0"/>
              <a:cs typeface="Arial" pitchFamily="34" charset="0"/>
            </a:endParaRPr>
          </a:p>
        </p:txBody>
      </p:sp>
      <p:sp>
        <p:nvSpPr>
          <p:cNvPr id="80" name="テキスト ボックス 79"/>
          <p:cNvSpPr txBox="1"/>
          <p:nvPr/>
        </p:nvSpPr>
        <p:spPr>
          <a:xfrm>
            <a:off x="185640" y="4239077"/>
            <a:ext cx="3123093" cy="954107"/>
          </a:xfrm>
          <a:prstGeom prst="rect">
            <a:avLst/>
          </a:prstGeom>
          <a:noFill/>
        </p:spPr>
        <p:txBody>
          <a:bodyPr wrap="square" rtlCol="0">
            <a:spAutoFit/>
          </a:bodyPr>
          <a:lstStyle/>
          <a:p>
            <a:pPr>
              <a:spcBef>
                <a:spcPts val="0"/>
              </a:spcBef>
            </a:pPr>
            <a:r>
              <a:rPr kumimoji="1" lang="en-US" sz="2800" b="1" dirty="0" smtClean="0">
                <a:solidFill>
                  <a:srgbClr val="0000CC"/>
                </a:solidFill>
                <a:latin typeface="Arial" pitchFamily="34" charset="0"/>
                <a:cs typeface="Arial" pitchFamily="34" charset="0"/>
              </a:rPr>
              <a:t>Reference point</a:t>
            </a:r>
          </a:p>
          <a:p>
            <a:pPr>
              <a:spcBef>
                <a:spcPts val="0"/>
              </a:spcBef>
            </a:pPr>
            <a:r>
              <a:rPr lang="en-US" sz="2800" b="1" dirty="0" smtClean="0">
                <a:solidFill>
                  <a:srgbClr val="0000CC"/>
                </a:solidFill>
                <a:latin typeface="Arial" pitchFamily="34" charset="0"/>
                <a:cs typeface="Arial" pitchFamily="34" charset="0"/>
              </a:rPr>
              <a:t>    (1.4, 1.4, 1.4)</a:t>
            </a:r>
            <a:endParaRPr kumimoji="1" lang="en-US" sz="2800" b="1" dirty="0" smtClean="0">
              <a:solidFill>
                <a:srgbClr val="0000CC"/>
              </a:solidFill>
              <a:latin typeface="Arial" pitchFamily="34" charset="0"/>
              <a:cs typeface="Arial" pitchFamily="34" charset="0"/>
            </a:endParaRPr>
          </a:p>
        </p:txBody>
      </p:sp>
      <p:sp>
        <p:nvSpPr>
          <p:cNvPr id="81" name="テキスト ボックス 80"/>
          <p:cNvSpPr txBox="1"/>
          <p:nvPr/>
        </p:nvSpPr>
        <p:spPr>
          <a:xfrm>
            <a:off x="6273032" y="4142821"/>
            <a:ext cx="3123093" cy="954107"/>
          </a:xfrm>
          <a:prstGeom prst="rect">
            <a:avLst/>
          </a:prstGeom>
          <a:noFill/>
        </p:spPr>
        <p:txBody>
          <a:bodyPr wrap="square" rtlCol="0">
            <a:spAutoFit/>
          </a:bodyPr>
          <a:lstStyle/>
          <a:p>
            <a:pPr>
              <a:spcBef>
                <a:spcPts val="0"/>
              </a:spcBef>
            </a:pPr>
            <a:r>
              <a:rPr kumimoji="1" lang="en-US" sz="2800" b="1" dirty="0" smtClean="0">
                <a:solidFill>
                  <a:srgbClr val="0000CC"/>
                </a:solidFill>
                <a:latin typeface="Arial" pitchFamily="34" charset="0"/>
                <a:cs typeface="Arial" pitchFamily="34" charset="0"/>
              </a:rPr>
              <a:t>Reference point</a:t>
            </a:r>
          </a:p>
          <a:p>
            <a:pPr>
              <a:spcBef>
                <a:spcPts val="0"/>
              </a:spcBef>
            </a:pPr>
            <a:r>
              <a:rPr lang="en-US" sz="2800" b="1" dirty="0" smtClean="0">
                <a:solidFill>
                  <a:srgbClr val="0000CC"/>
                </a:solidFill>
                <a:latin typeface="Arial" pitchFamily="34" charset="0"/>
                <a:cs typeface="Arial" pitchFamily="34" charset="0"/>
              </a:rPr>
              <a:t>    (20, 20, 20)</a:t>
            </a:r>
            <a:endParaRPr kumimoji="1" lang="en-US" sz="2800" b="1" dirty="0" smtClean="0">
              <a:solidFill>
                <a:srgbClr val="0000CC"/>
              </a:solidFill>
              <a:latin typeface="Arial" pitchFamily="34" charset="0"/>
              <a:cs typeface="Arial" pitchFamily="34" charset="0"/>
            </a:endParaRPr>
          </a:p>
        </p:txBody>
      </p:sp>
      <p:grpSp>
        <p:nvGrpSpPr>
          <p:cNvPr id="4" name="グループ化 118"/>
          <p:cNvGrpSpPr/>
          <p:nvPr/>
        </p:nvGrpSpPr>
        <p:grpSpPr>
          <a:xfrm>
            <a:off x="2449950" y="2159864"/>
            <a:ext cx="4680000" cy="3510573"/>
            <a:chOff x="4464000" y="1673714"/>
            <a:chExt cx="4680000" cy="3510573"/>
          </a:xfrm>
        </p:grpSpPr>
        <p:sp>
          <p:nvSpPr>
            <p:cNvPr id="120" name="テキスト ボックス 119"/>
            <p:cNvSpPr txBox="1"/>
            <p:nvPr/>
          </p:nvSpPr>
          <p:spPr>
            <a:xfrm>
              <a:off x="4946600" y="23807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121" name="テキスト ボックス 120"/>
            <p:cNvSpPr txBox="1"/>
            <p:nvPr/>
          </p:nvSpPr>
          <p:spPr>
            <a:xfrm>
              <a:off x="4946600" y="3841264"/>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122" name="テキスト ボックス 121"/>
            <p:cNvSpPr txBox="1"/>
            <p:nvPr/>
          </p:nvSpPr>
          <p:spPr>
            <a:xfrm>
              <a:off x="6826200" y="45651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123" name="テキスト ボックス 122"/>
            <p:cNvSpPr txBox="1"/>
            <p:nvPr/>
          </p:nvSpPr>
          <p:spPr>
            <a:xfrm>
              <a:off x="7893000" y="4039999"/>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124" name="テキスト ボックス 123"/>
            <p:cNvSpPr txBox="1"/>
            <p:nvPr/>
          </p:nvSpPr>
          <p:spPr>
            <a:xfrm>
              <a:off x="5278913" y="4082564"/>
              <a:ext cx="569387" cy="461665"/>
            </a:xfrm>
            <a:prstGeom prst="rect">
              <a:avLst/>
            </a:prstGeom>
            <a:noFill/>
          </p:spPr>
          <p:txBody>
            <a:bodyPr wrap="none" rtlCol="0">
              <a:spAutoFit/>
            </a:bodyPr>
            <a:lstStyle/>
            <a:p>
              <a:r>
                <a:rPr kumimoji="1" lang="en-US" altLang="ja-JP" sz="2400" dirty="0" smtClean="0">
                  <a:latin typeface="+mj-lt"/>
                </a:rPr>
                <a:t>0.0</a:t>
              </a:r>
              <a:endParaRPr kumimoji="1" lang="ja-JP" altLang="en-US" sz="2400" dirty="0">
                <a:latin typeface="+mj-lt"/>
              </a:endParaRPr>
            </a:p>
          </p:txBody>
        </p:sp>
        <p:sp>
          <p:nvSpPr>
            <p:cNvPr id="125" name="テキスト ボックス 124"/>
            <p:cNvSpPr txBox="1"/>
            <p:nvPr/>
          </p:nvSpPr>
          <p:spPr>
            <a:xfrm>
              <a:off x="6203900" y="4565164"/>
              <a:ext cx="569387" cy="461665"/>
            </a:xfrm>
            <a:prstGeom prst="rect">
              <a:avLst/>
            </a:prstGeom>
            <a:noFill/>
          </p:spPr>
          <p:txBody>
            <a:bodyPr wrap="none" rtlCol="0">
              <a:spAutoFit/>
            </a:bodyPr>
            <a:lstStyle/>
            <a:p>
              <a:r>
                <a:rPr lang="en-US" altLang="ja-JP" sz="2400" dirty="0" smtClean="0">
                  <a:latin typeface="+mj-lt"/>
                </a:rPr>
                <a:t>1.0</a:t>
              </a:r>
              <a:endParaRPr kumimoji="1" lang="ja-JP" altLang="en-US" sz="2400" dirty="0">
                <a:latin typeface="+mj-lt"/>
              </a:endParaRPr>
            </a:p>
          </p:txBody>
        </p:sp>
        <p:sp>
          <p:nvSpPr>
            <p:cNvPr id="126" name="テキスト ボックス 125"/>
            <p:cNvSpPr txBox="1"/>
            <p:nvPr/>
          </p:nvSpPr>
          <p:spPr>
            <a:xfrm>
              <a:off x="5744318" y="4450864"/>
              <a:ext cx="372218" cy="461665"/>
            </a:xfrm>
            <a:prstGeom prst="rect">
              <a:avLst/>
            </a:prstGeom>
            <a:noFill/>
          </p:spPr>
          <p:txBody>
            <a:bodyPr wrap="none" rtlCol="0">
              <a:spAutoFit/>
            </a:bodyPr>
            <a:lstStyle/>
            <a:p>
              <a:r>
                <a:rPr kumimoji="1" lang="en-US" altLang="ja-JP" sz="2400" i="1" dirty="0" smtClean="0">
                  <a:latin typeface="+mj-lt"/>
                </a:rPr>
                <a:t>f</a:t>
              </a:r>
              <a:r>
                <a:rPr lang="en-US" altLang="ja-JP" sz="2400" baseline="-25000" dirty="0">
                  <a:latin typeface="+mj-lt"/>
                </a:rPr>
                <a:t>2</a:t>
              </a:r>
              <a:endParaRPr kumimoji="1" lang="ja-JP" altLang="en-US" sz="2400" dirty="0">
                <a:latin typeface="+mj-lt"/>
              </a:endParaRPr>
            </a:p>
          </p:txBody>
        </p:sp>
        <p:sp>
          <p:nvSpPr>
            <p:cNvPr id="127" name="テキスト ボックス 126"/>
            <p:cNvSpPr txBox="1"/>
            <p:nvPr/>
          </p:nvSpPr>
          <p:spPr>
            <a:xfrm>
              <a:off x="5054600" y="3111500"/>
              <a:ext cx="372218" cy="461665"/>
            </a:xfrm>
            <a:prstGeom prst="rect">
              <a:avLst/>
            </a:prstGeom>
            <a:noFill/>
          </p:spPr>
          <p:txBody>
            <a:bodyPr wrap="none" rtlCol="0">
              <a:spAutoFit/>
            </a:bodyPr>
            <a:lstStyle/>
            <a:p>
              <a:r>
                <a:rPr kumimoji="1" lang="en-US" altLang="ja-JP" sz="2400" i="1" dirty="0" smtClean="0">
                  <a:latin typeface="+mj-lt"/>
                </a:rPr>
                <a:t>f</a:t>
              </a:r>
              <a:r>
                <a:rPr lang="en-US" altLang="ja-JP" sz="2400" baseline="-25000" dirty="0">
                  <a:latin typeface="+mj-lt"/>
                </a:rPr>
                <a:t>3</a:t>
              </a:r>
              <a:endParaRPr kumimoji="1" lang="ja-JP" altLang="en-US" sz="2400" dirty="0">
                <a:latin typeface="+mj-lt"/>
              </a:endParaRPr>
            </a:p>
          </p:txBody>
        </p:sp>
        <p:sp>
          <p:nvSpPr>
            <p:cNvPr id="128" name="テキスト ボックス 127"/>
            <p:cNvSpPr txBox="1"/>
            <p:nvPr/>
          </p:nvSpPr>
          <p:spPr>
            <a:xfrm>
              <a:off x="7484218" y="4450864"/>
              <a:ext cx="372218" cy="461665"/>
            </a:xfrm>
            <a:prstGeom prst="rect">
              <a:avLst/>
            </a:prstGeom>
            <a:noFill/>
          </p:spPr>
          <p:txBody>
            <a:bodyPr wrap="none" rtlCol="0">
              <a:spAutoFit/>
            </a:bodyPr>
            <a:lstStyle/>
            <a:p>
              <a:r>
                <a:rPr kumimoji="1" lang="en-US" altLang="ja-JP" sz="2400" i="1" dirty="0" smtClean="0">
                  <a:latin typeface="+mj-lt"/>
                </a:rPr>
                <a:t>f</a:t>
              </a:r>
              <a:r>
                <a:rPr kumimoji="1" lang="en-US" altLang="ja-JP" sz="2400" baseline="-25000" dirty="0" smtClean="0">
                  <a:latin typeface="+mj-lt"/>
                </a:rPr>
                <a:t>1</a:t>
              </a:r>
              <a:endParaRPr kumimoji="1" lang="ja-JP" altLang="en-US" sz="2400" dirty="0">
                <a:latin typeface="+mj-lt"/>
              </a:endParaRPr>
            </a:p>
          </p:txBody>
        </p:sp>
        <p:pic>
          <p:nvPicPr>
            <p:cNvPr id="129" name="Picture 2" descr="G:\Documents\data\FOGA\SMSEMOA\Objective_3\hoge.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4000" y="1673714"/>
              <a:ext cx="4680000" cy="3510573"/>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Rectangle 2"/>
          <p:cNvSpPr>
            <a:spLocks noGrp="1" noChangeArrowheads="1"/>
          </p:cNvSpPr>
          <p:nvPr>
            <p:ph type="title"/>
          </p:nvPr>
        </p:nvSpPr>
        <p:spPr>
          <a:xfrm>
            <a:off x="123825" y="0"/>
            <a:ext cx="9067800" cy="1143000"/>
          </a:xfrm>
        </p:spPr>
        <p:txBody>
          <a:bodyPr/>
          <a:lstStyle/>
          <a:p>
            <a:pPr algn="l" eaLnBrk="1" hangingPunct="1"/>
            <a:r>
              <a:rPr lang="en-US" altLang="ja-JP" sz="3200" dirty="0" smtClean="0">
                <a:latin typeface="Arial" charset="0"/>
                <a:cs typeface="Arial" charset="0"/>
              </a:rPr>
              <a:t>Optimal Distribution of Solutions</a:t>
            </a:r>
            <a:r>
              <a:rPr lang="en-US" altLang="ja-JP" sz="2800" dirty="0" smtClean="0">
                <a:latin typeface="Arial" charset="0"/>
                <a:cs typeface="Arial" charset="0"/>
              </a:rPr>
              <a:t> (</a:t>
            </a:r>
            <a:r>
              <a:rPr lang="en-US" altLang="ja-JP" sz="2800" dirty="0" err="1" smtClean="0">
                <a:latin typeface="Arial" charset="0"/>
                <a:cs typeface="Arial" charset="0"/>
              </a:rPr>
              <a:t>FOGA</a:t>
            </a:r>
            <a:r>
              <a:rPr lang="en-US" altLang="ja-JP" sz="2800" dirty="0" smtClean="0">
                <a:latin typeface="Arial" charset="0"/>
                <a:cs typeface="Arial" charset="0"/>
              </a:rPr>
              <a:t> 2017)</a:t>
            </a:r>
            <a:br>
              <a:rPr lang="en-US" altLang="ja-JP" sz="2800" dirty="0" smtClean="0">
                <a:latin typeface="Arial" charset="0"/>
                <a:cs typeface="Arial" charset="0"/>
              </a:rPr>
            </a:br>
            <a:r>
              <a:rPr lang="en-US" altLang="ja-JP" sz="2800" dirty="0" smtClean="0">
                <a:latin typeface="Arial" charset="0"/>
                <a:cs typeface="Arial" charset="0"/>
              </a:rPr>
              <a:t> </a:t>
            </a:r>
            <a:r>
              <a:rPr lang="en-US" altLang="ja-JP" sz="3200" dirty="0" smtClean="0">
                <a:latin typeface="Arial" charset="0"/>
                <a:cs typeface="Arial" charset="0"/>
              </a:rPr>
              <a:t>                 </a:t>
            </a:r>
            <a:r>
              <a:rPr lang="en-US" altLang="ja-JP" sz="3200" dirty="0" smtClean="0">
                <a:solidFill>
                  <a:srgbClr val="FF0000"/>
                </a:solidFill>
                <a:latin typeface="Arial" charset="0"/>
                <a:cs typeface="Arial" charset="0"/>
              </a:rPr>
              <a:t>Inverted DTLZ1 Problem</a:t>
            </a:r>
            <a:endParaRPr lang="en-US" altLang="ja-JP" sz="3200" dirty="0" smtClean="0">
              <a:solidFill>
                <a:srgbClr val="FF0000"/>
              </a:solidFill>
              <a:latin typeface="Arial" charset="0"/>
            </a:endParaRPr>
          </a:p>
        </p:txBody>
      </p:sp>
    </p:spTree>
    <p:extLst>
      <p:ext uri="{BB962C8B-B14F-4D97-AF65-F5344CB8AC3E}">
        <p14:creationId xmlns:p14="http://schemas.microsoft.com/office/powerpoint/2010/main" val="2826302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
          <p:cNvSpPr>
            <a:spLocks noGrp="1" noChangeArrowheads="1"/>
          </p:cNvSpPr>
          <p:nvPr>
            <p:ph type="title"/>
          </p:nvPr>
        </p:nvSpPr>
        <p:spPr>
          <a:xfrm>
            <a:off x="123825" y="0"/>
            <a:ext cx="9067800" cy="1143000"/>
          </a:xfrm>
        </p:spPr>
        <p:txBody>
          <a:bodyPr/>
          <a:lstStyle/>
          <a:p>
            <a:pPr algn="l" eaLnBrk="1" hangingPunct="1"/>
            <a:r>
              <a:rPr lang="en-US" altLang="ja-JP" sz="3200" dirty="0" smtClean="0">
                <a:latin typeface="Arial" charset="0"/>
                <a:cs typeface="Arial" charset="0"/>
              </a:rPr>
              <a:t>Optimal Distribution of Solutions</a:t>
            </a:r>
            <a:r>
              <a:rPr lang="en-US" altLang="ja-JP" sz="2800" dirty="0" smtClean="0">
                <a:latin typeface="Arial" charset="0"/>
                <a:cs typeface="Arial" charset="0"/>
              </a:rPr>
              <a:t> (</a:t>
            </a:r>
            <a:r>
              <a:rPr lang="en-US" altLang="ja-JP" sz="2800" dirty="0" err="1">
                <a:latin typeface="Arial" charset="0"/>
                <a:cs typeface="Arial" charset="0"/>
              </a:rPr>
              <a:t>FOGA</a:t>
            </a:r>
            <a:r>
              <a:rPr lang="en-US" altLang="ja-JP" sz="2800" dirty="0">
                <a:latin typeface="Arial" charset="0"/>
                <a:cs typeface="Arial" charset="0"/>
              </a:rPr>
              <a:t> 2017)</a:t>
            </a:r>
            <a:r>
              <a:rPr lang="en-US" altLang="ja-JP" sz="2800" dirty="0" smtClean="0">
                <a:latin typeface="Arial" charset="0"/>
                <a:cs typeface="Arial" charset="0"/>
              </a:rPr>
              <a:t/>
            </a:r>
            <a:br>
              <a:rPr lang="en-US" altLang="ja-JP" sz="2800" dirty="0" smtClean="0">
                <a:latin typeface="Arial" charset="0"/>
                <a:cs typeface="Arial" charset="0"/>
              </a:rPr>
            </a:br>
            <a:r>
              <a:rPr lang="en-US" altLang="ja-JP" sz="3200" dirty="0" smtClean="0">
                <a:latin typeface="Arial" charset="0"/>
                <a:cs typeface="Arial" charset="0"/>
              </a:rPr>
              <a:t>                                   </a:t>
            </a:r>
            <a:r>
              <a:rPr lang="en-US" altLang="ja-JP" sz="3200" dirty="0" smtClean="0">
                <a:solidFill>
                  <a:srgbClr val="FF0000"/>
                </a:solidFill>
                <a:latin typeface="Arial" charset="0"/>
                <a:cs typeface="Arial" charset="0"/>
              </a:rPr>
              <a:t>WFG3</a:t>
            </a:r>
            <a:endParaRPr lang="en-US" altLang="ja-JP" sz="3200" dirty="0" smtClean="0">
              <a:solidFill>
                <a:srgbClr val="FF0000"/>
              </a:solidFill>
              <a:latin typeface="Arial" charset="0"/>
            </a:endParaRPr>
          </a:p>
        </p:txBody>
      </p:sp>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3586" y="1240092"/>
            <a:ext cx="2906052" cy="2467268"/>
          </a:xfrm>
          <a:prstGeom prst="rect">
            <a:avLst/>
          </a:prstGeom>
          <a:noFill/>
          <a:ln>
            <a:noFill/>
          </a:ln>
        </p:spPr>
      </p:pic>
      <p:pic>
        <p:nvPicPr>
          <p:cNvPr id="40" name="図 3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0348" y="1240092"/>
            <a:ext cx="2906052" cy="2467268"/>
          </a:xfrm>
          <a:prstGeom prst="rect">
            <a:avLst/>
          </a:prstGeom>
          <a:noFill/>
          <a:ln>
            <a:noFill/>
          </a:ln>
        </p:spPr>
      </p:pic>
      <p:pic>
        <p:nvPicPr>
          <p:cNvPr id="42" name="図 4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3586" y="3843591"/>
            <a:ext cx="2906052" cy="2461934"/>
          </a:xfrm>
          <a:prstGeom prst="rect">
            <a:avLst/>
          </a:prstGeom>
          <a:noFill/>
          <a:ln>
            <a:noFill/>
          </a:ln>
        </p:spPr>
      </p:pic>
      <p:pic>
        <p:nvPicPr>
          <p:cNvPr id="43" name="図 4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30348" y="3843591"/>
            <a:ext cx="2906052" cy="2461934"/>
          </a:xfrm>
          <a:prstGeom prst="rect">
            <a:avLst/>
          </a:prstGeom>
          <a:noFill/>
          <a:ln>
            <a:noFill/>
          </a:ln>
        </p:spPr>
      </p:pic>
      <p:sp>
        <p:nvSpPr>
          <p:cNvPr id="44" name="テキスト ボックス 43"/>
          <p:cNvSpPr txBox="1"/>
          <p:nvPr/>
        </p:nvSpPr>
        <p:spPr>
          <a:xfrm>
            <a:off x="0" y="1127577"/>
            <a:ext cx="3123093" cy="892552"/>
          </a:xfrm>
          <a:prstGeom prst="rect">
            <a:avLst/>
          </a:prstGeom>
          <a:noFill/>
        </p:spPr>
        <p:txBody>
          <a:bodyPr wrap="square" rtlCol="0">
            <a:spAutoFit/>
          </a:bodyPr>
          <a:lstStyle/>
          <a:p>
            <a:pPr>
              <a:spcBef>
                <a:spcPts val="0"/>
              </a:spcBef>
            </a:pPr>
            <a:r>
              <a:rPr kumimoji="1" lang="en-US" sz="2600" b="1" dirty="0" smtClean="0">
                <a:solidFill>
                  <a:srgbClr val="0000CC"/>
                </a:solidFill>
                <a:latin typeface="Arial" pitchFamily="34" charset="0"/>
                <a:cs typeface="Arial" pitchFamily="34" charset="0"/>
              </a:rPr>
              <a:t>Reference point</a:t>
            </a:r>
          </a:p>
          <a:p>
            <a:pPr>
              <a:spcBef>
                <a:spcPts val="0"/>
              </a:spcBef>
            </a:pPr>
            <a:r>
              <a:rPr lang="en-US" sz="2600" b="1" dirty="0" smtClean="0">
                <a:solidFill>
                  <a:srgbClr val="0000CC"/>
                </a:solidFill>
                <a:latin typeface="Arial" pitchFamily="34" charset="0"/>
                <a:cs typeface="Arial" pitchFamily="34" charset="0"/>
              </a:rPr>
              <a:t>    (0.7, 0.7, 0.7)</a:t>
            </a:r>
            <a:endParaRPr kumimoji="1" lang="en-US" sz="2600" b="1" dirty="0" smtClean="0">
              <a:solidFill>
                <a:srgbClr val="0000CC"/>
              </a:solidFill>
              <a:latin typeface="Arial" pitchFamily="34" charset="0"/>
              <a:cs typeface="Arial" pitchFamily="34" charset="0"/>
            </a:endParaRPr>
          </a:p>
        </p:txBody>
      </p:sp>
      <p:sp>
        <p:nvSpPr>
          <p:cNvPr id="45" name="テキスト ボックス 44"/>
          <p:cNvSpPr txBox="1"/>
          <p:nvPr/>
        </p:nvSpPr>
        <p:spPr>
          <a:xfrm>
            <a:off x="-12700" y="3718377"/>
            <a:ext cx="3123093" cy="892552"/>
          </a:xfrm>
          <a:prstGeom prst="rect">
            <a:avLst/>
          </a:prstGeom>
          <a:noFill/>
        </p:spPr>
        <p:txBody>
          <a:bodyPr wrap="square" rtlCol="0">
            <a:spAutoFit/>
          </a:bodyPr>
          <a:lstStyle/>
          <a:p>
            <a:pPr>
              <a:spcBef>
                <a:spcPts val="0"/>
              </a:spcBef>
            </a:pPr>
            <a:r>
              <a:rPr kumimoji="1" lang="en-US" sz="2600" b="1" dirty="0" smtClean="0">
                <a:solidFill>
                  <a:srgbClr val="0000CC"/>
                </a:solidFill>
                <a:latin typeface="Arial" pitchFamily="34" charset="0"/>
                <a:cs typeface="Arial" pitchFamily="34" charset="0"/>
              </a:rPr>
              <a:t>Reference point</a:t>
            </a:r>
          </a:p>
          <a:p>
            <a:pPr>
              <a:spcBef>
                <a:spcPts val="0"/>
              </a:spcBef>
            </a:pPr>
            <a:r>
              <a:rPr lang="en-US" sz="2600" b="1" dirty="0" smtClean="0">
                <a:solidFill>
                  <a:srgbClr val="0000CC"/>
                </a:solidFill>
                <a:latin typeface="Arial" pitchFamily="34" charset="0"/>
                <a:cs typeface="Arial" pitchFamily="34" charset="0"/>
              </a:rPr>
              <a:t>    (10, 10, 10)</a:t>
            </a:r>
            <a:endParaRPr kumimoji="1" lang="en-US" sz="2600" b="1" dirty="0" smtClean="0">
              <a:solidFill>
                <a:srgbClr val="0000CC"/>
              </a:solidFill>
              <a:latin typeface="Arial" pitchFamily="34" charset="0"/>
              <a:cs typeface="Arial" pitchFamily="34" charset="0"/>
            </a:endParaRPr>
          </a:p>
        </p:txBody>
      </p:sp>
      <p:sp>
        <p:nvSpPr>
          <p:cNvPr id="46" name="テキスト ボックス 45"/>
          <p:cNvSpPr txBox="1"/>
          <p:nvPr/>
        </p:nvSpPr>
        <p:spPr>
          <a:xfrm>
            <a:off x="5321300" y="1191077"/>
            <a:ext cx="2552700" cy="492443"/>
          </a:xfrm>
          <a:prstGeom prst="rect">
            <a:avLst/>
          </a:prstGeom>
          <a:noFill/>
        </p:spPr>
        <p:txBody>
          <a:bodyPr wrap="square" rtlCol="0">
            <a:spAutoFit/>
          </a:bodyPr>
          <a:lstStyle/>
          <a:p>
            <a:pPr>
              <a:spcBef>
                <a:spcPts val="0"/>
              </a:spcBef>
            </a:pPr>
            <a:r>
              <a:rPr lang="en-US" sz="2600" b="1" dirty="0" smtClean="0">
                <a:solidFill>
                  <a:srgbClr val="0000CC"/>
                </a:solidFill>
                <a:latin typeface="Arial" pitchFamily="34" charset="0"/>
                <a:cs typeface="Arial" pitchFamily="34" charset="0"/>
              </a:rPr>
              <a:t>(1, 1, 1): Nadia</a:t>
            </a:r>
            <a:endParaRPr kumimoji="1" lang="en-US" sz="2600" b="1" dirty="0" smtClean="0">
              <a:solidFill>
                <a:srgbClr val="0000CC"/>
              </a:solidFill>
              <a:latin typeface="Arial" pitchFamily="34" charset="0"/>
              <a:cs typeface="Arial" pitchFamily="34" charset="0"/>
            </a:endParaRPr>
          </a:p>
        </p:txBody>
      </p:sp>
      <p:sp>
        <p:nvSpPr>
          <p:cNvPr id="47" name="テキスト ボックス 46"/>
          <p:cNvSpPr txBox="1"/>
          <p:nvPr/>
        </p:nvSpPr>
        <p:spPr>
          <a:xfrm>
            <a:off x="5105400" y="3743777"/>
            <a:ext cx="2882900" cy="492443"/>
          </a:xfrm>
          <a:prstGeom prst="rect">
            <a:avLst/>
          </a:prstGeom>
          <a:noFill/>
        </p:spPr>
        <p:txBody>
          <a:bodyPr wrap="square" rtlCol="0">
            <a:spAutoFit/>
          </a:bodyPr>
          <a:lstStyle/>
          <a:p>
            <a:pPr>
              <a:spcBef>
                <a:spcPts val="0"/>
              </a:spcBef>
            </a:pPr>
            <a:r>
              <a:rPr lang="en-US" sz="2600" b="1" dirty="0" smtClean="0">
                <a:solidFill>
                  <a:srgbClr val="0000CC"/>
                </a:solidFill>
                <a:latin typeface="Arial" pitchFamily="34" charset="0"/>
                <a:cs typeface="Arial" pitchFamily="34" charset="0"/>
              </a:rPr>
              <a:t>    (100, 100, 100)</a:t>
            </a:r>
            <a:endParaRPr kumimoji="1" lang="en-US" sz="2600" b="1" dirty="0" smtClean="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2570084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948" y="3990700"/>
            <a:ext cx="2906052" cy="2483269"/>
          </a:xfrm>
          <a:prstGeom prst="rect">
            <a:avLst/>
          </a:prstGeom>
          <a:noFill/>
          <a:ln>
            <a:noFill/>
          </a:ln>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6665" y="4016100"/>
            <a:ext cx="2906052" cy="2483269"/>
          </a:xfrm>
          <a:prstGeom prst="rect">
            <a:avLst/>
          </a:prstGeom>
          <a:noFill/>
          <a:ln>
            <a:noFill/>
          </a:ln>
        </p:spPr>
      </p:pic>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7948" y="1247500"/>
            <a:ext cx="2906052" cy="2470316"/>
          </a:xfrm>
          <a:prstGeom prst="rect">
            <a:avLst/>
          </a:prstGeom>
          <a:noFill/>
          <a:ln>
            <a:noFill/>
          </a:ln>
        </p:spPr>
      </p:pic>
      <p:pic>
        <p:nvPicPr>
          <p:cNvPr id="15" name="図 1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6603" y="1260200"/>
            <a:ext cx="2906052" cy="2464220"/>
          </a:xfrm>
          <a:prstGeom prst="rect">
            <a:avLst/>
          </a:prstGeom>
          <a:noFill/>
          <a:ln>
            <a:noFill/>
          </a:ln>
        </p:spPr>
      </p:pic>
      <p:sp>
        <p:nvSpPr>
          <p:cNvPr id="41" name="Rectangle 2"/>
          <p:cNvSpPr>
            <a:spLocks noGrp="1" noChangeArrowheads="1"/>
          </p:cNvSpPr>
          <p:nvPr>
            <p:ph type="title"/>
          </p:nvPr>
        </p:nvSpPr>
        <p:spPr>
          <a:xfrm>
            <a:off x="123825" y="0"/>
            <a:ext cx="9067800" cy="1143000"/>
          </a:xfrm>
        </p:spPr>
        <p:txBody>
          <a:bodyPr/>
          <a:lstStyle/>
          <a:p>
            <a:pPr algn="l" eaLnBrk="1" hangingPunct="1"/>
            <a:r>
              <a:rPr lang="en-US" altLang="ja-JP" sz="3200" dirty="0" smtClean="0">
                <a:latin typeface="Arial" charset="0"/>
                <a:cs typeface="Arial" charset="0"/>
              </a:rPr>
              <a:t>Optimal Distribution of Solutions</a:t>
            </a:r>
            <a:r>
              <a:rPr lang="en-US" altLang="ja-JP" sz="2800" dirty="0" smtClean="0">
                <a:latin typeface="Arial" charset="0"/>
                <a:cs typeface="Arial" charset="0"/>
              </a:rPr>
              <a:t> (</a:t>
            </a:r>
            <a:r>
              <a:rPr lang="en-US" altLang="ja-JP" sz="2800" dirty="0" err="1" smtClean="0">
                <a:latin typeface="Arial" charset="0"/>
                <a:cs typeface="Arial" charset="0"/>
              </a:rPr>
              <a:t>FOGA</a:t>
            </a:r>
            <a:r>
              <a:rPr lang="en-US" altLang="ja-JP" sz="2800" dirty="0" smtClean="0">
                <a:latin typeface="Arial" charset="0"/>
                <a:cs typeface="Arial" charset="0"/>
              </a:rPr>
              <a:t> 2017)</a:t>
            </a:r>
            <a:r>
              <a:rPr lang="en-US" altLang="ja-JP" sz="3200" dirty="0" smtClean="0">
                <a:latin typeface="Arial" charset="0"/>
                <a:cs typeface="Arial" charset="0"/>
              </a:rPr>
              <a:t> </a:t>
            </a:r>
            <a:br>
              <a:rPr lang="en-US" altLang="ja-JP" sz="3200" dirty="0" smtClean="0">
                <a:latin typeface="Arial" charset="0"/>
                <a:cs typeface="Arial" charset="0"/>
              </a:rPr>
            </a:br>
            <a:r>
              <a:rPr lang="en-US" altLang="ja-JP" sz="3200" dirty="0" smtClean="0">
                <a:solidFill>
                  <a:srgbClr val="FF0000"/>
                </a:solidFill>
                <a:latin typeface="Arial" charset="0"/>
                <a:cs typeface="Arial" charset="0"/>
              </a:rPr>
              <a:t>Normalized DTLZ1 with </a:t>
            </a:r>
            <a:r>
              <a:rPr lang="en-US" altLang="ja-JP" sz="3600" i="1" dirty="0" smtClean="0">
                <a:solidFill>
                  <a:srgbClr val="FF0000"/>
                </a:solidFill>
                <a:latin typeface="Arial" charset="0"/>
                <a:cs typeface="Arial" charset="0"/>
              </a:rPr>
              <a:t>f</a:t>
            </a:r>
            <a:r>
              <a:rPr lang="en-US" altLang="ja-JP" sz="3600" baseline="-25000" dirty="0" smtClean="0">
                <a:solidFill>
                  <a:srgbClr val="FF0000"/>
                </a:solidFill>
                <a:latin typeface="Arial" charset="0"/>
                <a:cs typeface="Arial" charset="0"/>
              </a:rPr>
              <a:t>1</a:t>
            </a:r>
            <a:r>
              <a:rPr lang="en-US" altLang="ja-JP" sz="3200" dirty="0" smtClean="0">
                <a:solidFill>
                  <a:srgbClr val="FF0000"/>
                </a:solidFill>
                <a:latin typeface="Arial" charset="0"/>
                <a:cs typeface="Arial" charset="0"/>
              </a:rPr>
              <a:t> &lt;= 0.5 &amp; </a:t>
            </a:r>
            <a:r>
              <a:rPr lang="en-US" altLang="ja-JP" sz="3600" i="1" dirty="0" smtClean="0">
                <a:solidFill>
                  <a:srgbClr val="FF0000"/>
                </a:solidFill>
                <a:latin typeface="Arial" charset="0"/>
                <a:cs typeface="Arial" charset="0"/>
              </a:rPr>
              <a:t>f</a:t>
            </a:r>
            <a:r>
              <a:rPr lang="en-US" altLang="ja-JP" sz="3600" baseline="-25000" dirty="0" smtClean="0">
                <a:solidFill>
                  <a:srgbClr val="FF0000"/>
                </a:solidFill>
                <a:latin typeface="Arial" charset="0"/>
                <a:cs typeface="Arial" charset="0"/>
              </a:rPr>
              <a:t>2</a:t>
            </a:r>
            <a:r>
              <a:rPr lang="en-US" altLang="ja-JP" sz="3200" dirty="0" smtClean="0">
                <a:solidFill>
                  <a:srgbClr val="FF0000"/>
                </a:solidFill>
                <a:latin typeface="Arial" charset="0"/>
                <a:cs typeface="Arial" charset="0"/>
              </a:rPr>
              <a:t> &lt;= 0.5</a:t>
            </a:r>
            <a:endParaRPr lang="en-US" altLang="ja-JP" sz="3200" dirty="0" smtClean="0">
              <a:solidFill>
                <a:srgbClr val="FF0000"/>
              </a:solidFill>
              <a:latin typeface="Arial" charset="0"/>
            </a:endParaRPr>
          </a:p>
        </p:txBody>
      </p:sp>
      <p:sp>
        <p:nvSpPr>
          <p:cNvPr id="44" name="テキスト ボックス 43"/>
          <p:cNvSpPr txBox="1"/>
          <p:nvPr/>
        </p:nvSpPr>
        <p:spPr>
          <a:xfrm>
            <a:off x="0" y="1127577"/>
            <a:ext cx="3123093" cy="892552"/>
          </a:xfrm>
          <a:prstGeom prst="rect">
            <a:avLst/>
          </a:prstGeom>
          <a:noFill/>
        </p:spPr>
        <p:txBody>
          <a:bodyPr wrap="square" rtlCol="0">
            <a:spAutoFit/>
          </a:bodyPr>
          <a:lstStyle/>
          <a:p>
            <a:pPr>
              <a:spcBef>
                <a:spcPts val="0"/>
              </a:spcBef>
            </a:pPr>
            <a:r>
              <a:rPr kumimoji="1" lang="en-US" sz="2600" b="1" dirty="0" smtClean="0">
                <a:solidFill>
                  <a:srgbClr val="0000CC"/>
                </a:solidFill>
                <a:latin typeface="Arial" pitchFamily="34" charset="0"/>
                <a:cs typeface="Arial" pitchFamily="34" charset="0"/>
              </a:rPr>
              <a:t>Reference point</a:t>
            </a:r>
          </a:p>
          <a:p>
            <a:pPr>
              <a:spcBef>
                <a:spcPts val="0"/>
              </a:spcBef>
            </a:pPr>
            <a:r>
              <a:rPr lang="en-US" sz="2600" b="1" dirty="0" smtClean="0">
                <a:solidFill>
                  <a:srgbClr val="0000CC"/>
                </a:solidFill>
                <a:latin typeface="Arial" pitchFamily="34" charset="0"/>
                <a:cs typeface="Arial" pitchFamily="34" charset="0"/>
              </a:rPr>
              <a:t>    (0.7, 0.7, 0.7)</a:t>
            </a:r>
            <a:endParaRPr kumimoji="1" lang="en-US" sz="2600" b="1" dirty="0" smtClean="0">
              <a:solidFill>
                <a:srgbClr val="0000CC"/>
              </a:solidFill>
              <a:latin typeface="Arial" pitchFamily="34" charset="0"/>
              <a:cs typeface="Arial" pitchFamily="34" charset="0"/>
            </a:endParaRPr>
          </a:p>
        </p:txBody>
      </p:sp>
      <p:sp>
        <p:nvSpPr>
          <p:cNvPr id="45" name="テキスト ボックス 44"/>
          <p:cNvSpPr txBox="1"/>
          <p:nvPr/>
        </p:nvSpPr>
        <p:spPr>
          <a:xfrm>
            <a:off x="-12700" y="3718377"/>
            <a:ext cx="3123093" cy="892552"/>
          </a:xfrm>
          <a:prstGeom prst="rect">
            <a:avLst/>
          </a:prstGeom>
          <a:noFill/>
        </p:spPr>
        <p:txBody>
          <a:bodyPr wrap="square" rtlCol="0">
            <a:spAutoFit/>
          </a:bodyPr>
          <a:lstStyle/>
          <a:p>
            <a:pPr>
              <a:spcBef>
                <a:spcPts val="0"/>
              </a:spcBef>
            </a:pPr>
            <a:r>
              <a:rPr kumimoji="1" lang="en-US" sz="2600" b="1" dirty="0" smtClean="0">
                <a:solidFill>
                  <a:srgbClr val="0000CC"/>
                </a:solidFill>
                <a:latin typeface="Arial" pitchFamily="34" charset="0"/>
                <a:cs typeface="Arial" pitchFamily="34" charset="0"/>
              </a:rPr>
              <a:t>Reference point</a:t>
            </a:r>
          </a:p>
          <a:p>
            <a:pPr>
              <a:spcBef>
                <a:spcPts val="0"/>
              </a:spcBef>
            </a:pPr>
            <a:r>
              <a:rPr lang="en-US" sz="2600" b="1" dirty="0" smtClean="0">
                <a:solidFill>
                  <a:srgbClr val="0000CC"/>
                </a:solidFill>
                <a:latin typeface="Arial" pitchFamily="34" charset="0"/>
                <a:cs typeface="Arial" pitchFamily="34" charset="0"/>
              </a:rPr>
              <a:t>    (10, 10, 10)</a:t>
            </a:r>
            <a:endParaRPr kumimoji="1" lang="en-US" sz="2600" b="1" dirty="0" smtClean="0">
              <a:solidFill>
                <a:srgbClr val="0000CC"/>
              </a:solidFill>
              <a:latin typeface="Arial" pitchFamily="34" charset="0"/>
              <a:cs typeface="Arial" pitchFamily="34" charset="0"/>
            </a:endParaRPr>
          </a:p>
        </p:txBody>
      </p:sp>
      <p:sp>
        <p:nvSpPr>
          <p:cNvPr id="46" name="テキスト ボックス 45"/>
          <p:cNvSpPr txBox="1"/>
          <p:nvPr/>
        </p:nvSpPr>
        <p:spPr>
          <a:xfrm>
            <a:off x="5321300" y="1191077"/>
            <a:ext cx="2552700" cy="492443"/>
          </a:xfrm>
          <a:prstGeom prst="rect">
            <a:avLst/>
          </a:prstGeom>
          <a:noFill/>
        </p:spPr>
        <p:txBody>
          <a:bodyPr wrap="square" rtlCol="0">
            <a:spAutoFit/>
          </a:bodyPr>
          <a:lstStyle/>
          <a:p>
            <a:pPr>
              <a:spcBef>
                <a:spcPts val="0"/>
              </a:spcBef>
            </a:pPr>
            <a:r>
              <a:rPr lang="en-US" sz="2600" b="1" dirty="0" smtClean="0">
                <a:solidFill>
                  <a:srgbClr val="0000CC"/>
                </a:solidFill>
                <a:latin typeface="Arial" pitchFamily="34" charset="0"/>
                <a:cs typeface="Arial" pitchFamily="34" charset="0"/>
              </a:rPr>
              <a:t>    (1, 1, 1)</a:t>
            </a:r>
            <a:endParaRPr kumimoji="1" lang="en-US" sz="2600" b="1" dirty="0" smtClean="0">
              <a:solidFill>
                <a:srgbClr val="0000CC"/>
              </a:solidFill>
              <a:latin typeface="Arial" pitchFamily="34" charset="0"/>
              <a:cs typeface="Arial" pitchFamily="34" charset="0"/>
            </a:endParaRPr>
          </a:p>
        </p:txBody>
      </p:sp>
      <p:sp>
        <p:nvSpPr>
          <p:cNvPr id="47" name="テキスト ボックス 46"/>
          <p:cNvSpPr txBox="1"/>
          <p:nvPr/>
        </p:nvSpPr>
        <p:spPr>
          <a:xfrm>
            <a:off x="5105400" y="3743777"/>
            <a:ext cx="2882900" cy="492443"/>
          </a:xfrm>
          <a:prstGeom prst="rect">
            <a:avLst/>
          </a:prstGeom>
          <a:noFill/>
        </p:spPr>
        <p:txBody>
          <a:bodyPr wrap="square" rtlCol="0">
            <a:spAutoFit/>
          </a:bodyPr>
          <a:lstStyle/>
          <a:p>
            <a:pPr>
              <a:spcBef>
                <a:spcPts val="0"/>
              </a:spcBef>
            </a:pPr>
            <a:r>
              <a:rPr lang="en-US" sz="2600" b="1" dirty="0" smtClean="0">
                <a:solidFill>
                  <a:srgbClr val="0000CC"/>
                </a:solidFill>
                <a:latin typeface="Arial" pitchFamily="34" charset="0"/>
                <a:cs typeface="Arial" pitchFamily="34" charset="0"/>
              </a:rPr>
              <a:t>    (100, 100, 100)</a:t>
            </a:r>
            <a:endParaRPr kumimoji="1" lang="en-US" sz="2600" b="1" dirty="0" smtClean="0">
              <a:solidFill>
                <a:srgbClr val="0000CC"/>
              </a:solidFill>
              <a:latin typeface="Arial" pitchFamily="34" charset="0"/>
              <a:cs typeface="Arial" pitchFamily="34" charset="0"/>
            </a:endParaRPr>
          </a:p>
        </p:txBody>
      </p:sp>
      <p:sp>
        <p:nvSpPr>
          <p:cNvPr id="11" name="フリーフォーム 10"/>
          <p:cNvSpPr>
            <a:spLocks noChangeAspect="1"/>
          </p:cNvSpPr>
          <p:nvPr/>
        </p:nvSpPr>
        <p:spPr bwMode="auto">
          <a:xfrm>
            <a:off x="3039437" y="1262112"/>
            <a:ext cx="1958877" cy="1677602"/>
          </a:xfrm>
          <a:custGeom>
            <a:avLst/>
            <a:gdLst>
              <a:gd name="connsiteX0" fmla="*/ 1249251 w 2511381"/>
              <a:gd name="connsiteY0" fmla="*/ 0 h 2150772"/>
              <a:gd name="connsiteX1" fmla="*/ 0 w 2511381"/>
              <a:gd name="connsiteY1" fmla="*/ 2125014 h 2150772"/>
              <a:gd name="connsiteX2" fmla="*/ 2511381 w 2511381"/>
              <a:gd name="connsiteY2" fmla="*/ 2150772 h 2150772"/>
              <a:gd name="connsiteX3" fmla="*/ 1249251 w 2511381"/>
              <a:gd name="connsiteY3" fmla="*/ 0 h 2150772"/>
            </a:gdLst>
            <a:ahLst/>
            <a:cxnLst>
              <a:cxn ang="0">
                <a:pos x="connsiteX0" y="connsiteY0"/>
              </a:cxn>
              <a:cxn ang="0">
                <a:pos x="connsiteX1" y="connsiteY1"/>
              </a:cxn>
              <a:cxn ang="0">
                <a:pos x="connsiteX2" y="connsiteY2"/>
              </a:cxn>
              <a:cxn ang="0">
                <a:pos x="connsiteX3" y="connsiteY3"/>
              </a:cxn>
            </a:cxnLst>
            <a:rect l="l" t="t" r="r" b="b"/>
            <a:pathLst>
              <a:path w="2511381" h="2150772">
                <a:moveTo>
                  <a:pt x="1249251" y="0"/>
                </a:moveTo>
                <a:lnTo>
                  <a:pt x="0" y="2125014"/>
                </a:lnTo>
                <a:lnTo>
                  <a:pt x="2511381" y="2150772"/>
                </a:lnTo>
                <a:lnTo>
                  <a:pt x="1249251" y="0"/>
                </a:lnTo>
                <a:close/>
              </a:path>
            </a:pathLst>
          </a:custGeom>
          <a:noFill/>
          <a:ln w="25400" cap="flat" cmpd="sng" algn="ctr">
            <a:solidFill>
              <a:srgbClr val="0000FF"/>
            </a:solidFill>
            <a:prstDash val="sysDot"/>
            <a:round/>
            <a:headEnd type="none" w="med" len="med"/>
            <a:tailEnd type="none" w="med" len="med"/>
          </a:ln>
          <a:effectLst/>
        </p:spPr>
        <p:txBody>
          <a:bodyPr rtlCol="0" anchor="ctr"/>
          <a:lstStyle/>
          <a:p>
            <a:pPr algn="ctr"/>
            <a:endParaRPr kumimoji="1" lang="ja-JP" altLang="en-US"/>
          </a:p>
        </p:txBody>
      </p:sp>
    </p:spTree>
    <p:extLst>
      <p:ext uri="{BB962C8B-B14F-4D97-AF65-F5344CB8AC3E}">
        <p14:creationId xmlns:p14="http://schemas.microsoft.com/office/powerpoint/2010/main" val="182193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4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608</Words>
  <Application>Microsoft Office PowerPoint</Application>
  <PresentationFormat>画面に合わせる (4:3)</PresentationFormat>
  <Paragraphs>60</Paragraphs>
  <Slides>6</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ＭＳ Ｐゴシック</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Optimal Distribution of Solutions (FOGA 2017)                   Inverted DTLZ1 Problem</vt:lpstr>
      <vt:lpstr>Optimal Distribution of Solutions (FOGA 2017)                                    WFG3</vt:lpstr>
      <vt:lpstr>Optimal Distribution of Solutions (FOGA 2017)  Normalized DTLZ1 with f1 &lt;= 0.5 &amp; f2 &lt;= 0.5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hisao</dc:creator>
  <cp:lastModifiedBy>hisao</cp:lastModifiedBy>
  <cp:revision>14</cp:revision>
  <dcterms:created xsi:type="dcterms:W3CDTF">2017-10-20T06:02:59Z</dcterms:created>
  <dcterms:modified xsi:type="dcterms:W3CDTF">2017-11-06T14:12:35Z</dcterms:modified>
</cp:coreProperties>
</file>