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4" r:id="rId12"/>
    <p:sldId id="265" r:id="rId13"/>
    <p:sldId id="268" r:id="rId14"/>
    <p:sldId id="266" r:id="rId15"/>
    <p:sldId id="270" r:id="rId16"/>
    <p:sldId id="271" r:id="rId17"/>
    <p:sldId id="269"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6704E2B-DDDD-466F-BE5E-1F05912710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6CD2F6-0B39-45EB-A72D-D0ECF23678F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04E2B-DDDD-466F-BE5E-1F05912710A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CD2F6-0B39-45EB-A72D-D0ECF23678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dirty="0">
                <a:solidFill>
                  <a:srgbClr val="FF0000"/>
                </a:solidFill>
              </a:rPr>
              <a:t>Java</a:t>
            </a:r>
            <a:r>
              <a:rPr lang="zh-CN" altLang="en-US" b="1" dirty="0">
                <a:solidFill>
                  <a:srgbClr val="FF0000"/>
                </a:solidFill>
              </a:rPr>
              <a:t>虚拟机</a:t>
            </a:r>
            <a:r>
              <a:rPr lang="en-US" altLang="zh-CN" b="1" dirty="0">
                <a:solidFill>
                  <a:srgbClr val="FF0000"/>
                </a:solidFill>
              </a:rPr>
              <a:t>--</a:t>
            </a:r>
            <a:r>
              <a:rPr lang="zh-CN" altLang="en-US" b="1" dirty="0">
                <a:solidFill>
                  <a:srgbClr val="FF0000"/>
                </a:solidFill>
              </a:rPr>
              <a:t>虚拟机内存区域</a:t>
            </a:r>
            <a:br>
              <a:rPr lang="zh-CN" altLang="en-US" b="1"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1710" y="228600"/>
            <a:ext cx="10888579" cy="6400800"/>
          </a:xfrm>
        </p:spPr>
        <p:txBody>
          <a:bodyPr/>
          <a:lstStyle/>
          <a:p>
            <a:r>
              <a:rPr lang="en-US" altLang="zh-CN" b="1" dirty="0" err="1">
                <a:solidFill>
                  <a:srgbClr val="FF0000"/>
                </a:solidFill>
              </a:rPr>
              <a:t>StackOverflowError</a:t>
            </a:r>
            <a:endParaRPr lang="en-US" altLang="zh-CN" b="1" dirty="0">
              <a:solidFill>
                <a:srgbClr val="FF0000"/>
              </a:solidFill>
            </a:endParaRPr>
          </a:p>
          <a:p>
            <a:pPr marL="0" indent="0">
              <a:buNone/>
            </a:pPr>
            <a:r>
              <a:rPr lang="en-US" altLang="zh-CN" b="1" dirty="0">
                <a:solidFill>
                  <a:srgbClr val="FF0000"/>
                </a:solidFill>
              </a:rPr>
              <a:t>	</a:t>
            </a:r>
            <a:r>
              <a:rPr lang="zh-CN" altLang="en-US" sz="2400" dirty="0"/>
              <a:t>如果一个执行线程请求分配的栈容量超过了</a:t>
            </a:r>
            <a:r>
              <a:rPr lang="en-US" altLang="zh-CN" sz="2400" dirty="0"/>
              <a:t>Java</a:t>
            </a:r>
            <a:r>
              <a:rPr lang="zh-CN" altLang="en-US" sz="2400" dirty="0"/>
              <a:t>虚拟机栈为该线程分配的最大栈容量时，就会抛出</a:t>
            </a:r>
            <a:r>
              <a:rPr lang="en-US" altLang="zh-CN" sz="2400" dirty="0" err="1"/>
              <a:t>StackOverflowException</a:t>
            </a:r>
            <a:r>
              <a:rPr lang="zh-CN" altLang="en-US" sz="2400" dirty="0"/>
              <a:t>异常。例如：</a:t>
            </a:r>
            <a:r>
              <a:rPr lang="zh-CN" altLang="en-US" sz="2400" dirty="0">
                <a:solidFill>
                  <a:srgbClr val="FF0000"/>
                </a:solidFill>
              </a:rPr>
              <a:t>递归操作，无限递归</a:t>
            </a:r>
            <a:r>
              <a:rPr lang="en-US" altLang="zh-CN" sz="2400" dirty="0">
                <a:solidFill>
                  <a:srgbClr val="FF0000"/>
                </a:solidFill>
              </a:rPr>
              <a:t>.</a:t>
            </a:r>
            <a:endParaRPr lang="en-US" altLang="zh-CN" sz="2400" dirty="0">
              <a:solidFill>
                <a:srgbClr val="FF0000"/>
              </a:solidFill>
            </a:endParaRPr>
          </a:p>
          <a:p>
            <a:pPr marL="0" indent="0">
              <a:buNone/>
            </a:pPr>
            <a:r>
              <a:rPr lang="en-US" altLang="zh-CN" sz="2400" dirty="0">
                <a:solidFill>
                  <a:srgbClr val="FF0000"/>
                </a:solidFill>
              </a:rPr>
              <a:t>	</a:t>
            </a:r>
            <a:endParaRPr lang="en-US" altLang="zh-CN" sz="2400" dirty="0">
              <a:solidFill>
                <a:srgbClr val="FF0000"/>
              </a:solidFill>
            </a:endParaRPr>
          </a:p>
          <a:p>
            <a:pPr marL="0" indent="0">
              <a:buNone/>
            </a:pPr>
            <a:r>
              <a:rPr lang="en-US" altLang="zh-CN" dirty="0">
                <a:solidFill>
                  <a:srgbClr val="FF0000"/>
                </a:solidFill>
              </a:rPr>
              <a:t>	</a:t>
            </a:r>
            <a:endParaRPr lang="en-US" altLang="zh-CN" dirty="0">
              <a:solidFill>
                <a:srgbClr val="FF0000"/>
              </a:solidFill>
            </a:endParaRPr>
          </a:p>
        </p:txBody>
      </p:sp>
      <p:pic>
        <p:nvPicPr>
          <p:cNvPr id="4" name="图片 3"/>
          <p:cNvPicPr>
            <a:picLocks noChangeAspect="1"/>
          </p:cNvPicPr>
          <p:nvPr/>
        </p:nvPicPr>
        <p:blipFill>
          <a:blip r:embed="rId1"/>
          <a:stretch>
            <a:fillRect/>
          </a:stretch>
        </p:blipFill>
        <p:spPr>
          <a:xfrm>
            <a:off x="1504281" y="1995704"/>
            <a:ext cx="7479298" cy="48748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27872"/>
            <a:ext cx="6272463" cy="6445644"/>
          </a:xfrm>
          <a:prstGeom prst="rect">
            <a:avLst/>
          </a:prstGeom>
        </p:spPr>
      </p:pic>
      <p:pic>
        <p:nvPicPr>
          <p:cNvPr id="7" name="图片 6"/>
          <p:cNvPicPr>
            <a:picLocks noChangeAspect="1"/>
          </p:cNvPicPr>
          <p:nvPr/>
        </p:nvPicPr>
        <p:blipFill>
          <a:blip r:embed="rId2"/>
          <a:stretch>
            <a:fillRect/>
          </a:stretch>
        </p:blipFill>
        <p:spPr>
          <a:xfrm>
            <a:off x="6096000" y="184484"/>
            <a:ext cx="6204964" cy="62323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1710" y="228600"/>
            <a:ext cx="10888579" cy="6400800"/>
          </a:xfrm>
        </p:spPr>
        <p:txBody>
          <a:bodyPr>
            <a:normAutofit/>
          </a:bodyPr>
          <a:lstStyle/>
          <a:p>
            <a:r>
              <a:rPr lang="en-US" altLang="zh-CN" b="1" dirty="0" err="1">
                <a:solidFill>
                  <a:srgbClr val="FF0000"/>
                </a:solidFill>
              </a:rPr>
              <a:t>OutOfMemoryError</a:t>
            </a:r>
            <a:r>
              <a:rPr lang="zh-CN" altLang="en-US" b="1" dirty="0">
                <a:solidFill>
                  <a:srgbClr val="FF0000"/>
                </a:solidFill>
              </a:rPr>
              <a:t>：</a:t>
            </a:r>
            <a:endParaRPr lang="en-US" altLang="zh-CN" b="1" dirty="0">
              <a:solidFill>
                <a:srgbClr val="FF0000"/>
              </a:solidFill>
            </a:endParaRPr>
          </a:p>
          <a:p>
            <a:pPr marL="0" indent="0">
              <a:buNone/>
            </a:pPr>
            <a:r>
              <a:rPr lang="en-US" altLang="zh-CN" b="1" dirty="0">
                <a:solidFill>
                  <a:srgbClr val="FF0000"/>
                </a:solidFill>
              </a:rPr>
              <a:t>	</a:t>
            </a:r>
            <a:r>
              <a:rPr lang="en-US" altLang="zh-CN" dirty="0"/>
              <a:t>Java</a:t>
            </a:r>
            <a:r>
              <a:rPr lang="zh-CN" altLang="en-US" dirty="0"/>
              <a:t>虚拟机栈可以动态扩展，当程序在进行扩展时候无法得到所需的内存时候，那么就会抛出</a:t>
            </a:r>
            <a:r>
              <a:rPr lang="en-US" altLang="zh-CN" dirty="0" err="1"/>
              <a:t>OutOfMemoryError</a:t>
            </a:r>
            <a:r>
              <a:rPr lang="zh-CN" altLang="en-US" dirty="0"/>
              <a:t>异常。</a:t>
            </a:r>
            <a:r>
              <a:rPr lang="en-US" altLang="zh-CN" sz="2400" dirty="0">
                <a:solidFill>
                  <a:srgbClr val="FF0000"/>
                </a:solidFill>
              </a:rPr>
              <a:t>	</a:t>
            </a:r>
            <a:endParaRPr lang="en-US" altLang="zh-CN" sz="2400" dirty="0">
              <a:solidFill>
                <a:srgbClr val="FF0000"/>
              </a:solidFill>
            </a:endParaRPr>
          </a:p>
          <a:p>
            <a:pPr marL="0" indent="0">
              <a:buNone/>
            </a:pP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	</a:t>
            </a:r>
            <a:r>
              <a:rPr lang="en-US" altLang="zh-CN" dirty="0" err="1"/>
              <a:t>Java</a:t>
            </a:r>
            <a:r>
              <a:rPr lang="zh-CN" altLang="en-US" dirty="0"/>
              <a:t>虚拟机被分配了</a:t>
            </a:r>
            <a:r>
              <a:rPr lang="en-US" altLang="zh-CN" dirty="0">
                <a:solidFill>
                  <a:srgbClr val="FF0000"/>
                </a:solidFill>
              </a:rPr>
              <a:t>3G</a:t>
            </a:r>
            <a:r>
              <a:rPr lang="zh-CN" altLang="en-US" dirty="0"/>
              <a:t>内存，其中减去堆的最大容量，再减去方法区的最大容量，还剩</a:t>
            </a:r>
            <a:r>
              <a:rPr lang="en-US" altLang="zh-CN" dirty="0">
                <a:solidFill>
                  <a:srgbClr val="FF0000"/>
                </a:solidFill>
              </a:rPr>
              <a:t>2G</a:t>
            </a:r>
            <a:r>
              <a:rPr lang="zh-CN" altLang="en-US" dirty="0"/>
              <a:t>内存，</a:t>
            </a:r>
            <a:r>
              <a:rPr lang="zh-CN" altLang="en-US" dirty="0">
                <a:solidFill>
                  <a:srgbClr val="FF0000"/>
                </a:solidFill>
              </a:rPr>
              <a:t>此时我们创建了</a:t>
            </a:r>
            <a:r>
              <a:rPr lang="en-US" altLang="zh-CN" dirty="0">
                <a:solidFill>
                  <a:srgbClr val="FF0000"/>
                </a:solidFill>
              </a:rPr>
              <a:t>100</a:t>
            </a:r>
            <a:r>
              <a:rPr lang="zh-CN" altLang="en-US" dirty="0">
                <a:solidFill>
                  <a:srgbClr val="FF0000"/>
                </a:solidFill>
              </a:rPr>
              <a:t>个线程，每个线程分配</a:t>
            </a:r>
            <a:r>
              <a:rPr lang="en-US" altLang="zh-CN" dirty="0">
                <a:solidFill>
                  <a:srgbClr val="FF0000"/>
                </a:solidFill>
              </a:rPr>
              <a:t>15M</a:t>
            </a:r>
            <a:r>
              <a:rPr lang="zh-CN" altLang="en-US" dirty="0">
                <a:solidFill>
                  <a:srgbClr val="FF0000"/>
                </a:solidFill>
              </a:rPr>
              <a:t>内存，还剩余</a:t>
            </a:r>
            <a:r>
              <a:rPr lang="en-US" altLang="zh-CN" dirty="0">
                <a:solidFill>
                  <a:srgbClr val="FF0000"/>
                </a:solidFill>
              </a:rPr>
              <a:t>500M</a:t>
            </a:r>
            <a:r>
              <a:rPr lang="zh-CN" altLang="en-US" dirty="0">
                <a:solidFill>
                  <a:srgbClr val="FF0000"/>
                </a:solidFill>
              </a:rPr>
              <a:t>。</a:t>
            </a:r>
            <a:r>
              <a:rPr lang="zh-CN" altLang="en-US" dirty="0"/>
              <a:t>这样的话，如果</a:t>
            </a:r>
            <a:r>
              <a:rPr lang="en-US" altLang="zh-CN" dirty="0"/>
              <a:t>Java</a:t>
            </a:r>
            <a:r>
              <a:rPr lang="zh-CN" altLang="en-US" dirty="0"/>
              <a:t>程序继续新建线程的话，就会在剩余的</a:t>
            </a:r>
            <a:r>
              <a:rPr lang="en-US" altLang="zh-CN" dirty="0"/>
              <a:t>500M</a:t>
            </a:r>
            <a:r>
              <a:rPr lang="zh-CN" altLang="en-US" dirty="0"/>
              <a:t>里申请。但是，系统对每一个线程分配的内存是一定的，新建的线程越多剩下的内存就越少，直到内存不足，不能再新建线程的</a:t>
            </a:r>
            <a:r>
              <a:rPr lang="zh-CN" altLang="en-US" dirty="0"/>
              <a:t>时候就会出现</a:t>
            </a:r>
            <a:r>
              <a:rPr lang="en-US" altLang="zh-CN" dirty="0" err="1"/>
              <a:t>OutOfMemoryError</a:t>
            </a:r>
            <a:r>
              <a:rPr lang="zh-CN" altLang="en-US" dirty="0"/>
              <a:t>异常。</a:t>
            </a:r>
            <a:endParaRPr lang="zh-CN" altLang="en-US" dirty="0"/>
          </a:p>
          <a:p>
            <a:pPr marL="0" indent="0">
              <a:buNone/>
            </a:pPr>
            <a:endParaRPr lang="en-US" altLang="zh-CN"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0"/>
            <a:ext cx="6510374" cy="6858000"/>
          </a:xfrm>
          <a:prstGeom prst="rect">
            <a:avLst/>
          </a:prstGeom>
        </p:spPr>
      </p:pic>
      <p:pic>
        <p:nvPicPr>
          <p:cNvPr id="5" name="图片 4"/>
          <p:cNvPicPr>
            <a:picLocks noChangeAspect="1"/>
          </p:cNvPicPr>
          <p:nvPr/>
        </p:nvPicPr>
        <p:blipFill>
          <a:blip r:embed="rId2"/>
          <a:stretch>
            <a:fillRect/>
          </a:stretch>
        </p:blipFill>
        <p:spPr>
          <a:xfrm>
            <a:off x="6510374" y="525689"/>
            <a:ext cx="6733333" cy="22335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buFont typeface="Arial" panose="020B0604020202020204" pitchFamily="34" charset="0"/>
              <a:buChar char="•"/>
            </a:pPr>
            <a:r>
              <a:rPr lang="en-US" altLang="zh-CN" b="1" dirty="0">
                <a:solidFill>
                  <a:srgbClr val="FF0000"/>
                </a:solidFill>
              </a:rPr>
              <a:t>Java</a:t>
            </a:r>
            <a:r>
              <a:rPr lang="zh-CN" altLang="en-US" b="1" dirty="0">
                <a:solidFill>
                  <a:srgbClr val="FF0000"/>
                </a:solidFill>
              </a:rPr>
              <a:t>虚拟机堆</a:t>
            </a:r>
            <a:endParaRPr lang="zh-CN" altLang="en-US" b="1" dirty="0">
              <a:solidFill>
                <a:srgbClr val="FF0000"/>
              </a:solidFill>
            </a:endParaRPr>
          </a:p>
        </p:txBody>
      </p:sp>
      <p:sp>
        <p:nvSpPr>
          <p:cNvPr id="3" name="内容占位符 2"/>
          <p:cNvSpPr>
            <a:spLocks noGrp="1"/>
          </p:cNvSpPr>
          <p:nvPr>
            <p:ph idx="1"/>
          </p:nvPr>
        </p:nvSpPr>
        <p:spPr>
          <a:xfrm>
            <a:off x="838200" y="1507958"/>
            <a:ext cx="10515600" cy="5181600"/>
          </a:xfrm>
        </p:spPr>
        <p:txBody>
          <a:bodyPr>
            <a:normAutofit/>
          </a:bodyPr>
          <a:lstStyle/>
          <a:p>
            <a:pPr marL="0" indent="0">
              <a:buNone/>
            </a:pPr>
            <a:r>
              <a:rPr lang="en-US" altLang="zh-CN" dirty="0"/>
              <a:t>	Java</a:t>
            </a:r>
            <a:r>
              <a:rPr lang="zh-CN" altLang="en-US" dirty="0"/>
              <a:t>虚拟机堆是各个线程中共享的内存区域，也是我们</a:t>
            </a:r>
            <a:r>
              <a:rPr lang="en-US" altLang="zh-CN" dirty="0"/>
              <a:t>Java</a:t>
            </a:r>
            <a:r>
              <a:rPr lang="zh-CN" altLang="en-US" dirty="0"/>
              <a:t>程序中新建的对象数数组锁分配内存的区域。</a:t>
            </a:r>
            <a:r>
              <a:rPr lang="en-US" altLang="zh-CN" dirty="0"/>
              <a:t>Java</a:t>
            </a:r>
            <a:r>
              <a:rPr lang="zh-CN" altLang="en-US" dirty="0"/>
              <a:t>虚拟机堆在启动的时候就被创建了，我们通常所说的</a:t>
            </a:r>
            <a:r>
              <a:rPr lang="en-US" altLang="zh-CN" dirty="0"/>
              <a:t>GC</a:t>
            </a:r>
            <a:r>
              <a:rPr lang="zh-CN" altLang="en-US" dirty="0"/>
              <a:t>垃圾回收，回收的内存区域就是</a:t>
            </a:r>
            <a:r>
              <a:rPr lang="en-US" altLang="zh-CN" dirty="0"/>
              <a:t>Java</a:t>
            </a:r>
            <a:r>
              <a:rPr lang="zh-CN" altLang="en-US" dirty="0"/>
              <a:t>虚拟机堆。使用</a:t>
            </a:r>
            <a:r>
              <a:rPr lang="en-US" altLang="zh-CN" dirty="0"/>
              <a:t>-</a:t>
            </a:r>
            <a:r>
              <a:rPr lang="en-US" altLang="zh-CN" dirty="0" err="1"/>
              <a:t>Xms</a:t>
            </a:r>
            <a:r>
              <a:rPr lang="zh-CN" altLang="en-US" dirty="0"/>
              <a:t>和</a:t>
            </a:r>
            <a:r>
              <a:rPr lang="en-US" altLang="zh-CN" dirty="0"/>
              <a:t>-</a:t>
            </a:r>
            <a:r>
              <a:rPr lang="en-US" altLang="zh-CN" dirty="0" err="1"/>
              <a:t>Xmx</a:t>
            </a:r>
            <a:r>
              <a:rPr lang="zh-CN" altLang="en-US" dirty="0"/>
              <a:t>指令来控制堆的大小。</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buFont typeface="Arial" panose="020B0604020202020204" pitchFamily="34" charset="0"/>
              <a:buChar char="•"/>
            </a:pPr>
            <a:r>
              <a:rPr lang="zh-CN" altLang="en-US" b="1" dirty="0">
                <a:solidFill>
                  <a:srgbClr val="FF0000"/>
                </a:solidFill>
              </a:rPr>
              <a:t>方法区</a:t>
            </a:r>
            <a:endParaRPr lang="zh-CN" altLang="en-US" b="1" dirty="0">
              <a:solidFill>
                <a:srgbClr val="FF0000"/>
              </a:solidFill>
            </a:endParaRPr>
          </a:p>
        </p:txBody>
      </p:sp>
      <p:sp>
        <p:nvSpPr>
          <p:cNvPr id="3" name="内容占位符 2"/>
          <p:cNvSpPr>
            <a:spLocks noGrp="1"/>
          </p:cNvSpPr>
          <p:nvPr>
            <p:ph idx="1"/>
          </p:nvPr>
        </p:nvSpPr>
        <p:spPr>
          <a:xfrm>
            <a:off x="838200" y="1507958"/>
            <a:ext cx="10515600" cy="5181600"/>
          </a:xfrm>
        </p:spPr>
        <p:txBody>
          <a:bodyPr>
            <a:normAutofit/>
          </a:bodyPr>
          <a:lstStyle/>
          <a:p>
            <a:pPr marL="0" indent="0">
              <a:buNone/>
            </a:pPr>
            <a:r>
              <a:rPr lang="en-US" altLang="zh-CN" dirty="0"/>
              <a:t>	</a:t>
            </a:r>
            <a:r>
              <a:rPr lang="zh-CN" altLang="en-US" dirty="0"/>
              <a:t>方法区也属于线程共享内存区域，它的主要作用就是存储已被虚拟机加载的类信息、常量、静态变量等数据。现阶段来说，方法区与</a:t>
            </a:r>
            <a:r>
              <a:rPr lang="en-US" altLang="zh-CN" dirty="0"/>
              <a:t>Java</a:t>
            </a:r>
            <a:r>
              <a:rPr lang="zh-CN" altLang="en-US" dirty="0"/>
              <a:t>堆在逻辑上不做区分，方法区属于</a:t>
            </a:r>
            <a:r>
              <a:rPr lang="en-US" altLang="zh-CN" dirty="0"/>
              <a:t>Java</a:t>
            </a:r>
            <a:r>
              <a:rPr lang="zh-CN" altLang="en-US" dirty="0"/>
              <a:t>堆的一部分。</a:t>
            </a:r>
            <a:endParaRPr lang="en-US" altLang="zh-CN" dirty="0"/>
          </a:p>
          <a:p>
            <a:pPr marL="0" indent="0">
              <a:buNone/>
            </a:pPr>
            <a:r>
              <a:rPr lang="en-US" altLang="zh-CN" dirty="0"/>
              <a:t>	</a:t>
            </a:r>
            <a:r>
              <a:rPr lang="zh-CN" altLang="en-US" dirty="0"/>
              <a:t>这么做的主要目的，或许是能让垃圾收集器可以像</a:t>
            </a:r>
            <a:r>
              <a:rPr lang="en-US" altLang="zh-CN" dirty="0"/>
              <a:t>Java</a:t>
            </a:r>
            <a:r>
              <a:rPr lang="zh-CN" altLang="en-US" dirty="0"/>
              <a:t>堆一样管理这部分内存，省去对方法区单独编码的工作。根据</a:t>
            </a:r>
            <a:r>
              <a:rPr lang="en-US" altLang="zh-CN" dirty="0"/>
              <a:t>Java</a:t>
            </a:r>
            <a:r>
              <a:rPr lang="zh-CN" altLang="en-US" dirty="0"/>
              <a:t>虚拟机规范要求，当方法区无法满足内存分配时，也会抛出</a:t>
            </a:r>
            <a:r>
              <a:rPr lang="en-US" altLang="zh-CN" dirty="0" err="1"/>
              <a:t>OutOfMemoryError</a:t>
            </a:r>
            <a:r>
              <a:rPr lang="zh-CN" altLang="en-US" dirty="0"/>
              <a:t>异常。</a:t>
            </a:r>
            <a:endParaRPr lang="en-US" altLang="zh-CN" dirty="0"/>
          </a:p>
          <a:p>
            <a:r>
              <a:rPr lang="zh-CN" altLang="en-US" b="1" dirty="0">
                <a:solidFill>
                  <a:srgbClr val="FF0000"/>
                </a:solidFill>
              </a:rPr>
              <a:t>类名</a:t>
            </a:r>
            <a:endParaRPr lang="en-US" altLang="zh-CN" b="1" dirty="0">
              <a:solidFill>
                <a:srgbClr val="FF0000"/>
              </a:solidFill>
            </a:endParaRPr>
          </a:p>
          <a:p>
            <a:pPr lvl="1"/>
            <a:r>
              <a:rPr lang="zh-CN" altLang="en-US" dirty="0"/>
              <a:t>存储这类的全限定类名，也就是包名</a:t>
            </a:r>
            <a:r>
              <a:rPr lang="en-US" altLang="zh-CN" dirty="0"/>
              <a:t>+</a:t>
            </a:r>
            <a:r>
              <a:rPr lang="zh-CN" altLang="en-US" dirty="0"/>
              <a:t>类名</a:t>
            </a:r>
            <a:endParaRPr lang="en-US" altLang="zh-CN" b="1" dirty="0">
              <a:solidFill>
                <a:srgbClr val="FF0000"/>
              </a:solidFill>
            </a:endParaRPr>
          </a:p>
          <a:p>
            <a:r>
              <a:rPr lang="zh-CN" altLang="en-US" b="1" dirty="0">
                <a:solidFill>
                  <a:srgbClr val="FF0000"/>
                </a:solidFill>
              </a:rPr>
              <a:t>父类</a:t>
            </a:r>
            <a:r>
              <a:rPr lang="en-US" altLang="zh-CN" b="1" dirty="0">
                <a:solidFill>
                  <a:srgbClr val="FF0000"/>
                </a:solidFill>
              </a:rPr>
              <a:t>/</a:t>
            </a:r>
            <a:r>
              <a:rPr lang="zh-CN" altLang="en-US" b="1" dirty="0">
                <a:solidFill>
                  <a:srgbClr val="FF0000"/>
                </a:solidFill>
              </a:rPr>
              <a:t>接口</a:t>
            </a:r>
            <a:endParaRPr lang="en-US" altLang="zh-CN" b="1" dirty="0">
              <a:solidFill>
                <a:srgbClr val="FF0000"/>
              </a:solidFill>
            </a:endParaRPr>
          </a:p>
          <a:p>
            <a:pPr lvl="1"/>
            <a:r>
              <a:rPr lang="zh-CN" altLang="en-US" dirty="0"/>
              <a:t>存储这该类的父类，或者是该类的接口的全限定类名</a:t>
            </a:r>
            <a:endParaRPr lang="en-US" altLang="zh-CN" b="1" dirty="0">
              <a:solidFill>
                <a:srgbClr val="FF0000"/>
              </a:solidFill>
            </a:endParaRPr>
          </a:p>
          <a:p>
            <a:endParaRPr lang="en-US" altLang="zh-CN"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484" y="228600"/>
            <a:ext cx="11823031" cy="6400799"/>
          </a:xfrm>
        </p:spPr>
        <p:txBody>
          <a:bodyPr>
            <a:normAutofit lnSpcReduction="10000"/>
          </a:bodyPr>
          <a:lstStyle/>
          <a:p>
            <a:r>
              <a:rPr lang="zh-CN" altLang="en-US" b="1" dirty="0">
                <a:solidFill>
                  <a:srgbClr val="FF0000"/>
                </a:solidFill>
              </a:rPr>
              <a:t>类与接口的区分标识</a:t>
            </a:r>
            <a:endParaRPr lang="en-US" altLang="zh-CN" b="1" dirty="0">
              <a:solidFill>
                <a:srgbClr val="FF0000"/>
              </a:solidFill>
            </a:endParaRPr>
          </a:p>
          <a:p>
            <a:pPr lvl="1"/>
            <a:r>
              <a:rPr lang="zh-CN" altLang="en-US" dirty="0"/>
              <a:t>标识这该类到底是接口还是一个类</a:t>
            </a:r>
            <a:endParaRPr lang="en-US" altLang="zh-CN" b="1" dirty="0">
              <a:solidFill>
                <a:srgbClr val="FF0000"/>
              </a:solidFill>
            </a:endParaRPr>
          </a:p>
          <a:p>
            <a:r>
              <a:rPr lang="zh-CN" altLang="en-US" b="1" dirty="0">
                <a:solidFill>
                  <a:srgbClr val="FF0000"/>
                </a:solidFill>
              </a:rPr>
              <a:t>权限修饰符</a:t>
            </a:r>
            <a:endParaRPr lang="en-US" altLang="zh-CN" b="1" dirty="0">
              <a:solidFill>
                <a:srgbClr val="FF0000"/>
              </a:solidFill>
            </a:endParaRPr>
          </a:p>
          <a:p>
            <a:pPr lvl="1"/>
            <a:r>
              <a:rPr lang="zh-CN" altLang="en-US" dirty="0"/>
              <a:t>类型的访问修饰符，如</a:t>
            </a:r>
            <a:r>
              <a:rPr lang="en-US" altLang="zh-CN" dirty="0"/>
              <a:t>public</a:t>
            </a:r>
            <a:r>
              <a:rPr lang="zh-CN" altLang="en-US" dirty="0"/>
              <a:t>、</a:t>
            </a:r>
            <a:r>
              <a:rPr lang="en-US" altLang="zh-CN" dirty="0"/>
              <a:t>abstract</a:t>
            </a:r>
            <a:r>
              <a:rPr lang="zh-CN" altLang="en-US" dirty="0"/>
              <a:t>、</a:t>
            </a:r>
            <a:r>
              <a:rPr lang="en-US" altLang="zh-CN" dirty="0"/>
              <a:t>final</a:t>
            </a:r>
            <a:r>
              <a:rPr lang="zh-CN" altLang="en-US" dirty="0"/>
              <a:t>等</a:t>
            </a:r>
            <a:endParaRPr lang="en-US" altLang="zh-CN" b="1" dirty="0">
              <a:solidFill>
                <a:srgbClr val="FF0000"/>
              </a:solidFill>
            </a:endParaRPr>
          </a:p>
          <a:p>
            <a:r>
              <a:rPr lang="zh-CN" altLang="en-US" b="1" dirty="0">
                <a:solidFill>
                  <a:srgbClr val="FF0000"/>
                </a:solidFill>
              </a:rPr>
              <a:t>常量池</a:t>
            </a:r>
            <a:endParaRPr lang="en-US" altLang="zh-CN" b="1" dirty="0">
              <a:solidFill>
                <a:srgbClr val="FF0000"/>
              </a:solidFill>
            </a:endParaRPr>
          </a:p>
          <a:p>
            <a:pPr lvl="1"/>
            <a:r>
              <a:rPr lang="zh-CN" altLang="en-US" dirty="0"/>
              <a:t>常量池中存储着该类所用到的常量集合，例如：</a:t>
            </a:r>
            <a:r>
              <a:rPr lang="en-US" altLang="zh-CN" dirty="0"/>
              <a:t>String CONSTANT_S = "123"</a:t>
            </a:r>
            <a:r>
              <a:rPr lang="zh-CN" altLang="en-US" dirty="0"/>
              <a:t>、</a:t>
            </a:r>
            <a:r>
              <a:rPr lang="en-US" altLang="zh-CN" dirty="0" err="1"/>
              <a:t>int</a:t>
            </a:r>
            <a:r>
              <a:rPr lang="en-US" altLang="zh-CN" dirty="0"/>
              <a:t> CONSTANT_I = 1</a:t>
            </a:r>
            <a:endParaRPr lang="en-US" altLang="zh-CN" b="1" dirty="0">
              <a:solidFill>
                <a:srgbClr val="FF0000"/>
              </a:solidFill>
            </a:endParaRPr>
          </a:p>
          <a:p>
            <a:r>
              <a:rPr lang="zh-CN" altLang="en-US" b="1" dirty="0">
                <a:solidFill>
                  <a:srgbClr val="FF0000"/>
                </a:solidFill>
              </a:rPr>
              <a:t>变量信息</a:t>
            </a:r>
            <a:endParaRPr lang="en-US" altLang="zh-CN" b="1" dirty="0">
              <a:solidFill>
                <a:srgbClr val="FF0000"/>
              </a:solidFill>
            </a:endParaRPr>
          </a:p>
          <a:p>
            <a:pPr lvl="1"/>
            <a:r>
              <a:rPr lang="zh-CN" altLang="en-US" dirty="0"/>
              <a:t>类中所有成员变量的信息，包含变量的修饰符、变量类型、变量名称、变量初始值</a:t>
            </a:r>
            <a:endParaRPr lang="en-US" altLang="zh-CN" b="1" dirty="0">
              <a:solidFill>
                <a:srgbClr val="FF0000"/>
              </a:solidFill>
            </a:endParaRPr>
          </a:p>
          <a:p>
            <a:r>
              <a:rPr lang="zh-CN" altLang="en-US" b="1" dirty="0">
                <a:solidFill>
                  <a:srgbClr val="FF0000"/>
                </a:solidFill>
              </a:rPr>
              <a:t>方法信息</a:t>
            </a:r>
            <a:endParaRPr lang="en-US" altLang="zh-CN" b="1" dirty="0">
              <a:solidFill>
                <a:srgbClr val="FF0000"/>
              </a:solidFill>
            </a:endParaRPr>
          </a:p>
          <a:p>
            <a:pPr lvl="1"/>
            <a:r>
              <a:rPr lang="zh-CN" altLang="en-US" dirty="0"/>
              <a:t>与变量信息类似，方法信息包含类中方法的修饰符、返回值、方法名、参数列表、方法字节码</a:t>
            </a:r>
            <a:r>
              <a:rPr lang="en-US" altLang="zh-CN" dirty="0"/>
              <a:t>(</a:t>
            </a:r>
            <a:r>
              <a:rPr lang="zh-CN" altLang="en-US" dirty="0"/>
              <a:t>就是方法的实际内容是啥</a:t>
            </a:r>
            <a:r>
              <a:rPr lang="en-US" altLang="zh-CN" dirty="0"/>
              <a:t>)</a:t>
            </a:r>
            <a:r>
              <a:rPr lang="zh-CN" altLang="en-US" dirty="0"/>
              <a:t>、异常表</a:t>
            </a:r>
            <a:endParaRPr lang="en-US" altLang="zh-CN" b="1" dirty="0">
              <a:solidFill>
                <a:srgbClr val="FF0000"/>
              </a:solidFill>
            </a:endParaRPr>
          </a:p>
          <a:p>
            <a:r>
              <a:rPr lang="zh-CN" altLang="en-US" b="1" dirty="0">
                <a:solidFill>
                  <a:srgbClr val="FF0000"/>
                </a:solidFill>
              </a:rPr>
              <a:t>静态变量</a:t>
            </a:r>
            <a:endParaRPr lang="en-US" altLang="zh-CN" b="1" dirty="0">
              <a:solidFill>
                <a:srgbClr val="FF0000"/>
              </a:solidFill>
            </a:endParaRPr>
          </a:p>
          <a:p>
            <a:pPr lvl="1"/>
            <a:r>
              <a:rPr lang="zh-CN" altLang="en-US" dirty="0"/>
              <a:t>由于静态变量量是所有该类生成的对象所共享的，因此并不保存在堆、栈中，而是保存在方法区中。即使没有任何该类的实例对象，也可以访问这些静态变量。存储了：该静态变量的修饰符、变量名、初始值</a:t>
            </a:r>
            <a:endParaRPr lang="en-US" altLang="zh-CN" b="1" dirty="0">
              <a:solidFill>
                <a:srgbClr val="FF0000"/>
              </a:solidFill>
            </a:endParaRPr>
          </a:p>
          <a:p>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484" y="228600"/>
            <a:ext cx="11823031" cy="6400799"/>
          </a:xfrm>
        </p:spPr>
        <p:txBody>
          <a:bodyPr>
            <a:normAutofit/>
          </a:bodyPr>
          <a:lstStyle/>
          <a:p>
            <a:r>
              <a:rPr lang="zh-CN" altLang="en-US" b="1" dirty="0">
                <a:solidFill>
                  <a:srgbClr val="FF0000"/>
                </a:solidFill>
              </a:rPr>
              <a:t>装载该类的类加载器引用</a:t>
            </a:r>
            <a:endParaRPr lang="en-US" altLang="zh-CN" b="1" dirty="0">
              <a:solidFill>
                <a:srgbClr val="FF0000"/>
              </a:solidFill>
            </a:endParaRPr>
          </a:p>
          <a:p>
            <a:pPr lvl="1"/>
            <a:r>
              <a:rPr lang="zh-CN" altLang="en-US" dirty="0"/>
              <a:t>在程序中，我们调用</a:t>
            </a:r>
            <a:r>
              <a:rPr lang="en-US" altLang="zh-CN" dirty="0" err="1"/>
              <a:t>String.class.getClassLoader</a:t>
            </a:r>
            <a:r>
              <a:rPr lang="en-US" altLang="zh-CN" dirty="0"/>
              <a:t>()</a:t>
            </a:r>
            <a:r>
              <a:rPr lang="zh-CN" altLang="en-US" dirty="0"/>
              <a:t>方法便可获取到该类的类加载器，在方法区中保存这该类的类加载器</a:t>
            </a:r>
            <a:endParaRPr lang="en-US" altLang="zh-CN" b="1" dirty="0">
              <a:solidFill>
                <a:srgbClr val="FF0000"/>
              </a:solidFill>
            </a:endParaRPr>
          </a:p>
          <a:p>
            <a:r>
              <a:rPr lang="en-US" altLang="zh-CN" b="1" dirty="0" err="1">
                <a:solidFill>
                  <a:srgbClr val="FF0000"/>
                </a:solidFill>
              </a:rPr>
              <a:t>java.lang.Class</a:t>
            </a:r>
            <a:r>
              <a:rPr lang="zh-CN" altLang="en-US" b="1" dirty="0">
                <a:solidFill>
                  <a:srgbClr val="FF0000"/>
                </a:solidFill>
              </a:rPr>
              <a:t>对象的引用</a:t>
            </a:r>
            <a:endParaRPr lang="en-US" altLang="zh-CN" b="1" dirty="0">
              <a:solidFill>
                <a:srgbClr val="FF0000"/>
              </a:solidFill>
            </a:endParaRPr>
          </a:p>
          <a:p>
            <a:pPr lvl="1"/>
            <a:r>
              <a:rPr lang="zh-CN" altLang="en-US" sz="2600" dirty="0"/>
              <a:t>在加载过程中，虚拟机会创建一个代表该类的</a:t>
            </a:r>
            <a:r>
              <a:rPr lang="en-US" altLang="zh-CN" sz="2600" dirty="0"/>
              <a:t>Class</a:t>
            </a:r>
            <a:r>
              <a:rPr lang="zh-CN" altLang="en-US" sz="2600" dirty="0"/>
              <a:t>对象，方法区中必须保存对该</a:t>
            </a:r>
            <a:r>
              <a:rPr lang="en-US" altLang="zh-CN" sz="2600" dirty="0"/>
              <a:t>Class</a:t>
            </a:r>
            <a:r>
              <a:rPr lang="zh-CN" altLang="en-US" sz="2600" dirty="0"/>
              <a:t>对象的引用，可以通过</a:t>
            </a:r>
            <a:r>
              <a:rPr lang="en-US" altLang="zh-CN" sz="2600" dirty="0"/>
              <a:t>Class</a:t>
            </a:r>
            <a:r>
              <a:rPr lang="zh-CN" altLang="en-US" sz="2600" dirty="0"/>
              <a:t>类的</a:t>
            </a:r>
            <a:r>
              <a:rPr lang="en-US" altLang="zh-CN" sz="2600" dirty="0" err="1"/>
              <a:t>forName</a:t>
            </a:r>
            <a:r>
              <a:rPr lang="zh-CN" altLang="en-US" sz="2600" dirty="0"/>
              <a:t>静态方法来得到该</a:t>
            </a:r>
            <a:r>
              <a:rPr lang="en-US" altLang="zh-CN" sz="2600" dirty="0"/>
              <a:t>Class</a:t>
            </a:r>
            <a:r>
              <a:rPr lang="zh-CN" altLang="en-US" sz="2600" dirty="0"/>
              <a:t>对象。例如</a:t>
            </a:r>
            <a:r>
              <a:rPr lang="en-US" altLang="zh-CN" sz="2600" dirty="0" err="1"/>
              <a:t>Class.forName</a:t>
            </a:r>
            <a:r>
              <a:rPr lang="en-US" altLang="zh-CN" sz="2600" dirty="0"/>
              <a:t>("</a:t>
            </a:r>
            <a:r>
              <a:rPr lang="en-US" altLang="zh-CN" sz="2600" dirty="0" err="1"/>
              <a:t>java.lang.Thread</a:t>
            </a:r>
            <a:r>
              <a:rPr lang="en-US" altLang="zh-CN" sz="2600" dirty="0"/>
              <a:t>")</a:t>
            </a:r>
            <a:r>
              <a:rPr lang="zh-CN" altLang="en-US" sz="2600" dirty="0"/>
              <a:t>将会返回一个代表</a:t>
            </a:r>
            <a:r>
              <a:rPr lang="en-US" altLang="zh-CN" sz="2600" dirty="0"/>
              <a:t>Thread</a:t>
            </a:r>
            <a:r>
              <a:rPr lang="zh-CN" altLang="en-US" sz="2600" dirty="0"/>
              <a:t>类的</a:t>
            </a:r>
            <a:r>
              <a:rPr lang="en-US" altLang="zh-CN" sz="2600" dirty="0"/>
              <a:t>Class</a:t>
            </a:r>
            <a:r>
              <a:rPr lang="zh-CN" altLang="en-US" sz="2600" dirty="0"/>
              <a:t>对象。</a:t>
            </a:r>
            <a:endParaRPr lang="zh-CN" altLang="en-US" sz="2600" dirty="0"/>
          </a:p>
          <a:p>
            <a:pPr lvl="1"/>
            <a:r>
              <a:rPr lang="zh-CN" altLang="en-US" sz="2600" dirty="0"/>
              <a:t>如果虚拟机无法将</a:t>
            </a:r>
            <a:r>
              <a:rPr lang="en-US" altLang="zh-CN" sz="2600" dirty="0"/>
              <a:t>Class</a:t>
            </a:r>
            <a:r>
              <a:rPr lang="zh-CN" altLang="en-US" sz="2600" dirty="0"/>
              <a:t>类加载到当前的命名空间，则会抛出</a:t>
            </a:r>
            <a:r>
              <a:rPr lang="en-US" altLang="zh-CN" sz="2600" dirty="0" err="1"/>
              <a:t>ClassNotFoundException</a:t>
            </a:r>
            <a:r>
              <a:rPr lang="zh-CN" altLang="en-US" sz="2600" dirty="0"/>
              <a:t>。此外，还可以通过</a:t>
            </a:r>
            <a:r>
              <a:rPr lang="en-US" altLang="zh-CN" sz="2600" dirty="0"/>
              <a:t>Class</a:t>
            </a:r>
            <a:r>
              <a:rPr lang="zh-CN" altLang="en-US" sz="2600" dirty="0"/>
              <a:t>对象获取到该类的一些类型信息，这就是实现反射的基础。</a:t>
            </a:r>
            <a:endParaRPr lang="en-US" altLang="zh-CN" b="1" dirty="0">
              <a:solidFill>
                <a:srgbClr val="FF0000"/>
              </a:solidFill>
            </a:endParaRPr>
          </a:p>
          <a:p>
            <a:r>
              <a:rPr lang="zh-CN" altLang="en-US" b="1" dirty="0">
                <a:solidFill>
                  <a:srgbClr val="FF0000"/>
                </a:solidFill>
              </a:rPr>
              <a:t>方法表</a:t>
            </a:r>
            <a:endParaRPr lang="en-US" altLang="zh-CN" b="1" dirty="0">
              <a:solidFill>
                <a:srgbClr val="FF0000"/>
              </a:solidFill>
            </a:endParaRPr>
          </a:p>
          <a:p>
            <a:pPr lvl="1"/>
            <a:r>
              <a:rPr lang="en-US" altLang="zh-CN" dirty="0"/>
              <a:t>Java</a:t>
            </a:r>
            <a:r>
              <a:rPr lang="zh-CN" altLang="en-US" dirty="0"/>
              <a:t>虚拟机会对每个非抽象类，都声明一个方法表，主要将可能使用到的方法的直接引用保存到方法区中，包括从父类继承而来的方法。在运行期间可以通过方法表快速寻找到对象调用的方法，也就是实际的保存在方法区中的方法字节码。</a:t>
            </a:r>
            <a:endParaRPr lang="en-US" altLang="zh-CN"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buFont typeface="Arial" panose="020B0604020202020204" pitchFamily="34" charset="0"/>
              <a:buChar char="•"/>
            </a:pPr>
            <a:r>
              <a:rPr lang="zh-CN" altLang="en-US" b="1" dirty="0">
                <a:solidFill>
                  <a:srgbClr val="FF0000"/>
                </a:solidFill>
              </a:rPr>
              <a:t>常量池</a:t>
            </a:r>
            <a:endParaRPr lang="zh-CN" altLang="en-US" dirty="0">
              <a:solidFill>
                <a:srgbClr val="FF0000"/>
              </a:solidFill>
            </a:endParaRPr>
          </a:p>
        </p:txBody>
      </p:sp>
      <p:sp>
        <p:nvSpPr>
          <p:cNvPr id="3" name="内容占位符 2"/>
          <p:cNvSpPr>
            <a:spLocks noGrp="1"/>
          </p:cNvSpPr>
          <p:nvPr>
            <p:ph idx="1"/>
          </p:nvPr>
        </p:nvSpPr>
        <p:spPr/>
        <p:txBody>
          <a:bodyPr>
            <a:normAutofit/>
          </a:bodyPr>
          <a:lstStyle/>
          <a:p>
            <a:r>
              <a:rPr lang="zh-CN" altLang="en-US" b="1" dirty="0">
                <a:solidFill>
                  <a:srgbClr val="FF0000"/>
                </a:solidFill>
              </a:rPr>
              <a:t>静态常量池</a:t>
            </a:r>
            <a:endParaRPr lang="en-US" altLang="zh-CN" b="1" dirty="0">
              <a:solidFill>
                <a:srgbClr val="FF0000"/>
              </a:solidFill>
            </a:endParaRPr>
          </a:p>
          <a:p>
            <a:pPr lvl="1"/>
            <a:r>
              <a:rPr lang="zh-CN" altLang="en-US" dirty="0"/>
              <a:t>即*</a:t>
            </a:r>
            <a:r>
              <a:rPr lang="en-US" altLang="zh-CN" dirty="0"/>
              <a:t>.class</a:t>
            </a:r>
            <a:r>
              <a:rPr lang="zh-CN" altLang="en-US" dirty="0"/>
              <a:t>文件中的常量池，</a:t>
            </a:r>
            <a:r>
              <a:rPr lang="en-US" altLang="zh-CN" dirty="0"/>
              <a:t>class</a:t>
            </a:r>
            <a:r>
              <a:rPr lang="zh-CN" altLang="en-US" dirty="0"/>
              <a:t>文件中的常量池不仅仅包含字符串</a:t>
            </a:r>
            <a:r>
              <a:rPr lang="en-US" altLang="zh-CN" dirty="0"/>
              <a:t>(</a:t>
            </a:r>
            <a:r>
              <a:rPr lang="zh-CN" altLang="en-US" dirty="0"/>
              <a:t>数字</a:t>
            </a:r>
            <a:r>
              <a:rPr lang="en-US" altLang="zh-CN" dirty="0"/>
              <a:t>)</a:t>
            </a:r>
            <a:r>
              <a:rPr lang="zh-CN" altLang="en-US" dirty="0"/>
              <a:t>字面量，还包含类、方法的信息，占用</a:t>
            </a:r>
            <a:r>
              <a:rPr lang="en-US" altLang="zh-CN" dirty="0"/>
              <a:t>class</a:t>
            </a:r>
            <a:r>
              <a:rPr lang="zh-CN" altLang="en-US" dirty="0"/>
              <a:t>文件绝大部分空间。</a:t>
            </a:r>
            <a:endParaRPr lang="en-US" altLang="zh-CN" b="1" dirty="0">
              <a:solidFill>
                <a:srgbClr val="FF0000"/>
              </a:solidFill>
            </a:endParaRPr>
          </a:p>
          <a:p>
            <a:r>
              <a:rPr lang="zh-CN" altLang="en-US" b="1" dirty="0">
                <a:solidFill>
                  <a:srgbClr val="FF0000"/>
                </a:solidFill>
              </a:rPr>
              <a:t>运行时常量池</a:t>
            </a:r>
            <a:endParaRPr lang="en-US" altLang="zh-CN" b="1" dirty="0">
              <a:solidFill>
                <a:srgbClr val="FF0000"/>
              </a:solidFill>
            </a:endParaRPr>
          </a:p>
          <a:p>
            <a:pPr lvl="1"/>
            <a:r>
              <a:rPr lang="zh-CN" altLang="en-US" dirty="0"/>
              <a:t>是</a:t>
            </a:r>
            <a:r>
              <a:rPr lang="en-US" altLang="zh-CN" dirty="0"/>
              <a:t>Java</a:t>
            </a:r>
            <a:r>
              <a:rPr lang="zh-CN" altLang="en-US" dirty="0"/>
              <a:t>虚拟机在完成类装载操作后，将</a:t>
            </a:r>
            <a:r>
              <a:rPr lang="en-US" altLang="zh-CN" dirty="0"/>
              <a:t>class</a:t>
            </a:r>
            <a:r>
              <a:rPr lang="zh-CN" altLang="en-US" dirty="0"/>
              <a:t>文件中的常量池载入到内存中，并保存在方法区中，我们常说的常量池，就是指方法区中的运行时常量池。</a:t>
            </a:r>
            <a:endParaRPr lang="en-US" altLang="zh-CN" dirty="0"/>
          </a:p>
          <a:p>
            <a:r>
              <a:rPr lang="zh-CN" altLang="en-US" b="1" dirty="0">
                <a:solidFill>
                  <a:srgbClr val="FF0000"/>
                </a:solidFill>
              </a:rPr>
              <a:t>字符串常量池</a:t>
            </a:r>
            <a:endParaRPr lang="en-US" altLang="zh-CN" b="1" dirty="0">
              <a:solidFill>
                <a:srgbClr val="FF0000"/>
              </a:solidFill>
            </a:endParaRPr>
          </a:p>
          <a:p>
            <a:pPr lvl="1"/>
            <a:r>
              <a:rPr lang="zh-CN" altLang="en-US" dirty="0"/>
              <a:t>说直白点，就是存放我们程序中写的字符串（在</a:t>
            </a:r>
            <a:r>
              <a:rPr lang="en-US" altLang="zh-CN" dirty="0"/>
              <a:t>Java1.6</a:t>
            </a:r>
            <a:r>
              <a:rPr lang="zh-CN" altLang="en-US" dirty="0"/>
              <a:t>中，字符串常量池存放在方法区中；在</a:t>
            </a:r>
            <a:r>
              <a:rPr lang="en-US" altLang="zh-CN" dirty="0"/>
              <a:t>Java1.7</a:t>
            </a:r>
            <a:r>
              <a:rPr lang="zh-CN" altLang="en-US" dirty="0"/>
              <a:t>后，字符串常量池存放在了</a:t>
            </a:r>
            <a:r>
              <a:rPr lang="en-US" altLang="zh-CN" dirty="0"/>
              <a:t>Java</a:t>
            </a:r>
            <a:r>
              <a:rPr lang="zh-CN" altLang="en-US" dirty="0"/>
              <a:t>虚拟机堆中）</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320842"/>
            <a:ext cx="10744200" cy="5856121"/>
          </a:xfrm>
        </p:spPr>
        <p:txBody>
          <a:bodyPr>
            <a:normAutofit/>
          </a:bodyPr>
          <a:lstStyle/>
          <a:p>
            <a:r>
              <a:rPr lang="zh-CN" altLang="en-US" b="1" dirty="0">
                <a:solidFill>
                  <a:srgbClr val="FF0000"/>
                </a:solidFill>
              </a:rPr>
              <a:t>为什么要设计字符串常量池呢？</a:t>
            </a:r>
            <a:endParaRPr lang="en-US" altLang="zh-CN" b="1" dirty="0">
              <a:solidFill>
                <a:srgbClr val="FF0000"/>
              </a:solidFill>
            </a:endParaRPr>
          </a:p>
          <a:p>
            <a:pPr marL="457200" lvl="1" indent="0">
              <a:buNone/>
            </a:pPr>
            <a:r>
              <a:rPr lang="en-US" altLang="zh-CN" dirty="0"/>
              <a:t>	</a:t>
            </a:r>
            <a:r>
              <a:rPr lang="zh-CN" altLang="en-US" dirty="0"/>
              <a:t>和其他的对象分配一样，</a:t>
            </a:r>
            <a:r>
              <a:rPr lang="en-US" altLang="zh-CN" dirty="0"/>
              <a:t>Java</a:t>
            </a:r>
            <a:r>
              <a:rPr lang="zh-CN" altLang="en-US" dirty="0"/>
              <a:t>虚拟机是需要消耗一定的资源的。作为最基础的数据类型，大量频繁的创建字符串，会极大程度地影响程序的性能。所以将我们所创建的字符串常量缓存到字符串常量池中</a:t>
            </a:r>
            <a:endParaRPr lang="en-US" altLang="zh-CN" dirty="0"/>
          </a:p>
          <a:p>
            <a:pPr marL="457200" lvl="1" indent="0">
              <a:buNone/>
            </a:pPr>
            <a:r>
              <a:rPr lang="en-US" altLang="zh-CN" dirty="0"/>
              <a:t>	Java</a:t>
            </a:r>
            <a:r>
              <a:rPr lang="zh-CN" altLang="en-US" dirty="0"/>
              <a:t>虚拟机为了节省性能和内存的开销，在实例化字符串时进行了一些优化，首先为字符串开辟一个字符串常量池，可以理解为缓存区。在创建字符串常量时，首先坚持字符串常量池是否存在该字符串。存在该字符串，返回引用实例。若不存在，则实例化该字符串并放入池中。</a:t>
            </a: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buFont typeface="Arial" panose="020B0604020202020204" pitchFamily="34" charset="0"/>
              <a:buChar char="•"/>
            </a:pPr>
            <a:r>
              <a:rPr lang="zh-CN" altLang="en-US" b="1" dirty="0">
                <a:solidFill>
                  <a:srgbClr val="FF0000"/>
                </a:solidFill>
              </a:rPr>
              <a:t>简介、疑问？</a:t>
            </a:r>
            <a:endParaRPr lang="zh-CN" altLang="en-US" b="1"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dirty="0"/>
              <a:t>	Java</a:t>
            </a:r>
            <a:r>
              <a:rPr lang="zh-CN" altLang="en-US" dirty="0"/>
              <a:t>程序在</a:t>
            </a:r>
            <a:r>
              <a:rPr lang="en-US" altLang="zh-CN" dirty="0"/>
              <a:t>JVM</a:t>
            </a:r>
            <a:r>
              <a:rPr lang="zh-CN" altLang="en-US" dirty="0"/>
              <a:t>虚拟机中运行，当我们一个类被加载到虚拟机中时，</a:t>
            </a:r>
            <a:r>
              <a:rPr lang="en-US" altLang="zh-CN" dirty="0"/>
              <a:t>JVM</a:t>
            </a:r>
            <a:r>
              <a:rPr lang="zh-CN" altLang="en-US" dirty="0"/>
              <a:t>会给该类分配具体的内存空间</a:t>
            </a:r>
            <a:r>
              <a:rPr lang="en-US" altLang="zh-CN" dirty="0"/>
              <a:t>/</a:t>
            </a:r>
            <a:r>
              <a:rPr lang="zh-CN" altLang="en-US" dirty="0"/>
              <a:t>内存地址，而这被分配的区域就是</a:t>
            </a:r>
            <a:r>
              <a:rPr lang="en-US" altLang="zh-CN" dirty="0"/>
              <a:t>Java</a:t>
            </a:r>
            <a:r>
              <a:rPr lang="zh-CN" altLang="en-US" dirty="0"/>
              <a:t>虚拟机运行时内存区域</a:t>
            </a:r>
            <a:endParaRPr lang="en-US" altLang="zh-CN" dirty="0"/>
          </a:p>
          <a:p>
            <a:pPr marL="0" indent="0">
              <a:buNone/>
            </a:pPr>
            <a:endParaRPr lang="en-US" altLang="zh-CN" dirty="0"/>
          </a:p>
          <a:p>
            <a:r>
              <a:rPr lang="zh-CN" altLang="en-US" b="1" dirty="0">
                <a:solidFill>
                  <a:srgbClr val="FF0000"/>
                </a:solidFill>
              </a:rPr>
              <a:t>该片区域到底有什么？</a:t>
            </a:r>
            <a:endParaRPr lang="en-US" altLang="zh-CN" b="1" dirty="0">
              <a:solidFill>
                <a:srgbClr val="FF0000"/>
              </a:solidFill>
            </a:endParaRPr>
          </a:p>
          <a:p>
            <a:r>
              <a:rPr lang="zh-CN" altLang="en-US" b="1" dirty="0">
                <a:solidFill>
                  <a:srgbClr val="FF0000"/>
                </a:solidFill>
              </a:rPr>
              <a:t>又可以做什么？</a:t>
            </a:r>
            <a:endParaRPr lang="zh-CN" altLang="en-US"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52926" y="0"/>
            <a:ext cx="9057315" cy="4924926"/>
          </a:xfrm>
          <a:prstGeom prst="rect">
            <a:avLst/>
          </a:prstGeom>
        </p:spPr>
      </p:pic>
      <p:pic>
        <p:nvPicPr>
          <p:cNvPr id="5" name="图片 4"/>
          <p:cNvPicPr>
            <a:picLocks noChangeAspect="1"/>
          </p:cNvPicPr>
          <p:nvPr/>
        </p:nvPicPr>
        <p:blipFill>
          <a:blip r:embed="rId2"/>
          <a:stretch>
            <a:fillRect/>
          </a:stretch>
        </p:blipFill>
        <p:spPr>
          <a:xfrm>
            <a:off x="547186" y="4924926"/>
            <a:ext cx="8919089" cy="187874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在</a:t>
            </a:r>
            <a:r>
              <a:rPr lang="en-US" altLang="zh-CN" dirty="0"/>
              <a:t>String</a:t>
            </a:r>
            <a:r>
              <a:rPr lang="zh-CN" altLang="en-US" dirty="0"/>
              <a:t>类中，有一个</a:t>
            </a:r>
            <a:r>
              <a:rPr lang="en-US" altLang="zh-CN" dirty="0"/>
              <a:t>intern()</a:t>
            </a:r>
            <a:r>
              <a:rPr lang="zh-CN" altLang="en-US" dirty="0"/>
              <a:t>方法，该方法是将字符串添加到常量池中，也就是说我们在</a:t>
            </a:r>
            <a:r>
              <a:rPr lang="en-US" altLang="zh-CN" dirty="0"/>
              <a:t>new String("</a:t>
            </a:r>
            <a:r>
              <a:rPr lang="en-US" altLang="zh-CN" dirty="0" err="1"/>
              <a:t>abc</a:t>
            </a:r>
            <a:r>
              <a:rPr lang="en-US" altLang="zh-CN" dirty="0"/>
              <a:t>")</a:t>
            </a:r>
            <a:r>
              <a:rPr lang="zh-CN" altLang="en-US" dirty="0"/>
              <a:t>时，我们会在堆中创建一个</a:t>
            </a:r>
            <a:r>
              <a:rPr lang="en-US" altLang="zh-CN" dirty="0"/>
              <a:t>new String</a:t>
            </a:r>
            <a:r>
              <a:rPr lang="zh-CN" altLang="en-US" dirty="0"/>
              <a:t>的对象，并且还会在字符串常量池中创建一个“</a:t>
            </a:r>
            <a:r>
              <a:rPr lang="en-US" altLang="zh-CN" dirty="0" err="1"/>
              <a:t>abc</a:t>
            </a:r>
            <a:r>
              <a:rPr lang="en-US" altLang="zh-CN" dirty="0"/>
              <a:t>”</a:t>
            </a:r>
            <a:r>
              <a:rPr lang="zh-CN" altLang="en-US" dirty="0"/>
              <a:t>。</a:t>
            </a:r>
            <a:endParaRPr lang="zh-CN" altLang="en-US" dirty="0"/>
          </a:p>
          <a:p>
            <a:r>
              <a:rPr lang="zh-CN" altLang="en-US" dirty="0"/>
              <a:t>当我们调用</a:t>
            </a:r>
            <a:r>
              <a:rPr lang="en-US" altLang="zh-CN" dirty="0"/>
              <a:t>intern()</a:t>
            </a:r>
            <a:r>
              <a:rPr lang="zh-CN" altLang="en-US" dirty="0"/>
              <a:t>方法时，会将“</a:t>
            </a:r>
            <a:r>
              <a:rPr lang="en-US" altLang="zh-CN" dirty="0" err="1"/>
              <a:t>abc</a:t>
            </a:r>
            <a:r>
              <a:rPr lang="en-US" altLang="zh-CN" dirty="0"/>
              <a:t>”</a:t>
            </a:r>
            <a:r>
              <a:rPr lang="zh-CN" altLang="en-US" dirty="0"/>
              <a:t>在字符串常量池中创建。你可能会疑问，我们在</a:t>
            </a:r>
            <a:r>
              <a:rPr lang="en-US" altLang="zh-CN" dirty="0"/>
              <a:t>new String("</a:t>
            </a:r>
            <a:r>
              <a:rPr lang="en-US" altLang="zh-CN" dirty="0" err="1"/>
              <a:t>abc</a:t>
            </a:r>
            <a:r>
              <a:rPr lang="en-US" altLang="zh-CN" dirty="0"/>
              <a:t>")</a:t>
            </a:r>
            <a:r>
              <a:rPr lang="zh-CN" altLang="en-US" dirty="0"/>
              <a:t>时候不已经创建了吗，那</a:t>
            </a:r>
            <a:r>
              <a:rPr lang="en-US" altLang="zh-CN" dirty="0"/>
              <a:t>intern()</a:t>
            </a:r>
            <a:r>
              <a:rPr lang="zh-CN" altLang="en-US" dirty="0"/>
              <a:t>方法的作用又有啥意义呢？</a:t>
            </a:r>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06805" y="224338"/>
            <a:ext cx="7739302" cy="6144378"/>
          </a:xfrm>
          <a:prstGeom prst="rect">
            <a:avLst/>
          </a:prstGeom>
        </p:spPr>
      </p:pic>
      <p:pic>
        <p:nvPicPr>
          <p:cNvPr id="5" name="图片 4"/>
          <p:cNvPicPr>
            <a:picLocks noChangeAspect="1"/>
          </p:cNvPicPr>
          <p:nvPr/>
        </p:nvPicPr>
        <p:blipFill>
          <a:blip r:embed="rId2"/>
          <a:stretch>
            <a:fillRect/>
          </a:stretch>
        </p:blipFill>
        <p:spPr>
          <a:xfrm>
            <a:off x="8309811" y="2775717"/>
            <a:ext cx="3882189" cy="1306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String s3 = new String("1") + new String("1")</a:t>
            </a:r>
            <a:r>
              <a:rPr lang="zh-CN" altLang="en-US" dirty="0"/>
              <a:t>，这行代码在字符串常量池中生成“</a:t>
            </a:r>
            <a:r>
              <a:rPr lang="en-US" altLang="zh-CN" dirty="0"/>
              <a:t>1” </a:t>
            </a:r>
            <a:r>
              <a:rPr lang="zh-CN" altLang="en-US" dirty="0"/>
              <a:t>，并在堆空间中生成</a:t>
            </a:r>
            <a:r>
              <a:rPr lang="en-US" altLang="zh-CN" dirty="0"/>
              <a:t>s3</a:t>
            </a:r>
            <a:r>
              <a:rPr lang="zh-CN" altLang="en-US" dirty="0"/>
              <a:t>引用指向的对象（内容为</a:t>
            </a:r>
            <a:r>
              <a:rPr lang="en-US" altLang="zh-CN" dirty="0"/>
              <a:t>"11"</a:t>
            </a:r>
            <a:r>
              <a:rPr lang="zh-CN" altLang="en-US" dirty="0"/>
              <a:t>），注意此时常量池中是没有 “</a:t>
            </a:r>
            <a:r>
              <a:rPr lang="en-US" altLang="zh-CN" dirty="0"/>
              <a:t>11”</a:t>
            </a:r>
            <a:r>
              <a:rPr lang="zh-CN" altLang="en-US" dirty="0"/>
              <a:t>对象的。</a:t>
            </a:r>
            <a:endParaRPr lang="en-US" altLang="zh-CN" dirty="0"/>
          </a:p>
          <a:p>
            <a:endParaRPr lang="zh-CN" altLang="en-US" dirty="0"/>
          </a:p>
          <a:p>
            <a:r>
              <a:rPr lang="zh-CN" altLang="en-US" dirty="0"/>
              <a:t>当调用</a:t>
            </a:r>
            <a:r>
              <a:rPr lang="en-US" altLang="zh-CN" dirty="0"/>
              <a:t>s3.intern()</a:t>
            </a:r>
            <a:r>
              <a:rPr lang="zh-CN" altLang="en-US" dirty="0"/>
              <a:t>，这一行代码时，是将</a:t>
            </a:r>
            <a:r>
              <a:rPr lang="en-US" altLang="zh-CN" dirty="0"/>
              <a:t>s3</a:t>
            </a:r>
            <a:r>
              <a:rPr lang="zh-CN" altLang="en-US" dirty="0"/>
              <a:t>中的“</a:t>
            </a:r>
            <a:r>
              <a:rPr lang="en-US" altLang="zh-CN" dirty="0"/>
              <a:t>11”</a:t>
            </a:r>
            <a:r>
              <a:rPr lang="zh-CN" altLang="en-US" dirty="0"/>
              <a:t>字符串放入字符串常量池中。但是，在</a:t>
            </a:r>
            <a:r>
              <a:rPr lang="en-US" altLang="zh-CN" dirty="0"/>
              <a:t>Java1.6</a:t>
            </a:r>
            <a:r>
              <a:rPr lang="zh-CN" altLang="en-US" dirty="0"/>
              <a:t>是直接在常量池中生成一个 </a:t>
            </a:r>
            <a:r>
              <a:rPr lang="en-US" altLang="zh-CN" dirty="0"/>
              <a:t>"11" </a:t>
            </a:r>
            <a:r>
              <a:rPr lang="zh-CN" altLang="en-US" dirty="0"/>
              <a:t>的对象；而在</a:t>
            </a:r>
            <a:r>
              <a:rPr lang="en-US" altLang="zh-CN" dirty="0"/>
              <a:t>Java1.7</a:t>
            </a:r>
            <a:r>
              <a:rPr lang="zh-CN" altLang="en-US" dirty="0"/>
              <a:t>中常量池中不再存储“</a:t>
            </a:r>
            <a:r>
              <a:rPr lang="en-US" altLang="zh-CN" dirty="0"/>
              <a:t>11”</a:t>
            </a:r>
            <a:r>
              <a:rPr lang="zh-CN" altLang="en-US" dirty="0"/>
              <a:t>了，而是直接存储</a:t>
            </a:r>
            <a:r>
              <a:rPr lang="en-US" altLang="zh-CN" dirty="0"/>
              <a:t>new String("11")</a:t>
            </a:r>
            <a:r>
              <a:rPr lang="zh-CN" altLang="en-US" dirty="0"/>
              <a:t>在堆中的引用。所以再</a:t>
            </a:r>
            <a:r>
              <a:rPr lang="en-US" altLang="zh-CN" dirty="0"/>
              <a:t>Java1.7</a:t>
            </a:r>
            <a:r>
              <a:rPr lang="zh-CN" altLang="en-US" dirty="0"/>
              <a:t>中结果为</a:t>
            </a:r>
            <a:r>
              <a:rPr lang="en-US" altLang="zh-CN" dirty="0"/>
              <a:t>true.</a:t>
            </a:r>
            <a:endParaRPr lang="en-US" altLang="zh-CN"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138990" y="42924"/>
            <a:ext cx="7972926" cy="3812879"/>
          </a:xfrm>
          <a:prstGeom prst="rect">
            <a:avLst/>
          </a:prstGeom>
        </p:spPr>
      </p:pic>
      <p:pic>
        <p:nvPicPr>
          <p:cNvPr id="6" name="图片 5"/>
          <p:cNvPicPr>
            <a:picLocks noChangeAspect="1"/>
          </p:cNvPicPr>
          <p:nvPr/>
        </p:nvPicPr>
        <p:blipFill>
          <a:blip r:embed="rId2"/>
          <a:stretch>
            <a:fillRect/>
          </a:stretch>
        </p:blipFill>
        <p:spPr>
          <a:xfrm>
            <a:off x="1138990" y="3684609"/>
            <a:ext cx="8370896" cy="3130467"/>
          </a:xfrm>
          <a:prstGeom prst="rect">
            <a:avLst/>
          </a:prstGeom>
        </p:spPr>
      </p:pic>
      <p:sp>
        <p:nvSpPr>
          <p:cNvPr id="7" name="文本框 6"/>
          <p:cNvSpPr txBox="1"/>
          <p:nvPr/>
        </p:nvSpPr>
        <p:spPr>
          <a:xfrm>
            <a:off x="9111917" y="725336"/>
            <a:ext cx="3080084" cy="830997"/>
          </a:xfrm>
          <a:prstGeom prst="rect">
            <a:avLst/>
          </a:prstGeom>
          <a:noFill/>
        </p:spPr>
        <p:txBody>
          <a:bodyPr wrap="square" rtlCol="0">
            <a:spAutoFit/>
          </a:bodyPr>
          <a:lstStyle/>
          <a:p>
            <a:r>
              <a:rPr lang="en-US" altLang="zh-CN" sz="2400" b="1" dirty="0">
                <a:solidFill>
                  <a:srgbClr val="FF0000"/>
                </a:solidFill>
              </a:rPr>
              <a:t>Java1.6 </a:t>
            </a:r>
            <a:r>
              <a:rPr lang="zh-CN" altLang="en-US" sz="2400" b="1" dirty="0">
                <a:solidFill>
                  <a:srgbClr val="FF0000"/>
                </a:solidFill>
              </a:rPr>
              <a:t>字符串常量池在方法区</a:t>
            </a:r>
            <a:endParaRPr lang="zh-CN" altLang="en-US" sz="2400" b="1" dirty="0">
              <a:solidFill>
                <a:srgbClr val="FF0000"/>
              </a:solidFill>
            </a:endParaRPr>
          </a:p>
        </p:txBody>
      </p:sp>
      <p:sp>
        <p:nvSpPr>
          <p:cNvPr id="8" name="文本框 7"/>
          <p:cNvSpPr txBox="1"/>
          <p:nvPr/>
        </p:nvSpPr>
        <p:spPr>
          <a:xfrm>
            <a:off x="9111916" y="4168883"/>
            <a:ext cx="3080084" cy="830997"/>
          </a:xfrm>
          <a:prstGeom prst="rect">
            <a:avLst/>
          </a:prstGeom>
          <a:noFill/>
        </p:spPr>
        <p:txBody>
          <a:bodyPr wrap="square" rtlCol="0">
            <a:spAutoFit/>
          </a:bodyPr>
          <a:lstStyle/>
          <a:p>
            <a:r>
              <a:rPr lang="en-US" altLang="zh-CN" sz="2400" b="1" dirty="0">
                <a:solidFill>
                  <a:srgbClr val="FF0000"/>
                </a:solidFill>
              </a:rPr>
              <a:t>Java1.7 </a:t>
            </a:r>
            <a:r>
              <a:rPr lang="zh-CN" altLang="en-US" sz="2400" b="1" dirty="0">
                <a:solidFill>
                  <a:srgbClr val="FF0000"/>
                </a:solidFill>
              </a:rPr>
              <a:t>字符串常量池在堆区</a:t>
            </a:r>
            <a:endParaRPr lang="zh-CN" altLang="en-US" sz="24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Java</a:t>
            </a:r>
            <a:r>
              <a:rPr lang="zh-CN" altLang="en-US" b="1" dirty="0">
                <a:solidFill>
                  <a:srgbClr val="FF0000"/>
                </a:solidFill>
              </a:rPr>
              <a:t>程序具体执行的过程：</a:t>
            </a:r>
            <a:endParaRPr lang="zh-CN" altLang="en-US" b="1" dirty="0">
              <a:solidFill>
                <a:srgbClr val="FF0000"/>
              </a:solidFill>
            </a:endParaRPr>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sz="2400" dirty="0"/>
              <a:t>首先是我们的编写的</a:t>
            </a:r>
            <a:r>
              <a:rPr lang="en-US" altLang="zh-CN" sz="2400" dirty="0"/>
              <a:t>Java</a:t>
            </a:r>
            <a:r>
              <a:rPr lang="zh-CN" altLang="en-US" sz="2400" dirty="0"/>
              <a:t>源代码文件</a:t>
            </a:r>
            <a:r>
              <a:rPr lang="en-US" altLang="zh-CN" sz="2400" dirty="0"/>
              <a:t>---</a:t>
            </a:r>
            <a:r>
              <a:rPr lang="en-US" altLang="zh-CN" sz="2400" dirty="0">
                <a:solidFill>
                  <a:srgbClr val="FF0000"/>
                </a:solidFill>
              </a:rPr>
              <a:t>xxx.java</a:t>
            </a:r>
            <a:r>
              <a:rPr lang="zh-CN" altLang="en-US" sz="2400" dirty="0"/>
              <a:t>，该文件会被</a:t>
            </a:r>
            <a:r>
              <a:rPr lang="en-US" altLang="zh-CN" sz="2400" dirty="0"/>
              <a:t>Java</a:t>
            </a:r>
            <a:r>
              <a:rPr lang="zh-CN" altLang="en-US" sz="2400" dirty="0"/>
              <a:t>编译器编译成字节码文件</a:t>
            </a:r>
            <a:r>
              <a:rPr lang="en-US" altLang="zh-CN" sz="2400" dirty="0"/>
              <a:t>---</a:t>
            </a:r>
            <a:r>
              <a:rPr lang="en-US" altLang="zh-CN" sz="2400" dirty="0" err="1">
                <a:solidFill>
                  <a:srgbClr val="FF0000"/>
                </a:solidFill>
              </a:rPr>
              <a:t>xxx.class</a:t>
            </a:r>
            <a:endParaRPr lang="en-US" altLang="zh-CN" sz="2400" dirty="0">
              <a:solidFill>
                <a:srgbClr val="FF0000"/>
              </a:solidFill>
            </a:endParaRPr>
          </a:p>
          <a:p>
            <a:pPr marL="514350" indent="-514350">
              <a:buFont typeface="+mj-lt"/>
              <a:buAutoNum type="arabicPeriod"/>
            </a:pPr>
            <a:endParaRPr lang="en-US" altLang="zh-CN" sz="2400" dirty="0"/>
          </a:p>
          <a:p>
            <a:pPr marL="514350" indent="-514350">
              <a:buFont typeface="+mj-lt"/>
              <a:buAutoNum type="arabicPeriod"/>
            </a:pPr>
            <a:r>
              <a:rPr lang="zh-CN" altLang="en-US" sz="2400" dirty="0"/>
              <a:t>然后</a:t>
            </a:r>
            <a:r>
              <a:rPr lang="en-US" altLang="zh-CN" sz="2400" dirty="0"/>
              <a:t>Java</a:t>
            </a:r>
            <a:r>
              <a:rPr lang="zh-CN" altLang="en-US" sz="2400" dirty="0"/>
              <a:t>虚拟机开始启动，</a:t>
            </a:r>
            <a:r>
              <a:rPr lang="en-US" altLang="zh-CN" sz="2400" dirty="0"/>
              <a:t>Java</a:t>
            </a:r>
            <a:r>
              <a:rPr lang="zh-CN" altLang="en-US" sz="2400" dirty="0"/>
              <a:t>虚拟机通过类加载器加载</a:t>
            </a:r>
            <a:r>
              <a:rPr lang="en-US" altLang="zh-CN" sz="2400" dirty="0" err="1"/>
              <a:t>xxx.class</a:t>
            </a:r>
            <a:r>
              <a:rPr lang="zh-CN" altLang="en-US" sz="2400" dirty="0"/>
              <a:t>字节码文件，加载完毕之后，</a:t>
            </a:r>
            <a:endParaRPr lang="en-US" altLang="zh-CN" sz="2400" dirty="0"/>
          </a:p>
          <a:p>
            <a:pPr marL="514350" indent="-514350">
              <a:buFont typeface="+mj-lt"/>
              <a:buAutoNum type="arabicPeriod"/>
            </a:pPr>
            <a:endParaRPr lang="en-US" altLang="zh-CN" sz="2400" dirty="0"/>
          </a:p>
          <a:p>
            <a:pPr marL="514350" indent="-514350">
              <a:buFont typeface="+mj-lt"/>
              <a:buAutoNum type="arabicPeriod"/>
            </a:pPr>
            <a:r>
              <a:rPr lang="zh-CN" altLang="en-US" sz="2400" dirty="0"/>
              <a:t>再交由</a:t>
            </a:r>
            <a:r>
              <a:rPr lang="en-US" altLang="zh-CN" sz="2400" dirty="0"/>
              <a:t>Java</a:t>
            </a:r>
            <a:r>
              <a:rPr lang="zh-CN" altLang="en-US" sz="2400" dirty="0"/>
              <a:t>虚拟机的执行引擎进行实际的运行。</a:t>
            </a:r>
            <a:endParaRPr lang="en-US" altLang="zh-CN" sz="2400" dirty="0"/>
          </a:p>
          <a:p>
            <a:pPr marL="514350" indent="-514350">
              <a:buFont typeface="+mj-lt"/>
              <a:buAutoNum type="arabicPeriod"/>
            </a:pPr>
            <a:endParaRPr lang="en-US" altLang="zh-CN" dirty="0"/>
          </a:p>
          <a:p>
            <a:pPr marL="514350" indent="-514350">
              <a:buFont typeface="+mj-lt"/>
              <a:buAutoNum type="arabicPeriod"/>
            </a:pPr>
            <a:r>
              <a:rPr lang="en-US" altLang="zh-CN" sz="2400" dirty="0"/>
              <a:t>Java</a:t>
            </a:r>
            <a:r>
              <a:rPr lang="zh-CN" altLang="en-US" sz="2400" dirty="0"/>
              <a:t>虚拟机会用一部分内存区域来存储程序运行期间所需要用到的数据和相关信息，通常我们称这部分内存区域叫</a:t>
            </a:r>
            <a:r>
              <a:rPr lang="en-US" altLang="zh-CN" sz="2400" dirty="0">
                <a:solidFill>
                  <a:srgbClr val="FF0000"/>
                </a:solidFill>
              </a:rPr>
              <a:t>Java</a:t>
            </a:r>
            <a:r>
              <a:rPr lang="zh-CN" altLang="en-US" sz="2400" dirty="0">
                <a:solidFill>
                  <a:srgbClr val="FF0000"/>
                </a:solidFill>
              </a:rPr>
              <a:t>虚拟机内存</a:t>
            </a:r>
            <a:r>
              <a:rPr lang="zh-CN" altLang="en-US" sz="2400" dirty="0"/>
              <a:t>。</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39101" y="0"/>
            <a:ext cx="8471372" cy="648101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1263" y="240632"/>
            <a:ext cx="11518231" cy="6617368"/>
          </a:xfrm>
        </p:spPr>
        <p:txBody>
          <a:bodyPr/>
          <a:lstStyle/>
          <a:p>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程序计数器</a:t>
            </a:r>
            <a:endParaRPr lang="en-US" altLang="zh-CN" b="1" dirty="0">
              <a:solidFill>
                <a:srgbClr val="FF0000"/>
              </a:solidFill>
            </a:endParaRPr>
          </a:p>
          <a:p>
            <a:pPr marL="0" indent="0">
              <a:buNone/>
            </a:pPr>
            <a:r>
              <a:rPr lang="en-US" altLang="zh-CN" dirty="0"/>
              <a:t>	</a:t>
            </a:r>
            <a:r>
              <a:rPr lang="zh-CN" altLang="en-US" dirty="0"/>
              <a:t>程序计数器又叫做“</a:t>
            </a:r>
            <a:r>
              <a:rPr lang="en-US" altLang="zh-CN" dirty="0"/>
              <a:t>PC</a:t>
            </a:r>
            <a:r>
              <a:rPr lang="zh-CN" altLang="en-US" dirty="0"/>
              <a:t>寄存器”，说的直白点就是保存着当前线程正在</a:t>
            </a:r>
            <a:r>
              <a:rPr lang="zh-CN" altLang="en-US" dirty="0">
                <a:solidFill>
                  <a:srgbClr val="FF0000"/>
                </a:solidFill>
              </a:rPr>
              <a:t>执行字节码的行号</a:t>
            </a:r>
            <a:r>
              <a:rPr lang="zh-CN" altLang="en-US" dirty="0"/>
              <a:t>。每一个线程中维护了一个</a:t>
            </a:r>
            <a:r>
              <a:rPr lang="en-US" altLang="zh-CN" dirty="0"/>
              <a:t>PC</a:t>
            </a:r>
            <a:r>
              <a:rPr lang="zh-CN" altLang="en-US" dirty="0"/>
              <a:t>寄存器</a:t>
            </a:r>
            <a:r>
              <a:rPr lang="en-US" altLang="zh-CN" dirty="0"/>
              <a:t>(</a:t>
            </a:r>
            <a:r>
              <a:rPr lang="zh-CN" altLang="en-US" dirty="0"/>
              <a:t>程序计数器</a:t>
            </a:r>
            <a:r>
              <a:rPr lang="en-US" altLang="zh-CN" dirty="0"/>
              <a:t>)</a:t>
            </a:r>
            <a:r>
              <a:rPr lang="zh-CN" altLang="en-US" dirty="0"/>
              <a:t>，保存的就是线程中代码的行号。</a:t>
            </a:r>
            <a:endParaRPr lang="en-US" altLang="zh-CN" dirty="0"/>
          </a:p>
          <a:p>
            <a:pPr marL="0" indent="0">
              <a:buNone/>
            </a:pPr>
            <a:endParaRPr lang="en-US" altLang="zh-CN" dirty="0"/>
          </a:p>
          <a:p>
            <a:r>
              <a:rPr lang="zh-CN" altLang="en-US" b="1" dirty="0">
                <a:solidFill>
                  <a:srgbClr val="FF0000"/>
                </a:solidFill>
              </a:rPr>
              <a:t>线程私有内存区</a:t>
            </a:r>
            <a:endParaRPr lang="en-US" altLang="zh-CN" b="1" dirty="0">
              <a:solidFill>
                <a:srgbClr val="FF0000"/>
              </a:solidFill>
            </a:endParaRPr>
          </a:p>
          <a:p>
            <a:pPr marL="0" indent="0">
              <a:buNone/>
            </a:pPr>
            <a:r>
              <a:rPr lang="en-US" altLang="zh-CN" b="1" dirty="0">
                <a:solidFill>
                  <a:srgbClr val="FF0000"/>
                </a:solidFill>
              </a:rPr>
              <a:t>  	</a:t>
            </a:r>
            <a:r>
              <a:rPr lang="en-US" altLang="zh-CN" dirty="0"/>
              <a:t>PC</a:t>
            </a:r>
            <a:r>
              <a:rPr lang="zh-CN" altLang="en-US" dirty="0"/>
              <a:t>寄存器是每个线程独有的，所以在各个线程之间的</a:t>
            </a:r>
            <a:r>
              <a:rPr lang="en-US" altLang="zh-CN" dirty="0"/>
              <a:t>PC</a:t>
            </a:r>
            <a:r>
              <a:rPr lang="zh-CN" altLang="en-US" dirty="0"/>
              <a:t>寄存器互不影响，</a:t>
            </a:r>
            <a:r>
              <a:rPr lang="zh-CN" altLang="en-US" dirty="0">
                <a:solidFill>
                  <a:srgbClr val="FF0000"/>
                </a:solidFill>
              </a:rPr>
              <a:t>独立存储</a:t>
            </a:r>
            <a:r>
              <a:rPr lang="zh-CN" altLang="en-US" dirty="0"/>
              <a:t>，我们称这类内存区域为“</a:t>
            </a:r>
            <a:r>
              <a:rPr lang="zh-CN" altLang="en-US" dirty="0">
                <a:solidFill>
                  <a:srgbClr val="FF0000"/>
                </a:solidFill>
              </a:rPr>
              <a:t>线程私有内存区</a:t>
            </a:r>
            <a:r>
              <a:rPr lang="zh-CN" altLang="en-US" dirty="0"/>
              <a:t>”。</a:t>
            </a:r>
            <a:endParaRPr lang="en-US" altLang="zh-CN" dirty="0"/>
          </a:p>
          <a:p>
            <a:pPr marL="0" indent="0">
              <a:buNone/>
            </a:pPr>
            <a:endParaRPr lang="en-US" altLang="zh-CN" sz="2400" b="1" dirty="0">
              <a:solidFill>
                <a:srgbClr val="FF0000"/>
              </a:solidFill>
            </a:endParaRPr>
          </a:p>
          <a:p>
            <a:pPr marL="0" indent="0">
              <a:buNone/>
            </a:pPr>
            <a:endParaRPr lang="en-US" altLang="zh-CN" sz="2400" b="1" dirty="0">
              <a:solidFill>
                <a:srgbClr val="FF0000"/>
              </a:solidFill>
            </a:endParaRPr>
          </a:p>
          <a:p>
            <a:pPr marL="0" indent="0">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00190" y="210153"/>
            <a:ext cx="7327752" cy="4586436"/>
          </a:xfrm>
          <a:prstGeom prst="rect">
            <a:avLst/>
          </a:prstGeom>
        </p:spPr>
      </p:pic>
      <p:pic>
        <p:nvPicPr>
          <p:cNvPr id="5" name="图片 4"/>
          <p:cNvPicPr>
            <a:picLocks noChangeAspect="1"/>
          </p:cNvPicPr>
          <p:nvPr/>
        </p:nvPicPr>
        <p:blipFill>
          <a:blip r:embed="rId2"/>
          <a:stretch>
            <a:fillRect/>
          </a:stretch>
        </p:blipFill>
        <p:spPr>
          <a:xfrm>
            <a:off x="5814927" y="0"/>
            <a:ext cx="5366420" cy="68721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buFont typeface="Arial" panose="020B0604020202020204" pitchFamily="34" charset="0"/>
              <a:buChar char="•"/>
            </a:pPr>
            <a:r>
              <a:rPr lang="en-US" altLang="zh-CN" b="1" dirty="0">
                <a:solidFill>
                  <a:srgbClr val="FF0000"/>
                </a:solidFill>
              </a:rPr>
              <a:t>Java</a:t>
            </a:r>
            <a:r>
              <a:rPr lang="zh-CN" altLang="en-US" b="1" dirty="0">
                <a:solidFill>
                  <a:srgbClr val="FF0000"/>
                </a:solidFill>
              </a:rPr>
              <a:t>虚拟机栈</a:t>
            </a:r>
            <a:endParaRPr lang="zh-CN" altLang="en-US" b="1" dirty="0">
              <a:solidFill>
                <a:srgbClr val="FF0000"/>
              </a:solidFill>
            </a:endParaRPr>
          </a:p>
        </p:txBody>
      </p:sp>
      <p:sp>
        <p:nvSpPr>
          <p:cNvPr id="3" name="内容占位符 2"/>
          <p:cNvSpPr>
            <a:spLocks noGrp="1"/>
          </p:cNvSpPr>
          <p:nvPr>
            <p:ph idx="1"/>
          </p:nvPr>
        </p:nvSpPr>
        <p:spPr>
          <a:xfrm>
            <a:off x="838200" y="1507958"/>
            <a:ext cx="10515600" cy="5181600"/>
          </a:xfrm>
        </p:spPr>
        <p:txBody>
          <a:bodyPr>
            <a:normAutofit/>
          </a:bodyPr>
          <a:lstStyle/>
          <a:p>
            <a:pPr marL="0" indent="0">
              <a:buNone/>
            </a:pPr>
            <a:r>
              <a:rPr lang="en-US" altLang="zh-CN" dirty="0"/>
              <a:t>	Java</a:t>
            </a:r>
            <a:r>
              <a:rPr lang="zh-CN" altLang="en-US" dirty="0"/>
              <a:t>虚拟机栈也是线程私有的，生命周期与线程相同。用于存储栈帧，说白了就是用于存储方法中的</a:t>
            </a:r>
            <a:r>
              <a:rPr lang="zh-CN" altLang="en-US" dirty="0">
                <a:solidFill>
                  <a:srgbClr val="FF0000"/>
                </a:solidFill>
              </a:rPr>
              <a:t>局部变量</a:t>
            </a:r>
            <a:r>
              <a:rPr lang="zh-CN" altLang="en-US" dirty="0"/>
              <a:t>、方法的</a:t>
            </a:r>
            <a:r>
              <a:rPr lang="zh-CN" altLang="en-US" dirty="0">
                <a:solidFill>
                  <a:srgbClr val="FF0000"/>
                </a:solidFill>
              </a:rPr>
              <a:t>返回地址</a:t>
            </a:r>
            <a:r>
              <a:rPr lang="zh-CN" altLang="en-US" dirty="0"/>
              <a:t>以及动态链接等。</a:t>
            </a:r>
            <a:endParaRPr lang="en-US" altLang="zh-CN" dirty="0"/>
          </a:p>
          <a:p>
            <a:r>
              <a:rPr lang="zh-CN" altLang="en-US" b="1" dirty="0">
                <a:solidFill>
                  <a:srgbClr val="FF0000"/>
                </a:solidFill>
              </a:rPr>
              <a:t>栈帧是什么？</a:t>
            </a:r>
            <a:endParaRPr lang="en-US" altLang="zh-CN" b="1" dirty="0">
              <a:solidFill>
                <a:srgbClr val="FF0000"/>
              </a:solidFill>
            </a:endParaRPr>
          </a:p>
          <a:p>
            <a:pPr marL="0" indent="0">
              <a:buNone/>
            </a:pPr>
            <a:r>
              <a:rPr lang="en-US" altLang="zh-CN" dirty="0"/>
              <a:t>	</a:t>
            </a:r>
            <a:r>
              <a:rPr lang="zh-CN" altLang="en-US" sz="2400" dirty="0"/>
              <a:t>栈帧是一种数据结构，用于虚拟机方法的调用和执行。每一个方法的执行和结束对应着栈帧的</a:t>
            </a:r>
            <a:r>
              <a:rPr lang="zh-CN" altLang="en-US" sz="2400" dirty="0">
                <a:solidFill>
                  <a:srgbClr val="FF0000"/>
                </a:solidFill>
              </a:rPr>
              <a:t>入栈和出栈</a:t>
            </a:r>
            <a:r>
              <a:rPr lang="zh-CN" altLang="en-US" sz="2400" dirty="0"/>
              <a:t>，入栈表示方法被调用，出栈表述方法执行完毕或者抛出异常。</a:t>
            </a:r>
            <a:endParaRPr lang="zh-CN" altLang="en-US" sz="2400" dirty="0"/>
          </a:p>
          <a:p>
            <a:pPr marL="0" indent="0">
              <a:buNone/>
            </a:pPr>
            <a:r>
              <a:rPr lang="en-US" altLang="zh-CN" sz="2400" dirty="0"/>
              <a:t>	</a:t>
            </a:r>
            <a:r>
              <a:rPr lang="zh-CN" altLang="en-US" sz="2400" dirty="0"/>
              <a:t>每个线程中都有方法在执行，虚拟机为每一个线程分配一定的栈内存空间，当前</a:t>
            </a:r>
            <a:r>
              <a:rPr lang="en-US" altLang="zh-CN" sz="2400" dirty="0"/>
              <a:t>CPU</a:t>
            </a:r>
            <a:r>
              <a:rPr lang="zh-CN" altLang="en-US" sz="2400" dirty="0"/>
              <a:t>调度的那个线程叫做活动线程；每执行一个方法就会新产生一个一个栈帧。</a:t>
            </a:r>
            <a:r>
              <a:rPr lang="zh-CN" altLang="en-US" sz="2400" dirty="0">
                <a:solidFill>
                  <a:srgbClr val="FF0000"/>
                </a:solidFill>
              </a:rPr>
              <a:t>当前活动线程的虚拟机栈中最顶部的栈帧代表了当前正在执行的方法，而这个栈帧也被叫做‘当前栈帧’</a:t>
            </a:r>
            <a:r>
              <a:rPr lang="zh-CN" altLang="en-US" sz="2400" dirty="0"/>
              <a:t>。</a:t>
            </a:r>
            <a:endParaRPr lang="zh-CN" altLang="en-US" sz="2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44378"/>
            <a:ext cx="10663989" cy="6529137"/>
          </a:xfrm>
        </p:spPr>
        <p:txBody>
          <a:bodyPr>
            <a:normAutofit/>
          </a:bodyPr>
          <a:lstStyle/>
          <a:p>
            <a:endParaRPr lang="en-US" altLang="zh-CN" b="1" dirty="0">
              <a:solidFill>
                <a:srgbClr val="FF0000"/>
              </a:solidFill>
            </a:endParaRPr>
          </a:p>
          <a:p>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局部变量</a:t>
            </a:r>
            <a:endParaRPr lang="en-US" altLang="zh-CN" b="1" dirty="0">
              <a:solidFill>
                <a:srgbClr val="FF0000"/>
              </a:solidFill>
            </a:endParaRPr>
          </a:p>
          <a:p>
            <a:pPr marL="457200" lvl="1" indent="0">
              <a:buNone/>
            </a:pPr>
            <a:r>
              <a:rPr lang="en-US" altLang="zh-CN" dirty="0"/>
              <a:t>	</a:t>
            </a:r>
            <a:r>
              <a:rPr lang="zh-CN" altLang="en-US" dirty="0"/>
              <a:t>栈帧中存储这方法的中使用到的</a:t>
            </a:r>
            <a:r>
              <a:rPr lang="zh-CN" altLang="en-US" dirty="0">
                <a:solidFill>
                  <a:srgbClr val="FF0000"/>
                </a:solidFill>
              </a:rPr>
              <a:t>局部变量</a:t>
            </a:r>
            <a:r>
              <a:rPr lang="zh-CN" altLang="en-US" dirty="0"/>
              <a:t>，有</a:t>
            </a:r>
            <a:r>
              <a:rPr lang="zh-CN" altLang="en-US" dirty="0">
                <a:solidFill>
                  <a:srgbClr val="FF0000"/>
                </a:solidFill>
              </a:rPr>
              <a:t>方法的参数</a:t>
            </a:r>
            <a:r>
              <a:rPr lang="zh-CN" altLang="en-US" dirty="0"/>
              <a:t>，或者方法中定义的</a:t>
            </a:r>
            <a:r>
              <a:rPr lang="zh-CN" altLang="en-US" dirty="0">
                <a:solidFill>
                  <a:srgbClr val="FF0000"/>
                </a:solidFill>
              </a:rPr>
              <a:t>局部变量</a:t>
            </a:r>
            <a:r>
              <a:rPr lang="zh-CN" altLang="en-US" dirty="0"/>
              <a:t>。</a:t>
            </a:r>
            <a:endParaRPr lang="en-US" altLang="zh-CN" dirty="0"/>
          </a:p>
          <a:p>
            <a:pPr marL="457200" lvl="1" indent="0">
              <a:buNone/>
            </a:pPr>
            <a:endParaRPr lang="en-US" altLang="zh-CN" b="1" dirty="0">
              <a:solidFill>
                <a:srgbClr val="FF0000"/>
              </a:solidFill>
            </a:endParaRPr>
          </a:p>
          <a:p>
            <a:pPr marL="457200" lvl="1" indent="0">
              <a:buNone/>
            </a:pPr>
            <a:endParaRPr lang="en-US" altLang="zh-CN" b="1" dirty="0">
              <a:solidFill>
                <a:srgbClr val="FF0000"/>
              </a:solidFill>
            </a:endParaRPr>
          </a:p>
          <a:p>
            <a:pPr marL="457200" lvl="1" indent="0">
              <a:buNone/>
            </a:pPr>
            <a:endParaRPr lang="en-US" altLang="zh-CN" b="1" dirty="0">
              <a:solidFill>
                <a:srgbClr val="FF0000"/>
              </a:solidFill>
            </a:endParaRPr>
          </a:p>
          <a:p>
            <a:r>
              <a:rPr lang="zh-CN" altLang="en-US" b="1" dirty="0">
                <a:solidFill>
                  <a:srgbClr val="FF0000"/>
                </a:solidFill>
              </a:rPr>
              <a:t>方法的返回地址</a:t>
            </a:r>
            <a:endParaRPr lang="en-US" altLang="zh-CN" b="1" dirty="0">
              <a:solidFill>
                <a:srgbClr val="FF0000"/>
              </a:solidFill>
            </a:endParaRPr>
          </a:p>
          <a:p>
            <a:pPr marL="457200" lvl="1" indent="0">
              <a:buNone/>
            </a:pPr>
            <a:r>
              <a:rPr lang="en-US" altLang="zh-CN" dirty="0"/>
              <a:t>	</a:t>
            </a:r>
            <a:r>
              <a:rPr lang="zh-CN" altLang="en-US" dirty="0"/>
              <a:t>返回一个值给调用的方法。</a:t>
            </a:r>
            <a:r>
              <a:rPr lang="en-US" altLang="zh-CN" dirty="0"/>
              <a:t>Java</a:t>
            </a:r>
            <a:r>
              <a:rPr lang="zh-CN" altLang="en-US" dirty="0"/>
              <a:t>虚拟机根据不同数据类型有不同的</a:t>
            </a:r>
            <a:r>
              <a:rPr lang="en-US" altLang="zh-CN" dirty="0"/>
              <a:t>return</a:t>
            </a:r>
            <a:r>
              <a:rPr lang="zh-CN" altLang="en-US" dirty="0"/>
              <a:t>指令。当被调用方法执行某条</a:t>
            </a:r>
            <a:r>
              <a:rPr lang="en-US" altLang="zh-CN" dirty="0"/>
              <a:t>return</a:t>
            </a:r>
            <a:r>
              <a:rPr lang="zh-CN" altLang="en-US" dirty="0"/>
              <a:t>指令时，</a:t>
            </a:r>
            <a:r>
              <a:rPr lang="zh-CN" altLang="en-US" dirty="0">
                <a:solidFill>
                  <a:srgbClr val="FF0000"/>
                </a:solidFill>
              </a:rPr>
              <a:t>会选择相应的</a:t>
            </a:r>
            <a:r>
              <a:rPr lang="en-US" altLang="zh-CN" dirty="0">
                <a:solidFill>
                  <a:srgbClr val="FF0000"/>
                </a:solidFill>
              </a:rPr>
              <a:t>return</a:t>
            </a:r>
            <a:r>
              <a:rPr lang="zh-CN" altLang="en-US" dirty="0">
                <a:solidFill>
                  <a:srgbClr val="FF0000"/>
                </a:solidFill>
              </a:rPr>
              <a:t>指令</a:t>
            </a:r>
            <a:r>
              <a:rPr lang="zh-CN" altLang="en-US" dirty="0"/>
              <a:t>来返回</a:t>
            </a:r>
            <a:endParaRPr lang="en-US" altLang="zh-CN" dirty="0"/>
          </a:p>
          <a:p>
            <a:pPr marL="0" indent="0">
              <a:buNone/>
            </a:pPr>
            <a:endParaRPr lang="en-US" altLang="zh-CN" b="1" dirty="0">
              <a:solidFill>
                <a:srgbClr val="FF0000"/>
              </a:solidFill>
            </a:endParaRPr>
          </a:p>
          <a:p>
            <a:pPr marL="457200" lvl="1" indent="0">
              <a:buNone/>
            </a:pP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44378"/>
            <a:ext cx="10663989" cy="6529137"/>
          </a:xfrm>
        </p:spPr>
        <p:txBody>
          <a:bodyPr>
            <a:normAutofit fontScale="92500" lnSpcReduction="10000"/>
          </a:bodyPr>
          <a:lstStyle/>
          <a:p>
            <a:endParaRPr lang="en-US" altLang="zh-CN" b="1" dirty="0">
              <a:solidFill>
                <a:srgbClr val="FF0000"/>
              </a:solidFill>
            </a:endParaRPr>
          </a:p>
          <a:p>
            <a:r>
              <a:rPr lang="zh-CN" altLang="en-US" b="1" dirty="0">
                <a:solidFill>
                  <a:srgbClr val="FF0000"/>
                </a:solidFill>
              </a:rPr>
              <a:t>栈帧</a:t>
            </a:r>
            <a:r>
              <a:rPr lang="en-US" altLang="zh-CN" b="1" dirty="0">
                <a:solidFill>
                  <a:srgbClr val="FF0000"/>
                </a:solidFill>
              </a:rPr>
              <a:t>--</a:t>
            </a:r>
            <a:r>
              <a:rPr lang="zh-CN" altLang="en-US" b="1" dirty="0">
                <a:solidFill>
                  <a:srgbClr val="FF0000"/>
                </a:solidFill>
              </a:rPr>
              <a:t>动态链接</a:t>
            </a:r>
            <a:endParaRPr lang="en-US" altLang="zh-CN" b="1" dirty="0">
              <a:solidFill>
                <a:srgbClr val="FF0000"/>
              </a:solidFill>
            </a:endParaRPr>
          </a:p>
          <a:p>
            <a:pPr marL="0" indent="0">
              <a:buNone/>
            </a:pPr>
            <a:r>
              <a:rPr lang="en-US" altLang="zh-CN" dirty="0"/>
              <a:t>	</a:t>
            </a:r>
            <a:r>
              <a:rPr lang="zh-CN" altLang="en-US" sz="2600" dirty="0"/>
              <a:t>一个方法调用另一个方法，或者一个类使用另一个类的成员变量时，需要知道被调用者的名字，这些被调用者的名字就存放在</a:t>
            </a:r>
            <a:r>
              <a:rPr lang="en-US" altLang="zh-CN" sz="2600" dirty="0"/>
              <a:t>Java</a:t>
            </a:r>
            <a:r>
              <a:rPr lang="zh-CN" altLang="en-US" sz="2600" dirty="0"/>
              <a:t>字节码文件里。</a:t>
            </a:r>
            <a:br>
              <a:rPr lang="zh-CN" altLang="en-US" sz="2600" dirty="0"/>
            </a:br>
            <a:r>
              <a:rPr lang="zh-CN" altLang="en-US" sz="2600" dirty="0"/>
              <a:t>此时，名字知道了，但是</a:t>
            </a:r>
            <a:r>
              <a:rPr lang="en-US" altLang="zh-CN" sz="2600" dirty="0"/>
              <a:t>Java</a:t>
            </a:r>
            <a:r>
              <a:rPr lang="zh-CN" altLang="en-US" sz="2600" dirty="0"/>
              <a:t>真正运行起来的时候，需要将名字解析成相应的直接引用，利用直接引用来准确地找到具体的内存地址，找到内存地址中的值。这个名字就叫做 </a:t>
            </a:r>
            <a:r>
              <a:rPr lang="zh-CN" altLang="en-US" sz="2600" dirty="0">
                <a:solidFill>
                  <a:srgbClr val="FF0000"/>
                </a:solidFill>
              </a:rPr>
              <a:t>符号引用</a:t>
            </a:r>
            <a:r>
              <a:rPr lang="zh-CN" altLang="en-US" sz="2600" dirty="0"/>
              <a:t>。</a:t>
            </a:r>
            <a:endParaRPr lang="zh-CN" altLang="en-US" sz="2600" dirty="0"/>
          </a:p>
          <a:p>
            <a:pPr marL="0" indent="0">
              <a:buNone/>
            </a:pPr>
            <a:r>
              <a:rPr lang="en-US" altLang="zh-CN" sz="2600" dirty="0"/>
              <a:t>	</a:t>
            </a:r>
            <a:r>
              <a:rPr lang="zh-CN" altLang="en-US" sz="2600" dirty="0"/>
              <a:t>就相当于我在</a:t>
            </a:r>
            <a:r>
              <a:rPr lang="en-US" altLang="zh-CN" sz="2600" dirty="0"/>
              <a:t>0X0300H</a:t>
            </a:r>
            <a:r>
              <a:rPr lang="zh-CN" altLang="en-US" sz="2600" dirty="0"/>
              <a:t>这个地址存入了一个</a:t>
            </a:r>
            <a:r>
              <a:rPr lang="en-US" altLang="zh-CN" sz="2600" dirty="0"/>
              <a:t>1234</a:t>
            </a:r>
            <a:r>
              <a:rPr lang="zh-CN" altLang="en-US" sz="2600" dirty="0"/>
              <a:t>的数字，为了方便编程，我把这个给这个地址起了个</a:t>
            </a:r>
            <a:r>
              <a:rPr lang="en-US" altLang="zh-CN" sz="2600" dirty="0"/>
              <a:t>Integer A = 1234, </a:t>
            </a:r>
            <a:r>
              <a:rPr lang="zh-CN" altLang="en-US" sz="2600" dirty="0"/>
              <a:t>在整个程序中我可以用</a:t>
            </a:r>
            <a:r>
              <a:rPr lang="en-US" altLang="zh-CN" sz="2600" dirty="0"/>
              <a:t>A</a:t>
            </a:r>
            <a:r>
              <a:rPr lang="zh-CN" altLang="en-US" sz="2600" dirty="0"/>
              <a:t>来访问这个空间的数据，但其实程序运行起来后，</a:t>
            </a:r>
            <a:r>
              <a:rPr lang="zh-CN" altLang="en-US" sz="2600" dirty="0">
                <a:solidFill>
                  <a:srgbClr val="FF0000"/>
                </a:solidFill>
              </a:rPr>
              <a:t>实质上还是去寻找</a:t>
            </a:r>
            <a:r>
              <a:rPr lang="en-US" altLang="zh-CN" sz="2600" dirty="0">
                <a:solidFill>
                  <a:srgbClr val="FF0000"/>
                </a:solidFill>
              </a:rPr>
              <a:t>0X0300H</a:t>
            </a:r>
            <a:r>
              <a:rPr lang="zh-CN" altLang="en-US" sz="2600" dirty="0">
                <a:solidFill>
                  <a:srgbClr val="FF0000"/>
                </a:solidFill>
              </a:rPr>
              <a:t>这片空间来获取</a:t>
            </a:r>
            <a:r>
              <a:rPr lang="en-US" altLang="zh-CN" sz="2600" dirty="0">
                <a:solidFill>
                  <a:srgbClr val="FF0000"/>
                </a:solidFill>
              </a:rPr>
              <a:t>1234</a:t>
            </a:r>
            <a:r>
              <a:rPr lang="zh-CN" altLang="en-US" sz="2600" dirty="0">
                <a:solidFill>
                  <a:srgbClr val="FF0000"/>
                </a:solidFill>
              </a:rPr>
              <a:t>这个数字。</a:t>
            </a:r>
            <a:endParaRPr lang="zh-CN" altLang="en-US" sz="2600" dirty="0">
              <a:solidFill>
                <a:srgbClr val="FF0000"/>
              </a:solidFill>
            </a:endParaRPr>
          </a:p>
          <a:p>
            <a:pPr marL="0" indent="0">
              <a:buNone/>
            </a:pPr>
            <a:r>
              <a:rPr lang="en-US" altLang="zh-CN" sz="2600" dirty="0"/>
              <a:t>	</a:t>
            </a:r>
            <a:r>
              <a:rPr lang="zh-CN" altLang="en-US" sz="2600" dirty="0"/>
              <a:t>这样的</a:t>
            </a:r>
            <a:r>
              <a:rPr lang="zh-CN" altLang="en-US" sz="2600" dirty="0">
                <a:solidFill>
                  <a:srgbClr val="FF0000"/>
                </a:solidFill>
              </a:rPr>
              <a:t>符号引用和直接引用</a:t>
            </a:r>
            <a:r>
              <a:rPr lang="zh-CN" altLang="en-US" sz="2600" dirty="0"/>
              <a:t>在运行时进行</a:t>
            </a:r>
            <a:r>
              <a:rPr lang="zh-CN" altLang="en-US" sz="2600" dirty="0">
                <a:solidFill>
                  <a:srgbClr val="FF0000"/>
                </a:solidFill>
              </a:rPr>
              <a:t>解析和链接的过程</a:t>
            </a:r>
            <a:r>
              <a:rPr lang="zh-CN" altLang="en-US" sz="2600" dirty="0"/>
              <a:t>，叫</a:t>
            </a:r>
            <a:r>
              <a:rPr lang="zh-CN" altLang="en-US" sz="2600" dirty="0">
                <a:solidFill>
                  <a:srgbClr val="FF0000"/>
                </a:solidFill>
              </a:rPr>
              <a:t>动态链接</a:t>
            </a:r>
            <a:endParaRPr lang="zh-CN" altLang="en-US" sz="2600" dirty="0">
              <a:solidFill>
                <a:srgbClr val="FF0000"/>
              </a:solidFill>
            </a:endParaRPr>
          </a:p>
          <a:p>
            <a:pPr marL="0" indent="0">
              <a:buNone/>
            </a:pPr>
            <a:endParaRPr lang="en-US" altLang="zh-CN" b="1" dirty="0">
              <a:solidFill>
                <a:srgbClr val="FF0000"/>
              </a:solidFill>
            </a:endParaRPr>
          </a:p>
          <a:p>
            <a:r>
              <a:rPr lang="zh-CN" altLang="en-US" b="1" dirty="0">
                <a:solidFill>
                  <a:srgbClr val="FF0000"/>
                </a:solidFill>
              </a:rPr>
              <a:t>本地方法栈</a:t>
            </a:r>
            <a:endParaRPr lang="zh-CN" altLang="en-US" b="1" dirty="0">
              <a:solidFill>
                <a:srgbClr val="FF0000"/>
              </a:solidFill>
            </a:endParaRPr>
          </a:p>
          <a:p>
            <a:pPr marL="457200" lvl="1" indent="0">
              <a:buNone/>
            </a:pPr>
            <a:r>
              <a:rPr lang="en-US" altLang="zh-CN" dirty="0"/>
              <a:t>	</a:t>
            </a:r>
            <a:r>
              <a:rPr lang="zh-CN" altLang="en-US" dirty="0"/>
              <a:t>本地方法栈为虚拟机执行的本地</a:t>
            </a:r>
            <a:r>
              <a:rPr lang="en-US" altLang="zh-CN" dirty="0"/>
              <a:t>Native</a:t>
            </a:r>
            <a:r>
              <a:rPr lang="zh-CN" altLang="en-US" dirty="0"/>
              <a:t>方法，而虚拟机栈则执行的是普通的</a:t>
            </a:r>
            <a:r>
              <a:rPr lang="en-US" altLang="zh-CN" dirty="0"/>
              <a:t>Java</a:t>
            </a:r>
            <a:r>
              <a:rPr lang="zh-CN" altLang="en-US" dirty="0"/>
              <a:t>方法。</a:t>
            </a:r>
            <a:endParaRPr lang="en-US" altLang="zh-CN" b="1" dirty="0">
              <a:solidFill>
                <a:srgbClr val="FF0000"/>
              </a:solidFill>
            </a:endParaRPr>
          </a:p>
          <a:p>
            <a:pPr marL="0" indent="0">
              <a:buNone/>
            </a:pPr>
            <a:endParaRPr lang="en-US" altLang="zh-CN" b="1" dirty="0">
              <a:solidFill>
                <a:srgbClr val="FF0000"/>
              </a:solidFill>
            </a:endParaRPr>
          </a:p>
          <a:p>
            <a:pPr marL="457200" lvl="1" indent="0">
              <a:buNone/>
            </a:pP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3758</Words>
  <Application>WPS 演示</Application>
  <PresentationFormat>宽屏</PresentationFormat>
  <Paragraphs>135</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等线 Light</vt:lpstr>
      <vt:lpstr>微软雅黑</vt:lpstr>
      <vt:lpstr>Arial Unicode MS</vt:lpstr>
      <vt:lpstr>等线</vt:lpstr>
      <vt:lpstr>Calibri</vt:lpstr>
      <vt:lpstr>Office 主题​​</vt:lpstr>
      <vt:lpstr>Java虚拟机--虚拟机内存区域 </vt:lpstr>
      <vt:lpstr>简介、疑问？</vt:lpstr>
      <vt:lpstr>Java程序具体执行的过程：</vt:lpstr>
      <vt:lpstr>PowerPoint 演示文稿</vt:lpstr>
      <vt:lpstr>PowerPoint 演示文稿</vt:lpstr>
      <vt:lpstr>PowerPoint 演示文稿</vt:lpstr>
      <vt:lpstr>Java虚拟机栈</vt:lpstr>
      <vt:lpstr>PowerPoint 演示文稿</vt:lpstr>
      <vt:lpstr>PowerPoint 演示文稿</vt:lpstr>
      <vt:lpstr>PowerPoint 演示文稿</vt:lpstr>
      <vt:lpstr>PowerPoint 演示文稿</vt:lpstr>
      <vt:lpstr>PowerPoint 演示文稿</vt:lpstr>
      <vt:lpstr>PowerPoint 演示文稿</vt:lpstr>
      <vt:lpstr>Java虚拟机堆</vt:lpstr>
      <vt:lpstr>方法区</vt:lpstr>
      <vt:lpstr>PowerPoint 演示文稿</vt:lpstr>
      <vt:lpstr>PowerPoint 演示文稿</vt:lpstr>
      <vt:lpstr>常量池</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Java虚拟机--虚拟机内存区域 </dc:title>
  <dc:creator>程果</dc:creator>
  <cp:lastModifiedBy>cheng</cp:lastModifiedBy>
  <cp:revision>26</cp:revision>
  <dcterms:created xsi:type="dcterms:W3CDTF">2018-04-04T08:55:00Z</dcterms:created>
  <dcterms:modified xsi:type="dcterms:W3CDTF">2018-04-11T02:07:06Z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