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dat" ContentType="text/plain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ppt/presentation.xml" Id="rId1" /><Relationship Type="http://schemas.openxmlformats.org/package/2006/relationships/metadata/core-properties" Target="docProps/core.xml" Id="rId3" /><Relationship Type="http://schemas.openxmlformats.org/officeDocument/2006/relationships/extended-properties" Target="docProps/app.xml" Id="rId2" /><Relationship Type="http://schemas.openxmlformats.org/officeDocument/2006/relationships/custom-properties" Target="docProps/custom.xml" Id="rId4" /><Relationship Type="http://schemas.microsoft.com/office/2006/relationships/txt" Target="/udata/data.dat" Id="R23bd3e6a70e84c30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5" r:id="rId17"/>
    <p:sldId id="42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4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64.xml"/><Relationship Id="rId4" Type="http://schemas.openxmlformats.org/officeDocument/2006/relationships/image" Target="file:///C:\Users\1V994W2\Documents\Tencent%20Files\574576071\FileRecv\&#25340;&#35013;&#32032;&#26448;\&#21345;&#36890;-33\\04\subject_holdright_254,198,77_0_lively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3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7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71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79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78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8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87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9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95.xml"/><Relationship Id="rId15" Type="http://schemas.openxmlformats.org/officeDocument/2006/relationships/tags" Target="../tags/tag104.xml"/><Relationship Id="rId14" Type="http://schemas.openxmlformats.org/officeDocument/2006/relationships/tags" Target="../tags/tag103.xml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file:///C:\Users\1V994W2\Documents\Tencent%20Files\574576071\FileRecv\&#25340;&#35013;&#32032;&#26448;\&#21345;&#36890;-33\\04\subject_holdright_254,198,77_0_lively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105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1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115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2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123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3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130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image" Target="file:///C:\Users\1V994W2\Documents\Tencent%20Files\574576071\FileRecv\&#25340;&#35013;&#32032;&#26448;\&#21345;&#36890;-33\\04\subject_holdright_254,198,77_0_lively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36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4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141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4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1" Type="http://schemas.openxmlformats.org/officeDocument/2006/relationships/tags" Target="../tags/tag162.xml"/><Relationship Id="rId10" Type="http://schemas.openxmlformats.org/officeDocument/2006/relationships/tags" Target="../tags/tag16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6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4" Type="http://schemas.openxmlformats.org/officeDocument/2006/relationships/tags" Target="../tags/tag171.xml"/><Relationship Id="rId13" Type="http://schemas.openxmlformats.org/officeDocument/2006/relationships/tags" Target="../tags/tag170.xml"/><Relationship Id="rId12" Type="http://schemas.openxmlformats.org/officeDocument/2006/relationships/tags" Target="../tags/tag169.xml"/><Relationship Id="rId11" Type="http://schemas.openxmlformats.org/officeDocument/2006/relationships/tags" Target="../tags/tag168.xml"/><Relationship Id="rId10" Type="http://schemas.openxmlformats.org/officeDocument/2006/relationships/tags" Target="../tags/tag167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7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7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tags" Target="../tags/tag17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8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6" Type="http://schemas.openxmlformats.org/officeDocument/2006/relationships/tags" Target="../tags/tag191.xml"/><Relationship Id="rId15" Type="http://schemas.openxmlformats.org/officeDocument/2006/relationships/tags" Target="../tags/tag190.xml"/><Relationship Id="rId14" Type="http://schemas.openxmlformats.org/officeDocument/2006/relationships/tags" Target="../tags/tag189.xml"/><Relationship Id="rId13" Type="http://schemas.openxmlformats.org/officeDocument/2006/relationships/tags" Target="../tags/tag188.xml"/><Relationship Id="rId12" Type="http://schemas.openxmlformats.org/officeDocument/2006/relationships/tags" Target="../tags/tag187.xml"/><Relationship Id="rId11" Type="http://schemas.openxmlformats.org/officeDocument/2006/relationships/tags" Target="../tags/tag186.xml"/><Relationship Id="rId10" Type="http://schemas.openxmlformats.org/officeDocument/2006/relationships/tags" Target="../tags/tag18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9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8.png"/><Relationship Id="rId6" Type="http://schemas.openxmlformats.org/officeDocument/2006/relationships/tags" Target="../tags/tag19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7.png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3" Type="http://schemas.openxmlformats.org/officeDocument/2006/relationships/tags" Target="../tags/tag199.xml"/><Relationship Id="rId12" Type="http://schemas.openxmlformats.org/officeDocument/2006/relationships/tags" Target="../tags/tag198.xml"/><Relationship Id="rId11" Type="http://schemas.openxmlformats.org/officeDocument/2006/relationships/tags" Target="../tags/tag197.xml"/><Relationship Id="rId10" Type="http://schemas.openxmlformats.org/officeDocument/2006/relationships/tags" Target="../tags/tag196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609600" y="691978"/>
            <a:ext cx="5486400" cy="5474043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1"/>
            </p:custDataLst>
          </p:nvPr>
        </p:nvSpPr>
        <p:spPr>
          <a:xfrm>
            <a:off x="6603682" y="3058161"/>
            <a:ext cx="4826000" cy="485458"/>
          </a:xfrm>
        </p:spPr>
        <p:txBody>
          <a:bodyPr vert="horz" lIns="0" tIns="0" rIns="0" bIns="0" rtlCol="0">
            <a:normAutofit/>
          </a:bodyPr>
          <a:lstStyle>
            <a:lvl1pPr marL="0" indent="0">
              <a:buNone/>
              <a:defRPr kumimoji="0" lang="zh-CN" altLang="en-US" sz="2000" b="1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6603683" y="1998028"/>
            <a:ext cx="4825365" cy="970915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zh-CN" altLang="en-US" sz="5400" b="0" spc="6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6603683" y="3664269"/>
            <a:ext cx="4826635" cy="1161732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0" indent="0">
              <a:buNone/>
              <a:defRPr lang="zh-CN" altLang="en-US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pitchFamily="34" charset="-122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1397000"/>
            <a:ext cx="2036587" cy="4064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0155413" y="1397000"/>
            <a:ext cx="2036587" cy="4064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8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12"/>
            </p:custDataLst>
          </p:nvPr>
        </p:nvSpPr>
        <p:spPr>
          <a:xfrm>
            <a:off x="3726180" y="2669540"/>
            <a:ext cx="4549140" cy="1356995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23982" rIns="899951" anchor="ctr"/>
          <a:lstStyle/>
          <a:p>
            <a:pPr marL="0" marR="0" lvl="0" indent="0" algn="l" defTabSz="8667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kern="0" spc="20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3726180" y="2669540"/>
            <a:ext cx="4549140" cy="645160"/>
          </a:xfrm>
        </p:spPr>
        <p:txBody>
          <a:bodyPr anchor="b" anchorCtr="0">
            <a:normAutofit/>
          </a:bodyPr>
          <a:lstStyle>
            <a:lvl1pPr>
              <a:defRPr sz="3200" baseline="0"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3725863" y="3361265"/>
            <a:ext cx="4549775" cy="66526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7498080" y="1239383"/>
            <a:ext cx="4389120" cy="4379235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aseline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6096000" y="691978"/>
            <a:ext cx="5486400" cy="5474043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888982" y="2910522"/>
            <a:ext cx="4572036" cy="117221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6600" b="0" spc="7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>
            <a:normAutofit/>
          </a:bodyPr>
          <a:lstStyle>
            <a:lvl1pPr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>
            <a:normAutofit/>
          </a:bodyPr>
          <a:lstStyle>
            <a:lvl1pPr algn="ctr"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10571480" y="5237480"/>
            <a:ext cx="1619885" cy="161988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0" y="5237480"/>
            <a:ext cx="1619885" cy="16198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="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05.xml"/><Relationship Id="rId23" Type="http://schemas.openxmlformats.org/officeDocument/2006/relationships/tags" Target="../tags/tag204.xml"/><Relationship Id="rId22" Type="http://schemas.openxmlformats.org/officeDocument/2006/relationships/tags" Target="../tags/tag203.xml"/><Relationship Id="rId21" Type="http://schemas.openxmlformats.org/officeDocument/2006/relationships/tags" Target="../tags/tag202.xml"/><Relationship Id="rId20" Type="http://schemas.openxmlformats.org/officeDocument/2006/relationships/tags" Target="../tags/tag201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0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0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218.xml"/><Relationship Id="rId12" Type="http://schemas.openxmlformats.org/officeDocument/2006/relationships/tags" Target="../tags/tag217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tags" Target="../tags/tag20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0.xml"/><Relationship Id="rId1" Type="http://schemas.openxmlformats.org/officeDocument/2006/relationships/tags" Target="../tags/tag23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2.xml"/><Relationship Id="rId2" Type="http://schemas.openxmlformats.org/officeDocument/2006/relationships/image" Target="../media/image15.png"/><Relationship Id="rId1" Type="http://schemas.openxmlformats.org/officeDocument/2006/relationships/tags" Target="../tags/tag24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4.xml"/><Relationship Id="rId2" Type="http://schemas.openxmlformats.org/officeDocument/2006/relationships/image" Target="../media/image16.png"/><Relationship Id="rId1" Type="http://schemas.openxmlformats.org/officeDocument/2006/relationships/tags" Target="../tags/tag24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46.xml"/><Relationship Id="rId1" Type="http://schemas.openxmlformats.org/officeDocument/2006/relationships/tags" Target="../tags/tag24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48.xml"/><Relationship Id="rId1" Type="http://schemas.openxmlformats.org/officeDocument/2006/relationships/tags" Target="../tags/tag24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220.xml"/><Relationship Id="rId1" Type="http://schemas.openxmlformats.org/officeDocument/2006/relationships/tags" Target="../tags/tag219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4.xml"/><Relationship Id="rId3" Type="http://schemas.openxmlformats.org/officeDocument/2006/relationships/image" Target="../media/image11.png"/><Relationship Id="rId2" Type="http://schemas.openxmlformats.org/officeDocument/2006/relationships/tags" Target="../tags/tag223.xml"/><Relationship Id="rId1" Type="http://schemas.openxmlformats.org/officeDocument/2006/relationships/tags" Target="../tags/tag22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6.xml"/><Relationship Id="rId2" Type="http://schemas.openxmlformats.org/officeDocument/2006/relationships/image" Target="../media/image12.png"/><Relationship Id="rId1" Type="http://schemas.openxmlformats.org/officeDocument/2006/relationships/tags" Target="../tags/tag22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8.xml"/><Relationship Id="rId3" Type="http://schemas.openxmlformats.org/officeDocument/2006/relationships/image" Target="../media/image14.png"/><Relationship Id="rId2" Type="http://schemas.openxmlformats.org/officeDocument/2006/relationships/tags" Target="../tags/tag227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0.xml"/><Relationship Id="rId1" Type="http://schemas.openxmlformats.org/officeDocument/2006/relationships/tags" Target="../tags/tag22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" Type="http://schemas.openxmlformats.org/officeDocument/2006/relationships/tags" Target="../tags/tag2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5.xml"/><Relationship Id="rId1" Type="http://schemas.openxmlformats.org/officeDocument/2006/relationships/tags" Target="../tags/tag23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5768975" y="1936113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4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878955" y="1936113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MQ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使用场景介绍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3"/>
            </p:custDataLst>
          </p:nvPr>
        </p:nvSpPr>
        <p:spPr>
          <a:xfrm>
            <a:off x="5768975" y="294830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en-US" altLang="zh-CN" sz="4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4"/>
            </p:custDataLst>
          </p:nvPr>
        </p:nvSpPr>
        <p:spPr>
          <a:xfrm>
            <a:off x="5768975" y="3960494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  <a:endParaRPr lang="en-US" altLang="zh-CN" sz="4400" b="1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5"/>
            </p:custDataLst>
          </p:nvPr>
        </p:nvSpPr>
        <p:spPr>
          <a:xfrm>
            <a:off x="5768975" y="497268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04.</a:t>
            </a:r>
            <a:endParaRPr lang="en-US" altLang="zh-CN" sz="4400" b="1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>
            <p:custDataLst>
              <p:tags r:id="rId6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9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6878955" y="2948305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RocketMQ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介绍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6878955" y="3960494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RocketMQ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部署方案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6878955" y="4972685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IDP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升级计划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03RocketMQ</a:t>
            </a:r>
            <a:r>
              <a:t>介绍</a:t>
            </a:r>
            <a:r>
              <a:rPr lang="en-US" altLang="zh-CN"/>
              <a:t>-</a:t>
            </a:r>
            <a:r>
              <a:t>部分关键类介绍</a:t>
            </a:r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r>
              <a:rPr lang="zh-CN" altLang="en-US"/>
              <a:t>DefaultLitePullConsumer，支持</a:t>
            </a:r>
            <a:r>
              <a:rPr lang="en-US" altLang="zh-CN"/>
              <a:t>pull</a:t>
            </a:r>
            <a:r>
              <a:t>消费，不用考虑</a:t>
            </a:r>
            <a:r>
              <a:rPr lang="en-US" altLang="zh-CN"/>
              <a:t>queue</a:t>
            </a:r>
            <a:endParaRPr lang="en-US" altLang="zh-CN"/>
          </a:p>
          <a:p>
            <a:r>
              <a:rPr lang="en-US" altLang="zh-CN"/>
              <a:t>DefaultMQPullConsumer </a:t>
            </a:r>
            <a:r>
              <a:t>，按</a:t>
            </a:r>
            <a:r>
              <a:rPr lang="en-US" altLang="zh-CN"/>
              <a:t>queue</a:t>
            </a:r>
            <a:r>
              <a:t>消费，自由度高，新版</a:t>
            </a:r>
            <a:r>
              <a:rPr lang="en-US" altLang="zh-CN"/>
              <a:t>jar</a:t>
            </a:r>
            <a:r>
              <a:t>已经废弃</a:t>
            </a:r>
          </a:p>
          <a:p>
            <a:r>
              <a:t>DefaultMQPushConsumer，支持</a:t>
            </a:r>
            <a:r>
              <a:rPr lang="en-US" altLang="zh-CN"/>
              <a:t>push</a:t>
            </a:r>
            <a:r>
              <a:t>消费</a:t>
            </a:r>
          </a:p>
          <a:p>
            <a:r>
              <a:t>DefaultMQProducer，消息发送</a:t>
            </a:r>
          </a:p>
          <a:p>
            <a:r>
              <a:t>DefaultMQAdminExt，管理消息如 读取集群信息，管理</a:t>
            </a:r>
            <a:r>
              <a:rPr lang="en-US" altLang="zh-CN"/>
              <a:t>topic</a:t>
            </a:r>
            <a:r>
              <a:t>，查看消息信息</a:t>
            </a:r>
          </a:p>
          <a:p>
            <a:r>
              <a:t>Message ，同</a:t>
            </a:r>
            <a:r>
              <a:rPr lang="en-US" altLang="zh-CN"/>
              <a:t>mq</a:t>
            </a:r>
            <a:r>
              <a:t>交互对象</a:t>
            </a:r>
          </a:p>
          <a:p/>
          <a:p/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03RocketMQ</a:t>
            </a:r>
            <a:r>
              <a:t>介绍</a:t>
            </a:r>
            <a:r>
              <a:rPr lang="en-US" altLang="zh-CN"/>
              <a:t>-</a:t>
            </a:r>
            <a:r>
              <a:t>部分关键配置</a:t>
            </a:r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/>
          <a:p/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314450"/>
            <a:ext cx="10997565" cy="54724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03RocketMQ</a:t>
            </a:r>
            <a:r>
              <a:t>介绍</a:t>
            </a:r>
            <a:r>
              <a:rPr lang="en-US" altLang="zh-CN"/>
              <a:t>-</a:t>
            </a:r>
            <a:r>
              <a:t>管理后台介绍</a:t>
            </a:r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/>
          <a:p/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586865"/>
            <a:ext cx="12101195" cy="46628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4840" y="6424930"/>
            <a:ext cx="3696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http://10.110.12.185:8080/#/cluster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04IDP</a:t>
            </a:r>
            <a:r>
              <a:t>系统升级计划</a:t>
            </a:r>
          </a:p>
        </p:txBody>
      </p:sp>
      <p:sp>
        <p:nvSpPr>
          <p:cNvPr id="2" name="内容占位符 1"/>
          <p:cNvSpPr/>
          <p:nvPr>
            <p:ph sz="half" idx="1"/>
          </p:nvPr>
        </p:nvSpPr>
        <p:spPr/>
        <p:txBody>
          <a:bodyPr/>
          <a:p/>
          <a:p/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02565" y="1501140"/>
            <a:ext cx="11374755" cy="4748530"/>
          </a:xfrm>
        </p:spPr>
        <p:txBody>
          <a:bodyPr/>
          <a:p>
            <a:r>
              <a:rPr lang="zh-CN" altLang="en-US"/>
              <a:t>第一个阶段：搭建</a:t>
            </a:r>
            <a:r>
              <a:rPr lang="en-US" altLang="zh-CN"/>
              <a:t>rocketMQ </a:t>
            </a:r>
            <a:r>
              <a:rPr lang="zh-CN" altLang="en-US"/>
              <a:t>集群，消息双写</a:t>
            </a:r>
            <a:r>
              <a:rPr lang="en-US" altLang="zh-CN"/>
              <a:t>activeMQ rocketMQ，</a:t>
            </a:r>
            <a:r>
              <a:rPr lang="zh-CN" altLang="en-US"/>
              <a:t>同时优化消息对比功能（观察</a:t>
            </a:r>
            <a:r>
              <a:rPr lang="en-US" altLang="zh-CN"/>
              <a:t>rocketMQ</a:t>
            </a:r>
            <a:r>
              <a:rPr lang="zh-CN" altLang="en-US"/>
              <a:t>数据质量和稳定性），管理</a:t>
            </a:r>
            <a:r>
              <a:rPr lang="en-US" altLang="zh-CN"/>
              <a:t>topic</a:t>
            </a:r>
            <a:r>
              <a:rPr lang="zh-CN" altLang="en-US"/>
              <a:t>功能</a:t>
            </a:r>
            <a:endParaRPr lang="zh-CN" altLang="en-US"/>
          </a:p>
          <a:p>
            <a:r>
              <a:rPr lang="zh-CN" altLang="en-US"/>
              <a:t>周期：</a:t>
            </a:r>
            <a:r>
              <a:rPr lang="en-US" altLang="zh-CN"/>
              <a:t>26-30 </a:t>
            </a:r>
            <a:r>
              <a:rPr lang="zh-CN" altLang="en-US"/>
              <a:t>代码开发，</a:t>
            </a:r>
            <a:r>
              <a:rPr lang="en-US" altLang="zh-CN"/>
              <a:t>2</a:t>
            </a:r>
            <a:r>
              <a:rPr lang="zh-CN" altLang="en-US"/>
              <a:t>号</a:t>
            </a:r>
            <a:r>
              <a:rPr lang="en-US" altLang="zh-CN"/>
              <a:t>-6</a:t>
            </a:r>
            <a:r>
              <a:rPr lang="zh-CN" altLang="en-US"/>
              <a:t>号测试</a:t>
            </a:r>
            <a:r>
              <a:rPr lang="en-US" altLang="zh-CN"/>
              <a:t>&amp;</a:t>
            </a:r>
            <a:r>
              <a:rPr lang="zh-CN" altLang="en-US"/>
              <a:t>上线</a:t>
            </a:r>
            <a:endParaRPr lang="en-US" altLang="zh-CN"/>
          </a:p>
          <a:p>
            <a:r>
              <a:rPr lang="zh-CN" altLang="en-US"/>
              <a:t>第二阶段：组内部分应用走</a:t>
            </a:r>
            <a:r>
              <a:rPr lang="en-US" altLang="zh-CN"/>
              <a:t>rocketMQ</a:t>
            </a:r>
            <a:r>
              <a:rPr lang="zh-CN" altLang="en-US"/>
              <a:t>通信，同时完善后台管理功能 如看板，消息链路，消息追踪，消息重发</a:t>
            </a:r>
            <a:endParaRPr lang="zh-CN" altLang="en-US"/>
          </a:p>
          <a:p>
            <a:r>
              <a:rPr lang="zh-CN" altLang="en-US"/>
              <a:t>周期：待评估</a:t>
            </a:r>
            <a:endParaRPr lang="zh-CN" altLang="en-US"/>
          </a:p>
          <a:p>
            <a:r>
              <a:rPr lang="zh-CN" altLang="en-US"/>
              <a:t>第三阶段：改善客户端代码，使业务方直连</a:t>
            </a:r>
            <a:r>
              <a:rPr lang="en-US" altLang="zh-CN"/>
              <a:t>rocketMQ</a:t>
            </a:r>
            <a:r>
              <a:rPr lang="zh-CN" altLang="en-US"/>
              <a:t>通讯。</a:t>
            </a:r>
            <a:endParaRPr lang="zh-CN" altLang="en-US"/>
          </a:p>
          <a:p>
            <a:r>
              <a:rPr lang="zh-CN" altLang="en-US">
                <a:sym typeface="+mn-ea"/>
              </a:rPr>
              <a:t>周期：待评估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t>关于</a:t>
            </a:r>
            <a:r>
              <a:rPr lang="en-US" altLang="zh-CN"/>
              <a:t>rocketMQ</a:t>
            </a:r>
            <a:r>
              <a:t>后续分享计划</a:t>
            </a:r>
          </a:p>
        </p:txBody>
      </p:sp>
      <p:sp>
        <p:nvSpPr>
          <p:cNvPr id="2" name="内容占位符 1"/>
          <p:cNvSpPr/>
          <p:nvPr>
            <p:ph sz="half" idx="1"/>
          </p:nvPr>
        </p:nvSpPr>
        <p:spPr/>
        <p:txBody>
          <a:bodyPr/>
          <a:p/>
          <a:p/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02565" y="1501140"/>
            <a:ext cx="11374755" cy="4748530"/>
          </a:xfrm>
        </p:spPr>
        <p:txBody>
          <a:bodyPr/>
          <a:p>
            <a:r>
              <a:rPr lang="zh-CN" altLang="en-US"/>
              <a:t>分享基于</a:t>
            </a:r>
            <a:r>
              <a:rPr lang="en-US" altLang="zh-CN"/>
              <a:t>rocketMQ</a:t>
            </a:r>
            <a:r>
              <a:rPr lang="zh-CN" altLang="en-US">
                <a:sym typeface="+mn-ea"/>
              </a:rPr>
              <a:t>定时消息（延迟队列）实现和原理，如何实现任意定时消息</a:t>
            </a:r>
            <a:endParaRPr lang="zh-CN" altLang="en-US">
              <a:sym typeface="+mn-ea"/>
            </a:endParaRPr>
          </a:p>
          <a:p>
            <a:r>
              <a:rPr lang="en-US" altLang="zh-CN"/>
              <a:t>IDP</a:t>
            </a:r>
            <a:r>
              <a:rPr lang="zh-CN" altLang="en-US"/>
              <a:t>重构完，分享下</a:t>
            </a:r>
            <a:r>
              <a:rPr lang="en-US" altLang="zh-CN"/>
              <a:t>IDP</a:t>
            </a:r>
            <a:r>
              <a:rPr lang="zh-CN" altLang="en-US"/>
              <a:t>基于</a:t>
            </a:r>
            <a:r>
              <a:rPr lang="en-US" altLang="zh-CN"/>
              <a:t>rocketMQ</a:t>
            </a:r>
            <a:r>
              <a:rPr lang="zh-CN" altLang="en-US"/>
              <a:t>整体重构想法和遇到的坑，基于</a:t>
            </a:r>
            <a:r>
              <a:rPr lang="en-US" altLang="zh-CN"/>
              <a:t>IDP</a:t>
            </a:r>
            <a:r>
              <a:rPr lang="zh-CN" altLang="en-US"/>
              <a:t>系统来深入了解下</a:t>
            </a:r>
            <a:r>
              <a:rPr lang="en-US" altLang="zh-CN"/>
              <a:t>rocketMQ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谢谢观看</a:t>
            </a:r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88982" y="2250905"/>
            <a:ext cx="1534904" cy="659617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b" anchorCtr="0">
            <a:normAutofit/>
          </a:bodyPr>
          <a:lstStyle/>
          <a:p>
            <a:pPr algn="dist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2020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01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MQ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简单介绍</a:t>
            </a:r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mq</a:t>
            </a:r>
            <a:r>
              <a:rPr dirty="0"/>
              <a:t>使用场景</a:t>
            </a:r>
            <a:r>
              <a:rPr dirty="0"/>
              <a:t>：</a:t>
            </a:r>
            <a:r>
              <a:rPr lang="zh-CN" altLang="en-US" dirty="0"/>
              <a:t>异步，</a:t>
            </a:r>
            <a:r>
              <a:rPr>
                <a:sym typeface="+mn-ea"/>
              </a:rPr>
              <a:t>解耦，</a:t>
            </a:r>
            <a:r>
              <a:rPr dirty="0"/>
              <a:t> 消峰</a:t>
            </a:r>
            <a:r>
              <a:rPr lang="en-US" altLang="zh-CN" dirty="0"/>
              <a:t>...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330" y="3016250"/>
            <a:ext cx="8386445" cy="825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38250" y="238887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用户注册一般流程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965" y="4132580"/>
            <a:ext cx="8385810" cy="25222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38250" y="4237355"/>
            <a:ext cx="237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采用</a:t>
            </a:r>
            <a:r>
              <a:rPr lang="en-US" altLang="zh-CN"/>
              <a:t>MQ</a:t>
            </a:r>
            <a:r>
              <a:rPr lang="zh-CN" altLang="en-US"/>
              <a:t>用户注册流程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02RocketMQ</a:t>
            </a:r>
            <a:r>
              <a:t>介绍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RocketMQ是由阿里捐赠给Apache的一款分布式、队列模型的开源消息中间件，经历了淘宝双十一的洗礼。</a:t>
            </a:r>
            <a:endParaRPr lang="zh-CN" altLang="en-US" dirty="0"/>
          </a:p>
          <a:p>
            <a:r>
              <a:rPr lang="en-US" altLang="zh-CN">
                <a:sym typeface="+mn-ea"/>
              </a:rPr>
              <a:t>RocketMQ</a:t>
            </a:r>
            <a:r>
              <a:rPr>
                <a:sym typeface="+mn-ea"/>
              </a:rPr>
              <a:t>特性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605" y="3048000"/>
            <a:ext cx="8895080" cy="32670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02RocketMQ</a:t>
            </a:r>
            <a:r>
              <a:t>介绍-</a:t>
            </a:r>
            <a:r>
              <a:rPr lang="en-US" altLang="zh-CN">
                <a:sym typeface="+mn-ea"/>
              </a:rPr>
              <a:t>MQ</a:t>
            </a:r>
            <a:r>
              <a:rPr>
                <a:sym typeface="+mn-ea"/>
              </a:rPr>
              <a:t>产品对比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35" y="1658620"/>
            <a:ext cx="12124690" cy="51758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r>
              <a:rPr lang="zh-CN" altLang="en-US"/>
              <a:t>名字服务（Name Server），名称服务充当路由消息的提供者</a:t>
            </a:r>
            <a:endParaRPr lang="zh-CN" altLang="en-US"/>
          </a:p>
          <a:p>
            <a:r>
              <a:rPr lang="zh-CN" altLang="en-US"/>
              <a:t>代理服务器（Broker Server），消息中转角色，负责存储消息、转发消息。代理服务器也存储消息相关的元数据，包括消费者组、消费进度偏移和主题和队列消息等。</a:t>
            </a:r>
            <a:endParaRPr lang="zh-CN" altLang="en-US"/>
          </a:p>
          <a:p>
            <a:r>
              <a:rPr lang="zh-CN" altLang="en-US"/>
              <a:t>主题（Topic），表示一类消息的集合，每个主题包含若干条消息，每条消息只能属于一个主题，是RocketMQ进行消息订阅的基本单位</a:t>
            </a:r>
            <a:endParaRPr lang="zh-CN" altLang="en-US"/>
          </a:p>
          <a:p>
            <a:r>
              <a:rPr lang="en-US" altLang="zh-CN"/>
              <a:t>Topic</a:t>
            </a:r>
            <a:r>
              <a:t>分片</a:t>
            </a:r>
            <a:r>
              <a:rPr lang="zh-CN" altLang="en-US"/>
              <a:t>（Queue），分片提升读写能力，增加系统可用性</a:t>
            </a:r>
            <a:endParaRPr lang="zh-CN" altLang="en-US"/>
          </a:p>
          <a:p>
            <a:r>
              <a:rPr lang="zh-CN" altLang="en-US"/>
              <a:t>消费者组（Consumer Group），同一类Consumer的集合，这类Consumer通常消费同一类消息且消费逻辑一致</a:t>
            </a:r>
            <a:endParaRPr lang="zh-CN" altLang="en-US"/>
          </a:p>
          <a:p>
            <a:r>
              <a:rPr lang="zh-CN" altLang="en-US"/>
              <a:t> 集群消费（Clustering），广播消费（Broadcasting），消息生产者（Producer），消息消费者（Consumer），消息标签（</a:t>
            </a:r>
            <a:r>
              <a:rPr lang="en-US" altLang="zh-CN"/>
              <a:t>tags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835" y="1568450"/>
            <a:ext cx="8826500" cy="37211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02RocketMQ</a:t>
            </a:r>
            <a:r>
              <a:t>介绍</a:t>
            </a:r>
            <a:r>
              <a:rPr lang="en-US" altLang="zh-CN"/>
              <a:t>-</a:t>
            </a:r>
            <a:r>
              <a:t>概念介绍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675" y="1800225"/>
            <a:ext cx="6470650" cy="32575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02RocketMQ</a:t>
            </a:r>
            <a:r>
              <a:t>介绍</a:t>
            </a:r>
            <a:r>
              <a:rPr lang="en-US" altLang="zh-CN"/>
              <a:t>-</a:t>
            </a:r>
            <a:r>
              <a:t>特性</a:t>
            </a:r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消息顺序，可以支持全局顺序和分区顺序</a:t>
            </a:r>
            <a:endParaRPr lang="zh-CN" altLang="en-US"/>
          </a:p>
          <a:p>
            <a:r>
              <a:rPr lang="zh-CN" altLang="en-US"/>
              <a:t> 消息过滤，支持在</a:t>
            </a:r>
            <a:r>
              <a:rPr lang="en-US" altLang="zh-CN"/>
              <a:t>broker</a:t>
            </a:r>
            <a:r>
              <a:t>消息过滤</a:t>
            </a:r>
          </a:p>
          <a:p>
            <a:r>
              <a:t>回溯消费，可以支持时间和偏移量重新消费消息</a:t>
            </a:r>
          </a:p>
          <a:p>
            <a:r>
              <a:t>事务消息，是指应用本地事务和发送消息操作可以被定义到全局事务中，要么同时成功，要么同时失败（可用到分布式事物中）</a:t>
            </a:r>
          </a:p>
          <a:p>
            <a:r>
              <a:t>定时消息，定时消息（延迟队列）是指消息发送到broker后，不会立即被消费，等待特定时间投递给真正的topic，需要提前配置。</a:t>
            </a:r>
          </a:p>
          <a:p>
            <a:r>
              <a:t>流量控制，生产者流控，因为broker处理能力达到瓶颈；消费者流控，因为消费能力达到瓶颈。</a:t>
            </a:r>
          </a:p>
          <a:p>
            <a:r>
              <a:t>死信队列，死信队列用于处理无法被正常消费的消息。当一条消息初次消费失败，消息队列会自动进行消息重试；达到最大重试次数后，若消费依然失败，则表明消费者在正常情况下无法正确地消费该消息，此时，消息队列 不会立刻将消息丢弃，而是将其发送到该消费者对应的特殊队列中。</a:t>
            </a: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03RocketMQ</a:t>
            </a:r>
            <a:r>
              <a:t>介绍</a:t>
            </a:r>
            <a:r>
              <a:rPr lang="en-US" altLang="zh-CN"/>
              <a:t>-</a:t>
            </a:r>
            <a:r>
              <a:t>集群</a:t>
            </a:r>
            <a:r>
              <a:t>介绍</a:t>
            </a:r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2"/>
            </p:custDataLst>
          </p:nvPr>
        </p:nvGraphicFramePr>
        <p:xfrm>
          <a:off x="0" y="1195705"/>
          <a:ext cx="12192000" cy="6309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635"/>
                <a:gridCol w="4262755"/>
                <a:gridCol w="2635250"/>
                <a:gridCol w="2245360"/>
              </a:tblGrid>
              <a:tr h="4718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部署方式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优点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缺点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11322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单个Master模式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部署简单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一旦Broker重启或者宕机时，会导致整个服务不可用；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研发环境可以使用</a:t>
                      </a:r>
                      <a:endParaRPr lang="zh-CN" altLang="en-US"/>
                    </a:p>
                  </a:txBody>
                  <a:tcPr/>
                </a:tc>
              </a:tr>
              <a:tr h="11315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多个Master模式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部署相对简单，当一个节点宕机且</a:t>
                      </a:r>
                      <a:r>
                        <a:rPr lang="en-US" altLang="zh-CN"/>
                        <a:t>topic</a:t>
                      </a:r>
                      <a:r>
                        <a:rPr lang="zh-CN" altLang="en-US"/>
                        <a:t>分布在多节点上，不影响写入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但是宕机的节点，如果有历史消息不能被消费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12223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多Master多Slave模式——异步复制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异步复制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数据与服务都无单点，Master宕机情况下，同步消息无延迟，服务可用性与数据可用性都非常高；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当</a:t>
                      </a:r>
                      <a:r>
                        <a:rPr lang="en-US" altLang="zh-CN"/>
                        <a:t>master</a:t>
                      </a:r>
                      <a:r>
                        <a:rPr lang="zh-CN" altLang="en-US"/>
                        <a:t>宕机，不提供写入功能，但是可以通过</a:t>
                      </a:r>
                      <a:r>
                        <a:rPr lang="zh-CN" altLang="en-US" sz="1800">
                          <a:sym typeface="+mn-ea"/>
                        </a:rPr>
                        <a:t>Slave读取历史消息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同步消息无丢失，但是性能差，异步性能高，可能会丢失少量消息</a:t>
                      </a:r>
                      <a:endParaRPr lang="zh-CN" altLang="en-US"/>
                    </a:p>
                  </a:txBody>
                  <a:tcPr/>
                </a:tc>
              </a:tr>
              <a:tr h="23520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Dledger集群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RocketMQ-on-DLedger Group 是指一组相同名称的 Broker，至少需要 3 个节点，通过 Raft 自动选举出一个 Leader，其余节点 作为 Follower，并在 Leader 和 Follower 之间复制数据以保证高可用。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RocketMQ-on-DLedger Group 能自动容灾切换，并保证数据一致。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125470" y="2644140"/>
            <a:ext cx="4258310" cy="37649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02RocketMQ</a:t>
            </a:r>
            <a:r>
              <a:t>介绍</a:t>
            </a:r>
            <a:r>
              <a:rPr lang="en-US" altLang="zh-CN"/>
              <a:t>-</a:t>
            </a:r>
            <a:r>
              <a:t>部署介绍</a:t>
            </a:r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32225" y="1561465"/>
            <a:ext cx="2351405" cy="9150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nameSer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4080510" y="1728470"/>
            <a:ext cx="377190" cy="4851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5619115" y="1728470"/>
            <a:ext cx="377190" cy="4851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59460" y="3263265"/>
            <a:ext cx="1165860" cy="25425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producer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1153795" y="3451860"/>
            <a:ext cx="377190" cy="4851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1072515" y="4950460"/>
            <a:ext cx="377190" cy="4851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1"/>
          </p:cNvCxnSpPr>
          <p:nvPr/>
        </p:nvCxnSpPr>
        <p:spPr>
          <a:xfrm flipH="1">
            <a:off x="1983105" y="2019300"/>
            <a:ext cx="1849120" cy="255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632200" y="3360420"/>
            <a:ext cx="1035050" cy="668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brokerA</a:t>
            </a:r>
            <a:endParaRPr lang="en-US" altLang="zh-CN"/>
          </a:p>
          <a:p>
            <a:pPr algn="ctr"/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3632200" y="4987925"/>
            <a:ext cx="1035050" cy="6680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brokerB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M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619115" y="2783840"/>
            <a:ext cx="1035050" cy="668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brokerA</a:t>
            </a:r>
            <a:endParaRPr lang="en-US" altLang="zh-CN"/>
          </a:p>
          <a:p>
            <a:pPr algn="ctr"/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5692140" y="4672965"/>
            <a:ext cx="1035050" cy="6680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brokerB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S</a:t>
            </a:r>
            <a:endParaRPr lang="zh-CN" altLang="en-US"/>
          </a:p>
        </p:txBody>
      </p:sp>
      <p:cxnSp>
        <p:nvCxnSpPr>
          <p:cNvPr id="19" name="直接箭头连接符 18"/>
          <p:cNvCxnSpPr>
            <a:stCxn id="9" idx="3"/>
            <a:endCxn id="15" idx="1"/>
          </p:cNvCxnSpPr>
          <p:nvPr/>
        </p:nvCxnSpPr>
        <p:spPr>
          <a:xfrm>
            <a:off x="1530985" y="3694430"/>
            <a:ext cx="21012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3"/>
            <a:endCxn id="16" idx="1"/>
          </p:cNvCxnSpPr>
          <p:nvPr/>
        </p:nvCxnSpPr>
        <p:spPr>
          <a:xfrm>
            <a:off x="1530985" y="3694430"/>
            <a:ext cx="2101215" cy="1627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3"/>
          </p:cNvCxnSpPr>
          <p:nvPr/>
        </p:nvCxnSpPr>
        <p:spPr>
          <a:xfrm flipV="1">
            <a:off x="1449705" y="3714115"/>
            <a:ext cx="2160905" cy="1478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476375" y="5212715"/>
            <a:ext cx="2080260" cy="75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5" idx="3"/>
            <a:endCxn id="17" idx="1"/>
          </p:cNvCxnSpPr>
          <p:nvPr/>
        </p:nvCxnSpPr>
        <p:spPr>
          <a:xfrm flipV="1">
            <a:off x="4667250" y="3117850"/>
            <a:ext cx="951865" cy="576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6" idx="3"/>
            <a:endCxn id="18" idx="1"/>
          </p:cNvCxnSpPr>
          <p:nvPr/>
        </p:nvCxnSpPr>
        <p:spPr>
          <a:xfrm flipV="1">
            <a:off x="4667250" y="5006975"/>
            <a:ext cx="1024890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759325" y="3917950"/>
            <a:ext cx="779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sync</a:t>
            </a:r>
            <a:endParaRPr lang="en-US" altLang="zh-CN"/>
          </a:p>
          <a:p>
            <a:r>
              <a:rPr lang="en-US" altLang="zh-CN"/>
              <a:t>ansyc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8415020" y="3217545"/>
            <a:ext cx="1327150" cy="25425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consumer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8809355" y="3406140"/>
            <a:ext cx="377190" cy="4851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8" name="圆角矩形 27"/>
          <p:cNvSpPr/>
          <p:nvPr/>
        </p:nvSpPr>
        <p:spPr>
          <a:xfrm>
            <a:off x="8829675" y="4914900"/>
            <a:ext cx="377190" cy="4851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5664835" y="3723640"/>
            <a:ext cx="1035050" cy="668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brokerA</a:t>
            </a:r>
            <a:endParaRPr lang="en-US" altLang="zh-CN"/>
          </a:p>
          <a:p>
            <a:pPr algn="ctr"/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5692140" y="5581650"/>
            <a:ext cx="1035050" cy="6680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brokerB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S</a:t>
            </a:r>
            <a:endParaRPr lang="zh-CN" altLang="en-US"/>
          </a:p>
        </p:txBody>
      </p:sp>
      <p:cxnSp>
        <p:nvCxnSpPr>
          <p:cNvPr id="31" name="直接箭头连接符 30"/>
          <p:cNvCxnSpPr>
            <a:endCxn id="29" idx="1"/>
          </p:cNvCxnSpPr>
          <p:nvPr/>
        </p:nvCxnSpPr>
        <p:spPr>
          <a:xfrm>
            <a:off x="4710430" y="3681730"/>
            <a:ext cx="954405" cy="375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6" idx="3"/>
            <a:endCxn id="30" idx="1"/>
          </p:cNvCxnSpPr>
          <p:nvPr/>
        </p:nvCxnSpPr>
        <p:spPr>
          <a:xfrm>
            <a:off x="4667250" y="5321935"/>
            <a:ext cx="1024890" cy="593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4548505" y="2463800"/>
            <a:ext cx="21590" cy="258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5313680" y="2445385"/>
            <a:ext cx="0" cy="258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5" idx="3"/>
            <a:endCxn id="26" idx="1"/>
          </p:cNvCxnSpPr>
          <p:nvPr/>
        </p:nvCxnSpPr>
        <p:spPr>
          <a:xfrm>
            <a:off x="6183630" y="2019300"/>
            <a:ext cx="2231390" cy="2469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5" idx="2"/>
            <a:endCxn id="27" idx="1"/>
          </p:cNvCxnSpPr>
          <p:nvPr/>
        </p:nvCxnSpPr>
        <p:spPr>
          <a:xfrm flipV="1">
            <a:off x="4149725" y="3648710"/>
            <a:ext cx="4659630" cy="379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5" idx="2"/>
          </p:cNvCxnSpPr>
          <p:nvPr/>
        </p:nvCxnSpPr>
        <p:spPr>
          <a:xfrm>
            <a:off x="4149725" y="4028440"/>
            <a:ext cx="4721225" cy="12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4667250" y="3649345"/>
            <a:ext cx="4138930" cy="1692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6" idx="3"/>
          </p:cNvCxnSpPr>
          <p:nvPr/>
        </p:nvCxnSpPr>
        <p:spPr>
          <a:xfrm flipV="1">
            <a:off x="4667250" y="5255895"/>
            <a:ext cx="4160520" cy="66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03RocketMQ</a:t>
            </a:r>
            <a:r>
              <a:t>介绍</a:t>
            </a:r>
            <a:r>
              <a:rPr lang="en-US" altLang="zh-CN"/>
              <a:t>-</a:t>
            </a:r>
            <a:r>
              <a:t>针对集群故障模拟</a:t>
            </a:r>
          </a:p>
        </p:txBody>
      </p:sp>
      <p:graphicFrame>
        <p:nvGraphicFramePr>
          <p:cNvPr id="6" name="内容占位符 5"/>
          <p:cNvGraphicFramePr/>
          <p:nvPr>
            <p:ph idx="1"/>
            <p:custDataLst>
              <p:tags r:id="rId2"/>
            </p:custDataLst>
          </p:nvPr>
        </p:nvGraphicFramePr>
        <p:xfrm>
          <a:off x="608965" y="1451610"/>
          <a:ext cx="11353165" cy="4792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6440"/>
                <a:gridCol w="1983740"/>
                <a:gridCol w="2140585"/>
                <a:gridCol w="2118360"/>
                <a:gridCol w="1844040"/>
              </a:tblGrid>
              <a:tr h="10414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9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测试项目/消息场景</a:t>
                      </a:r>
                      <a:endParaRPr lang="zh-CN" altLang="en-US" sz="19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9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发送消息</a:t>
                      </a:r>
                      <a:endParaRPr lang="zh-CN" altLang="en-US" sz="19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9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发送消息中</a:t>
                      </a:r>
                      <a:endParaRPr lang="zh-CN" altLang="en-US" sz="19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9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接收消费消息</a:t>
                      </a:r>
                      <a:endParaRPr lang="zh-CN" altLang="en-US" sz="19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9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接收消息中</a:t>
                      </a:r>
                      <a:endParaRPr lang="zh-CN" altLang="en-US" sz="19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</a:tr>
              <a:tr h="62420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停用一个namesrv</a:t>
                      </a:r>
                      <a:endParaRPr lang="zh-CN" alt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</a:tr>
              <a:tr h="62611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停用全部namesrv</a:t>
                      </a:r>
                      <a:endParaRPr lang="zh-CN" alt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</a:tr>
              <a:tr h="62484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停用一个</a:t>
                      </a: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master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</a:tr>
              <a:tr h="62484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停用全部</a:t>
                      </a: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master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</a:tr>
              <a:tr h="62611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停用一个slave</a:t>
                      </a:r>
                      <a:endParaRPr lang="zh-CN" alt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</a:tr>
              <a:tr h="62484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停用全部slave </a:t>
                      </a:r>
                      <a:endParaRPr lang="zh-CN" alt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14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7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4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14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5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5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3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6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6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7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7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1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8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8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2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9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9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43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43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143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8、9、10、17、18、19、20、24、28、31、33、35、36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081_4*l_h_i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7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4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081_4*l_h_i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5081_4*l_h_i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5081_4*l_h_i*1_4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4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12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4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13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4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081_4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5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081_4*l_h_f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216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5081_4*l_h_f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217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5081_4*l_h_f*1_4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218.xml><?xml version="1.0" encoding="utf-8"?>
<p:tagLst xmlns:p="http://schemas.openxmlformats.org/presentationml/2006/main">
  <p:tag name="KSO_WM_SLIDE_ID" val="custom20205081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21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22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223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22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2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22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2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22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23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p="http://schemas.openxmlformats.org/presentationml/2006/main">
  <p:tag name="KSO_WM_UNIT_TABLE_BEAUTIFY" val="smartTable{8e1e43ac-0c3f-4875-82a2-ca77b7689eec}"/>
</p:tagLst>
</file>

<file path=ppt/tags/tag2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23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23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237.xml><?xml version="1.0" encoding="utf-8"?>
<p:tagLst xmlns:p="http://schemas.openxmlformats.org/presentationml/2006/main">
  <p:tag name="KSO_WM_UNIT_TABLE_BEAUTIFY" val="smartTable{3b2580a1-9122-4ce8-9636-f636e031ddce}"/>
  <p:tag name="TABLE_RECT" val="78.4*118.625*803.2*373.05"/>
  <p:tag name="TABLE_EMPHASIZE_COLOR" val="240117"/>
  <p:tag name="TABLE_ONEKEY_SKIN_IDX" val="1"/>
  <p:tag name="TABLE_SKINIDX" val="0"/>
  <p:tag name="TABLE_COLORIDX" val="9"/>
</p:tagLst>
</file>

<file path=ppt/tags/tag2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23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24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2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24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24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24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24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24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24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TEMPLATE_CATEGORY" val="custom"/>
  <p:tag name="KSO_WM_TEMPLATE_INDEX" val="20204143"/>
  <p:tag name="KSO_WM_UNIT_ID" val="custom20204143_36*a*1"/>
  <p:tag name="KSO_WM_UNIT_PRESET_TEXT" val="谢谢观看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143_36*i*1"/>
  <p:tag name="KSO_WM_TEMPLATE_CATEGORY" val="custom"/>
  <p:tag name="KSO_WM_TEMPLATE_INDEX" val="20204143"/>
  <p:tag name="KSO_WM_UNIT_LAYERLEVEL" val="1"/>
  <p:tag name="KSO_WM_TAG_VERSION" val="1.0"/>
  <p:tag name="KSO_WM_BEAUTIFY_FLAG" val="#wm#"/>
  <p:tag name="KSO_WM_UNIT_TYPE" val="i"/>
  <p:tag name="KSO_WM_UNIT_INDEX" val="1"/>
  <p:tag name="KSO_WM_UNIT_PRESET_TEXT" val="2020"/>
</p:tagLst>
</file>

<file path=ppt/tags/tag251.xml><?xml version="1.0" encoding="utf-8"?>
<p:tagLst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36"/>
  <p:tag name="KSO_WM_TAG_VERSION" val="1.0"/>
  <p:tag name="KSO_WM_SLIDE_LAYOUT" val="a"/>
  <p:tag name="KSO_WM_SLIDE_LAYOUT_CNT" val="1"/>
  <p:tag name="KSO_WM_TEMPLATE_MASTER_TYPE" val="1"/>
  <p:tag name="KSO_WM_TEMPLATE_COLOR_TYPE" val="1"/>
  <p:tag name="KSO_WM_TEMPLATE_CATEGORY" val="custom"/>
  <p:tag name="KSO_WM_TEMPLATE_INDEX" val="20204143"/>
  <p:tag name="KSO_WM_SLIDE_ID" val="custom20204143_36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MH" val="20161022204303"/>
  <p:tag name="MH_LIBRARY" val="GRAPHIC"/>
  <p:tag name="MH_ORDER" val="Rectangle 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UNIT_ID" val="_3*i*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WPS主题色">
      <a:dk1>
        <a:srgbClr val="000000"/>
      </a:dk1>
      <a:lt1>
        <a:srgbClr val="FFFFFF"/>
      </a:lt1>
      <a:dk2>
        <a:srgbClr val="FDF5E2"/>
      </a:dk2>
      <a:lt2>
        <a:srgbClr val="FFFFFF"/>
      </a:lt2>
      <a:accent1>
        <a:srgbClr val="FDC64C"/>
      </a:accent1>
      <a:accent2>
        <a:srgbClr val="B7D75A"/>
      </a:accent2>
      <a:accent3>
        <a:srgbClr val="80E278"/>
      </a:accent3>
      <a:accent4>
        <a:srgbClr val="5AE6A3"/>
      </a:accent4>
      <a:accent5>
        <a:srgbClr val="49E4D3"/>
      </a:accent5>
      <a:accent6>
        <a:srgbClr val="4CDDFC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2250</Words>
  <Application>WPS 演示</Application>
  <PresentationFormat>宽屏</PresentationFormat>
  <Paragraphs>248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幼圆</vt:lpstr>
      <vt:lpstr>汉仪乐喵体W</vt:lpstr>
      <vt:lpstr>1_Office 主题​​</vt:lpstr>
      <vt:lpstr>2_Office 主题​​</vt:lpstr>
      <vt:lpstr>PowerPoint 演示文稿</vt:lpstr>
      <vt:lpstr>01MQ简单介绍</vt:lpstr>
      <vt:lpstr>02RocketMQ介绍</vt:lpstr>
      <vt:lpstr>02RocketMQ介绍-MQ产品对比</vt:lpstr>
      <vt:lpstr>02RocketMQ介绍-概念介绍</vt:lpstr>
      <vt:lpstr>02RocketMQ介绍-特性</vt:lpstr>
      <vt:lpstr>02RocketMQ介绍-集群介绍</vt:lpstr>
      <vt:lpstr>02RocketMQ介绍-部署介绍</vt:lpstr>
      <vt:lpstr>02RocketMQ介绍-针对集群故障模拟</vt:lpstr>
      <vt:lpstr>02RocketMQ介绍-部分关键类介绍</vt:lpstr>
      <vt:lpstr>02RocketMQ介绍-部分关键配置</vt:lpstr>
      <vt:lpstr>02RocketMQ介绍-管理后台介绍</vt:lpstr>
      <vt:lpstr>02IDP系统升级计划</vt:lpstr>
      <vt:lpstr>02IDP系统升级计划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yangzhi</cp:lastModifiedBy>
  <cp:revision>201</cp:revision>
  <dcterms:created xsi:type="dcterms:W3CDTF">2019-06-19T02:08:00Z</dcterms:created>
  <dcterms:modified xsi:type="dcterms:W3CDTF">2020-10-22T07:14:51Z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