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0"/>
    <p:restoredTop sz="94684"/>
  </p:normalViewPr>
  <p:slideViewPr>
    <p:cSldViewPr snapToGrid="0">
      <p:cViewPr>
        <p:scale>
          <a:sx n="52" d="100"/>
          <a:sy n="52" d="100"/>
        </p:scale>
        <p:origin x="-2688" y="-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E846A-16E3-3343-947B-D0AF6631BA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69AA61-9548-8451-2AA1-82E1C4B1C17B}"/>
              </a:ext>
            </a:extLst>
          </p:cNvPr>
          <p:cNvSpPr/>
          <p:nvPr/>
        </p:nvSpPr>
        <p:spPr>
          <a:xfrm>
            <a:off x="-49266" y="-11159"/>
            <a:ext cx="33013662" cy="3589383"/>
          </a:xfrm>
          <a:prstGeom prst="rect">
            <a:avLst/>
          </a:prstGeom>
          <a:solidFill>
            <a:srgbClr val="C61130"/>
          </a:solidFill>
          <a:ln>
            <a:noFill/>
          </a:ln>
          <a:effectLst>
            <a:outerShdw blurRad="228600" dist="38100" dir="3000000" sx="103000" sy="103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 Reversal Preference in Attraction effect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Dominated prospects fail to shift risk preference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Yi-tsen, Liao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AF153-62FE-3447-6131-745FAD929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512" y="427229"/>
            <a:ext cx="2743200" cy="2743200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5117F-3230-704B-03B8-968B5B9A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6" y="0"/>
            <a:ext cx="3497808" cy="3497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7D23FB-7BDB-1B9B-73A6-99C72118C9A0}"/>
              </a:ext>
            </a:extLst>
          </p:cNvPr>
          <p:cNvSpPr/>
          <p:nvPr/>
        </p:nvSpPr>
        <p:spPr>
          <a:xfrm>
            <a:off x="10478494" y="4682648"/>
            <a:ext cx="11958141" cy="169632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789A2-BBFF-6DE5-ED2A-6D3E74B37009}"/>
              </a:ext>
            </a:extLst>
          </p:cNvPr>
          <p:cNvSpPr/>
          <p:nvPr/>
        </p:nvSpPr>
        <p:spPr>
          <a:xfrm>
            <a:off x="10745571" y="5970625"/>
            <a:ext cx="5347869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CD5E7-69FB-4659-6FB7-AE99A1236082}"/>
              </a:ext>
            </a:extLst>
          </p:cNvPr>
          <p:cNvSpPr/>
          <p:nvPr/>
        </p:nvSpPr>
        <p:spPr>
          <a:xfrm>
            <a:off x="16824962" y="5970624"/>
            <a:ext cx="5347869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9F8EB-58AB-EFF3-45D5-D9145969971F}"/>
              </a:ext>
            </a:extLst>
          </p:cNvPr>
          <p:cNvSpPr/>
          <p:nvPr/>
        </p:nvSpPr>
        <p:spPr>
          <a:xfrm>
            <a:off x="11862571" y="11571878"/>
            <a:ext cx="9189985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F4699-A70D-DB55-8D37-919A9CA89F0F}"/>
              </a:ext>
            </a:extLst>
          </p:cNvPr>
          <p:cNvSpPr/>
          <p:nvPr/>
        </p:nvSpPr>
        <p:spPr>
          <a:xfrm>
            <a:off x="11862571" y="16684091"/>
            <a:ext cx="9189985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0549-ABC6-2CE2-464A-2A0F5035E414}"/>
              </a:ext>
            </a:extLst>
          </p:cNvPr>
          <p:cNvSpPr/>
          <p:nvPr/>
        </p:nvSpPr>
        <p:spPr>
          <a:xfrm>
            <a:off x="980596" y="4682649"/>
            <a:ext cx="8247358" cy="2346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F0CCD-2E8D-0107-96B9-A9C448780E60}"/>
              </a:ext>
            </a:extLst>
          </p:cNvPr>
          <p:cNvSpPr txBox="1"/>
          <p:nvPr/>
        </p:nvSpPr>
        <p:spPr>
          <a:xfrm>
            <a:off x="913147" y="3974762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2EBF52-039F-A08B-7F83-63757B875FD1}"/>
              </a:ext>
            </a:extLst>
          </p:cNvPr>
          <p:cNvSpPr txBox="1"/>
          <p:nvPr/>
        </p:nvSpPr>
        <p:spPr>
          <a:xfrm>
            <a:off x="10478494" y="3974762"/>
            <a:ext cx="1766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7E21F-8312-A15A-706D-AFBA7128C423}"/>
              </a:ext>
            </a:extLst>
          </p:cNvPr>
          <p:cNvSpPr/>
          <p:nvPr/>
        </p:nvSpPr>
        <p:spPr>
          <a:xfrm>
            <a:off x="23690446" y="4799489"/>
            <a:ext cx="8247358" cy="7249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0BD7D-5114-4A0F-E379-99A466C508C2}"/>
              </a:ext>
            </a:extLst>
          </p:cNvPr>
          <p:cNvSpPr txBox="1"/>
          <p:nvPr/>
        </p:nvSpPr>
        <p:spPr>
          <a:xfrm>
            <a:off x="23687175" y="4017532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12D8D37-9884-C631-2104-37197E80C6E0}"/>
              </a:ext>
            </a:extLst>
          </p:cNvPr>
          <p:cNvGrpSpPr/>
          <p:nvPr/>
        </p:nvGrpSpPr>
        <p:grpSpPr>
          <a:xfrm>
            <a:off x="23666418" y="12239526"/>
            <a:ext cx="8250629" cy="5322733"/>
            <a:chOff x="23683904" y="10789920"/>
            <a:chExt cx="8250629" cy="67072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4EB82D-27D1-B661-462A-9873ABC0476E}"/>
                </a:ext>
              </a:extLst>
            </p:cNvPr>
            <p:cNvSpPr/>
            <p:nvPr/>
          </p:nvSpPr>
          <p:spPr>
            <a:xfrm>
              <a:off x="23687175" y="11571878"/>
              <a:ext cx="8247358" cy="592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4E5EC1-733E-7F9C-D234-C680B675C12F}"/>
                </a:ext>
              </a:extLst>
            </p:cNvPr>
            <p:cNvSpPr txBox="1"/>
            <p:nvPr/>
          </p:nvSpPr>
          <p:spPr>
            <a:xfrm>
              <a:off x="23683904" y="10789920"/>
              <a:ext cx="2521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E2FE388-1C7C-70A4-E70A-4794818FB1E2}"/>
              </a:ext>
            </a:extLst>
          </p:cNvPr>
          <p:cNvSpPr/>
          <p:nvPr/>
        </p:nvSpPr>
        <p:spPr>
          <a:xfrm>
            <a:off x="23683904" y="18461109"/>
            <a:ext cx="8247358" cy="2240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9EAC0-F52E-9039-31EF-B56B7A9EFB86}"/>
              </a:ext>
            </a:extLst>
          </p:cNvPr>
          <p:cNvSpPr txBox="1"/>
          <p:nvPr/>
        </p:nvSpPr>
        <p:spPr>
          <a:xfrm>
            <a:off x="23616455" y="17753222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94C923-3C67-0DED-081B-762E2B4400AE}"/>
              </a:ext>
            </a:extLst>
          </p:cNvPr>
          <p:cNvSpPr txBox="1"/>
          <p:nvPr/>
        </p:nvSpPr>
        <p:spPr>
          <a:xfrm>
            <a:off x="23616455" y="20938027"/>
            <a:ext cx="835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thanks HKUST Econ dept for funding the experiment as her UG thesis.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6EA3BB-651F-9CB0-1472-21618C88447A}"/>
              </a:ext>
            </a:extLst>
          </p:cNvPr>
          <p:cNvGrpSpPr/>
          <p:nvPr/>
        </p:nvGrpSpPr>
        <p:grpSpPr>
          <a:xfrm>
            <a:off x="906605" y="7030501"/>
            <a:ext cx="8318078" cy="5964563"/>
            <a:chOff x="913147" y="7325336"/>
            <a:chExt cx="8318078" cy="59645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17E82B-532D-B49C-A975-D95397FD57C8}"/>
                </a:ext>
              </a:extLst>
            </p:cNvPr>
            <p:cNvSpPr/>
            <p:nvPr/>
          </p:nvSpPr>
          <p:spPr>
            <a:xfrm>
              <a:off x="983867" y="8017109"/>
              <a:ext cx="8247358" cy="5272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43F5B2-D71A-9632-7445-341FEA387D72}"/>
                </a:ext>
              </a:extLst>
            </p:cNvPr>
            <p:cNvSpPr txBox="1"/>
            <p:nvPr/>
          </p:nvSpPr>
          <p:spPr>
            <a:xfrm>
              <a:off x="913147" y="7325336"/>
              <a:ext cx="45304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 Design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E9B930-2863-18F8-5E58-6AD45D4B0EB3}"/>
                </a:ext>
              </a:extLst>
            </p:cNvPr>
            <p:cNvSpPr txBox="1"/>
            <p:nvPr/>
          </p:nvSpPr>
          <p:spPr>
            <a:xfrm>
              <a:off x="1268022" y="8073111"/>
              <a:ext cx="7826393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Sample: 600 Prolific participants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Within-subject treatment: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- 10 trails of lottery decision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- 5 unique pairs of Risky and Safe lotteries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Along with either a Treatment or a Control Decoy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Between-subject condition: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Risk-seeking: treatment decoy targets risky lottery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Risk-averse: treatment decoy targets safe lottery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Decisions are incentivized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Exclude participants who choose the decoy more than 5 times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*Pre-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registrated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AsPredicted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C09F597-3597-EBCC-D820-2B05F6F38349}"/>
              </a:ext>
            </a:extLst>
          </p:cNvPr>
          <p:cNvSpPr txBox="1"/>
          <p:nvPr/>
        </p:nvSpPr>
        <p:spPr>
          <a:xfrm>
            <a:off x="1212716" y="4742810"/>
            <a:ext cx="7441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600 Prolific participants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Within-subject treatment: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- 10 trails of lottery decision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- 5 unique pairs of Focal and Non-focal lotteries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Along with either a Treatment or a Control Decoy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EDEEC-D191-DC95-8C72-4D8898133D57}"/>
              </a:ext>
            </a:extLst>
          </p:cNvPr>
          <p:cNvGrpSpPr/>
          <p:nvPr/>
        </p:nvGrpSpPr>
        <p:grpSpPr>
          <a:xfrm>
            <a:off x="913147" y="12948690"/>
            <a:ext cx="8311536" cy="8697223"/>
            <a:chOff x="916418" y="14591728"/>
            <a:chExt cx="8311536" cy="869722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FED191-9B04-B398-9A7D-FDCD567EDEBE}"/>
                </a:ext>
              </a:extLst>
            </p:cNvPr>
            <p:cNvSpPr/>
            <p:nvPr/>
          </p:nvSpPr>
          <p:spPr>
            <a:xfrm>
              <a:off x="980596" y="15299615"/>
              <a:ext cx="8247358" cy="7989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19063E-76F1-356F-B106-3D89115FDC6F}"/>
                </a:ext>
              </a:extLst>
            </p:cNvPr>
            <p:cNvSpPr txBox="1"/>
            <p:nvPr/>
          </p:nvSpPr>
          <p:spPr>
            <a:xfrm>
              <a:off x="916418" y="14591728"/>
              <a:ext cx="3276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Lottery Design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DAB42-6E7E-45B4-7A30-EFC41BC168E7}"/>
                </a:ext>
              </a:extLst>
            </p:cNvPr>
            <p:cNvSpPr txBox="1"/>
            <p:nvPr/>
          </p:nvSpPr>
          <p:spPr>
            <a:xfrm>
              <a:off x="1271293" y="15305102"/>
              <a:ext cx="791509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among three lotteries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Risky &amp; Safe lotteries are symmetric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Treatment decoy: same winning prob of half of the payoff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Control decoy: 50% of the same EV as treatment decoy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Various level of difference in Certainty Equivalent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Lotteries are presented both visually and numerically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3551584-FA67-D5E4-A367-B6BA37CFDBCA}"/>
              </a:ext>
            </a:extLst>
          </p:cNvPr>
          <p:cNvSpPr txBox="1"/>
          <p:nvPr/>
        </p:nvSpPr>
        <p:spPr>
          <a:xfrm>
            <a:off x="1044278" y="18762130"/>
            <a:ext cx="35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targets risky lottery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647179-E53A-2D66-BEEC-099A09019356}"/>
              </a:ext>
            </a:extLst>
          </p:cNvPr>
          <p:cNvSpPr txBox="1"/>
          <p:nvPr/>
        </p:nvSpPr>
        <p:spPr>
          <a:xfrm>
            <a:off x="2086486" y="204595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CC6231-3176-16B3-F8BA-4A80BA7B251D}"/>
              </a:ext>
            </a:extLst>
          </p:cNvPr>
          <p:cNvGrpSpPr/>
          <p:nvPr/>
        </p:nvGrpSpPr>
        <p:grpSpPr>
          <a:xfrm>
            <a:off x="4627823" y="16386407"/>
            <a:ext cx="4507601" cy="5110105"/>
            <a:chOff x="4248908" y="16264119"/>
            <a:chExt cx="4507601" cy="5110105"/>
          </a:xfrm>
        </p:grpSpPr>
        <p:pic>
          <p:nvPicPr>
            <p:cNvPr id="56" name="Picture 55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C892076B-8345-4AEA-E55F-AC8F115B3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8908" y="19669669"/>
              <a:ext cx="4503548" cy="1704555"/>
            </a:xfrm>
            <a:prstGeom prst="rect">
              <a:avLst/>
            </a:prstGeom>
          </p:spPr>
        </p:pic>
        <p:pic>
          <p:nvPicPr>
            <p:cNvPr id="58" name="Picture 57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3AEC01FF-8398-6905-9C81-B7F41D94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8908" y="17972231"/>
              <a:ext cx="4507601" cy="1704555"/>
            </a:xfrm>
            <a:prstGeom prst="rect">
              <a:avLst/>
            </a:prstGeom>
          </p:spPr>
        </p:pic>
        <p:pic>
          <p:nvPicPr>
            <p:cNvPr id="63" name="Picture 62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88DF85B3-34B9-F4AB-5D9B-94E12BB8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8908" y="16264119"/>
              <a:ext cx="4503548" cy="1692778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ECC47AF-447D-5A62-38DE-160B09FF5958}"/>
              </a:ext>
            </a:extLst>
          </p:cNvPr>
          <p:cNvSpPr txBox="1"/>
          <p:nvPr/>
        </p:nvSpPr>
        <p:spPr>
          <a:xfrm>
            <a:off x="1044278" y="17048130"/>
            <a:ext cx="34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targets safe lottery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4E29B-9EB6-72BE-A976-E4D4C6348601}"/>
              </a:ext>
            </a:extLst>
          </p:cNvPr>
          <p:cNvSpPr txBox="1"/>
          <p:nvPr/>
        </p:nvSpPr>
        <p:spPr>
          <a:xfrm>
            <a:off x="23893119" y="4977188"/>
            <a:ext cx="8023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is dominated by Safe lottery in both attributes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inadvertently makes Safe lottery attractive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is still chosen at some rate despite being strictly dominated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that targets Risky lottery reduces the proportion of decoy being chosen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that targets Safe lottery instead decreases the proportion of Safe lottery being chosen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5532E4-1939-75BD-DE4D-A05CF20468D8}"/>
              </a:ext>
            </a:extLst>
          </p:cNvPr>
          <p:cNvSpPr txBox="1"/>
          <p:nvPr/>
        </p:nvSpPr>
        <p:spPr>
          <a:xfrm>
            <a:off x="23683904" y="13037298"/>
            <a:ext cx="8023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significantly inhibits the attraction effect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Attraction effect may not be robust to options that are objectively equivalent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Decoy may work by avoiding the worst option rather than making the option more attractive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attraction effect in ways other than single choice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 the WTP of the lotteries in the presence/absence of the decoy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the ranking of the lotteries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multiple choices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6FC12-1153-D026-62EA-AACB00CC2B7C}"/>
              </a:ext>
            </a:extLst>
          </p:cNvPr>
          <p:cNvSpPr txBox="1"/>
          <p:nvPr/>
        </p:nvSpPr>
        <p:spPr>
          <a:xfrm>
            <a:off x="24101106" y="8684855"/>
            <a:ext cx="231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47% of winning $23</a:t>
            </a:r>
          </a:p>
          <a:p>
            <a:pPr algn="ctr"/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19% of winning $57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CC226A-A0E3-1234-F08C-3B900F862AFE}"/>
              </a:ext>
            </a:extLst>
          </p:cNvPr>
          <p:cNvSpPr txBox="1"/>
          <p:nvPr/>
        </p:nvSpPr>
        <p:spPr>
          <a:xfrm>
            <a:off x="24101105" y="10276341"/>
            <a:ext cx="231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47% of winning $23</a:t>
            </a:r>
          </a:p>
          <a:p>
            <a:pPr algn="ctr"/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23% of winning $47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CB2D2-D239-5FFC-D090-2C4F3F91BBFB}"/>
              </a:ext>
            </a:extLst>
          </p:cNvPr>
          <p:cNvSpPr txBox="1"/>
          <p:nvPr/>
        </p:nvSpPr>
        <p:spPr>
          <a:xfrm>
            <a:off x="26419455" y="8636677"/>
            <a:ext cx="538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to determine which one has a higher EV</a:t>
            </a:r>
          </a:p>
          <a:p>
            <a:r>
              <a:rPr lang="en-US" dirty="0"/>
              <a:t>Decoy 19% of winning $28 may work well in this case</a:t>
            </a:r>
          </a:p>
          <a:p>
            <a:r>
              <a:rPr lang="en-US" dirty="0"/>
              <a:t>It helps eliminate the worst possible option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Ambiguity in the lower order decision criteria (EV)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6E89F4-D994-F7B0-53ED-6245F0B4B1BF}"/>
              </a:ext>
            </a:extLst>
          </p:cNvPr>
          <p:cNvSpPr txBox="1"/>
          <p:nvPr/>
        </p:nvSpPr>
        <p:spPr>
          <a:xfrm>
            <a:off x="26417968" y="10276341"/>
            <a:ext cx="5312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 EV the same, risk preference makes the call</a:t>
            </a:r>
          </a:p>
          <a:p>
            <a:r>
              <a:rPr lang="en-US" dirty="0"/>
              <a:t>Decoy 23% of winning $23 may not work in this case</a:t>
            </a:r>
          </a:p>
          <a:p>
            <a:r>
              <a:rPr lang="en-US" dirty="0"/>
              <a:t>Since the decision has already been made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Objectively equivalent options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F7355E-F1DA-ED75-6FD8-E07C7F425E29}"/>
              </a:ext>
            </a:extLst>
          </p:cNvPr>
          <p:cNvSpPr txBox="1"/>
          <p:nvPr/>
        </p:nvSpPr>
        <p:spPr>
          <a:xfrm>
            <a:off x="24731682" y="11531784"/>
            <a:ext cx="634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Decoy works in resolving the “tie” by avoiding the worst option!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B266B0-B90A-AD3A-71E7-98B6ABB7DB5B}"/>
              </a:ext>
            </a:extLst>
          </p:cNvPr>
          <p:cNvSpPr txBox="1"/>
          <p:nvPr/>
        </p:nvSpPr>
        <p:spPr>
          <a:xfrm>
            <a:off x="24222174" y="16032467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 of winning $23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winning $57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winning $28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 of winning $17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4F8488-0A54-FF1B-B8A2-E92823A1053D}"/>
              </a:ext>
            </a:extLst>
          </p:cNvPr>
          <p:cNvSpPr txBox="1"/>
          <p:nvPr/>
        </p:nvSpPr>
        <p:spPr>
          <a:xfrm>
            <a:off x="26808993" y="16202111"/>
            <a:ext cx="353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doubtful that if B will still be chosen if participants are allowed to choose two lotteries</a:t>
            </a:r>
          </a:p>
        </p:txBody>
      </p:sp>
    </p:spTree>
    <p:extLst>
      <p:ext uri="{BB962C8B-B14F-4D97-AF65-F5344CB8AC3E}">
        <p14:creationId xmlns:p14="http://schemas.microsoft.com/office/powerpoint/2010/main" val="119974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497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Yi-tsen</dc:creator>
  <cp:lastModifiedBy>Liao, Yi-tsen</cp:lastModifiedBy>
  <cp:revision>5</cp:revision>
  <dcterms:created xsi:type="dcterms:W3CDTF">2025-10-15T20:04:39Z</dcterms:created>
  <dcterms:modified xsi:type="dcterms:W3CDTF">2025-10-16T02:33:14Z</dcterms:modified>
</cp:coreProperties>
</file>