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1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0"/>
    <p:restoredTop sz="94684"/>
  </p:normalViewPr>
  <p:slideViewPr>
    <p:cSldViewPr snapToGrid="0">
      <p:cViewPr>
        <p:scale>
          <a:sx n="35" d="100"/>
          <a:sy n="35" d="100"/>
        </p:scale>
        <p:origin x="4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5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4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6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0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9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6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6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0E846A-16E3-3343-947B-D0AF6631BA53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4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69AA61-9548-8451-2AA1-82E1C4B1C17B}"/>
              </a:ext>
            </a:extLst>
          </p:cNvPr>
          <p:cNvSpPr/>
          <p:nvPr/>
        </p:nvSpPr>
        <p:spPr>
          <a:xfrm>
            <a:off x="-49266" y="-11159"/>
            <a:ext cx="33013662" cy="3589383"/>
          </a:xfrm>
          <a:prstGeom prst="rect">
            <a:avLst/>
          </a:prstGeom>
          <a:solidFill>
            <a:srgbClr val="C61130"/>
          </a:solidFill>
          <a:ln>
            <a:noFill/>
          </a:ln>
          <a:effectLst>
            <a:outerShdw blurRad="228600" dist="38100" dir="3000000" sx="103000" sy="103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Reversed Reversal Preference in Attraction effect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Dominated prospects fail to shift risk preference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Yi-tsen, Liao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AF153-62FE-3447-6131-745FAD929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512" y="427229"/>
            <a:ext cx="2743200" cy="2743200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E5117F-3230-704B-03B8-968B5B9A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46" y="0"/>
            <a:ext cx="3497808" cy="34978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7D23FB-7BDB-1B9B-73A6-99C72118C9A0}"/>
              </a:ext>
            </a:extLst>
          </p:cNvPr>
          <p:cNvSpPr/>
          <p:nvPr/>
        </p:nvSpPr>
        <p:spPr>
          <a:xfrm>
            <a:off x="10478494" y="4682648"/>
            <a:ext cx="11958141" cy="168362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0549-ABC6-2CE2-464A-2A0F5035E414}"/>
              </a:ext>
            </a:extLst>
          </p:cNvPr>
          <p:cNvSpPr/>
          <p:nvPr/>
        </p:nvSpPr>
        <p:spPr>
          <a:xfrm>
            <a:off x="980596" y="4682649"/>
            <a:ext cx="8247358" cy="23467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7F0CCD-2E8D-0107-96B9-A9C448780E60}"/>
              </a:ext>
            </a:extLst>
          </p:cNvPr>
          <p:cNvSpPr txBox="1"/>
          <p:nvPr/>
        </p:nvSpPr>
        <p:spPr>
          <a:xfrm>
            <a:off x="913147" y="3974762"/>
            <a:ext cx="2180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2EBF52-039F-A08B-7F83-63757B875FD1}"/>
              </a:ext>
            </a:extLst>
          </p:cNvPr>
          <p:cNvSpPr txBox="1"/>
          <p:nvPr/>
        </p:nvSpPr>
        <p:spPr>
          <a:xfrm>
            <a:off x="10478494" y="3974762"/>
            <a:ext cx="1766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17E21F-8312-A15A-706D-AFBA7128C423}"/>
              </a:ext>
            </a:extLst>
          </p:cNvPr>
          <p:cNvSpPr/>
          <p:nvPr/>
        </p:nvSpPr>
        <p:spPr>
          <a:xfrm>
            <a:off x="23690446" y="4799489"/>
            <a:ext cx="8247358" cy="72490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10BD7D-5114-4A0F-E379-99A466C508C2}"/>
              </a:ext>
            </a:extLst>
          </p:cNvPr>
          <p:cNvSpPr txBox="1"/>
          <p:nvPr/>
        </p:nvSpPr>
        <p:spPr>
          <a:xfrm>
            <a:off x="23687175" y="4017532"/>
            <a:ext cx="2438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12D8D37-9884-C631-2104-37197E80C6E0}"/>
              </a:ext>
            </a:extLst>
          </p:cNvPr>
          <p:cNvGrpSpPr/>
          <p:nvPr/>
        </p:nvGrpSpPr>
        <p:grpSpPr>
          <a:xfrm>
            <a:off x="23666418" y="12239526"/>
            <a:ext cx="8250629" cy="5322733"/>
            <a:chOff x="23683904" y="10789920"/>
            <a:chExt cx="8250629" cy="670727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F4EB82D-27D1-B661-462A-9873ABC0476E}"/>
                </a:ext>
              </a:extLst>
            </p:cNvPr>
            <p:cNvSpPr/>
            <p:nvPr/>
          </p:nvSpPr>
          <p:spPr>
            <a:xfrm>
              <a:off x="23687175" y="11571878"/>
              <a:ext cx="8247358" cy="5925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4E5EC1-733E-7F9C-D234-C680B675C12F}"/>
                </a:ext>
              </a:extLst>
            </p:cNvPr>
            <p:cNvSpPr txBox="1"/>
            <p:nvPr/>
          </p:nvSpPr>
          <p:spPr>
            <a:xfrm>
              <a:off x="23683904" y="10789920"/>
              <a:ext cx="2521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E2FE388-1C7C-70A4-E70A-4794818FB1E2}"/>
              </a:ext>
            </a:extLst>
          </p:cNvPr>
          <p:cNvSpPr/>
          <p:nvPr/>
        </p:nvSpPr>
        <p:spPr>
          <a:xfrm>
            <a:off x="23683904" y="18461109"/>
            <a:ext cx="8247358" cy="22409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59EAC0-F52E-9039-31EF-B56B7A9EFB86}"/>
              </a:ext>
            </a:extLst>
          </p:cNvPr>
          <p:cNvSpPr txBox="1"/>
          <p:nvPr/>
        </p:nvSpPr>
        <p:spPr>
          <a:xfrm>
            <a:off x="23616455" y="17753222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94C923-3C67-0DED-081B-762E2B4400AE}"/>
              </a:ext>
            </a:extLst>
          </p:cNvPr>
          <p:cNvSpPr txBox="1"/>
          <p:nvPr/>
        </p:nvSpPr>
        <p:spPr>
          <a:xfrm>
            <a:off x="23616455" y="20938027"/>
            <a:ext cx="8350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thanks HKUST Econ dept for funding the experiment as her UG thesis.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C6EA3BB-651F-9CB0-1472-21618C88447A}"/>
              </a:ext>
            </a:extLst>
          </p:cNvPr>
          <p:cNvGrpSpPr/>
          <p:nvPr/>
        </p:nvGrpSpPr>
        <p:grpSpPr>
          <a:xfrm>
            <a:off x="906605" y="7030501"/>
            <a:ext cx="8318078" cy="5964563"/>
            <a:chOff x="913147" y="7325336"/>
            <a:chExt cx="8318078" cy="596456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817E82B-532D-B49C-A975-D95397FD57C8}"/>
                </a:ext>
              </a:extLst>
            </p:cNvPr>
            <p:cNvSpPr/>
            <p:nvPr/>
          </p:nvSpPr>
          <p:spPr>
            <a:xfrm>
              <a:off x="983867" y="8017109"/>
              <a:ext cx="8247358" cy="5272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43F5B2-D71A-9632-7445-341FEA387D72}"/>
                </a:ext>
              </a:extLst>
            </p:cNvPr>
            <p:cNvSpPr txBox="1"/>
            <p:nvPr/>
          </p:nvSpPr>
          <p:spPr>
            <a:xfrm>
              <a:off x="913147" y="7325336"/>
              <a:ext cx="45304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Experimental Design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E9B930-2863-18F8-5E58-6AD45D4B0EB3}"/>
                </a:ext>
              </a:extLst>
            </p:cNvPr>
            <p:cNvSpPr txBox="1"/>
            <p:nvPr/>
          </p:nvSpPr>
          <p:spPr>
            <a:xfrm>
              <a:off x="1268022" y="8073111"/>
              <a:ext cx="7826393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Sample: 600 Prolific participants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Within-subject treatment: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- 10 trails of lottery decision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- 5 unique pairs of Risky and Safe lotteries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- Along with either a Treatment or a Control Decoy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Between-subject condition: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- Risk-seeking: treatment decoy targets risky lottery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- Risk-averse: treatment decoy targets safe lottery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Decisions are incentivized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Exclude participants who choose the decoy more than 5 times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*Pre-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registrated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on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AsPredicted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C09F597-3597-EBCC-D820-2B05F6F38349}"/>
              </a:ext>
            </a:extLst>
          </p:cNvPr>
          <p:cNvSpPr txBox="1"/>
          <p:nvPr/>
        </p:nvSpPr>
        <p:spPr>
          <a:xfrm>
            <a:off x="1212716" y="4742810"/>
            <a:ext cx="74413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Sample: 600 Prolific participants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Within-subject treatment: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- 10 trails of lottery decision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- 5 unique pairs of Focal and Non-focal lotteries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Along with either a Treatment or a Control Decoy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32EDEEC-D191-DC95-8C72-4D8898133D57}"/>
              </a:ext>
            </a:extLst>
          </p:cNvPr>
          <p:cNvGrpSpPr/>
          <p:nvPr/>
        </p:nvGrpSpPr>
        <p:grpSpPr>
          <a:xfrm>
            <a:off x="913147" y="12948690"/>
            <a:ext cx="8311536" cy="8697223"/>
            <a:chOff x="916418" y="14591728"/>
            <a:chExt cx="8311536" cy="869722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BFED191-9B04-B398-9A7D-FDCD567EDEBE}"/>
                </a:ext>
              </a:extLst>
            </p:cNvPr>
            <p:cNvSpPr/>
            <p:nvPr/>
          </p:nvSpPr>
          <p:spPr>
            <a:xfrm>
              <a:off x="980596" y="15299615"/>
              <a:ext cx="8247358" cy="79893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19063E-76F1-356F-B106-3D89115FDC6F}"/>
                </a:ext>
              </a:extLst>
            </p:cNvPr>
            <p:cNvSpPr txBox="1"/>
            <p:nvPr/>
          </p:nvSpPr>
          <p:spPr>
            <a:xfrm>
              <a:off x="916418" y="14591728"/>
              <a:ext cx="32768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Lottery Design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9DAB42-6E7E-45B4-7A30-EFC41BC168E7}"/>
                </a:ext>
              </a:extLst>
            </p:cNvPr>
            <p:cNvSpPr txBox="1"/>
            <p:nvPr/>
          </p:nvSpPr>
          <p:spPr>
            <a:xfrm>
              <a:off x="1271293" y="15305102"/>
              <a:ext cx="791509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 among three lotteries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Risky &amp; Safe lotteries are symmetric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Treatment decoy: same winning prob of half of the payoff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Control decoy: 50% of the same EV as treatment decoy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Various level of difference in Certainty Equivalent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Lotteries are presented both visually and numerically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3551584-FA67-D5E4-A367-B6BA37CFDBCA}"/>
              </a:ext>
            </a:extLst>
          </p:cNvPr>
          <p:cNvSpPr txBox="1"/>
          <p:nvPr/>
        </p:nvSpPr>
        <p:spPr>
          <a:xfrm>
            <a:off x="1044278" y="18762130"/>
            <a:ext cx="35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decoy targets risky lottery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647179-E53A-2D66-BEEC-099A09019356}"/>
              </a:ext>
            </a:extLst>
          </p:cNvPr>
          <p:cNvSpPr txBox="1"/>
          <p:nvPr/>
        </p:nvSpPr>
        <p:spPr>
          <a:xfrm>
            <a:off x="2086486" y="2045956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decoy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DCC6231-3176-16B3-F8BA-4A80BA7B251D}"/>
              </a:ext>
            </a:extLst>
          </p:cNvPr>
          <p:cNvGrpSpPr/>
          <p:nvPr/>
        </p:nvGrpSpPr>
        <p:grpSpPr>
          <a:xfrm>
            <a:off x="4627823" y="16386407"/>
            <a:ext cx="4507601" cy="5110105"/>
            <a:chOff x="4248908" y="16264119"/>
            <a:chExt cx="4507601" cy="5110105"/>
          </a:xfrm>
        </p:grpSpPr>
        <p:pic>
          <p:nvPicPr>
            <p:cNvPr id="56" name="Picture 55" descr="A pie chart with numbers and a percentage&#10;&#10;AI-generated content may be incorrect.">
              <a:extLst>
                <a:ext uri="{FF2B5EF4-FFF2-40B4-BE49-F238E27FC236}">
                  <a16:creationId xmlns:a16="http://schemas.microsoft.com/office/drawing/2014/main" id="{C892076B-8345-4AEA-E55F-AC8F115B3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8908" y="19669669"/>
              <a:ext cx="4503548" cy="1704555"/>
            </a:xfrm>
            <a:prstGeom prst="rect">
              <a:avLst/>
            </a:prstGeom>
          </p:spPr>
        </p:pic>
        <p:pic>
          <p:nvPicPr>
            <p:cNvPr id="58" name="Picture 57" descr="A pie chart with numbers and a percentage&#10;&#10;AI-generated content may be incorrect.">
              <a:extLst>
                <a:ext uri="{FF2B5EF4-FFF2-40B4-BE49-F238E27FC236}">
                  <a16:creationId xmlns:a16="http://schemas.microsoft.com/office/drawing/2014/main" id="{3AEC01FF-8398-6905-9C81-B7F41D947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8908" y="17972231"/>
              <a:ext cx="4507601" cy="1704555"/>
            </a:xfrm>
            <a:prstGeom prst="rect">
              <a:avLst/>
            </a:prstGeom>
          </p:spPr>
        </p:pic>
        <p:pic>
          <p:nvPicPr>
            <p:cNvPr id="63" name="Picture 62" descr="A pie chart with numbers and a percentage&#10;&#10;AI-generated content may be incorrect.">
              <a:extLst>
                <a:ext uri="{FF2B5EF4-FFF2-40B4-BE49-F238E27FC236}">
                  <a16:creationId xmlns:a16="http://schemas.microsoft.com/office/drawing/2014/main" id="{88DF85B3-34B9-F4AB-5D9B-94E12BB8F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48908" y="16264119"/>
              <a:ext cx="4503548" cy="1692778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ECC47AF-447D-5A62-38DE-160B09FF5958}"/>
              </a:ext>
            </a:extLst>
          </p:cNvPr>
          <p:cNvSpPr txBox="1"/>
          <p:nvPr/>
        </p:nvSpPr>
        <p:spPr>
          <a:xfrm>
            <a:off x="1044278" y="17048130"/>
            <a:ext cx="34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decoy targets safe lottery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C4E29B-9EB6-72BE-A976-E4D4C6348601}"/>
              </a:ext>
            </a:extLst>
          </p:cNvPr>
          <p:cNvSpPr txBox="1"/>
          <p:nvPr/>
        </p:nvSpPr>
        <p:spPr>
          <a:xfrm>
            <a:off x="23893119" y="4977188"/>
            <a:ext cx="80239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decoy is dominated by Safe lottery in both attributes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decoy inadvertently makes Safe lottery attractive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decoy is still chosen at some rate despite being strictly dominated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decoy that targets Risky lottery reduces the proportion of decoy being chosen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decoy that targets Safe lottery instead decreases the proportion of Safe lottery being chosen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5532E4-1939-75BD-DE4D-A05CF20468D8}"/>
              </a:ext>
            </a:extLst>
          </p:cNvPr>
          <p:cNvSpPr txBox="1"/>
          <p:nvPr/>
        </p:nvSpPr>
        <p:spPr>
          <a:xfrm>
            <a:off x="23683904" y="13037298"/>
            <a:ext cx="80239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 significantly inhibits the attraction effect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Attraction effect may not be robust to options that are objectively equivalent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Decoy may work by avoiding the worst option rather than making the option more attractive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attraction effect in ways other than single choice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Elicit the WTP of the lotteries in the presence/absence of the decoy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for the ranking of the lotteries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for multiple choices 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56FC12-1153-D026-62EA-AACB00CC2B7C}"/>
              </a:ext>
            </a:extLst>
          </p:cNvPr>
          <p:cNvSpPr txBox="1"/>
          <p:nvPr/>
        </p:nvSpPr>
        <p:spPr>
          <a:xfrm>
            <a:off x="24101106" y="8684855"/>
            <a:ext cx="231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47% of winning $23</a:t>
            </a:r>
          </a:p>
          <a:p>
            <a:pPr algn="ctr"/>
            <a:r>
              <a:rPr lang="en-US" dirty="0" err="1"/>
              <a:t>v.s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19% of winning $57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CC226A-A0E3-1234-F08C-3B900F862AFE}"/>
              </a:ext>
            </a:extLst>
          </p:cNvPr>
          <p:cNvSpPr txBox="1"/>
          <p:nvPr/>
        </p:nvSpPr>
        <p:spPr>
          <a:xfrm>
            <a:off x="24101105" y="10276341"/>
            <a:ext cx="231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47% of winning $23</a:t>
            </a:r>
          </a:p>
          <a:p>
            <a:pPr algn="ctr"/>
            <a:r>
              <a:rPr lang="en-US" dirty="0" err="1"/>
              <a:t>v.s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23% of winning $47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8CB2D2-D239-5FFC-D090-2C4F3F91BBFB}"/>
              </a:ext>
            </a:extLst>
          </p:cNvPr>
          <p:cNvSpPr txBox="1"/>
          <p:nvPr/>
        </p:nvSpPr>
        <p:spPr>
          <a:xfrm>
            <a:off x="26419455" y="8636677"/>
            <a:ext cx="5389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to determine which one has a higher EV</a:t>
            </a:r>
          </a:p>
          <a:p>
            <a:r>
              <a:rPr lang="en-US" dirty="0"/>
              <a:t>Decoy 19% of winning $28 may work well in this case</a:t>
            </a:r>
          </a:p>
          <a:p>
            <a:r>
              <a:rPr lang="en-US" dirty="0"/>
              <a:t>It helps eliminate the worst possible option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Ambiguity in the lower order decision criteria (EV)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6E89F4-D994-F7B0-53ED-6245F0B4B1BF}"/>
              </a:ext>
            </a:extLst>
          </p:cNvPr>
          <p:cNvSpPr txBox="1"/>
          <p:nvPr/>
        </p:nvSpPr>
        <p:spPr>
          <a:xfrm>
            <a:off x="26417968" y="10276341"/>
            <a:ext cx="53129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 EV the same, risk preference makes the call</a:t>
            </a:r>
          </a:p>
          <a:p>
            <a:r>
              <a:rPr lang="en-US" dirty="0"/>
              <a:t>Decoy 23% of winning $23 may not work in this case</a:t>
            </a:r>
          </a:p>
          <a:p>
            <a:r>
              <a:rPr lang="en-US" dirty="0"/>
              <a:t>Since the decision has already been made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Objectively equivalent options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F7355E-F1DA-ED75-6FD8-E07C7F425E29}"/>
              </a:ext>
            </a:extLst>
          </p:cNvPr>
          <p:cNvSpPr txBox="1"/>
          <p:nvPr/>
        </p:nvSpPr>
        <p:spPr>
          <a:xfrm>
            <a:off x="24731682" y="11531784"/>
            <a:ext cx="634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Decoy works in resolving the “tie” by avoiding the worst option!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B266B0-B90A-AD3A-71E7-98B6ABB7DB5B}"/>
              </a:ext>
            </a:extLst>
          </p:cNvPr>
          <p:cNvSpPr txBox="1"/>
          <p:nvPr/>
        </p:nvSpPr>
        <p:spPr>
          <a:xfrm>
            <a:off x="24222174" y="16032467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47% of winning $23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19% of winning $57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19% of winning $28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63% of winning $17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4F8488-0A54-FF1B-B8A2-E92823A1053D}"/>
              </a:ext>
            </a:extLst>
          </p:cNvPr>
          <p:cNvSpPr txBox="1"/>
          <p:nvPr/>
        </p:nvSpPr>
        <p:spPr>
          <a:xfrm>
            <a:off x="26808993" y="16202111"/>
            <a:ext cx="3536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doubtful that if B will still be chosen if participants are allowed to choose two lotteries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00259DD-6913-E6C3-FB3D-37E44B36BA05}"/>
              </a:ext>
            </a:extLst>
          </p:cNvPr>
          <p:cNvGrpSpPr/>
          <p:nvPr/>
        </p:nvGrpSpPr>
        <p:grpSpPr>
          <a:xfrm>
            <a:off x="11910635" y="10132766"/>
            <a:ext cx="8571612" cy="10382439"/>
            <a:chOff x="12411192" y="9837006"/>
            <a:chExt cx="8405744" cy="1018153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DF8D731-73A1-4104-E7CB-B5F9811649B3}"/>
                </a:ext>
              </a:extLst>
            </p:cNvPr>
            <p:cNvGrpSpPr/>
            <p:nvPr/>
          </p:nvGrpSpPr>
          <p:grpSpPr>
            <a:xfrm>
              <a:off x="12986421" y="19060993"/>
              <a:ext cx="7830515" cy="369332"/>
              <a:chOff x="11568951" y="8214746"/>
              <a:chExt cx="5488255" cy="369332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B590E2A-D82C-563D-5277-0A7182773F74}"/>
                  </a:ext>
                </a:extLst>
              </p:cNvPr>
              <p:cNvSpPr txBox="1"/>
              <p:nvPr/>
            </p:nvSpPr>
            <p:spPr>
              <a:xfrm>
                <a:off x="11568951" y="8214746"/>
                <a:ext cx="2331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Most dissimilar in risk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26C03C0-8DAD-CC4C-2991-F485493FE50C}"/>
                  </a:ext>
                </a:extLst>
              </p:cNvPr>
              <p:cNvSpPr txBox="1"/>
              <p:nvPr/>
            </p:nvSpPr>
            <p:spPr>
              <a:xfrm>
                <a:off x="15631063" y="8214746"/>
                <a:ext cx="142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Most similar in risk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C2BD904-B9CC-0B48-C0B7-13746589464C}"/>
                </a:ext>
              </a:extLst>
            </p:cNvPr>
            <p:cNvGrpSpPr/>
            <p:nvPr/>
          </p:nvGrpSpPr>
          <p:grpSpPr>
            <a:xfrm>
              <a:off x="12411192" y="9837006"/>
              <a:ext cx="8347629" cy="10181530"/>
              <a:chOff x="12411192" y="9837006"/>
              <a:chExt cx="8347629" cy="10181530"/>
            </a:xfrm>
          </p:grpSpPr>
          <p:pic>
            <p:nvPicPr>
              <p:cNvPr id="19" name="Picture 18" descr="A graph with numbers and lines&#10;&#10;AI-generated content may be incorrect.">
                <a:extLst>
                  <a:ext uri="{FF2B5EF4-FFF2-40B4-BE49-F238E27FC236}">
                    <a16:creationId xmlns:a16="http://schemas.microsoft.com/office/drawing/2014/main" id="{937E6F42-A31E-647F-CDE7-3124CC296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16833"/>
              <a:stretch>
                <a:fillRect/>
              </a:stretch>
            </p:blipFill>
            <p:spPr>
              <a:xfrm>
                <a:off x="14029815" y="10379914"/>
                <a:ext cx="5685615" cy="274751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896528-4CEB-182E-56D4-7CD10E906570}"/>
                  </a:ext>
                </a:extLst>
              </p:cNvPr>
              <p:cNvSpPr txBox="1"/>
              <p:nvPr/>
            </p:nvSpPr>
            <p:spPr>
              <a:xfrm rot="16200000">
                <a:off x="11942527" y="11747227"/>
                <a:ext cx="34561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P(Chosen | Focal) – P(Chosen | Non-Focal)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2295D7-BDA4-4276-6DF0-6CED0FF9F28E}"/>
                  </a:ext>
                </a:extLst>
              </p:cNvPr>
              <p:cNvSpPr txBox="1"/>
              <p:nvPr/>
            </p:nvSpPr>
            <p:spPr>
              <a:xfrm>
                <a:off x="14352284" y="9837006"/>
                <a:ext cx="5013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Preference Reversal: Safe Decoy </a:t>
                </a:r>
                <a:r>
                  <a:rPr lang="en-US" dirty="0" err="1"/>
                  <a:t>v.s</a:t>
                </a:r>
                <a:r>
                  <a:rPr lang="en-US" dirty="0"/>
                  <a:t>. Risky Decoy</a:t>
                </a:r>
              </a:p>
            </p:txBody>
          </p:sp>
          <p:pic>
            <p:nvPicPr>
              <p:cNvPr id="33" name="Picture 32" descr="A graph with numbers and lines&#10;&#10;AI-generated content may be incorrect.">
                <a:extLst>
                  <a:ext uri="{FF2B5EF4-FFF2-40B4-BE49-F238E27FC236}">
                    <a16:creationId xmlns:a16="http://schemas.microsoft.com/office/drawing/2014/main" id="{53342A9B-2686-FBF5-1AE5-42E296690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86421" y="15707573"/>
                <a:ext cx="7772400" cy="323922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D62682-EB63-3FF9-AEE1-E4B3B330C309}"/>
                  </a:ext>
                </a:extLst>
              </p:cNvPr>
              <p:cNvSpPr txBox="1"/>
              <p:nvPr/>
            </p:nvSpPr>
            <p:spPr>
              <a:xfrm rot="16200000">
                <a:off x="10837011" y="17263573"/>
                <a:ext cx="34561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P(Chosen | Focal) – P(Chosen | Non-Focal)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3CBE9CB-B2DF-86E9-42F1-7953FA7A6C82}"/>
                  </a:ext>
                </a:extLst>
              </p:cNvPr>
              <p:cNvSpPr txBox="1"/>
              <p:nvPr/>
            </p:nvSpPr>
            <p:spPr>
              <a:xfrm>
                <a:off x="13553026" y="15205812"/>
                <a:ext cx="6639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Heterogeneity in Preference Reversal Across Pair Characteristics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33F8450-F161-3763-6347-F8610133E2EE}"/>
                  </a:ext>
                </a:extLst>
              </p:cNvPr>
              <p:cNvGrpSpPr/>
              <p:nvPr/>
            </p:nvGrpSpPr>
            <p:grpSpPr>
              <a:xfrm>
                <a:off x="14352284" y="13259853"/>
                <a:ext cx="5363146" cy="369332"/>
                <a:chOff x="11568950" y="8299284"/>
                <a:chExt cx="5363146" cy="369332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802B61A-B985-53E8-8AF9-B4D8B65AB774}"/>
                    </a:ext>
                  </a:extLst>
                </p:cNvPr>
                <p:cNvSpPr txBox="1"/>
                <p:nvPr/>
              </p:nvSpPr>
              <p:spPr>
                <a:xfrm>
                  <a:off x="11568950" y="8299284"/>
                  <a:ext cx="815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Decoy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91A0A71-D497-4167-740E-C70A6B6342CB}"/>
                    </a:ext>
                  </a:extLst>
                </p:cNvPr>
                <p:cNvSpPr txBox="1"/>
                <p:nvPr/>
              </p:nvSpPr>
              <p:spPr>
                <a:xfrm>
                  <a:off x="13320768" y="8299284"/>
                  <a:ext cx="1395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Risky lottery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0C5494D-6E03-6D51-4EBA-61D99BABAC75}"/>
                    </a:ext>
                  </a:extLst>
                </p:cNvPr>
                <p:cNvSpPr txBox="1"/>
                <p:nvPr/>
              </p:nvSpPr>
              <p:spPr>
                <a:xfrm>
                  <a:off x="15617954" y="8299284"/>
                  <a:ext cx="1314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Safe lottery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3E576E9-9216-BE01-84E4-E2FF2639E280}"/>
                  </a:ext>
                </a:extLst>
              </p:cNvPr>
              <p:cNvSpPr txBox="1"/>
              <p:nvPr/>
            </p:nvSpPr>
            <p:spPr>
              <a:xfrm>
                <a:off x="15033688" y="19649204"/>
                <a:ext cx="367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Difference in Certainty Equivalence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D249177-105E-3300-9676-035219A4A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70597" y="19515950"/>
                <a:ext cx="664127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8DED4B8-221B-3A3E-DDCC-39A790D5FED9}"/>
              </a:ext>
            </a:extLst>
          </p:cNvPr>
          <p:cNvCxnSpPr/>
          <p:nvPr/>
        </p:nvCxnSpPr>
        <p:spPr>
          <a:xfrm>
            <a:off x="13561198" y="11704320"/>
            <a:ext cx="5797807" cy="0"/>
          </a:xfrm>
          <a:prstGeom prst="line">
            <a:avLst/>
          </a:prstGeom>
          <a:ln w="5715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DEBE076-02DA-7930-3FAB-22C68E279607}"/>
              </a:ext>
            </a:extLst>
          </p:cNvPr>
          <p:cNvCxnSpPr>
            <a:cxnSpLocks/>
          </p:cNvCxnSpPr>
          <p:nvPr/>
        </p:nvCxnSpPr>
        <p:spPr>
          <a:xfrm>
            <a:off x="12527280" y="17693640"/>
            <a:ext cx="7895705" cy="0"/>
          </a:xfrm>
          <a:prstGeom prst="line">
            <a:avLst/>
          </a:prstGeom>
          <a:ln w="5715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4265D9D-536E-9D02-FC59-D0E4A8EC1DA8}"/>
              </a:ext>
            </a:extLst>
          </p:cNvPr>
          <p:cNvGrpSpPr/>
          <p:nvPr/>
        </p:nvGrpSpPr>
        <p:grpSpPr>
          <a:xfrm>
            <a:off x="11013253" y="5454198"/>
            <a:ext cx="10789990" cy="3904640"/>
            <a:chOff x="11040971" y="5280917"/>
            <a:chExt cx="10789990" cy="3904640"/>
          </a:xfrm>
        </p:grpSpPr>
        <p:pic>
          <p:nvPicPr>
            <p:cNvPr id="3" name="Picture 2" descr="A graph with numbers and lines&#10;&#10;AI-generated content may be incorrect.">
              <a:extLst>
                <a:ext uri="{FF2B5EF4-FFF2-40B4-BE49-F238E27FC236}">
                  <a16:creationId xmlns:a16="http://schemas.microsoft.com/office/drawing/2014/main" id="{D253DB73-C0DB-E06E-F198-3CDBB202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10752" b="23277"/>
            <a:stretch>
              <a:fillRect/>
            </a:stretch>
          </p:blipFill>
          <p:spPr>
            <a:xfrm>
              <a:off x="11580425" y="5778458"/>
              <a:ext cx="5029200" cy="248192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9" name="Picture 8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5CE2A402-98B8-260B-C899-C4A566117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1017" b="23411"/>
            <a:stretch>
              <a:fillRect/>
            </a:stretch>
          </p:blipFill>
          <p:spPr>
            <a:xfrm>
              <a:off x="16801761" y="5787071"/>
              <a:ext cx="5029200" cy="247330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235DC8-6ED8-9035-1A9D-69FB66CC70FB}"/>
                </a:ext>
              </a:extLst>
            </p:cNvPr>
            <p:cNvSpPr txBox="1"/>
            <p:nvPr/>
          </p:nvSpPr>
          <p:spPr>
            <a:xfrm rot="16200000">
              <a:off x="9401805" y="7029700"/>
              <a:ext cx="3586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P(Chosen | Treatment) – P(Chosen | Control)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1164B5-89D4-006B-D4FC-1C7E2C7B6897}"/>
                </a:ext>
              </a:extLst>
            </p:cNvPr>
            <p:cNvSpPr txBox="1"/>
            <p:nvPr/>
          </p:nvSpPr>
          <p:spPr>
            <a:xfrm>
              <a:off x="11991500" y="5280917"/>
              <a:ext cx="4311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Treatment Safe Decoy </a:t>
              </a:r>
              <a:r>
                <a:rPr lang="en-US" dirty="0" err="1"/>
                <a:t>v.s</a:t>
              </a:r>
              <a:r>
                <a:rPr lang="en-US" dirty="0"/>
                <a:t>. Control Decoy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5D2979-7D1A-003B-E33A-1FCC4ADA6C6F}"/>
                </a:ext>
              </a:extLst>
            </p:cNvPr>
            <p:cNvSpPr txBox="1"/>
            <p:nvPr/>
          </p:nvSpPr>
          <p:spPr>
            <a:xfrm>
              <a:off x="17212836" y="5280917"/>
              <a:ext cx="4288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Treatment Risky Decoy </a:t>
              </a:r>
              <a:r>
                <a:rPr lang="en-US" dirty="0" err="1"/>
                <a:t>v.s</a:t>
              </a:r>
              <a:r>
                <a:rPr lang="en-US" dirty="0"/>
                <a:t>. Control Decoy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3EC42A6-3C3B-92A8-75F6-15F6CCF4A1D6}"/>
                </a:ext>
              </a:extLst>
            </p:cNvPr>
            <p:cNvGrpSpPr/>
            <p:nvPr/>
          </p:nvGrpSpPr>
          <p:grpSpPr>
            <a:xfrm>
              <a:off x="11838598" y="8315523"/>
              <a:ext cx="4771027" cy="380484"/>
              <a:chOff x="11838598" y="8315523"/>
              <a:chExt cx="4771027" cy="38048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A576556-0BF8-1C48-0208-8A80BBA5D0E0}"/>
                  </a:ext>
                </a:extLst>
              </p:cNvPr>
              <p:cNvSpPr txBox="1"/>
              <p:nvPr/>
            </p:nvSpPr>
            <p:spPr>
              <a:xfrm>
                <a:off x="11838598" y="8315523"/>
                <a:ext cx="815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Decoy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B6579EC-E592-B311-8B37-1BF25A595BFA}"/>
                  </a:ext>
                </a:extLst>
              </p:cNvPr>
              <p:cNvSpPr txBox="1"/>
              <p:nvPr/>
            </p:nvSpPr>
            <p:spPr>
              <a:xfrm>
                <a:off x="13393764" y="8326675"/>
                <a:ext cx="1395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Risky lottery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F10727-DE91-849C-D0C3-77045AA4836D}"/>
                  </a:ext>
                </a:extLst>
              </p:cNvPr>
              <p:cNvSpPr txBox="1"/>
              <p:nvPr/>
            </p:nvSpPr>
            <p:spPr>
              <a:xfrm>
                <a:off x="15295483" y="8315523"/>
                <a:ext cx="1314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Safe lottery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6D0FEBB-C612-8677-2E9A-707019E9ECA3}"/>
                </a:ext>
              </a:extLst>
            </p:cNvPr>
            <p:cNvGrpSpPr/>
            <p:nvPr/>
          </p:nvGrpSpPr>
          <p:grpSpPr>
            <a:xfrm>
              <a:off x="17007445" y="8315523"/>
              <a:ext cx="4771027" cy="380484"/>
              <a:chOff x="11838598" y="8315523"/>
              <a:chExt cx="4771027" cy="38048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FB7ECF-134A-8C3B-0F4D-BE8C05AC9EC9}"/>
                  </a:ext>
                </a:extLst>
              </p:cNvPr>
              <p:cNvSpPr txBox="1"/>
              <p:nvPr/>
            </p:nvSpPr>
            <p:spPr>
              <a:xfrm>
                <a:off x="11838598" y="8315523"/>
                <a:ext cx="815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Decoy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2EC6E49-D5A1-1F43-2BEE-B21E434E5916}"/>
                  </a:ext>
                </a:extLst>
              </p:cNvPr>
              <p:cNvSpPr txBox="1"/>
              <p:nvPr/>
            </p:nvSpPr>
            <p:spPr>
              <a:xfrm>
                <a:off x="13393764" y="8326675"/>
                <a:ext cx="1395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Risky lottery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788D413-43AF-01E5-44BD-C0B352D55877}"/>
                  </a:ext>
                </a:extLst>
              </p:cNvPr>
              <p:cNvSpPr txBox="1"/>
              <p:nvPr/>
            </p:nvSpPr>
            <p:spPr>
              <a:xfrm>
                <a:off x="15295483" y="8315523"/>
                <a:ext cx="1314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Safe lottery</a:t>
                </a:r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9736551-9569-8752-9CFF-5C64C44DA7F6}"/>
                </a:ext>
              </a:extLst>
            </p:cNvPr>
            <p:cNvCxnSpPr>
              <a:cxnSpLocks/>
            </p:cNvCxnSpPr>
            <p:nvPr/>
          </p:nvCxnSpPr>
          <p:spPr>
            <a:xfrm>
              <a:off x="11580425" y="7265075"/>
              <a:ext cx="5029200" cy="0"/>
            </a:xfrm>
            <a:prstGeom prst="line">
              <a:avLst/>
            </a:prstGeom>
            <a:ln w="57150">
              <a:solidFill>
                <a:srgbClr val="FF0000">
                  <a:alpha val="1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AC5619A-1AD6-6C2B-D1C1-84A8DD002445}"/>
                </a:ext>
              </a:extLst>
            </p:cNvPr>
            <p:cNvCxnSpPr>
              <a:cxnSpLocks/>
            </p:cNvCxnSpPr>
            <p:nvPr/>
          </p:nvCxnSpPr>
          <p:spPr>
            <a:xfrm>
              <a:off x="16801761" y="7223760"/>
              <a:ext cx="5029200" cy="0"/>
            </a:xfrm>
            <a:prstGeom prst="line">
              <a:avLst/>
            </a:prstGeom>
            <a:ln w="57150">
              <a:solidFill>
                <a:srgbClr val="FF0000">
                  <a:alpha val="1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77354-D5E7-1A5C-0CAE-B00756C79FEE}"/>
                </a:ext>
              </a:extLst>
            </p:cNvPr>
            <p:cNvSpPr txBox="1"/>
            <p:nvPr/>
          </p:nvSpPr>
          <p:spPr>
            <a:xfrm>
              <a:off x="13457479" y="8791978"/>
              <a:ext cx="104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20% of 95¢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6BB8ECD-1A41-DFEB-19FA-CD424A74B089}"/>
                </a:ext>
              </a:extLst>
            </p:cNvPr>
            <p:cNvSpPr txBox="1"/>
            <p:nvPr/>
          </p:nvSpPr>
          <p:spPr>
            <a:xfrm>
              <a:off x="15393420" y="8791978"/>
              <a:ext cx="104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95% of 20¢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4FF8272-F298-28D0-3E6B-DD1FA9B1FAA4}"/>
                </a:ext>
              </a:extLst>
            </p:cNvPr>
            <p:cNvSpPr txBox="1"/>
            <p:nvPr/>
          </p:nvSpPr>
          <p:spPr>
            <a:xfrm>
              <a:off x="11720555" y="8662337"/>
              <a:ext cx="1204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 50% of 38¢</a:t>
              </a: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 95% of 10¢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62AAA31-D9E5-3A36-C0A1-0D92E9A61200}"/>
                </a:ext>
              </a:extLst>
            </p:cNvPr>
            <p:cNvSpPr txBox="1"/>
            <p:nvPr/>
          </p:nvSpPr>
          <p:spPr>
            <a:xfrm>
              <a:off x="18631537" y="8791978"/>
              <a:ext cx="104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20% of 95¢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399EBD3-C4A4-FC37-6D37-83FD50956C17}"/>
                </a:ext>
              </a:extLst>
            </p:cNvPr>
            <p:cNvSpPr txBox="1"/>
            <p:nvPr/>
          </p:nvSpPr>
          <p:spPr>
            <a:xfrm>
              <a:off x="20567478" y="8791978"/>
              <a:ext cx="104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95% of 20¢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2A400F8-7BAA-F269-BC51-392906C6CBFD}"/>
                </a:ext>
              </a:extLst>
            </p:cNvPr>
            <p:cNvSpPr txBox="1"/>
            <p:nvPr/>
          </p:nvSpPr>
          <p:spPr>
            <a:xfrm>
              <a:off x="16835051" y="8662337"/>
              <a:ext cx="1313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 50% of 38¢</a:t>
              </a: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 20% of 47.5¢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806B2D21-2DBB-785B-6FD5-C9CBEFF04DBD}"/>
              </a:ext>
            </a:extLst>
          </p:cNvPr>
          <p:cNvSpPr txBox="1"/>
          <p:nvPr/>
        </p:nvSpPr>
        <p:spPr>
          <a:xfrm>
            <a:off x="15887112" y="14026722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20% of 95¢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0320365-0042-6F58-E97C-265F9EC2A888}"/>
              </a:ext>
            </a:extLst>
          </p:cNvPr>
          <p:cNvSpPr txBox="1"/>
          <p:nvPr/>
        </p:nvSpPr>
        <p:spPr>
          <a:xfrm>
            <a:off x="18215414" y="14026722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95% of 20¢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89727B6-BA56-4166-476F-F961C87C6D59}"/>
              </a:ext>
            </a:extLst>
          </p:cNvPr>
          <p:cNvSpPr txBox="1"/>
          <p:nvPr/>
        </p:nvSpPr>
        <p:spPr>
          <a:xfrm>
            <a:off x="13652009" y="13986950"/>
            <a:ext cx="1375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S’ 95% of 10¢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R’ 20% of 47.5¢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A029331-D8E0-F9A0-0171-1981416F0339}"/>
              </a:ext>
            </a:extLst>
          </p:cNvPr>
          <p:cNvSpPr txBox="1"/>
          <p:nvPr/>
        </p:nvSpPr>
        <p:spPr>
          <a:xfrm>
            <a:off x="12497215" y="20098194"/>
            <a:ext cx="122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 95% of 20¢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20% of 95¢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E8DFD2E-776F-DA80-6B28-F24D5102E7EF}"/>
              </a:ext>
            </a:extLst>
          </p:cNvPr>
          <p:cNvSpPr txBox="1"/>
          <p:nvPr/>
        </p:nvSpPr>
        <p:spPr>
          <a:xfrm>
            <a:off x="19284199" y="20100053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 75% of 40¢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40% of 75¢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EE8DF8C-6B5F-A305-D6E0-F01846130CA2}"/>
              </a:ext>
            </a:extLst>
          </p:cNvPr>
          <p:cNvSpPr txBox="1"/>
          <p:nvPr/>
        </p:nvSpPr>
        <p:spPr>
          <a:xfrm>
            <a:off x="10769108" y="4843644"/>
            <a:ext cx="493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having a decoy that is similar but worse</a:t>
            </a:r>
          </a:p>
        </p:txBody>
      </p:sp>
    </p:spTree>
    <p:extLst>
      <p:ext uri="{BB962C8B-B14F-4D97-AF65-F5344CB8AC3E}">
        <p14:creationId xmlns:p14="http://schemas.microsoft.com/office/powerpoint/2010/main" val="119974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2801</TotalTime>
  <Words>701</Words>
  <Application>Microsoft Macintosh PowerPoint</Application>
  <PresentationFormat>Custom</PresentationFormat>
  <Paragraphs>115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Liao, Yi-tsen</dc:creator>
  <cp:lastModifiedBy>Liao, Yi-tsen</cp:lastModifiedBy>
  <cp:revision>6</cp:revision>
  <dcterms:created xsi:type="dcterms:W3CDTF">2025-10-15T20:04:39Z</dcterms:created>
  <dcterms:modified xsi:type="dcterms:W3CDTF">2025-10-30T03:07:20Z</dcterms:modified>
</cp:coreProperties>
</file>