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4" r:id="rId12"/>
    <p:sldId id="265" r:id="rId13"/>
    <p:sldId id="268" r:id="rId14"/>
    <p:sldId id="269"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Lst>
  <p:sldSz cx="9144000" cy="6858000" type="screen4x3"/>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1" d="100"/>
          <a:sy n="71" d="100"/>
        </p:scale>
        <p:origin x="1077"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B01494A-75D5-4DD4-B117-DFF709085F14}"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solidFill>
              <a:srgbClr val="000000">
                <a:alpha val="100000"/>
              </a:srgbClr>
            </a:solidFill>
            <a:miter lim="800000"/>
          </a:ln>
        </p:spPr>
      </p:sp>
      <p:sp>
        <p:nvSpPr>
          <p:cNvPr id="11267"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ea typeface="宋体" panose="02010600030101010101" pitchFamily="2" charset="-122"/>
            </a:endParaRPr>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6"/>
          <p:cNvGrpSpPr/>
          <p:nvPr/>
        </p:nvGrpSpPr>
        <p:grpSpPr>
          <a:xfrm>
            <a:off x="-7937" y="-7937"/>
            <a:ext cx="9169400" cy="6873875"/>
            <a:chOff x="-8466" y="-8468"/>
            <a:chExt cx="9169804" cy="6874935"/>
          </a:xfrm>
        </p:grpSpPr>
        <p:cxnSp>
          <p:nvCxnSpPr>
            <p:cNvPr id="19" name="Straight Connector 16"/>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7"/>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1" name="Freeform 18"/>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9"/>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0"/>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1"/>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2"/>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23"/>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24"/>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29"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0"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1"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p>
            <a:pPr algn="r" eaLnBrk="1" hangingPunct="1">
              <a:buNone/>
            </a:pPr>
            <a:fld id="{9A0DB2DC-4C9A-4742-B13C-FB6460FD3503}" type="slidenum">
              <a:rPr lang="en-US" altLang="zh-CN" dirty="0">
                <a:ea typeface="华文新魏" panose="02010800040101010101" pitchFamily="2" charset="-122"/>
              </a:rPr>
            </a:fld>
            <a:endParaRPr lang="en-US" altLang="zh-CN"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9"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bg>
      <p:bgPr>
        <a:solidFill>
          <a:schemeClr val="bg1"/>
        </a:solidFill>
        <a:effectLst/>
      </p:bgPr>
    </p:bg>
    <p:spTree>
      <p:nvGrpSpPr>
        <p:cNvPr id="1" name=""/>
        <p:cNvGrpSpPr/>
        <p:nvPr/>
      </p:nvGrpSpPr>
      <p:grpSpPr>
        <a:xfrm>
          <a:off x="0" y="0"/>
          <a:ext cx="0" cy="0"/>
          <a:chOff x="0" y="0"/>
          <a:chExt cx="0" cy="0"/>
        </a:xfrm>
      </p:grpSpPr>
      <p:sp>
        <p:nvSpPr>
          <p:cNvPr id="18" name="TextBox 23"/>
          <p:cNvSpPr txBox="1">
            <a:spLocks noChangeArrowheads="1"/>
          </p:cNvSpPr>
          <p:nvPr/>
        </p:nvSpPr>
        <p:spPr bwMode="auto">
          <a:xfrm>
            <a:off x="482600" y="790575"/>
            <a:ext cx="4572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C0E474"/>
                </a:solidFill>
                <a:effectLst/>
                <a:uLnTx/>
                <a:uFillTx/>
                <a:latin typeface="Arial" panose="020B0604020202020204" pitchFamily="34" charset="0"/>
                <a:ea typeface="宋体" panose="02010600030101010101" pitchFamily="2" charset="-122"/>
                <a:cs typeface="+mn-cs"/>
              </a:rPr>
              <a:t>“</a:t>
            </a:r>
            <a:endParaRPr kumimoji="0" lang="en-US" altLang="zh-CN" sz="8000" b="0" i="0" u="none" strike="noStrike" kern="1200" cap="none" spc="0" normalizeH="0" baseline="0" noProof="0">
              <a:ln>
                <a:noFill/>
              </a:ln>
              <a:solidFill>
                <a:srgbClr val="C0E474"/>
              </a:solidFill>
              <a:effectLst/>
              <a:uLnTx/>
              <a:uFillTx/>
              <a:latin typeface="Arial" panose="020B0604020202020204" pitchFamily="34" charset="0"/>
              <a:ea typeface="宋体" panose="02010600030101010101" pitchFamily="2" charset="-122"/>
              <a:cs typeface="+mn-cs"/>
            </a:endParaRPr>
          </a:p>
        </p:txBody>
      </p:sp>
      <p:sp>
        <p:nvSpPr>
          <p:cNvPr id="19" name="TextBox 24"/>
          <p:cNvSpPr txBox="1">
            <a:spLocks noChangeArrowheads="1"/>
          </p:cNvSpPr>
          <p:nvPr/>
        </p:nvSpPr>
        <p:spPr bwMode="auto">
          <a:xfrm>
            <a:off x="6748463" y="2886075"/>
            <a:ext cx="4572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C0E474"/>
                </a:solidFill>
                <a:effectLst/>
                <a:uLnTx/>
                <a:uFillTx/>
                <a:latin typeface="Arial" panose="020B0604020202020204" pitchFamily="34" charset="0"/>
                <a:ea typeface="宋体" panose="02010600030101010101" pitchFamily="2" charset="-122"/>
                <a:cs typeface="+mn-cs"/>
              </a:rPr>
              <a:t>”</a:t>
            </a:r>
            <a:endParaRPr kumimoji="0" lang="en-US" altLang="zh-CN" sz="8000" b="0" i="0" u="none" strike="noStrike" kern="1200" cap="none" spc="0" normalizeH="0" baseline="0" noProof="0">
              <a:ln>
                <a:noFill/>
              </a:ln>
              <a:solidFill>
                <a:srgbClr val="C0E474"/>
              </a:solidFill>
              <a:effectLst/>
              <a:uLnTx/>
              <a:uFillTx/>
              <a:latin typeface="Arial" panose="020B0604020202020204" pitchFamily="34" charset="0"/>
              <a:ea typeface="宋体" panose="02010600030101010101" pitchFamily="2" charset="-122"/>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p>
            <a:pPr algn="r" eaLnBrk="1" hangingPunct="1">
              <a:buNone/>
            </a:pPr>
            <a:fld id="{9A0DB2DC-4C9A-4742-B13C-FB6460FD3503}" type="slidenum">
              <a:rPr lang="en-US" altLang="zh-CN" dirty="0">
                <a:ea typeface="华文新魏" panose="02010800040101010101" pitchFamily="2" charset="-122"/>
              </a:rPr>
            </a:fld>
            <a:endParaRPr lang="en-US" altLang="zh-CN"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9"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bg>
      <p:bgPr>
        <a:solidFill>
          <a:schemeClr val="bg1"/>
        </a:solidFill>
        <a:effectLst/>
      </p:bgPr>
    </p:bg>
    <p:spTree>
      <p:nvGrpSpPr>
        <p:cNvPr id="1" name=""/>
        <p:cNvGrpSpPr/>
        <p:nvPr/>
      </p:nvGrpSpPr>
      <p:grpSpPr>
        <a:xfrm>
          <a:off x="0" y="0"/>
          <a:ext cx="0" cy="0"/>
          <a:chOff x="0" y="0"/>
          <a:chExt cx="0" cy="0"/>
        </a:xfrm>
      </p:grpSpPr>
      <p:sp>
        <p:nvSpPr>
          <p:cNvPr id="18" name="TextBox 23"/>
          <p:cNvSpPr txBox="1">
            <a:spLocks noChangeArrowheads="1"/>
          </p:cNvSpPr>
          <p:nvPr/>
        </p:nvSpPr>
        <p:spPr bwMode="auto">
          <a:xfrm>
            <a:off x="482600" y="790575"/>
            <a:ext cx="4572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C0E474"/>
                </a:solidFill>
                <a:effectLst/>
                <a:uLnTx/>
                <a:uFillTx/>
                <a:latin typeface="Arial" panose="020B0604020202020204" pitchFamily="34" charset="0"/>
                <a:ea typeface="宋体" panose="02010600030101010101" pitchFamily="2" charset="-122"/>
                <a:cs typeface="+mn-cs"/>
              </a:rPr>
              <a:t>“</a:t>
            </a:r>
            <a:endParaRPr kumimoji="0" lang="en-US" altLang="zh-CN" sz="8000" b="0" i="0" u="none" strike="noStrike" kern="1200" cap="none" spc="0" normalizeH="0" baseline="0" noProof="0">
              <a:ln>
                <a:noFill/>
              </a:ln>
              <a:solidFill>
                <a:srgbClr val="C0E474"/>
              </a:solidFill>
              <a:effectLst/>
              <a:uLnTx/>
              <a:uFillTx/>
              <a:latin typeface="Arial" panose="020B0604020202020204" pitchFamily="34" charset="0"/>
              <a:ea typeface="宋体" panose="02010600030101010101" pitchFamily="2" charset="-122"/>
              <a:cs typeface="+mn-cs"/>
            </a:endParaRPr>
          </a:p>
        </p:txBody>
      </p:sp>
      <p:sp>
        <p:nvSpPr>
          <p:cNvPr id="19" name="TextBox 24"/>
          <p:cNvSpPr txBox="1">
            <a:spLocks noChangeArrowheads="1"/>
          </p:cNvSpPr>
          <p:nvPr/>
        </p:nvSpPr>
        <p:spPr bwMode="auto">
          <a:xfrm>
            <a:off x="6748463" y="2886075"/>
            <a:ext cx="4572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C0E474"/>
                </a:solidFill>
                <a:effectLst/>
                <a:uLnTx/>
                <a:uFillTx/>
                <a:latin typeface="Arial" panose="020B0604020202020204" pitchFamily="34" charset="0"/>
                <a:ea typeface="宋体" panose="02010600030101010101" pitchFamily="2" charset="-122"/>
                <a:cs typeface="+mn-cs"/>
              </a:rPr>
              <a:t>”</a:t>
            </a:r>
            <a:endParaRPr kumimoji="0" lang="en-US" altLang="zh-CN" sz="8000" b="0" i="0" u="none" strike="noStrike" kern="1200" cap="none" spc="0" normalizeH="0" baseline="0" noProof="0">
              <a:ln>
                <a:noFill/>
              </a:ln>
              <a:solidFill>
                <a:srgbClr val="C0E474"/>
              </a:solidFill>
              <a:effectLst/>
              <a:uLnTx/>
              <a:uFillTx/>
              <a:latin typeface="Arial" panose="020B0604020202020204" pitchFamily="34" charset="0"/>
              <a:ea typeface="宋体" panose="02010600030101010101" pitchFamily="2" charset="-122"/>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p>
            <a:pPr algn="r" eaLnBrk="1" hangingPunct="1">
              <a:buNone/>
            </a:pPr>
            <a:fld id="{9A0DB2DC-4C9A-4742-B13C-FB6460FD3503}" type="slidenum">
              <a:rPr lang="en-US" altLang="zh-CN" dirty="0">
                <a:ea typeface="华文新魏" panose="02010800040101010101" pitchFamily="2" charset="-122"/>
              </a:rPr>
            </a:fld>
            <a:endParaRPr lang="en-US" altLang="zh-CN"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9"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5"/>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6"/>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日期占位符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日期占位符 6"/>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6"/>
          <p:cNvGrpSpPr/>
          <p:nvPr/>
        </p:nvGrpSpPr>
        <p:grpSpPr>
          <a:xfrm>
            <a:off x="-7937" y="-7937"/>
            <a:ext cx="9169400" cy="6873875"/>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6348413" cy="1320800"/>
          </a:xfrm>
          <a:prstGeom prst="rect">
            <a:avLst/>
          </a:prstGeom>
          <a:noFill/>
          <a:ln w="9525">
            <a:noFill/>
          </a:ln>
        </p:spPr>
        <p:txBody>
          <a:bodyPr/>
          <a:p>
            <a:pPr lvl="0"/>
            <a:r>
              <a:rPr lang="zh-CN" altLang="en-US" dirty="0"/>
              <a:t>单击此处编辑母版标题样式</a:t>
            </a:r>
            <a:endParaRPr lang="zh-CN" altLang="en-US" dirty="0"/>
          </a:p>
        </p:txBody>
      </p:sp>
      <p:sp>
        <p:nvSpPr>
          <p:cNvPr id="3" name="Text Placeholder 2"/>
          <p:cNvSpPr>
            <a:spLocks noGrp="1"/>
          </p:cNvSpPr>
          <p:nvPr>
            <p:ph type="body" idx="1"/>
          </p:nvPr>
        </p:nvSpPr>
        <p:spPr>
          <a:xfrm>
            <a:off x="609600" y="2160588"/>
            <a:ext cx="6348413" cy="388143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a:defRPr sz="900">
                <a:solidFill>
                  <a:schemeClr val="accent1"/>
                </a:solidFill>
                <a:ea typeface="华文新魏" panose="02010800040101010101" pitchFamily="2" charset="-122"/>
              </a:defRPr>
            </a:lvl1pPr>
          </a:lstStyle>
          <a:p>
            <a:pPr lvl="0" eaLnBrk="1" hangingPunct="1">
              <a:buNone/>
            </a:pPr>
            <a:fld id="{9A0DB2DC-4C9A-4742-B13C-FB6460FD3503}" type="slidenum">
              <a:rPr lang="en-US" altLang="zh-CN" dirty="0">
                <a:latin typeface="Trebuchet MS" panose="020B0603020202020204" pitchFamily="34" charset="0"/>
              </a:rPr>
            </a:fld>
            <a:endParaRPr lang="en-US" altLang="zh-CN"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9"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Lst>
      </p:bldP>
    </p:bldLst>
  </p:timing>
  <p:hf sldNum="0" hdr="0" ftr="0" dt="0"/>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603020202020204" pitchFamily="34" charset="0"/>
        </a:defRPr>
      </a:lvl2pPr>
      <a:lvl3pPr algn="l" defTabSz="457200" rtl="0" fontAlgn="base">
        <a:spcBef>
          <a:spcPct val="0"/>
        </a:spcBef>
        <a:spcAft>
          <a:spcPct val="0"/>
        </a:spcAft>
        <a:defRPr sz="3600">
          <a:solidFill>
            <a:schemeClr val="accent1"/>
          </a:solidFill>
          <a:latin typeface="Trebuchet MS" panose="020B0603020202020204" pitchFamily="34" charset="0"/>
        </a:defRPr>
      </a:lvl3pPr>
      <a:lvl4pPr algn="l" defTabSz="457200" rtl="0" fontAlgn="base">
        <a:spcBef>
          <a:spcPct val="0"/>
        </a:spcBef>
        <a:spcAft>
          <a:spcPct val="0"/>
        </a:spcAft>
        <a:defRPr sz="3600">
          <a:solidFill>
            <a:schemeClr val="accent1"/>
          </a:solidFill>
          <a:latin typeface="Trebuchet MS" panose="020B0603020202020204" pitchFamily="34" charset="0"/>
        </a:defRPr>
      </a:lvl4pPr>
      <a:lvl5pPr algn="l" defTabSz="457200" rtl="0" fontAlgn="base">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p:cNvSpPr>
          <p:nvPr>
            <p:ph type="ctrTitle"/>
          </p:nvPr>
        </p:nvSpPr>
        <p:spPr>
          <a:xfrm>
            <a:off x="1130300" y="2405063"/>
            <a:ext cx="5827713" cy="1646237"/>
          </a:xfrm>
          <a:ln/>
        </p:spPr>
        <p:txBody>
          <a:bodyPr vert="horz" wrap="square" lIns="91440" tIns="45720" rIns="91440" bIns="45720" anchor="b" anchorCtr="0"/>
          <a:p>
            <a:pPr defTabSz="457200" eaLnBrk="1" hangingPunct="1">
              <a:buClrTx/>
              <a:buSzTx/>
              <a:buFontTx/>
            </a:pPr>
            <a:r>
              <a:rPr lang="zh-CN" altLang="en-US" kern="1200" dirty="0">
                <a:latin typeface="+mj-lt"/>
                <a:ea typeface="方正姚体" panose="02010601030101010101" pitchFamily="2" charset="-122"/>
                <a:cs typeface="+mj-cs"/>
              </a:rPr>
              <a:t>实验一  进程管理与进程通信</a:t>
            </a:r>
            <a:endParaRPr lang="zh-CN" altLang="en-US" kern="1200" dirty="0">
              <a:latin typeface="+mj-lt"/>
              <a:ea typeface="方正姚体" panose="02010601030101010101" pitchFamily="2" charset="-122"/>
              <a:cs typeface="+mj-cs"/>
            </a:endParaRPr>
          </a:p>
        </p:txBody>
      </p:sp>
      <p:sp>
        <p:nvSpPr>
          <p:cNvPr id="4099" name="Rectangle 3"/>
          <p:cNvSpPr>
            <a:spLocks noGrp="1" noRot="1" noChangeArrowheads="1"/>
          </p:cNvSpPr>
          <p:nvPr>
            <p:ph type="subTitle" idx="1"/>
          </p:nvPr>
        </p:nvSpPr>
        <p:spPr>
          <a:xfrm>
            <a:off x="1130300" y="4051300"/>
            <a:ext cx="5827713" cy="1096963"/>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r>
              <a:rPr kumimoji="0" lang="zh-CN" altLang="en-US" sz="1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实验共</a:t>
            </a:r>
            <a:r>
              <a:rPr kumimoji="0" lang="en-US" altLang="zh-CN" sz="1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4</a:t>
            </a:r>
            <a:r>
              <a:rPr kumimoji="0" lang="zh-CN" altLang="en-US" sz="1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个学时</a:t>
            </a:r>
            <a:endParaRPr kumimoji="0" lang="en-US" altLang="zh-CN" sz="18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r>
              <a:rPr kumimoji="0" lang="zh-CN" altLang="en-US" sz="1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第十、十一周做实验</a:t>
            </a:r>
            <a:endParaRPr kumimoji="0" lang="zh-CN" altLang="en-US" sz="18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6"/>
          <p:cNvSpPr>
            <a:spLocks noGrp="1" noRot="1" noChangeArrowheads="1"/>
          </p:cNvSpPr>
          <p:nvPr>
            <p:ph idx="1"/>
          </p:nvPr>
        </p:nvSpPr>
        <p:spPr>
          <a:xfrm>
            <a:off x="322263" y="188913"/>
            <a:ext cx="8642350" cy="5905500"/>
          </a:xfrm>
        </p:spPr>
        <p:txBody>
          <a:bodyPr vert="horz" wrap="square" lIns="91440" tIns="45720" rIns="91440" bIns="45720" numCol="1" rtlCol="0" anchor="t" anchorCtr="0" compatLnSpc="1">
            <a:normAutofit fontScale="92500" lnSpcReduction="20000"/>
          </a:bodyPr>
          <a:lstStyle/>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rPr>
              <a:t>父进程创建子进程</a:t>
            </a:r>
            <a:r>
              <a:rPr kumimoji="0" lang="en-US" altLang="zh-CN" sz="2800" b="0" i="0" u="none" strike="noStrike" kern="1200" cap="none" spc="0" normalizeH="0" baseline="0" noProof="0">
                <a:ln>
                  <a:noFill/>
                </a:ln>
                <a:solidFill>
                  <a:schemeClr val="tx1">
                    <a:lumMod val="75000"/>
                    <a:lumOff val="25000"/>
                  </a:schemeClr>
                </a:solidFill>
                <a:effectLst/>
                <a:uLnTx/>
                <a:uFillTx/>
                <a:latin typeface="+mn-lt"/>
                <a:ea typeface="+mn-ea"/>
                <a:cs typeface="+mn-cs"/>
              </a:rPr>
              <a:t>P1</a:t>
            </a:r>
            <a:r>
              <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rPr>
              <a:t>和</a:t>
            </a:r>
            <a:r>
              <a:rPr kumimoji="0" lang="en-US" altLang="zh-CN" sz="2800" b="0" i="0" u="none" strike="noStrike" kern="1200" cap="none" spc="0" normalizeH="0" baseline="0" noProof="0">
                <a:ln>
                  <a:noFill/>
                </a:ln>
                <a:solidFill>
                  <a:schemeClr val="tx1">
                    <a:lumMod val="75000"/>
                    <a:lumOff val="25000"/>
                  </a:schemeClr>
                </a:solidFill>
                <a:effectLst/>
                <a:uLnTx/>
                <a:uFillTx/>
                <a:latin typeface="+mn-lt"/>
                <a:ea typeface="+mn-ea"/>
                <a:cs typeface="+mn-cs"/>
              </a:rPr>
              <a:t>P2</a:t>
            </a:r>
            <a:r>
              <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rPr>
              <a:t>，父进程输出’</a:t>
            </a:r>
            <a:r>
              <a:rPr kumimoji="0" lang="en-US" altLang="zh-CN" sz="2800" b="0" i="0" u="none" strike="noStrike" kern="1200" cap="none" spc="0" normalizeH="0" baseline="0" noProof="0">
                <a:ln>
                  <a:noFill/>
                </a:ln>
                <a:solidFill>
                  <a:schemeClr val="tx1">
                    <a:lumMod val="75000"/>
                    <a:lumOff val="25000"/>
                  </a:schemeClr>
                </a:solidFill>
                <a:effectLst/>
                <a:uLnTx/>
                <a:uFillTx/>
                <a:latin typeface="+mn-lt"/>
                <a:ea typeface="+mn-ea"/>
                <a:cs typeface="+mn-cs"/>
              </a:rPr>
              <a:t>a’</a:t>
            </a:r>
            <a:r>
              <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rPr>
              <a:t>，子进程</a:t>
            </a:r>
            <a:r>
              <a:rPr kumimoji="0" lang="en-US" altLang="zh-CN" sz="2800" b="0" i="0" u="none" strike="noStrike" kern="1200" cap="none" spc="0" normalizeH="0" baseline="0" noProof="0">
                <a:ln>
                  <a:noFill/>
                </a:ln>
                <a:solidFill>
                  <a:schemeClr val="tx1">
                    <a:lumMod val="75000"/>
                    <a:lumOff val="25000"/>
                  </a:schemeClr>
                </a:solidFill>
                <a:effectLst/>
                <a:uLnTx/>
                <a:uFillTx/>
                <a:latin typeface="+mn-lt"/>
                <a:ea typeface="+mn-ea"/>
                <a:cs typeface="+mn-cs"/>
              </a:rPr>
              <a:t>P1</a:t>
            </a:r>
            <a:r>
              <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rPr>
              <a:t>输出’</a:t>
            </a:r>
            <a:r>
              <a:rPr kumimoji="0" lang="en-US" altLang="zh-CN" sz="2800" b="0" i="0" u="none" strike="noStrike" kern="1200" cap="none" spc="0" normalizeH="0" baseline="0" noProof="0">
                <a:ln>
                  <a:noFill/>
                </a:ln>
                <a:solidFill>
                  <a:schemeClr val="tx1">
                    <a:lumMod val="75000"/>
                    <a:lumOff val="25000"/>
                  </a:schemeClr>
                </a:solidFill>
                <a:effectLst/>
                <a:uLnTx/>
                <a:uFillTx/>
                <a:latin typeface="+mn-lt"/>
                <a:ea typeface="+mn-ea"/>
                <a:cs typeface="+mn-cs"/>
              </a:rPr>
              <a:t>b’</a:t>
            </a:r>
            <a:r>
              <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rPr>
              <a:t>，子进程</a:t>
            </a:r>
            <a:r>
              <a:rPr kumimoji="0" lang="en-US" altLang="zh-CN" sz="2800" b="0" i="0" u="none" strike="noStrike" kern="1200" cap="none" spc="0" normalizeH="0" baseline="0" noProof="0">
                <a:ln>
                  <a:noFill/>
                </a:ln>
                <a:solidFill>
                  <a:schemeClr val="tx1">
                    <a:lumMod val="75000"/>
                    <a:lumOff val="25000"/>
                  </a:schemeClr>
                </a:solidFill>
                <a:effectLst/>
                <a:uLnTx/>
                <a:uFillTx/>
                <a:latin typeface="+mn-lt"/>
                <a:ea typeface="+mn-ea"/>
                <a:cs typeface="+mn-cs"/>
              </a:rPr>
              <a:t>P2</a:t>
            </a:r>
            <a:r>
              <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rPr>
              <a:t>输出’</a:t>
            </a:r>
            <a:r>
              <a:rPr kumimoji="0" lang="en-US" altLang="zh-CN" sz="2800" b="0" i="0" u="none" strike="noStrike" kern="1200" cap="none" spc="0" normalizeH="0" baseline="0" noProof="0">
                <a:ln>
                  <a:noFill/>
                </a:ln>
                <a:solidFill>
                  <a:schemeClr val="tx1">
                    <a:lumMod val="75000"/>
                    <a:lumOff val="25000"/>
                  </a:schemeClr>
                </a:solidFill>
                <a:effectLst/>
                <a:uLnTx/>
                <a:uFillTx/>
                <a:latin typeface="+mn-lt"/>
                <a:ea typeface="+mn-ea"/>
                <a:cs typeface="+mn-cs"/>
              </a:rPr>
              <a:t>c’ </a:t>
            </a:r>
            <a:r>
              <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rPr>
              <a:t>，查看多次运行结果。</a:t>
            </a:r>
            <a:endPar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endParaRPr kumimoji="0" lang="zh-CN" altLang="en-US" sz="2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#include&lt;stdio.h&gt;</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sym typeface="黑体" panose="02010609060101010101" pitchFamily="2" charset="-122"/>
              </a:rPr>
              <a:t>#include&lt;unistd.h&gt;</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方正姚体" panose="02010601030101010101" pitchFamily="2" charset="-122"/>
                <a:cs typeface="+mn-cs"/>
                <a:sym typeface="Arial" panose="020B0604020202020204" pitchFamily="34" charset="0"/>
              </a:rPr>
              <a:t>void </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main(){</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int p1,p2;</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while((p1=fork())==-1);</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if(p1==0)</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putchar('b');</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else</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while((p2=fork())==-1);	</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if(p2==0)</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putchar('c');</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else</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putchar('a');</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80000"/>
              </a:lnSpc>
              <a:spcBef>
                <a:spcPts val="1000"/>
              </a:spcBef>
              <a:spcAft>
                <a:spcPts val="0"/>
              </a:spcAft>
              <a:buClr>
                <a:schemeClr val="accent1"/>
              </a:buClr>
              <a:buSzPct val="80000"/>
              <a:buFont typeface="Wingdings 3" panose="05040102010807070707" pitchFamily="18" charset="2"/>
              <a:buChar char=""/>
              <a:defRPr/>
            </a:pPr>
            <a:endParaRPr kumimoji="0" lang="en-US" altLang="zh-CN" sz="2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p:txBody>
      </p:sp>
      <p:pic>
        <p:nvPicPr>
          <p:cNvPr id="3" name="图片 2" descr="S07B_BFRDUU7~T$KWZ(P}RR"/>
          <p:cNvPicPr>
            <a:picLocks noChangeAspect="1"/>
          </p:cNvPicPr>
          <p:nvPr/>
        </p:nvPicPr>
        <p:blipFill>
          <a:blip r:embed="rId1"/>
          <a:stretch>
            <a:fillRect/>
          </a:stretch>
        </p:blipFill>
        <p:spPr>
          <a:xfrm>
            <a:off x="4643438" y="2349500"/>
            <a:ext cx="4176712" cy="1096963"/>
          </a:xfrm>
          <a:prstGeom prst="rect">
            <a:avLst/>
          </a:prstGeom>
          <a:noFill/>
          <a:ln w="9525">
            <a:noFill/>
          </a:ln>
        </p:spPr>
      </p:pic>
      <p:sp>
        <p:nvSpPr>
          <p:cNvPr id="11272" name="Text Box 8"/>
          <p:cNvSpPr txBox="1">
            <a:spLocks noChangeArrowheads="1"/>
          </p:cNvSpPr>
          <p:nvPr/>
        </p:nvSpPr>
        <p:spPr bwMode="auto">
          <a:xfrm>
            <a:off x="4643438" y="3860800"/>
            <a:ext cx="4392613" cy="1749425"/>
          </a:xfrm>
          <a:prstGeom prst="rect">
            <a:avLst/>
          </a:prstGeom>
          <a:noFill/>
          <a:ln w="9525">
            <a:solidFill>
              <a:schemeClr val="tx1"/>
            </a:solidFill>
            <a:miter lim="800000"/>
          </a:ln>
          <a:effectLst/>
        </p:spPr>
        <p:txBody>
          <a:bodyPr>
            <a:spAutoFit/>
          </a:bodyPr>
          <a:lstStyle/>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思考题</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rPr>
              <a:t>1</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）系统是怎样创建进程的？</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rPr>
              <a:t>2</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）当首次调用新创建进程时，其入口在哪里？</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rPr>
              <a:t>3</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）程序的多次运行结果为什么不同？如何控制实验结果的随机性？</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diamond(in)">
                                      <p:cBhvr>
                                        <p:cTn id="12"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内容占位符 2"/>
          <p:cNvSpPr>
            <a:spLocks noGrp="1"/>
          </p:cNvSpPr>
          <p:nvPr>
            <p:ph idx="1"/>
          </p:nvPr>
        </p:nvSpPr>
        <p:spPr>
          <a:xfrm>
            <a:off x="250825" y="188913"/>
            <a:ext cx="8713788" cy="6480175"/>
          </a:xfrm>
          <a:ln/>
        </p:spPr>
        <p:txBody>
          <a:bodyPr vert="horz" wrap="square" lIns="91440" tIns="45720" rIns="91440" bIns="45720" anchor="t" anchorCtr="0"/>
          <a:p>
            <a:pPr marL="0" indent="0" eaLnBrk="1" hangingPunct="1">
              <a:lnSpc>
                <a:spcPct val="150000"/>
              </a:lnSpc>
              <a:buFont typeface="Wingdings" panose="05000000000000000000" pitchFamily="2" charset="2"/>
              <a:buNone/>
            </a:pPr>
            <a:r>
              <a:rPr lang="en-US" altLang="zh-CN" dirty="0">
                <a:ea typeface="华文新魏" panose="02010800040101010101" pitchFamily="2" charset="-122"/>
              </a:rPr>
              <a:t>2</a:t>
            </a:r>
            <a:r>
              <a:rPr lang="zh-CN" altLang="en-US" dirty="0">
                <a:ea typeface="华文新魏" panose="02010800040101010101" pitchFamily="2" charset="-122"/>
              </a:rPr>
              <a:t>、</a:t>
            </a:r>
            <a:r>
              <a:rPr lang="zh-CN" altLang="en-US" b="1" dirty="0">
                <a:ea typeface="华文新魏" panose="02010800040101010101" pitchFamily="2" charset="-122"/>
              </a:rPr>
              <a:t>进程的睡眠、同步、撤消等进程控制</a:t>
            </a:r>
            <a:endParaRPr lang="en-US" altLang="zh-CN" b="1" dirty="0">
              <a:ea typeface="华文新魏" panose="02010800040101010101" pitchFamily="2" charset="-122"/>
            </a:endParaRPr>
          </a:p>
          <a:p>
            <a:pPr marL="0" indent="0" eaLnBrk="1" hangingPunct="1">
              <a:lnSpc>
                <a:spcPct val="150000"/>
              </a:lnSpc>
              <a:buFont typeface="Wingdings" panose="05000000000000000000" pitchFamily="2" charset="2"/>
              <a:buNone/>
            </a:pPr>
            <a:r>
              <a:rPr lang="zh-CN" altLang="en-US" sz="2400" dirty="0">
                <a:ea typeface="华文新魏" panose="02010800040101010101" pitchFamily="2" charset="-122"/>
              </a:rPr>
              <a:t>     用</a:t>
            </a:r>
            <a:r>
              <a:rPr lang="en-US" altLang="zh-CN" sz="2400" dirty="0">
                <a:ea typeface="华文新魏" panose="02010800040101010101" pitchFamily="2" charset="-122"/>
              </a:rPr>
              <a:t>fork( )</a:t>
            </a:r>
            <a:r>
              <a:rPr lang="zh-CN" altLang="en-US" sz="2400" dirty="0">
                <a:ea typeface="华文新魏" panose="02010800040101010101" pitchFamily="2" charset="-122"/>
              </a:rPr>
              <a:t>创建一个进程，再调用</a:t>
            </a:r>
            <a:r>
              <a:rPr lang="en-US" altLang="zh-CN" sz="2400" dirty="0">
                <a:ea typeface="华文新魏" panose="02010800040101010101" pitchFamily="2" charset="-122"/>
              </a:rPr>
              <a:t>exec( )</a:t>
            </a:r>
            <a:r>
              <a:rPr lang="zh-CN" altLang="en-US" sz="2400" dirty="0">
                <a:ea typeface="华文新魏" panose="02010800040101010101" pitchFamily="2" charset="-122"/>
              </a:rPr>
              <a:t>，用新的程序替换该子进程的内容，利用</a:t>
            </a:r>
            <a:r>
              <a:rPr lang="en-US" altLang="zh-CN" sz="2400" dirty="0">
                <a:ea typeface="华文新魏" panose="02010800040101010101" pitchFamily="2" charset="-122"/>
              </a:rPr>
              <a:t>wait( )</a:t>
            </a:r>
            <a:r>
              <a:rPr lang="zh-CN" altLang="en-US" sz="2400" dirty="0">
                <a:ea typeface="华文新魏" panose="02010800040101010101" pitchFamily="2" charset="-122"/>
              </a:rPr>
              <a:t>来控制进程执行顺序，掌握进程的睡眠、同步、撤消等进程控制方法</a:t>
            </a:r>
            <a:endParaRPr lang="en-US" altLang="zh-CN" sz="2400" dirty="0">
              <a:ea typeface="华文新魏" panose="02010800040101010101" pitchFamily="2" charset="-122"/>
            </a:endParaRPr>
          </a:p>
          <a:p>
            <a:pPr marL="0" indent="0" eaLnBrk="1" hangingPunct="1">
              <a:lnSpc>
                <a:spcPct val="150000"/>
              </a:lnSpc>
              <a:buFont typeface="Wingdings" panose="05000000000000000000" pitchFamily="2" charset="2"/>
              <a:buNone/>
            </a:pPr>
            <a:endParaRPr lang="en-US" altLang="zh-CN" sz="2400" dirty="0">
              <a:ea typeface="华文新魏" panose="02010800040101010101" pitchFamily="2" charset="-122"/>
            </a:endParaRPr>
          </a:p>
          <a:p>
            <a:pPr marL="0" indent="0" eaLnBrk="1" hangingPunct="1">
              <a:lnSpc>
                <a:spcPct val="150000"/>
              </a:lnSpc>
              <a:buFont typeface="Wingdings" panose="05000000000000000000" pitchFamily="2" charset="2"/>
              <a:buNone/>
            </a:pPr>
            <a:r>
              <a:rPr lang="en-US" altLang="zh-CN" sz="2400" dirty="0">
                <a:ea typeface="华文新魏" panose="02010800040101010101" pitchFamily="2" charset="-122"/>
              </a:rPr>
              <a:t>     </a:t>
            </a:r>
            <a:r>
              <a:rPr lang="zh-CN" altLang="en-US" sz="2400" dirty="0">
                <a:ea typeface="华文新魏" panose="02010800040101010101" pitchFamily="2" charset="-122"/>
              </a:rPr>
              <a:t>父进程</a:t>
            </a:r>
            <a:r>
              <a:rPr lang="zh-CN" altLang="zh-CN" sz="2400" dirty="0">
                <a:ea typeface="华文新魏" panose="02010800040101010101" pitchFamily="2" charset="-122"/>
              </a:rPr>
              <a:t>在调用</a:t>
            </a:r>
            <a:r>
              <a:rPr lang="en-US" altLang="zh-CN" sz="2400" dirty="0">
                <a:ea typeface="华文新魏" panose="02010800040101010101" pitchFamily="2" charset="-122"/>
              </a:rPr>
              <a:t>fork( )</a:t>
            </a:r>
            <a:r>
              <a:rPr lang="zh-CN" altLang="zh-CN" sz="2400" dirty="0">
                <a:ea typeface="华文新魏" panose="02010800040101010101" pitchFamily="2" charset="-122"/>
              </a:rPr>
              <a:t>建立一个子进程后，马上调用</a:t>
            </a:r>
            <a:r>
              <a:rPr lang="en-US" altLang="zh-CN" sz="2400" dirty="0">
                <a:ea typeface="华文新魏" panose="02010800040101010101" pitchFamily="2" charset="-122"/>
              </a:rPr>
              <a:t>wait( )</a:t>
            </a:r>
            <a:r>
              <a:rPr lang="zh-CN" altLang="zh-CN" sz="2400" dirty="0">
                <a:ea typeface="华文新魏" panose="02010800040101010101" pitchFamily="2" charset="-122"/>
              </a:rPr>
              <a:t>，使父进程在子进程结束之前，一直处于睡眠状态。子进程用</a:t>
            </a:r>
            <a:r>
              <a:rPr lang="en-US" altLang="zh-CN" sz="2400" dirty="0">
                <a:ea typeface="华文新魏" panose="02010800040101010101" pitchFamily="2" charset="-122"/>
              </a:rPr>
              <a:t>exec( )</a:t>
            </a:r>
            <a:r>
              <a:rPr lang="zh-CN" altLang="zh-CN" sz="2400" dirty="0">
                <a:ea typeface="华文新魏" panose="02010800040101010101" pitchFamily="2" charset="-122"/>
              </a:rPr>
              <a:t>装入命令</a:t>
            </a:r>
            <a:r>
              <a:rPr lang="en-US" altLang="zh-CN" sz="2400" dirty="0">
                <a:ea typeface="华文新魏" panose="02010800040101010101" pitchFamily="2" charset="-122"/>
              </a:rPr>
              <a:t>ls </a:t>
            </a:r>
            <a:r>
              <a:rPr lang="zh-CN" altLang="zh-CN" sz="2400" dirty="0">
                <a:ea typeface="华文新魏" panose="02010800040101010101" pitchFamily="2" charset="-122"/>
              </a:rPr>
              <a:t>，</a:t>
            </a:r>
            <a:r>
              <a:rPr lang="en-US" altLang="zh-CN" sz="2400" dirty="0">
                <a:ea typeface="华文新魏" panose="02010800040101010101" pitchFamily="2" charset="-122"/>
              </a:rPr>
              <a:t>exec( )</a:t>
            </a:r>
            <a:r>
              <a:rPr lang="zh-CN" altLang="zh-CN" sz="2400" dirty="0">
                <a:ea typeface="华文新魏" panose="02010800040101010101" pitchFamily="2" charset="-122"/>
              </a:rPr>
              <a:t>后，子进程的代码被</a:t>
            </a:r>
            <a:r>
              <a:rPr lang="en-US" altLang="zh-CN" sz="2400" dirty="0">
                <a:ea typeface="华文新魏" panose="02010800040101010101" pitchFamily="2" charset="-122"/>
              </a:rPr>
              <a:t>ls</a:t>
            </a:r>
            <a:r>
              <a:rPr lang="zh-CN" altLang="zh-CN" sz="2400" dirty="0">
                <a:ea typeface="华文新魏" panose="02010800040101010101" pitchFamily="2" charset="-122"/>
              </a:rPr>
              <a:t>的代码取代，这时子进程的</a:t>
            </a:r>
            <a:r>
              <a:rPr lang="en-US" altLang="zh-CN" sz="2400" dirty="0">
                <a:ea typeface="华文新魏" panose="02010800040101010101" pitchFamily="2" charset="-122"/>
              </a:rPr>
              <a:t>PC</a:t>
            </a:r>
            <a:r>
              <a:rPr lang="zh-CN" altLang="zh-CN" sz="2400" dirty="0">
                <a:ea typeface="华文新魏" panose="02010800040101010101" pitchFamily="2" charset="-122"/>
              </a:rPr>
              <a:t>指向</a:t>
            </a:r>
            <a:r>
              <a:rPr lang="en-US" altLang="zh-CN" sz="2400" dirty="0">
                <a:ea typeface="华文新魏" panose="02010800040101010101" pitchFamily="2" charset="-122"/>
              </a:rPr>
              <a:t>ls</a:t>
            </a:r>
            <a:r>
              <a:rPr lang="zh-CN" altLang="zh-CN" sz="2400" dirty="0">
                <a:ea typeface="华文新魏" panose="02010800040101010101" pitchFamily="2" charset="-122"/>
              </a:rPr>
              <a:t>的第</a:t>
            </a:r>
            <a:r>
              <a:rPr lang="en-US" altLang="zh-CN" sz="2400" dirty="0">
                <a:ea typeface="华文新魏" panose="02010800040101010101" pitchFamily="2" charset="-122"/>
              </a:rPr>
              <a:t>1</a:t>
            </a:r>
            <a:r>
              <a:rPr lang="zh-CN" altLang="zh-CN" sz="2400" dirty="0">
                <a:ea typeface="华文新魏" panose="02010800040101010101" pitchFamily="2" charset="-122"/>
              </a:rPr>
              <a:t>条语句，开始执行</a:t>
            </a:r>
            <a:r>
              <a:rPr lang="en-US" altLang="zh-CN" sz="2400" dirty="0">
                <a:ea typeface="华文新魏" panose="02010800040101010101" pitchFamily="2" charset="-122"/>
              </a:rPr>
              <a:t>ls</a:t>
            </a:r>
            <a:r>
              <a:rPr lang="zh-CN" altLang="zh-CN" sz="2400" dirty="0">
                <a:ea typeface="华文新魏" panose="02010800040101010101" pitchFamily="2" charset="-122"/>
              </a:rPr>
              <a:t>的命令代码。</a:t>
            </a:r>
            <a:endParaRPr lang="zh-CN" altLang="zh-CN" sz="2400" dirty="0">
              <a:ea typeface="华文新魏" panose="02010800040101010101" pitchFamily="2" charset="-122"/>
            </a:endParaRPr>
          </a:p>
          <a:p>
            <a:pPr marL="0" indent="0" eaLnBrk="1" hangingPunct="1">
              <a:lnSpc>
                <a:spcPct val="150000"/>
              </a:lnSpc>
              <a:buFont typeface="Wingdings" panose="05000000000000000000" pitchFamily="2" charset="2"/>
              <a:buNone/>
            </a:pPr>
            <a:r>
              <a:rPr lang="zh-CN" altLang="zh-CN" sz="2400" dirty="0">
                <a:ea typeface="华文新魏" panose="02010800040101010101" pitchFamily="2" charset="-122"/>
              </a:rPr>
              <a:t>注意</a:t>
            </a:r>
            <a:r>
              <a:rPr lang="zh-CN" altLang="en-US" sz="2400" dirty="0">
                <a:ea typeface="华文新魏" panose="02010800040101010101" pitchFamily="2" charset="-122"/>
              </a:rPr>
              <a:t>：</a:t>
            </a:r>
            <a:r>
              <a:rPr lang="zh-CN" altLang="zh-CN" sz="2400" dirty="0">
                <a:ea typeface="华文新魏" panose="02010800040101010101" pitchFamily="2" charset="-122"/>
              </a:rPr>
              <a:t>在这里</a:t>
            </a:r>
            <a:r>
              <a:rPr lang="en-US" altLang="zh-CN" sz="2400" dirty="0">
                <a:ea typeface="华文新魏" panose="02010800040101010101" pitchFamily="2" charset="-122"/>
              </a:rPr>
              <a:t>wait( )</a:t>
            </a:r>
            <a:r>
              <a:rPr lang="zh-CN" altLang="zh-CN" sz="2400" dirty="0">
                <a:ea typeface="华文新魏" panose="02010800040101010101" pitchFamily="2" charset="-122"/>
              </a:rPr>
              <a:t> 提供了一种实现进程同步的简单方法。</a:t>
            </a:r>
            <a:endParaRPr lang="zh-CN" altLang="zh-CN" sz="2400" dirty="0">
              <a:ea typeface="华文新魏" panose="02010800040101010101" pitchFamily="2" charset="-122"/>
            </a:endParaRPr>
          </a:p>
          <a:p>
            <a:pPr marL="0" indent="0" eaLnBrk="1" hangingPunct="1">
              <a:buFont typeface="Wingdings" panose="05000000000000000000" pitchFamily="2" charset="2"/>
              <a:buNone/>
            </a:pPr>
            <a:endParaRPr lang="zh-CN" altLang="en-US" sz="2400" dirty="0">
              <a:ea typeface="华文新魏" panose="02010800040101010101"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内容占位符 2"/>
          <p:cNvSpPr>
            <a:spLocks noGrp="1" noChangeArrowheads="1"/>
          </p:cNvSpPr>
          <p:nvPr>
            <p:ph idx="1"/>
          </p:nvPr>
        </p:nvSpPr>
        <p:spPr>
          <a:xfrm>
            <a:off x="179388" y="96838"/>
            <a:ext cx="8583613" cy="6645275"/>
          </a:xfrm>
        </p:spPr>
        <p:txBody>
          <a:bodyPr vert="horz" wrap="square" lIns="91440" tIns="45720" rIns="91440" bIns="45720" numCol="1" rtlCol="0" anchor="t" anchorCtr="0" compatLnSpc="1">
            <a:normAutofit fontScale="92500" lnSpcReduction="20000"/>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#include&lt;stdio.h&gt;</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#include&lt;unistd.h&gt;</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main( )</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int pid;    </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pid=fork( );         /*</a:t>
            </a:r>
            <a:r>
              <a:rPr kumimoji="0" lang="zh-CN" altLang="en-US" sz="1600" b="1" i="0" u="none" strike="noStrike" kern="1200" cap="none" spc="0" normalizeH="0" baseline="0" noProof="0">
                <a:ln>
                  <a:noFill/>
                </a:ln>
                <a:solidFill>
                  <a:schemeClr val="tx1">
                    <a:lumMod val="75000"/>
                    <a:lumOff val="25000"/>
                  </a:schemeClr>
                </a:solidFill>
                <a:effectLst/>
                <a:uLnTx/>
                <a:uFillTx/>
                <a:latin typeface="+mn-lt"/>
                <a:ea typeface="+mn-ea"/>
                <a:cs typeface="+mn-cs"/>
              </a:rPr>
              <a:t>创建子进程*</a:t>
            </a: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switch(pid) </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case  -1:                          /*</a:t>
            </a:r>
            <a:r>
              <a:rPr kumimoji="0" lang="zh-CN" altLang="en-US" sz="1600" b="1" i="0" u="none" strike="noStrike" kern="1200" cap="none" spc="0" normalizeH="0" baseline="0" noProof="0">
                <a:ln>
                  <a:noFill/>
                </a:ln>
                <a:solidFill>
                  <a:schemeClr val="tx1">
                    <a:lumMod val="75000"/>
                    <a:lumOff val="25000"/>
                  </a:schemeClr>
                </a:solidFill>
                <a:effectLst/>
                <a:uLnTx/>
                <a:uFillTx/>
                <a:latin typeface="+mn-lt"/>
                <a:ea typeface="+mn-ea"/>
                <a:cs typeface="+mn-cs"/>
              </a:rPr>
              <a:t>创建失败*</a:t>
            </a: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printf("fork fail!\n");</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exit(1);</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case  0:                                 /*</a:t>
            </a:r>
            <a:r>
              <a:rPr kumimoji="0" lang="zh-CN" altLang="en-US" sz="1600" b="1" i="0" u="none" strike="noStrike" kern="1200" cap="none" spc="0" normalizeH="0" baseline="0" noProof="0">
                <a:ln>
                  <a:noFill/>
                </a:ln>
                <a:solidFill>
                  <a:schemeClr val="tx1">
                    <a:lumMod val="75000"/>
                    <a:lumOff val="25000"/>
                  </a:schemeClr>
                </a:solidFill>
                <a:effectLst/>
                <a:uLnTx/>
                <a:uFillTx/>
                <a:latin typeface="+mn-lt"/>
                <a:ea typeface="+mn-ea"/>
                <a:cs typeface="+mn-cs"/>
              </a:rPr>
              <a:t>子进程*</a:t>
            </a: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execl("/bin/ls","ls","-1","-color",NULL);  </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printf("exec fail!\n");</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exit(1);</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default:                                 /*</a:t>
            </a:r>
            <a:r>
              <a:rPr kumimoji="0" lang="zh-CN" altLang="en-US" sz="1600" b="1" i="0" u="none" strike="noStrike" kern="1200" cap="none" spc="0" normalizeH="0" baseline="0" noProof="0">
                <a:ln>
                  <a:noFill/>
                </a:ln>
                <a:solidFill>
                  <a:schemeClr val="tx1">
                    <a:lumMod val="75000"/>
                    <a:lumOff val="25000"/>
                  </a:schemeClr>
                </a:solidFill>
                <a:effectLst/>
                <a:uLnTx/>
                <a:uFillTx/>
                <a:latin typeface="+mn-lt"/>
                <a:ea typeface="+mn-ea"/>
                <a:cs typeface="+mn-cs"/>
              </a:rPr>
              <a:t>父进程*</a:t>
            </a: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wait(NULL);                  /*</a:t>
            </a:r>
            <a:r>
              <a:rPr kumimoji="0" lang="zh-CN" altLang="en-US" sz="1600" b="1" i="0" u="none" strike="noStrike" kern="1200" cap="none" spc="0" normalizeH="0" baseline="0" noProof="0">
                <a:ln>
                  <a:noFill/>
                </a:ln>
                <a:solidFill>
                  <a:schemeClr val="tx1">
                    <a:lumMod val="75000"/>
                    <a:lumOff val="25000"/>
                  </a:schemeClr>
                </a:solidFill>
                <a:effectLst/>
                <a:uLnTx/>
                <a:uFillTx/>
                <a:latin typeface="+mn-lt"/>
                <a:ea typeface="+mn-ea"/>
                <a:cs typeface="+mn-cs"/>
              </a:rPr>
              <a:t>同步*</a:t>
            </a: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printf("ls completed !\n");</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exit(0);</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          }</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panose="05000000000000000000" pitchFamily="2" charset="2"/>
              <a:buNone/>
              <a:defRPr/>
            </a:pPr>
            <a:r>
              <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rPr>
              <a:t>}</a:t>
            </a:r>
            <a:endParaRPr kumimoji="0" lang="en-US" altLang="zh-CN" sz="1600" b="1" i="0" u="none" strike="noStrike" kern="1200" cap="none" spc="0" normalizeH="0" baseline="0" noProof="0">
              <a:ln>
                <a:noFill/>
              </a:ln>
              <a:solidFill>
                <a:schemeClr val="tx1">
                  <a:lumMod val="75000"/>
                  <a:lumOff val="25000"/>
                </a:schemeClr>
              </a:solidFill>
              <a:effectLst/>
              <a:uLnTx/>
              <a:uFillTx/>
              <a:latin typeface="+mn-lt"/>
              <a:ea typeface="+mn-ea"/>
              <a:cs typeface="+mn-cs"/>
            </a:endParaRPr>
          </a:p>
        </p:txBody>
      </p:sp>
      <p:sp>
        <p:nvSpPr>
          <p:cNvPr id="4" name="Text Box 6"/>
          <p:cNvSpPr txBox="1">
            <a:spLocks noChangeArrowheads="1"/>
          </p:cNvSpPr>
          <p:nvPr/>
        </p:nvSpPr>
        <p:spPr bwMode="auto">
          <a:xfrm>
            <a:off x="4427538" y="188913"/>
            <a:ext cx="4608513" cy="1749425"/>
          </a:xfrm>
          <a:prstGeom prst="rect">
            <a:avLst/>
          </a:prstGeom>
          <a:noFill/>
          <a:ln w="9525">
            <a:solidFill>
              <a:schemeClr val="tx1"/>
            </a:solidFill>
            <a:miter lim="800000"/>
          </a:ln>
          <a:effectLst/>
        </p:spPr>
        <p:txBody>
          <a:bodyPr>
            <a:spAutoFit/>
          </a:bodyPr>
          <a:lstStyle/>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思考题：</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1</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）可执行文件加载时进行了哪些处理？</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2</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）什么是进程同步？</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wait( )</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是如何实现进程同步的？</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3</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wait( )</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和</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exit</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（）是如何控制实验结果的随机性的？</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Rectangle 3"/>
          <p:cNvSpPr>
            <a:spLocks noGrp="1" noRot="1" noChangeArrowheads="1"/>
          </p:cNvSpPr>
          <p:nvPr>
            <p:ph idx="1"/>
          </p:nvPr>
        </p:nvSpPr>
        <p:spPr>
          <a:xfrm>
            <a:off x="457200" y="476250"/>
            <a:ext cx="8578850" cy="6192838"/>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135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3</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a:t>
            </a:r>
            <a:r>
              <a:rPr kumimoji="0" lang="zh-CN" altLang="en-US" sz="18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使用软中断信号通信实现父子进程同步</a:t>
            </a:r>
            <a:endParaRPr kumimoji="0" lang="en-US" altLang="zh-CN" sz="18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endParaRPr>
          </a:p>
          <a:p>
            <a:pPr marL="342900" marR="0" lvl="0" indent="-342900" algn="l" defTabSz="457200" rtl="0" eaLnBrk="1" fontAlgn="auto" latinLnBrk="0" hangingPunct="1">
              <a:lnSpc>
                <a:spcPct val="135000"/>
              </a:lnSpc>
              <a:spcBef>
                <a:spcPts val="1000"/>
              </a:spcBef>
              <a:spcAft>
                <a:spcPts val="0"/>
              </a:spcAft>
              <a:buClr>
                <a:schemeClr val="accent1"/>
              </a:buClr>
              <a:buSzPct val="80000"/>
              <a:buFont typeface="Wingdings" panose="05000000000000000000" pitchFamily="2" charset="2"/>
              <a:buChar char="n"/>
              <a:defRPr/>
            </a:pPr>
            <a:r>
              <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每个进程在运行时，都要通过信号机制来检查是否有信号到达。若有，便中断正在执行的程序，转向与该信号相对应的处理程序，以完成对该事件的处理；处理结束后再返回到原来的断点继续执行。实质上，信号机制是对中断机制的一种模拟，故在早期的</a:t>
            </a:r>
            <a:r>
              <a:rPr kumimoji="0" lang="en-US" altLang="zh-CN"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UNIX</a:t>
            </a:r>
            <a:r>
              <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版本中又把它称为软中断。</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endParaRPr kumimoji="0" lang="zh-CN" altLang="en-US" sz="18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endParaRPr>
          </a:p>
          <a:p>
            <a:pPr marL="342900" marR="0" lvl="0" indent="-342900" algn="l" defTabSz="457200" rtl="0" eaLnBrk="1" fontAlgn="auto" latinLnBrk="0" hangingPunct="1">
              <a:lnSpc>
                <a:spcPct val="135000"/>
              </a:lnSpc>
              <a:spcBef>
                <a:spcPts val="1000"/>
              </a:spcBef>
              <a:spcAft>
                <a:spcPts val="0"/>
              </a:spcAft>
              <a:buClr>
                <a:schemeClr val="accent1"/>
              </a:buClr>
              <a:buSzPct val="80000"/>
              <a:buFont typeface="Wingdings" panose="05000000000000000000" pitchFamily="2" charset="2"/>
              <a:buNone/>
              <a:defRPr/>
            </a:pPr>
            <a:endPar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endParaRPr>
          </a:p>
          <a:p>
            <a:pPr marL="342900" marR="0" lvl="0" indent="-342900" algn="l" defTabSz="457200" rtl="0" eaLnBrk="1" fontAlgn="auto" latinLnBrk="0" hangingPunct="1">
              <a:lnSpc>
                <a:spcPct val="135000"/>
              </a:lnSpc>
              <a:spcBef>
                <a:spcPts val="1000"/>
              </a:spcBef>
              <a:spcAft>
                <a:spcPts val="0"/>
              </a:spcAft>
              <a:buClr>
                <a:schemeClr val="accent1"/>
              </a:buClr>
              <a:buSzPct val="80000"/>
              <a:buFont typeface="Wingdings" panose="05000000000000000000" pitchFamily="2" charset="2"/>
              <a:buChar char="u"/>
              <a:defRPr/>
            </a:pPr>
            <a:r>
              <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父进程向子进程发送软中断信号，等待子进程终止后，父进程输出结束信息”</a:t>
            </a:r>
            <a:r>
              <a:rPr kumimoji="0" lang="en-US" altLang="zh-CN"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OK!”,</a:t>
            </a:r>
            <a:r>
              <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然后终止执行。</a:t>
            </a:r>
            <a:endPar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endParaRPr>
          </a:p>
          <a:p>
            <a:pPr marL="342900" marR="0" lvl="0" indent="-342900" algn="l" defTabSz="457200" rtl="0" eaLnBrk="1" fontAlgn="auto" latinLnBrk="0" hangingPunct="1">
              <a:lnSpc>
                <a:spcPct val="135000"/>
              </a:lnSpc>
              <a:spcBef>
                <a:spcPts val="1000"/>
              </a:spcBef>
              <a:spcAft>
                <a:spcPts val="0"/>
              </a:spcAft>
              <a:buClr>
                <a:schemeClr val="accent1"/>
              </a:buClr>
              <a:buSzPct val="80000"/>
              <a:buFont typeface="Wingdings" panose="05000000000000000000" pitchFamily="2" charset="2"/>
              <a:buNone/>
              <a:defRPr/>
            </a:pPr>
            <a:r>
              <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    子进程循环显示”</a:t>
            </a:r>
            <a:r>
              <a:rPr kumimoji="0" lang="en-US" altLang="zh-CN"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I am a child!”,</a:t>
            </a:r>
            <a:r>
              <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接收到父进程发来的软信号后停止循环，显示”</a:t>
            </a:r>
            <a:r>
              <a:rPr kumimoji="0" lang="en-US" altLang="zh-CN"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child exited!”</a:t>
            </a:r>
            <a:r>
              <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rPr>
              <a:t>并终止执行。</a:t>
            </a:r>
            <a:endPar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endParaRPr>
          </a:p>
          <a:p>
            <a:pPr marL="342900" marR="0" lvl="0" indent="-342900" algn="l" defTabSz="457200" rtl="0" eaLnBrk="1" fontAlgn="auto" latinLnBrk="0" hangingPunct="1">
              <a:lnSpc>
                <a:spcPct val="135000"/>
              </a:lnSpc>
              <a:spcBef>
                <a:spcPts val="1000"/>
              </a:spcBef>
              <a:spcAft>
                <a:spcPts val="0"/>
              </a:spcAft>
              <a:buClr>
                <a:schemeClr val="accent1"/>
              </a:buClr>
              <a:buSzPct val="80000"/>
              <a:buFont typeface="Wingdings" panose="05000000000000000000" pitchFamily="2" charset="2"/>
              <a:buNone/>
              <a:defRPr/>
            </a:pPr>
            <a:endParaRPr kumimoji="0" lang="en-US" altLang="zh-CN" sz="2400" b="0" i="0" u="none" strike="noStrike" kern="1200" cap="none" spc="0" normalizeH="0" baseline="0" noProof="0">
              <a:ln>
                <a:noFill/>
              </a:ln>
              <a:solidFill>
                <a:schemeClr val="tx1">
                  <a:lumMod val="75000"/>
                  <a:lumOff val="25000"/>
                </a:schemeClr>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Rectangle 4"/>
          <p:cNvSpPr>
            <a:spLocks noChangeArrowheads="1"/>
          </p:cNvSpPr>
          <p:nvPr/>
        </p:nvSpPr>
        <p:spPr bwMode="auto">
          <a:xfrm>
            <a:off x="0" y="0"/>
            <a:ext cx="7383463" cy="6846888"/>
          </a:xfrm>
          <a:prstGeom prst="rect">
            <a:avLst/>
          </a:prstGeom>
          <a:noFill/>
          <a:ln>
            <a:noFill/>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#include&lt;</a:t>
            </a:r>
            <a:r>
              <a:rPr kumimoji="0" lang="en-US" altLang="zh-CN" sz="12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stdio.h</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&gt;</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#include&lt;</a:t>
            </a:r>
            <a:r>
              <a:rPr kumimoji="0" lang="en-US" altLang="zh-CN" sz="12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stdlib.h</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&gt;</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#include&lt;</a:t>
            </a:r>
            <a:r>
              <a:rPr kumimoji="0" lang="en-US" altLang="zh-CN" sz="12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signal.h</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&gt;</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int</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k1;</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void int_fun1()</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k1=0;</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main()</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12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int</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k,p1;</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while((p1=fork())==-1);</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if(p1&gt;0)</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for(k=1;k&lt;4;k++)</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12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printf</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("How are you!\n");</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sleep(1);//</a:t>
            </a:r>
            <a:r>
              <a:rPr kumimoji="0" lang="zh-CN" altLang="en-US"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延时函数</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sleep() ,</a:t>
            </a:r>
            <a:r>
              <a:rPr kumimoji="0" lang="zh-CN" altLang="en-US"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延时</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1</a:t>
            </a:r>
            <a:r>
              <a:rPr kumimoji="0" lang="zh-CN" altLang="en-US"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秒</a:t>
            </a:r>
            <a:endParaRPr kumimoji="0" lang="zh-CN" altLang="en-US"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kill(p1,12);</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wait(0);</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12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printf</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("OK!\n");</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exit(0);</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else</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signal(12,int_fun1);</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k1=1;</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while(k1==1)</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12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printf</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("I am child\n");</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sleep(1);</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1200" b="1" i="0" u="none" strike="noStrike" kern="1200" cap="none" spc="0" normalizeH="0" baseline="0" noProof="0" dirty="0" err="1">
                <a:ln>
                  <a:noFill/>
                </a:ln>
                <a:solidFill>
                  <a:srgbClr val="000000"/>
                </a:solidFill>
                <a:effectLst>
                  <a:outerShdw blurRad="38100" dist="38100" dir="2700000" algn="tl">
                    <a:srgbClr val="C0C0C0"/>
                  </a:outerShdw>
                </a:effectLst>
                <a:uLnTx/>
                <a:uFillTx/>
                <a:latin typeface="+mn-lt"/>
                <a:ea typeface="+mn-ea"/>
                <a:cs typeface="+mn-cs"/>
              </a:rPr>
              <a:t>printf</a:t>
            </a: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("Child exited!\n");</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exit(0);</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	}</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rPr>
              <a:t>}</a:t>
            </a:r>
            <a:endParaRPr kumimoji="0" lang="en-US" altLang="zh-CN" sz="1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mn-lt"/>
              <a:ea typeface="+mn-ea"/>
              <a:cs typeface="+mn-cs"/>
            </a:endParaRPr>
          </a:p>
        </p:txBody>
      </p:sp>
      <p:pic>
        <p:nvPicPr>
          <p:cNvPr id="684036" name="Picture 4"/>
          <p:cNvPicPr>
            <a:picLocks noChangeAspect="1"/>
          </p:cNvPicPr>
          <p:nvPr/>
        </p:nvPicPr>
        <p:blipFill>
          <a:blip r:embed="rId1"/>
          <a:srcRect t="3542"/>
          <a:stretch>
            <a:fillRect/>
          </a:stretch>
        </p:blipFill>
        <p:spPr>
          <a:xfrm>
            <a:off x="4356100" y="333375"/>
            <a:ext cx="4537075" cy="1989138"/>
          </a:xfrm>
          <a:prstGeom prst="rect">
            <a:avLst/>
          </a:prstGeom>
          <a:noFill/>
          <a:ln w="12700" cap="flat" cmpd="sng">
            <a:solidFill>
              <a:srgbClr val="000000"/>
            </a:solidFill>
            <a:prstDash val="solid"/>
            <a:miter/>
            <a:headEnd type="none" w="med" len="med"/>
            <a:tailEnd type="none" w="med" len="med"/>
          </a:ln>
        </p:spPr>
      </p:pic>
      <p:sp>
        <p:nvSpPr>
          <p:cNvPr id="14342" name="Text Box 6"/>
          <p:cNvSpPr txBox="1">
            <a:spLocks noChangeArrowheads="1"/>
          </p:cNvSpPr>
          <p:nvPr/>
        </p:nvSpPr>
        <p:spPr bwMode="auto">
          <a:xfrm>
            <a:off x="4572000" y="3644900"/>
            <a:ext cx="4392613" cy="2573338"/>
          </a:xfrm>
          <a:prstGeom prst="rect">
            <a:avLst/>
          </a:prstGeom>
          <a:noFill/>
          <a:ln w="9525">
            <a:solidFill>
              <a:schemeClr val="tx1"/>
            </a:solidFill>
            <a:miter lim="800000"/>
          </a:ln>
          <a:effectLst/>
        </p:spPr>
        <p:txBody>
          <a:bodyPr>
            <a:spAutoFit/>
          </a:bodyPr>
          <a:lstStyle/>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思考题：</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a:p>
            <a:pPr marR="0" defTabSz="457200" eaLnBrk="1" fontAlgn="auto" hangingPunct="1">
              <a:spcBef>
                <a:spcPts val="0"/>
              </a:spcBef>
              <a:spcAft>
                <a:spcPts val="0"/>
              </a:spcAft>
              <a:buClrTx/>
              <a:buSzTx/>
              <a:buFontTx/>
              <a:buNone/>
              <a:defRPr/>
            </a:pP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1</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、如果把</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kill()</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函数注释掉，结果将如何？为什么？</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endParaRPr>
          </a:p>
          <a:p>
            <a:pPr marR="0" defTabSz="457200" eaLnBrk="1" fontAlgn="auto" hangingPunct="1">
              <a:spcBef>
                <a:spcPts val="0"/>
              </a:spcBef>
              <a:spcAft>
                <a:spcPts val="0"/>
              </a:spcAft>
              <a:buClrTx/>
              <a:buSzTx/>
              <a:buFontTx/>
              <a:buNone/>
              <a:defRPr/>
            </a:pP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rPr>
              <a:t>2</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、分别注释掉代码中的信号函数会有怎样的结果，为什么？</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endParaRPr>
          </a:p>
          <a:p>
            <a:pPr marR="0" defTabSz="457200" eaLnBrk="1" fontAlgn="auto" hangingPunct="1">
              <a:spcBef>
                <a:spcPts val="0"/>
              </a:spcBef>
              <a:spcAft>
                <a:spcPts val="0"/>
              </a:spcAft>
              <a:buClrTx/>
              <a:buSzTx/>
              <a:buFontTx/>
              <a:buNone/>
              <a:defRPr/>
            </a:pP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rPr>
              <a:t>3</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、把第一个</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rPr>
              <a:t>sleep(1)</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改成</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rPr>
              <a:t>sleep(10)</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又会有什么样的结果，为什么？</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endParaRPr>
          </a:p>
          <a:p>
            <a:pPr marR="0" defTabSz="457200" eaLnBrk="1" fontAlgn="auto" hangingPunct="1">
              <a:spcBef>
                <a:spcPts val="0"/>
              </a:spcBef>
              <a:spcAft>
                <a:spcPts val="0"/>
              </a:spcAft>
              <a:buClrTx/>
              <a:buSzTx/>
              <a:buFontTx/>
              <a:buNone/>
              <a:defRPr/>
            </a:pP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rPr>
              <a:t>4</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rPr>
              <a:t>、如果一定要子进程先执行，如何改写？</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in)">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4036"/>
                                        </p:tgtEl>
                                        <p:attrNameLst>
                                          <p:attrName>style.visibility</p:attrName>
                                        </p:attrNameLst>
                                      </p:cBhvr>
                                      <p:to>
                                        <p:strVal val="visible"/>
                                      </p:to>
                                    </p:set>
                                    <p:animEffect transition="in" filter="blinds(horizontal)">
                                      <p:cBhvr>
                                        <p:cTn id="12" dur="500"/>
                                        <p:tgtEl>
                                          <p:spTgt spid="68403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diamond(in)">
                                      <p:cBhvr>
                                        <p:cTn id="17" dur="20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内容占位符 2"/>
          <p:cNvSpPr txBox="1"/>
          <p:nvPr/>
        </p:nvSpPr>
        <p:spPr>
          <a:xfrm>
            <a:off x="323850" y="260350"/>
            <a:ext cx="8439150" cy="6415088"/>
          </a:xfrm>
          <a:prstGeom prst="rect">
            <a:avLst/>
          </a:prstGeom>
          <a:noFill/>
          <a:ln w="9525">
            <a:noFill/>
          </a:ln>
        </p:spPr>
        <p:txBody>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lnSpc>
                <a:spcPct val="150000"/>
              </a:lnSpc>
              <a:spcBef>
                <a:spcPct val="20000"/>
              </a:spcBef>
              <a:buClr>
                <a:schemeClr val="hlink"/>
              </a:buClr>
              <a:buSzTx/>
              <a:buFont typeface="Wingdings" panose="05000000000000000000" pitchFamily="2" charset="2"/>
              <a:buNone/>
            </a:pPr>
            <a:r>
              <a:rPr lang="en-US" altLang="zh-CN" sz="3200" b="1" dirty="0">
                <a:solidFill>
                  <a:schemeClr val="tx1"/>
                </a:solidFill>
                <a:latin typeface="Arial" panose="020B0604020202020204" pitchFamily="34" charset="0"/>
                <a:ea typeface="宋体" panose="02010600030101010101" pitchFamily="2" charset="-122"/>
              </a:rPr>
              <a:t>4</a:t>
            </a:r>
            <a:r>
              <a:rPr lang="zh-CN" altLang="en-US" sz="3200" b="1" dirty="0">
                <a:solidFill>
                  <a:schemeClr val="tx1"/>
                </a:solidFill>
                <a:latin typeface="Arial" panose="020B0604020202020204" pitchFamily="34" charset="0"/>
                <a:ea typeface="宋体" panose="02010600030101010101" pitchFamily="2" charset="-122"/>
              </a:rPr>
              <a:t>、消息的创建、发送和接收机制</a:t>
            </a:r>
            <a:endParaRPr lang="zh-CN" altLang="en-US" sz="3200" b="1" dirty="0">
              <a:solidFill>
                <a:schemeClr val="tx1"/>
              </a:solidFill>
              <a:latin typeface="Arial" panose="020B0604020202020204" pitchFamily="34" charset="0"/>
              <a:ea typeface="宋体" panose="02010600030101010101" pitchFamily="2" charset="-122"/>
            </a:endParaRPr>
          </a:p>
          <a:p>
            <a:pPr marL="0" lvl="0" indent="0" eaLnBrk="1" hangingPunct="1">
              <a:lnSpc>
                <a:spcPct val="150000"/>
              </a:lnSpc>
              <a:spcBef>
                <a:spcPct val="20000"/>
              </a:spcBef>
              <a:buClr>
                <a:schemeClr val="hlink"/>
              </a:buClr>
              <a:buSzTx/>
              <a:buFont typeface="Wingdings" panose="05000000000000000000" pitchFamily="2" charset="2"/>
              <a:buNone/>
            </a:pPr>
            <a:r>
              <a:rPr lang="zh-CN" altLang="en-US" sz="2400" dirty="0">
                <a:solidFill>
                  <a:schemeClr val="tx1"/>
                </a:solidFill>
                <a:latin typeface="Arial" panose="020B0604020202020204" pitchFamily="34" charset="0"/>
                <a:ea typeface="宋体" panose="02010600030101010101" pitchFamily="2" charset="-122"/>
              </a:rPr>
              <a:t>       消息（</a:t>
            </a:r>
            <a:r>
              <a:rPr lang="en-US" altLang="zh-CN" sz="2400" dirty="0">
                <a:solidFill>
                  <a:schemeClr val="tx1"/>
                </a:solidFill>
                <a:latin typeface="Arial" panose="020B0604020202020204" pitchFamily="34" charset="0"/>
                <a:ea typeface="宋体" panose="02010600030101010101" pitchFamily="2" charset="-122"/>
              </a:rPr>
              <a:t>message</a:t>
            </a:r>
            <a:r>
              <a:rPr lang="zh-CN" altLang="en-US" sz="2400" dirty="0">
                <a:solidFill>
                  <a:schemeClr val="tx1"/>
                </a:solidFill>
                <a:latin typeface="Arial" panose="020B0604020202020204" pitchFamily="34" charset="0"/>
                <a:ea typeface="宋体" panose="02010600030101010101" pitchFamily="2" charset="-122"/>
              </a:rPr>
              <a:t>）是一个格式化的可变长的信息单元。消息机制允许由一个进程给另一个进程发送一个消息。当一个进程收到多个消息时，可将它们排成一个消息队列，该进程可以从指定的消息队列中接收指定类型的消息。</a:t>
            </a:r>
            <a:endParaRPr lang="en-US" altLang="zh-CN" sz="2400" dirty="0">
              <a:solidFill>
                <a:schemeClr val="tx1"/>
              </a:solidFill>
              <a:latin typeface="Arial" panose="020B0604020202020204" pitchFamily="34" charset="0"/>
              <a:ea typeface="宋体" panose="02010600030101010101" pitchFamily="2" charset="-122"/>
            </a:endParaRPr>
          </a:p>
          <a:p>
            <a:pPr marL="0" lvl="0" indent="0" eaLnBrk="1" hangingPunct="1">
              <a:lnSpc>
                <a:spcPct val="150000"/>
              </a:lnSpc>
              <a:spcBef>
                <a:spcPct val="20000"/>
              </a:spcBef>
              <a:buClr>
                <a:schemeClr val="hlink"/>
              </a:buClr>
              <a:buSzTx/>
              <a:buFont typeface="Wingdings" panose="05000000000000000000" pitchFamily="2" charset="2"/>
              <a:buNone/>
            </a:pPr>
            <a:r>
              <a:rPr lang="zh-CN" altLang="en-US" sz="2400" dirty="0">
                <a:solidFill>
                  <a:schemeClr val="tx1"/>
                </a:solidFill>
                <a:latin typeface="Arial" panose="020B0604020202020204" pitchFamily="34" charset="0"/>
                <a:ea typeface="宋体" panose="02010600030101010101" pitchFamily="2" charset="-122"/>
              </a:rPr>
              <a:t>      </a:t>
            </a:r>
            <a:endParaRPr lang="en-US" altLang="zh-CN" sz="2400" dirty="0">
              <a:solidFill>
                <a:schemeClr val="tx1"/>
              </a:solidFill>
              <a:latin typeface="Arial" panose="020B0604020202020204" pitchFamily="34" charset="0"/>
              <a:ea typeface="宋体" panose="02010600030101010101" pitchFamily="2" charset="-122"/>
            </a:endParaRPr>
          </a:p>
          <a:p>
            <a:pPr marL="0" lvl="0" indent="0" eaLnBrk="1" hangingPunct="1">
              <a:lnSpc>
                <a:spcPct val="150000"/>
              </a:lnSpc>
              <a:spcBef>
                <a:spcPct val="20000"/>
              </a:spcBef>
              <a:buClr>
                <a:schemeClr val="hlink"/>
              </a:buClr>
              <a:buSzTx/>
              <a:buFont typeface="Wingdings" panose="05000000000000000000" pitchFamily="2" charset="2"/>
              <a:buNone/>
            </a:pPr>
            <a:r>
              <a:rPr lang="en-US" altLang="zh-CN" sz="2400" dirty="0">
                <a:solidFill>
                  <a:schemeClr val="tx1"/>
                </a:solidFill>
                <a:latin typeface="Arial" panose="020B0604020202020204" pitchFamily="34" charset="0"/>
                <a:ea typeface="宋体" panose="02010600030101010101" pitchFamily="2" charset="-122"/>
              </a:rPr>
              <a:t>       </a:t>
            </a:r>
            <a:r>
              <a:rPr lang="zh-CN" altLang="en-US" sz="2400" dirty="0">
                <a:solidFill>
                  <a:schemeClr val="tx1"/>
                </a:solidFill>
                <a:latin typeface="Arial" panose="020B0604020202020204" pitchFamily="34" charset="0"/>
                <a:ea typeface="宋体" panose="02010600030101010101" pitchFamily="2" charset="-122"/>
              </a:rPr>
              <a:t>使用系统调用</a:t>
            </a:r>
            <a:r>
              <a:rPr lang="en-US" altLang="zh-CN" sz="2400" dirty="0">
                <a:solidFill>
                  <a:schemeClr val="tx1"/>
                </a:solidFill>
                <a:latin typeface="Arial" panose="020B0604020202020204" pitchFamily="34" charset="0"/>
                <a:ea typeface="宋体" panose="02010600030101010101" pitchFamily="2" charset="-122"/>
              </a:rPr>
              <a:t>msgget( ),msgsnd( ),msgrev( ),</a:t>
            </a:r>
            <a:r>
              <a:rPr lang="zh-CN" altLang="en-US" sz="2400" dirty="0">
                <a:solidFill>
                  <a:schemeClr val="tx1"/>
                </a:solidFill>
                <a:latin typeface="Arial" panose="020B0604020202020204" pitchFamily="34" charset="0"/>
                <a:ea typeface="宋体" panose="02010600030101010101" pitchFamily="2" charset="-122"/>
              </a:rPr>
              <a:t>及</a:t>
            </a:r>
            <a:r>
              <a:rPr lang="en-US" altLang="zh-CN" sz="2400" dirty="0">
                <a:solidFill>
                  <a:schemeClr val="tx1"/>
                </a:solidFill>
                <a:latin typeface="Arial" panose="020B0604020202020204" pitchFamily="34" charset="0"/>
                <a:ea typeface="宋体" panose="02010600030101010101" pitchFamily="2" charset="-122"/>
              </a:rPr>
              <a:t>msgctl( )</a:t>
            </a:r>
            <a:r>
              <a:rPr lang="zh-CN" altLang="en-US" sz="2400" dirty="0">
                <a:solidFill>
                  <a:schemeClr val="tx1"/>
                </a:solidFill>
                <a:latin typeface="Arial" panose="020B0604020202020204" pitchFamily="34" charset="0"/>
                <a:ea typeface="宋体" panose="02010600030101010101" pitchFamily="2" charset="-122"/>
              </a:rPr>
              <a:t>编制一长度为</a:t>
            </a:r>
            <a:r>
              <a:rPr lang="en-US" altLang="zh-CN" sz="2400" dirty="0">
                <a:solidFill>
                  <a:schemeClr val="tx1"/>
                </a:solidFill>
                <a:latin typeface="Arial" panose="020B0604020202020204" pitchFamily="34" charset="0"/>
                <a:ea typeface="宋体" panose="02010600030101010101" pitchFamily="2" charset="-122"/>
              </a:rPr>
              <a:t>1k</a:t>
            </a:r>
            <a:r>
              <a:rPr lang="zh-CN" altLang="en-US" sz="2400" dirty="0">
                <a:solidFill>
                  <a:schemeClr val="tx1"/>
                </a:solidFill>
                <a:latin typeface="Arial" panose="020B0604020202020204" pitchFamily="34" charset="0"/>
                <a:ea typeface="宋体" panose="02010600030101010101" pitchFamily="2" charset="-122"/>
              </a:rPr>
              <a:t>的消息发送和接收的程序。。</a:t>
            </a:r>
            <a:endParaRPr lang="zh-CN" altLang="en-US" sz="2400" dirty="0">
              <a:solidFill>
                <a:schemeClr val="tx1"/>
              </a:solidFill>
              <a:latin typeface="Arial" panose="020B0604020202020204" pitchFamily="34" charset="0"/>
              <a:ea typeface="宋体" panose="02010600030101010101" pitchFamily="2" charset="-122"/>
            </a:endParaRPr>
          </a:p>
          <a:p>
            <a:pPr marL="0" lvl="0" indent="0" eaLnBrk="1" hangingPunct="1">
              <a:spcBef>
                <a:spcPct val="20000"/>
              </a:spcBef>
              <a:buClr>
                <a:schemeClr val="hlink"/>
              </a:buClr>
              <a:buSzTx/>
              <a:buFont typeface="Wingdings" panose="05000000000000000000" pitchFamily="2" charset="2"/>
              <a:buNone/>
            </a:pPr>
            <a:endParaRPr lang="zh-CN" altLang="en-US" sz="24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
          <p:cNvSpPr/>
          <p:nvPr/>
        </p:nvSpPr>
        <p:spPr>
          <a:xfrm>
            <a:off x="611188" y="0"/>
            <a:ext cx="7942262" cy="6986588"/>
          </a:xfrm>
          <a:prstGeom prst="rect">
            <a:avLst/>
          </a:prstGeom>
          <a:noFill/>
          <a:ln w="9525">
            <a:noFill/>
          </a:ln>
        </p:spPr>
        <p:txBody>
          <a:bodyPr>
            <a:sp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1</a:t>
            </a:r>
            <a:r>
              <a:rPr lang="zh-CN" altLang="zh-CN" sz="1600" dirty="0">
                <a:solidFill>
                  <a:schemeClr val="tx1"/>
                </a:solidFill>
                <a:latin typeface="Arial" panose="020B0604020202020204" pitchFamily="34" charset="0"/>
                <a:ea typeface="宋体" panose="02010600030101010101" pitchFamily="2" charset="-122"/>
              </a:rPr>
              <a:t>、</a:t>
            </a:r>
            <a:r>
              <a:rPr lang="en-US" altLang="zh-CN" sz="1600" dirty="0">
                <a:solidFill>
                  <a:schemeClr val="tx1"/>
                </a:solidFill>
                <a:latin typeface="Arial" panose="020B0604020202020204" pitchFamily="34" charset="0"/>
                <a:ea typeface="宋体" panose="02010600030101010101" pitchFamily="2" charset="-122"/>
              </a:rPr>
              <a:t>client.c</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#include &lt;sys/types.h&gt;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#include &lt;sys/msg.h&gt;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#include &lt;sys/ipc.h&gt;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#define MSGKEY 75</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struct  msgform</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  long  mtype;</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char  mtext[1000];</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}msg;</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int  msgqid;</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void client()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int i;</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msgqid=msgget(MSGKEY,0777);   /*</a:t>
            </a:r>
            <a:r>
              <a:rPr lang="zh-CN" altLang="zh-CN" sz="1600" dirty="0">
                <a:solidFill>
                  <a:schemeClr val="tx1"/>
                </a:solidFill>
                <a:latin typeface="Arial" panose="020B0604020202020204" pitchFamily="34" charset="0"/>
                <a:ea typeface="宋体" panose="02010600030101010101" pitchFamily="2" charset="-122"/>
              </a:rPr>
              <a:t>打开</a:t>
            </a:r>
            <a:r>
              <a:rPr lang="en-US" altLang="zh-CN" sz="1600" dirty="0">
                <a:solidFill>
                  <a:schemeClr val="tx1"/>
                </a:solidFill>
                <a:latin typeface="Arial" panose="020B0604020202020204" pitchFamily="34" charset="0"/>
                <a:ea typeface="宋体" panose="02010600030101010101" pitchFamily="2" charset="-122"/>
              </a:rPr>
              <a:t>75#</a:t>
            </a:r>
            <a:r>
              <a:rPr lang="zh-CN" altLang="zh-CN" sz="1600" dirty="0">
                <a:solidFill>
                  <a:schemeClr val="tx1"/>
                </a:solidFill>
                <a:latin typeface="Arial" panose="020B0604020202020204" pitchFamily="34" charset="0"/>
                <a:ea typeface="宋体" panose="02010600030101010101" pitchFamily="2" charset="-122"/>
              </a:rPr>
              <a:t>消息队列</a:t>
            </a: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for(i=10;i&gt;=1;i--)</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msg.mtype=i;</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printf(“(client)sent\n”);</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msgsnd(msgqid,&amp;msg,1024,0);     /*</a:t>
            </a:r>
            <a:r>
              <a:rPr lang="zh-CN" altLang="zh-CN" sz="1600" dirty="0">
                <a:solidFill>
                  <a:schemeClr val="tx1"/>
                </a:solidFill>
                <a:latin typeface="Arial" panose="020B0604020202020204" pitchFamily="34" charset="0"/>
                <a:ea typeface="宋体" panose="02010600030101010101" pitchFamily="2" charset="-122"/>
              </a:rPr>
              <a:t>发送消息</a:t>
            </a: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exit(0);</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main(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client(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p:txBody>
      </p:sp>
      <p:sp>
        <p:nvSpPr>
          <p:cNvPr id="22531" name="Text Box 4"/>
          <p:cNvSpPr txBox="1"/>
          <p:nvPr/>
        </p:nvSpPr>
        <p:spPr>
          <a:xfrm>
            <a:off x="3995738" y="260350"/>
            <a:ext cx="4824412" cy="1743075"/>
          </a:xfrm>
          <a:prstGeom prst="rect">
            <a:avLst/>
          </a:prstGeom>
          <a:noFill/>
          <a:ln w="9525">
            <a:noFill/>
          </a:ln>
        </p:spPr>
        <p:txBody>
          <a:bodyPr>
            <a:sp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lnSpc>
                <a:spcPct val="120000"/>
              </a:lnSpc>
              <a:spcBef>
                <a:spcPct val="50000"/>
              </a:spcBef>
              <a:buClrTx/>
              <a:buSzTx/>
              <a:buFontTx/>
              <a:buNone/>
            </a:pPr>
            <a:r>
              <a:rPr lang="en-US" altLang="zh-CN" dirty="0">
                <a:solidFill>
                  <a:srgbClr val="FF0066"/>
                </a:solidFill>
                <a:latin typeface="Arial" panose="020B0604020202020204" pitchFamily="34" charset="0"/>
                <a:ea typeface="宋体" panose="02010600030101010101" pitchFamily="2" charset="-122"/>
              </a:rPr>
              <a:t>msgget(MSGKEY,0777);</a:t>
            </a:r>
            <a:r>
              <a:rPr lang="zh-CN" altLang="en-US" dirty="0">
                <a:solidFill>
                  <a:srgbClr val="FF0066"/>
                </a:solidFill>
                <a:latin typeface="Arial" panose="020B0604020202020204" pitchFamily="34" charset="0"/>
                <a:ea typeface="宋体" panose="02010600030101010101" pitchFamily="2" charset="-122"/>
              </a:rPr>
              <a:t>打开或创建一个所有用户都可以读、写、执行的队列，读操作的数字代号是</a:t>
            </a:r>
            <a:r>
              <a:rPr lang="en-US" altLang="zh-CN" dirty="0">
                <a:solidFill>
                  <a:srgbClr val="FF0066"/>
                </a:solidFill>
                <a:latin typeface="Arial" panose="020B0604020202020204" pitchFamily="34" charset="0"/>
                <a:ea typeface="宋体" panose="02010600030101010101" pitchFamily="2" charset="-122"/>
              </a:rPr>
              <a:t>4</a:t>
            </a:r>
            <a:r>
              <a:rPr lang="zh-CN" altLang="en-US" dirty="0">
                <a:solidFill>
                  <a:srgbClr val="FF0066"/>
                </a:solidFill>
                <a:latin typeface="Arial" panose="020B0604020202020204" pitchFamily="34" charset="0"/>
                <a:ea typeface="宋体" panose="02010600030101010101" pitchFamily="2" charset="-122"/>
              </a:rPr>
              <a:t>，写是</a:t>
            </a:r>
            <a:r>
              <a:rPr lang="en-US" altLang="zh-CN" dirty="0">
                <a:solidFill>
                  <a:srgbClr val="FF0066"/>
                </a:solidFill>
                <a:latin typeface="Arial" panose="020B0604020202020204" pitchFamily="34" charset="0"/>
                <a:ea typeface="宋体" panose="02010600030101010101" pitchFamily="2" charset="-122"/>
              </a:rPr>
              <a:t>2</a:t>
            </a:r>
            <a:r>
              <a:rPr lang="zh-CN" altLang="en-US" dirty="0">
                <a:solidFill>
                  <a:srgbClr val="FF0066"/>
                </a:solidFill>
                <a:latin typeface="Arial" panose="020B0604020202020204" pitchFamily="34" charset="0"/>
                <a:ea typeface="宋体" panose="02010600030101010101" pitchFamily="2" charset="-122"/>
              </a:rPr>
              <a:t>，执行是</a:t>
            </a:r>
            <a:r>
              <a:rPr lang="en-US" altLang="zh-CN" dirty="0">
                <a:solidFill>
                  <a:srgbClr val="FF0066"/>
                </a:solidFill>
                <a:latin typeface="Arial" panose="020B0604020202020204" pitchFamily="34" charset="0"/>
                <a:ea typeface="宋体" panose="02010600030101010101" pitchFamily="2" charset="-122"/>
              </a:rPr>
              <a:t>1,7=4+2+1</a:t>
            </a:r>
            <a:r>
              <a:rPr lang="zh-CN" altLang="en-US" dirty="0">
                <a:solidFill>
                  <a:srgbClr val="FF0066"/>
                </a:solidFill>
                <a:latin typeface="Arial" panose="020B0604020202020204" pitchFamily="34" charset="0"/>
                <a:ea typeface="宋体" panose="02010600030101010101" pitchFamily="2" charset="-122"/>
              </a:rPr>
              <a:t>，四位数字分别代表特殊权限位，拥有者位，同组用户位，其余用户位 </a:t>
            </a:r>
            <a:endParaRPr lang="zh-CN" altLang="en-US" dirty="0">
              <a:solidFill>
                <a:srgbClr val="FF0066"/>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1"/>
          <p:cNvSpPr/>
          <p:nvPr/>
        </p:nvSpPr>
        <p:spPr>
          <a:xfrm>
            <a:off x="250825" y="19050"/>
            <a:ext cx="8497888" cy="6738938"/>
          </a:xfrm>
          <a:prstGeom prst="rect">
            <a:avLst/>
          </a:prstGeom>
          <a:noFill/>
          <a:ln w="9525">
            <a:noFill/>
          </a:ln>
        </p:spPr>
        <p:txBody>
          <a:bodyPr>
            <a:sp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2</a:t>
            </a:r>
            <a:r>
              <a:rPr lang="zh-CN" altLang="zh-CN" sz="1600" dirty="0">
                <a:solidFill>
                  <a:schemeClr val="tx1"/>
                </a:solidFill>
                <a:latin typeface="Arial" panose="020B0604020202020204" pitchFamily="34" charset="0"/>
                <a:ea typeface="宋体" panose="02010600030101010101" pitchFamily="2" charset="-122"/>
              </a:rPr>
              <a:t>、</a:t>
            </a:r>
            <a:r>
              <a:rPr lang="en-US" altLang="zh-CN" sz="1600" dirty="0">
                <a:solidFill>
                  <a:schemeClr val="tx1"/>
                </a:solidFill>
                <a:latin typeface="Arial" panose="020B0604020202020204" pitchFamily="34" charset="0"/>
                <a:ea typeface="宋体" panose="02010600030101010101" pitchFamily="2" charset="-122"/>
              </a:rPr>
              <a:t>server.c</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#include &lt;sys/types.h&gt;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#include &lt;sys/msg.h&gt;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#include &lt;sys/ipc.h&gt;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#define MSGKEY 75</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struct  msgform</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  long  mtype;</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char  mtext[1000];</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}msg;</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int  msgqid;</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void server(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msgqid=msgget(MSGKEY,0777|IPC_CREAT);  /*</a:t>
            </a:r>
            <a:r>
              <a:rPr lang="zh-CN" altLang="zh-CN" sz="1600" dirty="0">
                <a:solidFill>
                  <a:schemeClr val="tx1"/>
                </a:solidFill>
                <a:latin typeface="Arial" panose="020B0604020202020204" pitchFamily="34" charset="0"/>
                <a:ea typeface="宋体" panose="02010600030101010101" pitchFamily="2" charset="-122"/>
              </a:rPr>
              <a:t>创建</a:t>
            </a:r>
            <a:r>
              <a:rPr lang="en-US" altLang="zh-CN" sz="1600" dirty="0">
                <a:solidFill>
                  <a:schemeClr val="tx1"/>
                </a:solidFill>
                <a:latin typeface="Arial" panose="020B0604020202020204" pitchFamily="34" charset="0"/>
                <a:ea typeface="宋体" panose="02010600030101010101" pitchFamily="2" charset="-122"/>
              </a:rPr>
              <a:t>75#</a:t>
            </a:r>
            <a:r>
              <a:rPr lang="zh-CN" altLang="zh-CN" sz="1600" dirty="0">
                <a:solidFill>
                  <a:schemeClr val="tx1"/>
                </a:solidFill>
                <a:latin typeface="Arial" panose="020B0604020202020204" pitchFamily="34" charset="0"/>
                <a:ea typeface="宋体" panose="02010600030101010101" pitchFamily="2" charset="-122"/>
              </a:rPr>
              <a:t>消息队列</a:t>
            </a: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do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msgrcv(msgqid,&amp;msg,1030,0,0);   /*</a:t>
            </a:r>
            <a:r>
              <a:rPr lang="zh-CN" altLang="zh-CN" sz="1600" dirty="0">
                <a:solidFill>
                  <a:schemeClr val="tx1"/>
                </a:solidFill>
                <a:latin typeface="Arial" panose="020B0604020202020204" pitchFamily="34" charset="0"/>
                <a:ea typeface="宋体" panose="02010600030101010101" pitchFamily="2" charset="-122"/>
              </a:rPr>
              <a:t>接收消息</a:t>
            </a: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printf(“(server)received\n”);</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}while(msg.mtype!=1);</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msgctl(msgqid,IPC_RMID,0);  /*</a:t>
            </a:r>
            <a:r>
              <a:rPr lang="zh-CN" altLang="zh-CN" sz="1600" dirty="0">
                <a:solidFill>
                  <a:schemeClr val="tx1"/>
                </a:solidFill>
                <a:latin typeface="Arial" panose="020B0604020202020204" pitchFamily="34" charset="0"/>
                <a:ea typeface="宋体" panose="02010600030101010101" pitchFamily="2" charset="-122"/>
              </a:rPr>
              <a:t>删除消息队列，归还资源</a:t>
            </a: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exit(0);</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main(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      server( );</a:t>
            </a:r>
            <a:endParaRPr lang="zh-CN" altLang="zh-CN" sz="16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1600" dirty="0">
                <a:solidFill>
                  <a:schemeClr val="tx1"/>
                </a:solidFill>
                <a:latin typeface="Arial" panose="020B0604020202020204" pitchFamily="34" charset="0"/>
                <a:ea typeface="宋体" panose="02010600030101010101" pitchFamily="2" charset="-122"/>
              </a:rPr>
              <a:t>}</a:t>
            </a:r>
            <a:endParaRPr lang="zh-CN" altLang="zh-CN" sz="1600" dirty="0">
              <a:solidFill>
                <a:schemeClr val="tx1"/>
              </a:solidFill>
              <a:latin typeface="Arial" panose="020B0604020202020204" pitchFamily="34" charset="0"/>
              <a:ea typeface="宋体" panose="02010600030101010101" pitchFamily="2" charset="-122"/>
            </a:endParaRPr>
          </a:p>
        </p:txBody>
      </p:sp>
      <p:sp>
        <p:nvSpPr>
          <p:cNvPr id="3" name="Text Box 6"/>
          <p:cNvSpPr txBox="1">
            <a:spLocks noChangeArrowheads="1"/>
          </p:cNvSpPr>
          <p:nvPr/>
        </p:nvSpPr>
        <p:spPr bwMode="auto">
          <a:xfrm>
            <a:off x="3444875" y="260350"/>
            <a:ext cx="5472113" cy="1749425"/>
          </a:xfrm>
          <a:prstGeom prst="rect">
            <a:avLst/>
          </a:prstGeom>
          <a:noFill/>
          <a:ln w="9525">
            <a:solidFill>
              <a:schemeClr val="tx1"/>
            </a:solidFill>
            <a:miter lim="800000"/>
          </a:ln>
          <a:effectLst/>
        </p:spPr>
        <p:txBody>
          <a:bodyPr>
            <a:spAutoFit/>
          </a:bodyPr>
          <a:lstStyle/>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思考题：</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1</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）为了便于操作和观察结果，需要编制几个程序分别用于消息的发送与接收？</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2</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）这些程序如何进行编辑、编译和执行？为什么？</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3</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）如何实现消息的发送与接收的同步？</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内容占位符 2"/>
          <p:cNvSpPr txBox="1"/>
          <p:nvPr/>
        </p:nvSpPr>
        <p:spPr>
          <a:xfrm>
            <a:off x="323850" y="260350"/>
            <a:ext cx="8439150" cy="6415088"/>
          </a:xfrm>
          <a:prstGeom prst="rect">
            <a:avLst/>
          </a:prstGeom>
          <a:noFill/>
          <a:ln w="9525">
            <a:noFill/>
          </a:ln>
        </p:spPr>
        <p:txBody>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lnSpc>
                <a:spcPct val="150000"/>
              </a:lnSpc>
              <a:spcBef>
                <a:spcPct val="20000"/>
              </a:spcBef>
              <a:buClr>
                <a:schemeClr val="hlink"/>
              </a:buClr>
              <a:buSzTx/>
              <a:buFont typeface="Wingdings" panose="05000000000000000000" pitchFamily="2" charset="2"/>
              <a:buNone/>
            </a:pPr>
            <a:r>
              <a:rPr lang="en-US" altLang="zh-CN" sz="3200" b="1" dirty="0">
                <a:solidFill>
                  <a:schemeClr val="tx1"/>
                </a:solidFill>
                <a:latin typeface="Arial" panose="020B0604020202020204" pitchFamily="34" charset="0"/>
                <a:ea typeface="宋体" panose="02010600030101010101" pitchFamily="2" charset="-122"/>
              </a:rPr>
              <a:t>5</a:t>
            </a:r>
            <a:r>
              <a:rPr lang="zh-CN" altLang="en-US" sz="3200" b="1" dirty="0">
                <a:solidFill>
                  <a:schemeClr val="tx1"/>
                </a:solidFill>
                <a:latin typeface="Arial" panose="020B0604020202020204" pitchFamily="34" charset="0"/>
                <a:ea typeface="宋体" panose="02010600030101010101" pitchFamily="2" charset="-122"/>
              </a:rPr>
              <a:t>、进程间共享存储区通信</a:t>
            </a:r>
            <a:endParaRPr lang="zh-CN" altLang="en-US" sz="3200" b="1" dirty="0">
              <a:solidFill>
                <a:schemeClr val="tx1"/>
              </a:solidFill>
              <a:latin typeface="Arial" panose="020B0604020202020204" pitchFamily="34" charset="0"/>
              <a:ea typeface="宋体" panose="02010600030101010101" pitchFamily="2" charset="-122"/>
            </a:endParaRPr>
          </a:p>
          <a:p>
            <a:pPr marL="0" lvl="0" indent="0" eaLnBrk="1" hangingPunct="1">
              <a:lnSpc>
                <a:spcPct val="150000"/>
              </a:lnSpc>
              <a:spcBef>
                <a:spcPct val="20000"/>
              </a:spcBef>
              <a:buClr>
                <a:schemeClr val="hlink"/>
              </a:buClr>
              <a:buSzTx/>
              <a:buFont typeface="Wingdings" panose="05000000000000000000" pitchFamily="2" charset="2"/>
              <a:buNone/>
            </a:pPr>
            <a:r>
              <a:rPr lang="zh-CN" altLang="en-US" sz="2400" dirty="0">
                <a:solidFill>
                  <a:schemeClr val="tx1"/>
                </a:solidFill>
                <a:latin typeface="Arial" panose="020B0604020202020204" pitchFamily="34" charset="0"/>
                <a:ea typeface="宋体" panose="02010600030101010101" pitchFamily="2" charset="-122"/>
              </a:rPr>
              <a:t>    共享存储区（</a:t>
            </a:r>
            <a:r>
              <a:rPr lang="en-US" altLang="zh-CN" sz="2400" dirty="0">
                <a:solidFill>
                  <a:schemeClr val="tx1"/>
                </a:solidFill>
                <a:latin typeface="Arial" panose="020B0604020202020204" pitchFamily="34" charset="0"/>
                <a:ea typeface="宋体" panose="02010600030101010101" pitchFamily="2" charset="-122"/>
              </a:rPr>
              <a:t>Share  Memory</a:t>
            </a:r>
            <a:r>
              <a:rPr lang="zh-CN" altLang="en-US" sz="2400" dirty="0">
                <a:solidFill>
                  <a:schemeClr val="tx1"/>
                </a:solidFill>
                <a:latin typeface="Arial" panose="020B0604020202020204" pitchFamily="34" charset="0"/>
                <a:ea typeface="宋体" panose="02010600030101010101" pitchFamily="2" charset="-122"/>
              </a:rPr>
              <a:t>）是</a:t>
            </a:r>
            <a:r>
              <a:rPr lang="en-US" altLang="zh-CN" sz="2400" dirty="0">
                <a:solidFill>
                  <a:schemeClr val="tx1"/>
                </a:solidFill>
                <a:latin typeface="Arial" panose="020B0604020202020204" pitchFamily="34" charset="0"/>
                <a:ea typeface="宋体" panose="02010600030101010101" pitchFamily="2" charset="-122"/>
              </a:rPr>
              <a:t>UNIX/Linux</a:t>
            </a:r>
            <a:r>
              <a:rPr lang="zh-CN" altLang="en-US" sz="2400" dirty="0">
                <a:solidFill>
                  <a:schemeClr val="tx1"/>
                </a:solidFill>
                <a:latin typeface="Arial" panose="020B0604020202020204" pitchFamily="34" charset="0"/>
                <a:ea typeface="宋体" panose="02010600030101010101" pitchFamily="2" charset="-122"/>
              </a:rPr>
              <a:t>系统中通信速度最高的一种通信机制。该机制可使若干进程共享主存中的某一个区域，且使该区域出现（映射）在多个进程的虚地址空间中。另一方面，一个进程的虚地址空间中又可连接多个共享存储区，每个共享存储区都有自己的名字。当进程间欲利用共享存储区进行通信时，必须先在主存中建立一共享存储区，然后将它附接到自己的虚地址空间上。此后，进程对该区的访问操作，与对其虚地址空间的其它部分的操作完全相同。进程之间便可通过对共享存储区中数据的读、写来进行直接通信。</a:t>
            </a:r>
            <a:endParaRPr lang="en-US" altLang="zh-CN" sz="2400" dirty="0">
              <a:solidFill>
                <a:schemeClr val="tx1"/>
              </a:solidFill>
              <a:latin typeface="Arial" panose="020B0604020202020204" pitchFamily="34" charset="0"/>
              <a:ea typeface="宋体" panose="02010600030101010101" pitchFamily="2" charset="-122"/>
            </a:endParaRPr>
          </a:p>
          <a:p>
            <a:pPr marL="0" lvl="0" indent="0" eaLnBrk="1" hangingPunct="1">
              <a:lnSpc>
                <a:spcPct val="150000"/>
              </a:lnSpc>
              <a:spcBef>
                <a:spcPct val="20000"/>
              </a:spcBef>
              <a:buClr>
                <a:schemeClr val="hlink"/>
              </a:buClr>
              <a:buSzTx/>
              <a:buFont typeface="Wingdings" panose="05000000000000000000" pitchFamily="2" charset="2"/>
              <a:buNone/>
            </a:pPr>
            <a:r>
              <a:rPr lang="zh-CN" altLang="en-US" sz="2400" dirty="0">
                <a:solidFill>
                  <a:schemeClr val="tx1"/>
                </a:solidFill>
                <a:latin typeface="Arial" panose="020B0604020202020204" pitchFamily="34" charset="0"/>
                <a:ea typeface="宋体" panose="02010600030101010101" pitchFamily="2" charset="-122"/>
              </a:rPr>
              <a:t>      </a:t>
            </a:r>
            <a:endParaRPr lang="en-US" altLang="zh-CN" sz="2400" dirty="0">
              <a:solidFill>
                <a:schemeClr val="tx1"/>
              </a:solidFill>
              <a:latin typeface="Arial" panose="020B0604020202020204" pitchFamily="34" charset="0"/>
              <a:ea typeface="宋体" panose="02010600030101010101" pitchFamily="2" charset="-122"/>
            </a:endParaRPr>
          </a:p>
          <a:p>
            <a:pPr marL="0" lvl="0" indent="0" eaLnBrk="1" hangingPunct="1">
              <a:lnSpc>
                <a:spcPct val="150000"/>
              </a:lnSpc>
              <a:spcBef>
                <a:spcPct val="20000"/>
              </a:spcBef>
              <a:buClr>
                <a:schemeClr val="hlink"/>
              </a:buClr>
              <a:buSzTx/>
              <a:buFont typeface="Wingdings" panose="05000000000000000000" pitchFamily="2" charset="2"/>
              <a:buNone/>
            </a:pPr>
            <a:r>
              <a:rPr lang="en-US" altLang="zh-CN" sz="2400" dirty="0">
                <a:solidFill>
                  <a:schemeClr val="tx1"/>
                </a:solidFill>
                <a:latin typeface="Arial" panose="020B0604020202020204" pitchFamily="34" charset="0"/>
                <a:ea typeface="宋体" panose="02010600030101010101" pitchFamily="2" charset="-122"/>
              </a:rPr>
              <a:t>       </a:t>
            </a:r>
            <a:endParaRPr lang="zh-CN" altLang="en-US" sz="24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矩形 1"/>
          <p:cNvSpPr/>
          <p:nvPr/>
        </p:nvSpPr>
        <p:spPr>
          <a:xfrm>
            <a:off x="468313" y="333375"/>
            <a:ext cx="8135937" cy="5630863"/>
          </a:xfrm>
          <a:prstGeom prst="rect">
            <a:avLst/>
          </a:prstGeom>
          <a:noFill/>
          <a:ln w="9525">
            <a:noFill/>
          </a:ln>
        </p:spPr>
        <p:txBody>
          <a:bodyPr>
            <a:sp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#include &lt;sys/types.h&gt;</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#include &lt;sys/shm.h&gt;</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#include &lt;sys/ipc.h&gt;</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#define  SHMKEY  75</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int  shmid,i;   int  *addr;</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void  client( )</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int i;</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shmid=shmget(SHMKEY,1024,0777);      /*</a:t>
            </a:r>
            <a:r>
              <a:rPr lang="zh-CN" altLang="zh-CN" sz="2000" dirty="0">
                <a:solidFill>
                  <a:schemeClr val="tx1"/>
                </a:solidFill>
                <a:latin typeface="Arial" panose="020B0604020202020204" pitchFamily="34" charset="0"/>
                <a:ea typeface="宋体" panose="02010600030101010101" pitchFamily="2" charset="-122"/>
              </a:rPr>
              <a:t>打开共享存储区</a:t>
            </a:r>
            <a:r>
              <a:rPr lang="en-US" altLang="zh-CN" sz="2000" dirty="0">
                <a:solidFill>
                  <a:schemeClr val="tx1"/>
                </a:solidFill>
                <a:latin typeface="Arial" panose="020B0604020202020204" pitchFamily="34" charset="0"/>
                <a:ea typeface="宋体" panose="02010600030101010101" pitchFamily="2" charset="-122"/>
              </a:rPr>
              <a:t>*/</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addr=shmat(shmid,0,0);           /*</a:t>
            </a:r>
            <a:r>
              <a:rPr lang="zh-CN" altLang="zh-CN" sz="2000" dirty="0">
                <a:solidFill>
                  <a:schemeClr val="tx1"/>
                </a:solidFill>
                <a:latin typeface="Arial" panose="020B0604020202020204" pitchFamily="34" charset="0"/>
                <a:ea typeface="宋体" panose="02010600030101010101" pitchFamily="2" charset="-122"/>
              </a:rPr>
              <a:t>获得共享存储区首地址</a:t>
            </a:r>
            <a:r>
              <a:rPr lang="en-US" altLang="zh-CN" sz="2000" dirty="0">
                <a:solidFill>
                  <a:schemeClr val="tx1"/>
                </a:solidFill>
                <a:latin typeface="Arial" panose="020B0604020202020204" pitchFamily="34" charset="0"/>
                <a:ea typeface="宋体" panose="02010600030101010101" pitchFamily="2" charset="-122"/>
              </a:rPr>
              <a:t>*/</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for (i=9;i&gt;=0;i--)</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  </a:t>
            </a:r>
            <a:endParaRPr lang="en-US"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while (*addr!=-1);</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printf("(client) sent\n");</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*addr=i;</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      exit(0);</a:t>
            </a:r>
            <a:endParaRPr lang="zh-CN" altLang="zh-CN" sz="2000"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sz="2000" dirty="0">
                <a:solidFill>
                  <a:schemeClr val="tx1"/>
                </a:solidFill>
                <a:latin typeface="Arial" panose="020B0604020202020204" pitchFamily="34" charset="0"/>
                <a:ea typeface="宋体" panose="02010600030101010101" pitchFamily="2" charset="-122"/>
              </a:rPr>
              <a:t>}</a:t>
            </a:r>
            <a:endParaRPr lang="zh-CN" altLang="zh-CN" sz="200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Rot="1"/>
          </p:cNvSpPr>
          <p:nvPr>
            <p:ph type="title"/>
          </p:nvPr>
        </p:nvSpPr>
        <p:spPr>
          <a:ln/>
        </p:spPr>
        <p:txBody>
          <a:bodyPr vert="horz" wrap="square" lIns="91440" tIns="45720" rIns="91440" bIns="45720" anchor="t" anchorCtr="0"/>
          <a:p>
            <a:pPr eaLnBrk="1" hangingPunct="1"/>
            <a:r>
              <a:rPr lang="zh-CN" altLang="en-US" dirty="0">
                <a:ea typeface="方正姚体" panose="02010601030101010101" pitchFamily="2" charset="-122"/>
              </a:rPr>
              <a:t>实验指导</a:t>
            </a:r>
            <a:endParaRPr lang="zh-CN" altLang="en-US" dirty="0">
              <a:ea typeface="方正姚体" panose="02010601030101010101" pitchFamily="2" charset="-122"/>
            </a:endParaRPr>
          </a:p>
        </p:txBody>
      </p:sp>
      <p:sp>
        <p:nvSpPr>
          <p:cNvPr id="7171" name="Rectangle 3"/>
          <p:cNvSpPr>
            <a:spLocks noGrp="1" noRot="1"/>
          </p:cNvSpPr>
          <p:nvPr>
            <p:ph idx="1"/>
          </p:nvPr>
        </p:nvSpPr>
        <p:spPr>
          <a:ln/>
        </p:spPr>
        <p:txBody>
          <a:bodyPr vert="horz" wrap="square" lIns="91440" tIns="45720" rIns="91440" bIns="45720" anchor="t" anchorCtr="0"/>
          <a:p>
            <a:pPr eaLnBrk="1" hangingPunct="1">
              <a:lnSpc>
                <a:spcPct val="135000"/>
              </a:lnSpc>
              <a:buFont typeface="Wingdings" panose="05000000000000000000" pitchFamily="2" charset="2"/>
              <a:buNone/>
            </a:pPr>
            <a:r>
              <a:rPr lang="zh-CN" altLang="en-US" dirty="0">
                <a:ea typeface="华文新魏" panose="02010800040101010101" pitchFamily="2" charset="-122"/>
              </a:rPr>
              <a:t>一、实验目的</a:t>
            </a:r>
            <a:endParaRPr lang="zh-CN" altLang="en-US" dirty="0">
              <a:ea typeface="华文新魏" panose="02010800040101010101" pitchFamily="2" charset="-122"/>
            </a:endParaRPr>
          </a:p>
          <a:p>
            <a:pPr eaLnBrk="1" hangingPunct="1">
              <a:lnSpc>
                <a:spcPct val="135000"/>
              </a:lnSpc>
              <a:buFont typeface="Wingdings" panose="05000000000000000000" pitchFamily="2" charset="2"/>
              <a:buNone/>
            </a:pPr>
            <a:r>
              <a:rPr lang="zh-CN" altLang="en-US" dirty="0">
                <a:ea typeface="华文新魏" panose="02010800040101010101" pitchFamily="2" charset="-122"/>
              </a:rPr>
              <a:t>二、实验内容和任务</a:t>
            </a:r>
            <a:endParaRPr lang="zh-CN" altLang="en-US" dirty="0">
              <a:ea typeface="华文新魏" panose="02010800040101010101" pitchFamily="2" charset="-122"/>
            </a:endParaRPr>
          </a:p>
          <a:p>
            <a:pPr eaLnBrk="1" hangingPunct="1">
              <a:lnSpc>
                <a:spcPct val="135000"/>
              </a:lnSpc>
              <a:buFont typeface="Wingdings" panose="05000000000000000000" pitchFamily="2" charset="2"/>
              <a:buNone/>
            </a:pPr>
            <a:r>
              <a:rPr lang="zh-CN" altLang="en-US" dirty="0">
                <a:ea typeface="华文新魏" panose="02010800040101010101" pitchFamily="2" charset="-122"/>
              </a:rPr>
              <a:t>三、实验涉及的系统调用函数</a:t>
            </a:r>
            <a:endParaRPr lang="zh-CN" altLang="en-US" dirty="0">
              <a:ea typeface="华文新魏" panose="02010800040101010101" pitchFamily="2" charset="-122"/>
            </a:endParaRPr>
          </a:p>
          <a:p>
            <a:pPr eaLnBrk="1" hangingPunct="1">
              <a:lnSpc>
                <a:spcPct val="135000"/>
              </a:lnSpc>
              <a:buFont typeface="Wingdings" panose="05000000000000000000" pitchFamily="2" charset="2"/>
              <a:buNone/>
            </a:pPr>
            <a:r>
              <a:rPr lang="zh-CN" altLang="en-US" dirty="0">
                <a:ea typeface="华文新魏" panose="02010800040101010101" pitchFamily="2" charset="-122"/>
              </a:rPr>
              <a:t>四、实验原理与重点</a:t>
            </a:r>
            <a:endParaRPr lang="zh-CN" altLang="en-US" dirty="0">
              <a:ea typeface="华文新魏" panose="02010800040101010101" pitchFamily="2" charset="-122"/>
            </a:endParaRPr>
          </a:p>
          <a:p>
            <a:pPr eaLnBrk="1" hangingPunct="1">
              <a:lnSpc>
                <a:spcPct val="135000"/>
              </a:lnSpc>
              <a:buFont typeface="Wingdings" panose="05000000000000000000" pitchFamily="2" charset="2"/>
              <a:buNone/>
            </a:pPr>
            <a:r>
              <a:rPr lang="zh-CN" altLang="en-US" dirty="0">
                <a:ea typeface="华文新魏" panose="02010800040101010101" pitchFamily="2" charset="-122"/>
              </a:rPr>
              <a:t>五、实验思考题</a:t>
            </a:r>
            <a:endParaRPr lang="zh-CN" altLang="en-US" dirty="0">
              <a:ea typeface="华文新魏" panose="02010800040101010101" pitchFamily="2" charset="-122"/>
            </a:endParaRPr>
          </a:p>
          <a:p>
            <a:pPr eaLnBrk="1" hangingPunct="1">
              <a:lnSpc>
                <a:spcPct val="135000"/>
              </a:lnSpc>
              <a:buFont typeface="Wingdings" panose="05000000000000000000" pitchFamily="2" charset="2"/>
              <a:buNone/>
            </a:pPr>
            <a:endParaRPr lang="en-US" altLang="zh-CN" dirty="0">
              <a:ea typeface="华文新魏" panose="02010800040101010101"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矩形 1"/>
          <p:cNvSpPr/>
          <p:nvPr/>
        </p:nvSpPr>
        <p:spPr>
          <a:xfrm>
            <a:off x="611188" y="117475"/>
            <a:ext cx="7848600" cy="6740525"/>
          </a:xfrm>
          <a:prstGeom prst="rect">
            <a:avLst/>
          </a:prstGeom>
          <a:noFill/>
          <a:ln w="9525">
            <a:noFill/>
          </a:ln>
        </p:spPr>
        <p:txBody>
          <a:bodyPr>
            <a:sp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stStyle>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void  server( )</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shmid=shmget(SHMKEY,1024,0777|IPC_CREAT); /*</a:t>
            </a:r>
            <a:r>
              <a:rPr lang="zh-CN" altLang="zh-CN" dirty="0">
                <a:solidFill>
                  <a:schemeClr val="tx1"/>
                </a:solidFill>
                <a:latin typeface="Arial" panose="020B0604020202020204" pitchFamily="34" charset="0"/>
                <a:ea typeface="宋体" panose="02010600030101010101" pitchFamily="2" charset="-122"/>
              </a:rPr>
              <a:t>创建共享存储区</a:t>
            </a:r>
            <a:r>
              <a:rPr lang="en-US" altLang="zh-CN" dirty="0">
                <a:solidFill>
                  <a:schemeClr val="tx1"/>
                </a:solidFill>
                <a:latin typeface="Arial" panose="020B0604020202020204" pitchFamily="34" charset="0"/>
                <a:ea typeface="宋体" panose="02010600030101010101" pitchFamily="2" charset="-122"/>
              </a:rPr>
              <a:t>*/</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addr=shmat(shmid,0,0);        /*</a:t>
            </a:r>
            <a:r>
              <a:rPr lang="zh-CN" altLang="zh-CN" dirty="0">
                <a:solidFill>
                  <a:schemeClr val="tx1"/>
                </a:solidFill>
                <a:latin typeface="Arial" panose="020B0604020202020204" pitchFamily="34" charset="0"/>
                <a:ea typeface="宋体" panose="02010600030101010101" pitchFamily="2" charset="-122"/>
              </a:rPr>
              <a:t>获取首地址</a:t>
            </a:r>
            <a:r>
              <a:rPr lang="en-US" altLang="zh-CN" dirty="0">
                <a:solidFill>
                  <a:schemeClr val="tx1"/>
                </a:solidFill>
                <a:latin typeface="Arial" panose="020B0604020202020204" pitchFamily="34" charset="0"/>
                <a:ea typeface="宋体" panose="02010600030101010101" pitchFamily="2" charset="-122"/>
              </a:rPr>
              <a:t>*/</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do </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*addr=-1;</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while (*addr==-1);</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printf("(server) received\n");</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}while (*addr);</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shmctl(shmid,IPC_RMID,0);     /*</a:t>
            </a:r>
            <a:r>
              <a:rPr lang="zh-CN" altLang="zh-CN" dirty="0">
                <a:solidFill>
                  <a:schemeClr val="tx1"/>
                </a:solidFill>
                <a:latin typeface="Arial" panose="020B0604020202020204" pitchFamily="34" charset="0"/>
                <a:ea typeface="宋体" panose="02010600030101010101" pitchFamily="2" charset="-122"/>
              </a:rPr>
              <a:t>撤消共享存储区，归还资源</a:t>
            </a:r>
            <a:r>
              <a:rPr lang="en-US" altLang="zh-CN" dirty="0">
                <a:solidFill>
                  <a:schemeClr val="tx1"/>
                </a:solidFill>
                <a:latin typeface="Arial" panose="020B0604020202020204" pitchFamily="34" charset="0"/>
                <a:ea typeface="宋体" panose="02010600030101010101" pitchFamily="2" charset="-122"/>
              </a:rPr>
              <a:t>*/</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exit(0);</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main( )</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while ((i=fork( ))= =-1);</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if (!i) server( );</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system(“ipcs  -m”);</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while ((i=fork( ))= =-1);</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if (!i) client( );</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wait(0);</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      wait(0);</a:t>
            </a:r>
            <a:endParaRPr lang="zh-CN" altLang="zh-CN" dirty="0">
              <a:solidFill>
                <a:schemeClr val="tx1"/>
              </a:solidFill>
              <a:latin typeface="Arial" panose="020B0604020202020204" pitchFamily="34" charset="0"/>
              <a:ea typeface="宋体" panose="02010600030101010101" pitchFamily="2" charset="-122"/>
            </a:endParaRPr>
          </a:p>
          <a:p>
            <a:pPr marL="0" lvl="0" indent="0" eaLnBrk="1" hangingPunct="1">
              <a:spcBef>
                <a:spcPct val="0"/>
              </a:spcBef>
              <a:buClrTx/>
              <a:buSzTx/>
              <a:buFontTx/>
              <a:buNone/>
            </a:pPr>
            <a:r>
              <a:rPr lang="en-US" altLang="zh-CN" dirty="0">
                <a:solidFill>
                  <a:schemeClr val="tx1"/>
                </a:solidFill>
                <a:latin typeface="Arial" panose="020B0604020202020204" pitchFamily="34" charset="0"/>
                <a:ea typeface="宋体" panose="02010600030101010101" pitchFamily="2" charset="-122"/>
              </a:rPr>
              <a:t>}</a:t>
            </a:r>
            <a:endParaRPr lang="zh-CN" altLang="zh-CN" dirty="0">
              <a:solidFill>
                <a:schemeClr val="tx1"/>
              </a:solidFill>
              <a:latin typeface="Arial" panose="020B0604020202020204" pitchFamily="34" charset="0"/>
              <a:ea typeface="宋体" panose="02010600030101010101" pitchFamily="2" charset="-122"/>
            </a:endParaRPr>
          </a:p>
        </p:txBody>
      </p:sp>
      <p:sp>
        <p:nvSpPr>
          <p:cNvPr id="3" name="Text Box 6"/>
          <p:cNvSpPr txBox="1">
            <a:spLocks noChangeArrowheads="1"/>
          </p:cNvSpPr>
          <p:nvPr/>
        </p:nvSpPr>
        <p:spPr bwMode="auto">
          <a:xfrm>
            <a:off x="3563938" y="4724400"/>
            <a:ext cx="5472113" cy="1477963"/>
          </a:xfrm>
          <a:prstGeom prst="rect">
            <a:avLst/>
          </a:prstGeom>
          <a:noFill/>
          <a:ln w="9525">
            <a:solidFill>
              <a:schemeClr val="tx1"/>
            </a:solidFill>
            <a:miter lim="800000"/>
          </a:ln>
          <a:effectLst/>
        </p:spPr>
        <p:txBody>
          <a:bodyPr>
            <a:spAutoFit/>
          </a:bodyPr>
          <a:lstStyle/>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思考题：</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1</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）为了便于操作和观察结果，需要如何合理设计程序来实现子进程间的共享存储区通信？</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a:p>
            <a:pPr marR="0" defTabSz="457200" eaLnBrk="1" fontAlgn="auto" hangingPunct="1">
              <a:spcBef>
                <a:spcPts val="0"/>
              </a:spcBef>
              <a:spcAft>
                <a:spcPts val="0"/>
              </a:spcAft>
              <a:buClrTx/>
              <a:buSzTx/>
              <a:buFontTx/>
              <a:buNone/>
              <a:defRPr/>
            </a:pP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a:t>
            </a:r>
            <a:r>
              <a:rPr kumimoji="0" lang="en-US" altLang="zh-CN"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2</a:t>
            </a:r>
            <a:r>
              <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rPr>
              <a:t>）比较消息通信和共享存储区通信这两种进程通信机制的性能和优缺点。</a:t>
            </a:r>
            <a:endParaRPr kumimoji="0" lang="zh-CN" altLang="en-US" b="1" kern="1200" cap="none" spc="0" normalizeH="0" baseline="0" noProof="0" dirty="0">
              <a:solidFill>
                <a:srgbClr val="FF0066"/>
              </a:solidFill>
              <a:effectLst>
                <a:outerShdw blurRad="38100" dist="38100" dir="2700000" algn="tl">
                  <a:srgbClr val="C0C0C0"/>
                </a:outerShdw>
              </a:effectLst>
              <a:latin typeface="+mn-lt"/>
              <a:ea typeface="+mn-ea"/>
              <a:cs typeface="+mn-cs"/>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3"/>
          <p:cNvSpPr>
            <a:spLocks noGrp="1" noRot="1"/>
          </p:cNvSpPr>
          <p:nvPr>
            <p:ph idx="1"/>
          </p:nvPr>
        </p:nvSpPr>
        <p:spPr>
          <a:xfrm>
            <a:off x="395288" y="476250"/>
            <a:ext cx="8353425" cy="5622925"/>
          </a:xfrm>
          <a:ln/>
        </p:spPr>
        <p:txBody>
          <a:bodyPr vert="horz" wrap="square" lIns="91440" tIns="45720" rIns="91440" bIns="45720" anchor="t" anchorCtr="0"/>
          <a:p>
            <a:pPr eaLnBrk="1" hangingPunct="1">
              <a:lnSpc>
                <a:spcPct val="140000"/>
              </a:lnSpc>
            </a:pPr>
            <a:r>
              <a:rPr lang="en-US" altLang="zh-CN" dirty="0">
                <a:ea typeface="华文新魏" panose="02010800040101010101" pitchFamily="2" charset="-122"/>
              </a:rPr>
              <a:t>ipcs</a:t>
            </a:r>
            <a:r>
              <a:rPr lang="zh-CN" altLang="en-US" dirty="0">
                <a:ea typeface="华文新魏" panose="02010800040101010101" pitchFamily="2" charset="-122"/>
              </a:rPr>
              <a:t>是</a:t>
            </a:r>
            <a:r>
              <a:rPr lang="en-US" altLang="zh-CN" dirty="0">
                <a:ea typeface="华文新魏" panose="02010800040101010101" pitchFamily="2" charset="-122"/>
              </a:rPr>
              <a:t>Linux</a:t>
            </a:r>
            <a:r>
              <a:rPr lang="zh-CN" altLang="en-US" dirty="0">
                <a:ea typeface="华文新魏" panose="02010800040101010101" pitchFamily="2" charset="-122"/>
              </a:rPr>
              <a:t>下显示进程间通信设施状态的工具。可以显示消息队列、共享内存和信号量的信息。对于程序员非常有用 </a:t>
            </a:r>
            <a:endParaRPr lang="zh-CN" altLang="en-US" dirty="0">
              <a:ea typeface="华文新魏" panose="02010800040101010101" pitchFamily="2" charset="-122"/>
            </a:endParaRPr>
          </a:p>
          <a:p>
            <a:pPr eaLnBrk="1" hangingPunct="1">
              <a:lnSpc>
                <a:spcPct val="140000"/>
              </a:lnSpc>
            </a:pPr>
            <a:r>
              <a:rPr lang="en-US" altLang="zh-CN" b="1" dirty="0">
                <a:ea typeface="华文新魏" panose="02010800040101010101" pitchFamily="2" charset="-122"/>
              </a:rPr>
              <a:t>$ipcs -m </a:t>
            </a:r>
            <a:r>
              <a:rPr lang="zh-CN" altLang="en-US" b="1" dirty="0">
                <a:ea typeface="华文新魏" panose="02010800040101010101" pitchFamily="2" charset="-122"/>
              </a:rPr>
              <a:t>查看系统使用的</a:t>
            </a:r>
            <a:r>
              <a:rPr lang="en-US" altLang="zh-CN" b="1" dirty="0">
                <a:ea typeface="华文新魏" panose="02010800040101010101" pitchFamily="2" charset="-122"/>
              </a:rPr>
              <a:t>IPC</a:t>
            </a:r>
            <a:r>
              <a:rPr lang="zh-CN" altLang="en-US" b="1" dirty="0">
                <a:ea typeface="华文新魏" panose="02010800040101010101" pitchFamily="2" charset="-122"/>
              </a:rPr>
              <a:t>共享内存资源 </a:t>
            </a:r>
            <a:endParaRPr lang="zh-CN" altLang="en-US" b="1" dirty="0">
              <a:ea typeface="华文新魏" panose="02010800040101010101" pitchFamily="2" charset="-122"/>
            </a:endParaRPr>
          </a:p>
          <a:p>
            <a:pPr eaLnBrk="1" hangingPunct="1">
              <a:lnSpc>
                <a:spcPct val="140000"/>
              </a:lnSpc>
            </a:pPr>
            <a:r>
              <a:rPr lang="en-US" altLang="zh-CN" b="1" dirty="0">
                <a:ea typeface="华文新魏" panose="02010800040101010101" pitchFamily="2" charset="-122"/>
              </a:rPr>
              <a:t>$ipcs -q </a:t>
            </a:r>
            <a:r>
              <a:rPr lang="zh-CN" altLang="en-US" b="1" dirty="0">
                <a:ea typeface="华文新魏" panose="02010800040101010101" pitchFamily="2" charset="-122"/>
              </a:rPr>
              <a:t>查看系统使用的</a:t>
            </a:r>
            <a:r>
              <a:rPr lang="en-US" altLang="zh-CN" b="1" dirty="0">
                <a:ea typeface="华文新魏" panose="02010800040101010101" pitchFamily="2" charset="-122"/>
              </a:rPr>
              <a:t>IPC</a:t>
            </a:r>
            <a:r>
              <a:rPr lang="zh-CN" altLang="en-US" b="1" dirty="0">
                <a:ea typeface="华文新魏" panose="02010800040101010101" pitchFamily="2" charset="-122"/>
              </a:rPr>
              <a:t>队列资源</a:t>
            </a:r>
            <a:endParaRPr lang="zh-CN" altLang="en-US" b="1" dirty="0">
              <a:ea typeface="华文新魏" panose="02010800040101010101" pitchFamily="2" charset="-122"/>
            </a:endParaRPr>
          </a:p>
          <a:p>
            <a:pPr eaLnBrk="1" hangingPunct="1">
              <a:lnSpc>
                <a:spcPct val="140000"/>
              </a:lnSpc>
            </a:pPr>
            <a:r>
              <a:rPr lang="en-US" altLang="zh-CN" b="1" dirty="0">
                <a:ea typeface="华文新魏" panose="02010800040101010101" pitchFamily="2" charset="-122"/>
              </a:rPr>
              <a:t>$ipcs -s </a:t>
            </a:r>
            <a:r>
              <a:rPr lang="zh-CN" altLang="en-US" b="1" dirty="0">
                <a:ea typeface="华文新魏" panose="02010800040101010101" pitchFamily="2" charset="-122"/>
              </a:rPr>
              <a:t>查看系统使用的</a:t>
            </a:r>
            <a:r>
              <a:rPr lang="en-US" altLang="zh-CN" b="1" dirty="0">
                <a:ea typeface="华文新魏" panose="02010800040101010101" pitchFamily="2" charset="-122"/>
              </a:rPr>
              <a:t>IPC</a:t>
            </a:r>
            <a:r>
              <a:rPr lang="zh-CN" altLang="en-US" b="1" dirty="0">
                <a:ea typeface="华文新魏" panose="02010800040101010101" pitchFamily="2" charset="-122"/>
              </a:rPr>
              <a:t>信号量资源</a:t>
            </a:r>
            <a:r>
              <a:rPr lang="zh-CN" altLang="en-US" dirty="0">
                <a:ea typeface="华文新魏" panose="02010800040101010101" pitchFamily="2" charset="-122"/>
              </a:rPr>
              <a:t> </a:t>
            </a:r>
            <a:endParaRPr lang="zh-CN" altLang="en-US" b="1" dirty="0">
              <a:ea typeface="华文新魏" panose="02010800040101010101" pitchFamily="2" charset="-122"/>
            </a:endParaRPr>
          </a:p>
          <a:p>
            <a:pPr eaLnBrk="1" hangingPunct="1">
              <a:lnSpc>
                <a:spcPct val="140000"/>
              </a:lnSpc>
            </a:pPr>
            <a:endParaRPr lang="zh-CN" altLang="en-US" dirty="0">
              <a:ea typeface="华文新魏" panose="02010800040101010101"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Rot="1"/>
          </p:cNvSpPr>
          <p:nvPr>
            <p:ph type="title"/>
          </p:nvPr>
        </p:nvSpPr>
        <p:spPr>
          <a:ln/>
        </p:spPr>
        <p:txBody>
          <a:bodyPr vert="horz" wrap="square" lIns="91440" tIns="45720" rIns="91440" bIns="45720" anchor="t" anchorCtr="0"/>
          <a:p>
            <a:pPr eaLnBrk="1" hangingPunct="1"/>
            <a:r>
              <a:rPr lang="zh-CN" altLang="en-US" dirty="0">
                <a:ea typeface="方正姚体" panose="02010601030101010101" pitchFamily="2" charset="-122"/>
              </a:rPr>
              <a:t>实验思考题</a:t>
            </a:r>
            <a:endParaRPr lang="zh-CN" altLang="en-US" dirty="0">
              <a:ea typeface="方正姚体" panose="02010601030101010101" pitchFamily="2" charset="-122"/>
            </a:endParaRPr>
          </a:p>
        </p:txBody>
      </p:sp>
      <p:sp>
        <p:nvSpPr>
          <p:cNvPr id="28675" name="Rectangle 3"/>
          <p:cNvSpPr>
            <a:spLocks noGrp="1" noRot="1"/>
          </p:cNvSpPr>
          <p:nvPr>
            <p:ph idx="1"/>
          </p:nvPr>
        </p:nvSpPr>
        <p:spPr>
          <a:xfrm>
            <a:off x="609600" y="1600200"/>
            <a:ext cx="8283575" cy="4997450"/>
          </a:xfrm>
          <a:ln/>
        </p:spPr>
        <p:txBody>
          <a:bodyPr vert="horz" wrap="square" lIns="91440" tIns="45720" rIns="91440" bIns="45720" anchor="t" anchorCtr="0"/>
          <a:p>
            <a:pPr eaLnBrk="1" hangingPunct="1">
              <a:lnSpc>
                <a:spcPct val="125000"/>
              </a:lnSpc>
              <a:buFont typeface="Wingdings" panose="05000000000000000000" pitchFamily="2" charset="2"/>
              <a:buNone/>
            </a:pPr>
            <a:r>
              <a:rPr lang="en-US" altLang="zh-CN" b="1" dirty="0">
                <a:ea typeface="华文新魏" panose="02010800040101010101" pitchFamily="2" charset="-122"/>
              </a:rPr>
              <a:t>1</a:t>
            </a:r>
            <a:r>
              <a:rPr lang="zh-CN" altLang="en-US" b="1" dirty="0">
                <a:ea typeface="华文新魏" panose="02010800040101010101" pitchFamily="2" charset="-122"/>
              </a:rPr>
              <a:t>、进程创建与进程并发执行</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1</a:t>
            </a:r>
            <a:r>
              <a:rPr lang="zh-CN" altLang="en-US" dirty="0">
                <a:ea typeface="华文新魏" panose="02010800040101010101" pitchFamily="2" charset="-122"/>
              </a:rPr>
              <a:t>）系统是怎样创建进程的？</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2</a:t>
            </a:r>
            <a:r>
              <a:rPr lang="zh-CN" altLang="en-US" dirty="0">
                <a:ea typeface="华文新魏" panose="02010800040101010101" pitchFamily="2" charset="-122"/>
              </a:rPr>
              <a:t>）当首次调用新创建进程时，其入口在哪里？</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3</a:t>
            </a:r>
            <a:r>
              <a:rPr lang="zh-CN" altLang="en-US" dirty="0">
                <a:ea typeface="华文新魏" panose="02010800040101010101" pitchFamily="2" charset="-122"/>
              </a:rPr>
              <a:t>）利用</a:t>
            </a:r>
            <a:r>
              <a:rPr lang="en-US" altLang="zh-CN" dirty="0">
                <a:ea typeface="华文新魏" panose="02010800040101010101" pitchFamily="2" charset="-122"/>
              </a:rPr>
              <a:t>strace </a:t>
            </a:r>
            <a:r>
              <a:rPr lang="zh-CN" altLang="en-US" dirty="0">
                <a:ea typeface="华文新魏" panose="02010800040101010101" pitchFamily="2" charset="-122"/>
              </a:rPr>
              <a:t>和</a:t>
            </a:r>
            <a:r>
              <a:rPr lang="en-US" altLang="zh-CN" dirty="0">
                <a:ea typeface="华文新魏" panose="02010800040101010101" pitchFamily="2" charset="-122"/>
              </a:rPr>
              <a:t>ltrace  -f  -i  -S    ./executable-file-name</a:t>
            </a:r>
            <a:r>
              <a:rPr lang="zh-CN" altLang="en-US" dirty="0">
                <a:ea typeface="华文新魏" panose="02010800040101010101" pitchFamily="2" charset="-122"/>
              </a:rPr>
              <a:t>查看程序执行过程，并分析原因，画出进程家族树。</a:t>
            </a:r>
            <a:endParaRPr lang="zh-CN" altLang="en-US" dirty="0">
              <a:ea typeface="华文新魏" panose="020108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4"/>
          <p:cNvSpPr>
            <a:spLocks noGrp="1" noRot="1"/>
          </p:cNvSpPr>
          <p:nvPr>
            <p:ph type="title"/>
          </p:nvPr>
        </p:nvSpPr>
        <p:spPr>
          <a:ln/>
        </p:spPr>
        <p:txBody>
          <a:bodyPr vert="horz" wrap="square" lIns="91440" tIns="45720" rIns="91440" bIns="45720" anchor="t" anchorCtr="0"/>
          <a:p>
            <a:pPr eaLnBrk="1" hangingPunct="1"/>
            <a:r>
              <a:rPr lang="zh-CN" altLang="en-US" dirty="0">
                <a:ea typeface="方正姚体" panose="02010601030101010101" pitchFamily="2" charset="-122"/>
              </a:rPr>
              <a:t>实验思考题</a:t>
            </a:r>
            <a:endParaRPr lang="zh-CN" altLang="en-US" dirty="0">
              <a:ea typeface="方正姚体" panose="02010601030101010101" pitchFamily="2" charset="-122"/>
            </a:endParaRPr>
          </a:p>
        </p:txBody>
      </p:sp>
      <p:sp>
        <p:nvSpPr>
          <p:cNvPr id="29699" name="Rectangle 3"/>
          <p:cNvSpPr>
            <a:spLocks noGrp="1" noRot="1"/>
          </p:cNvSpPr>
          <p:nvPr>
            <p:ph idx="1"/>
          </p:nvPr>
        </p:nvSpPr>
        <p:spPr>
          <a:ln/>
        </p:spPr>
        <p:txBody>
          <a:bodyPr vert="horz" wrap="square" lIns="91440" tIns="45720" rIns="91440" bIns="45720" anchor="t" anchorCtr="0"/>
          <a:p>
            <a:pPr eaLnBrk="1" hangingPunct="1">
              <a:lnSpc>
                <a:spcPct val="125000"/>
              </a:lnSpc>
              <a:buFont typeface="Wingdings" panose="05000000000000000000" pitchFamily="2" charset="2"/>
              <a:buNone/>
            </a:pPr>
            <a:r>
              <a:rPr lang="en-US" altLang="zh-CN" b="1" dirty="0">
                <a:ea typeface="华文新魏" panose="02010800040101010101" pitchFamily="2" charset="-122"/>
              </a:rPr>
              <a:t>2</a:t>
            </a:r>
            <a:r>
              <a:rPr lang="zh-CN" altLang="en-US" b="1" dirty="0">
                <a:ea typeface="华文新魏" panose="02010800040101010101" pitchFamily="2" charset="-122"/>
              </a:rPr>
              <a:t>、进程的睡眠、同步、撤消等进程控制</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1</a:t>
            </a:r>
            <a:r>
              <a:rPr lang="zh-CN" altLang="en-US" dirty="0">
                <a:ea typeface="华文新魏" panose="02010800040101010101" pitchFamily="2" charset="-122"/>
              </a:rPr>
              <a:t>）可执行文件加载时进行了哪些处理？</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2</a:t>
            </a:r>
            <a:r>
              <a:rPr lang="zh-CN" altLang="en-US" dirty="0">
                <a:ea typeface="华文新魏" panose="02010800040101010101" pitchFamily="2" charset="-122"/>
              </a:rPr>
              <a:t>）什么是进程同步？</a:t>
            </a:r>
            <a:r>
              <a:rPr lang="en-US" altLang="zh-CN" dirty="0">
                <a:ea typeface="华文新魏" panose="02010800040101010101" pitchFamily="2" charset="-122"/>
              </a:rPr>
              <a:t>wait( )</a:t>
            </a:r>
            <a:r>
              <a:rPr lang="zh-CN" altLang="en-US" dirty="0">
                <a:ea typeface="华文新魏" panose="02010800040101010101" pitchFamily="2" charset="-122"/>
              </a:rPr>
              <a:t>是如何实现进程同步的？</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3</a:t>
            </a:r>
            <a:r>
              <a:rPr lang="zh-CN" altLang="en-US" dirty="0">
                <a:ea typeface="华文新魏" panose="02010800040101010101" pitchFamily="2" charset="-122"/>
              </a:rPr>
              <a:t>）</a:t>
            </a:r>
            <a:r>
              <a:rPr lang="en-US" altLang="zh-CN" dirty="0">
                <a:ea typeface="华文新魏" panose="02010800040101010101" pitchFamily="2" charset="-122"/>
              </a:rPr>
              <a:t>wait( )</a:t>
            </a:r>
            <a:r>
              <a:rPr lang="zh-CN" altLang="en-US" dirty="0">
                <a:ea typeface="华文新魏" panose="02010800040101010101" pitchFamily="2" charset="-122"/>
              </a:rPr>
              <a:t>和</a:t>
            </a:r>
            <a:r>
              <a:rPr lang="en-US" altLang="zh-CN" dirty="0">
                <a:ea typeface="华文新魏" panose="02010800040101010101" pitchFamily="2" charset="-122"/>
              </a:rPr>
              <a:t>exit</a:t>
            </a:r>
            <a:r>
              <a:rPr lang="zh-CN" altLang="en-US" dirty="0">
                <a:ea typeface="华文新魏" panose="02010800040101010101" pitchFamily="2" charset="-122"/>
              </a:rPr>
              <a:t>（）是如何控制实验结果的随机性的？</a:t>
            </a:r>
            <a:endParaRPr lang="zh-CN" altLang="en-US" dirty="0">
              <a:ea typeface="华文新魏" panose="02010800040101010101"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p:cNvSpPr>
          <p:nvPr>
            <p:ph type="title"/>
          </p:nvPr>
        </p:nvSpPr>
        <p:spPr>
          <a:xfrm>
            <a:off x="323850" y="0"/>
            <a:ext cx="8540750" cy="1143000"/>
          </a:xfrm>
          <a:ln/>
        </p:spPr>
        <p:txBody>
          <a:bodyPr vert="horz" wrap="square" lIns="91440" tIns="45720" rIns="91440" bIns="45720" anchor="t" anchorCtr="0"/>
          <a:p>
            <a:pPr eaLnBrk="1" hangingPunct="1"/>
            <a:r>
              <a:rPr lang="zh-CN" altLang="en-US" dirty="0">
                <a:ea typeface="方正姚体" panose="02010601030101010101" pitchFamily="2" charset="-122"/>
              </a:rPr>
              <a:t>实验思考题</a:t>
            </a:r>
            <a:endParaRPr lang="zh-CN" altLang="en-US" dirty="0">
              <a:ea typeface="方正姚体" panose="02010601030101010101" pitchFamily="2" charset="-122"/>
            </a:endParaRPr>
          </a:p>
        </p:txBody>
      </p:sp>
      <p:sp>
        <p:nvSpPr>
          <p:cNvPr id="30723" name="Rectangle 3"/>
          <p:cNvSpPr>
            <a:spLocks noGrp="1" noRot="1"/>
          </p:cNvSpPr>
          <p:nvPr>
            <p:ph idx="1"/>
          </p:nvPr>
        </p:nvSpPr>
        <p:spPr>
          <a:xfrm>
            <a:off x="609600" y="1196975"/>
            <a:ext cx="8210550" cy="5400675"/>
          </a:xfrm>
          <a:ln/>
        </p:spPr>
        <p:txBody>
          <a:bodyPr vert="horz" wrap="square" lIns="91440" tIns="45720" rIns="91440" bIns="45720" anchor="t" anchorCtr="0"/>
          <a:p>
            <a:pPr eaLnBrk="1" hangingPunct="1">
              <a:lnSpc>
                <a:spcPct val="120000"/>
              </a:lnSpc>
              <a:buFont typeface="Wingdings" panose="05000000000000000000" pitchFamily="2" charset="2"/>
              <a:buNone/>
            </a:pPr>
            <a:r>
              <a:rPr lang="en-US" altLang="zh-CN" sz="2800" b="1" dirty="0">
                <a:ea typeface="华文新魏" panose="02010800040101010101" pitchFamily="2" charset="-122"/>
              </a:rPr>
              <a:t>3</a:t>
            </a:r>
            <a:r>
              <a:rPr lang="zh-CN" altLang="en-US" sz="2800" b="1" dirty="0">
                <a:ea typeface="华文新魏" panose="02010800040101010101" pitchFamily="2" charset="-122"/>
              </a:rPr>
              <a:t>、多进程通过加锁互斥并发运行</a:t>
            </a:r>
            <a:endParaRPr lang="zh-CN" altLang="en-US" sz="2800" dirty="0">
              <a:ea typeface="华文新魏" panose="02010800040101010101" pitchFamily="2" charset="-122"/>
            </a:endParaRPr>
          </a:p>
          <a:p>
            <a:pPr eaLnBrk="1" hangingPunct="1">
              <a:lnSpc>
                <a:spcPct val="120000"/>
              </a:lnSpc>
              <a:buFont typeface="Wingdings" panose="05000000000000000000" pitchFamily="2" charset="2"/>
              <a:buNone/>
            </a:pPr>
            <a:r>
              <a:rPr lang="zh-CN" altLang="en-US" sz="2800" dirty="0">
                <a:ea typeface="华文新魏" panose="02010800040101010101" pitchFamily="2" charset="-122"/>
              </a:rPr>
              <a:t>（</a:t>
            </a:r>
            <a:r>
              <a:rPr lang="en-US" altLang="zh-CN" sz="2800" dirty="0">
                <a:ea typeface="华文新魏" panose="02010800040101010101" pitchFamily="2" charset="-122"/>
              </a:rPr>
              <a:t>1</a:t>
            </a:r>
            <a:r>
              <a:rPr lang="zh-CN" altLang="en-US" sz="2800" dirty="0">
                <a:ea typeface="华文新魏" panose="02010800040101010101" pitchFamily="2" charset="-122"/>
              </a:rPr>
              <a:t>）进程加锁和未上锁的输出结果相同吗？ 为什么？</a:t>
            </a:r>
            <a:endParaRPr lang="zh-CN" altLang="en-US" sz="2800" b="1" dirty="0">
              <a:ea typeface="华文新魏" panose="02010800040101010101" pitchFamily="2" charset="-122"/>
            </a:endParaRPr>
          </a:p>
          <a:p>
            <a:pPr eaLnBrk="1" hangingPunct="1">
              <a:lnSpc>
                <a:spcPct val="120000"/>
              </a:lnSpc>
              <a:buFont typeface="Wingdings" panose="05000000000000000000" pitchFamily="2" charset="2"/>
              <a:buNone/>
            </a:pPr>
            <a:r>
              <a:rPr lang="en-US" altLang="zh-CN" sz="2800" b="1" dirty="0">
                <a:ea typeface="华文新魏" panose="02010800040101010101" pitchFamily="2" charset="-122"/>
              </a:rPr>
              <a:t>4</a:t>
            </a:r>
            <a:r>
              <a:rPr lang="zh-CN" altLang="en-US" sz="2800" b="1" dirty="0">
                <a:ea typeface="华文新魏" panose="02010800040101010101" pitchFamily="2" charset="-122"/>
              </a:rPr>
              <a:t>、进程间通过信号机制实现软中断通信</a:t>
            </a:r>
            <a:endParaRPr lang="zh-CN" altLang="en-US" sz="2800" dirty="0">
              <a:ea typeface="华文新魏" panose="02010800040101010101" pitchFamily="2" charset="-122"/>
            </a:endParaRPr>
          </a:p>
          <a:p>
            <a:pPr eaLnBrk="1" hangingPunct="1">
              <a:lnSpc>
                <a:spcPct val="120000"/>
              </a:lnSpc>
              <a:buFont typeface="Wingdings" panose="05000000000000000000" pitchFamily="2" charset="2"/>
              <a:buNone/>
            </a:pPr>
            <a:r>
              <a:rPr lang="zh-CN" altLang="en-US" sz="2800" dirty="0">
                <a:ea typeface="华文新魏" panose="02010800040101010101" pitchFamily="2" charset="-122"/>
              </a:rPr>
              <a:t>（</a:t>
            </a:r>
            <a:r>
              <a:rPr lang="en-US" altLang="zh-CN" sz="2800" dirty="0">
                <a:ea typeface="华文新魏" panose="02010800040101010101" pitchFamily="2" charset="-122"/>
              </a:rPr>
              <a:t>1</a:t>
            </a:r>
            <a:r>
              <a:rPr lang="zh-CN" altLang="en-US" sz="2800" dirty="0">
                <a:ea typeface="华文新魏" panose="02010800040101010101" pitchFamily="2" charset="-122"/>
              </a:rPr>
              <a:t>）为了得到实验内容要求的结果，需要用到哪些系统调用函数来实现及进程间的通信控制和同步？</a:t>
            </a:r>
            <a:endParaRPr lang="zh-CN" altLang="en-US" sz="2800" dirty="0">
              <a:ea typeface="华文新魏" panose="02010800040101010101" pitchFamily="2" charset="-122"/>
            </a:endParaRPr>
          </a:p>
          <a:p>
            <a:pPr eaLnBrk="1" hangingPunct="1">
              <a:lnSpc>
                <a:spcPct val="120000"/>
              </a:lnSpc>
              <a:buFont typeface="Wingdings" panose="05000000000000000000" pitchFamily="2" charset="2"/>
              <a:buNone/>
            </a:pPr>
            <a:r>
              <a:rPr lang="zh-CN" altLang="en-US" sz="2800" dirty="0">
                <a:ea typeface="华文新魏" panose="02010800040101010101" pitchFamily="2" charset="-122"/>
              </a:rPr>
              <a:t>（</a:t>
            </a:r>
            <a:r>
              <a:rPr lang="en-US" altLang="zh-CN" sz="2800" dirty="0">
                <a:ea typeface="华文新魏" panose="02010800040101010101" pitchFamily="2" charset="-122"/>
              </a:rPr>
              <a:t>2</a:t>
            </a:r>
            <a:r>
              <a:rPr lang="zh-CN" altLang="en-US" sz="2800" dirty="0">
                <a:ea typeface="华文新魏" panose="02010800040101010101" pitchFamily="2" charset="-122"/>
              </a:rPr>
              <a:t>）</a:t>
            </a:r>
            <a:r>
              <a:rPr lang="en-US" altLang="zh-CN" sz="2800" dirty="0">
                <a:ea typeface="华文新魏" panose="02010800040101010101" pitchFamily="2" charset="-122"/>
              </a:rPr>
              <a:t>kill( )</a:t>
            </a:r>
            <a:r>
              <a:rPr lang="zh-CN" altLang="en-US" sz="2800" dirty="0">
                <a:ea typeface="华文新魏" panose="02010800040101010101" pitchFamily="2" charset="-122"/>
              </a:rPr>
              <a:t>和</a:t>
            </a:r>
            <a:r>
              <a:rPr lang="en-US" altLang="zh-CN" sz="2800" dirty="0">
                <a:ea typeface="华文新魏" panose="02010800040101010101" pitchFamily="2" charset="-122"/>
              </a:rPr>
              <a:t>signal( )</a:t>
            </a:r>
            <a:r>
              <a:rPr lang="zh-CN" altLang="en-US" sz="2800" dirty="0">
                <a:ea typeface="华文新魏" panose="02010800040101010101" pitchFamily="2" charset="-122"/>
              </a:rPr>
              <a:t>函数在信号通信中的作用是什么？如果分别注释掉它们，结果会如何？</a:t>
            </a:r>
            <a:endParaRPr lang="zh-CN" altLang="en-US" sz="2800" dirty="0">
              <a:ea typeface="华文新魏" panose="02010800040101010101"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type="title"/>
          </p:nvPr>
        </p:nvSpPr>
        <p:spPr>
          <a:ln/>
        </p:spPr>
        <p:txBody>
          <a:bodyPr vert="horz" wrap="square" lIns="91440" tIns="45720" rIns="91440" bIns="45720" anchor="t" anchorCtr="0"/>
          <a:p>
            <a:pPr eaLnBrk="1" hangingPunct="1"/>
            <a:r>
              <a:rPr lang="zh-CN" altLang="en-US" dirty="0">
                <a:ea typeface="方正姚体" panose="02010601030101010101" pitchFamily="2" charset="-122"/>
              </a:rPr>
              <a:t>实验思考题</a:t>
            </a:r>
            <a:endParaRPr lang="zh-CN" altLang="en-US" dirty="0">
              <a:ea typeface="方正姚体" panose="02010601030101010101" pitchFamily="2" charset="-122"/>
            </a:endParaRPr>
          </a:p>
        </p:txBody>
      </p:sp>
      <p:sp>
        <p:nvSpPr>
          <p:cNvPr id="31747" name="Rectangle 3"/>
          <p:cNvSpPr>
            <a:spLocks noGrp="1" noRot="1"/>
          </p:cNvSpPr>
          <p:nvPr>
            <p:ph idx="1"/>
          </p:nvPr>
        </p:nvSpPr>
        <p:spPr>
          <a:xfrm>
            <a:off x="609600" y="1600200"/>
            <a:ext cx="8153400" cy="4852988"/>
          </a:xfrm>
          <a:ln/>
        </p:spPr>
        <p:txBody>
          <a:bodyPr vert="horz" wrap="square" lIns="91440" tIns="45720" rIns="91440" bIns="45720" anchor="t" anchorCtr="0"/>
          <a:p>
            <a:pPr eaLnBrk="1" hangingPunct="1">
              <a:lnSpc>
                <a:spcPct val="125000"/>
              </a:lnSpc>
              <a:buFont typeface="Wingdings" panose="05000000000000000000" pitchFamily="2" charset="2"/>
              <a:buNone/>
            </a:pPr>
            <a:r>
              <a:rPr lang="en-US" altLang="zh-CN" b="1" dirty="0">
                <a:ea typeface="华文新魏" panose="02010800040101010101" pitchFamily="2" charset="-122"/>
              </a:rPr>
              <a:t>5</a:t>
            </a:r>
            <a:r>
              <a:rPr lang="zh-CN" altLang="en-US" b="1" dirty="0">
                <a:ea typeface="华文新魏" panose="02010800040101010101" pitchFamily="2" charset="-122"/>
              </a:rPr>
              <a:t>、消息的发送与接收</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1</a:t>
            </a:r>
            <a:r>
              <a:rPr lang="zh-CN" altLang="en-US" dirty="0">
                <a:ea typeface="华文新魏" panose="02010800040101010101" pitchFamily="2" charset="-122"/>
              </a:rPr>
              <a:t>）为了便于操作和观察结果，需要编制几个程序分别用于消息的发送与接收？</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2</a:t>
            </a:r>
            <a:r>
              <a:rPr lang="zh-CN" altLang="en-US" dirty="0">
                <a:ea typeface="华文新魏" panose="02010800040101010101" pitchFamily="2" charset="-122"/>
              </a:rPr>
              <a:t>）这些程序如何进行编辑、编译和执行？为什么？</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3</a:t>
            </a:r>
            <a:r>
              <a:rPr lang="zh-CN" altLang="en-US" dirty="0">
                <a:ea typeface="华文新魏" panose="02010800040101010101" pitchFamily="2" charset="-122"/>
              </a:rPr>
              <a:t>）如何实现消息的发送与接收的同步？</a:t>
            </a:r>
            <a:endParaRPr lang="zh-CN" altLang="en-US" dirty="0">
              <a:ea typeface="华文新魏" panose="020108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Rot="1"/>
          </p:cNvSpPr>
          <p:nvPr>
            <p:ph type="title"/>
          </p:nvPr>
        </p:nvSpPr>
        <p:spPr>
          <a:ln/>
        </p:spPr>
        <p:txBody>
          <a:bodyPr vert="horz" wrap="square" lIns="91440" tIns="45720" rIns="91440" bIns="45720" anchor="t" anchorCtr="0"/>
          <a:p>
            <a:pPr eaLnBrk="1" hangingPunct="1"/>
            <a:r>
              <a:rPr lang="zh-CN" altLang="en-US" dirty="0">
                <a:ea typeface="方正姚体" panose="02010601030101010101" pitchFamily="2" charset="-122"/>
              </a:rPr>
              <a:t>实验思考题</a:t>
            </a:r>
            <a:endParaRPr lang="zh-CN" altLang="en-US" dirty="0">
              <a:ea typeface="方正姚体" panose="02010601030101010101" pitchFamily="2" charset="-122"/>
            </a:endParaRPr>
          </a:p>
        </p:txBody>
      </p:sp>
      <p:sp>
        <p:nvSpPr>
          <p:cNvPr id="32771" name="Rectangle 3"/>
          <p:cNvSpPr>
            <a:spLocks noGrp="1" noRot="1"/>
          </p:cNvSpPr>
          <p:nvPr>
            <p:ph idx="1"/>
          </p:nvPr>
        </p:nvSpPr>
        <p:spPr>
          <a:ln/>
        </p:spPr>
        <p:txBody>
          <a:bodyPr vert="horz" wrap="square" lIns="91440" tIns="45720" rIns="91440" bIns="45720" anchor="t" anchorCtr="0"/>
          <a:p>
            <a:pPr eaLnBrk="1" hangingPunct="1">
              <a:lnSpc>
                <a:spcPct val="125000"/>
              </a:lnSpc>
              <a:buFont typeface="Wingdings" panose="05000000000000000000" pitchFamily="2" charset="2"/>
              <a:buNone/>
            </a:pPr>
            <a:r>
              <a:rPr lang="en-US" altLang="zh-CN" b="1" dirty="0">
                <a:ea typeface="华文新魏" panose="02010800040101010101" pitchFamily="2" charset="-122"/>
              </a:rPr>
              <a:t>6</a:t>
            </a:r>
            <a:r>
              <a:rPr lang="zh-CN" altLang="en-US" b="1" dirty="0">
                <a:ea typeface="华文新魏" panose="02010800040101010101" pitchFamily="2" charset="-122"/>
              </a:rPr>
              <a:t>、进程的共享存储区通信</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1</a:t>
            </a:r>
            <a:r>
              <a:rPr lang="zh-CN" altLang="en-US" dirty="0">
                <a:ea typeface="华文新魏" panose="02010800040101010101" pitchFamily="2" charset="-122"/>
              </a:rPr>
              <a:t>）为了便于操作和观察结果，需要如何合理设计程序来实现子进程间的共享存储区通信？</a:t>
            </a:r>
            <a:endParaRPr lang="zh-CN" altLang="en-US" dirty="0">
              <a:ea typeface="华文新魏" panose="02010800040101010101" pitchFamily="2" charset="-122"/>
            </a:endParaRPr>
          </a:p>
          <a:p>
            <a:pPr eaLnBrk="1" hangingPunct="1">
              <a:lnSpc>
                <a:spcPct val="125000"/>
              </a:lnSpc>
              <a:buFont typeface="Wingdings" panose="05000000000000000000" pitchFamily="2" charset="2"/>
              <a:buNone/>
            </a:pPr>
            <a:r>
              <a:rPr lang="zh-CN" altLang="en-US" dirty="0">
                <a:ea typeface="华文新魏" panose="02010800040101010101" pitchFamily="2" charset="-122"/>
              </a:rPr>
              <a:t>（</a:t>
            </a:r>
            <a:r>
              <a:rPr lang="en-US" altLang="zh-CN" dirty="0">
                <a:ea typeface="华文新魏" panose="02010800040101010101" pitchFamily="2" charset="-122"/>
              </a:rPr>
              <a:t>2</a:t>
            </a:r>
            <a:r>
              <a:rPr lang="zh-CN" altLang="en-US" dirty="0">
                <a:ea typeface="华文新魏" panose="02010800040101010101" pitchFamily="2" charset="-122"/>
              </a:rPr>
              <a:t>）比较消息通信和共享存储区通信这两种进程通信机制的性能和优缺点。</a:t>
            </a:r>
            <a:endParaRPr lang="zh-CN" altLang="en-US" dirty="0">
              <a:ea typeface="华文新魏" panose="02010800040101010101" pitchFamily="2"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Rot="1"/>
          </p:cNvSpPr>
          <p:nvPr>
            <p:ph type="title"/>
          </p:nvPr>
        </p:nvSpPr>
        <p:spPr>
          <a:ln/>
        </p:spPr>
        <p:txBody>
          <a:bodyPr vert="horz" wrap="square" lIns="91440" tIns="45720" rIns="91440" bIns="45720" anchor="t" anchorCtr="0"/>
          <a:p>
            <a:pPr eaLnBrk="1" hangingPunct="1"/>
            <a:r>
              <a:rPr lang="zh-CN" altLang="en-US" dirty="0">
                <a:ea typeface="方正姚体" panose="02010601030101010101" pitchFamily="2" charset="-122"/>
              </a:rPr>
              <a:t>实验目的</a:t>
            </a:r>
            <a:endParaRPr lang="zh-CN" altLang="en-US" dirty="0">
              <a:ea typeface="方正姚体" panose="02010601030101010101" pitchFamily="2" charset="-122"/>
            </a:endParaRPr>
          </a:p>
        </p:txBody>
      </p:sp>
      <p:sp>
        <p:nvSpPr>
          <p:cNvPr id="8195" name="Rectangle 3"/>
          <p:cNvSpPr>
            <a:spLocks noGrp="1" noRot="1"/>
          </p:cNvSpPr>
          <p:nvPr>
            <p:ph idx="1"/>
          </p:nvPr>
        </p:nvSpPr>
        <p:spPr>
          <a:xfrm>
            <a:off x="457200" y="1600200"/>
            <a:ext cx="8229600" cy="5068888"/>
          </a:xfrm>
          <a:ln/>
        </p:spPr>
        <p:txBody>
          <a:bodyPr vert="horz" wrap="square" lIns="91440" tIns="45720" rIns="91440" bIns="45720" anchor="t" anchorCtr="0"/>
          <a:p>
            <a:pPr eaLnBrk="1" hangingPunct="1">
              <a:lnSpc>
                <a:spcPct val="135000"/>
              </a:lnSpc>
              <a:buFont typeface="Wingdings" panose="05000000000000000000" pitchFamily="2" charset="2"/>
              <a:buNone/>
            </a:pPr>
            <a:r>
              <a:rPr lang="en-US" altLang="zh-CN" sz="2400" dirty="0">
                <a:ea typeface="华文新魏" panose="02010800040101010101" pitchFamily="2" charset="-122"/>
              </a:rPr>
              <a:t>1</a:t>
            </a:r>
            <a:r>
              <a:rPr lang="zh-CN" altLang="en-US" sz="2400" dirty="0">
                <a:ea typeface="华文新魏" panose="02010800040101010101" pitchFamily="2" charset="-122"/>
              </a:rPr>
              <a:t>、掌握进程的概念，明确进程的含义。</a:t>
            </a:r>
            <a:endParaRPr lang="zh-CN" altLang="en-US" sz="2400" dirty="0">
              <a:ea typeface="华文新魏" panose="02010800040101010101" pitchFamily="2" charset="-122"/>
            </a:endParaRPr>
          </a:p>
          <a:p>
            <a:pPr eaLnBrk="1" hangingPunct="1">
              <a:lnSpc>
                <a:spcPct val="135000"/>
              </a:lnSpc>
              <a:buFont typeface="Wingdings" panose="05000000000000000000" pitchFamily="2" charset="2"/>
              <a:buNone/>
            </a:pPr>
            <a:r>
              <a:rPr lang="en-US" altLang="zh-CN" sz="2400" dirty="0">
                <a:ea typeface="华文新魏" panose="02010800040101010101" pitchFamily="2" charset="-122"/>
              </a:rPr>
              <a:t>2</a:t>
            </a:r>
            <a:r>
              <a:rPr lang="zh-CN" altLang="en-US" sz="2400" dirty="0">
                <a:ea typeface="华文新魏" panose="02010800040101010101" pitchFamily="2" charset="-122"/>
              </a:rPr>
              <a:t>、认识并了解进程并发执行的实质，进程的阻塞与唤醒，终止与退出的过程。</a:t>
            </a:r>
            <a:endParaRPr lang="zh-CN" altLang="en-US" sz="2400" dirty="0">
              <a:ea typeface="华文新魏" panose="02010800040101010101" pitchFamily="2" charset="-122"/>
            </a:endParaRPr>
          </a:p>
          <a:p>
            <a:pPr eaLnBrk="1" hangingPunct="1">
              <a:lnSpc>
                <a:spcPct val="135000"/>
              </a:lnSpc>
              <a:buFont typeface="Wingdings" panose="05000000000000000000" pitchFamily="2" charset="2"/>
              <a:buNone/>
            </a:pPr>
            <a:r>
              <a:rPr lang="en-US" altLang="zh-CN" sz="2400" dirty="0">
                <a:ea typeface="华文新魏" panose="02010800040101010101" pitchFamily="2" charset="-122"/>
              </a:rPr>
              <a:t>3</a:t>
            </a:r>
            <a:r>
              <a:rPr lang="zh-CN" altLang="en-US" sz="2400" dirty="0">
                <a:ea typeface="华文新魏" panose="02010800040101010101" pitchFamily="2" charset="-122"/>
              </a:rPr>
              <a:t>、熟悉进程的睡眠、同步、撤消等进程控制方法。</a:t>
            </a:r>
            <a:endParaRPr lang="zh-CN" altLang="en-US" sz="2400" dirty="0">
              <a:ea typeface="华文新魏" panose="02010800040101010101" pitchFamily="2" charset="-122"/>
            </a:endParaRPr>
          </a:p>
          <a:p>
            <a:pPr eaLnBrk="1" hangingPunct="1">
              <a:lnSpc>
                <a:spcPct val="135000"/>
              </a:lnSpc>
              <a:buFont typeface="Wingdings" panose="05000000000000000000" pitchFamily="2" charset="2"/>
              <a:buNone/>
            </a:pPr>
            <a:r>
              <a:rPr lang="en-US" altLang="zh-CN" sz="2400" dirty="0">
                <a:ea typeface="华文新魏" panose="02010800040101010101" pitchFamily="2" charset="-122"/>
              </a:rPr>
              <a:t>4</a:t>
            </a:r>
            <a:r>
              <a:rPr lang="zh-CN" altLang="en-US" sz="2400" dirty="0">
                <a:ea typeface="华文新魏" panose="02010800040101010101" pitchFamily="2" charset="-122"/>
              </a:rPr>
              <a:t>、分析进程竞争资源的现象，学习解决进程互斥的方法 。</a:t>
            </a:r>
            <a:endParaRPr lang="zh-CN" altLang="en-US" sz="2400" dirty="0">
              <a:ea typeface="华文新魏" panose="02010800040101010101" pitchFamily="2" charset="-122"/>
            </a:endParaRPr>
          </a:p>
          <a:p>
            <a:pPr eaLnBrk="1" hangingPunct="1">
              <a:lnSpc>
                <a:spcPct val="135000"/>
              </a:lnSpc>
              <a:buFont typeface="Wingdings" panose="05000000000000000000" pitchFamily="2" charset="2"/>
              <a:buNone/>
            </a:pPr>
            <a:r>
              <a:rPr lang="en-US" altLang="zh-CN" sz="2400" dirty="0">
                <a:ea typeface="华文新魏" panose="02010800040101010101" pitchFamily="2" charset="-122"/>
              </a:rPr>
              <a:t>5</a:t>
            </a:r>
            <a:r>
              <a:rPr lang="zh-CN" altLang="en-US" sz="2400" dirty="0">
                <a:ea typeface="华文新魏" panose="02010800040101010101" pitchFamily="2" charset="-122"/>
              </a:rPr>
              <a:t>、了解什么是信号，利用信号量机制熟悉系统中进程之间软中断通信的基本原理，</a:t>
            </a:r>
            <a:endParaRPr lang="zh-CN" altLang="en-US" sz="2400" dirty="0">
              <a:ea typeface="华文新魏" panose="02010800040101010101" pitchFamily="2" charset="-122"/>
            </a:endParaRPr>
          </a:p>
          <a:p>
            <a:pPr eaLnBrk="1" hangingPunct="1">
              <a:lnSpc>
                <a:spcPct val="135000"/>
              </a:lnSpc>
              <a:buFont typeface="Wingdings" panose="05000000000000000000" pitchFamily="2" charset="2"/>
              <a:buNone/>
            </a:pPr>
            <a:r>
              <a:rPr lang="en-US" altLang="zh-CN" sz="2400" dirty="0">
                <a:ea typeface="华文新魏" panose="02010800040101010101" pitchFamily="2" charset="-122"/>
              </a:rPr>
              <a:t>6</a:t>
            </a:r>
            <a:r>
              <a:rPr lang="zh-CN" altLang="en-US" sz="2400" dirty="0">
                <a:ea typeface="华文新魏" panose="02010800040101010101" pitchFamily="2" charset="-122"/>
              </a:rPr>
              <a:t>、熟悉消息传送的机理 ，共享存储机制 。</a:t>
            </a:r>
            <a:endParaRPr lang="zh-CN" altLang="en-US" sz="2400" dirty="0">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Rot="1" noChangeArrowheads="1"/>
          </p:cNvSpPr>
          <p:nvPr>
            <p:ph type="title"/>
          </p:nvPr>
        </p:nvSpPr>
        <p:spPr>
          <a:xfrm>
            <a:off x="468313" y="188913"/>
            <a:ext cx="8229600" cy="692150"/>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zh-CN" altLang="en-US" sz="4000" b="0" i="0" u="none" strike="noStrike" kern="1200" cap="none" spc="0" normalizeH="0" baseline="0" noProof="0">
                <a:ln>
                  <a:noFill/>
                </a:ln>
                <a:solidFill>
                  <a:schemeClr val="accent1"/>
                </a:solidFill>
                <a:effectLst/>
                <a:uLnTx/>
                <a:uFillTx/>
                <a:latin typeface="+mj-lt"/>
                <a:ea typeface="+mj-ea"/>
                <a:cs typeface="+mj-cs"/>
              </a:rPr>
              <a:t>实验内容和任务</a:t>
            </a:r>
            <a:endParaRPr kumimoji="0" lang="zh-CN" altLang="en-US" sz="4000" b="0" i="0" u="none" strike="noStrike" kern="1200" cap="none" spc="0" normalizeH="0" baseline="0" noProof="0">
              <a:ln>
                <a:noFill/>
              </a:ln>
              <a:solidFill>
                <a:schemeClr val="accent1"/>
              </a:solidFill>
              <a:effectLst/>
              <a:uLnTx/>
              <a:uFillTx/>
              <a:latin typeface="+mj-lt"/>
              <a:ea typeface="+mj-ea"/>
              <a:cs typeface="+mj-cs"/>
            </a:endParaRPr>
          </a:p>
        </p:txBody>
      </p:sp>
      <p:sp>
        <p:nvSpPr>
          <p:cNvPr id="7171" name="Rectangle 3"/>
          <p:cNvSpPr>
            <a:spLocks noGrp="1" noRot="1" noChangeArrowheads="1"/>
          </p:cNvSpPr>
          <p:nvPr>
            <p:ph idx="1"/>
          </p:nvPr>
        </p:nvSpPr>
        <p:spPr>
          <a:xfrm>
            <a:off x="431800" y="981075"/>
            <a:ext cx="8316913" cy="5876925"/>
          </a:xfrm>
        </p:spPr>
        <p:txBody>
          <a:bodyPr vert="horz" wrap="square" lIns="91440" tIns="45720" rIns="91440" bIns="45720" numCol="1" rtlCol="0" anchor="t" anchorCtr="0" compatLnSpc="1">
            <a:normAutofit lnSpcReduction="10000"/>
          </a:bodyPr>
          <a:lstStyle/>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1</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、编写一段程序，使用系统调用</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fork(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创建两个子进程。当此程序运行时，在系统中有一个父进程和两个子进程并发执行，观察实验结果并分析原因。</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2</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、用</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fork(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创建一个进程，再调用</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exec(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，用新的程序替换该子进程的内容，利用</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wait(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来控制进程执行顺序，掌握进程的睡眠、同步、撤消等进程控制方法，并根据实验结果分析原因。</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3</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、编写一段多进程并发运行的程序，用</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lockf(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来给每一个进程加锁，以实现进程之间的互斥，观察并分析出现的现象及原因。</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4</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、编写程序：用</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fork(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创建两个子进程，再用系统调用</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signal(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让父进程捕捉键盘上来的中断信号（即按</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^c</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键）；捕捉到中断信号后，父进程用系统调用</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kill(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向两个子进程发出信号，子进程捕捉到信号后分别输出下列信息后终止：</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Child process1 is killed by parent!</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Child process2 is killed by parent!</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父进程等待两个子进程终止后，输出如下的信息后终止：</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Parent process is killed!</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分析利用信号量机制中的软中断通信实现进程同步的机理。</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4"/>
          <p:cNvSpPr>
            <a:spLocks noGrp="1"/>
          </p:cNvSpPr>
          <p:nvPr>
            <p:ph type="title"/>
          </p:nvPr>
        </p:nvSpPr>
        <p:spPr>
          <a:ln/>
        </p:spPr>
        <p:txBody>
          <a:bodyPr vert="horz" wrap="square" lIns="91440" tIns="45720" rIns="91440" bIns="45720" anchor="t" anchorCtr="0"/>
          <a:p>
            <a:pPr eaLnBrk="1" hangingPunct="1"/>
            <a:r>
              <a:rPr lang="zh-CN" altLang="en-US" dirty="0">
                <a:ea typeface="方正姚体" panose="02010601030101010101" pitchFamily="2" charset="-122"/>
              </a:rPr>
              <a:t>实验内容和任务</a:t>
            </a:r>
            <a:endParaRPr lang="zh-CN" altLang="en-US" dirty="0">
              <a:ea typeface="方正姚体" panose="02010601030101010101" pitchFamily="2" charset="-122"/>
            </a:endParaRPr>
          </a:p>
        </p:txBody>
      </p:sp>
      <p:sp>
        <p:nvSpPr>
          <p:cNvPr id="10243" name="Rectangle 3"/>
          <p:cNvSpPr>
            <a:spLocks noGrp="1" noRot="1"/>
          </p:cNvSpPr>
          <p:nvPr>
            <p:ph idx="1"/>
          </p:nvPr>
        </p:nvSpPr>
        <p:spPr>
          <a:xfrm>
            <a:off x="457200" y="1600200"/>
            <a:ext cx="8435975" cy="5257800"/>
          </a:xfrm>
          <a:ln/>
        </p:spPr>
        <p:txBody>
          <a:bodyPr vert="horz" wrap="square" lIns="91440" tIns="45720" rIns="91440" bIns="45720" anchor="t" anchorCtr="0"/>
          <a:p>
            <a:pPr eaLnBrk="1" hangingPunct="1">
              <a:lnSpc>
                <a:spcPct val="120000"/>
              </a:lnSpc>
              <a:buFont typeface="Wingdings" panose="05000000000000000000" pitchFamily="2" charset="2"/>
              <a:buNone/>
            </a:pPr>
            <a:r>
              <a:rPr lang="en-US" altLang="zh-CN" sz="2000" dirty="0">
                <a:ea typeface="华文新魏" panose="02010800040101010101" pitchFamily="2" charset="-122"/>
              </a:rPr>
              <a:t>5</a:t>
            </a:r>
            <a:r>
              <a:rPr lang="zh-CN" altLang="en-US" sz="2000" dirty="0">
                <a:ea typeface="华文新魏" panose="02010800040101010101" pitchFamily="2" charset="-122"/>
              </a:rPr>
              <a:t>、使用系统调用</a:t>
            </a:r>
            <a:r>
              <a:rPr lang="en-US" altLang="zh-CN" sz="2000" dirty="0">
                <a:ea typeface="华文新魏" panose="02010800040101010101" pitchFamily="2" charset="-122"/>
              </a:rPr>
              <a:t>msgget( ),msgsnd( ),msgrev( ),</a:t>
            </a:r>
            <a:r>
              <a:rPr lang="zh-CN" altLang="en-US" sz="2000" dirty="0">
                <a:ea typeface="华文新魏" panose="02010800040101010101" pitchFamily="2" charset="-122"/>
              </a:rPr>
              <a:t>及</a:t>
            </a:r>
            <a:r>
              <a:rPr lang="en-US" altLang="zh-CN" sz="2000" dirty="0">
                <a:ea typeface="华文新魏" panose="02010800040101010101" pitchFamily="2" charset="-122"/>
              </a:rPr>
              <a:t>msgctl( )</a:t>
            </a:r>
            <a:r>
              <a:rPr lang="zh-CN" altLang="en-US" sz="2000" dirty="0">
                <a:ea typeface="华文新魏" panose="02010800040101010101" pitchFamily="2" charset="-122"/>
              </a:rPr>
              <a:t>编制一长度为１</a:t>
            </a:r>
            <a:r>
              <a:rPr lang="en-US" altLang="zh-CN" sz="2000" dirty="0">
                <a:ea typeface="华文新魏" panose="02010800040101010101" pitchFamily="2" charset="-122"/>
              </a:rPr>
              <a:t>k</a:t>
            </a:r>
            <a:r>
              <a:rPr lang="zh-CN" altLang="en-US" sz="2000" dirty="0">
                <a:ea typeface="华文新魏" panose="02010800040101010101" pitchFamily="2" charset="-122"/>
              </a:rPr>
              <a:t>的消息发送和接收的程序，并分析消息的创建、发送和接收机制及控制原理。</a:t>
            </a:r>
            <a:endParaRPr lang="zh-CN" altLang="en-US" sz="2000" dirty="0">
              <a:ea typeface="华文新魏" panose="02010800040101010101" pitchFamily="2" charset="-122"/>
            </a:endParaRPr>
          </a:p>
          <a:p>
            <a:pPr eaLnBrk="1" hangingPunct="1">
              <a:lnSpc>
                <a:spcPct val="120000"/>
              </a:lnSpc>
              <a:buFont typeface="Wingdings" panose="05000000000000000000" pitchFamily="2" charset="2"/>
              <a:buNone/>
            </a:pPr>
            <a:r>
              <a:rPr lang="en-US" altLang="zh-CN" sz="2000" dirty="0">
                <a:ea typeface="华文新魏" panose="02010800040101010101" pitchFamily="2" charset="-122"/>
              </a:rPr>
              <a:t>7</a:t>
            </a:r>
            <a:r>
              <a:rPr lang="zh-CN" altLang="en-US" sz="2000" dirty="0">
                <a:ea typeface="华文新魏" panose="02010800040101010101" pitchFamily="2" charset="-122"/>
              </a:rPr>
              <a:t>、编制一长度为</a:t>
            </a:r>
            <a:r>
              <a:rPr lang="en-US" altLang="zh-CN" sz="2000" dirty="0">
                <a:ea typeface="华文新魏" panose="02010800040101010101" pitchFamily="2" charset="-122"/>
              </a:rPr>
              <a:t>1k</a:t>
            </a:r>
            <a:r>
              <a:rPr lang="zh-CN" altLang="en-US" sz="2000" dirty="0">
                <a:ea typeface="华文新魏" panose="02010800040101010101" pitchFamily="2" charset="-122"/>
              </a:rPr>
              <a:t>的共享存储区发送和接收的程序，并设计对该共享存储区进行互斥访问及进程同步的措施，必须保证实现正确的通信。</a:t>
            </a:r>
            <a:endParaRPr lang="zh-CN" altLang="en-US" sz="2000" dirty="0">
              <a:ea typeface="华文新魏" panose="02010800040101010101" pitchFamily="2" charset="-122"/>
            </a:endParaRPr>
          </a:p>
          <a:p>
            <a:pPr eaLnBrk="1" hangingPunct="1">
              <a:lnSpc>
                <a:spcPct val="80000"/>
              </a:lnSpc>
              <a:buFont typeface="Wingdings 3" panose="05040102010807070707" pitchFamily="18" charset="2"/>
              <a:buChar char=""/>
            </a:pPr>
            <a:endParaRPr lang="en-US" altLang="zh-CN" dirty="0">
              <a:ea typeface="华文新魏" panose="02010800040101010101" pitchFamily="2"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Rot="1"/>
          </p:cNvSpPr>
          <p:nvPr>
            <p:ph type="title"/>
          </p:nvPr>
        </p:nvSpPr>
        <p:spPr>
          <a:ln/>
        </p:spPr>
        <p:txBody>
          <a:bodyPr vert="horz" wrap="square" lIns="91440" tIns="45720" rIns="91440" bIns="45720" anchor="t" anchorCtr="0"/>
          <a:p>
            <a:pPr eaLnBrk="1" hangingPunct="1"/>
            <a:r>
              <a:rPr lang="zh-CN" altLang="en-US" dirty="0">
                <a:ea typeface="方正姚体" panose="02010601030101010101" pitchFamily="2" charset="-122"/>
              </a:rPr>
              <a:t>实验涉及的系统调用函数</a:t>
            </a:r>
            <a:endParaRPr lang="zh-CN" altLang="en-US" dirty="0">
              <a:ea typeface="方正姚体" panose="02010601030101010101" pitchFamily="2" charset="-122"/>
            </a:endParaRPr>
          </a:p>
        </p:txBody>
      </p:sp>
      <p:sp>
        <p:nvSpPr>
          <p:cNvPr id="12291" name="Rectangle 3"/>
          <p:cNvSpPr>
            <a:spLocks noGrp="1" noRot="1"/>
          </p:cNvSpPr>
          <p:nvPr>
            <p:ph idx="1"/>
          </p:nvPr>
        </p:nvSpPr>
        <p:spPr>
          <a:xfrm>
            <a:off x="457200" y="1600200"/>
            <a:ext cx="8229600" cy="5257800"/>
          </a:xfrm>
          <a:ln/>
        </p:spPr>
        <p:txBody>
          <a:bodyPr vert="horz" wrap="square" lIns="91440" tIns="45720" rIns="91440" bIns="45720" anchor="t" anchorCtr="0"/>
          <a:p>
            <a:pPr eaLnBrk="1" hangingPunct="1">
              <a:lnSpc>
                <a:spcPct val="130000"/>
              </a:lnSpc>
              <a:buFont typeface="Wingdings" panose="05000000000000000000" pitchFamily="2" charset="2"/>
              <a:buNone/>
            </a:pPr>
            <a:r>
              <a:rPr lang="en-US" altLang="zh-CN" sz="2400" b="1" dirty="0">
                <a:ea typeface="华文新魏" panose="02010800040101010101" pitchFamily="2" charset="-122"/>
              </a:rPr>
              <a:t>1</a:t>
            </a:r>
            <a:r>
              <a:rPr lang="zh-CN" altLang="en-US" sz="2400" b="1" dirty="0">
                <a:ea typeface="华文新魏" panose="02010800040101010101" pitchFamily="2" charset="-122"/>
              </a:rPr>
              <a:t>、</a:t>
            </a:r>
            <a:r>
              <a:rPr lang="en-US" altLang="zh-CN" sz="2400" b="1" dirty="0">
                <a:ea typeface="华文新魏" panose="02010800040101010101" pitchFamily="2" charset="-122"/>
              </a:rPr>
              <a:t>fork(  )   </a:t>
            </a:r>
            <a:r>
              <a:rPr lang="zh-CN" altLang="en-US" sz="2400" dirty="0">
                <a:ea typeface="华文新魏" panose="02010800040101010101" pitchFamily="2" charset="-122"/>
              </a:rPr>
              <a:t>创建一个新进程。 </a:t>
            </a:r>
            <a:endParaRPr lang="zh-CN" altLang="en-US" sz="2400" dirty="0">
              <a:ea typeface="华文新魏" panose="02010800040101010101" pitchFamily="2" charset="-122"/>
            </a:endParaRPr>
          </a:p>
          <a:p>
            <a:pPr eaLnBrk="1" hangingPunct="1">
              <a:lnSpc>
                <a:spcPct val="130000"/>
              </a:lnSpc>
              <a:buFont typeface="Wingdings" panose="05000000000000000000" pitchFamily="2" charset="2"/>
              <a:buNone/>
            </a:pPr>
            <a:r>
              <a:rPr lang="zh-CN" altLang="en-US" sz="2400" dirty="0">
                <a:ea typeface="华文新魏" panose="02010800040101010101" pitchFamily="2" charset="-122"/>
              </a:rPr>
              <a:t>    系统调用格式： </a:t>
            </a:r>
            <a:r>
              <a:rPr lang="en-US" altLang="zh-CN" sz="2400" dirty="0">
                <a:ea typeface="华文新魏" panose="02010800040101010101" pitchFamily="2" charset="-122"/>
              </a:rPr>
              <a:t>pid=fork( )</a:t>
            </a:r>
            <a:endParaRPr lang="en-US" altLang="zh-CN" sz="2400" dirty="0">
              <a:ea typeface="华文新魏" panose="02010800040101010101" pitchFamily="2" charset="-122"/>
            </a:endParaRPr>
          </a:p>
          <a:p>
            <a:pPr eaLnBrk="1" hangingPunct="1">
              <a:lnSpc>
                <a:spcPct val="130000"/>
              </a:lnSpc>
              <a:buFont typeface="Wingdings" panose="05000000000000000000" pitchFamily="2" charset="2"/>
              <a:buNone/>
            </a:pPr>
            <a:r>
              <a:rPr lang="en-US" altLang="zh-CN" sz="2400" dirty="0">
                <a:ea typeface="华文新魏" panose="02010800040101010101" pitchFamily="2" charset="-122"/>
              </a:rPr>
              <a:t>    </a:t>
            </a:r>
            <a:r>
              <a:rPr lang="zh-CN" altLang="en-US" sz="2400" dirty="0">
                <a:ea typeface="华文新魏" panose="02010800040101010101" pitchFamily="2" charset="-122"/>
              </a:rPr>
              <a:t>参数定义：</a:t>
            </a:r>
            <a:r>
              <a:rPr lang="en-US" altLang="zh-CN" sz="2400" dirty="0">
                <a:ea typeface="华文新魏" panose="02010800040101010101" pitchFamily="2" charset="-122"/>
              </a:rPr>
              <a:t>int  fork(  )</a:t>
            </a:r>
            <a:endParaRPr lang="en-US" altLang="zh-CN" sz="2400" dirty="0">
              <a:ea typeface="华文新魏" panose="02010800040101010101" pitchFamily="2" charset="-122"/>
            </a:endParaRPr>
          </a:p>
          <a:p>
            <a:pPr eaLnBrk="1" hangingPunct="1">
              <a:lnSpc>
                <a:spcPct val="130000"/>
              </a:lnSpc>
              <a:buFont typeface="Wingdings" panose="05000000000000000000" pitchFamily="2" charset="2"/>
              <a:buNone/>
            </a:pPr>
            <a:r>
              <a:rPr lang="en-US" altLang="zh-CN" sz="2400" dirty="0">
                <a:ea typeface="华文新魏" panose="02010800040101010101" pitchFamily="2" charset="-122"/>
              </a:rPr>
              <a:t>    fork(  )</a:t>
            </a:r>
            <a:r>
              <a:rPr lang="zh-CN" altLang="en-US" sz="2400" dirty="0">
                <a:ea typeface="华文新魏" panose="02010800040101010101" pitchFamily="2" charset="-122"/>
              </a:rPr>
              <a:t>返回值意义如下：</a:t>
            </a:r>
            <a:endParaRPr lang="zh-CN" altLang="en-US" sz="2400" dirty="0">
              <a:ea typeface="华文新魏" panose="02010800040101010101" pitchFamily="2" charset="-122"/>
            </a:endParaRPr>
          </a:p>
          <a:p>
            <a:pPr eaLnBrk="1" hangingPunct="1">
              <a:lnSpc>
                <a:spcPct val="130000"/>
              </a:lnSpc>
              <a:buFont typeface="Wingdings" panose="05000000000000000000" pitchFamily="2" charset="2"/>
              <a:buNone/>
            </a:pPr>
            <a:r>
              <a:rPr lang="zh-CN" altLang="en-US" sz="2400" dirty="0">
                <a:ea typeface="华文新魏" panose="02010800040101010101" pitchFamily="2" charset="-122"/>
              </a:rPr>
              <a:t>   </a:t>
            </a:r>
            <a:r>
              <a:rPr lang="en-US" altLang="zh-CN" sz="2400" dirty="0">
                <a:ea typeface="华文新魏" panose="02010800040101010101" pitchFamily="2" charset="-122"/>
              </a:rPr>
              <a:t>0</a:t>
            </a:r>
            <a:r>
              <a:rPr lang="zh-CN" altLang="en-US" sz="2400" dirty="0">
                <a:ea typeface="华文新魏" panose="02010800040101010101" pitchFamily="2" charset="-122"/>
              </a:rPr>
              <a:t>：在子进程中，</a:t>
            </a:r>
            <a:r>
              <a:rPr lang="en-US" altLang="zh-CN" sz="2400" dirty="0">
                <a:ea typeface="华文新魏" panose="02010800040101010101" pitchFamily="2" charset="-122"/>
              </a:rPr>
              <a:t>pid</a:t>
            </a:r>
            <a:r>
              <a:rPr lang="zh-CN" altLang="en-US" sz="2400" dirty="0">
                <a:ea typeface="华文新魏" panose="02010800040101010101" pitchFamily="2" charset="-122"/>
              </a:rPr>
              <a:t>变量保存的</a:t>
            </a:r>
            <a:r>
              <a:rPr lang="en-US" altLang="zh-CN" sz="2400" dirty="0">
                <a:ea typeface="华文新魏" panose="02010800040101010101" pitchFamily="2" charset="-122"/>
              </a:rPr>
              <a:t>fork(  )</a:t>
            </a:r>
            <a:r>
              <a:rPr lang="zh-CN" altLang="en-US" sz="2400" dirty="0">
                <a:ea typeface="华文新魏" panose="02010800040101010101" pitchFamily="2" charset="-122"/>
              </a:rPr>
              <a:t>返回值为</a:t>
            </a:r>
            <a:r>
              <a:rPr lang="en-US" altLang="zh-CN" sz="2400" dirty="0">
                <a:ea typeface="华文新魏" panose="02010800040101010101" pitchFamily="2" charset="-122"/>
              </a:rPr>
              <a:t>0</a:t>
            </a:r>
            <a:r>
              <a:rPr lang="zh-CN" altLang="en-US" sz="2400" dirty="0">
                <a:ea typeface="华文新魏" panose="02010800040101010101" pitchFamily="2" charset="-122"/>
              </a:rPr>
              <a:t>，表示当前进程是子进程。</a:t>
            </a:r>
            <a:endParaRPr lang="zh-CN" altLang="en-US" sz="2400" dirty="0">
              <a:ea typeface="华文新魏" panose="02010800040101010101" pitchFamily="2" charset="-122"/>
            </a:endParaRPr>
          </a:p>
          <a:p>
            <a:pPr eaLnBrk="1" hangingPunct="1">
              <a:lnSpc>
                <a:spcPct val="130000"/>
              </a:lnSpc>
              <a:buFont typeface="Wingdings" panose="05000000000000000000" pitchFamily="2" charset="2"/>
              <a:buNone/>
            </a:pPr>
            <a:r>
              <a:rPr lang="zh-CN" altLang="en-US" sz="2400" dirty="0">
                <a:ea typeface="华文新魏" panose="02010800040101010101" pitchFamily="2" charset="-122"/>
              </a:rPr>
              <a:t>   </a:t>
            </a:r>
            <a:r>
              <a:rPr lang="en-US" altLang="zh-CN" sz="2400" dirty="0">
                <a:ea typeface="华文新魏" panose="02010800040101010101" pitchFamily="2" charset="-122"/>
              </a:rPr>
              <a:t>&gt;0</a:t>
            </a:r>
            <a:r>
              <a:rPr lang="zh-CN" altLang="en-US" sz="2400" dirty="0">
                <a:ea typeface="华文新魏" panose="02010800040101010101" pitchFamily="2" charset="-122"/>
              </a:rPr>
              <a:t>：在父进程中，</a:t>
            </a:r>
            <a:r>
              <a:rPr lang="en-US" altLang="zh-CN" sz="2400" dirty="0">
                <a:ea typeface="华文新魏" panose="02010800040101010101" pitchFamily="2" charset="-122"/>
              </a:rPr>
              <a:t>pid</a:t>
            </a:r>
            <a:r>
              <a:rPr lang="zh-CN" altLang="en-US" sz="2400" dirty="0">
                <a:ea typeface="华文新魏" panose="02010800040101010101" pitchFamily="2" charset="-122"/>
              </a:rPr>
              <a:t>变量保存的</a:t>
            </a:r>
            <a:r>
              <a:rPr lang="en-US" altLang="zh-CN" sz="2400" dirty="0">
                <a:ea typeface="华文新魏" panose="02010800040101010101" pitchFamily="2" charset="-122"/>
              </a:rPr>
              <a:t>fork(  )</a:t>
            </a:r>
            <a:r>
              <a:rPr lang="zh-CN" altLang="en-US" sz="2400" dirty="0">
                <a:ea typeface="华文新魏" panose="02010800040101010101" pitchFamily="2" charset="-122"/>
              </a:rPr>
              <a:t>返回值为子进程的</a:t>
            </a:r>
            <a:r>
              <a:rPr lang="en-US" altLang="zh-CN" sz="2400" dirty="0">
                <a:ea typeface="华文新魏" panose="02010800040101010101" pitchFamily="2" charset="-122"/>
              </a:rPr>
              <a:t>id</a:t>
            </a:r>
            <a:r>
              <a:rPr lang="zh-CN" altLang="en-US" sz="2400" dirty="0">
                <a:ea typeface="华文新魏" panose="02010800040101010101" pitchFamily="2" charset="-122"/>
              </a:rPr>
              <a:t>值（进程唯一标识符）。</a:t>
            </a:r>
            <a:endParaRPr lang="zh-CN" altLang="en-US" sz="2400" dirty="0">
              <a:ea typeface="华文新魏" panose="02010800040101010101" pitchFamily="2" charset="-122"/>
            </a:endParaRPr>
          </a:p>
          <a:p>
            <a:pPr eaLnBrk="1" hangingPunct="1">
              <a:lnSpc>
                <a:spcPct val="130000"/>
              </a:lnSpc>
              <a:buFont typeface="Wingdings" panose="05000000000000000000" pitchFamily="2" charset="2"/>
              <a:buNone/>
            </a:pPr>
            <a:r>
              <a:rPr lang="zh-CN" altLang="en-US" sz="2400" dirty="0">
                <a:ea typeface="华文新魏" panose="02010800040101010101" pitchFamily="2" charset="-122"/>
              </a:rPr>
              <a:t>   </a:t>
            </a:r>
            <a:r>
              <a:rPr lang="en-US" altLang="zh-CN" sz="2400" dirty="0">
                <a:ea typeface="华文新魏" panose="02010800040101010101" pitchFamily="2" charset="-122"/>
              </a:rPr>
              <a:t>-1</a:t>
            </a:r>
            <a:r>
              <a:rPr lang="zh-CN" altLang="en-US" sz="2400" dirty="0">
                <a:ea typeface="华文新魏" panose="02010800040101010101" pitchFamily="2" charset="-122"/>
              </a:rPr>
              <a:t>：创建失败。</a:t>
            </a:r>
            <a:endParaRPr lang="zh-CN" altLang="en-US" sz="2400" dirty="0">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4"/>
          <p:cNvSpPr>
            <a:spLocks noGrp="1"/>
          </p:cNvSpPr>
          <p:nvPr>
            <p:ph type="title"/>
          </p:nvPr>
        </p:nvSpPr>
        <p:spPr>
          <a:xfrm>
            <a:off x="468313" y="0"/>
            <a:ext cx="8229600" cy="1143000"/>
          </a:xfrm>
          <a:ln/>
        </p:spPr>
        <p:txBody>
          <a:bodyPr vert="horz" wrap="square" lIns="91440" tIns="45720" rIns="91440" bIns="45720" anchor="t" anchorCtr="0"/>
          <a:p>
            <a:pPr eaLnBrk="1" hangingPunct="1"/>
            <a:r>
              <a:rPr lang="zh-CN" altLang="en-US" dirty="0">
                <a:ea typeface="方正姚体" panose="02010601030101010101" pitchFamily="2" charset="-122"/>
              </a:rPr>
              <a:t>实验涉及的系统调用函数</a:t>
            </a:r>
            <a:endParaRPr lang="zh-CN" altLang="en-US" dirty="0">
              <a:ea typeface="方正姚体" panose="02010601030101010101" pitchFamily="2" charset="-122"/>
            </a:endParaRPr>
          </a:p>
        </p:txBody>
      </p:sp>
      <p:sp>
        <p:nvSpPr>
          <p:cNvPr id="11266" name="Rectangle 3"/>
          <p:cNvSpPr>
            <a:spLocks noGrp="1" noRot="1" noChangeArrowheads="1"/>
          </p:cNvSpPr>
          <p:nvPr>
            <p:ph idx="1"/>
          </p:nvPr>
        </p:nvSpPr>
        <p:spPr>
          <a:xfrm>
            <a:off x="468313" y="1052513"/>
            <a:ext cx="8229600" cy="5616575"/>
          </a:xfrm>
        </p:spPr>
        <p:txBody>
          <a:bodyPr vert="horz" wrap="square" lIns="91440" tIns="45720" rIns="91440" bIns="45720" numCol="1" rtlCol="0" anchor="t" anchorCtr="0" compatLnSpc="1">
            <a:normAutofit fontScale="92500" lnSpcReduction="20000"/>
          </a:bodyPr>
          <a:lstStyle/>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en-US" altLang="zh-CN" sz="1800" b="1" i="0" u="none" strike="noStrike" kern="1200" cap="none" spc="0" normalizeH="0" baseline="0" noProof="0">
                <a:ln>
                  <a:noFill/>
                </a:ln>
                <a:solidFill>
                  <a:schemeClr val="tx1">
                    <a:lumMod val="75000"/>
                    <a:lumOff val="25000"/>
                  </a:schemeClr>
                </a:solidFill>
                <a:effectLst/>
                <a:uLnTx/>
                <a:uFillTx/>
                <a:latin typeface="+mn-lt"/>
                <a:ea typeface="+mn-ea"/>
                <a:cs typeface="+mn-cs"/>
              </a:rPr>
              <a:t>2</a:t>
            </a:r>
            <a:r>
              <a:rPr kumimoji="0" lang="zh-CN" altLang="en-US" sz="1800" b="1" i="0" u="none" strike="noStrike" kern="1200" cap="none" spc="0" normalizeH="0" baseline="0" noProof="0">
                <a:ln>
                  <a:noFill/>
                </a:ln>
                <a:solidFill>
                  <a:schemeClr val="tx1">
                    <a:lumMod val="75000"/>
                    <a:lumOff val="25000"/>
                  </a:schemeClr>
                </a:solidFill>
                <a:effectLst/>
                <a:uLnTx/>
                <a:uFillTx/>
                <a:latin typeface="+mn-lt"/>
                <a:ea typeface="+mn-ea"/>
                <a:cs typeface="+mn-cs"/>
              </a:rPr>
              <a:t>、</a:t>
            </a:r>
            <a:r>
              <a:rPr kumimoji="0" lang="en-US" altLang="zh-CN" sz="1800" b="1" i="0" u="none" strike="noStrike" kern="1200" cap="none" spc="0" normalizeH="0" baseline="0" noProof="0">
                <a:ln>
                  <a:noFill/>
                </a:ln>
                <a:solidFill>
                  <a:schemeClr val="tx1">
                    <a:lumMod val="75000"/>
                    <a:lumOff val="25000"/>
                  </a:schemeClr>
                </a:solidFill>
                <a:effectLst/>
                <a:uLnTx/>
                <a:uFillTx/>
                <a:latin typeface="+mn-lt"/>
                <a:ea typeface="+mn-ea"/>
                <a:cs typeface="+mn-cs"/>
              </a:rPr>
              <a:t>exit</a:t>
            </a:r>
            <a:r>
              <a:rPr kumimoji="0" lang="zh-CN" altLang="en-US" sz="1800" b="1" i="0" u="none" strike="noStrike" kern="1200" cap="none" spc="0" normalizeH="0" baseline="0" noProof="0">
                <a:ln>
                  <a:noFill/>
                </a:ln>
                <a:solidFill>
                  <a:schemeClr val="tx1">
                    <a:lumMod val="75000"/>
                    <a:lumOff val="25000"/>
                  </a:schemeClr>
                </a:solidFill>
                <a:effectLst/>
                <a:uLnTx/>
                <a:uFillTx/>
                <a:latin typeface="+mn-lt"/>
                <a:ea typeface="+mn-ea"/>
                <a:cs typeface="+mn-cs"/>
              </a:rPr>
              <a:t>（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终止进程的执行。</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系统调用格式：</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void exit(status)</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　</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int status;</a:t>
            </a:r>
            <a:endPar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其中，</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status</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是返回给父进程的一个整数，以备查考。</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为了及时回收进程所占用的资源并减少父进程的干预，</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UNIX/LINUX</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利用</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exit(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来实现进程的自我终止，通常父进程在创建子进程时，应在进程的末尾安排一条</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exit(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，使子进程自我终止。</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exit(0)</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表示进程正常终止，</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exit(1)</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表示进程运行有错，异常终止。</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如果调用进程在执行</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exit(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时，其父进程正在等待它的终止，则父进程可立即得到其返回的整数。核心须为</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exit( )</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完成以下操作：</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1</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）关闭软中断</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2</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）回收资源</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3</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）写记帐信息</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defRPr/>
            </a:pP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a:t>
            </a:r>
            <a:r>
              <a:rPr kumimoji="0" lang="en-US" altLang="zh-CN" sz="1800" b="0" i="0" u="none" strike="noStrike" kern="1200" cap="none" spc="0" normalizeH="0" baseline="0" noProof="0">
                <a:ln>
                  <a:noFill/>
                </a:ln>
                <a:solidFill>
                  <a:schemeClr val="tx1">
                    <a:lumMod val="75000"/>
                    <a:lumOff val="25000"/>
                  </a:schemeClr>
                </a:solidFill>
                <a:effectLst/>
                <a:uLnTx/>
                <a:uFillTx/>
                <a:latin typeface="+mn-lt"/>
                <a:ea typeface="+mn-ea"/>
                <a:cs typeface="+mn-cs"/>
              </a:rPr>
              <a:t>4</a:t>
            </a:r>
            <a:r>
              <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rPr>
              <a:t>）置进程为“僵死状态”</a:t>
            </a: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Rot="1"/>
          </p:cNvSpPr>
          <p:nvPr>
            <p:ph type="title"/>
          </p:nvPr>
        </p:nvSpPr>
        <p:spPr>
          <a:ln/>
        </p:spPr>
        <p:txBody>
          <a:bodyPr vert="horz" wrap="square" lIns="91440" tIns="45720" rIns="91440" bIns="45720" anchor="t" anchorCtr="0"/>
          <a:p>
            <a:pPr eaLnBrk="1" hangingPunct="1"/>
            <a:r>
              <a:rPr lang="zh-CN" altLang="en-US" dirty="0">
                <a:ea typeface="方正姚体" panose="02010601030101010101" pitchFamily="2" charset="-122"/>
              </a:rPr>
              <a:t>实验涉及的系统调用函数</a:t>
            </a:r>
            <a:endParaRPr lang="zh-CN" altLang="en-US" dirty="0">
              <a:ea typeface="方正姚体" panose="02010601030101010101" pitchFamily="2" charset="-122"/>
            </a:endParaRPr>
          </a:p>
        </p:txBody>
      </p:sp>
      <p:sp>
        <p:nvSpPr>
          <p:cNvPr id="14339" name="Rectangle 3"/>
          <p:cNvSpPr>
            <a:spLocks noGrp="1" noRot="1"/>
          </p:cNvSpPr>
          <p:nvPr>
            <p:ph idx="1"/>
          </p:nvPr>
        </p:nvSpPr>
        <p:spPr>
          <a:xfrm>
            <a:off x="457200" y="1600200"/>
            <a:ext cx="8229600" cy="4924425"/>
          </a:xfrm>
          <a:ln/>
        </p:spPr>
        <p:txBody>
          <a:bodyPr vert="horz" wrap="square" lIns="91440" tIns="45720" rIns="91440" bIns="45720" anchor="t" anchorCtr="0"/>
          <a:p>
            <a:pPr eaLnBrk="1" hangingPunct="1">
              <a:lnSpc>
                <a:spcPct val="150000"/>
              </a:lnSpc>
            </a:pPr>
            <a:r>
              <a:rPr lang="zh-CN" altLang="en-US" dirty="0">
                <a:ea typeface="华文新魏" panose="02010800040101010101" pitchFamily="2" charset="-122"/>
              </a:rPr>
              <a:t>实验还涉及如下系统调用函数：</a:t>
            </a:r>
            <a:endParaRPr lang="zh-CN" altLang="en-US" dirty="0">
              <a:ea typeface="华文新魏" panose="02010800040101010101" pitchFamily="2" charset="-122"/>
            </a:endParaRPr>
          </a:p>
          <a:p>
            <a:pPr eaLnBrk="1" hangingPunct="1">
              <a:lnSpc>
                <a:spcPct val="150000"/>
              </a:lnSpc>
              <a:buFont typeface="Wingdings" panose="05000000000000000000" pitchFamily="2" charset="2"/>
              <a:buNone/>
            </a:pPr>
            <a:r>
              <a:rPr lang="en-US" altLang="zh-CN" sz="2400" dirty="0">
                <a:ea typeface="华文新魏" panose="02010800040101010101" pitchFamily="2" charset="-122"/>
              </a:rPr>
              <a:t>exec, wait, getpid, sleep, lockf, kill, signal, pipe, read, write, msgget, msgsnd, msgrcv, msgctl, shmget, shmat, shmdt, shmctl</a:t>
            </a:r>
            <a:r>
              <a:rPr lang="zh-CN" altLang="zh-CN" sz="2400" dirty="0">
                <a:ea typeface="华文新魏" panose="02010800040101010101" pitchFamily="2" charset="-122"/>
              </a:rPr>
              <a:t>。</a:t>
            </a:r>
            <a:r>
              <a:rPr lang="zh-CN" altLang="en-US" sz="2400" dirty="0">
                <a:ea typeface="华文新魏" panose="02010800040101010101" pitchFamily="2" charset="-122"/>
              </a:rPr>
              <a:t>等。 </a:t>
            </a:r>
            <a:endParaRPr lang="zh-CN" altLang="en-US" sz="2400" dirty="0">
              <a:ea typeface="华文新魏" panose="02010800040101010101" pitchFamily="2" charset="-122"/>
            </a:endParaRPr>
          </a:p>
          <a:p>
            <a:pPr eaLnBrk="1" hangingPunct="1">
              <a:lnSpc>
                <a:spcPct val="150000"/>
              </a:lnSpc>
              <a:buFont typeface="Wingdings" panose="05000000000000000000" pitchFamily="2" charset="2"/>
              <a:buNone/>
            </a:pPr>
            <a:r>
              <a:rPr lang="zh-CN" altLang="en-US" sz="2400" dirty="0">
                <a:ea typeface="华文新魏" panose="02010800040101010101" pitchFamily="2" charset="-122"/>
              </a:rPr>
              <a:t>自己查询函数手册，按照上述思路理解函数的含义、作用以及参数和返回值的意义。</a:t>
            </a:r>
            <a:endParaRPr lang="zh-CN" altLang="en-US" sz="2400" dirty="0">
              <a:ea typeface="华文新魏" panose="02010800040101010101" pitchFamily="2"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type="title"/>
          </p:nvPr>
        </p:nvSpPr>
        <p:spPr>
          <a:xfrm>
            <a:off x="323850" y="0"/>
            <a:ext cx="8540750" cy="1143000"/>
          </a:xfrm>
          <a:ln/>
        </p:spPr>
        <p:txBody>
          <a:bodyPr vert="horz" wrap="square" lIns="91440" tIns="45720" rIns="91440" bIns="45720" anchor="t" anchorCtr="0"/>
          <a:p>
            <a:pPr eaLnBrk="1" hangingPunct="1"/>
            <a:r>
              <a:rPr lang="zh-CN" altLang="en-US" dirty="0">
                <a:ea typeface="方正姚体" panose="02010601030101010101" pitchFamily="2" charset="-122"/>
              </a:rPr>
              <a:t>实验原理与重点实例</a:t>
            </a:r>
            <a:endParaRPr lang="zh-CN" altLang="en-US" dirty="0">
              <a:ea typeface="方正姚体" panose="02010601030101010101" pitchFamily="2" charset="-122"/>
            </a:endParaRPr>
          </a:p>
        </p:txBody>
      </p:sp>
      <p:sp>
        <p:nvSpPr>
          <p:cNvPr id="15363" name="Rectangle 3"/>
          <p:cNvSpPr>
            <a:spLocks noGrp="1" noRot="1"/>
          </p:cNvSpPr>
          <p:nvPr>
            <p:ph idx="1"/>
          </p:nvPr>
        </p:nvSpPr>
        <p:spPr>
          <a:xfrm>
            <a:off x="609600" y="1125538"/>
            <a:ext cx="8153400" cy="5472112"/>
          </a:xfrm>
          <a:ln/>
        </p:spPr>
        <p:txBody>
          <a:bodyPr vert="horz" wrap="square" lIns="91440" tIns="45720" rIns="91440" bIns="45720" anchor="t" anchorCtr="0"/>
          <a:p>
            <a:pPr eaLnBrk="1" hangingPunct="1">
              <a:lnSpc>
                <a:spcPct val="130000"/>
              </a:lnSpc>
              <a:buFont typeface="Wingdings" panose="05000000000000000000" pitchFamily="2" charset="2"/>
              <a:buNone/>
            </a:pPr>
            <a:r>
              <a:rPr lang="en-US" altLang="zh-CN" sz="2800" b="1" dirty="0">
                <a:ea typeface="华文新魏" panose="02010800040101010101" pitchFamily="2" charset="-122"/>
              </a:rPr>
              <a:t>1</a:t>
            </a:r>
            <a:r>
              <a:rPr lang="zh-CN" altLang="en-US" sz="2800" b="1" dirty="0">
                <a:ea typeface="华文新魏" panose="02010800040101010101" pitchFamily="2" charset="-122"/>
              </a:rPr>
              <a:t>、进程创建与多进程并发</a:t>
            </a:r>
            <a:endParaRPr lang="zh-CN" altLang="en-US" sz="2800" b="1" dirty="0">
              <a:ea typeface="华文新魏" panose="02010800040101010101" pitchFamily="2" charset="-122"/>
            </a:endParaRPr>
          </a:p>
          <a:p>
            <a:pPr eaLnBrk="1" hangingPunct="1">
              <a:lnSpc>
                <a:spcPct val="130000"/>
              </a:lnSpc>
              <a:buFont typeface="Wingdings" panose="05000000000000000000" pitchFamily="2" charset="2"/>
              <a:buNone/>
            </a:pPr>
            <a:r>
              <a:rPr lang="zh-CN" altLang="en-US" sz="2000" dirty="0">
                <a:ea typeface="华文新魏" panose="02010800040101010101" pitchFamily="2" charset="-122"/>
              </a:rPr>
              <a:t>如果</a:t>
            </a:r>
            <a:r>
              <a:rPr lang="en-US" altLang="zh-CN" sz="2000" dirty="0">
                <a:ea typeface="华文新魏" panose="02010800040101010101" pitchFamily="2" charset="-122"/>
              </a:rPr>
              <a:t>fork( )</a:t>
            </a:r>
            <a:r>
              <a:rPr lang="zh-CN" altLang="en-US" sz="2000" dirty="0">
                <a:ea typeface="华文新魏" panose="02010800040101010101" pitchFamily="2" charset="-122"/>
              </a:rPr>
              <a:t>调用成功，进程创建完成，它向父进程返回子进程的</a:t>
            </a:r>
            <a:r>
              <a:rPr lang="en-US" altLang="zh-CN" sz="2000" dirty="0">
                <a:ea typeface="华文新魏" panose="02010800040101010101" pitchFamily="2" charset="-122"/>
              </a:rPr>
              <a:t>PID</a:t>
            </a:r>
            <a:r>
              <a:rPr lang="zh-CN" altLang="en-US" sz="2000" dirty="0">
                <a:ea typeface="华文新魏" panose="02010800040101010101" pitchFamily="2" charset="-122"/>
              </a:rPr>
              <a:t>，并向子进程返回</a:t>
            </a:r>
            <a:r>
              <a:rPr lang="en-US" altLang="zh-CN" sz="2000" dirty="0">
                <a:ea typeface="华文新魏" panose="02010800040101010101" pitchFamily="2" charset="-122"/>
              </a:rPr>
              <a:t>0</a:t>
            </a:r>
            <a:r>
              <a:rPr lang="zh-CN" altLang="en-US" sz="2000" dirty="0">
                <a:ea typeface="华文新魏" panose="02010800040101010101" pitchFamily="2" charset="-122"/>
              </a:rPr>
              <a:t>，即</a:t>
            </a:r>
            <a:r>
              <a:rPr lang="en-US" altLang="zh-CN" sz="2000" dirty="0">
                <a:ea typeface="华文新魏" panose="02010800040101010101" pitchFamily="2" charset="-122"/>
              </a:rPr>
              <a:t>fork( )</a:t>
            </a:r>
            <a:r>
              <a:rPr lang="zh-CN" altLang="en-US" sz="2000" dirty="0">
                <a:ea typeface="华文新魏" panose="02010800040101010101" pitchFamily="2" charset="-122"/>
              </a:rPr>
              <a:t>被调用了一次，但返回了两次。此时</a:t>
            </a:r>
            <a:r>
              <a:rPr lang="en-US" altLang="zh-CN" sz="2000" dirty="0">
                <a:ea typeface="华文新魏" panose="02010800040101010101" pitchFamily="2" charset="-122"/>
              </a:rPr>
              <a:t>OS</a:t>
            </a:r>
            <a:r>
              <a:rPr lang="zh-CN" altLang="en-US" sz="2000" dirty="0">
                <a:ea typeface="华文新魏" panose="02010800040101010101" pitchFamily="2" charset="-122"/>
              </a:rPr>
              <a:t>在内存中建立一个新进程，所建的新进程是调用</a:t>
            </a:r>
            <a:r>
              <a:rPr lang="en-US" altLang="zh-CN" sz="2000" dirty="0">
                <a:ea typeface="华文新魏" panose="02010800040101010101" pitchFamily="2" charset="-122"/>
              </a:rPr>
              <a:t>fork( )</a:t>
            </a:r>
            <a:r>
              <a:rPr lang="zh-CN" altLang="en-US" sz="2000" dirty="0">
                <a:ea typeface="华文新魏" panose="02010800040101010101" pitchFamily="2" charset="-122"/>
              </a:rPr>
              <a:t>父进程（</a:t>
            </a:r>
            <a:r>
              <a:rPr lang="en-US" altLang="zh-CN" sz="2000" dirty="0">
                <a:ea typeface="华文新魏" panose="02010800040101010101" pitchFamily="2" charset="-122"/>
              </a:rPr>
              <a:t>parent process</a:t>
            </a:r>
            <a:r>
              <a:rPr lang="zh-CN" altLang="en-US" sz="2000" dirty="0">
                <a:ea typeface="华文新魏" panose="02010800040101010101" pitchFamily="2" charset="-122"/>
              </a:rPr>
              <a:t>）的副本，称为子进程（</a:t>
            </a:r>
            <a:r>
              <a:rPr lang="en-US" altLang="zh-CN" sz="2000" dirty="0">
                <a:ea typeface="华文新魏" panose="02010800040101010101" pitchFamily="2" charset="-122"/>
              </a:rPr>
              <a:t>child process</a:t>
            </a:r>
            <a:r>
              <a:rPr lang="zh-CN" altLang="en-US" sz="2000" dirty="0">
                <a:ea typeface="华文新魏" panose="02010800040101010101" pitchFamily="2" charset="-122"/>
              </a:rPr>
              <a:t>）。子进程继承了父进程的许多特性，并具有与父进程完全相同的用户级上下文。父进程与子进程并发执行。 </a:t>
            </a:r>
            <a:endParaRPr lang="zh-CN" altLang="en-US" sz="2000" dirty="0">
              <a:ea typeface="华文新魏" panose="02010800040101010101" pitchFamily="2" charset="-122"/>
            </a:endParaRPr>
          </a:p>
          <a:p>
            <a:pPr eaLnBrk="1" hangingPunct="1">
              <a:lnSpc>
                <a:spcPct val="130000"/>
              </a:lnSpc>
              <a:buFont typeface="Wingdings" panose="05000000000000000000" pitchFamily="2" charset="2"/>
              <a:buNone/>
            </a:pPr>
            <a:r>
              <a:rPr lang="zh-CN" altLang="en-US" sz="2000" dirty="0">
                <a:ea typeface="华文新魏" panose="02010800040101010101" pitchFamily="2" charset="-122"/>
              </a:rPr>
              <a:t>当多个进程并发执行，但对执行顺序又没有进行同步控制时，由于多进程无序地抢占系统资源，运行结果就会出现不确定性，各种情况都有可能。导致实验结果中各个进程的输出次序带有随机性。</a:t>
            </a:r>
            <a:endParaRPr lang="zh-CN" altLang="en-US" sz="2000" dirty="0">
              <a:ea typeface="华文新魏" panose="02010800040101010101" pitchFamily="2" charset="-122"/>
            </a:endParaRPr>
          </a:p>
          <a:p>
            <a:pPr eaLnBrk="1" hangingPunct="1">
              <a:lnSpc>
                <a:spcPct val="130000"/>
              </a:lnSpc>
              <a:buFont typeface="Wingdings" panose="05000000000000000000" pitchFamily="2" charset="2"/>
              <a:buNone/>
            </a:pPr>
            <a:endParaRPr lang="en-US" altLang="zh-CN" sz="2000" dirty="0">
              <a:ea typeface="华文新魏" panose="02010800040101010101" pitchFamily="2" charset="-122"/>
            </a:endParaRPr>
          </a:p>
        </p:txBody>
      </p:sp>
    </p:spTree>
  </p:cSld>
  <p:clrMapOvr>
    <a:masterClrMapping/>
  </p:clrMapOvr>
  <p:transition spd="slow"/>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7412</Words>
  <Application>WPS 演示</Application>
  <PresentationFormat>全屏显示(4:3)</PresentationFormat>
  <Paragraphs>353</Paragraphs>
  <Slides>26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宋体</vt:lpstr>
      <vt:lpstr>Wingdings</vt:lpstr>
      <vt:lpstr>Trebuchet MS</vt:lpstr>
      <vt:lpstr>Wingdings 3</vt:lpstr>
      <vt:lpstr>Calibri</vt:lpstr>
      <vt:lpstr>华文新魏</vt:lpstr>
      <vt:lpstr>方正姚体</vt:lpstr>
      <vt:lpstr>黑体</vt:lpstr>
      <vt:lpstr>微软雅黑</vt:lpstr>
      <vt:lpstr>Arial Unicode MS</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  进程管理与进程通信</dc:title>
  <dc:creator>User</dc:creator>
  <cp:lastModifiedBy>龙high~light3</cp:lastModifiedBy>
  <cp:revision>26</cp:revision>
  <dcterms:created xsi:type="dcterms:W3CDTF">2017-10-17T02:41:22Z</dcterms:created>
  <dcterms:modified xsi:type="dcterms:W3CDTF">2024-04-25T07:32:59Z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CEDD1F2F738A4D4DB07325BCE6EF5D74_13</vt:lpwstr>
  </property>
  <property fmtid="{D5CDD505-2E9C-101B-9397-08002B2CF9AE}" pid="3" name="KSOProductBuildVer">
    <vt:lpwstr>2052-12.1.0.16729</vt:lpwstr>
  </property>
</Properties>
</file>