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B126200-FA8E-4ADC-BD0D-0536B2CD6AC8}" type="datetimeFigureOut">
              <a:rPr lang="zh-CN" altLang="en-US" smtClean="0"/>
              <a:t>2024/5/31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C0465-3282-4050-A785-6DC45A3B10E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126200-FA8E-4ADC-BD0D-0536B2CD6AC8}" type="datetimeFigureOut">
              <a:rPr lang="zh-CN" altLang="en-US" smtClean="0"/>
              <a:t>2024/5/31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1C0465-3282-4050-A785-6DC45A3B10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实验五 磁盘管理</a:t>
            </a:r>
          </a:p>
        </p:txBody>
      </p:sp>
      <p:sp>
        <p:nvSpPr>
          <p:cNvPr id="3" name="副标题 2"/>
          <p:cNvSpPr>
            <a:spLocks noGrp="1"/>
          </p:cNvSpPr>
          <p:nvPr>
            <p:ph type="subTitle" idx="1"/>
          </p:nvPr>
        </p:nvSpPr>
        <p:spPr/>
        <p:txBody>
          <a:bodyPr/>
          <a:lstStyle/>
          <a:p>
            <a:r>
              <a:rPr lang="zh-CN" altLang="en-US" dirty="0"/>
              <a:t>实验学时 </a:t>
            </a:r>
            <a:r>
              <a:rPr lang="en-US" altLang="zh-CN" dirty="0"/>
              <a:t>2</a:t>
            </a:r>
            <a:r>
              <a:rPr lang="zh-CN" altLang="en-US" dirty="0"/>
              <a:t>个学时</a:t>
            </a:r>
            <a:endParaRPr lang="en-US" altLang="zh-CN" dirty="0"/>
          </a:p>
          <a:p>
            <a:r>
              <a:rPr lang="zh-CN" altLang="en-US" dirty="0"/>
              <a:t>十六周做实验</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五 </a:t>
            </a:r>
            <a:r>
              <a:rPr lang="zh-CN" altLang="zh-CN" b="1" dirty="0"/>
              <a:t>实验要求</a:t>
            </a:r>
            <a:br>
              <a:rPr lang="zh-CN" altLang="zh-CN" dirty="0"/>
            </a:br>
            <a:endParaRPr lang="zh-CN" altLang="en-US" dirty="0"/>
          </a:p>
        </p:txBody>
      </p:sp>
      <p:sp>
        <p:nvSpPr>
          <p:cNvPr id="3" name="内容占位符 2"/>
          <p:cNvSpPr>
            <a:spLocks noGrp="1"/>
          </p:cNvSpPr>
          <p:nvPr>
            <p:ph idx="1"/>
          </p:nvPr>
        </p:nvSpPr>
        <p:spPr>
          <a:xfrm>
            <a:off x="786554" y="1249364"/>
            <a:ext cx="8596668" cy="3880773"/>
          </a:xfrm>
        </p:spPr>
        <p:txBody>
          <a:bodyPr>
            <a:noAutofit/>
          </a:bodyPr>
          <a:lstStyle/>
          <a:p>
            <a:pPr>
              <a:lnSpc>
                <a:spcPct val="150000"/>
              </a:lnSpc>
            </a:pPr>
            <a:r>
              <a:rPr altLang="zh-CN" sz="2300" dirty="0"/>
              <a:t>1、输入为一组请求访问磁道序列，该序列和所选磁道个数要求随机生成，输出为每种调度算法的磁头移动轨迹和移动的总磁道数；</a:t>
            </a:r>
          </a:p>
          <a:p>
            <a:pPr>
              <a:lnSpc>
                <a:spcPct val="150000"/>
              </a:lnSpc>
            </a:pPr>
            <a:r>
              <a:rPr altLang="zh-CN" sz="2300" dirty="0"/>
              <a:t>2、输入磁道范围 0~1000 ，输入所选磁道个数0~1000；</a:t>
            </a:r>
          </a:p>
          <a:p>
            <a:pPr>
              <a:lnSpc>
                <a:spcPct val="150000"/>
              </a:lnSpc>
            </a:pPr>
            <a:r>
              <a:rPr altLang="zh-CN" sz="2300" dirty="0"/>
              <a:t>3、画出主程序流程图；</a:t>
            </a:r>
          </a:p>
          <a:p>
            <a:pPr>
              <a:lnSpc>
                <a:spcPct val="150000"/>
              </a:lnSpc>
            </a:pPr>
            <a:r>
              <a:rPr altLang="zh-CN" sz="2300" dirty="0"/>
              <a:t>4、	编写程序并调试；</a:t>
            </a:r>
          </a:p>
          <a:p>
            <a:pPr>
              <a:lnSpc>
                <a:spcPct val="150000"/>
              </a:lnSpc>
            </a:pPr>
            <a:r>
              <a:rPr altLang="zh-CN" sz="2300" dirty="0"/>
              <a:t>5、	截屏输出实验结果；</a:t>
            </a:r>
          </a:p>
          <a:p>
            <a:pPr>
              <a:lnSpc>
                <a:spcPct val="150000"/>
              </a:lnSpc>
            </a:pPr>
            <a:r>
              <a:rPr altLang="zh-CN" sz="2300" dirty="0"/>
              <a:t>6、	根据实验结果与理论课讲述的原理进行实验分析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spcAft>
                <a:spcPts val="0"/>
              </a:spcAft>
            </a:pPr>
            <a:r>
              <a:rPr lang="zh-CN" altLang="zh-CN" b="1" kern="100" dirty="0">
                <a:latin typeface="Times New Roman" panose="02020603050405020304" pitchFamily="18" charset="0"/>
                <a:ea typeface="宋体" panose="02010600030101010101" pitchFamily="2" charset="-122"/>
              </a:rPr>
              <a:t>六、思考题</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p:txBody>
          <a:bodyPr/>
          <a:lstStyle/>
          <a:p>
            <a:pPr algn="just">
              <a:lnSpc>
                <a:spcPct val="150000"/>
              </a:lnSpc>
              <a:spcAft>
                <a:spcPts val="0"/>
              </a:spcAft>
            </a:pPr>
            <a:r>
              <a:rPr altLang="zh-CN" sz="2400" kern="100" dirty="0">
                <a:latin typeface="Times New Roman" panose="02020603050405020304" pitchFamily="18" charset="0"/>
                <a:ea typeface="宋体" panose="02010600030101010101" pitchFamily="2" charset="-122"/>
              </a:rPr>
              <a:t>1、通过对每个算法进行时间复杂度分析对比，每个算法的效率如何？</a:t>
            </a:r>
          </a:p>
          <a:p>
            <a:pPr algn="just">
              <a:lnSpc>
                <a:spcPct val="150000"/>
              </a:lnSpc>
              <a:spcAft>
                <a:spcPts val="0"/>
              </a:spcAft>
            </a:pPr>
            <a:r>
              <a:rPr altLang="zh-CN" sz="2400" kern="100" dirty="0">
                <a:latin typeface="Times New Roman" panose="02020603050405020304" pitchFamily="18" charset="0"/>
                <a:ea typeface="宋体" panose="02010600030101010101" pitchFamily="2" charset="-122"/>
              </a:rPr>
              <a:t>2、若所有硬盘全部设计成电子硬盘，哪个磁盘调度算法最合适？</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一、实验目的</a:t>
            </a:r>
            <a:br>
              <a:rPr lang="zh-CN" altLang="zh-CN" dirty="0"/>
            </a:br>
            <a:endParaRPr lang="zh-CN" altLang="en-US" dirty="0"/>
          </a:p>
        </p:txBody>
      </p:sp>
      <p:sp>
        <p:nvSpPr>
          <p:cNvPr id="3" name="内容占位符 2"/>
          <p:cNvSpPr>
            <a:spLocks noGrp="1"/>
          </p:cNvSpPr>
          <p:nvPr>
            <p:ph idx="1"/>
          </p:nvPr>
        </p:nvSpPr>
        <p:spPr/>
        <p:txBody>
          <a:bodyPr/>
          <a:lstStyle/>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、了解磁盘调度的策略和原理；</a:t>
            </a:r>
          </a:p>
          <a:p>
            <a:pPr algn="just">
              <a:lnSpc>
                <a:spcPct val="150000"/>
              </a:lnSpc>
              <a:spcAft>
                <a:spcPts val="0"/>
              </a:spcAft>
            </a:pP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、理解和掌握磁盘调度算法——先来先服务算法（FCFS）、最短寻道时间优先算法（SSTF）、电梯扫描算法（SCAN）。</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二 </a:t>
            </a:r>
            <a:r>
              <a:rPr lang="zh-CN" altLang="zh-CN" b="1" dirty="0"/>
              <a:t>实验内容</a:t>
            </a:r>
            <a:br>
              <a:rPr lang="zh-CN" altLang="zh-CN" dirty="0"/>
            </a:br>
            <a:endParaRPr lang="zh-CN" altLang="en-US" dirty="0"/>
          </a:p>
        </p:txBody>
      </p:sp>
      <p:sp>
        <p:nvSpPr>
          <p:cNvPr id="3" name="内容占位符 2"/>
          <p:cNvSpPr>
            <a:spLocks noGrp="1"/>
          </p:cNvSpPr>
          <p:nvPr>
            <p:ph idx="1"/>
          </p:nvPr>
        </p:nvSpPr>
        <p:spPr>
          <a:xfrm>
            <a:off x="677334" y="2160589"/>
            <a:ext cx="9139766" cy="3880773"/>
          </a:xfrm>
        </p:spPr>
        <p:txBody>
          <a:bodyPr>
            <a:normAutofit lnSpcReduction="20000"/>
          </a:bodyPr>
          <a:lstStyle/>
          <a:p>
            <a:pPr marL="152400" indent="-152400" algn="just">
              <a:lnSpc>
                <a:spcPct val="150000"/>
              </a:lnSpc>
              <a:spcAft>
                <a:spcPts val="0"/>
              </a:spcAft>
            </a:pPr>
            <a:r>
              <a:rPr altLang="zh-CN" sz="2800" kern="100" dirty="0">
                <a:latin typeface="Times New Roman" panose="02020603050405020304" pitchFamily="18" charset="0"/>
                <a:ea typeface="宋体" panose="02010600030101010101" pitchFamily="2" charset="-122"/>
              </a:rPr>
              <a:t>1、模拟先来先服务法（First-Come, First-Served，FCFS），最短寻道时间优先法（Shortest Seek Time First， SSTF），电梯扫描算法（SCAN）三种磁盘调度算法；</a:t>
            </a:r>
          </a:p>
          <a:p>
            <a:pPr marL="152400" indent="-152400" algn="just">
              <a:lnSpc>
                <a:spcPct val="150000"/>
              </a:lnSpc>
              <a:spcAft>
                <a:spcPts val="0"/>
              </a:spcAft>
            </a:pPr>
            <a:r>
              <a:rPr altLang="zh-CN" sz="2800" kern="100" dirty="0">
                <a:latin typeface="Times New Roman" panose="02020603050405020304" pitchFamily="18" charset="0"/>
                <a:ea typeface="宋体" panose="02010600030101010101" pitchFamily="2" charset="-122"/>
              </a:rPr>
              <a:t>2、对三种算法进行对比分析。</a:t>
            </a:r>
          </a:p>
          <a:p>
            <a:pPr marL="152400" indent="-152400" algn="just">
              <a:lnSpc>
                <a:spcPct val="150000"/>
              </a:lnSpc>
              <a:spcAft>
                <a:spcPts val="0"/>
              </a:spcAft>
            </a:pPr>
            <a:r>
              <a:rPr altLang="zh-CN" sz="2800" kern="100" dirty="0">
                <a:latin typeface="Times New Roman" panose="02020603050405020304" pitchFamily="18" charset="0"/>
                <a:ea typeface="宋体" panose="02010600030101010101" pitchFamily="2" charset="-122"/>
              </a:rPr>
              <a:t>输入为一组请求访问磁道序列，输出为每种调度算法的磁头移动轨迹和移动的总磁道数。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三  </a:t>
            </a:r>
            <a:r>
              <a:rPr lang="zh-CN" altLang="zh-CN" b="1" dirty="0"/>
              <a:t>实验原理</a:t>
            </a:r>
            <a:br>
              <a:rPr lang="zh-CN" altLang="zh-CN" dirty="0"/>
            </a:br>
            <a:endParaRPr lang="zh-CN" altLang="en-US" dirty="0"/>
          </a:p>
        </p:txBody>
      </p:sp>
      <p:sp>
        <p:nvSpPr>
          <p:cNvPr id="3" name="内容占位符 2"/>
          <p:cNvSpPr>
            <a:spLocks noGrp="1"/>
          </p:cNvSpPr>
          <p:nvPr>
            <p:ph idx="1"/>
          </p:nvPr>
        </p:nvSpPr>
        <p:spPr>
          <a:xfrm>
            <a:off x="838200" y="1268963"/>
            <a:ext cx="10515600" cy="4908000"/>
          </a:xfrm>
        </p:spPr>
        <p:txBody>
          <a:bodyPr>
            <a:normAutofit/>
          </a:bodyPr>
          <a:lstStyle/>
          <a:p>
            <a:r>
              <a:rPr altLang="zh-CN" sz="3200" dirty="0"/>
              <a:t>1、先来先服务算法（FCFS）:  按先来后到次序服务，未作优化。最简单的移臂调度算法是“先来先服务”调度算法，这个算法实际上不考虑访问者要求访问的物理位置，而只是考虑访问者提出访问请求的先后次序。 采用先来先服务算法决定等待访问者执行输入输出操作的次序时，移动臂来回地移动。先来先服务算法花费的寻找时间较长，所以执行输入输出操作的总时间也很长。</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1250302"/>
            <a:ext cx="10974355" cy="5242573"/>
          </a:xfrm>
        </p:spPr>
        <p:txBody>
          <a:bodyPr>
            <a:normAutofit fontScale="90000"/>
          </a:bodyPr>
          <a:lstStyle/>
          <a:p>
            <a:pPr algn="just">
              <a:lnSpc>
                <a:spcPct val="150000"/>
              </a:lnSpc>
              <a:spcAft>
                <a:spcPts val="0"/>
              </a:spcAft>
            </a:pPr>
            <a:r>
              <a:rPr altLang="zh-CN" sz="3000" kern="100" dirty="0">
                <a:latin typeface="Times New Roman" panose="02020603050405020304" pitchFamily="18" charset="0"/>
                <a:ea typeface="宋体" panose="02010600030101010101" pitchFamily="2" charset="-122"/>
              </a:rPr>
              <a:t>最短寻道时间优先算法（SSTF） :  最短寻找时间优先调度算法总是从等待访问者中挑选寻找时间最短的那个请求先执行的，而不管访问者到来的先后次序。与先来先服务、算法比较，大幅度地减少了寻找时间，因而缩短了为各访问者请求服务的平均时间，也就提高了系统效率。但最短查找时间优先（SSTF）调度，FCFS会引起读写头在盘面上的大范围移动，SSTF查找距离磁头最短（也就是查找时间最短）的请求作为下一次服务的对象。SSTF查找模式有高度局部化的倾向，会推迟一些请求的服务，甚至引起无限拖延（又称饥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3172"/>
            <a:ext cx="10515600" cy="4351338"/>
          </a:xfrm>
        </p:spPr>
        <p:txBody>
          <a:bodyPr/>
          <a:lstStyle/>
          <a:p>
            <a:pPr marL="152400" indent="-152400" algn="just">
              <a:lnSpc>
                <a:spcPct val="150000"/>
              </a:lnSpc>
              <a:spcAft>
                <a:spcPts val="0"/>
              </a:spcAft>
            </a:pPr>
            <a:r>
              <a:rPr altLang="zh-CN" sz="2400" kern="100" dirty="0">
                <a:latin typeface="Times New Roman" panose="02020603050405020304" pitchFamily="18" charset="0"/>
                <a:ea typeface="宋体" panose="02010600030101010101" pitchFamily="2" charset="-122"/>
              </a:rPr>
              <a:t>3、扫描算法（SCAN）：  SCAN 算法又称电梯调度算法。SCAN算法是磁头前进方向上的最短查找时间优先算法，它排除了磁头在盘面局部位置上的往复移动，SCAN算法在很大程度上消除了SSTF算法的不公平性，但仍有利于对中间磁道的请求。“电梯调度”算法是从移动臂当前位置开始沿着臂的移动方向去选择离当前移动臂最近的那个柱访问者，如果沿臂的移动方向无请求访问时，就改变臂的移动方向再选择。但是，“电梯调度”算法在实现时，不仅要记住读写磁头的当前位置，还必须记住移动臂的当前前进方向。</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提示和要求</a:t>
            </a:r>
          </a:p>
        </p:txBody>
      </p:sp>
      <p:sp>
        <p:nvSpPr>
          <p:cNvPr id="3" name="内容占位符 2"/>
          <p:cNvSpPr>
            <a:spLocks noGrp="1"/>
          </p:cNvSpPr>
          <p:nvPr>
            <p:ph idx="1"/>
          </p:nvPr>
        </p:nvSpPr>
        <p:spPr>
          <a:xfrm>
            <a:off x="359410" y="1346200"/>
            <a:ext cx="10266045" cy="4188460"/>
          </a:xfrm>
        </p:spPr>
        <p:txBody>
          <a:bodyPr>
            <a:normAutofit fontScale="25000"/>
          </a:bodyPr>
          <a:lstStyle/>
          <a:p>
            <a:r>
              <a:rPr altLang="zh-CN" sz="9600"/>
              <a:t>1、假设磁盘只有一个盘面，并且磁盘是可移动头磁盘。</a:t>
            </a:r>
          </a:p>
          <a:p>
            <a:r>
              <a:rPr altLang="zh-CN" sz="9600"/>
              <a:t>2、磁盘是可供多个进程共享的存储设备，但一个磁盘每个时刻只能为一个进程服务。当有进程在访问某个磁盘时，其它想访问该磁盘的进程必须等待，直到磁盘一次工作结束。当有多个进程提出输入输出请求而处于等待状态时，可用电梯调度算法从若干个等待访问者中选择一个进程，让它访问磁盘。为此设置“驱动调度”进程。</a:t>
            </a:r>
          </a:p>
          <a:p>
            <a:r>
              <a:rPr altLang="zh-CN" sz="9600"/>
              <a:t>3、由于磁盘与处理器是并行工作的，所以当磁盘在为一个进程服务时，占有处理器的其它进程可以提出使用磁盘（这里我们只要求访问磁道），即动态申请访问磁道，为此设置“接受请求”进程。</a:t>
            </a:r>
          </a:p>
          <a:p>
            <a:r>
              <a:rPr altLang="zh-CN" sz="9600"/>
              <a:t>4、为了模拟以上两个进程的执行，可以考虑使用随机数来确定二者的允许顺序</a:t>
            </a:r>
          </a:p>
          <a:p>
            <a:endParaRPr altLang="zh-CN" sz="9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6920" y="1047115"/>
            <a:ext cx="9987915" cy="5083810"/>
          </a:xfrm>
        </p:spPr>
        <p:txBody>
          <a:bodyPr>
            <a:normAutofit fontScale="65000"/>
          </a:bodyPr>
          <a:lstStyle/>
          <a:p>
            <a:r>
              <a:rPr altLang="zh-CN" sz="3690">
                <a:sym typeface="+mn-ea"/>
              </a:rPr>
              <a:t>5、“接受请求”进程建立一张“进程请求I/O”表，指出等待访问磁盘的进程要求访问的磁道，表的格式如下：</a:t>
            </a:r>
            <a:endParaRPr altLang="zh-CN" sz="3690"/>
          </a:p>
          <a:p>
            <a:r>
              <a:rPr altLang="zh-CN" sz="3690">
                <a:sym typeface="+mn-ea"/>
              </a:rPr>
              <a:t>| 进程名 | 要访问的磁道 |</a:t>
            </a:r>
            <a:endParaRPr altLang="zh-CN" sz="3690"/>
          </a:p>
          <a:p>
            <a:r>
              <a:rPr altLang="zh-CN" sz="3690">
                <a:sym typeface="+mn-ea"/>
              </a:rPr>
              <a:t>|进程id| 磁道号:|	</a:t>
            </a:r>
            <a:endParaRPr altLang="zh-CN" sz="3690"/>
          </a:p>
          <a:p>
            <a:r>
              <a:rPr altLang="zh-CN" sz="3690">
                <a:sym typeface="+mn-ea"/>
              </a:rPr>
              <a:t>6、 “磁盘调度”的功能是查“请求I/O”表，当有等待访问的进程时，按电梯调度算法（SCAN算法）从中选择一个等待访问的进程，按其指定的要求访问磁道。SCAN算法参考课本第九章。算法模拟框图略。</a:t>
            </a:r>
            <a:endParaRPr altLang="zh-CN" sz="3690"/>
          </a:p>
          <a:p>
            <a:r>
              <a:rPr altLang="zh-CN" sz="3690">
                <a:sym typeface="+mn-ea"/>
              </a:rPr>
              <a:t>7、“初始化”工作包括：初始化“请求I/O”表，设置置当前移臂方向；当前磁道号。并且假设程序运行前“请求I/O”表中已有若干进程（4～8个）申请访问相应磁道。</a:t>
            </a:r>
            <a:endParaRPr altLang="zh-CN" sz="3690"/>
          </a:p>
          <a:p>
            <a:endParaRPr altLang="zh-CN" sz="280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342900" lvl="0" indent="-342900">
              <a:lnSpc>
                <a:spcPct val="150000"/>
              </a:lnSpc>
              <a:spcAft>
                <a:spcPts val="0"/>
              </a:spcAft>
            </a:pPr>
            <a:r>
              <a:rPr lang="zh-CN" altLang="en-US" b="1" kern="100" dirty="0">
                <a:latin typeface="Times New Roman" panose="02020603050405020304" pitchFamily="18" charset="0"/>
                <a:ea typeface="宋体" panose="02010600030101010101" pitchFamily="2" charset="-122"/>
              </a:rPr>
              <a:t>四 </a:t>
            </a:r>
            <a:r>
              <a:rPr lang="zh-CN" altLang="zh-CN" b="1" kern="100" dirty="0">
                <a:latin typeface="Times New Roman" panose="02020603050405020304" pitchFamily="18" charset="0"/>
                <a:ea typeface="宋体" panose="02010600030101010101" pitchFamily="2" charset="-122"/>
              </a:rPr>
              <a:t>实验中用到的系统调用函数</a:t>
            </a:r>
            <a:br>
              <a:rPr lang="zh-CN" altLang="zh-CN" kern="100" dirty="0">
                <a:latin typeface="Times New Roman" panose="02020603050405020304" pitchFamily="18" charset="0"/>
                <a:ea typeface="宋体" panose="02010600030101010101" pitchFamily="2" charset="-122"/>
              </a:rPr>
            </a:br>
            <a:endParaRPr lang="zh-CN" altLang="en-US" dirty="0"/>
          </a:p>
        </p:txBody>
      </p:sp>
      <p:sp>
        <p:nvSpPr>
          <p:cNvPr id="3" name="内容占位符 2"/>
          <p:cNvSpPr>
            <a:spLocks noGrp="1"/>
          </p:cNvSpPr>
          <p:nvPr>
            <p:ph idx="1"/>
          </p:nvPr>
        </p:nvSpPr>
        <p:spPr/>
        <p:txBody>
          <a:bodyPr/>
          <a:lstStyle/>
          <a:p>
            <a:pPr algn="just">
              <a:lnSpc>
                <a:spcPct val="150000"/>
              </a:lnSpc>
              <a:spcAft>
                <a:spcPts val="0"/>
              </a:spcAft>
            </a:pPr>
            <a:r>
              <a:rPr lang="zh-CN" altLang="zh-CN" sz="2800" kern="100" dirty="0">
                <a:latin typeface="Times New Roman" panose="02020603050405020304" pitchFamily="18" charset="0"/>
                <a:ea typeface="宋体" panose="02010600030101010101" pitchFamily="2" charset="-122"/>
              </a:rPr>
              <a:t>因为是模拟程序，可以不使用系统调用函数。</a:t>
            </a:r>
          </a:p>
          <a:p>
            <a:endParaRPr lang="zh-CN" altLang="en-US" dirty="0"/>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438</Words>
  <Application>Microsoft Office PowerPoint</Application>
  <PresentationFormat>宽屏</PresentationFormat>
  <Paragraphs>36</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Arial</vt:lpstr>
      <vt:lpstr>Times New Roman</vt:lpstr>
      <vt:lpstr>Trebuchet MS</vt:lpstr>
      <vt:lpstr>Wingdings 3</vt:lpstr>
      <vt:lpstr>平面</vt:lpstr>
      <vt:lpstr>实验五 磁盘管理</vt:lpstr>
      <vt:lpstr>一、实验目的 </vt:lpstr>
      <vt:lpstr>二 实验内容 </vt:lpstr>
      <vt:lpstr>三  实验原理 </vt:lpstr>
      <vt:lpstr>PowerPoint 演示文稿</vt:lpstr>
      <vt:lpstr>PowerPoint 演示文稿</vt:lpstr>
      <vt:lpstr>提示和要求</vt:lpstr>
      <vt:lpstr>PowerPoint 演示文稿</vt:lpstr>
      <vt:lpstr>四 实验中用到的系统调用函数 </vt:lpstr>
      <vt:lpstr>五 实验要求 </vt:lpstr>
      <vt:lpstr>六、思考题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 内存管理</dc:title>
  <dc:creator>taowenzheng@126.com</dc:creator>
  <cp:lastModifiedBy>SINOBI SOVITE'S</cp:lastModifiedBy>
  <cp:revision>6</cp:revision>
  <dcterms:created xsi:type="dcterms:W3CDTF">2020-04-28T03:24:00Z</dcterms:created>
  <dcterms:modified xsi:type="dcterms:W3CDTF">2024-05-31T07:34:12Z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