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handoutMasterIdLst>
    <p:handoutMasterId r:id="rId31"/>
  </p:handoutMasterIdLst>
  <p:sldIdLst>
    <p:sldId id="357" r:id="rId2"/>
    <p:sldId id="393" r:id="rId3"/>
    <p:sldId id="419" r:id="rId4"/>
    <p:sldId id="396" r:id="rId5"/>
    <p:sldId id="397" r:id="rId6"/>
    <p:sldId id="398" r:id="rId7"/>
    <p:sldId id="399" r:id="rId8"/>
    <p:sldId id="400" r:id="rId9"/>
    <p:sldId id="401" r:id="rId10"/>
    <p:sldId id="402" r:id="rId11"/>
    <p:sldId id="403" r:id="rId12"/>
    <p:sldId id="404" r:id="rId13"/>
    <p:sldId id="405"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20" r:id="rId27"/>
    <p:sldId id="418" r:id="rId28"/>
    <p:sldId id="421"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2" userDrawn="1">
          <p15:clr>
            <a:srgbClr val="A4A3A4"/>
          </p15:clr>
        </p15:guide>
        <p15:guide id="2" pos="2835" userDrawn="1">
          <p15:clr>
            <a:srgbClr val="A4A3A4"/>
          </p15:clr>
        </p15:guide>
        <p15:guide id="3" orient="horz" pos="373">
          <p15:clr>
            <a:srgbClr val="A4A3A4"/>
          </p15:clr>
        </p15:guide>
        <p15:guide id="4" orient="horz" pos="2069" userDrawn="1">
          <p15:clr>
            <a:srgbClr val="A4A3A4"/>
          </p15:clr>
        </p15:guide>
        <p15:guide id="5" orient="horz" pos="709">
          <p15:clr>
            <a:srgbClr val="A4A3A4"/>
          </p15:clr>
        </p15:guide>
        <p15:guide id="6" pos="528">
          <p15:clr>
            <a:srgbClr val="A4A3A4"/>
          </p15:clr>
        </p15:guide>
        <p15:guide id="7" pos="294">
          <p15:clr>
            <a:srgbClr val="A4A3A4"/>
          </p15:clr>
        </p15:guide>
        <p15:guide id="8" orient="horz" pos="4051">
          <p15:clr>
            <a:srgbClr val="A4A3A4"/>
          </p15:clr>
        </p15:guide>
        <p15:guide id="9" pos="5457">
          <p15:clr>
            <a:srgbClr val="A4A3A4"/>
          </p15:clr>
        </p15:guide>
        <p15:guide id="10" orient="horz" pos="85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ditorial Integra" initials="Ed Integr" lastIdx="2" clrIdx="7"/>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CE" initials="CE" lastIdx="8"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00000"/>
    <a:srgbClr val="C1FFFF"/>
    <a:srgbClr val="D5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5913" autoAdjust="0"/>
  </p:normalViewPr>
  <p:slideViewPr>
    <p:cSldViewPr snapToGrid="0" snapToObjects="1">
      <p:cViewPr varScale="1">
        <p:scale>
          <a:sx n="109" d="100"/>
          <a:sy n="109" d="100"/>
        </p:scale>
        <p:origin x="1758" y="108"/>
      </p:cViewPr>
      <p:guideLst>
        <p:guide orient="horz" pos="3022"/>
        <p:guide pos="2835"/>
        <p:guide orient="horz" pos="373"/>
        <p:guide orient="horz" pos="2069"/>
        <p:guide orient="horz" pos="709"/>
        <p:guide pos="528"/>
        <p:guide pos="294"/>
        <p:guide orient="horz" pos="4051"/>
        <p:guide pos="5457"/>
        <p:guide orient="horz" pos="853"/>
      </p:guideLst>
    </p:cSldViewPr>
  </p:slideViewPr>
  <p:outlineViewPr>
    <p:cViewPr>
      <p:scale>
        <a:sx n="33" d="100"/>
        <a:sy n="33" d="100"/>
      </p:scale>
      <p:origin x="0" y="-43118"/>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5" d="100"/>
          <a:sy n="85" d="100"/>
        </p:scale>
        <p:origin x="380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8/23/2019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428651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11</a:t>
            </a:fld>
            <a:endParaRPr lang="en-US" dirty="0"/>
          </a:p>
        </p:txBody>
      </p:sp>
    </p:spTree>
    <p:extLst>
      <p:ext uri="{BB962C8B-B14F-4D97-AF65-F5344CB8AC3E}">
        <p14:creationId xmlns:p14="http://schemas.microsoft.com/office/powerpoint/2010/main" val="2457295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12</a:t>
            </a:fld>
            <a:endParaRPr lang="en-US" dirty="0"/>
          </a:p>
        </p:txBody>
      </p:sp>
    </p:spTree>
    <p:extLst>
      <p:ext uri="{BB962C8B-B14F-4D97-AF65-F5344CB8AC3E}">
        <p14:creationId xmlns:p14="http://schemas.microsoft.com/office/powerpoint/2010/main" val="4079008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428651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14</a:t>
            </a:fld>
            <a:endParaRPr lang="en-US" dirty="0"/>
          </a:p>
        </p:txBody>
      </p:sp>
    </p:spTree>
    <p:extLst>
      <p:ext uri="{BB962C8B-B14F-4D97-AF65-F5344CB8AC3E}">
        <p14:creationId xmlns:p14="http://schemas.microsoft.com/office/powerpoint/2010/main" val="1786274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15</a:t>
            </a:fld>
            <a:endParaRPr lang="en-US" dirty="0"/>
          </a:p>
        </p:txBody>
      </p:sp>
    </p:spTree>
    <p:extLst>
      <p:ext uri="{BB962C8B-B14F-4D97-AF65-F5344CB8AC3E}">
        <p14:creationId xmlns:p14="http://schemas.microsoft.com/office/powerpoint/2010/main" val="2344332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16</a:t>
            </a:fld>
            <a:endParaRPr lang="en-US" dirty="0"/>
          </a:p>
        </p:txBody>
      </p:sp>
    </p:spTree>
    <p:extLst>
      <p:ext uri="{BB962C8B-B14F-4D97-AF65-F5344CB8AC3E}">
        <p14:creationId xmlns:p14="http://schemas.microsoft.com/office/powerpoint/2010/main" val="44852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17</a:t>
            </a:fld>
            <a:endParaRPr lang="en-US" dirty="0"/>
          </a:p>
        </p:txBody>
      </p:sp>
    </p:spTree>
    <p:extLst>
      <p:ext uri="{BB962C8B-B14F-4D97-AF65-F5344CB8AC3E}">
        <p14:creationId xmlns:p14="http://schemas.microsoft.com/office/powerpoint/2010/main" val="1561091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18</a:t>
            </a:fld>
            <a:endParaRPr lang="en-US" dirty="0"/>
          </a:p>
        </p:txBody>
      </p:sp>
    </p:spTree>
    <p:extLst>
      <p:ext uri="{BB962C8B-B14F-4D97-AF65-F5344CB8AC3E}">
        <p14:creationId xmlns:p14="http://schemas.microsoft.com/office/powerpoint/2010/main" val="2926332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19</a:t>
            </a:fld>
            <a:endParaRPr lang="en-US" dirty="0"/>
          </a:p>
        </p:txBody>
      </p:sp>
    </p:spTree>
    <p:extLst>
      <p:ext uri="{BB962C8B-B14F-4D97-AF65-F5344CB8AC3E}">
        <p14:creationId xmlns:p14="http://schemas.microsoft.com/office/powerpoint/2010/main" val="349281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a:t>
            </a:fld>
            <a:endParaRPr lang="en-US" dirty="0"/>
          </a:p>
        </p:txBody>
      </p:sp>
    </p:spTree>
    <p:extLst>
      <p:ext uri="{BB962C8B-B14F-4D97-AF65-F5344CB8AC3E}">
        <p14:creationId xmlns:p14="http://schemas.microsoft.com/office/powerpoint/2010/main" val="251352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20</a:t>
            </a:fld>
            <a:endParaRPr lang="en-US" dirty="0"/>
          </a:p>
        </p:txBody>
      </p:sp>
    </p:spTree>
    <p:extLst>
      <p:ext uri="{BB962C8B-B14F-4D97-AF65-F5344CB8AC3E}">
        <p14:creationId xmlns:p14="http://schemas.microsoft.com/office/powerpoint/2010/main" val="3526453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21</a:t>
            </a:fld>
            <a:endParaRPr lang="en-US" dirty="0"/>
          </a:p>
        </p:txBody>
      </p:sp>
    </p:spTree>
    <p:extLst>
      <p:ext uri="{BB962C8B-B14F-4D97-AF65-F5344CB8AC3E}">
        <p14:creationId xmlns:p14="http://schemas.microsoft.com/office/powerpoint/2010/main" val="203089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22</a:t>
            </a:fld>
            <a:endParaRPr lang="en-US" dirty="0"/>
          </a:p>
        </p:txBody>
      </p:sp>
    </p:spTree>
    <p:extLst>
      <p:ext uri="{BB962C8B-B14F-4D97-AF65-F5344CB8AC3E}">
        <p14:creationId xmlns:p14="http://schemas.microsoft.com/office/powerpoint/2010/main" val="1373825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23</a:t>
            </a:fld>
            <a:endParaRPr lang="en-US" dirty="0"/>
          </a:p>
        </p:txBody>
      </p:sp>
    </p:spTree>
    <p:extLst>
      <p:ext uri="{BB962C8B-B14F-4D97-AF65-F5344CB8AC3E}">
        <p14:creationId xmlns:p14="http://schemas.microsoft.com/office/powerpoint/2010/main" val="2201356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24</a:t>
            </a:fld>
            <a:endParaRPr lang="en-US" dirty="0"/>
          </a:p>
        </p:txBody>
      </p:sp>
    </p:spTree>
    <p:extLst>
      <p:ext uri="{BB962C8B-B14F-4D97-AF65-F5344CB8AC3E}">
        <p14:creationId xmlns:p14="http://schemas.microsoft.com/office/powerpoint/2010/main" val="3249688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25</a:t>
            </a:fld>
            <a:endParaRPr lang="en-US" dirty="0"/>
          </a:p>
        </p:txBody>
      </p:sp>
    </p:spTree>
    <p:extLst>
      <p:ext uri="{BB962C8B-B14F-4D97-AF65-F5344CB8AC3E}">
        <p14:creationId xmlns:p14="http://schemas.microsoft.com/office/powerpoint/2010/main" val="2192479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26</a:t>
            </a:fld>
            <a:endParaRPr lang="en-US" dirty="0"/>
          </a:p>
        </p:txBody>
      </p:sp>
    </p:spTree>
    <p:extLst>
      <p:ext uri="{BB962C8B-B14F-4D97-AF65-F5344CB8AC3E}">
        <p14:creationId xmlns:p14="http://schemas.microsoft.com/office/powerpoint/2010/main" val="2192479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27</a:t>
            </a:fld>
            <a:endParaRPr lang="en-US" dirty="0"/>
          </a:p>
        </p:txBody>
      </p:sp>
    </p:spTree>
    <p:extLst>
      <p:ext uri="{BB962C8B-B14F-4D97-AF65-F5344CB8AC3E}">
        <p14:creationId xmlns:p14="http://schemas.microsoft.com/office/powerpoint/2010/main" val="1533643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28</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49005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a:t>
            </a:fld>
            <a:endParaRPr lang="en-US" dirty="0"/>
          </a:p>
        </p:txBody>
      </p:sp>
    </p:spTree>
    <p:extLst>
      <p:ext uri="{BB962C8B-B14F-4D97-AF65-F5344CB8AC3E}">
        <p14:creationId xmlns:p14="http://schemas.microsoft.com/office/powerpoint/2010/main" val="251352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428651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5</a:t>
            </a:fld>
            <a:endParaRPr lang="en-US" dirty="0"/>
          </a:p>
        </p:txBody>
      </p:sp>
    </p:spTree>
    <p:extLst>
      <p:ext uri="{BB962C8B-B14F-4D97-AF65-F5344CB8AC3E}">
        <p14:creationId xmlns:p14="http://schemas.microsoft.com/office/powerpoint/2010/main" val="4179053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6</a:t>
            </a:fld>
            <a:endParaRPr lang="en-US" dirty="0"/>
          </a:p>
        </p:txBody>
      </p:sp>
    </p:spTree>
    <p:extLst>
      <p:ext uri="{BB962C8B-B14F-4D97-AF65-F5344CB8AC3E}">
        <p14:creationId xmlns:p14="http://schemas.microsoft.com/office/powerpoint/2010/main" val="44598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7</a:t>
            </a:fld>
            <a:endParaRPr lang="en-US" dirty="0"/>
          </a:p>
        </p:txBody>
      </p:sp>
    </p:spTree>
    <p:extLst>
      <p:ext uri="{BB962C8B-B14F-4D97-AF65-F5344CB8AC3E}">
        <p14:creationId xmlns:p14="http://schemas.microsoft.com/office/powerpoint/2010/main" val="42037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8</a:t>
            </a:fld>
            <a:endParaRPr lang="en-US" dirty="0"/>
          </a:p>
        </p:txBody>
      </p:sp>
    </p:spTree>
    <p:extLst>
      <p:ext uri="{BB962C8B-B14F-4D97-AF65-F5344CB8AC3E}">
        <p14:creationId xmlns:p14="http://schemas.microsoft.com/office/powerpoint/2010/main" val="2666046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9</a:t>
            </a:fld>
            <a:endParaRPr lang="en-US" dirty="0"/>
          </a:p>
        </p:txBody>
      </p:sp>
    </p:spTree>
    <p:extLst>
      <p:ext uri="{BB962C8B-B14F-4D97-AF65-F5344CB8AC3E}">
        <p14:creationId xmlns:p14="http://schemas.microsoft.com/office/powerpoint/2010/main" val="171809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56532" y="223760"/>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356532" y="1449839"/>
            <a:ext cx="8232775" cy="4598988"/>
          </a:xfrm>
        </p:spPr>
        <p:txBody>
          <a:bodyPr/>
          <a:lstStyle>
            <a:lvl1pPr marL="360363" indent="-360363">
              <a:defRPr sz="2400"/>
            </a:lvl1pPr>
            <a:lvl2pPr marL="804863" indent="-360363">
              <a:defRPr sz="2400"/>
            </a:lvl2pPr>
            <a:lvl3pPr marL="1258888" indent="-361950">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5" name="Footer Placeholder 4">
            <a:extLst>
              <a:ext uri="{FF2B5EF4-FFF2-40B4-BE49-F238E27FC236}">
                <a16:creationId xmlns:a16="http://schemas.microsoft.com/office/drawing/2014/main" id="{E2476705-5AD3-4E05-9DCF-CA01EBF96B12}"/>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a:p>
        </p:txBody>
      </p:sp>
    </p:spTree>
    <p:extLst>
      <p:ext uri="{BB962C8B-B14F-4D97-AF65-F5344CB8AC3E}">
        <p14:creationId xmlns:p14="http://schemas.microsoft.com/office/powerpoint/2010/main" val="64872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24420460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3820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a:t>
            </a:r>
            <a:fld id="{CCCDB388-9340-4FD2-A520-1C193286466A}" type="slidenum">
              <a:rPr lang="en-US" sz="1100" smtClean="0">
                <a:solidFill>
                  <a:schemeClr val="bg1"/>
                </a:solidFill>
              </a:rPr>
              <a:t>‹#›</a:t>
            </a:fld>
            <a:endParaRPr lang="en-US" sz="1100" dirty="0">
              <a:solidFill>
                <a:schemeClr val="bg1"/>
              </a:solidFill>
            </a:endParaRPr>
          </a:p>
        </p:txBody>
      </p:sp>
      <p:sp>
        <p:nvSpPr>
          <p:cNvPr id="12" name="Text Placeholder 9"/>
          <p:cNvSpPr>
            <a:spLocks noGrp="1"/>
          </p:cNvSpPr>
          <p:nvPr>
            <p:ph type="body" sz="quarter" idx="14" hasCustomPrompt="1"/>
          </p:nvPr>
        </p:nvSpPr>
        <p:spPr>
          <a:xfrm>
            <a:off x="457200" y="426720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249001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est1">
    <p:spTree>
      <p:nvGrpSpPr>
        <p:cNvPr id="1" name=""/>
        <p:cNvGrpSpPr/>
        <p:nvPr/>
      </p:nvGrpSpPr>
      <p:grpSpPr>
        <a:xfrm>
          <a:off x="0" y="0"/>
          <a:ext cx="0" cy="0"/>
          <a:chOff x="0" y="0"/>
          <a:chExt cx="0" cy="0"/>
        </a:xfrm>
      </p:grpSpPr>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a:t>
            </a:r>
            <a:fld id="{CCCDB388-9340-4FD2-A520-1C193286466A}" type="slidenum">
              <a:rPr lang="en-US" sz="1100" smtClean="0">
                <a:solidFill>
                  <a:schemeClr val="bg1"/>
                </a:solidFill>
              </a:rPr>
              <a:t>‹#›</a:t>
            </a:fld>
            <a:endParaRPr lang="en-US" sz="1100" dirty="0">
              <a:solidFill>
                <a:schemeClr val="bg1"/>
              </a:solidFill>
            </a:endParaRPr>
          </a:p>
        </p:txBody>
      </p:sp>
      <p:sp>
        <p:nvSpPr>
          <p:cNvPr id="13" name="Content Placeholder 12"/>
          <p:cNvSpPr>
            <a:spLocks noGrp="1"/>
          </p:cNvSpPr>
          <p:nvPr>
            <p:ph sz="quarter" idx="10"/>
          </p:nvPr>
        </p:nvSpPr>
        <p:spPr>
          <a:xfrm>
            <a:off x="228600" y="381000"/>
            <a:ext cx="4343400" cy="137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4"/>
          <p:cNvSpPr>
            <a:spLocks noGrp="1"/>
          </p:cNvSpPr>
          <p:nvPr>
            <p:ph sz="quarter" idx="11"/>
          </p:nvPr>
        </p:nvSpPr>
        <p:spPr>
          <a:xfrm>
            <a:off x="4800600" y="381000"/>
            <a:ext cx="3962400" cy="15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7" name="Text Placeholder 9"/>
          <p:cNvSpPr>
            <a:spLocks noGrp="1"/>
          </p:cNvSpPr>
          <p:nvPr>
            <p:ph type="body" sz="quarter" idx="14" hasCustomPrompt="1"/>
          </p:nvPr>
        </p:nvSpPr>
        <p:spPr>
          <a:xfrm>
            <a:off x="457200" y="426720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1469831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676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534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3" name="Content Placeholder 2"/>
          <p:cNvSpPr>
            <a:spLocks noGrp="1"/>
          </p:cNvSpPr>
          <p:nvPr>
            <p:ph sz="quarter" idx="15"/>
          </p:nvPr>
        </p:nvSpPr>
        <p:spPr>
          <a:xfrm>
            <a:off x="457200" y="4343400"/>
            <a:ext cx="8229600" cy="1676400"/>
          </a:xfrm>
        </p:spPr>
        <p:txBody>
          <a:bodyPr/>
          <a:lstStyle/>
          <a:p>
            <a:pPr lvl="0"/>
            <a:r>
              <a:rPr lang="en-US" dirty="0"/>
              <a:t>Click to edit Master text styles</a:t>
            </a:r>
          </a:p>
        </p:txBody>
      </p:sp>
      <p:sp>
        <p:nvSpPr>
          <p:cNvPr id="6" name="Content Placeholder 5"/>
          <p:cNvSpPr>
            <a:spLocks noGrp="1"/>
          </p:cNvSpPr>
          <p:nvPr>
            <p:ph sz="quarter" idx="16"/>
          </p:nvPr>
        </p:nvSpPr>
        <p:spPr>
          <a:xfrm>
            <a:off x="609600" y="1828800"/>
            <a:ext cx="8077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52822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56532" y="223760"/>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356532" y="1449839"/>
            <a:ext cx="8232775" cy="1620532"/>
          </a:xfrm>
        </p:spPr>
        <p:txBody>
          <a:bodyPr/>
          <a:lstStyle>
            <a:lvl1pPr marL="360363" indent="-360363">
              <a:defRPr sz="2400"/>
            </a:lvl1pPr>
            <a:lvl2pPr marL="804863" indent="-360363">
              <a:defRPr sz="2400"/>
            </a:lvl2pPr>
            <a:lvl3pPr marL="1258888" indent="-361950">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00F45AE3-EB76-41DE-97B2-CFE79B73D3C6}"/>
              </a:ext>
            </a:extLst>
          </p:cNvPr>
          <p:cNvSpPr>
            <a:spLocks noGrp="1"/>
          </p:cNvSpPr>
          <p:nvPr>
            <p:ph sz="quarter" idx="14"/>
          </p:nvPr>
        </p:nvSpPr>
        <p:spPr>
          <a:xfrm>
            <a:off x="356532" y="3204594"/>
            <a:ext cx="8232775" cy="1065402"/>
          </a:xfrm>
        </p:spPr>
        <p:txBody>
          <a:bodyPr/>
          <a:lstStyle>
            <a:lvl1pPr marL="360363" indent="-360363">
              <a:defRPr sz="2400"/>
            </a:lvl1pPr>
            <a:lvl2pPr marL="804863" indent="-360363">
              <a:defRPr sz="2400"/>
            </a:lvl2pPr>
            <a:lvl3pPr marL="1258888" indent="-361950">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00F45AE3-EB76-41DE-97B2-CFE79B73D3C6}"/>
              </a:ext>
            </a:extLst>
          </p:cNvPr>
          <p:cNvSpPr>
            <a:spLocks noGrp="1"/>
          </p:cNvSpPr>
          <p:nvPr>
            <p:ph sz="quarter" idx="15"/>
          </p:nvPr>
        </p:nvSpPr>
        <p:spPr>
          <a:xfrm>
            <a:off x="356532" y="4437776"/>
            <a:ext cx="8232775" cy="1065402"/>
          </a:xfrm>
        </p:spPr>
        <p:txBody>
          <a:bodyPr/>
          <a:lstStyle>
            <a:lvl1pPr marL="360363" indent="-360363">
              <a:defRPr sz="2400"/>
            </a:lvl1pPr>
            <a:lvl2pPr marL="804863" indent="-360363">
              <a:defRPr sz="2400"/>
            </a:lvl2pPr>
            <a:lvl3pPr marL="1258888" indent="-361950">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1769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2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447800"/>
          </a:xfrm>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5"/>
          <p:cNvSpPr>
            <a:spLocks noGrp="1"/>
          </p:cNvSpPr>
          <p:nvPr>
            <p:ph sz="quarter" idx="10"/>
          </p:nvPr>
        </p:nvSpPr>
        <p:spPr>
          <a:xfrm>
            <a:off x="457200" y="3276600"/>
            <a:ext cx="8305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07724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3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4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5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6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7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8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353547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0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457200" y="28194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2"/>
          <p:cNvSpPr>
            <a:spLocks noGrp="1"/>
          </p:cNvSpPr>
          <p:nvPr>
            <p:ph idx="11"/>
          </p:nvPr>
        </p:nvSpPr>
        <p:spPr>
          <a:xfrm>
            <a:off x="457200" y="41148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192349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457200" y="28194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2"/>
          <p:cNvSpPr>
            <a:spLocks noGrp="1"/>
          </p:cNvSpPr>
          <p:nvPr>
            <p:ph idx="11"/>
          </p:nvPr>
        </p:nvSpPr>
        <p:spPr>
          <a:xfrm>
            <a:off x="457200" y="41148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192349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1"/>
            <a:ext cx="4114800" cy="1371600"/>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8"/>
          <p:cNvSpPr>
            <a:spLocks noGrp="1"/>
          </p:cNvSpPr>
          <p:nvPr>
            <p:ph sz="quarter" idx="15"/>
          </p:nvPr>
        </p:nvSpPr>
        <p:spPr>
          <a:xfrm>
            <a:off x="762000" y="4572000"/>
            <a:ext cx="6477000" cy="1371600"/>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824607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1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10-</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03413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2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10-</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03413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1"/>
            <a:ext cx="4114800" cy="1371600"/>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8"/>
          <p:cNvSpPr>
            <a:spLocks noGrp="1"/>
          </p:cNvSpPr>
          <p:nvPr>
            <p:ph sz="quarter" idx="15"/>
          </p:nvPr>
        </p:nvSpPr>
        <p:spPr>
          <a:xfrm>
            <a:off x="762000" y="4572000"/>
            <a:ext cx="6477000" cy="1371600"/>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82460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3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10-</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03413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1"/>
            <a:ext cx="4114800" cy="1371600"/>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8"/>
          <p:cNvSpPr>
            <a:spLocks noGrp="1"/>
          </p:cNvSpPr>
          <p:nvPr>
            <p:ph sz="quarter" idx="15"/>
          </p:nvPr>
        </p:nvSpPr>
        <p:spPr>
          <a:xfrm>
            <a:off x="762000" y="4572000"/>
            <a:ext cx="6477000" cy="1371600"/>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8246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18850975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4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10-</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03413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457200" y="28194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2"/>
          <p:cNvSpPr>
            <a:spLocks noGrp="1"/>
          </p:cNvSpPr>
          <p:nvPr>
            <p:ph idx="11"/>
          </p:nvPr>
        </p:nvSpPr>
        <p:spPr>
          <a:xfrm>
            <a:off x="457200" y="41148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192349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1"/>
            <a:ext cx="4114800" cy="1371600"/>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8"/>
          <p:cNvSpPr>
            <a:spLocks noGrp="1"/>
          </p:cNvSpPr>
          <p:nvPr>
            <p:ph sz="quarter" idx="15"/>
          </p:nvPr>
        </p:nvSpPr>
        <p:spPr>
          <a:xfrm>
            <a:off x="762000" y="4572000"/>
            <a:ext cx="6477000" cy="1371600"/>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82460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457200" y="28194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071285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457200" y="28194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2"/>
          <p:cNvSpPr>
            <a:spLocks noGrp="1"/>
          </p:cNvSpPr>
          <p:nvPr>
            <p:ph idx="11"/>
          </p:nvPr>
        </p:nvSpPr>
        <p:spPr>
          <a:xfrm>
            <a:off x="457200" y="41148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192349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457200" y="28194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0712855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4624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Figure + Cap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p:nvPr>
        </p:nvSpPr>
        <p:spPr>
          <a:xfrm>
            <a:off x="457200" y="1481138"/>
            <a:ext cx="4484688" cy="4408487"/>
          </a:xfrm>
        </p:spPr>
        <p:txBody>
          <a:bodyPr/>
          <a:lstStyle/>
          <a:p>
            <a:pPr lvl="0"/>
            <a:r>
              <a:rPr lang="en-US" dirty="0"/>
              <a:t>Edit Master text styles</a:t>
            </a:r>
          </a:p>
        </p:txBody>
      </p:sp>
      <p:sp>
        <p:nvSpPr>
          <p:cNvPr id="9" name="Picture Placeholder 8">
            <a:extLst>
              <a:ext uri="{FF2B5EF4-FFF2-40B4-BE49-F238E27FC236}">
                <a16:creationId xmlns:a16="http://schemas.microsoft.com/office/drawing/2014/main" id="{F95A3C12-C176-4C2E-9820-6A6035C43AF5}"/>
              </a:ext>
            </a:extLst>
          </p:cNvPr>
          <p:cNvSpPr>
            <a:spLocks noGrp="1"/>
          </p:cNvSpPr>
          <p:nvPr>
            <p:ph type="pic" sz="quarter" idx="14"/>
          </p:nvPr>
        </p:nvSpPr>
        <p:spPr>
          <a:xfrm>
            <a:off x="5192713" y="1481138"/>
            <a:ext cx="3592512" cy="3754437"/>
          </a:xfrm>
        </p:spPr>
        <p:txBody>
          <a:bodyPr/>
          <a:lstStyle/>
          <a:p>
            <a:endParaRPr lang="en-US"/>
          </a:p>
        </p:txBody>
      </p:sp>
      <p:sp>
        <p:nvSpPr>
          <p:cNvPr id="11" name="Text Placeholder 10">
            <a:extLst>
              <a:ext uri="{FF2B5EF4-FFF2-40B4-BE49-F238E27FC236}">
                <a16:creationId xmlns:a16="http://schemas.microsoft.com/office/drawing/2014/main" id="{F059F1CC-D06F-4B10-B166-6D6F2C786A37}"/>
              </a:ext>
            </a:extLst>
          </p:cNvPr>
          <p:cNvSpPr>
            <a:spLocks noGrp="1"/>
          </p:cNvSpPr>
          <p:nvPr>
            <p:ph type="body" sz="quarter" idx="15" hasCustomPrompt="1"/>
          </p:nvPr>
        </p:nvSpPr>
        <p:spPr>
          <a:xfrm>
            <a:off x="5192713" y="5399088"/>
            <a:ext cx="3592512" cy="490537"/>
          </a:xfrm>
        </p:spPr>
        <p:txBody>
          <a:bodyPr/>
          <a:lstStyle>
            <a:lvl1pPr marL="101600" indent="0">
              <a:buNone/>
              <a:defRPr sz="1200"/>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5" name="Footer Placeholder 4">
            <a:extLst>
              <a:ext uri="{FF2B5EF4-FFF2-40B4-BE49-F238E27FC236}">
                <a16:creationId xmlns:a16="http://schemas.microsoft.com/office/drawing/2014/main" id="{A6FA6EBD-95B8-4957-AE05-FC01EF65059B}"/>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66042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hasCustomPrompt="1"/>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63" name="Shape 63"/>
          <p:cNvSpPr txBox="1">
            <a:spLocks noGrp="1"/>
          </p:cNvSpPr>
          <p:nvPr>
            <p:ph type="body" idx="1" hasCustomPrompt="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Click to add Learning Objective(s)</a:t>
            </a:r>
            <a:endParaRPr dirty="0"/>
          </a:p>
        </p:txBody>
      </p:sp>
      <p:sp>
        <p:nvSpPr>
          <p:cNvPr id="64" name="Shape 64"/>
          <p:cNvSpPr txBox="1">
            <a:spLocks noGrp="1"/>
          </p:cNvSpPr>
          <p:nvPr>
            <p:ph type="body" idx="2"/>
          </p:nvPr>
        </p:nvSpPr>
        <p:spPr>
          <a:xfrm>
            <a:off x="457200" y="1358678"/>
            <a:ext cx="8229600" cy="4767485"/>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91D3-E16C-46AB-9A90-0F52CA812534}"/>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957388"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22325" y="2643044"/>
            <a:ext cx="1957388"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22325" y="3613151"/>
            <a:ext cx="1957388"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6729412" y="1681163"/>
            <a:ext cx="1957388"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6729413" y="2651910"/>
            <a:ext cx="1957387"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6729413" y="3613151"/>
            <a:ext cx="1957387" cy="627063"/>
          </a:xfrm>
        </p:spPr>
        <p:txBody>
          <a:bodyPr/>
          <a:lstStyle>
            <a:lvl1pPr marL="101600" indent="0">
              <a:buNone/>
              <a:defRPr/>
            </a:lvl1pPr>
          </a:lstStyle>
          <a:p>
            <a:pPr lvl="0"/>
            <a:r>
              <a:rPr lang="en-US" dirty="0"/>
              <a:t>Label 6</a:t>
            </a:r>
          </a:p>
        </p:txBody>
      </p:sp>
      <p:sp>
        <p:nvSpPr>
          <p:cNvPr id="5" name="Footer Placeholder 4">
            <a:extLst>
              <a:ext uri="{FF2B5EF4-FFF2-40B4-BE49-F238E27FC236}">
                <a16:creationId xmlns:a16="http://schemas.microsoft.com/office/drawing/2014/main" id="{237B7866-709E-4B26-BCD7-5CF284C134CA}"/>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a:p>
        </p:txBody>
      </p:sp>
    </p:spTree>
    <p:extLst>
      <p:ext uri="{BB962C8B-B14F-4D97-AF65-F5344CB8AC3E}">
        <p14:creationId xmlns:p14="http://schemas.microsoft.com/office/powerpoint/2010/main" val="202789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8">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
        <p:nvSpPr>
          <p:cNvPr id="2" name="Footer Placeholder 1">
            <a:extLst>
              <a:ext uri="{FF2B5EF4-FFF2-40B4-BE49-F238E27FC236}">
                <a16:creationId xmlns:a16="http://schemas.microsoft.com/office/drawing/2014/main" id="{7B8A108E-B0AF-4869-B5B8-3D3BB7BC725E}"/>
              </a:ext>
            </a:extLst>
          </p:cNvPr>
          <p:cNvSpPr>
            <a:spLocks noGrp="1"/>
          </p:cNvSpPr>
          <p:nvPr>
            <p:ph type="ftr" sz="quarter" idx="3"/>
          </p:nvPr>
        </p:nvSpPr>
        <p:spPr>
          <a:xfrm>
            <a:off x="457200" y="6028611"/>
            <a:ext cx="8229600" cy="200549"/>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713" r:id="rId2"/>
    <p:sldLayoutId id="2147483683" r:id="rId3"/>
    <p:sldLayoutId id="2147483671" r:id="rId4"/>
    <p:sldLayoutId id="2147483673" r:id="rId5"/>
    <p:sldLayoutId id="2147483654" r:id="rId6"/>
    <p:sldLayoutId id="2147483655" r:id="rId7"/>
    <p:sldLayoutId id="2147483656" r:id="rId8"/>
    <p:sldLayoutId id="2147483670" r:id="rId9"/>
    <p:sldLayoutId id="2147483669" r:id="rId10"/>
    <p:sldLayoutId id="2147483657" r:id="rId11"/>
    <p:sldLayoutId id="2147483675" r:id="rId12"/>
    <p:sldLayoutId id="2147483679" r:id="rId13"/>
    <p:sldLayoutId id="2147483680" r:id="rId14"/>
    <p:sldLayoutId id="2147483681" r:id="rId15"/>
    <p:sldLayoutId id="2147483682"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 id="2147483706" r:id="rId39"/>
    <p:sldLayoutId id="2147483707" r:id="rId40"/>
    <p:sldLayoutId id="2147483708" r:id="rId41"/>
    <p:sldLayoutId id="2147483709" r:id="rId42"/>
    <p:sldLayoutId id="2147483710" r:id="rId43"/>
    <p:sldLayoutId id="2147483711" r:id="rId44"/>
    <p:sldLayoutId id="2147483712" r:id="rId45"/>
    <p:sldLayoutId id="2147483714" r:id="rId4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264" y="220640"/>
            <a:ext cx="8525936" cy="738633"/>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355602" y="1085487"/>
            <a:ext cx="8229600" cy="336324"/>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5029200" y="2523323"/>
            <a:ext cx="2438400" cy="677078"/>
          </a:xfrm>
        </p:spPr>
        <p:txBody>
          <a:bodyPr wrap="square">
            <a:spAutoFit/>
          </a:bodyPr>
          <a:lstStyle/>
          <a:p>
            <a:r>
              <a:rPr lang="en-US" sz="3200" dirty="0"/>
              <a:t>Chapter 10</a:t>
            </a:r>
          </a:p>
        </p:txBody>
      </p:sp>
      <p:sp>
        <p:nvSpPr>
          <p:cNvPr id="5" name="Text Placeholder 4"/>
          <p:cNvSpPr>
            <a:spLocks noGrp="1"/>
          </p:cNvSpPr>
          <p:nvPr>
            <p:ph type="body" sz="quarter" idx="15"/>
          </p:nvPr>
        </p:nvSpPr>
        <p:spPr>
          <a:xfrm>
            <a:off x="5029200" y="3317490"/>
            <a:ext cx="3352800" cy="729577"/>
          </a:xfrm>
        </p:spPr>
        <p:txBody>
          <a:bodyPr>
            <a:noAutofit/>
          </a:bodyPr>
          <a:lstStyle/>
          <a:p>
            <a:r>
              <a:rPr lang="en-IN" sz="2000" dirty="0"/>
              <a:t>Input Demand: The </a:t>
            </a:r>
            <a:r>
              <a:rPr lang="en-IN" sz="2000" dirty="0" err="1"/>
              <a:t>Labor</a:t>
            </a:r>
            <a:r>
              <a:rPr lang="en-IN" sz="2000" dirty="0"/>
              <a:t> and Land Markets</a:t>
            </a:r>
          </a:p>
        </p:txBody>
      </p:sp>
      <p:pic>
        <p:nvPicPr>
          <p:cNvPr id="8" name="Picture 7" descr="Front Cover: Principles of Economics, Thirteenth Edition by Karl E. Case, Ray C. Fair, Sharon M. Oster.&#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32" y="1555544"/>
            <a:ext cx="3735302" cy="4778255"/>
          </a:xfrm>
          <a:prstGeom prst="rect">
            <a:avLst/>
          </a:prstGeom>
        </p:spPr>
      </p:pic>
      <p:sp>
        <p:nvSpPr>
          <p:cNvPr id="11" name="Text Placeholder 6"/>
          <p:cNvSpPr>
            <a:spLocks noGrp="1"/>
          </p:cNvSpPr>
          <p:nvPr>
            <p:ph type="body" sz="quarter" idx="16"/>
          </p:nvPr>
        </p:nvSpPr>
        <p:spPr>
          <a:xfrm>
            <a:off x="2286000"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3343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9598" y="691316"/>
            <a:ext cx="8229600" cy="619385"/>
          </a:xfrm>
        </p:spPr>
        <p:txBody>
          <a:bodyPr/>
          <a:lstStyle/>
          <a:p>
            <a:r>
              <a:rPr lang="en-IN" dirty="0"/>
              <a:t>Labor Supply</a:t>
            </a:r>
          </a:p>
        </p:txBody>
      </p:sp>
      <p:sp>
        <p:nvSpPr>
          <p:cNvPr id="7" name="Content Placeholder 6"/>
          <p:cNvSpPr>
            <a:spLocks noGrp="1"/>
          </p:cNvSpPr>
          <p:nvPr>
            <p:ph sz="quarter" idx="13"/>
          </p:nvPr>
        </p:nvSpPr>
        <p:spPr>
          <a:xfrm>
            <a:off x="356532" y="1449839"/>
            <a:ext cx="8232775" cy="2580294"/>
          </a:xfrm>
        </p:spPr>
        <p:txBody>
          <a:bodyPr/>
          <a:lstStyle/>
          <a:p>
            <a:r>
              <a:rPr lang="en-IN" dirty="0"/>
              <a:t>The </a:t>
            </a:r>
            <a:r>
              <a:rPr lang="en-IN" dirty="0" err="1"/>
              <a:t>labor</a:t>
            </a:r>
            <a:r>
              <a:rPr lang="en-IN" dirty="0"/>
              <a:t> supply curve traces the relationship between </a:t>
            </a:r>
            <a:br>
              <a:rPr lang="en-IN" dirty="0"/>
            </a:br>
            <a:r>
              <a:rPr lang="en-IN" dirty="0"/>
              <a:t>wage rates and the number of hours workers are willing to supply, holding other things constant.</a:t>
            </a:r>
          </a:p>
          <a:p>
            <a:r>
              <a:rPr lang="en-IN" b="1" dirty="0"/>
              <a:t>market </a:t>
            </a:r>
            <a:r>
              <a:rPr lang="en-IN" b="1" dirty="0" err="1"/>
              <a:t>labor</a:t>
            </a:r>
            <a:r>
              <a:rPr lang="en-IN" b="1" dirty="0"/>
              <a:t> supply curve </a:t>
            </a:r>
            <a:r>
              <a:rPr lang="en-IN" dirty="0"/>
              <a:t>The horizontal aggregation of the individual </a:t>
            </a:r>
            <a:r>
              <a:rPr lang="en-IN" dirty="0" err="1"/>
              <a:t>labor</a:t>
            </a:r>
            <a:r>
              <a:rPr lang="en-IN" dirty="0"/>
              <a:t> supply curves for workers in an area.</a:t>
            </a:r>
          </a:p>
        </p:txBody>
      </p:sp>
    </p:spTree>
    <p:extLst>
      <p:ext uri="{BB962C8B-B14F-4D97-AF65-F5344CB8AC3E}">
        <p14:creationId xmlns:p14="http://schemas.microsoft.com/office/powerpoint/2010/main" val="42510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201043"/>
            <a:ext cx="8229600" cy="465353"/>
          </a:xfrm>
        </p:spPr>
        <p:txBody>
          <a:bodyPr anchor="ctr"/>
          <a:lstStyle/>
          <a:p>
            <a:r>
              <a:rPr lang="pt-BR" sz="3200" dirty="0"/>
              <a:t>Economics In Practice </a:t>
            </a:r>
            <a:r>
              <a:rPr lang="pt-BR" sz="2800" dirty="0"/>
              <a:t>(2 of 4)</a:t>
            </a:r>
          </a:p>
        </p:txBody>
      </p:sp>
      <p:sp>
        <p:nvSpPr>
          <p:cNvPr id="5" name="Content Placeholder 4"/>
          <p:cNvSpPr>
            <a:spLocks noGrp="1"/>
          </p:cNvSpPr>
          <p:nvPr>
            <p:ph sz="quarter" idx="15"/>
          </p:nvPr>
        </p:nvSpPr>
        <p:spPr>
          <a:xfrm>
            <a:off x="348065" y="756766"/>
            <a:ext cx="8232775" cy="451835"/>
          </a:xfrm>
        </p:spPr>
        <p:txBody>
          <a:bodyPr anchor="ctr"/>
          <a:lstStyle/>
          <a:p>
            <a:pPr marL="0" indent="0">
              <a:spcBef>
                <a:spcPts val="0"/>
              </a:spcBef>
              <a:buNone/>
            </a:pPr>
            <a:r>
              <a:rPr lang="en-IN" sz="2800" b="1" dirty="0">
                <a:solidFill>
                  <a:srgbClr val="007FA3"/>
                </a:solidFill>
                <a:latin typeface="+mj-lt"/>
                <a:ea typeface="Times New Roman"/>
                <a:cs typeface="Times New Roman"/>
                <a:sym typeface="Times New Roman"/>
              </a:rPr>
              <a:t>How Much Is Flexibility Worth?</a:t>
            </a:r>
          </a:p>
        </p:txBody>
      </p:sp>
      <p:sp>
        <p:nvSpPr>
          <p:cNvPr id="4" name="Content Placeholder 3"/>
          <p:cNvSpPr>
            <a:spLocks noGrp="1"/>
          </p:cNvSpPr>
          <p:nvPr>
            <p:ph sz="quarter" idx="13"/>
          </p:nvPr>
        </p:nvSpPr>
        <p:spPr>
          <a:xfrm>
            <a:off x="373467" y="1526041"/>
            <a:ext cx="4317068" cy="2817362"/>
          </a:xfrm>
        </p:spPr>
        <p:txBody>
          <a:bodyPr/>
          <a:lstStyle/>
          <a:p>
            <a:pPr marL="0" indent="0">
              <a:buNone/>
            </a:pPr>
            <a:r>
              <a:rPr lang="en-US" sz="1800" dirty="0"/>
              <a:t>Alex Mas and Amanda </a:t>
            </a:r>
            <a:r>
              <a:rPr lang="en-US" sz="1800" dirty="0" err="1"/>
              <a:t>Pallais</a:t>
            </a:r>
            <a:r>
              <a:rPr lang="en-US" sz="1800" dirty="0"/>
              <a:t> surveyed job applicants at a call center and found that most people were not willing to give up wages to get flexible work hours.</a:t>
            </a:r>
          </a:p>
          <a:p>
            <a:pPr marL="0" indent="0">
              <a:buNone/>
            </a:pPr>
            <a:r>
              <a:rPr lang="en-US" sz="1800" dirty="0"/>
              <a:t>However, a small group of workers, especially those involved with raising a family, were willing to give up 20 percent of their wages to avoid employer discretion in hours.</a:t>
            </a:r>
          </a:p>
        </p:txBody>
      </p:sp>
      <p:pic>
        <p:nvPicPr>
          <p:cNvPr id="8194" name="Picture 2" descr="A photo shows employees wearing headphones sitting in a row and working on their individual desktop computer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0589" y="1649399"/>
            <a:ext cx="4056888" cy="2710931"/>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sz="quarter" idx="14"/>
          </p:nvPr>
        </p:nvSpPr>
        <p:spPr>
          <a:xfrm>
            <a:off x="356532" y="4937781"/>
            <a:ext cx="8232775" cy="1171942"/>
          </a:xfrm>
        </p:spPr>
        <p:txBody>
          <a:bodyPr/>
          <a:lstStyle/>
          <a:p>
            <a:pPr marL="0" indent="0">
              <a:buNone/>
            </a:pPr>
            <a:r>
              <a:rPr lang="en-IN" sz="1800" dirty="0">
                <a:solidFill>
                  <a:prstClr val="black"/>
                </a:solidFill>
              </a:rPr>
              <a:t>CRITICAL THINKING</a:t>
            </a:r>
          </a:p>
          <a:p>
            <a:pPr marL="342900" indent="-342900" fontAlgn="auto">
              <a:spcAft>
                <a:spcPts val="0"/>
              </a:spcAft>
              <a:buFont typeface="+mj-lt"/>
              <a:buAutoNum type="arabicPeriod"/>
            </a:pPr>
            <a:r>
              <a:rPr lang="en-US" sz="1800" dirty="0">
                <a:solidFill>
                  <a:prstClr val="black"/>
                </a:solidFill>
              </a:rPr>
              <a:t>What characteristics of a company do you think influence it to use flex time with its workers versus one which has employer-directed irregular hours?</a:t>
            </a:r>
          </a:p>
        </p:txBody>
      </p:sp>
    </p:spTree>
    <p:extLst>
      <p:ext uri="{BB962C8B-B14F-4D97-AF65-F5344CB8AC3E}">
        <p14:creationId xmlns:p14="http://schemas.microsoft.com/office/powerpoint/2010/main" val="395143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9598" y="64557"/>
            <a:ext cx="8229600" cy="1535638"/>
          </a:xfrm>
        </p:spPr>
        <p:txBody>
          <a:bodyPr anchor="ctr"/>
          <a:lstStyle/>
          <a:p>
            <a:r>
              <a:rPr lang="en-IN" sz="3200" dirty="0"/>
              <a:t>Figure 10.2 Marginal Revenue Product and Factor Demand for a Firm Using One Variable Input (</a:t>
            </a:r>
            <a:r>
              <a:rPr lang="en-IN" sz="3200" dirty="0" err="1"/>
              <a:t>Labor</a:t>
            </a:r>
            <a:r>
              <a:rPr lang="en-IN" sz="3200" dirty="0"/>
              <a:t>)</a:t>
            </a:r>
          </a:p>
        </p:txBody>
      </p:sp>
      <p:pic>
        <p:nvPicPr>
          <p:cNvPr id="9218" name="Picture 2" descr="The graph shows the data for “The labor market,” as follows:&#10;Y-axis: Wage rate in dollars&#10;X-axis: Units of labor in hours&#10;One point on the graph: (560000, W star = 10)&#10;Arc D curves down through the point.&#10;Arc S curves up through the point."/>
          <p:cNvPicPr>
            <a:picLocks noChangeAspect="1" noChangeArrowheads="1"/>
          </p:cNvPicPr>
          <p:nvPr/>
        </p:nvPicPr>
        <p:blipFill rotWithShape="1">
          <a:blip r:embed="rId3">
            <a:extLst>
              <a:ext uri="{28A0092B-C50C-407E-A947-70E740481C1C}">
                <a14:useLocalDpi xmlns:a14="http://schemas.microsoft.com/office/drawing/2010/main" val="0"/>
              </a:ext>
            </a:extLst>
          </a:blip>
          <a:srcRect r="48730"/>
          <a:stretch/>
        </p:blipFill>
        <p:spPr bwMode="auto">
          <a:xfrm>
            <a:off x="1955641" y="1844699"/>
            <a:ext cx="2526552" cy="28167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graph shows the data for “A representative firm,” as follows:&#10;Y-axis: Wage rate in dollars&#10;X-axis: Units of labor in hours&#10;Two points are on the graph.&#10;The MRPL curve starts below 20, goes up to point (100, 20), curves down to point (210, 10), then continues down and begins to curve right."/>
          <p:cNvPicPr>
            <a:picLocks noChangeAspect="1" noChangeArrowheads="1"/>
          </p:cNvPicPr>
          <p:nvPr/>
        </p:nvPicPr>
        <p:blipFill rotWithShape="1">
          <a:blip r:embed="rId3">
            <a:extLst>
              <a:ext uri="{28A0092B-C50C-407E-A947-70E740481C1C}">
                <a14:useLocalDpi xmlns:a14="http://schemas.microsoft.com/office/drawing/2010/main" val="0"/>
              </a:ext>
            </a:extLst>
          </a:blip>
          <a:srcRect l="54307"/>
          <a:stretch/>
        </p:blipFill>
        <p:spPr bwMode="auto">
          <a:xfrm>
            <a:off x="4784271" y="1833819"/>
            <a:ext cx="2251688" cy="2816701"/>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sz="quarter" idx="13"/>
          </p:nvPr>
        </p:nvSpPr>
        <p:spPr>
          <a:xfrm>
            <a:off x="356532" y="4868996"/>
            <a:ext cx="8232775" cy="1518197"/>
          </a:xfrm>
        </p:spPr>
        <p:txBody>
          <a:bodyPr>
            <a:noAutofit/>
          </a:bodyPr>
          <a:lstStyle/>
          <a:p>
            <a:pPr marL="285750" indent="-285750">
              <a:lnSpc>
                <a:spcPct val="105000"/>
              </a:lnSpc>
              <a:spcBef>
                <a:spcPts val="1800"/>
              </a:spcBef>
              <a:spcAft>
                <a:spcPct val="0"/>
              </a:spcAft>
              <a:buFont typeface="Arial" panose="020B0604020202020204" pitchFamily="34" charset="0"/>
              <a:buChar char="•"/>
            </a:pPr>
            <a:r>
              <a:rPr lang="en-US" altLang="en-US" sz="1800" dirty="0">
                <a:latin typeface="+mn-lt"/>
              </a:rPr>
              <a:t>A competitive firm using only one variable factor of production will use that factor as long as its marginal revenue product exceeds its unit cost.</a:t>
            </a:r>
          </a:p>
          <a:p>
            <a:pPr marL="285750" indent="-285750">
              <a:lnSpc>
                <a:spcPct val="105000"/>
              </a:lnSpc>
              <a:spcBef>
                <a:spcPts val="1800"/>
              </a:spcBef>
              <a:spcAft>
                <a:spcPct val="0"/>
              </a:spcAft>
              <a:buFont typeface="Arial" panose="020B0604020202020204" pitchFamily="34" charset="0"/>
              <a:buChar char="•"/>
            </a:pPr>
            <a:r>
              <a:rPr lang="en-US" altLang="en-US" sz="1800" dirty="0">
                <a:latin typeface="+mn-lt"/>
              </a:rPr>
              <a:t>A perfectly competitive firm will hire labor as long as </a:t>
            </a:r>
            <a:r>
              <a:rPr lang="en-US" altLang="en-US" sz="1800" i="1" dirty="0">
                <a:latin typeface="+mn-lt"/>
              </a:rPr>
              <a:t>MRP</a:t>
            </a:r>
            <a:r>
              <a:rPr lang="en-US" altLang="en-US" sz="1800" i="1" baseline="-25000" dirty="0">
                <a:latin typeface="+mn-lt"/>
              </a:rPr>
              <a:t>L</a:t>
            </a:r>
            <a:r>
              <a:rPr lang="en-US" altLang="en-US" sz="1800" dirty="0">
                <a:latin typeface="+mn-lt"/>
              </a:rPr>
              <a:t> is greater than the going wage, </a:t>
            </a:r>
            <a:r>
              <a:rPr lang="en-US" altLang="en-US" sz="1800" i="1" dirty="0">
                <a:latin typeface="+mn-lt"/>
              </a:rPr>
              <a:t>W*</a:t>
            </a:r>
            <a:r>
              <a:rPr lang="en-US" altLang="en-US" sz="1800" dirty="0">
                <a:latin typeface="+mn-lt"/>
              </a:rPr>
              <a:t>. The hypothetical firm will demand 210 units of labor.</a:t>
            </a:r>
          </a:p>
        </p:txBody>
      </p:sp>
    </p:spTree>
    <p:extLst>
      <p:ext uri="{BB962C8B-B14F-4D97-AF65-F5344CB8AC3E}">
        <p14:creationId xmlns:p14="http://schemas.microsoft.com/office/powerpoint/2010/main" val="380999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56532" y="626478"/>
            <a:ext cx="8229600" cy="681324"/>
          </a:xfrm>
        </p:spPr>
        <p:txBody>
          <a:bodyPr/>
          <a:lstStyle/>
          <a:p>
            <a:r>
              <a:rPr lang="en-US" kern="0" dirty="0"/>
              <a:t>The Firm’s Labor Market Decision</a:t>
            </a:r>
            <a:endParaRPr lang="en-US" dirty="0"/>
          </a:p>
        </p:txBody>
      </p:sp>
      <p:sp>
        <p:nvSpPr>
          <p:cNvPr id="4" name="Content Placeholder 3"/>
          <p:cNvSpPr>
            <a:spLocks noGrp="1"/>
          </p:cNvSpPr>
          <p:nvPr>
            <p:ph sz="quarter" idx="13"/>
          </p:nvPr>
        </p:nvSpPr>
        <p:spPr>
          <a:xfrm>
            <a:off x="356532" y="1449839"/>
            <a:ext cx="8232775" cy="4085704"/>
          </a:xfrm>
        </p:spPr>
        <p:txBody>
          <a:bodyPr>
            <a:spAutoFit/>
          </a:bodyPr>
          <a:lstStyle/>
          <a:p>
            <a:pPr marL="0" indent="0">
              <a:buNone/>
            </a:pPr>
            <a:r>
              <a:rPr lang="en-US" b="1" kern="1200" dirty="0">
                <a:solidFill>
                  <a:schemeClr val="tx1"/>
                </a:solidFill>
                <a:latin typeface="+mn-lt"/>
                <a:ea typeface="+mn-ea"/>
                <a:cs typeface="Arial" panose="020B0604020202020204" pitchFamily="34" charset="0"/>
                <a:sym typeface="Wingdings 3" panose="05040102010807070707" pitchFamily="18" charset="2"/>
              </a:rPr>
              <a:t>Comparing </a:t>
            </a:r>
            <a:r>
              <a:rPr lang="en-IN" b="1" kern="1200" dirty="0">
                <a:solidFill>
                  <a:schemeClr val="tx1"/>
                </a:solidFill>
                <a:latin typeface="+mn-lt"/>
                <a:ea typeface="+mn-ea"/>
                <a:cs typeface="Arial" panose="020B0604020202020204" pitchFamily="34" charset="0"/>
                <a:sym typeface="Wingdings 3" panose="05040102010807070707" pitchFamily="18" charset="2"/>
              </a:rPr>
              <a:t>Marginal Revenue and Marginal Cost to</a:t>
            </a:r>
            <a:br>
              <a:rPr lang="en-IN" b="1" kern="1200" dirty="0">
                <a:solidFill>
                  <a:schemeClr val="tx1"/>
                </a:solidFill>
                <a:latin typeface="+mn-lt"/>
                <a:ea typeface="+mn-ea"/>
                <a:cs typeface="Arial" panose="020B0604020202020204" pitchFamily="34" charset="0"/>
                <a:sym typeface="Wingdings 3" panose="05040102010807070707" pitchFamily="18" charset="2"/>
              </a:rPr>
            </a:br>
            <a:r>
              <a:rPr lang="en-IN" b="1" kern="1200" dirty="0">
                <a:solidFill>
                  <a:schemeClr val="tx1"/>
                </a:solidFill>
                <a:latin typeface="+mn-lt"/>
                <a:ea typeface="+mn-ea"/>
                <a:cs typeface="Arial" panose="020B0604020202020204" pitchFamily="34" charset="0"/>
                <a:sym typeface="Wingdings 3" panose="05040102010807070707" pitchFamily="18" charset="2"/>
              </a:rPr>
              <a:t>Maximize Profits</a:t>
            </a:r>
            <a:endParaRPr lang="en-US" b="1" kern="1200" dirty="0">
              <a:solidFill>
                <a:schemeClr val="tx1"/>
              </a:solidFill>
              <a:latin typeface="+mn-lt"/>
              <a:ea typeface="+mn-ea"/>
              <a:cs typeface="Arial" panose="020B0604020202020204" pitchFamily="34" charset="0"/>
              <a:sym typeface="Wingdings 3" panose="05040102010807070707" pitchFamily="18" charset="2"/>
            </a:endParaRPr>
          </a:p>
          <a:p>
            <a:pPr marL="342900" indent="-342900"/>
            <a:r>
              <a:rPr lang="en-US" kern="1200" dirty="0">
                <a:solidFill>
                  <a:schemeClr val="tx1"/>
                </a:solidFill>
                <a:latin typeface="+mn-lt"/>
                <a:ea typeface="+mn-ea"/>
                <a:cs typeface="Arial" panose="020B0604020202020204" pitchFamily="34" charset="0"/>
                <a:sym typeface="Wingdings 3" panose="05040102010807070707" pitchFamily="18" charset="2"/>
              </a:rPr>
              <a:t>In Chapter 8, a firm compares the marginal revenues and costs of producing one more unit of </a:t>
            </a:r>
            <a:r>
              <a:rPr lang="en-US" i="1" kern="1200" dirty="0">
                <a:solidFill>
                  <a:schemeClr val="tx1"/>
                </a:solidFill>
                <a:latin typeface="+mn-lt"/>
                <a:ea typeface="+mn-ea"/>
                <a:cs typeface="Arial" panose="020B0604020202020204" pitchFamily="34" charset="0"/>
                <a:sym typeface="Wingdings 3" panose="05040102010807070707" pitchFamily="18" charset="2"/>
              </a:rPr>
              <a:t>output</a:t>
            </a:r>
            <a:r>
              <a:rPr lang="en-US" kern="1200" dirty="0">
                <a:solidFill>
                  <a:schemeClr val="tx1"/>
                </a:solidFill>
                <a:latin typeface="+mn-lt"/>
                <a:ea typeface="+mn-ea"/>
                <a:cs typeface="Arial" panose="020B0604020202020204" pitchFamily="34" charset="0"/>
                <a:sym typeface="Wingdings 3" panose="05040102010807070707" pitchFamily="18" charset="2"/>
              </a:rPr>
              <a:t>.</a:t>
            </a:r>
          </a:p>
          <a:p>
            <a:pPr marL="342900" indent="-342900"/>
            <a:r>
              <a:rPr lang="en-US" kern="1200" dirty="0">
                <a:solidFill>
                  <a:schemeClr val="tx1"/>
                </a:solidFill>
                <a:latin typeface="+mn-lt"/>
                <a:ea typeface="+mn-ea"/>
                <a:cs typeface="Arial" panose="020B0604020202020204" pitchFamily="34" charset="0"/>
                <a:sym typeface="Wingdings 3" panose="05040102010807070707" pitchFamily="18" charset="2"/>
              </a:rPr>
              <a:t>Here the firm compares the marginal revenues and costs</a:t>
            </a:r>
            <a:br>
              <a:rPr lang="en-US" kern="1200" dirty="0">
                <a:solidFill>
                  <a:schemeClr val="tx1"/>
                </a:solidFill>
                <a:latin typeface="+mn-lt"/>
                <a:ea typeface="+mn-ea"/>
                <a:cs typeface="Arial" panose="020B0604020202020204" pitchFamily="34" charset="0"/>
                <a:sym typeface="Wingdings 3" panose="05040102010807070707" pitchFamily="18" charset="2"/>
              </a:rPr>
            </a:br>
            <a:r>
              <a:rPr lang="en-US" kern="1200" dirty="0">
                <a:solidFill>
                  <a:schemeClr val="tx1"/>
                </a:solidFill>
                <a:latin typeface="+mn-lt"/>
                <a:ea typeface="+mn-ea"/>
                <a:cs typeface="Arial" panose="020B0604020202020204" pitchFamily="34" charset="0"/>
                <a:sym typeface="Wingdings 3" panose="05040102010807070707" pitchFamily="18" charset="2"/>
              </a:rPr>
              <a:t>of employing another unit of </a:t>
            </a:r>
            <a:r>
              <a:rPr lang="en-US" i="1" kern="1200" dirty="0">
                <a:solidFill>
                  <a:schemeClr val="tx1"/>
                </a:solidFill>
                <a:latin typeface="+mn-lt"/>
                <a:ea typeface="+mn-ea"/>
                <a:cs typeface="Arial" panose="020B0604020202020204" pitchFamily="34" charset="0"/>
                <a:sym typeface="Wingdings 3" panose="05040102010807070707" pitchFamily="18" charset="2"/>
              </a:rPr>
              <a:t>input</a:t>
            </a:r>
            <a:r>
              <a:rPr lang="en-US" kern="1200" dirty="0">
                <a:solidFill>
                  <a:schemeClr val="tx1"/>
                </a:solidFill>
                <a:latin typeface="+mn-lt"/>
                <a:ea typeface="+mn-ea"/>
                <a:cs typeface="Arial" panose="020B0604020202020204" pitchFamily="34" charset="0"/>
                <a:sym typeface="Wingdings 3" panose="05040102010807070707" pitchFamily="18" charset="2"/>
              </a:rPr>
              <a:t>.</a:t>
            </a:r>
          </a:p>
          <a:p>
            <a:pPr marL="342900" indent="-342900"/>
            <a:r>
              <a:rPr lang="en-US" kern="1200" dirty="0">
                <a:solidFill>
                  <a:schemeClr val="tx1"/>
                </a:solidFill>
                <a:latin typeface="+mn-lt"/>
                <a:ea typeface="+mn-ea"/>
                <a:cs typeface="Arial" panose="020B0604020202020204" pitchFamily="34" charset="0"/>
                <a:sym typeface="Wingdings 3" panose="05040102010807070707" pitchFamily="18" charset="2"/>
              </a:rPr>
              <a:t>In both cases, the firm is comparing the cost of production with potential revenues from the sale of product </a:t>
            </a:r>
            <a:r>
              <a:rPr lang="en-US" i="1" kern="1200" dirty="0">
                <a:solidFill>
                  <a:schemeClr val="tx1"/>
                </a:solidFill>
                <a:latin typeface="+mn-lt"/>
                <a:ea typeface="+mn-ea"/>
                <a:cs typeface="Arial" panose="020B0604020202020204" pitchFamily="34" charset="0"/>
                <a:sym typeface="Wingdings 3" panose="05040102010807070707" pitchFamily="18" charset="2"/>
              </a:rPr>
              <a:t>at the margin</a:t>
            </a:r>
            <a:r>
              <a:rPr lang="en-US" kern="1200" dirty="0">
                <a:solidFill>
                  <a:schemeClr val="tx1"/>
                </a:solidFill>
                <a:latin typeface="+mn-lt"/>
                <a:ea typeface="+mn-ea"/>
                <a:cs typeface="Arial" panose="020B0604020202020204" pitchFamily="34" charset="0"/>
                <a:sym typeface="Wingdings 3" panose="05040102010807070707" pitchFamily="18" charset="2"/>
              </a:rPr>
              <a:t>.</a:t>
            </a:r>
            <a:endParaRPr lang="en-IN"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387712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42110"/>
            <a:ext cx="8229600" cy="563077"/>
          </a:xfrm>
        </p:spPr>
        <p:txBody>
          <a:bodyPr anchor="ctr"/>
          <a:lstStyle/>
          <a:p>
            <a:r>
              <a:rPr lang="pt-BR" sz="3200" dirty="0"/>
              <a:t>Economics In Practice </a:t>
            </a:r>
            <a:r>
              <a:rPr lang="pt-BR" sz="2800" dirty="0"/>
              <a:t>(3 of 4)</a:t>
            </a:r>
          </a:p>
        </p:txBody>
      </p:sp>
      <p:sp>
        <p:nvSpPr>
          <p:cNvPr id="3" name="Content Placeholder 2"/>
          <p:cNvSpPr>
            <a:spLocks noGrp="1"/>
          </p:cNvSpPr>
          <p:nvPr>
            <p:ph sz="quarter" idx="14"/>
          </p:nvPr>
        </p:nvSpPr>
        <p:spPr>
          <a:xfrm>
            <a:off x="356532" y="624130"/>
            <a:ext cx="8232775" cy="800452"/>
          </a:xfrm>
        </p:spPr>
        <p:txBody>
          <a:bodyPr anchor="ctr"/>
          <a:lstStyle/>
          <a:p>
            <a:pPr marL="0" indent="0">
              <a:spcBef>
                <a:spcPts val="0"/>
              </a:spcBef>
              <a:buNone/>
            </a:pPr>
            <a:r>
              <a:rPr lang="en-IN" sz="2800" b="1" dirty="0">
                <a:solidFill>
                  <a:srgbClr val="007FA3"/>
                </a:solidFill>
                <a:latin typeface="+mj-lt"/>
                <a:ea typeface="Times New Roman"/>
                <a:cs typeface="Times New Roman"/>
                <a:sym typeface="Times New Roman"/>
              </a:rPr>
              <a:t>The National Football League Predicts Marginal Products</a:t>
            </a:r>
          </a:p>
        </p:txBody>
      </p:sp>
      <p:sp>
        <p:nvSpPr>
          <p:cNvPr id="4" name="Content Placeholder 3"/>
          <p:cNvSpPr>
            <a:spLocks noGrp="1"/>
          </p:cNvSpPr>
          <p:nvPr>
            <p:ph sz="quarter" idx="13"/>
          </p:nvPr>
        </p:nvSpPr>
        <p:spPr>
          <a:xfrm>
            <a:off x="356533" y="1669980"/>
            <a:ext cx="4444067" cy="3072611"/>
          </a:xfrm>
        </p:spPr>
        <p:txBody>
          <a:bodyPr/>
          <a:lstStyle/>
          <a:p>
            <a:pPr marL="0" indent="0">
              <a:buNone/>
            </a:pPr>
            <a:r>
              <a:rPr lang="en-US" sz="1800" dirty="0"/>
              <a:t>Each year football teams recruit college players under the draft of the National Football League. Teams can trade their draft numbers.</a:t>
            </a:r>
          </a:p>
          <a:p>
            <a:pPr marL="0" indent="0">
              <a:buNone/>
            </a:pPr>
            <a:r>
              <a:rPr lang="en-US" sz="1800" dirty="0"/>
              <a:t>Two economists found that teams tend to “overpay” for the top pick in terms of the trade they make, reflecting overconfidence in predicting skill differences between closely ranked players. </a:t>
            </a:r>
          </a:p>
        </p:txBody>
      </p:sp>
      <p:pic>
        <p:nvPicPr>
          <p:cNvPr id="10242" name="Picture 2" descr="A photo shows many players playing a football match.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862" y="1792746"/>
            <a:ext cx="4056888" cy="270247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5"/>
          </p:nvPr>
        </p:nvSpPr>
        <p:spPr>
          <a:xfrm>
            <a:off x="356901" y="4979667"/>
            <a:ext cx="8232775" cy="1184081"/>
          </a:xfrm>
        </p:spPr>
        <p:txBody>
          <a:bodyPr/>
          <a:lstStyle/>
          <a:p>
            <a:pPr marL="0" indent="0">
              <a:buNone/>
            </a:pPr>
            <a:r>
              <a:rPr lang="en-IN" sz="1800" dirty="0"/>
              <a:t>CRITICAL THINKING</a:t>
            </a:r>
          </a:p>
          <a:p>
            <a:pPr marL="457200" indent="-457200">
              <a:buFont typeface="+mj-lt"/>
              <a:buAutoNum type="arabicPeriod"/>
            </a:pPr>
            <a:r>
              <a:rPr lang="en-IN" sz="1800" dirty="0"/>
              <a:t>How would you measure the marginal productivity of one professional football player versus another?</a:t>
            </a:r>
          </a:p>
        </p:txBody>
      </p:sp>
    </p:spTree>
    <p:extLst>
      <p:ext uri="{BB962C8B-B14F-4D97-AF65-F5344CB8AC3E}">
        <p14:creationId xmlns:p14="http://schemas.microsoft.com/office/powerpoint/2010/main" val="165003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626478"/>
            <a:ext cx="8229600" cy="681324"/>
          </a:xfrm>
        </p:spPr>
        <p:txBody>
          <a:bodyPr/>
          <a:lstStyle/>
          <a:p>
            <a:r>
              <a:rPr lang="en-US" dirty="0"/>
              <a:t>Many Labor Markets</a:t>
            </a:r>
          </a:p>
        </p:txBody>
      </p:sp>
      <p:sp>
        <p:nvSpPr>
          <p:cNvPr id="3" name="Content Placeholder 2"/>
          <p:cNvSpPr>
            <a:spLocks noGrp="1"/>
          </p:cNvSpPr>
          <p:nvPr>
            <p:ph sz="quarter" idx="13"/>
          </p:nvPr>
        </p:nvSpPr>
        <p:spPr>
          <a:xfrm>
            <a:off x="356532" y="1449839"/>
            <a:ext cx="8232775" cy="4085704"/>
          </a:xfrm>
          <a:prstGeom prst="rect">
            <a:avLst/>
          </a:prstGeom>
        </p:spPr>
        <p:txBody>
          <a:bodyPr>
            <a:spAutoFit/>
          </a:bodyPr>
          <a:lstStyle/>
          <a:p>
            <a:pPr>
              <a:spcAft>
                <a:spcPct val="0"/>
              </a:spcAft>
            </a:pPr>
            <a:r>
              <a:rPr lang="en-US" altLang="en-US" sz="2400" dirty="0"/>
              <a:t>Each market has a set of skills associated with it and a supply of people with the requisite skills.</a:t>
            </a:r>
          </a:p>
          <a:p>
            <a:pPr>
              <a:spcAft>
                <a:spcPct val="0"/>
              </a:spcAft>
            </a:pPr>
            <a:r>
              <a:rPr lang="en-US" altLang="en-US" sz="2400" dirty="0"/>
              <a:t>If labor markets are competitive, the wages in those markets are determined by the interaction of supply and demand.</a:t>
            </a:r>
          </a:p>
          <a:p>
            <a:pPr>
              <a:spcAft>
                <a:spcPct val="0"/>
              </a:spcAft>
            </a:pPr>
            <a:r>
              <a:rPr lang="en-US" altLang="en-US" sz="2400" dirty="0"/>
              <a:t>As we have seen, firms will hire workers only as long as the value of their product exceeds the relevant market wage.</a:t>
            </a:r>
          </a:p>
          <a:p>
            <a:pPr>
              <a:spcAft>
                <a:spcPct val="0"/>
              </a:spcAft>
            </a:pPr>
            <a:r>
              <a:rPr lang="en-US" altLang="en-US" sz="2400" dirty="0"/>
              <a:t>This is true in all competitive labor markets.</a:t>
            </a:r>
            <a:endParaRPr lang="en-US" sz="2400" dirty="0"/>
          </a:p>
        </p:txBody>
      </p:sp>
    </p:spTree>
    <p:extLst>
      <p:ext uri="{BB962C8B-B14F-4D97-AF65-F5344CB8AC3E}">
        <p14:creationId xmlns:p14="http://schemas.microsoft.com/office/powerpoint/2010/main" val="417273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Markets</a:t>
            </a:r>
          </a:p>
        </p:txBody>
      </p:sp>
      <p:sp>
        <p:nvSpPr>
          <p:cNvPr id="3" name="Content Placeholder 2"/>
          <p:cNvSpPr>
            <a:spLocks noGrp="1"/>
          </p:cNvSpPr>
          <p:nvPr>
            <p:ph sz="quarter" idx="13"/>
          </p:nvPr>
        </p:nvSpPr>
        <p:spPr>
          <a:prstGeom prst="rect">
            <a:avLst/>
          </a:prstGeom>
        </p:spPr>
        <p:txBody>
          <a:bodyPr/>
          <a:lstStyle/>
          <a:p>
            <a:r>
              <a:rPr lang="en-US" altLang="en-US" sz="2400" b="1" dirty="0"/>
              <a:t>demand-determined price</a:t>
            </a:r>
            <a:r>
              <a:rPr lang="en-US" altLang="en-US" sz="2400" b="1" dirty="0">
                <a:solidFill>
                  <a:srgbClr val="006668"/>
                </a:solidFill>
              </a:rPr>
              <a:t> </a:t>
            </a:r>
            <a:r>
              <a:rPr lang="en-US" altLang="en-US" sz="2400" dirty="0"/>
              <a:t>The price of a good that is in fixed supply; it is determined exclusively by what households and firms are willing to pay for the good.</a:t>
            </a:r>
          </a:p>
          <a:p>
            <a:r>
              <a:rPr lang="en-US" altLang="en-US" sz="2400" b="1" dirty="0"/>
              <a:t>pure rent</a:t>
            </a:r>
            <a:r>
              <a:rPr lang="en-US" altLang="en-US" sz="2400" b="1" dirty="0">
                <a:solidFill>
                  <a:srgbClr val="006668"/>
                </a:solidFill>
              </a:rPr>
              <a:t> </a:t>
            </a:r>
            <a:r>
              <a:rPr lang="en-US" altLang="en-US" sz="2400" dirty="0"/>
              <a:t>The return to any factor of production that is in fixed supply.</a:t>
            </a:r>
            <a:endParaRPr lang="en-US" dirty="0"/>
          </a:p>
        </p:txBody>
      </p:sp>
    </p:spTree>
    <p:extLst>
      <p:ext uri="{BB962C8B-B14F-4D97-AF65-F5344CB8AC3E}">
        <p14:creationId xmlns:p14="http://schemas.microsoft.com/office/powerpoint/2010/main" val="225995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9598" y="79821"/>
            <a:ext cx="8229600" cy="1097279"/>
          </a:xfrm>
        </p:spPr>
        <p:txBody>
          <a:bodyPr/>
          <a:lstStyle/>
          <a:p>
            <a:r>
              <a:rPr lang="en-IN" sz="3400" dirty="0"/>
              <a:t>Figure 10.3 The Rent on Land Is Demand Determined</a:t>
            </a:r>
          </a:p>
        </p:txBody>
      </p:sp>
      <p:pic>
        <p:nvPicPr>
          <p:cNvPr id="11266" name="Picture 2" descr="The graph shows the following data:&#10;Y-axis: Rent per acre&#10;X-axis: Land in acres&#10;A vertical line is in the middle of the graph labeled &quot;Supply&quot;&#10;An arc curves down intersecting this line labeled &quot;Demand&quot;&#10;The point at which they cross is labeled on the y-axis as 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44" y="1274658"/>
            <a:ext cx="3378819" cy="3215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sz="quarter" idx="13"/>
          </p:nvPr>
        </p:nvSpPr>
        <p:spPr>
          <a:xfrm>
            <a:off x="356532" y="4581521"/>
            <a:ext cx="8232775" cy="1773108"/>
          </a:xfrm>
        </p:spPr>
        <p:txBody>
          <a:bodyPr/>
          <a:lstStyle/>
          <a:p>
            <a:pPr marL="342900" indent="-342900"/>
            <a:r>
              <a:rPr lang="en-US" altLang="en-US" sz="2000" kern="1200" dirty="0">
                <a:solidFill>
                  <a:schemeClr val="tx1"/>
                </a:solidFill>
                <a:latin typeface="+mn-lt"/>
                <a:ea typeface="+mn-ea"/>
                <a:cs typeface="Arial" panose="020B0604020202020204" pitchFamily="34" charset="0"/>
              </a:rPr>
              <a:t>Because land in general (and each parcel in particular) is in fixed supply, its price is demand determined.</a:t>
            </a:r>
          </a:p>
          <a:p>
            <a:pPr marL="342900" indent="-342900"/>
            <a:r>
              <a:rPr lang="en-US" altLang="en-US" sz="2000" kern="1200" dirty="0">
                <a:solidFill>
                  <a:schemeClr val="tx1"/>
                </a:solidFill>
                <a:latin typeface="+mn-lt"/>
                <a:ea typeface="+mn-ea"/>
                <a:cs typeface="Arial" panose="020B0604020202020204" pitchFamily="34" charset="0"/>
              </a:rPr>
              <a:t>Graphically, a fixed supply is represented by a vertical, perfectly inelastic supply curve. Rent, </a:t>
            </a:r>
            <a:r>
              <a:rPr lang="en-US" altLang="en-US" sz="2000" i="1" kern="1200" dirty="0">
                <a:solidFill>
                  <a:schemeClr val="tx1"/>
                </a:solidFill>
                <a:latin typeface="+mn-lt"/>
                <a:ea typeface="+mn-ea"/>
                <a:cs typeface="Arial" panose="020B0604020202020204" pitchFamily="34" charset="0"/>
              </a:rPr>
              <a:t>R</a:t>
            </a:r>
            <a:r>
              <a:rPr lang="en-US" altLang="en-US" sz="2000" kern="1200" baseline="-25000" dirty="0">
                <a:solidFill>
                  <a:schemeClr val="tx1"/>
                </a:solidFill>
                <a:latin typeface="+mn-lt"/>
                <a:ea typeface="+mn-ea"/>
                <a:cs typeface="Arial" panose="020B0604020202020204" pitchFamily="34" charset="0"/>
              </a:rPr>
              <a:t>0</a:t>
            </a:r>
            <a:r>
              <a:rPr lang="en-US" altLang="en-US" sz="2000" kern="1200" dirty="0">
                <a:solidFill>
                  <a:schemeClr val="tx1"/>
                </a:solidFill>
                <a:latin typeface="+mn-lt"/>
                <a:ea typeface="+mn-ea"/>
                <a:cs typeface="Arial" panose="020B0604020202020204" pitchFamily="34" charset="0"/>
              </a:rPr>
              <a:t>, depends exclusively on demand—what people are willing to pay. </a:t>
            </a:r>
            <a:endParaRPr lang="en-US" sz="2000"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359024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223760"/>
            <a:ext cx="8229600" cy="1097279"/>
          </a:xfrm>
        </p:spPr>
        <p:txBody>
          <a:bodyPr/>
          <a:lstStyle/>
          <a:p>
            <a:r>
              <a:rPr lang="en-US" kern="0" dirty="0"/>
              <a:t>Rent and the Value of Output Produced on Land </a:t>
            </a:r>
            <a:r>
              <a:rPr lang="en-US" sz="2800" dirty="0"/>
              <a:t>(1 of 2)</a:t>
            </a:r>
          </a:p>
        </p:txBody>
      </p:sp>
      <p:sp>
        <p:nvSpPr>
          <p:cNvPr id="4" name="Content Placeholder 3"/>
          <p:cNvSpPr>
            <a:spLocks noGrp="1"/>
          </p:cNvSpPr>
          <p:nvPr>
            <p:ph sz="quarter" idx="13"/>
          </p:nvPr>
        </p:nvSpPr>
        <p:spPr>
          <a:xfrm>
            <a:off x="356532" y="1449839"/>
            <a:ext cx="8232775" cy="3494694"/>
          </a:xfrm>
        </p:spPr>
        <p:txBody>
          <a:bodyPr/>
          <a:lstStyle/>
          <a:p>
            <a:pPr>
              <a:spcAft>
                <a:spcPct val="0"/>
              </a:spcAft>
            </a:pPr>
            <a:r>
              <a:rPr lang="en-US" altLang="en-US" dirty="0"/>
              <a:t>A firm will pay for and use land as long as the revenue earned from selling the product produced on that land is sufficient to cover the price of the land.</a:t>
            </a:r>
          </a:p>
          <a:p>
            <a:pPr>
              <a:spcAft>
                <a:spcPct val="0"/>
              </a:spcAft>
            </a:pPr>
            <a:r>
              <a:rPr lang="en-US" altLang="en-US" dirty="0"/>
              <a:t>Stated in equation form, the firm will use land up to the point at which </a:t>
            </a:r>
            <a:r>
              <a:rPr lang="en-US" altLang="en-US" i="1" dirty="0">
                <a:latin typeface="Times New Roman" panose="02020603050405020304" pitchFamily="18" charset="0"/>
                <a:cs typeface="Times New Roman" panose="02020603050405020304" pitchFamily="18" charset="0"/>
              </a:rPr>
              <a:t>MRP</a:t>
            </a:r>
            <a:r>
              <a:rPr lang="en-US" altLang="en-US" i="1" baseline="-25000" dirty="0">
                <a:latin typeface="Times New Roman" panose="02020603050405020304" pitchFamily="18" charset="0"/>
                <a:cs typeface="Times New Roman" panose="02020603050405020304" pitchFamily="18" charset="0"/>
              </a:rPr>
              <a:t>A</a:t>
            </a:r>
            <a:r>
              <a:rPr lang="en-US" altLang="en-US" i="1" dirty="0">
                <a:latin typeface="Times New Roman" panose="02020603050405020304" pitchFamily="18" charset="0"/>
                <a:cs typeface="Times New Roman" panose="02020603050405020304" pitchFamily="18" charset="0"/>
              </a:rPr>
              <a:t> = P</a:t>
            </a:r>
            <a:r>
              <a:rPr lang="en-US" altLang="en-US" i="1" baseline="-25000" dirty="0">
                <a:latin typeface="Times New Roman" panose="02020603050405020304" pitchFamily="18" charset="0"/>
                <a:cs typeface="Times New Roman" panose="02020603050405020304" pitchFamily="18" charset="0"/>
              </a:rPr>
              <a:t>A</a:t>
            </a:r>
            <a:r>
              <a:rPr lang="en-US" altLang="en-US" i="1" dirty="0">
                <a:latin typeface="Times New Roman" panose="02020603050405020304" pitchFamily="18" charset="0"/>
                <a:cs typeface="Times New Roman" panose="02020603050405020304" pitchFamily="18" charset="0"/>
              </a:rPr>
              <a:t>,</a:t>
            </a:r>
            <a:r>
              <a:rPr lang="en-US" altLang="en-US" dirty="0"/>
              <a:t> where </a:t>
            </a:r>
            <a:r>
              <a:rPr lang="en-US" altLang="en-US" i="1" dirty="0"/>
              <a:t>A</a:t>
            </a:r>
            <a:r>
              <a:rPr lang="en-US" altLang="en-US" dirty="0"/>
              <a:t> is land (acres).</a:t>
            </a:r>
          </a:p>
          <a:p>
            <a:pPr>
              <a:spcAft>
                <a:spcPct val="0"/>
              </a:spcAft>
            </a:pPr>
            <a:r>
              <a:rPr lang="en-US" altLang="en-US" dirty="0"/>
              <a:t>The allocation of a given plot of land among competing uses thus depends on the trade-off between competing products that can be produced there.</a:t>
            </a:r>
            <a:endParaRPr lang="en-US" dirty="0"/>
          </a:p>
        </p:txBody>
      </p:sp>
    </p:spTree>
    <p:extLst>
      <p:ext uri="{BB962C8B-B14F-4D97-AF65-F5344CB8AC3E}">
        <p14:creationId xmlns:p14="http://schemas.microsoft.com/office/powerpoint/2010/main" val="3002577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223760"/>
            <a:ext cx="8229600" cy="1097279"/>
          </a:xfrm>
        </p:spPr>
        <p:txBody>
          <a:bodyPr/>
          <a:lstStyle/>
          <a:p>
            <a:r>
              <a:rPr lang="en-US" kern="0" dirty="0"/>
              <a:t>Rent and the Value of Output Produced on Land </a:t>
            </a:r>
            <a:r>
              <a:rPr lang="en-US" sz="2800" dirty="0"/>
              <a:t>(2 of 2)</a:t>
            </a:r>
          </a:p>
        </p:txBody>
      </p:sp>
      <p:sp>
        <p:nvSpPr>
          <p:cNvPr id="3" name="Content Placeholder 2"/>
          <p:cNvSpPr>
            <a:spLocks noGrp="1"/>
          </p:cNvSpPr>
          <p:nvPr>
            <p:ph sz="quarter" idx="13"/>
          </p:nvPr>
        </p:nvSpPr>
        <p:spPr>
          <a:xfrm>
            <a:off x="356532" y="1449839"/>
            <a:ext cx="8232775" cy="1674361"/>
          </a:xfrm>
          <a:prstGeom prst="rect">
            <a:avLst/>
          </a:prstGeom>
        </p:spPr>
        <p:txBody>
          <a:bodyPr/>
          <a:lstStyle/>
          <a:p>
            <a:r>
              <a:rPr lang="en-US" altLang="en-US" sz="2400" dirty="0"/>
              <a:t>One final word: Because land cannot be moved physically, the value of any one parcel depends to a large extent on the uses to which adjoining parcels are put.</a:t>
            </a:r>
            <a:endParaRPr lang="en-US" dirty="0"/>
          </a:p>
        </p:txBody>
      </p:sp>
    </p:spTree>
    <p:extLst>
      <p:ext uri="{BB962C8B-B14F-4D97-AF65-F5344CB8AC3E}">
        <p14:creationId xmlns:p14="http://schemas.microsoft.com/office/powerpoint/2010/main" val="149300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355596" y="146511"/>
            <a:ext cx="8229600" cy="1175119"/>
          </a:xfrm>
        </p:spPr>
        <p:txBody>
          <a:bodyPr>
            <a:spAutoFit/>
          </a:bodyPr>
          <a:lstStyle/>
          <a:p>
            <a:r>
              <a:rPr lang="en-US" dirty="0"/>
              <a:t>Chapter Outline and Learning Objectives </a:t>
            </a:r>
            <a:r>
              <a:rPr lang="en-US" sz="2800" dirty="0"/>
              <a:t>(1 of 2)</a:t>
            </a:r>
          </a:p>
        </p:txBody>
      </p:sp>
      <p:sp>
        <p:nvSpPr>
          <p:cNvPr id="13" name="Content Placeholder 12"/>
          <p:cNvSpPr>
            <a:spLocks noGrp="1"/>
          </p:cNvSpPr>
          <p:nvPr>
            <p:ph sz="quarter" idx="4294967295"/>
          </p:nvPr>
        </p:nvSpPr>
        <p:spPr>
          <a:xfrm>
            <a:off x="355596" y="1424979"/>
            <a:ext cx="8232775" cy="1154132"/>
          </a:xfrm>
        </p:spPr>
        <p:txBody>
          <a:bodyPr anchor="ctr">
            <a:spAutoFit/>
          </a:bodyPr>
          <a:lstStyle/>
          <a:p>
            <a:pPr marL="0" indent="0">
              <a:buNone/>
            </a:pPr>
            <a:r>
              <a:rPr lang="en-IN" sz="2400" b="1" kern="1200" dirty="0">
                <a:solidFill>
                  <a:schemeClr val="tx1"/>
                </a:solidFill>
                <a:latin typeface="+mn-lt"/>
                <a:ea typeface="+mn-ea"/>
                <a:cs typeface="+mn-cs"/>
              </a:rPr>
              <a:t>10.1</a:t>
            </a:r>
            <a:r>
              <a:rPr lang="en-IN" sz="2400" b="1" kern="1200" dirty="0">
                <a:solidFill>
                  <a:srgbClr val="007FA3"/>
                </a:solidFill>
                <a:latin typeface="+mn-lt"/>
                <a:ea typeface="+mn-ea"/>
                <a:cs typeface="+mn-cs"/>
              </a:rPr>
              <a:t> </a:t>
            </a:r>
            <a:r>
              <a:rPr lang="en-IN" sz="2400" b="1" kern="1200" dirty="0">
                <a:solidFill>
                  <a:schemeClr val="tx1"/>
                </a:solidFill>
                <a:latin typeface="+mn-lt"/>
                <a:ea typeface="+mn-ea"/>
                <a:cs typeface="+mn-cs"/>
              </a:rPr>
              <a:t>Input Markets: Basic Concepts</a:t>
            </a:r>
          </a:p>
          <a:p>
            <a:pPr marL="285750" indent="-285750">
              <a:spcBef>
                <a:spcPts val="1800"/>
              </a:spcBef>
            </a:pPr>
            <a:r>
              <a:rPr lang="en-IN" sz="2400" dirty="0">
                <a:latin typeface="+mn-lt"/>
                <a:cs typeface="Arial" pitchFamily="34" charset="0"/>
              </a:rPr>
              <a:t>Define the basic concepts of input markets.</a:t>
            </a:r>
          </a:p>
        </p:txBody>
      </p:sp>
      <p:sp>
        <p:nvSpPr>
          <p:cNvPr id="14" name="Content Placeholder 13"/>
          <p:cNvSpPr>
            <a:spLocks noGrp="1"/>
          </p:cNvSpPr>
          <p:nvPr>
            <p:ph sz="quarter" idx="4294967295"/>
          </p:nvPr>
        </p:nvSpPr>
        <p:spPr>
          <a:xfrm>
            <a:off x="355596" y="2674479"/>
            <a:ext cx="8229600" cy="1523464"/>
          </a:xfrm>
        </p:spPr>
        <p:txBody>
          <a:bodyPr anchor="ctr">
            <a:spAutoFit/>
          </a:bodyPr>
          <a:lstStyle/>
          <a:p>
            <a:pPr marL="0" indent="0">
              <a:buNone/>
            </a:pPr>
            <a:r>
              <a:rPr lang="en-IN" sz="2400" b="1" kern="1200" dirty="0">
                <a:solidFill>
                  <a:schemeClr val="tx1"/>
                </a:solidFill>
                <a:latin typeface="+mn-lt"/>
                <a:ea typeface="+mn-ea"/>
                <a:cs typeface="+mn-cs"/>
              </a:rPr>
              <a:t>10.2</a:t>
            </a:r>
            <a:r>
              <a:rPr lang="en-IN" sz="2400" b="1" kern="1200" dirty="0">
                <a:solidFill>
                  <a:srgbClr val="007FA3"/>
                </a:solidFill>
                <a:latin typeface="+mn-lt"/>
                <a:ea typeface="+mn-ea"/>
                <a:cs typeface="+mn-cs"/>
              </a:rPr>
              <a:t> </a:t>
            </a:r>
            <a:r>
              <a:rPr lang="en-IN" sz="2400" b="1" kern="1200" dirty="0" err="1">
                <a:solidFill>
                  <a:schemeClr val="tx1"/>
                </a:solidFill>
                <a:latin typeface="+mn-lt"/>
                <a:ea typeface="+mn-ea"/>
                <a:cs typeface="+mn-cs"/>
              </a:rPr>
              <a:t>Labor</a:t>
            </a:r>
            <a:r>
              <a:rPr lang="en-IN" sz="2400" b="1" kern="1200" dirty="0">
                <a:solidFill>
                  <a:schemeClr val="tx1"/>
                </a:solidFill>
                <a:latin typeface="+mn-lt"/>
                <a:ea typeface="+mn-ea"/>
                <a:cs typeface="+mn-cs"/>
              </a:rPr>
              <a:t> Markets</a:t>
            </a:r>
          </a:p>
          <a:p>
            <a:pPr marL="285750" indent="-285750">
              <a:spcBef>
                <a:spcPts val="1800"/>
              </a:spcBef>
            </a:pPr>
            <a:r>
              <a:rPr lang="en-IN" sz="2400" dirty="0">
                <a:latin typeface="+mn-lt"/>
                <a:cs typeface="Arial" pitchFamily="34" charset="0"/>
              </a:rPr>
              <a:t>Discuss the conditions that affect supply and demand in </a:t>
            </a:r>
            <a:r>
              <a:rPr lang="en-IN" sz="2400" dirty="0" err="1">
                <a:latin typeface="+mn-lt"/>
                <a:cs typeface="Arial" pitchFamily="34" charset="0"/>
              </a:rPr>
              <a:t>labor</a:t>
            </a:r>
            <a:r>
              <a:rPr lang="en-IN" sz="2400" dirty="0">
                <a:latin typeface="+mn-lt"/>
                <a:cs typeface="Arial" pitchFamily="34" charset="0"/>
              </a:rPr>
              <a:t> markets.</a:t>
            </a:r>
          </a:p>
        </p:txBody>
      </p:sp>
      <p:sp>
        <p:nvSpPr>
          <p:cNvPr id="2" name="Content Placeholder 1"/>
          <p:cNvSpPr>
            <a:spLocks noGrp="1"/>
          </p:cNvSpPr>
          <p:nvPr>
            <p:ph sz="quarter" idx="4294967295"/>
          </p:nvPr>
        </p:nvSpPr>
        <p:spPr>
          <a:xfrm>
            <a:off x="365121" y="4359056"/>
            <a:ext cx="8223250" cy="1366805"/>
          </a:xfrm>
        </p:spPr>
        <p:txBody>
          <a:bodyPr anchor="ctr"/>
          <a:lstStyle/>
          <a:p>
            <a:pPr marL="0" indent="0">
              <a:buNone/>
            </a:pPr>
            <a:r>
              <a:rPr lang="en-IN" sz="2400" b="1" kern="1200" dirty="0">
                <a:solidFill>
                  <a:schemeClr val="tx1"/>
                </a:solidFill>
                <a:latin typeface="+mn-lt"/>
                <a:ea typeface="+mn-ea"/>
                <a:cs typeface="+mn-cs"/>
              </a:rPr>
              <a:t>10.3</a:t>
            </a:r>
            <a:r>
              <a:rPr lang="en-IN" sz="2400" b="1" kern="1200" dirty="0">
                <a:solidFill>
                  <a:srgbClr val="007FA3"/>
                </a:solidFill>
                <a:latin typeface="+mn-lt"/>
                <a:ea typeface="+mn-ea"/>
                <a:cs typeface="+mn-cs"/>
              </a:rPr>
              <a:t> </a:t>
            </a:r>
            <a:r>
              <a:rPr lang="en-IN" sz="2400" b="1" kern="1200" dirty="0">
                <a:solidFill>
                  <a:schemeClr val="tx1"/>
                </a:solidFill>
                <a:latin typeface="+mn-lt"/>
                <a:ea typeface="+mn-ea"/>
                <a:cs typeface="+mn-cs"/>
              </a:rPr>
              <a:t>Land Markets</a:t>
            </a:r>
          </a:p>
          <a:p>
            <a:pPr marL="285750" indent="-285750">
              <a:spcBef>
                <a:spcPts val="1800"/>
              </a:spcBef>
            </a:pPr>
            <a:r>
              <a:rPr lang="en-IN" sz="2400" dirty="0">
                <a:latin typeface="+mn-lt"/>
                <a:cs typeface="Arial" pitchFamily="34" charset="0"/>
              </a:rPr>
              <a:t>Describe the relationship between supply and demand in land markets.</a:t>
            </a:r>
          </a:p>
        </p:txBody>
      </p:sp>
    </p:spTree>
    <p:extLst>
      <p:ext uri="{BB962C8B-B14F-4D97-AF65-F5344CB8AC3E}">
        <p14:creationId xmlns:p14="http://schemas.microsoft.com/office/powerpoint/2010/main" val="1301558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126780"/>
            <a:ext cx="8229600" cy="563077"/>
          </a:xfrm>
        </p:spPr>
        <p:txBody>
          <a:bodyPr anchor="ctr"/>
          <a:lstStyle/>
          <a:p>
            <a:r>
              <a:rPr lang="pt-BR" dirty="0"/>
              <a:t>Economics In Practice </a:t>
            </a:r>
            <a:r>
              <a:rPr lang="pt-BR" sz="2800" dirty="0"/>
              <a:t>(4 of 4)</a:t>
            </a:r>
          </a:p>
        </p:txBody>
      </p:sp>
      <p:sp>
        <p:nvSpPr>
          <p:cNvPr id="6" name="Content Placeholder 5"/>
          <p:cNvSpPr>
            <a:spLocks noGrp="1"/>
          </p:cNvSpPr>
          <p:nvPr>
            <p:ph sz="quarter" idx="15"/>
          </p:nvPr>
        </p:nvSpPr>
        <p:spPr>
          <a:xfrm>
            <a:off x="356532" y="733645"/>
            <a:ext cx="8232775" cy="497018"/>
          </a:xfrm>
        </p:spPr>
        <p:txBody>
          <a:bodyPr anchor="ctr"/>
          <a:lstStyle/>
          <a:p>
            <a:pPr marL="0" indent="0">
              <a:spcBef>
                <a:spcPts val="0"/>
              </a:spcBef>
              <a:buNone/>
            </a:pPr>
            <a:r>
              <a:rPr lang="en-IN" sz="2800" b="1" dirty="0">
                <a:solidFill>
                  <a:srgbClr val="007FA3"/>
                </a:solidFill>
                <a:latin typeface="+mj-lt"/>
                <a:ea typeface="Times New Roman"/>
                <a:cs typeface="Times New Roman"/>
                <a:sym typeface="Times New Roman"/>
              </a:rPr>
              <a:t>Where Do You Want to Live?</a:t>
            </a:r>
          </a:p>
        </p:txBody>
      </p:sp>
      <p:sp>
        <p:nvSpPr>
          <p:cNvPr id="4" name="Content Placeholder 3"/>
          <p:cNvSpPr>
            <a:spLocks noGrp="1"/>
          </p:cNvSpPr>
          <p:nvPr>
            <p:ph sz="quarter" idx="13"/>
          </p:nvPr>
        </p:nvSpPr>
        <p:spPr>
          <a:xfrm>
            <a:off x="356533" y="1323865"/>
            <a:ext cx="4232400" cy="3798476"/>
          </a:xfrm>
        </p:spPr>
        <p:txBody>
          <a:bodyPr/>
          <a:lstStyle/>
          <a:p>
            <a:pPr marL="0" indent="0">
              <a:buNone/>
            </a:pPr>
            <a:r>
              <a:rPr lang="en-US" sz="1800" dirty="0"/>
              <a:t>Your local newspaper may have an article comparing the cost of living in your town or city to other places in the United States. The range in size and quality of houses is quite large, but construction costs are actually similar. </a:t>
            </a:r>
          </a:p>
          <a:p>
            <a:pPr marL="0" indent="0">
              <a:buNone/>
            </a:pPr>
            <a:r>
              <a:rPr lang="en-US" sz="1800" dirty="0"/>
              <a:t>Housing price differences are driven much more by differences in land costs. Land in a particular location is inelastically supplied. </a:t>
            </a:r>
          </a:p>
          <a:p>
            <a:pPr marL="0" indent="0">
              <a:buNone/>
            </a:pPr>
            <a:r>
              <a:rPr lang="en-US" sz="1800" dirty="0"/>
              <a:t>Price differences are demand determined, given the fixed supply.</a:t>
            </a:r>
          </a:p>
        </p:txBody>
      </p:sp>
      <p:pic>
        <p:nvPicPr>
          <p:cNvPr id="12290" name="Picture 2" descr="A photo shows residential, multistoried apartment building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809" y="1877695"/>
            <a:ext cx="4056888" cy="264543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quarter" idx="14"/>
          </p:nvPr>
        </p:nvSpPr>
        <p:spPr>
          <a:xfrm>
            <a:off x="356536" y="5200291"/>
            <a:ext cx="8232775" cy="1171942"/>
          </a:xfrm>
        </p:spPr>
        <p:txBody>
          <a:bodyPr/>
          <a:lstStyle/>
          <a:p>
            <a:pPr marL="0" indent="0">
              <a:buNone/>
            </a:pPr>
            <a:r>
              <a:rPr lang="en-IN" sz="1800" dirty="0">
                <a:solidFill>
                  <a:prstClr val="black"/>
                </a:solidFill>
              </a:rPr>
              <a:t>CRITICAL THINKING</a:t>
            </a:r>
          </a:p>
          <a:p>
            <a:pPr marL="342900" indent="-342900">
              <a:buFont typeface="+mj-lt"/>
              <a:buAutoNum type="arabicPeriod"/>
            </a:pPr>
            <a:r>
              <a:rPr lang="en-US" sz="1800" dirty="0">
                <a:solidFill>
                  <a:prstClr val="black"/>
                </a:solidFill>
              </a:rPr>
              <a:t>Europe has been expanding its range of high-speed trains. What do you think this might do to land prices in the areas served by these trains?</a:t>
            </a:r>
          </a:p>
        </p:txBody>
      </p:sp>
    </p:spTree>
    <p:extLst>
      <p:ext uri="{BB962C8B-B14F-4D97-AF65-F5344CB8AC3E}">
        <p14:creationId xmlns:p14="http://schemas.microsoft.com/office/powerpoint/2010/main" val="1126270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Demand Curves</a:t>
            </a:r>
          </a:p>
        </p:txBody>
      </p:sp>
      <p:sp>
        <p:nvSpPr>
          <p:cNvPr id="6" name="Content Placeholder 5"/>
          <p:cNvSpPr>
            <a:spLocks noGrp="1"/>
          </p:cNvSpPr>
          <p:nvPr>
            <p:ph sz="quarter" idx="13"/>
          </p:nvPr>
        </p:nvSpPr>
        <p:spPr>
          <a:xfrm>
            <a:off x="356532" y="1387209"/>
            <a:ext cx="8232775" cy="1652310"/>
          </a:xfrm>
        </p:spPr>
        <p:txBody>
          <a:bodyPr/>
          <a:lstStyle/>
          <a:p>
            <a:pPr marL="0" indent="0">
              <a:buNone/>
            </a:pPr>
            <a:r>
              <a:rPr lang="en-IN" b="1" dirty="0"/>
              <a:t>Shifts in Factor Demand Curves</a:t>
            </a:r>
          </a:p>
          <a:p>
            <a:pPr marL="0" indent="0">
              <a:buNone/>
            </a:pPr>
            <a:r>
              <a:rPr lang="en-IN" b="1" i="1" dirty="0"/>
              <a:t>The Demand for Outputs</a:t>
            </a:r>
          </a:p>
          <a:p>
            <a:r>
              <a:rPr lang="en-IN" dirty="0"/>
              <a:t>In case of </a:t>
            </a:r>
            <a:r>
              <a:rPr lang="en-IN" dirty="0" err="1"/>
              <a:t>labor</a:t>
            </a:r>
            <a:r>
              <a:rPr lang="en-IN" dirty="0"/>
              <a:t> (</a:t>
            </a:r>
            <a:r>
              <a:rPr lang="en-IN" i="1" dirty="0"/>
              <a:t>L</a:t>
            </a:r>
            <a:r>
              <a:rPr lang="en-IN" dirty="0"/>
              <a:t>): </a:t>
            </a:r>
          </a:p>
        </p:txBody>
      </p:sp>
      <p:pic>
        <p:nvPicPr>
          <p:cNvPr id="2163" name="Picture 115" descr="MRP sub L equals MP sub L times P sub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04" y="3213794"/>
            <a:ext cx="2513497" cy="430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7"/>
          <p:cNvSpPr>
            <a:spLocks noGrp="1"/>
          </p:cNvSpPr>
          <p:nvPr>
            <p:ph sz="quarter" idx="15"/>
          </p:nvPr>
        </p:nvSpPr>
        <p:spPr>
          <a:xfrm>
            <a:off x="356532" y="3763272"/>
            <a:ext cx="8232775" cy="2592987"/>
          </a:xfrm>
        </p:spPr>
        <p:txBody>
          <a:bodyPr>
            <a:spAutoFit/>
          </a:bodyPr>
          <a:lstStyle/>
          <a:p>
            <a:r>
              <a:rPr lang="en-IN" dirty="0"/>
              <a:t>If product demand increases, product price will rise and marginal revenue product (factor demand) will increase; the </a:t>
            </a:r>
            <a:r>
              <a:rPr lang="en-IN" i="1" dirty="0"/>
              <a:t>MRP</a:t>
            </a:r>
            <a:r>
              <a:rPr lang="en-IN" dirty="0"/>
              <a:t> curve will shift to the right. </a:t>
            </a:r>
          </a:p>
          <a:p>
            <a:r>
              <a:rPr lang="en-IN" dirty="0"/>
              <a:t>If product demand declines, product price will fall and marginal revenue product (factor demand) will decrease; the </a:t>
            </a:r>
            <a:r>
              <a:rPr lang="en-IN" i="1" dirty="0"/>
              <a:t>MRP</a:t>
            </a:r>
            <a:r>
              <a:rPr lang="en-IN" dirty="0"/>
              <a:t> curve will shift to the left.</a:t>
            </a:r>
          </a:p>
        </p:txBody>
      </p:sp>
    </p:spTree>
    <p:extLst>
      <p:ext uri="{BB962C8B-B14F-4D97-AF65-F5344CB8AC3E}">
        <p14:creationId xmlns:p14="http://schemas.microsoft.com/office/powerpoint/2010/main" val="386561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2" y="632047"/>
            <a:ext cx="8558868" cy="619385"/>
          </a:xfrm>
        </p:spPr>
        <p:txBody>
          <a:bodyPr anchor="ctr"/>
          <a:lstStyle/>
          <a:p>
            <a:r>
              <a:rPr lang="en-US" dirty="0"/>
              <a:t>Shifts in Factor Demand Curves </a:t>
            </a:r>
            <a:r>
              <a:rPr lang="en-US" sz="2800" dirty="0"/>
              <a:t>(1 of 2)</a:t>
            </a:r>
          </a:p>
        </p:txBody>
      </p:sp>
      <p:sp>
        <p:nvSpPr>
          <p:cNvPr id="5" name="Content Placeholder 4"/>
          <p:cNvSpPr>
            <a:spLocks noGrp="1"/>
          </p:cNvSpPr>
          <p:nvPr>
            <p:ph sz="quarter" idx="13"/>
          </p:nvPr>
        </p:nvSpPr>
        <p:spPr>
          <a:xfrm>
            <a:off x="356532" y="1449839"/>
            <a:ext cx="8232775" cy="2223655"/>
          </a:xfrm>
        </p:spPr>
        <p:txBody>
          <a:bodyPr>
            <a:spAutoFit/>
          </a:bodyPr>
          <a:lstStyle/>
          <a:p>
            <a:pPr marL="0" indent="0">
              <a:buNone/>
            </a:pPr>
            <a:r>
              <a:rPr lang="en-US" b="1" i="1" dirty="0"/>
              <a:t>The Quantity of Complementary and Substitutable Inputs</a:t>
            </a:r>
          </a:p>
          <a:p>
            <a:r>
              <a:rPr lang="en-US" altLang="en-US" dirty="0"/>
              <a:t>The production and use of capital enhances the productivity of labor and normally increases the demand for labor and drives up wages.</a:t>
            </a:r>
          </a:p>
        </p:txBody>
      </p:sp>
      <p:sp>
        <p:nvSpPr>
          <p:cNvPr id="7" name="Content Placeholder 6"/>
          <p:cNvSpPr>
            <a:spLocks noGrp="1"/>
          </p:cNvSpPr>
          <p:nvPr>
            <p:ph sz="quarter" idx="15"/>
          </p:nvPr>
        </p:nvSpPr>
        <p:spPr>
          <a:xfrm>
            <a:off x="356532" y="3878954"/>
            <a:ext cx="8232775" cy="1854323"/>
          </a:xfrm>
        </p:spPr>
        <p:txBody>
          <a:bodyPr>
            <a:spAutoFit/>
          </a:bodyPr>
          <a:lstStyle/>
          <a:p>
            <a:pPr marL="0" indent="0">
              <a:buNone/>
            </a:pPr>
            <a:r>
              <a:rPr lang="en-US" altLang="en-US" b="1" i="1" dirty="0"/>
              <a:t>The Prices of Other Inputs</a:t>
            </a:r>
          </a:p>
          <a:p>
            <a:r>
              <a:rPr lang="en-US" altLang="en-US" dirty="0"/>
              <a:t>When a firm has a choice among alternative technologies, the choice it makes depends to some extent on relative input prices.</a:t>
            </a:r>
            <a:endParaRPr lang="en-US" dirty="0"/>
          </a:p>
        </p:txBody>
      </p:sp>
    </p:spTree>
    <p:extLst>
      <p:ext uri="{BB962C8B-B14F-4D97-AF65-F5344CB8AC3E}">
        <p14:creationId xmlns:p14="http://schemas.microsoft.com/office/powerpoint/2010/main" val="4207461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1" y="632047"/>
            <a:ext cx="8525001" cy="619385"/>
          </a:xfrm>
        </p:spPr>
        <p:txBody>
          <a:bodyPr anchor="ctr"/>
          <a:lstStyle/>
          <a:p>
            <a:r>
              <a:rPr lang="en-US" dirty="0"/>
              <a:t>Shifts in Factor Demand Curves </a:t>
            </a:r>
            <a:r>
              <a:rPr lang="en-US" sz="2800" dirty="0"/>
              <a:t>(2 of 2)</a:t>
            </a:r>
          </a:p>
        </p:txBody>
      </p:sp>
      <p:sp>
        <p:nvSpPr>
          <p:cNvPr id="3" name="Content Placeholder 2"/>
          <p:cNvSpPr>
            <a:spLocks noGrp="1"/>
          </p:cNvSpPr>
          <p:nvPr>
            <p:ph sz="quarter" idx="13"/>
          </p:nvPr>
        </p:nvSpPr>
        <p:spPr>
          <a:xfrm>
            <a:off x="356532" y="1449839"/>
            <a:ext cx="8232775" cy="2216228"/>
          </a:xfrm>
          <a:prstGeom prst="rect">
            <a:avLst/>
          </a:prstGeom>
        </p:spPr>
        <p:txBody>
          <a:bodyPr/>
          <a:lstStyle/>
          <a:p>
            <a:pPr marL="0" indent="0">
              <a:buNone/>
            </a:pPr>
            <a:r>
              <a:rPr lang="en-US" sz="2400" b="1" i="1" kern="0" dirty="0"/>
              <a:t>Technological Change</a:t>
            </a:r>
          </a:p>
          <a:p>
            <a:pPr marL="360363" lvl="1">
              <a:spcBef>
                <a:spcPts val="1500"/>
              </a:spcBef>
              <a:buFont typeface="Arial"/>
              <a:buChar char="•"/>
            </a:pPr>
            <a:r>
              <a:rPr lang="en-US" altLang="en-US" b="1" dirty="0"/>
              <a:t>technological change </a:t>
            </a:r>
            <a:r>
              <a:rPr lang="en-US" altLang="en-US" dirty="0"/>
              <a:t>The introduction of new methods of production or new products intended to increase the productivity of existing inputs or to raise marginal products.</a:t>
            </a:r>
            <a:endParaRPr lang="en-US" dirty="0"/>
          </a:p>
        </p:txBody>
      </p:sp>
    </p:spTree>
    <p:extLst>
      <p:ext uri="{BB962C8B-B14F-4D97-AF65-F5344CB8AC3E}">
        <p14:creationId xmlns:p14="http://schemas.microsoft.com/office/powerpoint/2010/main" val="365706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139090"/>
            <a:ext cx="8229600" cy="1097279"/>
          </a:xfrm>
        </p:spPr>
        <p:txBody>
          <a:bodyPr anchor="ctr"/>
          <a:lstStyle/>
          <a:p>
            <a:pPr>
              <a:defRPr/>
            </a:pPr>
            <a:r>
              <a:rPr lang="en-US" kern="0" dirty="0"/>
              <a:t>Profit-Maximizing Condition in Input Markets </a:t>
            </a:r>
            <a:r>
              <a:rPr lang="en-US" sz="2800" dirty="0"/>
              <a:t>(1 of 2)</a:t>
            </a:r>
            <a:endParaRPr lang="en-US" sz="2800" kern="0" dirty="0"/>
          </a:p>
        </p:txBody>
      </p:sp>
      <p:sp>
        <p:nvSpPr>
          <p:cNvPr id="3" name="Content Placeholder 2"/>
          <p:cNvSpPr>
            <a:spLocks noGrp="1"/>
          </p:cNvSpPr>
          <p:nvPr>
            <p:ph sz="quarter" idx="13"/>
          </p:nvPr>
        </p:nvSpPr>
        <p:spPr>
          <a:xfrm>
            <a:off x="356532" y="1449839"/>
            <a:ext cx="8232775" cy="853094"/>
          </a:xfrm>
        </p:spPr>
        <p:txBody>
          <a:bodyPr/>
          <a:lstStyle/>
          <a:p>
            <a:r>
              <a:rPr lang="en-US" altLang="en-US" sz="2400" dirty="0"/>
              <a:t>The profit-maximizing condition for the perfectly competitive firm is:</a:t>
            </a:r>
          </a:p>
        </p:txBody>
      </p:sp>
      <p:pic>
        <p:nvPicPr>
          <p:cNvPr id="3416" name="Picture 344" descr="P sub L equals MRP sub L equals MP sub L times P sub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594" y="2534063"/>
            <a:ext cx="3852243" cy="620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17" name="Picture 345" descr="P sub K equals MRP sub K equals MP sub K times P sub 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577" y="3331840"/>
            <a:ext cx="3877949" cy="481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18" name="Picture 346" descr="P sub A equals MRP sub A equals MP sub A times P sub 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1962" y="3990067"/>
            <a:ext cx="3778795" cy="488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quarter" idx="15"/>
          </p:nvPr>
        </p:nvSpPr>
        <p:spPr>
          <a:xfrm>
            <a:off x="356532" y="4649451"/>
            <a:ext cx="8232775" cy="1065402"/>
          </a:xfrm>
        </p:spPr>
        <p:txBody>
          <a:bodyPr/>
          <a:lstStyle/>
          <a:p>
            <a:pPr marL="0" indent="0">
              <a:buNone/>
            </a:pPr>
            <a:r>
              <a:rPr lang="en-US" altLang="en-US" dirty="0"/>
              <a:t>where </a:t>
            </a:r>
            <a:r>
              <a:rPr lang="en-US" altLang="en-US" i="1" dirty="0"/>
              <a:t>L</a:t>
            </a:r>
            <a:r>
              <a:rPr lang="en-US" altLang="en-US" dirty="0"/>
              <a:t> is labor, </a:t>
            </a:r>
            <a:r>
              <a:rPr lang="en-US" altLang="en-US" i="1" dirty="0"/>
              <a:t>K</a:t>
            </a:r>
            <a:r>
              <a:rPr lang="en-US" altLang="en-US" dirty="0"/>
              <a:t> is capital, </a:t>
            </a:r>
            <a:r>
              <a:rPr lang="en-US" altLang="en-US" i="1" dirty="0"/>
              <a:t>A</a:t>
            </a:r>
            <a:r>
              <a:rPr lang="en-US" altLang="en-US" dirty="0"/>
              <a:t> is land (acres), </a:t>
            </a:r>
            <a:r>
              <a:rPr lang="en-US" altLang="en-US" i="1" dirty="0"/>
              <a:t>X </a:t>
            </a:r>
            <a:r>
              <a:rPr lang="en-US" altLang="en-US" dirty="0"/>
              <a:t>is output, and </a:t>
            </a:r>
            <a:r>
              <a:rPr lang="en-US" altLang="en-US" i="1" dirty="0"/>
              <a:t>P</a:t>
            </a:r>
            <a:r>
              <a:rPr lang="en-US" altLang="en-US" i="1" baseline="-25000" dirty="0"/>
              <a:t>X</a:t>
            </a:r>
            <a:r>
              <a:rPr lang="en-US" altLang="en-US" dirty="0"/>
              <a:t> is the price of that output.</a:t>
            </a:r>
            <a:endParaRPr lang="en-IN" dirty="0"/>
          </a:p>
        </p:txBody>
      </p:sp>
    </p:spTree>
    <p:extLst>
      <p:ext uri="{BB962C8B-B14F-4D97-AF65-F5344CB8AC3E}">
        <p14:creationId xmlns:p14="http://schemas.microsoft.com/office/powerpoint/2010/main" val="396998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223760"/>
            <a:ext cx="8229600" cy="1097279"/>
          </a:xfrm>
        </p:spPr>
        <p:txBody>
          <a:bodyPr/>
          <a:lstStyle/>
          <a:p>
            <a:pPr>
              <a:defRPr/>
            </a:pPr>
            <a:r>
              <a:rPr lang="en-US" kern="0" dirty="0"/>
              <a:t>Profit-Maximizing Condition in Input Markets </a:t>
            </a:r>
            <a:r>
              <a:rPr lang="en-US" sz="2800" dirty="0"/>
              <a:t>(2 of 2)</a:t>
            </a:r>
            <a:endParaRPr lang="en-US" sz="2800" kern="0" dirty="0"/>
          </a:p>
        </p:txBody>
      </p:sp>
      <p:sp>
        <p:nvSpPr>
          <p:cNvPr id="3" name="Content Placeholder 2"/>
          <p:cNvSpPr>
            <a:spLocks noGrp="1"/>
          </p:cNvSpPr>
          <p:nvPr>
            <p:ph sz="quarter" idx="13"/>
          </p:nvPr>
        </p:nvSpPr>
        <p:spPr>
          <a:xfrm>
            <a:off x="356532" y="1449839"/>
            <a:ext cx="8232775" cy="920828"/>
          </a:xfrm>
          <a:prstGeom prst="rect">
            <a:avLst/>
          </a:prstGeom>
        </p:spPr>
        <p:txBody>
          <a:bodyPr/>
          <a:lstStyle/>
          <a:p>
            <a:r>
              <a:rPr lang="en-US" altLang="en-US" sz="2400" dirty="0"/>
              <a:t>If all the conditions hold at the same time, it is possible to rewrite them another way:</a:t>
            </a:r>
            <a:endParaRPr lang="en-US" dirty="0"/>
          </a:p>
        </p:txBody>
      </p:sp>
      <p:pic>
        <p:nvPicPr>
          <p:cNvPr id="4212" name="Picture 116" descr="MP sub L by P sub L equals MP sub K by P sub K, which equals MP sub A by P sub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667" y="2604374"/>
            <a:ext cx="2280210" cy="752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604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223760"/>
            <a:ext cx="8229600" cy="1097279"/>
          </a:xfrm>
        </p:spPr>
        <p:txBody>
          <a:bodyPr/>
          <a:lstStyle/>
          <a:p>
            <a:pPr>
              <a:defRPr/>
            </a:pPr>
            <a:r>
              <a:rPr lang="en-US" dirty="0"/>
              <a:t>Looking Ahead</a:t>
            </a:r>
            <a:endParaRPr lang="en-US" sz="2800" kern="0" dirty="0"/>
          </a:p>
        </p:txBody>
      </p:sp>
      <p:sp>
        <p:nvSpPr>
          <p:cNvPr id="6" name="Content Placeholder 2"/>
          <p:cNvSpPr>
            <a:spLocks noGrp="1"/>
          </p:cNvSpPr>
          <p:nvPr>
            <p:ph sz="quarter" idx="13"/>
          </p:nvPr>
        </p:nvSpPr>
        <p:spPr>
          <a:xfrm>
            <a:off x="356532" y="1449839"/>
            <a:ext cx="8232775" cy="3257628"/>
          </a:xfrm>
          <a:prstGeom prst="rect">
            <a:avLst/>
          </a:prstGeom>
        </p:spPr>
        <p:txBody>
          <a:bodyPr/>
          <a:lstStyle/>
          <a:p>
            <a:r>
              <a:rPr lang="en-US" altLang="en-US" dirty="0"/>
              <a:t>We now have a complete, but simplified picture of household and firm decision making.</a:t>
            </a:r>
          </a:p>
          <a:p>
            <a:r>
              <a:rPr lang="en-US" altLang="en-US" dirty="0"/>
              <a:t>We derived the supply curve of a competitive firm in the short run and discussed output market adjustments in the long run.</a:t>
            </a:r>
          </a:p>
          <a:p>
            <a:r>
              <a:rPr lang="en-US" altLang="en-US" dirty="0"/>
              <a:t>The next chapter takes up the complexity of what we have been loosely calling the “capital market.” </a:t>
            </a:r>
            <a:endParaRPr lang="en-US" dirty="0"/>
          </a:p>
        </p:txBody>
      </p:sp>
    </p:spTree>
    <p:extLst>
      <p:ext uri="{BB962C8B-B14F-4D97-AF65-F5344CB8AC3E}">
        <p14:creationId xmlns:p14="http://schemas.microsoft.com/office/powerpoint/2010/main" val="3481004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2" y="166869"/>
            <a:ext cx="8229600" cy="619385"/>
          </a:xfrm>
        </p:spPr>
        <p:txBody>
          <a:bodyPr/>
          <a:lstStyle/>
          <a:p>
            <a:r>
              <a:rPr lang="en-US" dirty="0"/>
              <a:t>Review Terms and Concepts</a:t>
            </a:r>
          </a:p>
        </p:txBody>
      </p:sp>
      <p:sp>
        <p:nvSpPr>
          <p:cNvPr id="3" name="Content Placeholder 2"/>
          <p:cNvSpPr>
            <a:spLocks noGrp="1"/>
          </p:cNvSpPr>
          <p:nvPr>
            <p:ph sz="quarter" idx="13"/>
          </p:nvPr>
        </p:nvSpPr>
        <p:spPr>
          <a:xfrm>
            <a:off x="356532" y="849203"/>
            <a:ext cx="8232775" cy="369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noAutofit/>
          </a:bodyPr>
          <a:lstStyle/>
          <a:p>
            <a:pPr marL="342900" indent="-342900" eaLnBrk="0" hangingPunct="0">
              <a:lnSpc>
                <a:spcPct val="150000"/>
              </a:lnSpc>
              <a:spcBef>
                <a:spcPts val="600"/>
              </a:spcBef>
              <a:spcAft>
                <a:spcPct val="0"/>
              </a:spcAft>
            </a:pPr>
            <a:r>
              <a:rPr lang="en-US" altLang="en-US" dirty="0">
                <a:latin typeface="Arial" charset="0"/>
              </a:rPr>
              <a:t>demand-determined price</a:t>
            </a:r>
          </a:p>
          <a:p>
            <a:pPr marL="342900" indent="-342900" eaLnBrk="0" hangingPunct="0">
              <a:lnSpc>
                <a:spcPct val="150000"/>
              </a:lnSpc>
              <a:spcBef>
                <a:spcPts val="600"/>
              </a:spcBef>
              <a:spcAft>
                <a:spcPct val="0"/>
              </a:spcAft>
            </a:pPr>
            <a:r>
              <a:rPr lang="en-US" altLang="en-US" dirty="0">
                <a:latin typeface="Arial" charset="0"/>
              </a:rPr>
              <a:t>derived demand</a:t>
            </a:r>
          </a:p>
          <a:p>
            <a:pPr marL="342900" indent="-342900" eaLnBrk="0" hangingPunct="0">
              <a:lnSpc>
                <a:spcPct val="150000"/>
              </a:lnSpc>
              <a:spcBef>
                <a:spcPts val="600"/>
              </a:spcBef>
              <a:spcAft>
                <a:spcPct val="0"/>
              </a:spcAft>
            </a:pPr>
            <a:r>
              <a:rPr lang="en-US" altLang="en-US" dirty="0">
                <a:latin typeface="Arial" charset="0"/>
              </a:rPr>
              <a:t>marginal product of labor (</a:t>
            </a:r>
            <a:r>
              <a:rPr lang="en-US" altLang="en-US" i="1" dirty="0">
                <a:latin typeface="Arial" charset="0"/>
              </a:rPr>
              <a:t>MP</a:t>
            </a:r>
            <a:r>
              <a:rPr lang="en-US" altLang="en-US" i="1" baseline="-25000" dirty="0">
                <a:latin typeface="Arial" charset="0"/>
              </a:rPr>
              <a:t>L</a:t>
            </a:r>
            <a:r>
              <a:rPr lang="en-US" altLang="en-US" dirty="0">
                <a:latin typeface="Arial" charset="0"/>
              </a:rPr>
              <a:t>)</a:t>
            </a:r>
          </a:p>
          <a:p>
            <a:pPr marL="342900" indent="-342900" eaLnBrk="0" hangingPunct="0">
              <a:lnSpc>
                <a:spcPct val="150000"/>
              </a:lnSpc>
              <a:spcBef>
                <a:spcPts val="600"/>
              </a:spcBef>
              <a:spcAft>
                <a:spcPct val="0"/>
              </a:spcAft>
            </a:pPr>
            <a:r>
              <a:rPr lang="en-US" altLang="en-US" dirty="0">
                <a:latin typeface="Arial" charset="0"/>
              </a:rPr>
              <a:t>marginal revenue product (</a:t>
            </a:r>
            <a:r>
              <a:rPr lang="en-US" altLang="en-US" i="1" dirty="0">
                <a:latin typeface="Arial" charset="0"/>
              </a:rPr>
              <a:t>MRP</a:t>
            </a:r>
            <a:r>
              <a:rPr lang="en-US" altLang="en-US" dirty="0">
                <a:latin typeface="Arial" charset="0"/>
              </a:rPr>
              <a:t>)</a:t>
            </a:r>
          </a:p>
          <a:p>
            <a:pPr marL="342900" indent="-342900" eaLnBrk="0" hangingPunct="0">
              <a:lnSpc>
                <a:spcPct val="150000"/>
              </a:lnSpc>
              <a:spcBef>
                <a:spcPts val="600"/>
              </a:spcBef>
              <a:spcAft>
                <a:spcPct val="0"/>
              </a:spcAft>
            </a:pPr>
            <a:r>
              <a:rPr lang="en-US" altLang="en-US" dirty="0">
                <a:latin typeface="Arial" charset="0"/>
              </a:rPr>
              <a:t>market labor supply curve</a:t>
            </a:r>
          </a:p>
          <a:p>
            <a:pPr marL="342900" indent="-342900" eaLnBrk="0" hangingPunct="0">
              <a:lnSpc>
                <a:spcPct val="150000"/>
              </a:lnSpc>
              <a:spcBef>
                <a:spcPts val="600"/>
              </a:spcBef>
              <a:spcAft>
                <a:spcPct val="0"/>
              </a:spcAft>
            </a:pPr>
            <a:r>
              <a:rPr lang="en-US" altLang="en-US" dirty="0">
                <a:latin typeface="Arial" charset="0"/>
              </a:rPr>
              <a:t>productivity of an input</a:t>
            </a:r>
          </a:p>
          <a:p>
            <a:pPr marL="342900" indent="-342900" eaLnBrk="0" hangingPunct="0">
              <a:lnSpc>
                <a:spcPct val="150000"/>
              </a:lnSpc>
              <a:spcBef>
                <a:spcPts val="600"/>
              </a:spcBef>
              <a:spcAft>
                <a:spcPct val="0"/>
              </a:spcAft>
            </a:pPr>
            <a:r>
              <a:rPr lang="en-US" altLang="en-US" dirty="0">
                <a:latin typeface="Arial" charset="0"/>
              </a:rPr>
              <a:t>pure rent</a:t>
            </a:r>
          </a:p>
          <a:p>
            <a:pPr marL="342900" indent="-342900" eaLnBrk="0" hangingPunct="0">
              <a:lnSpc>
                <a:spcPct val="150000"/>
              </a:lnSpc>
              <a:spcBef>
                <a:spcPts val="600"/>
              </a:spcBef>
              <a:spcAft>
                <a:spcPct val="0"/>
              </a:spcAft>
            </a:pPr>
            <a:r>
              <a:rPr lang="en-US" altLang="en-US" dirty="0">
                <a:latin typeface="Arial" charset="0"/>
              </a:rPr>
              <a:t>technological change</a:t>
            </a:r>
          </a:p>
        </p:txBody>
      </p:sp>
      <p:sp>
        <p:nvSpPr>
          <p:cNvPr id="4" name="Content Placeholder 3"/>
          <p:cNvSpPr>
            <a:spLocks noGrp="1"/>
          </p:cNvSpPr>
          <p:nvPr>
            <p:ph sz="quarter" idx="14"/>
          </p:nvPr>
        </p:nvSpPr>
        <p:spPr>
          <a:xfrm>
            <a:off x="4383739" y="4656434"/>
            <a:ext cx="3505200" cy="680497"/>
          </a:xfrm>
        </p:spPr>
        <p:txBody>
          <a:bodyPr/>
          <a:lstStyle/>
          <a:p>
            <a:pPr marL="0" indent="0" eaLnBrk="0" hangingPunct="0">
              <a:lnSpc>
                <a:spcPct val="150000"/>
              </a:lnSpc>
              <a:spcBef>
                <a:spcPts val="600"/>
              </a:spcBef>
              <a:spcAft>
                <a:spcPct val="0"/>
              </a:spcAft>
              <a:buNone/>
            </a:pPr>
            <a:r>
              <a:rPr lang="en-US" altLang="en-US" dirty="0">
                <a:latin typeface="Arial" charset="0"/>
              </a:rPr>
              <a:t>Equation:</a:t>
            </a:r>
          </a:p>
        </p:txBody>
      </p:sp>
      <p:pic>
        <p:nvPicPr>
          <p:cNvPr id="1026" name="Picture 2" descr="Level 1 bullet MRP sub L equals MP sub L times P sub X"/>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83739" y="5465318"/>
            <a:ext cx="2679167" cy="61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005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57200" y="752302"/>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96581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355596" y="146511"/>
            <a:ext cx="8229600" cy="1175119"/>
          </a:xfrm>
        </p:spPr>
        <p:txBody>
          <a:bodyPr>
            <a:spAutoFit/>
          </a:bodyPr>
          <a:lstStyle/>
          <a:p>
            <a:r>
              <a:rPr lang="en-US" dirty="0"/>
              <a:t>Chapter Outline and Learning Objectives </a:t>
            </a:r>
            <a:r>
              <a:rPr lang="en-US" sz="2800" dirty="0"/>
              <a:t>(2 of 2)</a:t>
            </a:r>
          </a:p>
        </p:txBody>
      </p:sp>
      <p:sp>
        <p:nvSpPr>
          <p:cNvPr id="13" name="Content Placeholder 12"/>
          <p:cNvSpPr>
            <a:spLocks noGrp="1"/>
          </p:cNvSpPr>
          <p:nvPr>
            <p:ph sz="quarter" idx="4294967295"/>
          </p:nvPr>
        </p:nvSpPr>
        <p:spPr>
          <a:xfrm>
            <a:off x="355596" y="1436807"/>
            <a:ext cx="8232775" cy="1154132"/>
          </a:xfrm>
        </p:spPr>
        <p:txBody>
          <a:bodyPr anchor="ctr">
            <a:spAutoFit/>
          </a:bodyPr>
          <a:lstStyle/>
          <a:p>
            <a:pPr marL="0" indent="0">
              <a:buNone/>
            </a:pPr>
            <a:r>
              <a:rPr lang="en-IN" sz="2400" b="1" kern="1200" dirty="0">
                <a:solidFill>
                  <a:schemeClr val="tx1"/>
                </a:solidFill>
                <a:latin typeface="+mn-lt"/>
                <a:ea typeface="+mn-ea"/>
                <a:cs typeface="+mn-cs"/>
              </a:rPr>
              <a:t>10.4</a:t>
            </a:r>
            <a:r>
              <a:rPr lang="en-IN" sz="2400" b="1" kern="1200" dirty="0">
                <a:solidFill>
                  <a:srgbClr val="007FA3"/>
                </a:solidFill>
                <a:latin typeface="+mn-lt"/>
                <a:ea typeface="+mn-ea"/>
                <a:cs typeface="+mn-cs"/>
              </a:rPr>
              <a:t> </a:t>
            </a:r>
            <a:r>
              <a:rPr lang="en-IN" sz="2400" b="1" kern="1200" dirty="0">
                <a:solidFill>
                  <a:schemeClr val="tx1"/>
                </a:solidFill>
                <a:latin typeface="+mn-lt"/>
                <a:ea typeface="+mn-ea"/>
                <a:cs typeface="+mn-cs"/>
              </a:rPr>
              <a:t>Input Demand Curves</a:t>
            </a:r>
          </a:p>
          <a:p>
            <a:pPr marL="285750" indent="-285750">
              <a:spcBef>
                <a:spcPts val="1800"/>
              </a:spcBef>
            </a:pPr>
            <a:r>
              <a:rPr lang="en-IN" sz="2400" dirty="0">
                <a:latin typeface="+mn-lt"/>
                <a:cs typeface="Arial" pitchFamily="34" charset="0"/>
              </a:rPr>
              <a:t>Identify factors that trigger shifts in factor demand curves.</a:t>
            </a:r>
          </a:p>
        </p:txBody>
      </p:sp>
      <p:sp>
        <p:nvSpPr>
          <p:cNvPr id="14" name="Content Placeholder 13"/>
          <p:cNvSpPr>
            <a:spLocks noGrp="1"/>
          </p:cNvSpPr>
          <p:nvPr>
            <p:ph sz="quarter" idx="4294967295"/>
          </p:nvPr>
        </p:nvSpPr>
        <p:spPr>
          <a:xfrm>
            <a:off x="355596" y="2663607"/>
            <a:ext cx="8229600" cy="1892796"/>
          </a:xfrm>
        </p:spPr>
        <p:txBody>
          <a:bodyPr anchor="ctr">
            <a:spAutoFit/>
          </a:bodyPr>
          <a:lstStyle/>
          <a:p>
            <a:pPr marL="0" indent="0">
              <a:buNone/>
            </a:pPr>
            <a:r>
              <a:rPr lang="en-IN" sz="2400" b="1" kern="1200" dirty="0">
                <a:solidFill>
                  <a:schemeClr val="tx1"/>
                </a:solidFill>
                <a:latin typeface="+mn-lt"/>
                <a:ea typeface="+mn-ea"/>
                <a:cs typeface="+mn-cs"/>
              </a:rPr>
              <a:t>10.5</a:t>
            </a:r>
            <a:r>
              <a:rPr lang="en-IN" sz="2400" b="1" kern="1200" dirty="0">
                <a:solidFill>
                  <a:srgbClr val="007FA3"/>
                </a:solidFill>
                <a:latin typeface="+mn-lt"/>
                <a:ea typeface="+mn-ea"/>
                <a:cs typeface="+mn-cs"/>
              </a:rPr>
              <a:t> </a:t>
            </a:r>
            <a:r>
              <a:rPr lang="en-IN" sz="2400" b="1" kern="1200" dirty="0">
                <a:solidFill>
                  <a:schemeClr val="tx1"/>
                </a:solidFill>
                <a:latin typeface="+mn-lt"/>
                <a:ea typeface="+mn-ea"/>
                <a:cs typeface="+mn-cs"/>
              </a:rPr>
              <a:t>The Firm’s Profit-Maximizing Condition in Input Markets</a:t>
            </a:r>
          </a:p>
          <a:p>
            <a:pPr marL="285750" indent="-285750">
              <a:spcBef>
                <a:spcPts val="1800"/>
              </a:spcBef>
            </a:pPr>
            <a:r>
              <a:rPr lang="en-IN" sz="2400" dirty="0">
                <a:latin typeface="+mn-lt"/>
                <a:cs typeface="Arial" pitchFamily="34" charset="0"/>
              </a:rPr>
              <a:t>Understand how the prices of the different inputs relate to their relative productivity.</a:t>
            </a:r>
          </a:p>
        </p:txBody>
      </p:sp>
      <p:sp>
        <p:nvSpPr>
          <p:cNvPr id="2" name="Content Placeholder 1"/>
          <p:cNvSpPr>
            <a:spLocks noGrp="1"/>
          </p:cNvSpPr>
          <p:nvPr>
            <p:ph sz="quarter" idx="4294967295"/>
          </p:nvPr>
        </p:nvSpPr>
        <p:spPr>
          <a:xfrm>
            <a:off x="365121" y="4657264"/>
            <a:ext cx="8223250" cy="435505"/>
          </a:xfrm>
        </p:spPr>
        <p:txBody>
          <a:bodyPr anchor="ctr"/>
          <a:lstStyle/>
          <a:p>
            <a:pPr marL="0" indent="0">
              <a:buNone/>
            </a:pPr>
            <a:r>
              <a:rPr lang="en-IN" sz="2400" b="1" kern="1200" dirty="0">
                <a:solidFill>
                  <a:schemeClr val="tx1"/>
                </a:solidFill>
                <a:latin typeface="+mn-lt"/>
                <a:ea typeface="+mn-ea"/>
                <a:cs typeface="+mn-cs"/>
              </a:rPr>
              <a:t>Looking Ahead</a:t>
            </a:r>
          </a:p>
        </p:txBody>
      </p:sp>
    </p:spTree>
    <p:extLst>
      <p:ext uri="{BB962C8B-B14F-4D97-AF65-F5344CB8AC3E}">
        <p14:creationId xmlns:p14="http://schemas.microsoft.com/office/powerpoint/2010/main" val="415656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IN" dirty="0"/>
              <a:t>Chapter 10 Input Demand: The </a:t>
            </a:r>
            <a:r>
              <a:rPr lang="en-IN" dirty="0" err="1"/>
              <a:t>Labor</a:t>
            </a:r>
            <a:r>
              <a:rPr lang="en-IN" dirty="0"/>
              <a:t> and Land Markets</a:t>
            </a:r>
          </a:p>
        </p:txBody>
      </p:sp>
      <p:sp>
        <p:nvSpPr>
          <p:cNvPr id="2" name="Content Placeholder 1"/>
          <p:cNvSpPr>
            <a:spLocks noGrp="1"/>
          </p:cNvSpPr>
          <p:nvPr>
            <p:ph sz="quarter" idx="13"/>
          </p:nvPr>
        </p:nvSpPr>
        <p:spPr>
          <a:xfrm>
            <a:off x="356532" y="1449917"/>
            <a:ext cx="8232775" cy="2393950"/>
          </a:xfrm>
          <a:prstGeom prst="rect">
            <a:avLst/>
          </a:prstGeom>
        </p:spPr>
        <p:txBody>
          <a:bodyPr/>
          <a:lstStyle/>
          <a:p>
            <a:pPr>
              <a:spcAft>
                <a:spcPct val="0"/>
              </a:spcAft>
            </a:pPr>
            <a:r>
              <a:rPr lang="en-US" dirty="0"/>
              <a:t>We will find out what determines the prices in the markets for inputs.</a:t>
            </a:r>
          </a:p>
          <a:p>
            <a:pPr>
              <a:spcAft>
                <a:spcPct val="0"/>
              </a:spcAft>
            </a:pPr>
            <a:r>
              <a:rPr lang="en-US" dirty="0"/>
              <a:t>This chapter sets out a framework for labor and land.</a:t>
            </a:r>
          </a:p>
          <a:p>
            <a:pPr>
              <a:spcAft>
                <a:spcPct val="0"/>
              </a:spcAft>
            </a:pPr>
            <a:r>
              <a:rPr lang="en-US" dirty="0"/>
              <a:t>Chapter 11 will tackle the more complicated topic of capital and investment.</a:t>
            </a:r>
          </a:p>
        </p:txBody>
      </p:sp>
    </p:spTree>
    <p:extLst>
      <p:ext uri="{BB962C8B-B14F-4D97-AF65-F5344CB8AC3E}">
        <p14:creationId xmlns:p14="http://schemas.microsoft.com/office/powerpoint/2010/main" val="27235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632047"/>
            <a:ext cx="8229600" cy="619385"/>
          </a:xfrm>
        </p:spPr>
        <p:txBody>
          <a:bodyPr anchor="ctr"/>
          <a:lstStyle/>
          <a:p>
            <a:r>
              <a:rPr lang="en-US" dirty="0"/>
              <a:t>Input Markets: Basic Concepts </a:t>
            </a:r>
            <a:r>
              <a:rPr lang="en-US" sz="2800" dirty="0"/>
              <a:t>(1 of 2)</a:t>
            </a:r>
            <a:endParaRPr lang="en-US" dirty="0"/>
          </a:p>
        </p:txBody>
      </p:sp>
      <p:sp>
        <p:nvSpPr>
          <p:cNvPr id="3" name="Content Placeholder 2"/>
          <p:cNvSpPr>
            <a:spLocks noGrp="1"/>
          </p:cNvSpPr>
          <p:nvPr>
            <p:ph sz="quarter" idx="13"/>
          </p:nvPr>
        </p:nvSpPr>
        <p:spPr>
          <a:prstGeom prst="rect">
            <a:avLst/>
          </a:prstGeom>
        </p:spPr>
        <p:txBody>
          <a:bodyPr/>
          <a:lstStyle/>
          <a:p>
            <a:pPr marL="0" indent="0">
              <a:buNone/>
            </a:pPr>
            <a:r>
              <a:rPr lang="en-US" sz="2400" b="1" kern="0" dirty="0"/>
              <a:t>Demand for Inputs: A </a:t>
            </a:r>
            <a:r>
              <a:rPr lang="en-US" sz="2400" b="1" i="1" kern="0" dirty="0"/>
              <a:t>Derived</a:t>
            </a:r>
            <a:r>
              <a:rPr lang="en-US" sz="2400" b="1" kern="0" dirty="0"/>
              <a:t> Demand</a:t>
            </a:r>
          </a:p>
          <a:p>
            <a:r>
              <a:rPr lang="en-US" altLang="en-US" sz="2400" b="1" dirty="0"/>
              <a:t>derived demand </a:t>
            </a:r>
            <a:r>
              <a:rPr lang="en-US" altLang="en-US" sz="2400" dirty="0"/>
              <a:t>The demand for resources (inputs) that is dependent on the demand for the outputs those resources can be used to produce.</a:t>
            </a:r>
          </a:p>
          <a:p>
            <a:r>
              <a:rPr lang="en-US" altLang="en-US" sz="2400" dirty="0"/>
              <a:t>Inputs are demanded by a firm if and only if households demand the good or service provided by that firm.</a:t>
            </a:r>
          </a:p>
          <a:p>
            <a:r>
              <a:rPr lang="en-US" altLang="en-US" sz="2400" b="1" dirty="0"/>
              <a:t>productivity of an input </a:t>
            </a:r>
            <a:r>
              <a:rPr lang="en-US" altLang="en-US" sz="2400" dirty="0"/>
              <a:t>The amount of output produced per unit of that input.</a:t>
            </a:r>
            <a:endParaRPr lang="en-US" sz="2400" dirty="0"/>
          </a:p>
        </p:txBody>
      </p:sp>
    </p:spTree>
    <p:extLst>
      <p:ext uri="{BB962C8B-B14F-4D97-AF65-F5344CB8AC3E}">
        <p14:creationId xmlns:p14="http://schemas.microsoft.com/office/powerpoint/2010/main" val="37216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691316"/>
            <a:ext cx="8229600" cy="619385"/>
          </a:xfrm>
        </p:spPr>
        <p:txBody>
          <a:bodyPr/>
          <a:lstStyle/>
          <a:p>
            <a:r>
              <a:rPr lang="en-US" dirty="0"/>
              <a:t>Input Markets: Basic Concepts </a:t>
            </a:r>
            <a:r>
              <a:rPr lang="en-US" sz="2800" dirty="0"/>
              <a:t>(2 of 2)</a:t>
            </a:r>
          </a:p>
        </p:txBody>
      </p:sp>
      <p:sp>
        <p:nvSpPr>
          <p:cNvPr id="3" name="Content Placeholder 2"/>
          <p:cNvSpPr>
            <a:spLocks noGrp="1"/>
          </p:cNvSpPr>
          <p:nvPr>
            <p:ph sz="quarter" idx="13"/>
          </p:nvPr>
        </p:nvSpPr>
        <p:spPr>
          <a:xfrm>
            <a:off x="356532" y="1449839"/>
            <a:ext cx="8232775" cy="2741161"/>
          </a:xfrm>
          <a:prstGeom prst="rect">
            <a:avLst/>
          </a:prstGeom>
        </p:spPr>
        <p:txBody>
          <a:bodyPr/>
          <a:lstStyle/>
          <a:p>
            <a:pPr marL="0" indent="0">
              <a:buNone/>
            </a:pPr>
            <a:r>
              <a:rPr lang="en-US" sz="2400" b="1" kern="0" dirty="0"/>
              <a:t>Marginal Revenue Product</a:t>
            </a:r>
          </a:p>
          <a:p>
            <a:r>
              <a:rPr lang="en-US" altLang="en-US" sz="2400" b="1" dirty="0"/>
              <a:t>marginal product of labor (</a:t>
            </a:r>
            <a:r>
              <a:rPr lang="en-US" altLang="en-US" sz="2400" b="1" i="1" dirty="0"/>
              <a:t>MP</a:t>
            </a:r>
            <a:r>
              <a:rPr lang="en-US" altLang="en-US" sz="2400" b="1" i="1" baseline="-25000" dirty="0"/>
              <a:t>L</a:t>
            </a:r>
            <a:r>
              <a:rPr lang="en-US" altLang="en-US" sz="2400" b="1" dirty="0"/>
              <a:t>) </a:t>
            </a:r>
            <a:r>
              <a:rPr lang="en-US" altLang="en-US" sz="2400" dirty="0"/>
              <a:t>The additional output produced by one additional unit of labor.</a:t>
            </a:r>
          </a:p>
          <a:p>
            <a:r>
              <a:rPr lang="en-US" altLang="en-US" sz="2400" b="1" dirty="0"/>
              <a:t>marginal revenue product (</a:t>
            </a:r>
            <a:r>
              <a:rPr lang="en-US" altLang="en-US" sz="2400" b="1" i="1" dirty="0"/>
              <a:t>MRP</a:t>
            </a:r>
            <a:r>
              <a:rPr lang="en-US" altLang="en-US" sz="2400" b="1" dirty="0"/>
              <a:t>) </a:t>
            </a:r>
            <a:r>
              <a:rPr lang="en-US" altLang="en-US" sz="2400" dirty="0"/>
              <a:t>or</a:t>
            </a:r>
            <a:r>
              <a:rPr lang="en-US" altLang="en-US" sz="2400" b="1" dirty="0"/>
              <a:t> value of marginal product (VMP) </a:t>
            </a:r>
            <a:r>
              <a:rPr lang="en-US" altLang="en-US" sz="2400" dirty="0"/>
              <a:t>The additional revenue a firm earns by employing 1 additional unit of input, </a:t>
            </a:r>
            <a:r>
              <a:rPr lang="en-US" altLang="en-US" sz="2400" i="1" dirty="0"/>
              <a:t>ceteris paribus</a:t>
            </a:r>
            <a:r>
              <a:rPr lang="en-US" altLang="en-US" sz="2400" dirty="0"/>
              <a:t>.</a:t>
            </a:r>
          </a:p>
        </p:txBody>
      </p:sp>
      <p:pic>
        <p:nvPicPr>
          <p:cNvPr id="1136" name="Picture 112" descr="MRP sub L equals MP sub L times P sub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510" y="4556013"/>
            <a:ext cx="2270149" cy="38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53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98" y="177775"/>
            <a:ext cx="8229600" cy="511888"/>
          </a:xfrm>
        </p:spPr>
        <p:txBody>
          <a:bodyPr anchor="ctr"/>
          <a:lstStyle/>
          <a:p>
            <a:r>
              <a:rPr lang="pt-BR" sz="3200" dirty="0"/>
              <a:t>Economics In Practice </a:t>
            </a:r>
            <a:r>
              <a:rPr lang="pt-BR" sz="2800" dirty="0"/>
              <a:t>(1 of 4)</a:t>
            </a:r>
          </a:p>
        </p:txBody>
      </p:sp>
      <p:sp>
        <p:nvSpPr>
          <p:cNvPr id="6" name="Content Placeholder 5"/>
          <p:cNvSpPr>
            <a:spLocks noGrp="1"/>
          </p:cNvSpPr>
          <p:nvPr>
            <p:ph sz="quarter" idx="15"/>
          </p:nvPr>
        </p:nvSpPr>
        <p:spPr>
          <a:xfrm>
            <a:off x="348065" y="755073"/>
            <a:ext cx="8232775" cy="451835"/>
          </a:xfrm>
        </p:spPr>
        <p:txBody>
          <a:bodyPr anchor="ctr"/>
          <a:lstStyle/>
          <a:p>
            <a:pPr marL="0" indent="0">
              <a:spcBef>
                <a:spcPts val="0"/>
              </a:spcBef>
              <a:buNone/>
            </a:pPr>
            <a:r>
              <a:rPr lang="en-IN" sz="2800" b="1" dirty="0">
                <a:solidFill>
                  <a:srgbClr val="007FA3"/>
                </a:solidFill>
                <a:latin typeface="+mj-lt"/>
                <a:ea typeface="Times New Roman"/>
                <a:cs typeface="Times New Roman"/>
                <a:sym typeface="Times New Roman"/>
              </a:rPr>
              <a:t>Do Managers Matter?</a:t>
            </a:r>
          </a:p>
        </p:txBody>
      </p:sp>
      <p:sp>
        <p:nvSpPr>
          <p:cNvPr id="4" name="Content Placeholder 3"/>
          <p:cNvSpPr>
            <a:spLocks noGrp="1"/>
          </p:cNvSpPr>
          <p:nvPr>
            <p:ph sz="quarter" idx="14"/>
          </p:nvPr>
        </p:nvSpPr>
        <p:spPr>
          <a:xfrm>
            <a:off x="356533" y="1503852"/>
            <a:ext cx="4588000" cy="3499948"/>
          </a:xfrm>
        </p:spPr>
        <p:txBody>
          <a:bodyPr anchor="ctr">
            <a:noAutofit/>
          </a:bodyPr>
          <a:lstStyle/>
          <a:p>
            <a:pPr marL="0" indent="0">
              <a:buNone/>
            </a:pPr>
            <a:r>
              <a:rPr lang="en-US" sz="1800" dirty="0">
                <a:latin typeface="+mn-lt"/>
              </a:rPr>
              <a:t>Managers can affect the productivity of the people who work for them. </a:t>
            </a:r>
          </a:p>
          <a:p>
            <a:pPr marL="0" indent="0">
              <a:buNone/>
            </a:pPr>
            <a:r>
              <a:rPr lang="en-US" sz="1800" dirty="0">
                <a:latin typeface="+mn-lt"/>
              </a:rPr>
              <a:t>In a field experiment, researchers randomly divided Indian textile firms into two groups. In the treatment group, firm managers were taught a range of operational practices that might be effective. A second group, a control group, received no training.</a:t>
            </a:r>
          </a:p>
          <a:p>
            <a:pPr marL="0" indent="0">
              <a:buNone/>
            </a:pPr>
            <a:r>
              <a:rPr lang="en-US" sz="1800" dirty="0">
                <a:latin typeface="+mn-lt"/>
              </a:rPr>
              <a:t>The results? Within the first year after treatment, productivity in the treated firms increased by 17%.</a:t>
            </a:r>
          </a:p>
        </p:txBody>
      </p:sp>
      <p:pic>
        <p:nvPicPr>
          <p:cNvPr id="6146" name="Picture 2" descr="A photo shows a few management professionals wearing suit, seated at a table, and listening to another professional sitting in front of th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308" y="1503852"/>
            <a:ext cx="3688080" cy="269882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sz="quarter" idx="13"/>
          </p:nvPr>
        </p:nvSpPr>
        <p:spPr>
          <a:xfrm>
            <a:off x="356532" y="5178017"/>
            <a:ext cx="8232775" cy="1106845"/>
          </a:xfrm>
        </p:spPr>
        <p:txBody>
          <a:bodyPr anchor="ctr"/>
          <a:lstStyle/>
          <a:p>
            <a:pPr marL="0" indent="0">
              <a:buNone/>
            </a:pPr>
            <a:r>
              <a:rPr lang="en-IN" sz="1800" dirty="0">
                <a:solidFill>
                  <a:prstClr val="black"/>
                </a:solidFill>
                <a:latin typeface="+mn-lt"/>
              </a:rPr>
              <a:t>CRITICAL THINKING</a:t>
            </a:r>
          </a:p>
          <a:p>
            <a:pPr marL="342900" indent="-342900" fontAlgn="auto">
              <a:spcAft>
                <a:spcPts val="0"/>
              </a:spcAft>
              <a:buFont typeface="+mj-lt"/>
              <a:buAutoNum type="arabicPeriod"/>
            </a:pPr>
            <a:r>
              <a:rPr lang="en-US" sz="1800" dirty="0">
                <a:solidFill>
                  <a:prstClr val="black"/>
                </a:solidFill>
                <a:latin typeface="+mn-lt"/>
              </a:rPr>
              <a:t>Many of the firms treated had multiple plants. After the researchers left, what do you think they did about training in their other plants?</a:t>
            </a:r>
          </a:p>
        </p:txBody>
      </p:sp>
    </p:spTree>
    <p:extLst>
      <p:ext uri="{BB962C8B-B14F-4D97-AF65-F5344CB8AC3E}">
        <p14:creationId xmlns:p14="http://schemas.microsoft.com/office/powerpoint/2010/main" val="222102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6531" y="75083"/>
            <a:ext cx="8694336" cy="1767180"/>
          </a:xfrm>
        </p:spPr>
        <p:txBody>
          <a:bodyPr anchor="ctr"/>
          <a:lstStyle/>
          <a:p>
            <a:r>
              <a:rPr lang="en-IN" dirty="0"/>
              <a:t>Table 10.1 Marginal Revenue Product per Hour of </a:t>
            </a:r>
            <a:r>
              <a:rPr lang="en-IN" dirty="0" err="1"/>
              <a:t>Labor</a:t>
            </a:r>
            <a:r>
              <a:rPr lang="en-IN" dirty="0"/>
              <a:t> in Sandwich Production (One Grill)</a:t>
            </a:r>
          </a:p>
        </p:txBody>
      </p:sp>
      <p:pic>
        <p:nvPicPr>
          <p:cNvPr id="2" name="Picture 1" descr="The table consists of five columns, which are Total Labour Units in Employees, Total Product in sandwiches per hour, Marginal Product of labour open parenthesis MP sub L close parenthesis in sandwiches per hour, Price open parenthesis capital p sub capital x close parenthesis in value added per sandwich, note a; and Marginal revenue product open parenthesis MP sub L multiplied by P sub X close parenthesis per hour. &#10;The values given are as follows:&#10;Row 1:  0, 0, nil, nil, nil&#10;Row 2: 1, 10, 10, dollars 0.50, dollars 5.00&#10;Row 3: 2, 25, 15, 0.50, 7.50&#10;Row 4: 3, 35, 10, 0.50, 5.00&#10;Row 5: 4, 40, 5, 0.50, 2.50&#10;Row 6: 5, 42, 2, 0.50, 1.00&#10;Row 7: 6, 42, 0, 0.50, 0.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531" y="1839964"/>
            <a:ext cx="8312728" cy="3697162"/>
          </a:xfrm>
          <a:prstGeom prst="rect">
            <a:avLst/>
          </a:prstGeom>
        </p:spPr>
      </p:pic>
      <p:sp>
        <p:nvSpPr>
          <p:cNvPr id="8" name="Content Placeholder 7"/>
          <p:cNvSpPr>
            <a:spLocks noGrp="1"/>
          </p:cNvSpPr>
          <p:nvPr>
            <p:ph sz="quarter" idx="13"/>
          </p:nvPr>
        </p:nvSpPr>
        <p:spPr>
          <a:xfrm>
            <a:off x="356532" y="5617019"/>
            <a:ext cx="8232775" cy="751971"/>
          </a:xfrm>
        </p:spPr>
        <p:txBody>
          <a:bodyPr anchor="ctr"/>
          <a:lstStyle/>
          <a:p>
            <a:pPr marL="0" lvl="0" indent="0">
              <a:buClrTx/>
              <a:buNone/>
            </a:pPr>
            <a:r>
              <a:rPr lang="en-IN" baseline="30000" dirty="0" err="1"/>
              <a:t>a</a:t>
            </a:r>
            <a:r>
              <a:rPr lang="en-IN" dirty="0" err="1"/>
              <a:t>The</a:t>
            </a:r>
            <a:r>
              <a:rPr lang="en-IN" dirty="0"/>
              <a:t> “price” is essentially profit per sandwich; see discussion in text.</a:t>
            </a:r>
            <a:endParaRPr lang="en-IN" dirty="0">
              <a:solidFill>
                <a:prstClr val="black"/>
              </a:solidFill>
            </a:endParaRPr>
          </a:p>
        </p:txBody>
      </p:sp>
    </p:spTree>
    <p:extLst>
      <p:ext uri="{BB962C8B-B14F-4D97-AF65-F5344CB8AC3E}">
        <p14:creationId xmlns:p14="http://schemas.microsoft.com/office/powerpoint/2010/main" val="1321349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9598" y="-8967"/>
            <a:ext cx="8229600" cy="1107965"/>
          </a:xfrm>
        </p:spPr>
        <p:txBody>
          <a:bodyPr>
            <a:spAutoFit/>
          </a:bodyPr>
          <a:lstStyle/>
          <a:p>
            <a:r>
              <a:rPr lang="en-IN" sz="3000" dirty="0"/>
              <a:t>Figure 10.1 Deriving a Marginal Revenue Product Curve from Marginal Product</a:t>
            </a:r>
          </a:p>
        </p:txBody>
      </p:sp>
      <p:sp>
        <p:nvSpPr>
          <p:cNvPr id="5" name="Content Placeholder 4"/>
          <p:cNvSpPr>
            <a:spLocks noGrp="1"/>
          </p:cNvSpPr>
          <p:nvPr>
            <p:ph sz="quarter" idx="13"/>
          </p:nvPr>
        </p:nvSpPr>
        <p:spPr>
          <a:xfrm>
            <a:off x="356533" y="1449839"/>
            <a:ext cx="5282268" cy="1979161"/>
          </a:xfrm>
        </p:spPr>
        <p:txBody>
          <a:bodyPr/>
          <a:lstStyle/>
          <a:p>
            <a:r>
              <a:rPr lang="en-US" altLang="en-US" dirty="0"/>
              <a:t>The marginal revenue product of labor is the price of output, </a:t>
            </a:r>
            <a:r>
              <a:rPr lang="en-US" altLang="en-US" i="1" dirty="0"/>
              <a:t>P</a:t>
            </a:r>
            <a:r>
              <a:rPr lang="en-US" altLang="en-US" i="1" baseline="-25000" dirty="0"/>
              <a:t>X</a:t>
            </a:r>
            <a:r>
              <a:rPr lang="en-US" altLang="en-US" dirty="0"/>
              <a:t>, times the marginal product of labor, </a:t>
            </a:r>
            <a:r>
              <a:rPr lang="en-US" altLang="en-US" i="1" dirty="0"/>
              <a:t>MP</a:t>
            </a:r>
            <a:r>
              <a:rPr lang="en-US" altLang="en-US" i="1" baseline="-25000" dirty="0"/>
              <a:t>L</a:t>
            </a:r>
            <a:r>
              <a:rPr lang="en-US" altLang="en-US" i="1" dirty="0"/>
              <a:t>.</a:t>
            </a:r>
            <a:endParaRPr lang="en-IN" baseline="-25000" dirty="0"/>
          </a:p>
        </p:txBody>
      </p:sp>
      <p:pic>
        <p:nvPicPr>
          <p:cNvPr id="7170" name="Picture 2" descr="The first graph shows the following data:&#10;Y-axis: Marginal product (units of output)&#10;X-axis: Units of labor&#10;Lines labeled MPL are drawn through the following points:&#10;From Point (1, 10) to (2, 15) to (3, 10) to (4, 5) to (5, 2) to (6, 0)&#10;A horizontal dotted line is drawn from 10 on the y-axis.&#10;A vertical dotted line is drawn from 3 on the x-axis.&#10;&#10;The second graph shows the following data:&#10;Y-axis: Marginal revenue product in dollars&#10;X-axis: Units of labor&#10;Lines labeled MPL are drawn through the following points:&#10;From Point (1, 5.00) to (2, 7.50) to (3, 5.00) to (4, 2.50) to (5, 1.00) to (6, 0)&#10;A horizontal dotted line is drawn from 5.00 on the y-axis.&#10;A vertical dotted line is drawn from 3 on the x-ax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566" y="1287991"/>
            <a:ext cx="2670175" cy="505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694857"/>
      </p:ext>
    </p:extLst>
  </p:cSld>
  <p:clrMapOvr>
    <a:masterClrMapping/>
  </p:clrMapOvr>
</p:sld>
</file>

<file path=ppt/theme/theme1.xml><?xml version="1.0" encoding="utf-8"?>
<a:theme xmlns:a="http://schemas.openxmlformats.org/drawingml/2006/main" name="508 Lecture">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34932</TotalTime>
  <Words>1783</Words>
  <Application>Microsoft Office PowerPoint</Application>
  <PresentationFormat>On-screen Show (4:3)</PresentationFormat>
  <Paragraphs>156</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Noto Sans Symbols</vt:lpstr>
      <vt:lpstr>Times New Roman</vt:lpstr>
      <vt:lpstr>Verdana</vt:lpstr>
      <vt:lpstr>508 Lecture</vt:lpstr>
      <vt:lpstr>Principles of Economics</vt:lpstr>
      <vt:lpstr>Chapter Outline and Learning Objectives (1 of 2)</vt:lpstr>
      <vt:lpstr>Chapter Outline and Learning Objectives (2 of 2)</vt:lpstr>
      <vt:lpstr>Chapter 10 Input Demand: The Labor and Land Markets</vt:lpstr>
      <vt:lpstr>Input Markets: Basic Concepts (1 of 2)</vt:lpstr>
      <vt:lpstr>Input Markets: Basic Concepts (2 of 2)</vt:lpstr>
      <vt:lpstr>Economics In Practice (1 of 4)</vt:lpstr>
      <vt:lpstr>Table 10.1 Marginal Revenue Product per Hour of Labor in Sandwich Production (One Grill)</vt:lpstr>
      <vt:lpstr>Figure 10.1 Deriving a Marginal Revenue Product Curve from Marginal Product</vt:lpstr>
      <vt:lpstr>Labor Supply</vt:lpstr>
      <vt:lpstr>Economics In Practice (2 of 4)</vt:lpstr>
      <vt:lpstr>Figure 10.2 Marginal Revenue Product and Factor Demand for a Firm Using One Variable Input (Labor)</vt:lpstr>
      <vt:lpstr>The Firm’s Labor Market Decision</vt:lpstr>
      <vt:lpstr>Economics In Practice (3 of 4)</vt:lpstr>
      <vt:lpstr>Many Labor Markets</vt:lpstr>
      <vt:lpstr>Land Markets</vt:lpstr>
      <vt:lpstr>Figure 10.3 The Rent on Land Is Demand Determined</vt:lpstr>
      <vt:lpstr>Rent and the Value of Output Produced on Land (1 of 2)</vt:lpstr>
      <vt:lpstr>Rent and the Value of Output Produced on Land (2 of 2)</vt:lpstr>
      <vt:lpstr>Economics In Practice (4 of 4)</vt:lpstr>
      <vt:lpstr>Input Demand Curves</vt:lpstr>
      <vt:lpstr>Shifts in Factor Demand Curves (1 of 2)</vt:lpstr>
      <vt:lpstr>Shifts in Factor Demand Curves (2 of 2)</vt:lpstr>
      <vt:lpstr>Profit-Maximizing Condition in Input Markets (1 of 2)</vt:lpstr>
      <vt:lpstr>Profit-Maximizing Condition in Input Markets (2 of 2)</vt:lpstr>
      <vt:lpstr>Looking Ahead</vt:lpstr>
      <vt:lpstr>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489</cp:revision>
  <dcterms:modified xsi:type="dcterms:W3CDTF">2019-08-23T18:38:28Z</dcterms:modified>
</cp:coreProperties>
</file>