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handoutMasterIdLst>
    <p:handoutMasterId r:id="rId31"/>
  </p:handoutMasterIdLst>
  <p:sldIdLst>
    <p:sldId id="357" r:id="rId2"/>
    <p:sldId id="393" r:id="rId3"/>
    <p:sldId id="359" r:id="rId4"/>
    <p:sldId id="395" r:id="rId5"/>
    <p:sldId id="396" r:id="rId6"/>
    <p:sldId id="360" r:id="rId7"/>
    <p:sldId id="411" r:id="rId8"/>
    <p:sldId id="362" r:id="rId9"/>
    <p:sldId id="363" r:id="rId10"/>
    <p:sldId id="364" r:id="rId11"/>
    <p:sldId id="365" r:id="rId12"/>
    <p:sldId id="398" r:id="rId13"/>
    <p:sldId id="399" r:id="rId14"/>
    <p:sldId id="400" r:id="rId15"/>
    <p:sldId id="401" r:id="rId16"/>
    <p:sldId id="412" r:id="rId17"/>
    <p:sldId id="367" r:id="rId18"/>
    <p:sldId id="403" r:id="rId19"/>
    <p:sldId id="368" r:id="rId20"/>
    <p:sldId id="404" r:id="rId21"/>
    <p:sldId id="405" r:id="rId22"/>
    <p:sldId id="369" r:id="rId23"/>
    <p:sldId id="406" r:id="rId24"/>
    <p:sldId id="407" r:id="rId25"/>
    <p:sldId id="408" r:id="rId26"/>
    <p:sldId id="409" r:id="rId27"/>
    <p:sldId id="410" r:id="rId28"/>
    <p:sldId id="413"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73">
          <p15:clr>
            <a:srgbClr val="A4A3A4"/>
          </p15:clr>
        </p15:guide>
        <p15:guide id="4" orient="horz" pos="1164">
          <p15:clr>
            <a:srgbClr val="A4A3A4"/>
          </p15:clr>
        </p15:guide>
        <p15:guide id="5" orient="horz" pos="709">
          <p15:clr>
            <a:srgbClr val="A4A3A4"/>
          </p15:clr>
        </p15:guide>
        <p15:guide id="6" pos="528">
          <p15:clr>
            <a:srgbClr val="A4A3A4"/>
          </p15:clr>
        </p15:guide>
        <p15:guide id="7" pos="294">
          <p15:clr>
            <a:srgbClr val="A4A3A4"/>
          </p15:clr>
        </p15:guide>
        <p15:guide id="8" orient="horz" pos="2180">
          <p15:clr>
            <a:srgbClr val="A4A3A4"/>
          </p15:clr>
        </p15:guide>
        <p15:guide id="9" orient="horz" pos="405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Editorial Integra" initials="Ed Integr" lastIdx="1" clrIdx="7"/>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CE" initials="CE" lastIdx="8"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1FFFF"/>
    <a:srgbClr val="D5FFFF"/>
    <a:srgbClr val="CCFFFF"/>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82" autoAdjust="0"/>
    <p:restoredTop sz="85943" autoAdjust="0"/>
  </p:normalViewPr>
  <p:slideViewPr>
    <p:cSldViewPr snapToGrid="0" snapToObjects="1">
      <p:cViewPr varScale="1">
        <p:scale>
          <a:sx n="114" d="100"/>
          <a:sy n="114" d="100"/>
        </p:scale>
        <p:origin x="1608" y="102"/>
      </p:cViewPr>
      <p:guideLst>
        <p:guide orient="horz" pos="2160"/>
        <p:guide pos="2880"/>
        <p:guide orient="horz" pos="373"/>
        <p:guide orient="horz" pos="1164"/>
        <p:guide orient="horz" pos="709"/>
        <p:guide pos="528"/>
        <p:guide pos="294"/>
        <p:guide orient="horz" pos="2180"/>
        <p:guide orient="horz" pos="405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85" d="100"/>
          <a:sy n="85" d="100"/>
        </p:scale>
        <p:origin x="380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8/23/2019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935204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11</a:t>
            </a:fld>
            <a:endParaRPr lang="en-US" dirty="0"/>
          </a:p>
        </p:txBody>
      </p:sp>
    </p:spTree>
    <p:extLst>
      <p:ext uri="{BB962C8B-B14F-4D97-AF65-F5344CB8AC3E}">
        <p14:creationId xmlns:p14="http://schemas.microsoft.com/office/powerpoint/2010/main" val="3045393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12</a:t>
            </a:fld>
            <a:endParaRPr lang="en-US" dirty="0"/>
          </a:p>
        </p:txBody>
      </p:sp>
    </p:spTree>
    <p:extLst>
      <p:ext uri="{BB962C8B-B14F-4D97-AF65-F5344CB8AC3E}">
        <p14:creationId xmlns:p14="http://schemas.microsoft.com/office/powerpoint/2010/main" val="3045393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13</a:t>
            </a:fld>
            <a:endParaRPr lang="en-US" dirty="0"/>
          </a:p>
        </p:txBody>
      </p:sp>
    </p:spTree>
    <p:extLst>
      <p:ext uri="{BB962C8B-B14F-4D97-AF65-F5344CB8AC3E}">
        <p14:creationId xmlns:p14="http://schemas.microsoft.com/office/powerpoint/2010/main" val="3045393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14</a:t>
            </a:fld>
            <a:endParaRPr lang="en-US" dirty="0"/>
          </a:p>
        </p:txBody>
      </p:sp>
    </p:spTree>
    <p:extLst>
      <p:ext uri="{BB962C8B-B14F-4D97-AF65-F5344CB8AC3E}">
        <p14:creationId xmlns:p14="http://schemas.microsoft.com/office/powerpoint/2010/main" val="3045393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15</a:t>
            </a:fld>
            <a:endParaRPr lang="en-US" dirty="0"/>
          </a:p>
        </p:txBody>
      </p:sp>
    </p:spTree>
    <p:extLst>
      <p:ext uri="{BB962C8B-B14F-4D97-AF65-F5344CB8AC3E}">
        <p14:creationId xmlns:p14="http://schemas.microsoft.com/office/powerpoint/2010/main" val="3045393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16</a:t>
            </a:fld>
            <a:endParaRPr lang="en-US" dirty="0"/>
          </a:p>
        </p:txBody>
      </p:sp>
    </p:spTree>
    <p:extLst>
      <p:ext uri="{BB962C8B-B14F-4D97-AF65-F5344CB8AC3E}">
        <p14:creationId xmlns:p14="http://schemas.microsoft.com/office/powerpoint/2010/main" val="2513521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17</a:t>
            </a:fld>
            <a:endParaRPr lang="en-US" dirty="0"/>
          </a:p>
        </p:txBody>
      </p:sp>
    </p:spTree>
    <p:extLst>
      <p:ext uri="{BB962C8B-B14F-4D97-AF65-F5344CB8AC3E}">
        <p14:creationId xmlns:p14="http://schemas.microsoft.com/office/powerpoint/2010/main" val="459190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18</a:t>
            </a:fld>
            <a:endParaRPr lang="en-US" dirty="0"/>
          </a:p>
        </p:txBody>
      </p:sp>
    </p:spTree>
    <p:extLst>
      <p:ext uri="{BB962C8B-B14F-4D97-AF65-F5344CB8AC3E}">
        <p14:creationId xmlns:p14="http://schemas.microsoft.com/office/powerpoint/2010/main" val="459190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19</a:t>
            </a:fld>
            <a:endParaRPr lang="en-US" dirty="0"/>
          </a:p>
        </p:txBody>
      </p:sp>
    </p:spTree>
    <p:extLst>
      <p:ext uri="{BB962C8B-B14F-4D97-AF65-F5344CB8AC3E}">
        <p14:creationId xmlns:p14="http://schemas.microsoft.com/office/powerpoint/2010/main" val="2654926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20</a:t>
            </a:fld>
            <a:endParaRPr lang="en-US" dirty="0"/>
          </a:p>
        </p:txBody>
      </p:sp>
    </p:spTree>
    <p:extLst>
      <p:ext uri="{BB962C8B-B14F-4D97-AF65-F5344CB8AC3E}">
        <p14:creationId xmlns:p14="http://schemas.microsoft.com/office/powerpoint/2010/main" val="2654926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a:t>
            </a:fld>
            <a:endParaRPr lang="en-US" dirty="0"/>
          </a:p>
        </p:txBody>
      </p:sp>
    </p:spTree>
    <p:extLst>
      <p:ext uri="{BB962C8B-B14F-4D97-AF65-F5344CB8AC3E}">
        <p14:creationId xmlns:p14="http://schemas.microsoft.com/office/powerpoint/2010/main" val="2513521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21</a:t>
            </a:fld>
            <a:endParaRPr lang="en-US" dirty="0"/>
          </a:p>
        </p:txBody>
      </p:sp>
    </p:spTree>
    <p:extLst>
      <p:ext uri="{BB962C8B-B14F-4D97-AF65-F5344CB8AC3E}">
        <p14:creationId xmlns:p14="http://schemas.microsoft.com/office/powerpoint/2010/main" val="2654926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22</a:t>
            </a:fld>
            <a:endParaRPr lang="en-US" dirty="0"/>
          </a:p>
        </p:txBody>
      </p:sp>
    </p:spTree>
    <p:extLst>
      <p:ext uri="{BB962C8B-B14F-4D97-AF65-F5344CB8AC3E}">
        <p14:creationId xmlns:p14="http://schemas.microsoft.com/office/powerpoint/2010/main" val="2107922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23</a:t>
            </a:fld>
            <a:endParaRPr lang="en-US" dirty="0"/>
          </a:p>
        </p:txBody>
      </p:sp>
    </p:spTree>
    <p:extLst>
      <p:ext uri="{BB962C8B-B14F-4D97-AF65-F5344CB8AC3E}">
        <p14:creationId xmlns:p14="http://schemas.microsoft.com/office/powerpoint/2010/main" val="2107922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24</a:t>
            </a:fld>
            <a:endParaRPr lang="en-US" dirty="0"/>
          </a:p>
        </p:txBody>
      </p:sp>
    </p:spTree>
    <p:extLst>
      <p:ext uri="{BB962C8B-B14F-4D97-AF65-F5344CB8AC3E}">
        <p14:creationId xmlns:p14="http://schemas.microsoft.com/office/powerpoint/2010/main" val="21079227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25</a:t>
            </a:fld>
            <a:endParaRPr lang="en-US" dirty="0"/>
          </a:p>
        </p:txBody>
      </p:sp>
    </p:spTree>
    <p:extLst>
      <p:ext uri="{BB962C8B-B14F-4D97-AF65-F5344CB8AC3E}">
        <p14:creationId xmlns:p14="http://schemas.microsoft.com/office/powerpoint/2010/main" val="2107922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26</a:t>
            </a:fld>
            <a:endParaRPr lang="en-US" dirty="0"/>
          </a:p>
        </p:txBody>
      </p:sp>
    </p:spTree>
    <p:extLst>
      <p:ext uri="{BB962C8B-B14F-4D97-AF65-F5344CB8AC3E}">
        <p14:creationId xmlns:p14="http://schemas.microsoft.com/office/powerpoint/2010/main" val="2107922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27</a:t>
            </a:fld>
            <a:endParaRPr lang="en-US" dirty="0"/>
          </a:p>
        </p:txBody>
      </p:sp>
    </p:spTree>
    <p:extLst>
      <p:ext uri="{BB962C8B-B14F-4D97-AF65-F5344CB8AC3E}">
        <p14:creationId xmlns:p14="http://schemas.microsoft.com/office/powerpoint/2010/main" val="3404540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28</a:t>
            </a:fld>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682685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04E23-57C8-46BF-A38E-3B9709954C77}" type="slidenum">
              <a:rPr lang="en-US" smtClean="0"/>
              <a:t>3</a:t>
            </a:fld>
            <a:endParaRPr lang="en-US" dirty="0"/>
          </a:p>
        </p:txBody>
      </p:sp>
    </p:spTree>
    <p:extLst>
      <p:ext uri="{BB962C8B-B14F-4D97-AF65-F5344CB8AC3E}">
        <p14:creationId xmlns:p14="http://schemas.microsoft.com/office/powerpoint/2010/main" val="242865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04E23-57C8-46BF-A38E-3B9709954C77}" type="slidenum">
              <a:rPr lang="en-US" smtClean="0"/>
              <a:t>4</a:t>
            </a:fld>
            <a:endParaRPr lang="en-US" dirty="0"/>
          </a:p>
        </p:txBody>
      </p:sp>
    </p:spTree>
    <p:extLst>
      <p:ext uri="{BB962C8B-B14F-4D97-AF65-F5344CB8AC3E}">
        <p14:creationId xmlns:p14="http://schemas.microsoft.com/office/powerpoint/2010/main" val="2428651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04E23-57C8-46BF-A38E-3B9709954C77}" type="slidenum">
              <a:rPr lang="en-US" smtClean="0"/>
              <a:t>5</a:t>
            </a:fld>
            <a:endParaRPr lang="en-US" dirty="0"/>
          </a:p>
        </p:txBody>
      </p:sp>
    </p:spTree>
    <p:extLst>
      <p:ext uri="{BB962C8B-B14F-4D97-AF65-F5344CB8AC3E}">
        <p14:creationId xmlns:p14="http://schemas.microsoft.com/office/powerpoint/2010/main" val="2428651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7</a:t>
            </a:fld>
            <a:endParaRPr lang="en-US" dirty="0"/>
          </a:p>
        </p:txBody>
      </p:sp>
    </p:spTree>
    <p:extLst>
      <p:ext uri="{BB962C8B-B14F-4D97-AF65-F5344CB8AC3E}">
        <p14:creationId xmlns:p14="http://schemas.microsoft.com/office/powerpoint/2010/main" val="1520493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8</a:t>
            </a:fld>
            <a:endParaRPr lang="en-US" dirty="0"/>
          </a:p>
        </p:txBody>
      </p:sp>
    </p:spTree>
    <p:extLst>
      <p:ext uri="{BB962C8B-B14F-4D97-AF65-F5344CB8AC3E}">
        <p14:creationId xmlns:p14="http://schemas.microsoft.com/office/powerpoint/2010/main" val="627719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9</a:t>
            </a:fld>
            <a:endParaRPr lang="en-US" dirty="0"/>
          </a:p>
        </p:txBody>
      </p:sp>
    </p:spTree>
    <p:extLst>
      <p:ext uri="{BB962C8B-B14F-4D97-AF65-F5344CB8AC3E}">
        <p14:creationId xmlns:p14="http://schemas.microsoft.com/office/powerpoint/2010/main" val="4054128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10</a:t>
            </a:fld>
            <a:endParaRPr lang="en-US" dirty="0"/>
          </a:p>
        </p:txBody>
      </p:sp>
    </p:spTree>
    <p:extLst>
      <p:ext uri="{BB962C8B-B14F-4D97-AF65-F5344CB8AC3E}">
        <p14:creationId xmlns:p14="http://schemas.microsoft.com/office/powerpoint/2010/main" val="1105752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1543797"/>
          </a:xfrm>
        </p:spPr>
        <p:txBody>
          <a:bodyPr/>
          <a:lstStyle>
            <a:lvl1pP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4"/>
          </p:nvPr>
        </p:nvSpPr>
        <p:spPr>
          <a:xfrm>
            <a:off x="457200" y="3460750"/>
            <a:ext cx="8229600" cy="240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91D3-E16C-46AB-9A90-0F52CA812534}"/>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957388"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22325" y="2643044"/>
            <a:ext cx="1957388"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22325" y="3613151"/>
            <a:ext cx="1957388"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6729412" y="1681163"/>
            <a:ext cx="1957388"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6729413" y="2651910"/>
            <a:ext cx="1957387"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6729413" y="3613151"/>
            <a:ext cx="1957387" cy="627063"/>
          </a:xfrm>
        </p:spPr>
        <p:txBody>
          <a:bodyPr/>
          <a:lstStyle>
            <a:lvl1pPr marL="101600" indent="0">
              <a:buNone/>
              <a:defRPr/>
            </a:lvl1pPr>
          </a:lstStyle>
          <a:p>
            <a:pPr lvl="0"/>
            <a:r>
              <a:rPr lang="en-US" dirty="0"/>
              <a:t>Label 6</a:t>
            </a:r>
          </a:p>
        </p:txBody>
      </p:sp>
      <p:sp>
        <p:nvSpPr>
          <p:cNvPr id="5" name="Footer Placeholder 4">
            <a:extLst>
              <a:ext uri="{FF2B5EF4-FFF2-40B4-BE49-F238E27FC236}">
                <a16:creationId xmlns:a16="http://schemas.microsoft.com/office/drawing/2014/main" id="{237B7866-709E-4B26-BCD7-5CF284C134CA}"/>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a:p>
        </p:txBody>
      </p:sp>
    </p:spTree>
    <p:extLst>
      <p:ext uri="{BB962C8B-B14F-4D97-AF65-F5344CB8AC3E}">
        <p14:creationId xmlns:p14="http://schemas.microsoft.com/office/powerpoint/2010/main" val="202789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5" name="Footer Placeholder 4">
            <a:extLst>
              <a:ext uri="{FF2B5EF4-FFF2-40B4-BE49-F238E27FC236}">
                <a16:creationId xmlns:a16="http://schemas.microsoft.com/office/drawing/2014/main" id="{E2476705-5AD3-4E05-9DCF-CA01EBF96B12}"/>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a:p>
        </p:txBody>
      </p:sp>
    </p:spTree>
    <p:extLst>
      <p:ext uri="{BB962C8B-B14F-4D97-AF65-F5344CB8AC3E}">
        <p14:creationId xmlns:p14="http://schemas.microsoft.com/office/powerpoint/2010/main" val="648721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8" name="Text Placeholder 22"/>
          <p:cNvSpPr>
            <a:spLocks noGrp="1"/>
          </p:cNvSpPr>
          <p:nvPr>
            <p:ph type="body" sz="quarter" idx="16" hasCustomPrompt="1"/>
          </p:nvPr>
        </p:nvSpPr>
        <p:spPr>
          <a:xfrm>
            <a:off x="2834640" y="6400800"/>
            <a:ext cx="6080760" cy="27432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1244204600"/>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3820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1-</a:t>
            </a:r>
            <a:fld id="{CCCDB388-9340-4FD2-A520-1C193286466A}" type="slidenum">
              <a:rPr lang="en-US" sz="1100" smtClean="0">
                <a:solidFill>
                  <a:schemeClr val="bg1"/>
                </a:solidFill>
              </a:rPr>
              <a:t>‹#›</a:t>
            </a:fld>
            <a:endParaRPr lang="en-US" sz="1100" dirty="0">
              <a:solidFill>
                <a:schemeClr val="bg1"/>
              </a:solidFill>
            </a:endParaRPr>
          </a:p>
        </p:txBody>
      </p:sp>
      <p:sp>
        <p:nvSpPr>
          <p:cNvPr id="12" name="Text Placeholder 9"/>
          <p:cNvSpPr>
            <a:spLocks noGrp="1"/>
          </p:cNvSpPr>
          <p:nvPr>
            <p:ph type="body" sz="quarter" idx="14" hasCustomPrompt="1"/>
          </p:nvPr>
        </p:nvSpPr>
        <p:spPr>
          <a:xfrm>
            <a:off x="457200" y="426720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Tree>
    <p:extLst>
      <p:ext uri="{BB962C8B-B14F-4D97-AF65-F5344CB8AC3E}">
        <p14:creationId xmlns:p14="http://schemas.microsoft.com/office/powerpoint/2010/main" val="249001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est1">
    <p:spTree>
      <p:nvGrpSpPr>
        <p:cNvPr id="1" name=""/>
        <p:cNvGrpSpPr/>
        <p:nvPr/>
      </p:nvGrpSpPr>
      <p:grpSpPr>
        <a:xfrm>
          <a:off x="0" y="0"/>
          <a:ext cx="0" cy="0"/>
          <a:chOff x="0" y="0"/>
          <a:chExt cx="0" cy="0"/>
        </a:xfrm>
      </p:grpSpPr>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1-</a:t>
            </a:r>
            <a:fld id="{CCCDB388-9340-4FD2-A520-1C193286466A}" type="slidenum">
              <a:rPr lang="en-US" sz="1100" smtClean="0">
                <a:solidFill>
                  <a:schemeClr val="bg1"/>
                </a:solidFill>
              </a:rPr>
              <a:t>‹#›</a:t>
            </a:fld>
            <a:endParaRPr lang="en-US" sz="1100" dirty="0">
              <a:solidFill>
                <a:schemeClr val="bg1"/>
              </a:solidFill>
            </a:endParaRPr>
          </a:p>
        </p:txBody>
      </p:sp>
      <p:sp>
        <p:nvSpPr>
          <p:cNvPr id="13" name="Content Placeholder 12"/>
          <p:cNvSpPr>
            <a:spLocks noGrp="1"/>
          </p:cNvSpPr>
          <p:nvPr>
            <p:ph sz="quarter" idx="10"/>
          </p:nvPr>
        </p:nvSpPr>
        <p:spPr>
          <a:xfrm>
            <a:off x="228600" y="381000"/>
            <a:ext cx="4343400" cy="137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Content Placeholder 14"/>
          <p:cNvSpPr>
            <a:spLocks noGrp="1"/>
          </p:cNvSpPr>
          <p:nvPr>
            <p:ph sz="quarter" idx="11"/>
          </p:nvPr>
        </p:nvSpPr>
        <p:spPr>
          <a:xfrm>
            <a:off x="4800600" y="381000"/>
            <a:ext cx="3962400" cy="15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7" name="Text Placeholder 9"/>
          <p:cNvSpPr>
            <a:spLocks noGrp="1"/>
          </p:cNvSpPr>
          <p:nvPr>
            <p:ph type="body" sz="quarter" idx="14" hasCustomPrompt="1"/>
          </p:nvPr>
        </p:nvSpPr>
        <p:spPr>
          <a:xfrm>
            <a:off x="457200" y="426720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Tree>
    <p:extLst>
      <p:ext uri="{BB962C8B-B14F-4D97-AF65-F5344CB8AC3E}">
        <p14:creationId xmlns:p14="http://schemas.microsoft.com/office/powerpoint/2010/main" val="1469831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1676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5347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3" name="Content Placeholder 2"/>
          <p:cNvSpPr>
            <a:spLocks noGrp="1"/>
          </p:cNvSpPr>
          <p:nvPr>
            <p:ph sz="quarter" idx="15"/>
          </p:nvPr>
        </p:nvSpPr>
        <p:spPr>
          <a:xfrm>
            <a:off x="457200" y="4343400"/>
            <a:ext cx="8229600" cy="1676400"/>
          </a:xfrm>
        </p:spPr>
        <p:txBody>
          <a:bodyPr/>
          <a:lstStyle/>
          <a:p>
            <a:pPr lvl="0"/>
            <a:r>
              <a:rPr lang="en-US" dirty="0"/>
              <a:t>Click to edit Master text styles</a:t>
            </a:r>
          </a:p>
        </p:txBody>
      </p:sp>
      <p:sp>
        <p:nvSpPr>
          <p:cNvPr id="6" name="Content Placeholder 5"/>
          <p:cNvSpPr>
            <a:spLocks noGrp="1"/>
          </p:cNvSpPr>
          <p:nvPr>
            <p:ph sz="quarter" idx="16"/>
          </p:nvPr>
        </p:nvSpPr>
        <p:spPr>
          <a:xfrm>
            <a:off x="609600" y="1828800"/>
            <a:ext cx="8077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2528228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2514600"/>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533400" y="1676401"/>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4"/>
          <p:cNvSpPr>
            <a:spLocks noGrp="1"/>
          </p:cNvSpPr>
          <p:nvPr>
            <p:ph sz="quarter" idx="11"/>
          </p:nvPr>
        </p:nvSpPr>
        <p:spPr>
          <a:xfrm>
            <a:off x="457200" y="3429000"/>
            <a:ext cx="8077200" cy="762000"/>
          </a:xfrm>
        </p:spPr>
        <p:txBody>
          <a:bodyPr/>
          <a:lstStyle/>
          <a:p>
            <a:pPr lvl="0"/>
            <a:r>
              <a:rPr lang="en-US" dirty="0"/>
              <a:t>Click to edit Master text styles</a:t>
            </a:r>
          </a:p>
          <a:p>
            <a:pPr lvl="1"/>
            <a:r>
              <a:rPr lang="en-US" dirty="0"/>
              <a:t>Second level</a:t>
            </a:r>
          </a:p>
        </p:txBody>
      </p:sp>
      <p:sp>
        <p:nvSpPr>
          <p:cNvPr id="7" name="Content Placeholder 6"/>
          <p:cNvSpPr>
            <a:spLocks noGrp="1"/>
          </p:cNvSpPr>
          <p:nvPr>
            <p:ph sz="quarter" idx="12"/>
          </p:nvPr>
        </p:nvSpPr>
        <p:spPr>
          <a:xfrm>
            <a:off x="533400" y="4267200"/>
            <a:ext cx="8077200" cy="762000"/>
          </a:xfrm>
        </p:spPr>
        <p:txBody>
          <a:bodyPr/>
          <a:lstStyle/>
          <a:p>
            <a:pPr lvl="0"/>
            <a:r>
              <a:rPr lang="en-US" dirty="0"/>
              <a:t>Click to edit Master text styles</a:t>
            </a:r>
          </a:p>
          <a:p>
            <a:pPr lvl="1"/>
            <a:r>
              <a:rPr lang="en-US" dirty="0"/>
              <a:t>Second level</a:t>
            </a:r>
          </a:p>
        </p:txBody>
      </p:sp>
      <p:sp>
        <p:nvSpPr>
          <p:cNvPr id="10" name="Content Placeholder 9"/>
          <p:cNvSpPr>
            <a:spLocks noGrp="1"/>
          </p:cNvSpPr>
          <p:nvPr>
            <p:ph sz="quarter" idx="13"/>
          </p:nvPr>
        </p:nvSpPr>
        <p:spPr>
          <a:xfrm>
            <a:off x="457200" y="5410200"/>
            <a:ext cx="8077200" cy="838200"/>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49811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575609"/>
          </a:xfrm>
        </p:spPr>
        <p:txBody>
          <a:bodyPr/>
          <a:lstStyle>
            <a:lvl1pP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4"/>
          </p:nvPr>
        </p:nvSpPr>
        <p:spPr>
          <a:xfrm>
            <a:off x="448235" y="2160867"/>
            <a:ext cx="8229600" cy="869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15"/>
          </p:nvPr>
        </p:nvSpPr>
        <p:spPr>
          <a:xfrm>
            <a:off x="447675" y="3389313"/>
            <a:ext cx="8455025" cy="966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Content Placeholder 6"/>
          <p:cNvSpPr>
            <a:spLocks noGrp="1"/>
          </p:cNvSpPr>
          <p:nvPr>
            <p:ph sz="quarter" idx="16"/>
          </p:nvPr>
        </p:nvSpPr>
        <p:spPr>
          <a:xfrm>
            <a:off x="457200" y="4679950"/>
            <a:ext cx="8355013" cy="922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3292338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2514600"/>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533400" y="1676401"/>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4"/>
          <p:cNvSpPr>
            <a:spLocks noGrp="1"/>
          </p:cNvSpPr>
          <p:nvPr>
            <p:ph sz="quarter" idx="11"/>
          </p:nvPr>
        </p:nvSpPr>
        <p:spPr>
          <a:xfrm>
            <a:off x="457200" y="3429000"/>
            <a:ext cx="8077200" cy="762000"/>
          </a:xfrm>
        </p:spPr>
        <p:txBody>
          <a:bodyPr/>
          <a:lstStyle/>
          <a:p>
            <a:pPr lvl="0"/>
            <a:r>
              <a:rPr lang="en-US" dirty="0"/>
              <a:t>Click to edit Master text styles</a:t>
            </a:r>
          </a:p>
          <a:p>
            <a:pPr lvl="1"/>
            <a:r>
              <a:rPr lang="en-US" dirty="0"/>
              <a:t>Second level</a:t>
            </a:r>
          </a:p>
        </p:txBody>
      </p:sp>
      <p:sp>
        <p:nvSpPr>
          <p:cNvPr id="7" name="Content Placeholder 6"/>
          <p:cNvSpPr>
            <a:spLocks noGrp="1"/>
          </p:cNvSpPr>
          <p:nvPr>
            <p:ph sz="quarter" idx="12"/>
          </p:nvPr>
        </p:nvSpPr>
        <p:spPr>
          <a:xfrm>
            <a:off x="533400" y="4267200"/>
            <a:ext cx="8077200" cy="762000"/>
          </a:xfrm>
        </p:spPr>
        <p:txBody>
          <a:bodyPr/>
          <a:lstStyle/>
          <a:p>
            <a:pPr lvl="0"/>
            <a:r>
              <a:rPr lang="en-US" dirty="0"/>
              <a:t>Click to edit Master text styles</a:t>
            </a:r>
          </a:p>
          <a:p>
            <a:pPr lvl="1"/>
            <a:r>
              <a:rPr lang="en-US" dirty="0"/>
              <a:t>Second level</a:t>
            </a:r>
          </a:p>
        </p:txBody>
      </p:sp>
      <p:sp>
        <p:nvSpPr>
          <p:cNvPr id="10" name="Content Placeholder 9"/>
          <p:cNvSpPr>
            <a:spLocks noGrp="1"/>
          </p:cNvSpPr>
          <p:nvPr>
            <p:ph sz="quarter" idx="13"/>
          </p:nvPr>
        </p:nvSpPr>
        <p:spPr>
          <a:xfrm>
            <a:off x="457200" y="5410200"/>
            <a:ext cx="8077200" cy="838200"/>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49811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2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1447800"/>
          </a:xfrm>
        </p:spPr>
        <p:txBody>
          <a:bodyPr/>
          <a:lstStyle>
            <a:lvl1pPr marL="118872" indent="-118872">
              <a:buClr>
                <a:schemeClr val="bg1"/>
              </a:buClr>
              <a:buSzPct val="25000"/>
              <a:defRPr sz="2400"/>
            </a:lvl1pPr>
            <a:lvl2pPr marL="569913" indent="-285750">
              <a:defRPr sz="2000"/>
            </a:lvl2pPr>
            <a:lvl3pPr>
              <a:defRPr sz="2000"/>
            </a:lvl3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5"/>
          <p:cNvSpPr>
            <a:spLocks noGrp="1"/>
          </p:cNvSpPr>
          <p:nvPr>
            <p:ph sz="quarter" idx="10"/>
          </p:nvPr>
        </p:nvSpPr>
        <p:spPr>
          <a:xfrm>
            <a:off x="457200" y="3276600"/>
            <a:ext cx="8305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3077247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3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4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5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2514600"/>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533400" y="1676401"/>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4"/>
          <p:cNvSpPr>
            <a:spLocks noGrp="1"/>
          </p:cNvSpPr>
          <p:nvPr>
            <p:ph sz="quarter" idx="11"/>
          </p:nvPr>
        </p:nvSpPr>
        <p:spPr>
          <a:xfrm>
            <a:off x="457200" y="3429000"/>
            <a:ext cx="8077200" cy="762000"/>
          </a:xfrm>
        </p:spPr>
        <p:txBody>
          <a:bodyPr/>
          <a:lstStyle/>
          <a:p>
            <a:pPr lvl="0"/>
            <a:r>
              <a:rPr lang="en-US" dirty="0"/>
              <a:t>Click to edit Master text styles</a:t>
            </a:r>
          </a:p>
          <a:p>
            <a:pPr lvl="1"/>
            <a:r>
              <a:rPr lang="en-US" dirty="0"/>
              <a:t>Second level</a:t>
            </a:r>
          </a:p>
        </p:txBody>
      </p:sp>
      <p:sp>
        <p:nvSpPr>
          <p:cNvPr id="7" name="Content Placeholder 6"/>
          <p:cNvSpPr>
            <a:spLocks noGrp="1"/>
          </p:cNvSpPr>
          <p:nvPr>
            <p:ph sz="quarter" idx="12"/>
          </p:nvPr>
        </p:nvSpPr>
        <p:spPr>
          <a:xfrm>
            <a:off x="533400" y="4267200"/>
            <a:ext cx="8077200" cy="762000"/>
          </a:xfrm>
        </p:spPr>
        <p:txBody>
          <a:bodyPr/>
          <a:lstStyle/>
          <a:p>
            <a:pPr lvl="0"/>
            <a:r>
              <a:rPr lang="en-US" dirty="0"/>
              <a:t>Click to edit Master text styles</a:t>
            </a:r>
          </a:p>
          <a:p>
            <a:pPr lvl="1"/>
            <a:r>
              <a:rPr lang="en-US" dirty="0"/>
              <a:t>Second level</a:t>
            </a:r>
          </a:p>
        </p:txBody>
      </p:sp>
      <p:sp>
        <p:nvSpPr>
          <p:cNvPr id="10" name="Content Placeholder 9"/>
          <p:cNvSpPr>
            <a:spLocks noGrp="1"/>
          </p:cNvSpPr>
          <p:nvPr>
            <p:ph sz="quarter" idx="13"/>
          </p:nvPr>
        </p:nvSpPr>
        <p:spPr>
          <a:xfrm>
            <a:off x="457200" y="5410200"/>
            <a:ext cx="8077200" cy="838200"/>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498119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6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7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8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1360473"/>
          </a:xfrm>
        </p:spPr>
        <p:txBody>
          <a:bodyPr/>
          <a:lstStyle>
            <a:lvl1pP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4"/>
          </p:nvPr>
        </p:nvSpPr>
        <p:spPr>
          <a:xfrm>
            <a:off x="457200" y="2911475"/>
            <a:ext cx="8229600" cy="1660525"/>
          </a:xfrm>
        </p:spPr>
        <p:txBody>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5"/>
          </p:nvPr>
        </p:nvSpPr>
        <p:spPr>
          <a:xfrm>
            <a:off x="466725" y="5167313"/>
            <a:ext cx="8223250" cy="771525"/>
          </a:xfrm>
        </p:spPr>
        <p:txBody>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3535477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9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0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2514600"/>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533400" y="1676401"/>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4"/>
          <p:cNvSpPr>
            <a:spLocks noGrp="1"/>
          </p:cNvSpPr>
          <p:nvPr>
            <p:ph sz="quarter" idx="11"/>
          </p:nvPr>
        </p:nvSpPr>
        <p:spPr>
          <a:xfrm>
            <a:off x="457200" y="3429000"/>
            <a:ext cx="8077200" cy="762000"/>
          </a:xfrm>
        </p:spPr>
        <p:txBody>
          <a:bodyPr/>
          <a:lstStyle/>
          <a:p>
            <a:pPr lvl="0"/>
            <a:r>
              <a:rPr lang="en-US" dirty="0"/>
              <a:t>Click to edit Master text styles</a:t>
            </a:r>
          </a:p>
          <a:p>
            <a:pPr lvl="1"/>
            <a:r>
              <a:rPr lang="en-US" dirty="0"/>
              <a:t>Second level</a:t>
            </a:r>
          </a:p>
        </p:txBody>
      </p:sp>
      <p:sp>
        <p:nvSpPr>
          <p:cNvPr id="7" name="Content Placeholder 6"/>
          <p:cNvSpPr>
            <a:spLocks noGrp="1"/>
          </p:cNvSpPr>
          <p:nvPr>
            <p:ph sz="quarter" idx="12"/>
          </p:nvPr>
        </p:nvSpPr>
        <p:spPr>
          <a:xfrm>
            <a:off x="533400" y="4267200"/>
            <a:ext cx="8077200" cy="762000"/>
          </a:xfrm>
        </p:spPr>
        <p:txBody>
          <a:bodyPr/>
          <a:lstStyle/>
          <a:p>
            <a:pPr lvl="0"/>
            <a:r>
              <a:rPr lang="en-US" dirty="0"/>
              <a:t>Click to edit Master text styles</a:t>
            </a:r>
          </a:p>
          <a:p>
            <a:pPr lvl="1"/>
            <a:r>
              <a:rPr lang="en-US" dirty="0"/>
              <a:t>Second level</a:t>
            </a:r>
          </a:p>
        </p:txBody>
      </p:sp>
      <p:sp>
        <p:nvSpPr>
          <p:cNvPr id="10" name="Content Placeholder 9"/>
          <p:cNvSpPr>
            <a:spLocks noGrp="1"/>
          </p:cNvSpPr>
          <p:nvPr>
            <p:ph sz="quarter" idx="13"/>
          </p:nvPr>
        </p:nvSpPr>
        <p:spPr>
          <a:xfrm>
            <a:off x="457200" y="5410200"/>
            <a:ext cx="8077200" cy="838200"/>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498119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dirty="0"/>
              <a:t>Edit Master text styles</a:t>
            </a:r>
          </a:p>
        </p:txBody>
      </p:sp>
    </p:spTree>
    <p:extLst>
      <p:ext uri="{BB962C8B-B14F-4D97-AF65-F5344CB8AC3E}">
        <p14:creationId xmlns:p14="http://schemas.microsoft.com/office/powerpoint/2010/main" val="154147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1"/>
            <a:ext cx="8232775" cy="775768"/>
          </a:xfrm>
        </p:spPr>
        <p:txBody>
          <a:bodyPr/>
          <a:lstStyle>
            <a:lvl1pP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4"/>
          </p:nvPr>
        </p:nvSpPr>
        <p:spPr>
          <a:xfrm>
            <a:off x="457200" y="2531151"/>
            <a:ext cx="8229600" cy="802769"/>
          </a:xfrm>
        </p:spPr>
        <p:txBody>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5"/>
          </p:nvPr>
        </p:nvSpPr>
        <p:spPr>
          <a:xfrm>
            <a:off x="466725" y="3670293"/>
            <a:ext cx="8223250" cy="771525"/>
          </a:xfrm>
        </p:spPr>
        <p:txBody>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6"/>
          </p:nvPr>
        </p:nvSpPr>
        <p:spPr>
          <a:xfrm>
            <a:off x="466725" y="4814888"/>
            <a:ext cx="8223250" cy="135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56351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Tree>
    <p:extLst>
      <p:ext uri="{BB962C8B-B14F-4D97-AF65-F5344CB8AC3E}">
        <p14:creationId xmlns:p14="http://schemas.microsoft.com/office/powerpoint/2010/main" val="188509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Figure + Cap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p:nvPr>
        </p:nvSpPr>
        <p:spPr>
          <a:xfrm>
            <a:off x="457200" y="1481138"/>
            <a:ext cx="4484688" cy="4408487"/>
          </a:xfrm>
        </p:spPr>
        <p:txBody>
          <a:bodyPr/>
          <a:lstStyle/>
          <a:p>
            <a:pPr lvl="0"/>
            <a:r>
              <a:rPr lang="en-US" dirty="0"/>
              <a:t>Edit Master text styles</a:t>
            </a:r>
          </a:p>
        </p:txBody>
      </p:sp>
      <p:sp>
        <p:nvSpPr>
          <p:cNvPr id="9" name="Picture Placeholder 8">
            <a:extLst>
              <a:ext uri="{FF2B5EF4-FFF2-40B4-BE49-F238E27FC236}">
                <a16:creationId xmlns:a16="http://schemas.microsoft.com/office/drawing/2014/main" id="{F95A3C12-C176-4C2E-9820-6A6035C43AF5}"/>
              </a:ext>
            </a:extLst>
          </p:cNvPr>
          <p:cNvSpPr>
            <a:spLocks noGrp="1"/>
          </p:cNvSpPr>
          <p:nvPr>
            <p:ph type="pic" sz="quarter" idx="14"/>
          </p:nvPr>
        </p:nvSpPr>
        <p:spPr>
          <a:xfrm>
            <a:off x="5192713" y="1481138"/>
            <a:ext cx="3592512" cy="3754437"/>
          </a:xfrm>
        </p:spPr>
        <p:txBody>
          <a:bodyPr/>
          <a:lstStyle/>
          <a:p>
            <a:endParaRPr lang="en-US"/>
          </a:p>
        </p:txBody>
      </p:sp>
      <p:sp>
        <p:nvSpPr>
          <p:cNvPr id="11" name="Text Placeholder 10">
            <a:extLst>
              <a:ext uri="{FF2B5EF4-FFF2-40B4-BE49-F238E27FC236}">
                <a16:creationId xmlns:a16="http://schemas.microsoft.com/office/drawing/2014/main" id="{F059F1CC-D06F-4B10-B166-6D6F2C786A37}"/>
              </a:ext>
            </a:extLst>
          </p:cNvPr>
          <p:cNvSpPr>
            <a:spLocks noGrp="1"/>
          </p:cNvSpPr>
          <p:nvPr>
            <p:ph type="body" sz="quarter" idx="15" hasCustomPrompt="1"/>
          </p:nvPr>
        </p:nvSpPr>
        <p:spPr>
          <a:xfrm>
            <a:off x="5192713" y="5399088"/>
            <a:ext cx="3592512" cy="490537"/>
          </a:xfrm>
        </p:spPr>
        <p:txBody>
          <a:bodyPr/>
          <a:lstStyle>
            <a:lvl1pPr marL="101600" indent="0">
              <a:buNone/>
              <a:defRPr sz="1200"/>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5" name="Footer Placeholder 4">
            <a:extLst>
              <a:ext uri="{FF2B5EF4-FFF2-40B4-BE49-F238E27FC236}">
                <a16:creationId xmlns:a16="http://schemas.microsoft.com/office/drawing/2014/main" id="{A6FA6EBD-95B8-4957-AE05-FC01EF65059B}"/>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66042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hasCustomPrompt="1"/>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63" name="Shape 63"/>
          <p:cNvSpPr txBox="1">
            <a:spLocks noGrp="1"/>
          </p:cNvSpPr>
          <p:nvPr>
            <p:ph type="body" idx="1" hasCustomPrompt="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Click to add Learning Objective(s)</a:t>
            </a:r>
            <a:endParaRPr dirty="0"/>
          </a:p>
        </p:txBody>
      </p:sp>
      <p:sp>
        <p:nvSpPr>
          <p:cNvPr id="64" name="Shape 64"/>
          <p:cNvSpPr txBox="1">
            <a:spLocks noGrp="1"/>
          </p:cNvSpPr>
          <p:nvPr>
            <p:ph type="body" idx="2"/>
          </p:nvPr>
        </p:nvSpPr>
        <p:spPr>
          <a:xfrm>
            <a:off x="457200" y="1358678"/>
            <a:ext cx="8229600" cy="4767485"/>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5">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
        <p:nvSpPr>
          <p:cNvPr id="2" name="Footer Placeholder 1">
            <a:extLst>
              <a:ext uri="{FF2B5EF4-FFF2-40B4-BE49-F238E27FC236}">
                <a16:creationId xmlns:a16="http://schemas.microsoft.com/office/drawing/2014/main" id="{7B8A108E-B0AF-4869-B5B8-3D3BB7BC725E}"/>
              </a:ext>
            </a:extLst>
          </p:cNvPr>
          <p:cNvSpPr>
            <a:spLocks noGrp="1"/>
          </p:cNvSpPr>
          <p:nvPr>
            <p:ph type="ftr" sz="quarter" idx="3"/>
          </p:nvPr>
        </p:nvSpPr>
        <p:spPr>
          <a:xfrm>
            <a:off x="457200" y="6028611"/>
            <a:ext cx="8229600" cy="200549"/>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700" r:id="rId2"/>
    <p:sldLayoutId id="2147483683" r:id="rId3"/>
    <p:sldLayoutId id="2147483699" r:id="rId4"/>
    <p:sldLayoutId id="2147483671" r:id="rId5"/>
    <p:sldLayoutId id="2147483673" r:id="rId6"/>
    <p:sldLayoutId id="2147483654" r:id="rId7"/>
    <p:sldLayoutId id="2147483655" r:id="rId8"/>
    <p:sldLayoutId id="2147483656" r:id="rId9"/>
    <p:sldLayoutId id="2147483670" r:id="rId10"/>
    <p:sldLayoutId id="2147483669" r:id="rId11"/>
    <p:sldLayoutId id="2147483657" r:id="rId12"/>
    <p:sldLayoutId id="2147483675" r:id="rId13"/>
    <p:sldLayoutId id="2147483679" r:id="rId14"/>
    <p:sldLayoutId id="2147483680" r:id="rId15"/>
    <p:sldLayoutId id="2147483681" r:id="rId16"/>
    <p:sldLayoutId id="2147483682"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 id="2147483696" r:id="rId30"/>
    <p:sldLayoutId id="2147483697" r:id="rId31"/>
    <p:sldLayoutId id="2147483698" r:id="rId32"/>
    <p:sldLayoutId id="2147483701"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06" y="220640"/>
            <a:ext cx="8525936" cy="738633"/>
          </a:xfrm>
        </p:spPr>
        <p:txBody>
          <a:bodyPr wrap="square">
            <a:spAutoFit/>
          </a:bodyPr>
          <a:lstStyle/>
          <a:p>
            <a:r>
              <a:rPr lang="en-US" sz="3600" dirty="0"/>
              <a:t>Principles of Economics</a:t>
            </a:r>
            <a:endParaRPr lang="en-IN" sz="2800" dirty="0"/>
          </a:p>
        </p:txBody>
      </p:sp>
      <p:sp>
        <p:nvSpPr>
          <p:cNvPr id="3" name="Text Placeholder 2"/>
          <p:cNvSpPr>
            <a:spLocks noGrp="1"/>
          </p:cNvSpPr>
          <p:nvPr>
            <p:ph type="body" sz="quarter" idx="13"/>
          </p:nvPr>
        </p:nvSpPr>
        <p:spPr>
          <a:xfrm>
            <a:off x="364543" y="1051619"/>
            <a:ext cx="8229600" cy="336324"/>
          </a:xfrm>
        </p:spPr>
        <p:txBody>
          <a:bodyPr anchor="ctr">
            <a:spAutoFit/>
          </a:bodyPr>
          <a:lstStyle/>
          <a:p>
            <a:r>
              <a:rPr lang="en-US" dirty="0"/>
              <a:t>Thirteenth Edition</a:t>
            </a:r>
            <a:endParaRPr lang="en-IN" dirty="0"/>
          </a:p>
        </p:txBody>
      </p:sp>
      <p:sp>
        <p:nvSpPr>
          <p:cNvPr id="4" name="Text Placeholder 3"/>
          <p:cNvSpPr>
            <a:spLocks noGrp="1"/>
          </p:cNvSpPr>
          <p:nvPr>
            <p:ph type="body" sz="quarter" idx="14"/>
          </p:nvPr>
        </p:nvSpPr>
        <p:spPr>
          <a:xfrm>
            <a:off x="5029200" y="2523323"/>
            <a:ext cx="2438400" cy="677078"/>
          </a:xfrm>
        </p:spPr>
        <p:txBody>
          <a:bodyPr wrap="square">
            <a:spAutoFit/>
          </a:bodyPr>
          <a:lstStyle/>
          <a:p>
            <a:r>
              <a:rPr lang="en-US" sz="3200" dirty="0"/>
              <a:t>Chapter 12</a:t>
            </a:r>
          </a:p>
        </p:txBody>
      </p:sp>
      <p:sp>
        <p:nvSpPr>
          <p:cNvPr id="5" name="Text Placeholder 4"/>
          <p:cNvSpPr>
            <a:spLocks noGrp="1"/>
          </p:cNvSpPr>
          <p:nvPr>
            <p:ph type="body" sz="quarter" idx="15"/>
          </p:nvPr>
        </p:nvSpPr>
        <p:spPr>
          <a:xfrm>
            <a:off x="5029200" y="3317490"/>
            <a:ext cx="3352800" cy="1164703"/>
          </a:xfrm>
        </p:spPr>
        <p:txBody>
          <a:bodyPr>
            <a:noAutofit/>
          </a:bodyPr>
          <a:lstStyle/>
          <a:p>
            <a:r>
              <a:rPr lang="en-IN" sz="2000" dirty="0"/>
              <a:t>General Equilibrium and the Efficiency of Perfect Competition</a:t>
            </a:r>
          </a:p>
        </p:txBody>
      </p:sp>
      <p:pic>
        <p:nvPicPr>
          <p:cNvPr id="8" name="Picture 7" descr="Front Cover: Principles of Economics, Thirteenth Edition by Karl E. Case, Ray C. Fair, Sharon M. Oster.&#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410" y="1538610"/>
            <a:ext cx="3735302" cy="4778255"/>
          </a:xfrm>
          <a:prstGeom prst="rect">
            <a:avLst/>
          </a:prstGeom>
        </p:spPr>
      </p:pic>
      <p:sp>
        <p:nvSpPr>
          <p:cNvPr id="11" name="Text Placeholder 6"/>
          <p:cNvSpPr>
            <a:spLocks noGrp="1"/>
          </p:cNvSpPr>
          <p:nvPr>
            <p:ph type="body" sz="quarter" idx="16"/>
          </p:nvPr>
        </p:nvSpPr>
        <p:spPr>
          <a:xfrm>
            <a:off x="2286000" y="6457474"/>
            <a:ext cx="6477000" cy="228600"/>
          </a:xfrm>
        </p:spPr>
        <p:txBody>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333434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300" y="126858"/>
            <a:ext cx="8229600" cy="563077"/>
          </a:xfrm>
        </p:spPr>
        <p:txBody>
          <a:bodyPr anchor="ctr">
            <a:noAutofit/>
          </a:bodyPr>
          <a:lstStyle/>
          <a:p>
            <a:r>
              <a:rPr lang="pt-BR" dirty="0"/>
              <a:t>Economics In Practice</a:t>
            </a:r>
            <a:endParaRPr lang="pt-BR" sz="2800" dirty="0"/>
          </a:p>
        </p:txBody>
      </p:sp>
      <p:sp>
        <p:nvSpPr>
          <p:cNvPr id="3" name="Content Placeholder 2"/>
          <p:cNvSpPr>
            <a:spLocks noGrp="1"/>
          </p:cNvSpPr>
          <p:nvPr>
            <p:ph sz="quarter" idx="15"/>
          </p:nvPr>
        </p:nvSpPr>
        <p:spPr>
          <a:xfrm>
            <a:off x="373825" y="745684"/>
            <a:ext cx="8223250" cy="479056"/>
          </a:xfrm>
        </p:spPr>
        <p:txBody>
          <a:bodyPr anchor="ctr"/>
          <a:lstStyle/>
          <a:p>
            <a:pPr marL="0" indent="0">
              <a:spcBef>
                <a:spcPts val="0"/>
              </a:spcBef>
              <a:buNone/>
            </a:pPr>
            <a:r>
              <a:rPr lang="en-US" sz="2800" b="1" dirty="0">
                <a:solidFill>
                  <a:srgbClr val="007FA3"/>
                </a:solidFill>
                <a:latin typeface="+mj-lt"/>
                <a:ea typeface="Times New Roman"/>
                <a:cs typeface="Times New Roman"/>
              </a:rPr>
              <a:t>More Corn to Burn, Less to Eat</a:t>
            </a:r>
          </a:p>
        </p:txBody>
      </p:sp>
      <p:sp>
        <p:nvSpPr>
          <p:cNvPr id="4" name="Content Placeholder 3"/>
          <p:cNvSpPr>
            <a:spLocks noGrp="1"/>
          </p:cNvSpPr>
          <p:nvPr>
            <p:ph sz="quarter" idx="14"/>
          </p:nvPr>
        </p:nvSpPr>
        <p:spPr>
          <a:xfrm>
            <a:off x="381076" y="1343945"/>
            <a:ext cx="4131737" cy="3339345"/>
          </a:xfrm>
          <a:prstGeom prst="rect">
            <a:avLst/>
          </a:prstGeom>
        </p:spPr>
        <p:txBody>
          <a:bodyPr wrap="square" anchor="ctr">
            <a:spAutoFit/>
          </a:bodyPr>
          <a:lstStyle/>
          <a:p>
            <a:pPr marL="0" indent="0">
              <a:buNone/>
            </a:pPr>
            <a:r>
              <a:rPr lang="en-US" sz="1800" dirty="0">
                <a:latin typeface="+mn-lt"/>
              </a:rPr>
              <a:t>Until January 2012, U.S. refiners were given a government subsidy of $0.45 for every gallon of ethanol they blended into their fuel. </a:t>
            </a:r>
          </a:p>
          <a:p>
            <a:pPr marL="0" indent="0">
              <a:buNone/>
            </a:pPr>
            <a:r>
              <a:rPr lang="en-US" sz="1800" dirty="0">
                <a:latin typeface="+mn-lt"/>
              </a:rPr>
              <a:t>Refiners also face mandates requiring them to blend some corn-based ethanol into their fuel. </a:t>
            </a:r>
          </a:p>
          <a:p>
            <a:pPr marL="0" indent="0">
              <a:buNone/>
            </a:pPr>
            <a:r>
              <a:rPr lang="en-US" sz="1800" dirty="0">
                <a:latin typeface="+mn-lt"/>
              </a:rPr>
              <a:t>When corn is moved into fuel, the price of corn for food rises, affecting many people throughout the world. </a:t>
            </a:r>
          </a:p>
        </p:txBody>
      </p:sp>
      <p:pic>
        <p:nvPicPr>
          <p:cNvPr id="3074" name="Picture 2" descr="A photo shows a large corn field."/>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45477" y="1343945"/>
            <a:ext cx="4137181" cy="274708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sz="quarter" idx="13"/>
          </p:nvPr>
        </p:nvSpPr>
        <p:spPr>
          <a:xfrm>
            <a:off x="372609" y="4844358"/>
            <a:ext cx="8232775" cy="1446520"/>
          </a:xfrm>
        </p:spPr>
        <p:txBody>
          <a:bodyPr anchor="ctr">
            <a:spAutoFit/>
          </a:bodyPr>
          <a:lstStyle/>
          <a:p>
            <a:pPr marL="0" indent="0">
              <a:spcBef>
                <a:spcPts val="1200"/>
              </a:spcBef>
              <a:buNone/>
            </a:pPr>
            <a:r>
              <a:rPr lang="en-IN" sz="1800" dirty="0"/>
              <a:t>CRITICAL THINKING</a:t>
            </a:r>
          </a:p>
          <a:p>
            <a:pPr marL="342900" lvl="0" indent="-342900">
              <a:spcBef>
                <a:spcPts val="1200"/>
              </a:spcBef>
              <a:buFont typeface="Arial" panose="020B0604020202020204" pitchFamily="34" charset="0"/>
              <a:buAutoNum type="arabicPeriod"/>
            </a:pPr>
            <a:r>
              <a:rPr lang="en-US" sz="1800" dirty="0"/>
              <a:t>Use general equilibrium supply and demand analysis to show the impact of requiring more corn ethanol on the market for food. Treat corn as good </a:t>
            </a:r>
            <a:r>
              <a:rPr lang="en-US" sz="1800" i="1" dirty="0"/>
              <a:t>X</a:t>
            </a:r>
            <a:r>
              <a:rPr lang="en-US" sz="1800" dirty="0"/>
              <a:t> and all other foods as </a:t>
            </a:r>
            <a:r>
              <a:rPr lang="en-US" sz="1800" i="1" dirty="0"/>
              <a:t>Y</a:t>
            </a:r>
            <a:r>
              <a:rPr lang="en-US" sz="1800" dirty="0"/>
              <a:t>.</a:t>
            </a:r>
          </a:p>
        </p:txBody>
      </p:sp>
    </p:spTree>
    <p:extLst>
      <p:ext uri="{BB962C8B-B14F-4D97-AF65-F5344CB8AC3E}">
        <p14:creationId xmlns:p14="http://schemas.microsoft.com/office/powerpoint/2010/main" val="196530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767" y="95709"/>
            <a:ext cx="8229600" cy="1175119"/>
          </a:xfrm>
        </p:spPr>
        <p:txBody>
          <a:bodyPr anchor="ctr">
            <a:noAutofit/>
          </a:bodyPr>
          <a:lstStyle/>
          <a:p>
            <a:r>
              <a:rPr lang="en-US" dirty="0"/>
              <a:t>The Efficiency of Perfect Competition </a:t>
            </a:r>
            <a:r>
              <a:rPr lang="en-US" sz="2800" dirty="0"/>
              <a:t>(1 of 6)</a:t>
            </a:r>
            <a:endParaRPr lang="en-IN" sz="2800" dirty="0"/>
          </a:p>
        </p:txBody>
      </p:sp>
      <p:sp>
        <p:nvSpPr>
          <p:cNvPr id="3" name="Content Placeholder 2"/>
          <p:cNvSpPr>
            <a:spLocks noGrp="1"/>
          </p:cNvSpPr>
          <p:nvPr>
            <p:ph sz="quarter" idx="13"/>
          </p:nvPr>
        </p:nvSpPr>
        <p:spPr>
          <a:xfrm>
            <a:off x="373373" y="1342715"/>
            <a:ext cx="8232775" cy="4471937"/>
          </a:xfrm>
        </p:spPr>
        <p:txBody>
          <a:bodyPr anchor="ctr">
            <a:noAutofit/>
          </a:bodyPr>
          <a:lstStyle/>
          <a:p>
            <a:pPr marL="342900" indent="-342900">
              <a:defRPr/>
            </a:pPr>
            <a:r>
              <a:rPr lang="en-US" kern="1200" dirty="0">
                <a:solidFill>
                  <a:schemeClr val="tx1"/>
                </a:solidFill>
                <a:latin typeface="+mn-lt"/>
                <a:ea typeface="+mn-ea"/>
                <a:cs typeface="Arial" panose="020B0604020202020204" pitchFamily="34" charset="0"/>
              </a:rPr>
              <a:t>All societies answer these basic questions in the design of their economic systems:</a:t>
            </a:r>
          </a:p>
          <a:p>
            <a:pPr marL="517525" indent="-457200">
              <a:lnSpc>
                <a:spcPct val="50000"/>
              </a:lnSpc>
              <a:spcBef>
                <a:spcPct val="0"/>
              </a:spcBef>
              <a:spcAft>
                <a:spcPct val="0"/>
              </a:spcAft>
              <a:buFont typeface="Arial" panose="020B0604020202020204" pitchFamily="34" charset="0"/>
              <a:buChar char="‒"/>
              <a:defRPr/>
            </a:pPr>
            <a:endParaRPr lang="en-US" dirty="0">
              <a:latin typeface="Arial" charset="0"/>
            </a:endParaRPr>
          </a:p>
          <a:p>
            <a:pPr marL="829818" lvl="1" indent="-342900">
              <a:defRPr/>
            </a:pPr>
            <a:r>
              <a:rPr lang="en-US" i="1" dirty="0"/>
              <a:t>What gets produced? </a:t>
            </a:r>
            <a:r>
              <a:rPr lang="en-US" dirty="0"/>
              <a:t>What determines the final mix of output?</a:t>
            </a:r>
          </a:p>
          <a:p>
            <a:pPr marL="829818" lvl="1" indent="-342900">
              <a:defRPr/>
            </a:pPr>
            <a:r>
              <a:rPr lang="en-US" i="1" dirty="0"/>
              <a:t>How is it produced?</a:t>
            </a:r>
            <a:r>
              <a:rPr lang="en-US" dirty="0"/>
              <a:t> How do capital, labor, and land get divided up among firms? In other words, what is the allocation of resources among producers?</a:t>
            </a:r>
          </a:p>
          <a:p>
            <a:pPr marL="829818" lvl="1" indent="-342900">
              <a:defRPr/>
            </a:pPr>
            <a:r>
              <a:rPr lang="en-US" i="1" dirty="0"/>
              <a:t>Who gets what is produced? </a:t>
            </a:r>
            <a:r>
              <a:rPr lang="en-US" dirty="0"/>
              <a:t>What determines which households get how much? What is the distribution of output among consuming households?</a:t>
            </a:r>
          </a:p>
        </p:txBody>
      </p:sp>
    </p:spTree>
    <p:extLst>
      <p:ext uri="{BB962C8B-B14F-4D97-AF65-F5344CB8AC3E}">
        <p14:creationId xmlns:p14="http://schemas.microsoft.com/office/powerpoint/2010/main" val="2051419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767" y="95709"/>
            <a:ext cx="8229600" cy="1175119"/>
          </a:xfrm>
        </p:spPr>
        <p:txBody>
          <a:bodyPr anchor="ctr">
            <a:noAutofit/>
          </a:bodyPr>
          <a:lstStyle/>
          <a:p>
            <a:r>
              <a:rPr lang="en-US" dirty="0"/>
              <a:t>The Efficiency of Perfect Competition </a:t>
            </a:r>
            <a:r>
              <a:rPr lang="en-US" sz="2800" dirty="0"/>
              <a:t>(2 of 6)</a:t>
            </a:r>
            <a:endParaRPr lang="en-IN" sz="2800" dirty="0"/>
          </a:p>
        </p:txBody>
      </p:sp>
      <p:sp>
        <p:nvSpPr>
          <p:cNvPr id="3" name="Content Placeholder 2"/>
          <p:cNvSpPr>
            <a:spLocks noGrp="1"/>
          </p:cNvSpPr>
          <p:nvPr>
            <p:ph sz="quarter" idx="13"/>
          </p:nvPr>
        </p:nvSpPr>
        <p:spPr>
          <a:xfrm>
            <a:off x="373373" y="1516910"/>
            <a:ext cx="8232775" cy="2294811"/>
          </a:xfrm>
        </p:spPr>
        <p:txBody>
          <a:bodyPr anchor="ctr">
            <a:noAutofit/>
          </a:bodyPr>
          <a:lstStyle/>
          <a:p>
            <a:pPr marL="342900" indent="-342900">
              <a:defRPr/>
            </a:pPr>
            <a:r>
              <a:rPr lang="en-US" kern="1200" dirty="0">
                <a:solidFill>
                  <a:schemeClr val="tx1"/>
                </a:solidFill>
                <a:latin typeface="+mn-lt"/>
                <a:ea typeface="+mn-ea"/>
                <a:cs typeface="Arial" panose="020B0604020202020204" pitchFamily="34" charset="0"/>
              </a:rPr>
              <a:t>Under perfect competition:</a:t>
            </a:r>
          </a:p>
          <a:p>
            <a:pPr marL="517525" indent="-457200">
              <a:lnSpc>
                <a:spcPct val="50000"/>
              </a:lnSpc>
              <a:spcBef>
                <a:spcPct val="0"/>
              </a:spcBef>
              <a:spcAft>
                <a:spcPct val="0"/>
              </a:spcAft>
              <a:buFont typeface="Arial" panose="020B0604020202020204" pitchFamily="34" charset="0"/>
              <a:buChar char="‒"/>
              <a:defRPr/>
            </a:pPr>
            <a:endParaRPr lang="en-US" dirty="0">
              <a:latin typeface="Arial" charset="0"/>
            </a:endParaRPr>
          </a:p>
          <a:p>
            <a:pPr marL="829818" lvl="1" indent="-342900">
              <a:defRPr/>
            </a:pPr>
            <a:r>
              <a:rPr lang="en-US" dirty="0"/>
              <a:t>Resources are efficiently allocated among firms. </a:t>
            </a:r>
          </a:p>
          <a:p>
            <a:pPr marL="829818" lvl="1" indent="-342900">
              <a:defRPr/>
            </a:pPr>
            <a:r>
              <a:rPr lang="en-US" dirty="0"/>
              <a:t>Final products are distributed efficiently among households.</a:t>
            </a:r>
          </a:p>
          <a:p>
            <a:pPr marL="829818" lvl="1" indent="-342900">
              <a:defRPr/>
            </a:pPr>
            <a:r>
              <a:rPr lang="en-US" dirty="0"/>
              <a:t>The system produces the things that people want.</a:t>
            </a:r>
          </a:p>
        </p:txBody>
      </p:sp>
    </p:spTree>
    <p:extLst>
      <p:ext uri="{BB962C8B-B14F-4D97-AF65-F5344CB8AC3E}">
        <p14:creationId xmlns:p14="http://schemas.microsoft.com/office/powerpoint/2010/main" val="4294159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767" y="95709"/>
            <a:ext cx="8229600" cy="1175119"/>
          </a:xfrm>
        </p:spPr>
        <p:txBody>
          <a:bodyPr anchor="ctr">
            <a:noAutofit/>
          </a:bodyPr>
          <a:lstStyle/>
          <a:p>
            <a:r>
              <a:rPr lang="en-US" dirty="0"/>
              <a:t>The Efficiency of Perfect Competition </a:t>
            </a:r>
            <a:r>
              <a:rPr lang="en-US" sz="2800" dirty="0"/>
              <a:t>(3 of 6)</a:t>
            </a:r>
            <a:endParaRPr lang="en-IN" sz="2800" dirty="0"/>
          </a:p>
        </p:txBody>
      </p:sp>
      <p:sp>
        <p:nvSpPr>
          <p:cNvPr id="3" name="Content Placeholder 2"/>
          <p:cNvSpPr>
            <a:spLocks noGrp="1"/>
          </p:cNvSpPr>
          <p:nvPr>
            <p:ph sz="quarter" idx="13"/>
          </p:nvPr>
        </p:nvSpPr>
        <p:spPr>
          <a:xfrm>
            <a:off x="373373" y="1498731"/>
            <a:ext cx="8232775" cy="3359832"/>
          </a:xfrm>
        </p:spPr>
        <p:txBody>
          <a:bodyPr anchor="ctr">
            <a:noAutofit/>
          </a:bodyPr>
          <a:lstStyle/>
          <a:p>
            <a:pPr marL="0" indent="0">
              <a:buNone/>
              <a:defRPr/>
            </a:pPr>
            <a:r>
              <a:rPr lang="en-US" b="1" kern="1200" dirty="0">
                <a:solidFill>
                  <a:schemeClr val="tx1"/>
                </a:solidFill>
                <a:latin typeface="+mn-lt"/>
                <a:ea typeface="+mn-ea"/>
                <a:cs typeface="Arial" panose="020B0604020202020204" pitchFamily="34" charset="0"/>
              </a:rPr>
              <a:t>Efficient Allocation of Resources among Firms</a:t>
            </a:r>
          </a:p>
          <a:p>
            <a:pPr marL="342900" indent="-342900">
              <a:defRPr/>
            </a:pPr>
            <a:r>
              <a:rPr lang="en-US" kern="1200" dirty="0">
                <a:solidFill>
                  <a:schemeClr val="tx1"/>
                </a:solidFill>
                <a:latin typeface="+mn-lt"/>
                <a:ea typeface="+mn-ea"/>
                <a:cs typeface="Arial" panose="020B0604020202020204" pitchFamily="34" charset="0"/>
              </a:rPr>
              <a:t>The assumptions that factor markets are competitive and open, that all firms pay the same prices for inputs, and that all firms maximize profits lead to the conclusion that the allocation of resources among firms is efficient.</a:t>
            </a:r>
          </a:p>
          <a:p>
            <a:pPr marL="342900" indent="-342900">
              <a:defRPr/>
            </a:pPr>
            <a:r>
              <a:rPr lang="en-US" kern="1200" dirty="0">
                <a:solidFill>
                  <a:schemeClr val="tx1"/>
                </a:solidFill>
                <a:latin typeface="+mn-lt"/>
                <a:ea typeface="+mn-ea"/>
                <a:cs typeface="Arial" panose="020B0604020202020204" pitchFamily="34" charset="0"/>
              </a:rPr>
              <a:t>Each individual firm needs only to make decisions about which inputs to use by looking at its own labor, capital, and land productivity relative to prices. </a:t>
            </a:r>
          </a:p>
        </p:txBody>
      </p:sp>
    </p:spTree>
    <p:extLst>
      <p:ext uri="{BB962C8B-B14F-4D97-AF65-F5344CB8AC3E}">
        <p14:creationId xmlns:p14="http://schemas.microsoft.com/office/powerpoint/2010/main" val="4294159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767" y="95709"/>
            <a:ext cx="8229600" cy="1175119"/>
          </a:xfrm>
        </p:spPr>
        <p:txBody>
          <a:bodyPr anchor="ctr">
            <a:noAutofit/>
          </a:bodyPr>
          <a:lstStyle/>
          <a:p>
            <a:r>
              <a:rPr lang="en-US" dirty="0"/>
              <a:t>The Efficiency of Perfect Competition </a:t>
            </a:r>
            <a:r>
              <a:rPr lang="en-US" sz="2800" dirty="0"/>
              <a:t>(4 of 6)</a:t>
            </a:r>
            <a:endParaRPr lang="en-IN" sz="2800" dirty="0"/>
          </a:p>
        </p:txBody>
      </p:sp>
      <p:sp>
        <p:nvSpPr>
          <p:cNvPr id="3" name="Content Placeholder 2"/>
          <p:cNvSpPr>
            <a:spLocks noGrp="1"/>
          </p:cNvSpPr>
          <p:nvPr>
            <p:ph sz="quarter" idx="13"/>
          </p:nvPr>
        </p:nvSpPr>
        <p:spPr>
          <a:xfrm>
            <a:off x="373373" y="1422907"/>
            <a:ext cx="8232775" cy="2776721"/>
          </a:xfrm>
        </p:spPr>
        <p:txBody>
          <a:bodyPr anchor="ctr">
            <a:noAutofit/>
          </a:bodyPr>
          <a:lstStyle/>
          <a:p>
            <a:pPr marL="0" indent="0">
              <a:buFont typeface="Arial"/>
              <a:buNone/>
              <a:defRPr/>
            </a:pPr>
            <a:r>
              <a:rPr lang="en-US" b="1" kern="1200" dirty="0">
                <a:solidFill>
                  <a:schemeClr val="tx1"/>
                </a:solidFill>
                <a:latin typeface="+mn-lt"/>
                <a:ea typeface="+mn-ea"/>
                <a:cs typeface="Arial" panose="020B0604020202020204" pitchFamily="34" charset="0"/>
              </a:rPr>
              <a:t>Efficient Allocation of Resources among Firms</a:t>
            </a:r>
          </a:p>
          <a:p>
            <a:pPr marL="342900" indent="-342900">
              <a:defRPr/>
            </a:pPr>
            <a:r>
              <a:rPr lang="en-US" kern="1200" dirty="0">
                <a:solidFill>
                  <a:schemeClr val="tx1"/>
                </a:solidFill>
                <a:latin typeface="+mn-lt"/>
                <a:ea typeface="+mn-ea"/>
                <a:cs typeface="Arial" panose="020B0604020202020204" pitchFamily="34" charset="0"/>
              </a:rPr>
              <a:t>Because all firms face identical input prices, the market economy achieves efficient input use among firms. </a:t>
            </a:r>
          </a:p>
          <a:p>
            <a:pPr marL="342900" indent="-342900">
              <a:defRPr/>
            </a:pPr>
            <a:r>
              <a:rPr lang="en-US" kern="1200" dirty="0">
                <a:solidFill>
                  <a:schemeClr val="tx1"/>
                </a:solidFill>
                <a:latin typeface="+mn-lt"/>
                <a:ea typeface="+mn-ea"/>
                <a:cs typeface="Arial" panose="020B0604020202020204" pitchFamily="34" charset="0"/>
              </a:rPr>
              <a:t>Prices are the instrument of Adam Smith’s “invisible hand,” which allows for efficiency without explicit coordination or planning.</a:t>
            </a:r>
          </a:p>
        </p:txBody>
      </p:sp>
    </p:spTree>
    <p:extLst>
      <p:ext uri="{BB962C8B-B14F-4D97-AF65-F5344CB8AC3E}">
        <p14:creationId xmlns:p14="http://schemas.microsoft.com/office/powerpoint/2010/main" val="4294159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767" y="95709"/>
            <a:ext cx="8229600" cy="1175119"/>
          </a:xfrm>
        </p:spPr>
        <p:txBody>
          <a:bodyPr anchor="ctr">
            <a:noAutofit/>
          </a:bodyPr>
          <a:lstStyle/>
          <a:p>
            <a:r>
              <a:rPr lang="en-US" dirty="0"/>
              <a:t>The Efficiency of Perfect Competition </a:t>
            </a:r>
            <a:r>
              <a:rPr lang="en-US" sz="2800" dirty="0"/>
              <a:t>(5 of 6)</a:t>
            </a:r>
            <a:endParaRPr lang="en-IN" sz="2800" dirty="0"/>
          </a:p>
        </p:txBody>
      </p:sp>
      <p:sp>
        <p:nvSpPr>
          <p:cNvPr id="3" name="Content Placeholder 2"/>
          <p:cNvSpPr>
            <a:spLocks noGrp="1"/>
          </p:cNvSpPr>
          <p:nvPr>
            <p:ph sz="quarter" idx="13"/>
          </p:nvPr>
        </p:nvSpPr>
        <p:spPr>
          <a:xfrm>
            <a:off x="373373" y="1453460"/>
            <a:ext cx="8232775" cy="4919131"/>
          </a:xfrm>
        </p:spPr>
        <p:txBody>
          <a:bodyPr anchor="ctr">
            <a:noAutofit/>
          </a:bodyPr>
          <a:lstStyle/>
          <a:p>
            <a:pPr marL="0" indent="0">
              <a:buNone/>
              <a:defRPr/>
            </a:pPr>
            <a:r>
              <a:rPr lang="en-US" b="1" kern="1200" dirty="0">
                <a:solidFill>
                  <a:schemeClr val="tx1"/>
                </a:solidFill>
                <a:latin typeface="+mn-lt"/>
                <a:ea typeface="+mn-ea"/>
                <a:cs typeface="Arial" panose="020B0604020202020204" pitchFamily="34" charset="0"/>
              </a:rPr>
              <a:t>Efficient Distribution of Outputs among Households</a:t>
            </a:r>
          </a:p>
          <a:p>
            <a:pPr marL="342900" indent="-342900">
              <a:defRPr/>
            </a:pPr>
            <a:r>
              <a:rPr lang="en-US" kern="1200" dirty="0">
                <a:solidFill>
                  <a:schemeClr val="tx1"/>
                </a:solidFill>
                <a:latin typeface="+mn-lt"/>
                <a:ea typeface="+mn-ea"/>
                <a:cs typeface="Arial" panose="020B0604020202020204" pitchFamily="34" charset="0"/>
              </a:rPr>
              <a:t>People have different tastes and preferences, and they buy very different things in very different combinations. </a:t>
            </a:r>
          </a:p>
          <a:p>
            <a:pPr marL="342900" indent="-342900">
              <a:defRPr/>
            </a:pPr>
            <a:r>
              <a:rPr lang="en-US" kern="1200" dirty="0">
                <a:solidFill>
                  <a:schemeClr val="tx1"/>
                </a:solidFill>
                <a:latin typeface="+mn-lt"/>
                <a:ea typeface="+mn-ea"/>
                <a:cs typeface="Arial" panose="020B0604020202020204" pitchFamily="34" charset="0"/>
              </a:rPr>
              <a:t>As long as everyone shops freely in the same markets, no redistribution of final outputs among people will make them better off. </a:t>
            </a:r>
          </a:p>
          <a:p>
            <a:pPr marL="342900" indent="-342900">
              <a:defRPr/>
            </a:pPr>
            <a:r>
              <a:rPr lang="en-US" kern="1200" dirty="0">
                <a:solidFill>
                  <a:schemeClr val="tx1"/>
                </a:solidFill>
                <a:latin typeface="+mn-lt"/>
                <a:ea typeface="+mn-ea"/>
                <a:cs typeface="Arial" panose="020B0604020202020204" pitchFamily="34" charset="0"/>
              </a:rPr>
              <a:t>If you and I buy in the same markets and pay the same prices and I buy what I want and you buy what you want, we cannot possibly end up with the wrong combination of things. </a:t>
            </a:r>
          </a:p>
          <a:p>
            <a:pPr marL="342900" indent="-342900">
              <a:defRPr/>
            </a:pPr>
            <a:r>
              <a:rPr lang="en-US" kern="1200" dirty="0">
                <a:solidFill>
                  <a:schemeClr val="tx1"/>
                </a:solidFill>
                <a:latin typeface="+mn-lt"/>
                <a:ea typeface="+mn-ea"/>
                <a:cs typeface="Arial" panose="020B0604020202020204" pitchFamily="34" charset="0"/>
              </a:rPr>
              <a:t>Free and open markets are essential to this result.</a:t>
            </a:r>
          </a:p>
        </p:txBody>
      </p:sp>
    </p:spTree>
    <p:extLst>
      <p:ext uri="{BB962C8B-B14F-4D97-AF65-F5344CB8AC3E}">
        <p14:creationId xmlns:p14="http://schemas.microsoft.com/office/powerpoint/2010/main" val="429415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6515" y="230717"/>
            <a:ext cx="8229600" cy="1097279"/>
          </a:xfrm>
        </p:spPr>
        <p:txBody>
          <a:bodyPr/>
          <a:lstStyle/>
          <a:p>
            <a:r>
              <a:rPr lang="en-US" dirty="0"/>
              <a:t>The Efficiency of Perfect Competition </a:t>
            </a:r>
            <a:r>
              <a:rPr lang="en-US" sz="2800" dirty="0"/>
              <a:t>(6 of 6)</a:t>
            </a:r>
            <a:endParaRPr lang="en-IN" sz="2800" dirty="0"/>
          </a:p>
        </p:txBody>
      </p:sp>
      <p:sp>
        <p:nvSpPr>
          <p:cNvPr id="13" name="Content Placeholder 12"/>
          <p:cNvSpPr>
            <a:spLocks noGrp="1"/>
          </p:cNvSpPr>
          <p:nvPr>
            <p:ph sz="quarter" idx="13"/>
          </p:nvPr>
        </p:nvSpPr>
        <p:spPr>
          <a:xfrm>
            <a:off x="376515" y="1432485"/>
            <a:ext cx="8534403" cy="1484992"/>
          </a:xfrm>
        </p:spPr>
        <p:txBody>
          <a:bodyPr wrap="square">
            <a:spAutoFit/>
          </a:bodyPr>
          <a:lstStyle/>
          <a:p>
            <a:pPr marL="0" indent="0">
              <a:buNone/>
              <a:defRPr/>
            </a:pPr>
            <a:r>
              <a:rPr lang="en-US" b="1" kern="1200" dirty="0">
                <a:solidFill>
                  <a:schemeClr val="tx1"/>
                </a:solidFill>
                <a:latin typeface="+mn-lt"/>
                <a:ea typeface="+mn-ea"/>
                <a:cs typeface="Arial" panose="020B0604020202020204" pitchFamily="34" charset="0"/>
              </a:rPr>
              <a:t>Producing What People Want: The Efficient Mix of Output</a:t>
            </a:r>
          </a:p>
          <a:p>
            <a:pPr marL="342900" indent="-342900">
              <a:defRPr/>
            </a:pPr>
            <a:r>
              <a:rPr lang="en-US" kern="1200" dirty="0">
                <a:solidFill>
                  <a:schemeClr val="tx1"/>
                </a:solidFill>
                <a:latin typeface="+mn-lt"/>
                <a:ea typeface="+mn-ea"/>
                <a:cs typeface="Arial" panose="020B0604020202020204" pitchFamily="34" charset="0"/>
              </a:rPr>
              <a:t>The condition which ensures that the right things are produced is:</a:t>
            </a:r>
          </a:p>
        </p:txBody>
      </p:sp>
      <p:graphicFrame>
        <p:nvGraphicFramePr>
          <p:cNvPr id="6" name="Object 5" descr="P equals MC"/>
          <p:cNvGraphicFramePr>
            <a:graphicFrameLocks noGrp="1" noChangeAspect="1"/>
          </p:cNvGraphicFramePr>
          <p:nvPr>
            <p:extLst>
              <p:ext uri="{D42A27DB-BD31-4B8C-83A1-F6EECF244321}">
                <p14:modId xmlns:p14="http://schemas.microsoft.com/office/powerpoint/2010/main" val="1857091377"/>
              </p:ext>
            </p:extLst>
          </p:nvPr>
        </p:nvGraphicFramePr>
        <p:xfrm>
          <a:off x="4091895" y="3356541"/>
          <a:ext cx="1092200" cy="354012"/>
        </p:xfrm>
        <a:graphic>
          <a:graphicData uri="http://schemas.openxmlformats.org/presentationml/2006/ole">
            <mc:AlternateContent xmlns:mc="http://schemas.openxmlformats.org/markup-compatibility/2006">
              <mc:Choice xmlns:v="urn:schemas-microsoft-com:vml" Requires="v">
                <p:oleObj spid="_x0000_s2079" name="Equation" r:id="rId4" imgW="545626" imgH="177646" progId="Equation.DSMT4">
                  <p:embed/>
                </p:oleObj>
              </mc:Choice>
              <mc:Fallback>
                <p:oleObj name="Equation" r:id="rId4" imgW="545626" imgH="177646"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1895" y="3356541"/>
                        <a:ext cx="10922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Content Placeholder 1"/>
          <p:cNvSpPr>
            <a:spLocks noGrp="1"/>
          </p:cNvSpPr>
          <p:nvPr>
            <p:ph sz="quarter" idx="14"/>
          </p:nvPr>
        </p:nvSpPr>
        <p:spPr>
          <a:xfrm>
            <a:off x="457200" y="4060997"/>
            <a:ext cx="8229600" cy="1344426"/>
          </a:xfrm>
          <a:noFill/>
          <a:ln>
            <a:noFill/>
          </a:ln>
        </p:spPr>
        <p:txBody>
          <a:bodyPr lIns="91425" tIns="91425" rIns="91425" bIns="91425" anchor="ctr" anchorCtr="0"/>
          <a:lstStyle/>
          <a:p>
            <a:pPr marL="342900" indent="-342900"/>
            <a:r>
              <a:rPr lang="en-US" sz="2400" kern="1200" dirty="0">
                <a:solidFill>
                  <a:schemeClr val="tx1"/>
                </a:solidFill>
                <a:latin typeface="+mn-lt"/>
                <a:ea typeface="+mn-ea"/>
                <a:cs typeface="Arial" panose="020B0604020202020204" pitchFamily="34" charset="0"/>
              </a:rPr>
              <a:t>Society will produce the efficient mix of output if all firms equate price and marginal cost.</a:t>
            </a:r>
          </a:p>
        </p:txBody>
      </p:sp>
    </p:spTree>
    <p:extLst>
      <p:ext uri="{BB962C8B-B14F-4D97-AF65-F5344CB8AC3E}">
        <p14:creationId xmlns:p14="http://schemas.microsoft.com/office/powerpoint/2010/main" val="3164994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2846" y="114319"/>
            <a:ext cx="8600238" cy="1215991"/>
          </a:xfrm>
        </p:spPr>
        <p:txBody>
          <a:bodyPr>
            <a:noAutofit/>
          </a:bodyPr>
          <a:lstStyle/>
          <a:p>
            <a:r>
              <a:rPr lang="en-US" dirty="0"/>
              <a:t>Figure 12.2 The Key Efficiency Condition: Price Equals Marginal Cost</a:t>
            </a:r>
            <a:endParaRPr lang="en-IN" dirty="0"/>
          </a:p>
        </p:txBody>
      </p:sp>
      <p:sp>
        <p:nvSpPr>
          <p:cNvPr id="2" name="Content Placeholder 1"/>
          <p:cNvSpPr>
            <a:spLocks noGrp="1"/>
          </p:cNvSpPr>
          <p:nvPr>
            <p:ph sz="quarter" idx="13"/>
          </p:nvPr>
        </p:nvSpPr>
        <p:spPr>
          <a:xfrm>
            <a:off x="372846" y="1444606"/>
            <a:ext cx="8232775" cy="1100961"/>
          </a:xfrm>
        </p:spPr>
        <p:txBody>
          <a:bodyPr/>
          <a:lstStyle/>
          <a:p>
            <a:pPr marL="342900" indent="-342900">
              <a:defRPr/>
            </a:pPr>
            <a:r>
              <a:rPr lang="en-US" dirty="0">
                <a:cs typeface="Arial" pitchFamily="34" charset="0"/>
              </a:rPr>
              <a:t>If </a:t>
            </a:r>
            <a:r>
              <a:rPr lang="en-US" i="1" dirty="0">
                <a:cs typeface="Arial" pitchFamily="34" charset="0"/>
              </a:rPr>
              <a:t>P</a:t>
            </a:r>
            <a:r>
              <a:rPr lang="en-US" i="1" baseline="-25000" dirty="0">
                <a:cs typeface="Arial" pitchFamily="34" charset="0"/>
              </a:rPr>
              <a:t>X</a:t>
            </a:r>
            <a:r>
              <a:rPr lang="en-US" dirty="0">
                <a:cs typeface="Arial" pitchFamily="34" charset="0"/>
              </a:rPr>
              <a:t> &gt; </a:t>
            </a:r>
            <a:r>
              <a:rPr lang="en-US" i="1" dirty="0">
                <a:cs typeface="Arial" pitchFamily="34" charset="0"/>
              </a:rPr>
              <a:t>MC</a:t>
            </a:r>
            <a:r>
              <a:rPr lang="en-US" i="1" baseline="-25000" dirty="0">
                <a:cs typeface="Arial" pitchFamily="34" charset="0"/>
              </a:rPr>
              <a:t>X</a:t>
            </a:r>
            <a:r>
              <a:rPr lang="en-US" dirty="0">
                <a:cs typeface="Arial" pitchFamily="34" charset="0"/>
              </a:rPr>
              <a:t>, society gains value by producing </a:t>
            </a:r>
            <a:r>
              <a:rPr lang="en-US" i="1" dirty="0">
                <a:cs typeface="Arial" pitchFamily="34" charset="0"/>
              </a:rPr>
              <a:t>more</a:t>
            </a:r>
            <a:r>
              <a:rPr lang="en-US" dirty="0">
                <a:cs typeface="Arial" pitchFamily="34" charset="0"/>
              </a:rPr>
              <a:t> </a:t>
            </a:r>
            <a:r>
              <a:rPr lang="en-US" i="1" dirty="0">
                <a:cs typeface="Arial" pitchFamily="34" charset="0"/>
              </a:rPr>
              <a:t>X</a:t>
            </a:r>
            <a:r>
              <a:rPr lang="en-US" dirty="0">
                <a:cs typeface="Arial" pitchFamily="34" charset="0"/>
              </a:rPr>
              <a:t>.</a:t>
            </a:r>
          </a:p>
          <a:p>
            <a:pPr marL="342900" indent="-342900">
              <a:defRPr/>
            </a:pPr>
            <a:r>
              <a:rPr lang="en-US" dirty="0">
                <a:cs typeface="Arial" pitchFamily="34" charset="0"/>
              </a:rPr>
              <a:t>If </a:t>
            </a:r>
            <a:r>
              <a:rPr lang="en-US" i="1" dirty="0">
                <a:cs typeface="Arial" pitchFamily="34" charset="0"/>
              </a:rPr>
              <a:t>P</a:t>
            </a:r>
            <a:r>
              <a:rPr lang="en-US" i="1" baseline="-25000" dirty="0">
                <a:cs typeface="Arial" pitchFamily="34" charset="0"/>
              </a:rPr>
              <a:t>X</a:t>
            </a:r>
            <a:r>
              <a:rPr lang="en-US" dirty="0">
                <a:cs typeface="Arial" pitchFamily="34" charset="0"/>
              </a:rPr>
              <a:t> &lt; </a:t>
            </a:r>
            <a:r>
              <a:rPr lang="en-US" i="1" dirty="0">
                <a:cs typeface="Arial" pitchFamily="34" charset="0"/>
              </a:rPr>
              <a:t>MC</a:t>
            </a:r>
            <a:r>
              <a:rPr lang="en-US" i="1" baseline="-25000" dirty="0">
                <a:cs typeface="Arial" pitchFamily="34" charset="0"/>
              </a:rPr>
              <a:t>X</a:t>
            </a:r>
            <a:r>
              <a:rPr lang="en-US" dirty="0">
                <a:cs typeface="Arial" pitchFamily="34" charset="0"/>
              </a:rPr>
              <a:t>, society gains value by producing </a:t>
            </a:r>
            <a:r>
              <a:rPr lang="en-US" i="1" dirty="0">
                <a:cs typeface="Arial" pitchFamily="34" charset="0"/>
              </a:rPr>
              <a:t>less</a:t>
            </a:r>
            <a:r>
              <a:rPr lang="en-US" dirty="0">
                <a:cs typeface="Arial" pitchFamily="34" charset="0"/>
              </a:rPr>
              <a:t> </a:t>
            </a:r>
            <a:r>
              <a:rPr lang="en-US" i="1" dirty="0">
                <a:cs typeface="Arial" pitchFamily="34" charset="0"/>
              </a:rPr>
              <a:t>X</a:t>
            </a:r>
            <a:r>
              <a:rPr lang="en-US" dirty="0">
                <a:cs typeface="Arial" pitchFamily="34" charset="0"/>
              </a:rPr>
              <a:t>.</a:t>
            </a:r>
          </a:p>
        </p:txBody>
      </p:sp>
      <p:pic>
        <p:nvPicPr>
          <p:cNvPr id="5122" name="Picture 2" descr="The diagram shows the following information:&#10;If PX is greater than MCX, society gains value by producing more X &#10;If PX is less than MCX, society gains value by producing less X. &#10; &#10;PX equals MCX (represented by a key being inserted into a key hole)&#10;The value placed on good X by society through the market, or the social value of a marginal unit of X. Market-determined value of resources needed to produce a marginal unit of X. MCX is equal to the opportunity cost of those resources: lost production of other goods or the value of the resources left unemployed (leisure, vacant land, and so o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0649" y="3194409"/>
            <a:ext cx="7566205" cy="1638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330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2846" y="195746"/>
            <a:ext cx="8229600" cy="2227999"/>
          </a:xfrm>
        </p:spPr>
        <p:txBody>
          <a:bodyPr>
            <a:noAutofit/>
          </a:bodyPr>
          <a:lstStyle/>
          <a:p>
            <a:r>
              <a:rPr lang="en-US" dirty="0"/>
              <a:t>Figure 12.3 Efficiency in Perfect Competition Follows from a Weighing of Values by Both Households and Firms</a:t>
            </a:r>
            <a:endParaRPr lang="en-IN" dirty="0"/>
          </a:p>
        </p:txBody>
      </p:sp>
      <p:pic>
        <p:nvPicPr>
          <p:cNvPr id="5122" name="Picture 2" descr="At the top of the diagram is the Product Market&#10;• From Product Market an arrow labeled “Marginal revenue product MPL times PX” points to the left side of a scale labeled “Firms.”&#10;• This scale is at 0.00 on both sides – Maximum Profit&#10;&#10;The Firms scale&#10;• The left side of this scale is labeled “Value of labor’s marginal products”&#10;• The right side of this scale is labeled “Wage = cost of a marginal unit of labor&#10;• An arrow points from the right side of the Firms scale to Input Market&#10;&#10;An arrow points from Input Market to the left side of a scale labeled “Households.”&#10;• This scale is at 0.00 on both sides – Maximum Utility&#10;• The left side of this scale is labeled “Wage”&#10;• The right side of this scale is labeled “Value of leisure and household production”&#10;&#10;An arrow labeled “Buy goods and services” points from the left side of the Households scale back to Product Market, completing the circl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72466" y="2559741"/>
            <a:ext cx="6245866" cy="3511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082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687" y="127000"/>
            <a:ext cx="8069183" cy="1194117"/>
          </a:xfrm>
        </p:spPr>
        <p:txBody>
          <a:bodyPr>
            <a:noAutofit/>
          </a:bodyPr>
          <a:lstStyle/>
          <a:p>
            <a:r>
              <a:rPr lang="en-US" dirty="0"/>
              <a:t>Perfect Competition Versus Real Markets </a:t>
            </a:r>
            <a:r>
              <a:rPr lang="en-US" sz="2800" dirty="0"/>
              <a:t>(1 of 2)</a:t>
            </a:r>
            <a:endParaRPr lang="en-IN" sz="2800" dirty="0"/>
          </a:p>
        </p:txBody>
      </p:sp>
      <p:sp>
        <p:nvSpPr>
          <p:cNvPr id="3" name="Content Placeholder 2"/>
          <p:cNvSpPr>
            <a:spLocks noGrp="1"/>
          </p:cNvSpPr>
          <p:nvPr>
            <p:ph sz="quarter" idx="13"/>
          </p:nvPr>
        </p:nvSpPr>
        <p:spPr>
          <a:xfrm>
            <a:off x="372530" y="1449917"/>
            <a:ext cx="8232775" cy="4301147"/>
          </a:xfrm>
        </p:spPr>
        <p:txBody>
          <a:bodyPr>
            <a:spAutoFit/>
          </a:bodyPr>
          <a:lstStyle/>
          <a:p>
            <a:pPr indent="-256032">
              <a:buFont typeface="Arial" panose="020B0604020202020204" pitchFamily="34" charset="0"/>
              <a:buChar char="•"/>
            </a:pPr>
            <a:r>
              <a:rPr lang="en-US" kern="1200" dirty="0">
                <a:solidFill>
                  <a:schemeClr val="tx1"/>
                </a:solidFill>
                <a:latin typeface="+mn-lt"/>
                <a:ea typeface="+mn-ea"/>
                <a:cs typeface="Arial" panose="020B0604020202020204" pitchFamily="34" charset="0"/>
              </a:rPr>
              <a:t>We have built a model of a perfectly competitive market system that produces an efficient allocation of resources, an efficient mix of output, and an efficient distribution of output.</a:t>
            </a:r>
          </a:p>
          <a:p>
            <a:pPr indent="-256032">
              <a:buFont typeface="Arial" panose="020B0604020202020204" pitchFamily="34" charset="0"/>
              <a:buChar char="•"/>
            </a:pPr>
            <a:r>
              <a:rPr lang="en-US" kern="1200" dirty="0">
                <a:solidFill>
                  <a:schemeClr val="tx1"/>
                </a:solidFill>
                <a:latin typeface="+mn-lt"/>
                <a:ea typeface="+mn-ea"/>
                <a:cs typeface="Arial" panose="020B0604020202020204" pitchFamily="34" charset="0"/>
              </a:rPr>
              <a:t>The perfectly competitive model is built on a set of assumptions:</a:t>
            </a:r>
          </a:p>
          <a:p>
            <a:pPr marL="829818" lvl="1" indent="-342900"/>
            <a:r>
              <a:rPr lang="en-US" dirty="0"/>
              <a:t>All firms and households are price-takers in input and output markets.</a:t>
            </a:r>
          </a:p>
          <a:p>
            <a:pPr marL="829818" lvl="1" indent="-342900"/>
            <a:r>
              <a:rPr lang="en-US" dirty="0"/>
              <a:t>Firms and households have perfect information.</a:t>
            </a:r>
          </a:p>
          <a:p>
            <a:pPr marL="829818" lvl="1" indent="-342900"/>
            <a:r>
              <a:rPr lang="en-US" dirty="0"/>
              <a:t>All firms maximize profits.</a:t>
            </a:r>
          </a:p>
        </p:txBody>
      </p:sp>
    </p:spTree>
    <p:extLst>
      <p:ext uri="{BB962C8B-B14F-4D97-AF65-F5344CB8AC3E}">
        <p14:creationId xmlns:p14="http://schemas.microsoft.com/office/powerpoint/2010/main" val="233909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5714" y="219330"/>
            <a:ext cx="8229600" cy="1097279"/>
          </a:xfrm>
        </p:spPr>
        <p:txBody>
          <a:bodyPr/>
          <a:lstStyle/>
          <a:p>
            <a:r>
              <a:rPr lang="en-US" dirty="0"/>
              <a:t>Chapter Outline and Learning Objectives</a:t>
            </a:r>
            <a:endParaRPr lang="en-IN" dirty="0"/>
          </a:p>
        </p:txBody>
      </p:sp>
      <p:sp>
        <p:nvSpPr>
          <p:cNvPr id="13" name="Content Placeholder 12"/>
          <p:cNvSpPr>
            <a:spLocks noGrp="1"/>
          </p:cNvSpPr>
          <p:nvPr>
            <p:ph sz="quarter" idx="13"/>
          </p:nvPr>
        </p:nvSpPr>
        <p:spPr>
          <a:xfrm>
            <a:off x="383724" y="1412422"/>
            <a:ext cx="8232775" cy="1295434"/>
          </a:xfrm>
        </p:spPr>
        <p:txBody>
          <a:bodyPr wrap="square" anchor="ctr">
            <a:noAutofit/>
          </a:bodyPr>
          <a:lstStyle/>
          <a:p>
            <a:pPr marL="0" indent="0">
              <a:buNone/>
            </a:pPr>
            <a:r>
              <a:rPr lang="en-IN" sz="2200" b="1" kern="1200" dirty="0">
                <a:solidFill>
                  <a:schemeClr val="tx1"/>
                </a:solidFill>
                <a:latin typeface="+mn-lt"/>
                <a:ea typeface="+mn-ea"/>
                <a:cs typeface="+mn-cs"/>
              </a:rPr>
              <a:t>12.1</a:t>
            </a:r>
            <a:r>
              <a:rPr lang="en-IN" sz="2200" b="1" kern="1200" dirty="0">
                <a:solidFill>
                  <a:srgbClr val="007FA3"/>
                </a:solidFill>
                <a:latin typeface="+mn-lt"/>
                <a:ea typeface="+mn-ea"/>
                <a:cs typeface="+mn-cs"/>
              </a:rPr>
              <a:t> </a:t>
            </a:r>
            <a:r>
              <a:rPr lang="en-US" sz="2200" b="1" kern="1200" dirty="0">
                <a:solidFill>
                  <a:schemeClr val="tx1"/>
                </a:solidFill>
                <a:latin typeface="+mn-lt"/>
                <a:ea typeface="+mn-ea"/>
                <a:cs typeface="+mn-cs"/>
              </a:rPr>
              <a:t>Market Adjustment to Changes in Demand</a:t>
            </a:r>
          </a:p>
          <a:p>
            <a:pPr marL="285750" indent="-285750">
              <a:spcBef>
                <a:spcPts val="1800"/>
              </a:spcBef>
            </a:pPr>
            <a:r>
              <a:rPr lang="en-US" sz="2200" dirty="0">
                <a:latin typeface="+mn-lt"/>
                <a:cs typeface="Arial" pitchFamily="34" charset="0"/>
              </a:rPr>
              <a:t>Discuss the relationship between general equilibrium and demand shifts.</a:t>
            </a:r>
            <a:endParaRPr lang="en-IN" sz="2200" dirty="0">
              <a:latin typeface="+mn-lt"/>
              <a:cs typeface="Arial" pitchFamily="34" charset="0"/>
            </a:endParaRPr>
          </a:p>
        </p:txBody>
      </p:sp>
      <p:sp>
        <p:nvSpPr>
          <p:cNvPr id="14" name="Content Placeholder 13"/>
          <p:cNvSpPr>
            <a:spLocks noGrp="1"/>
          </p:cNvSpPr>
          <p:nvPr>
            <p:ph sz="quarter" idx="14"/>
          </p:nvPr>
        </p:nvSpPr>
        <p:spPr>
          <a:xfrm>
            <a:off x="374759" y="2740511"/>
            <a:ext cx="8229600" cy="1092577"/>
          </a:xfrm>
        </p:spPr>
        <p:txBody>
          <a:bodyPr>
            <a:spAutoFit/>
          </a:bodyPr>
          <a:lstStyle/>
          <a:p>
            <a:pPr marL="0" indent="0">
              <a:buNone/>
            </a:pPr>
            <a:r>
              <a:rPr lang="en-IN" sz="2200" b="1" kern="1200" dirty="0">
                <a:solidFill>
                  <a:schemeClr val="tx1"/>
                </a:solidFill>
                <a:latin typeface="+mn-lt"/>
                <a:ea typeface="+mn-ea"/>
                <a:cs typeface="+mn-cs"/>
              </a:rPr>
              <a:t>12.2</a:t>
            </a:r>
            <a:r>
              <a:rPr lang="en-IN" sz="2200" b="1" kern="1200" dirty="0">
                <a:solidFill>
                  <a:srgbClr val="007FA3"/>
                </a:solidFill>
                <a:latin typeface="+mn-lt"/>
                <a:ea typeface="+mn-ea"/>
                <a:cs typeface="+mn-cs"/>
              </a:rPr>
              <a:t> </a:t>
            </a:r>
            <a:r>
              <a:rPr lang="en-US" sz="2200" b="1" kern="1200" dirty="0">
                <a:solidFill>
                  <a:schemeClr val="tx1"/>
                </a:solidFill>
                <a:latin typeface="+mn-lt"/>
                <a:ea typeface="+mn-ea"/>
                <a:cs typeface="+mn-cs"/>
              </a:rPr>
              <a:t>Allocative Efficiency and Competitive Equilibrium</a:t>
            </a:r>
          </a:p>
          <a:p>
            <a:pPr marL="285750" indent="-285750">
              <a:spcBef>
                <a:spcPts val="1800"/>
              </a:spcBef>
            </a:pPr>
            <a:r>
              <a:rPr lang="en-US" sz="2200" dirty="0">
                <a:latin typeface="+mn-lt"/>
                <a:cs typeface="Arial" pitchFamily="34" charset="0"/>
              </a:rPr>
              <a:t>Explain the principles of economic efficiency</a:t>
            </a:r>
            <a:r>
              <a:rPr lang="en-IN" sz="2200" dirty="0">
                <a:latin typeface="+mn-lt"/>
                <a:cs typeface="Arial" pitchFamily="34" charset="0"/>
              </a:rPr>
              <a:t>.</a:t>
            </a:r>
          </a:p>
        </p:txBody>
      </p:sp>
      <p:sp>
        <p:nvSpPr>
          <p:cNvPr id="2" name="Content Placeholder 1"/>
          <p:cNvSpPr>
            <a:spLocks noGrp="1"/>
          </p:cNvSpPr>
          <p:nvPr>
            <p:ph sz="quarter" idx="15"/>
          </p:nvPr>
        </p:nvSpPr>
        <p:spPr>
          <a:xfrm>
            <a:off x="374199" y="3865242"/>
            <a:ext cx="8455025" cy="1092577"/>
          </a:xfrm>
        </p:spPr>
        <p:txBody>
          <a:bodyPr anchor="ctr">
            <a:spAutoFit/>
          </a:bodyPr>
          <a:lstStyle/>
          <a:p>
            <a:pPr marL="0" indent="0">
              <a:buNone/>
            </a:pPr>
            <a:r>
              <a:rPr lang="en-IN" sz="2200" b="1" kern="1200" dirty="0">
                <a:solidFill>
                  <a:schemeClr val="tx1"/>
                </a:solidFill>
                <a:latin typeface="+mn-lt"/>
                <a:ea typeface="+mn-ea"/>
                <a:cs typeface="+mn-cs"/>
              </a:rPr>
              <a:t>12.3</a:t>
            </a:r>
            <a:r>
              <a:rPr lang="en-IN" sz="2200" b="1" kern="1200" dirty="0">
                <a:solidFill>
                  <a:srgbClr val="007FA3"/>
                </a:solidFill>
                <a:latin typeface="+mn-lt"/>
                <a:ea typeface="+mn-ea"/>
                <a:cs typeface="+mn-cs"/>
              </a:rPr>
              <a:t> </a:t>
            </a:r>
            <a:r>
              <a:rPr lang="en-US" sz="2200" b="1" kern="1200" dirty="0">
                <a:solidFill>
                  <a:schemeClr val="tx1"/>
                </a:solidFill>
                <a:latin typeface="+mn-lt"/>
                <a:ea typeface="+mn-ea"/>
                <a:cs typeface="+mn-cs"/>
              </a:rPr>
              <a:t>The Sources of Market Failure</a:t>
            </a:r>
          </a:p>
          <a:p>
            <a:pPr marL="285750" indent="-285750">
              <a:spcBef>
                <a:spcPts val="1800"/>
              </a:spcBef>
            </a:pPr>
            <a:r>
              <a:rPr lang="en-US" sz="2200" dirty="0">
                <a:latin typeface="+mn-lt"/>
                <a:cs typeface="Arial" pitchFamily="34" charset="0"/>
              </a:rPr>
              <a:t>Describe four sources of market failure</a:t>
            </a:r>
            <a:r>
              <a:rPr lang="en-IN" sz="2200" dirty="0">
                <a:latin typeface="+mn-lt"/>
                <a:cs typeface="Arial" pitchFamily="34" charset="0"/>
              </a:rPr>
              <a:t>.</a:t>
            </a:r>
          </a:p>
        </p:txBody>
      </p:sp>
      <p:sp>
        <p:nvSpPr>
          <p:cNvPr id="3" name="Content Placeholder 2"/>
          <p:cNvSpPr>
            <a:spLocks noGrp="1"/>
          </p:cNvSpPr>
          <p:nvPr>
            <p:ph sz="quarter" idx="16"/>
          </p:nvPr>
        </p:nvSpPr>
        <p:spPr>
          <a:xfrm>
            <a:off x="383724" y="5014096"/>
            <a:ext cx="8355013" cy="1409972"/>
          </a:xfrm>
        </p:spPr>
        <p:txBody>
          <a:bodyPr>
            <a:noAutofit/>
          </a:bodyPr>
          <a:lstStyle/>
          <a:p>
            <a:pPr marL="0" indent="0">
              <a:buNone/>
            </a:pPr>
            <a:r>
              <a:rPr lang="en-IN" sz="2200" b="1" kern="1200" dirty="0">
                <a:solidFill>
                  <a:schemeClr val="tx1"/>
                </a:solidFill>
                <a:latin typeface="+mn-lt"/>
                <a:ea typeface="+mn-ea"/>
                <a:cs typeface="+mn-cs"/>
              </a:rPr>
              <a:t>12.4</a:t>
            </a:r>
            <a:r>
              <a:rPr lang="en-IN" sz="2200" b="1" kern="1200" dirty="0">
                <a:solidFill>
                  <a:srgbClr val="007FA3"/>
                </a:solidFill>
                <a:latin typeface="+mn-lt"/>
                <a:ea typeface="+mn-ea"/>
                <a:cs typeface="+mn-cs"/>
              </a:rPr>
              <a:t> </a:t>
            </a:r>
            <a:r>
              <a:rPr lang="en-US" sz="2200" b="1" kern="1200" dirty="0">
                <a:solidFill>
                  <a:schemeClr val="tx1"/>
                </a:solidFill>
                <a:latin typeface="+mn-lt"/>
                <a:ea typeface="+mn-ea"/>
                <a:cs typeface="+mn-cs"/>
              </a:rPr>
              <a:t>Evaluating the Market Mechanism</a:t>
            </a:r>
          </a:p>
          <a:p>
            <a:pPr marL="285750" indent="-285750">
              <a:spcBef>
                <a:spcPts val="1800"/>
              </a:spcBef>
            </a:pPr>
            <a:r>
              <a:rPr lang="en-US" sz="2200" dirty="0">
                <a:latin typeface="+mn-lt"/>
                <a:cs typeface="Arial" pitchFamily="34" charset="0"/>
              </a:rPr>
              <a:t>Understand the way that market imperfections may interfere with the ability of the market to achieve efficiency</a:t>
            </a:r>
            <a:r>
              <a:rPr lang="en-IN" sz="2200" dirty="0">
                <a:latin typeface="+mn-lt"/>
                <a:cs typeface="Arial" pitchFamily="34" charset="0"/>
              </a:rPr>
              <a:t>.</a:t>
            </a:r>
          </a:p>
        </p:txBody>
      </p:sp>
    </p:spTree>
    <p:extLst>
      <p:ext uri="{BB962C8B-B14F-4D97-AF65-F5344CB8AC3E}">
        <p14:creationId xmlns:p14="http://schemas.microsoft.com/office/powerpoint/2010/main" val="1301558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688" y="127000"/>
            <a:ext cx="8229600" cy="1194117"/>
          </a:xfrm>
        </p:spPr>
        <p:txBody>
          <a:bodyPr>
            <a:noAutofit/>
          </a:bodyPr>
          <a:lstStyle/>
          <a:p>
            <a:r>
              <a:rPr lang="en-US" dirty="0"/>
              <a:t>Perfect Competition Versus Real Markets </a:t>
            </a:r>
            <a:r>
              <a:rPr lang="en-US" sz="2800" dirty="0"/>
              <a:t>(2 of 2)</a:t>
            </a:r>
            <a:endParaRPr lang="en-IN" sz="2800" dirty="0"/>
          </a:p>
        </p:txBody>
      </p:sp>
      <p:sp>
        <p:nvSpPr>
          <p:cNvPr id="3" name="Content Placeholder 2"/>
          <p:cNvSpPr>
            <a:spLocks noGrp="1"/>
          </p:cNvSpPr>
          <p:nvPr>
            <p:ph sz="quarter" idx="13"/>
          </p:nvPr>
        </p:nvSpPr>
        <p:spPr>
          <a:xfrm>
            <a:off x="372530" y="1449917"/>
            <a:ext cx="8232775" cy="2223655"/>
          </a:xfrm>
        </p:spPr>
        <p:txBody>
          <a:bodyPr>
            <a:spAutoFit/>
          </a:bodyPr>
          <a:lstStyle/>
          <a:p>
            <a:pPr indent="-256032">
              <a:buFont typeface="Arial" panose="020B0604020202020204" pitchFamily="34" charset="0"/>
              <a:buChar char="•"/>
            </a:pPr>
            <a:r>
              <a:rPr lang="en-US" i="1" kern="1200" dirty="0">
                <a:solidFill>
                  <a:schemeClr val="tx1"/>
                </a:solidFill>
                <a:latin typeface="+mn-lt"/>
                <a:ea typeface="+mn-ea"/>
                <a:cs typeface="Arial" panose="020B0604020202020204" pitchFamily="34" charset="0"/>
              </a:rPr>
              <a:t>These assumptions do not always hold in real-world markets.</a:t>
            </a:r>
          </a:p>
          <a:p>
            <a:pPr indent="-256032">
              <a:buFont typeface="Arial" panose="020B0604020202020204" pitchFamily="34" charset="0"/>
              <a:buChar char="•"/>
            </a:pPr>
            <a:r>
              <a:rPr lang="en-US" kern="1200" dirty="0">
                <a:solidFill>
                  <a:schemeClr val="tx1"/>
                </a:solidFill>
                <a:latin typeface="+mn-lt"/>
                <a:ea typeface="+mn-ea"/>
                <a:cs typeface="Arial" panose="020B0604020202020204" pitchFamily="34" charset="0"/>
              </a:rPr>
              <a:t>When these assumptions do not hold, the conclusion breaks down that free, unregulated markets will produce an efficient outcome.</a:t>
            </a:r>
          </a:p>
        </p:txBody>
      </p:sp>
    </p:spTree>
    <p:extLst>
      <p:ext uri="{BB962C8B-B14F-4D97-AF65-F5344CB8AC3E}">
        <p14:creationId xmlns:p14="http://schemas.microsoft.com/office/powerpoint/2010/main" val="39361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780" y="634868"/>
            <a:ext cx="8229600" cy="674048"/>
          </a:xfrm>
        </p:spPr>
        <p:txBody>
          <a:bodyPr>
            <a:noAutofit/>
          </a:bodyPr>
          <a:lstStyle/>
          <a:p>
            <a:r>
              <a:rPr lang="en-US" dirty="0"/>
              <a:t>The Sources of Market Failure</a:t>
            </a:r>
            <a:endParaRPr lang="en-IN" dirty="0"/>
          </a:p>
        </p:txBody>
      </p:sp>
      <p:sp>
        <p:nvSpPr>
          <p:cNvPr id="3" name="Content Placeholder 2"/>
          <p:cNvSpPr>
            <a:spLocks noGrp="1"/>
          </p:cNvSpPr>
          <p:nvPr>
            <p:ph sz="quarter" idx="13"/>
          </p:nvPr>
        </p:nvSpPr>
        <p:spPr>
          <a:xfrm>
            <a:off x="372530" y="1449917"/>
            <a:ext cx="8232775" cy="4008759"/>
          </a:xfrm>
        </p:spPr>
        <p:txBody>
          <a:bodyPr>
            <a:spAutoFit/>
          </a:bodyPr>
          <a:lstStyle/>
          <a:p>
            <a:pPr indent="-256032">
              <a:buFont typeface="Arial" panose="020B0604020202020204" pitchFamily="34" charset="0"/>
              <a:buChar char="•"/>
            </a:pPr>
            <a:r>
              <a:rPr lang="en-US" b="1" kern="1200" dirty="0">
                <a:solidFill>
                  <a:schemeClr val="tx1"/>
                </a:solidFill>
                <a:latin typeface="+mn-lt"/>
                <a:ea typeface="+mn-ea"/>
                <a:cs typeface="Arial" panose="020B0604020202020204" pitchFamily="34" charset="0"/>
              </a:rPr>
              <a:t>market failure</a:t>
            </a:r>
            <a:r>
              <a:rPr lang="en-US" kern="1200" dirty="0">
                <a:solidFill>
                  <a:schemeClr val="tx1"/>
                </a:solidFill>
                <a:latin typeface="+mn-lt"/>
                <a:ea typeface="+mn-ea"/>
                <a:cs typeface="Arial" panose="020B0604020202020204" pitchFamily="34" charset="0"/>
              </a:rPr>
              <a:t> Occurs when resources are misallocated, or allocated inefficiently. The result is waste or lost surplus.</a:t>
            </a:r>
          </a:p>
          <a:p>
            <a:pPr indent="-256032">
              <a:buFont typeface="Arial" panose="020B0604020202020204" pitchFamily="34" charset="0"/>
              <a:buChar char="•"/>
              <a:defRPr/>
            </a:pPr>
            <a:r>
              <a:rPr lang="en-US" kern="1200" dirty="0">
                <a:solidFill>
                  <a:schemeClr val="tx1"/>
                </a:solidFill>
                <a:latin typeface="+mn-lt"/>
                <a:ea typeface="+mn-ea"/>
                <a:cs typeface="Arial" panose="020B0604020202020204" pitchFamily="34" charset="0"/>
              </a:rPr>
              <a:t>There are four important sources of market failure:</a:t>
            </a:r>
          </a:p>
          <a:p>
            <a:pPr marL="829818" lvl="1" indent="-342900">
              <a:defRPr/>
            </a:pPr>
            <a:r>
              <a:rPr lang="en-US" i="1" dirty="0"/>
              <a:t>Imperfect market structure</a:t>
            </a:r>
            <a:r>
              <a:rPr lang="en-US" dirty="0"/>
              <a:t>, or noncompetitive behavior</a:t>
            </a:r>
          </a:p>
          <a:p>
            <a:pPr marL="829818" lvl="1" indent="-342900">
              <a:defRPr/>
            </a:pPr>
            <a:r>
              <a:rPr lang="en-US" dirty="0"/>
              <a:t>The existence of public goods</a:t>
            </a:r>
          </a:p>
          <a:p>
            <a:pPr marL="829818" lvl="1" indent="-342900">
              <a:defRPr/>
            </a:pPr>
            <a:r>
              <a:rPr lang="en-US" dirty="0"/>
              <a:t>The presence of </a:t>
            </a:r>
            <a:r>
              <a:rPr lang="en-US" i="1" dirty="0"/>
              <a:t>external costs and benefits</a:t>
            </a:r>
          </a:p>
          <a:p>
            <a:pPr marL="829818" lvl="1" indent="-342900">
              <a:defRPr/>
            </a:pPr>
            <a:r>
              <a:rPr lang="en-US" i="1" dirty="0"/>
              <a:t>Imperfect information</a:t>
            </a:r>
          </a:p>
        </p:txBody>
      </p:sp>
    </p:spTree>
    <p:extLst>
      <p:ext uri="{BB962C8B-B14F-4D97-AF65-F5344CB8AC3E}">
        <p14:creationId xmlns:p14="http://schemas.microsoft.com/office/powerpoint/2010/main" val="859786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609" y="567720"/>
            <a:ext cx="8229600" cy="738633"/>
          </a:xfrm>
        </p:spPr>
        <p:txBody>
          <a:bodyPr>
            <a:spAutoFit/>
          </a:bodyPr>
          <a:lstStyle/>
          <a:p>
            <a:r>
              <a:rPr lang="en-US" dirty="0"/>
              <a:t>Imperfect Competition</a:t>
            </a:r>
            <a:endParaRPr lang="en-IN" dirty="0"/>
          </a:p>
        </p:txBody>
      </p:sp>
      <p:sp>
        <p:nvSpPr>
          <p:cNvPr id="3" name="Content Placeholder 2"/>
          <p:cNvSpPr>
            <a:spLocks noGrp="1"/>
          </p:cNvSpPr>
          <p:nvPr>
            <p:ph sz="quarter" idx="13"/>
          </p:nvPr>
        </p:nvSpPr>
        <p:spPr>
          <a:xfrm>
            <a:off x="381313" y="1449917"/>
            <a:ext cx="8232775" cy="2592987"/>
          </a:xfrm>
        </p:spPr>
        <p:txBody>
          <a:bodyPr>
            <a:spAutoFit/>
          </a:bodyPr>
          <a:lstStyle/>
          <a:p>
            <a:pPr indent="-256032">
              <a:buFont typeface="Arial" panose="020B0604020202020204" pitchFamily="34" charset="0"/>
              <a:buChar char="•"/>
              <a:defRPr/>
            </a:pPr>
            <a:r>
              <a:rPr lang="en-US" kern="1200" dirty="0">
                <a:solidFill>
                  <a:schemeClr val="tx1"/>
                </a:solidFill>
                <a:latin typeface="+mn-lt"/>
                <a:ea typeface="+mn-ea"/>
                <a:cs typeface="Arial" panose="020B0604020202020204" pitchFamily="34" charset="0"/>
              </a:rPr>
              <a:t>In imperfectly competitive markets, with fewer firms competing and limited entry by new firms, prices will not necessarily equal marginal costs.</a:t>
            </a:r>
          </a:p>
          <a:p>
            <a:pPr indent="-256032">
              <a:buFont typeface="Arial" panose="020B0604020202020204" pitchFamily="34" charset="0"/>
              <a:buChar char="•"/>
              <a:defRPr/>
            </a:pPr>
            <a:r>
              <a:rPr lang="en-US" kern="1200" dirty="0">
                <a:solidFill>
                  <a:schemeClr val="tx1"/>
                </a:solidFill>
                <a:latin typeface="+mn-lt"/>
                <a:ea typeface="+mn-ea"/>
                <a:cs typeface="Arial" panose="020B0604020202020204" pitchFamily="34" charset="0"/>
              </a:rPr>
              <a:t>As a consequence, in a market with firms that have some market power, where firms do not behave as price-takers, we are not guaranteed an efficient mix of output.</a:t>
            </a:r>
          </a:p>
        </p:txBody>
      </p:sp>
    </p:spTree>
    <p:extLst>
      <p:ext uri="{BB962C8B-B14F-4D97-AF65-F5344CB8AC3E}">
        <p14:creationId xmlns:p14="http://schemas.microsoft.com/office/powerpoint/2010/main" val="3321662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609" y="567720"/>
            <a:ext cx="8229600" cy="738633"/>
          </a:xfrm>
        </p:spPr>
        <p:txBody>
          <a:bodyPr>
            <a:spAutoFit/>
          </a:bodyPr>
          <a:lstStyle/>
          <a:p>
            <a:r>
              <a:rPr lang="en-US" dirty="0"/>
              <a:t>Public Goods</a:t>
            </a:r>
            <a:endParaRPr lang="en-IN" dirty="0"/>
          </a:p>
        </p:txBody>
      </p:sp>
      <p:sp>
        <p:nvSpPr>
          <p:cNvPr id="3" name="Content Placeholder 2"/>
          <p:cNvSpPr>
            <a:spLocks noGrp="1"/>
          </p:cNvSpPr>
          <p:nvPr>
            <p:ph sz="quarter" idx="13"/>
          </p:nvPr>
        </p:nvSpPr>
        <p:spPr>
          <a:xfrm>
            <a:off x="381313" y="1449917"/>
            <a:ext cx="8232775" cy="1661963"/>
          </a:xfrm>
        </p:spPr>
        <p:txBody>
          <a:bodyPr>
            <a:spAutoFit/>
          </a:bodyPr>
          <a:lstStyle/>
          <a:p>
            <a:pPr indent="-256032">
              <a:buFont typeface="Arial" panose="020B0604020202020204" pitchFamily="34" charset="0"/>
              <a:buChar char="•"/>
              <a:defRPr/>
            </a:pPr>
            <a:r>
              <a:rPr lang="en-US" b="1" kern="1200" dirty="0">
                <a:solidFill>
                  <a:schemeClr val="tx1"/>
                </a:solidFill>
                <a:latin typeface="+mn-lt"/>
                <a:ea typeface="+mn-ea"/>
                <a:cs typeface="Arial" panose="020B0604020202020204" pitchFamily="34" charset="0"/>
              </a:rPr>
              <a:t>public goods, </a:t>
            </a:r>
            <a:r>
              <a:rPr lang="en-US" b="1" i="1" kern="1200" dirty="0">
                <a:solidFill>
                  <a:schemeClr val="tx1"/>
                </a:solidFill>
                <a:latin typeface="+mn-lt"/>
                <a:ea typeface="+mn-ea"/>
                <a:cs typeface="Arial" panose="020B0604020202020204" pitchFamily="34" charset="0"/>
              </a:rPr>
              <a:t>or</a:t>
            </a:r>
            <a:r>
              <a:rPr lang="en-US" b="1" kern="1200" dirty="0">
                <a:solidFill>
                  <a:schemeClr val="tx1"/>
                </a:solidFill>
                <a:latin typeface="+mn-lt"/>
                <a:ea typeface="+mn-ea"/>
                <a:cs typeface="Arial" panose="020B0604020202020204" pitchFamily="34" charset="0"/>
              </a:rPr>
              <a:t> social goods </a:t>
            </a:r>
            <a:r>
              <a:rPr lang="en-US" kern="1200" dirty="0">
                <a:solidFill>
                  <a:schemeClr val="tx1"/>
                </a:solidFill>
                <a:latin typeface="+mn-lt"/>
                <a:ea typeface="+mn-ea"/>
                <a:cs typeface="Arial" panose="020B0604020202020204" pitchFamily="34" charset="0"/>
              </a:rPr>
              <a:t>Goods and services that bestow collective benefits on members of society. Generally, no one can be excluded from enjoying their benefits. The classic example is national defense.</a:t>
            </a:r>
          </a:p>
        </p:txBody>
      </p:sp>
    </p:spTree>
    <p:extLst>
      <p:ext uri="{BB962C8B-B14F-4D97-AF65-F5344CB8AC3E}">
        <p14:creationId xmlns:p14="http://schemas.microsoft.com/office/powerpoint/2010/main" val="119447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609" y="567720"/>
            <a:ext cx="8229600" cy="738633"/>
          </a:xfrm>
        </p:spPr>
        <p:txBody>
          <a:bodyPr>
            <a:spAutoFit/>
          </a:bodyPr>
          <a:lstStyle/>
          <a:p>
            <a:r>
              <a:rPr lang="en-US" dirty="0"/>
              <a:t>Externalities</a:t>
            </a:r>
            <a:endParaRPr lang="en-IN" dirty="0"/>
          </a:p>
        </p:txBody>
      </p:sp>
      <p:sp>
        <p:nvSpPr>
          <p:cNvPr id="3" name="Content Placeholder 2"/>
          <p:cNvSpPr>
            <a:spLocks noGrp="1"/>
          </p:cNvSpPr>
          <p:nvPr>
            <p:ph sz="quarter" idx="13"/>
          </p:nvPr>
        </p:nvSpPr>
        <p:spPr>
          <a:xfrm>
            <a:off x="381313" y="1449917"/>
            <a:ext cx="8232775" cy="1292631"/>
          </a:xfrm>
        </p:spPr>
        <p:txBody>
          <a:bodyPr>
            <a:spAutoFit/>
          </a:bodyPr>
          <a:lstStyle/>
          <a:p>
            <a:pPr indent="-256032">
              <a:buFont typeface="Arial" panose="020B0604020202020204" pitchFamily="34" charset="0"/>
              <a:buChar char="•"/>
              <a:defRPr/>
            </a:pPr>
            <a:r>
              <a:rPr lang="en-US" b="1" kern="1200" dirty="0">
                <a:solidFill>
                  <a:schemeClr val="tx1"/>
                </a:solidFill>
                <a:latin typeface="+mn-lt"/>
                <a:ea typeface="+mn-ea"/>
                <a:cs typeface="Arial" panose="020B0604020202020204" pitchFamily="34" charset="0"/>
              </a:rPr>
              <a:t>externality </a:t>
            </a:r>
            <a:r>
              <a:rPr lang="en-US" kern="1200" dirty="0">
                <a:solidFill>
                  <a:schemeClr val="tx1"/>
                </a:solidFill>
                <a:latin typeface="+mn-lt"/>
                <a:ea typeface="+mn-ea"/>
                <a:cs typeface="Arial" panose="020B0604020202020204" pitchFamily="34" charset="0"/>
              </a:rPr>
              <a:t>A cost or benefit imposed or bestowed on an individual or a group that is outside, or external to, the transaction.</a:t>
            </a:r>
          </a:p>
        </p:txBody>
      </p:sp>
    </p:spTree>
    <p:extLst>
      <p:ext uri="{BB962C8B-B14F-4D97-AF65-F5344CB8AC3E}">
        <p14:creationId xmlns:p14="http://schemas.microsoft.com/office/powerpoint/2010/main" val="1200489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609" y="567720"/>
            <a:ext cx="8229600" cy="738633"/>
          </a:xfrm>
        </p:spPr>
        <p:txBody>
          <a:bodyPr>
            <a:spAutoFit/>
          </a:bodyPr>
          <a:lstStyle/>
          <a:p>
            <a:r>
              <a:rPr lang="en-US" dirty="0"/>
              <a:t>Imperfect Information</a:t>
            </a:r>
            <a:endParaRPr lang="en-IN" dirty="0"/>
          </a:p>
        </p:txBody>
      </p:sp>
      <p:sp>
        <p:nvSpPr>
          <p:cNvPr id="3" name="Content Placeholder 2"/>
          <p:cNvSpPr>
            <a:spLocks noGrp="1"/>
          </p:cNvSpPr>
          <p:nvPr>
            <p:ph sz="quarter" idx="13"/>
          </p:nvPr>
        </p:nvSpPr>
        <p:spPr>
          <a:xfrm>
            <a:off x="381313" y="1449917"/>
            <a:ext cx="8232775" cy="1292631"/>
          </a:xfrm>
        </p:spPr>
        <p:txBody>
          <a:bodyPr>
            <a:spAutoFit/>
          </a:bodyPr>
          <a:lstStyle/>
          <a:p>
            <a:pPr indent="-256032">
              <a:buFont typeface="Arial" panose="020B0604020202020204" pitchFamily="34" charset="0"/>
              <a:buChar char="•"/>
              <a:defRPr/>
            </a:pPr>
            <a:r>
              <a:rPr lang="en-US" b="1" kern="1200" dirty="0">
                <a:solidFill>
                  <a:schemeClr val="tx1"/>
                </a:solidFill>
                <a:latin typeface="+mn-lt"/>
                <a:ea typeface="+mn-ea"/>
                <a:cs typeface="Arial" panose="020B0604020202020204" pitchFamily="34" charset="0"/>
              </a:rPr>
              <a:t>imperfect information </a:t>
            </a:r>
            <a:r>
              <a:rPr lang="en-US" kern="1200" dirty="0">
                <a:solidFill>
                  <a:schemeClr val="tx1"/>
                </a:solidFill>
                <a:latin typeface="+mn-lt"/>
                <a:ea typeface="+mn-ea"/>
                <a:cs typeface="Arial" panose="020B0604020202020204" pitchFamily="34" charset="0"/>
              </a:rPr>
              <a:t>The absence of full knowledge concerning product characteristics, available prices, and so on.</a:t>
            </a:r>
          </a:p>
        </p:txBody>
      </p:sp>
    </p:spTree>
    <p:extLst>
      <p:ext uri="{BB962C8B-B14F-4D97-AF65-F5344CB8AC3E}">
        <p14:creationId xmlns:p14="http://schemas.microsoft.com/office/powerpoint/2010/main" val="1200489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609" y="567720"/>
            <a:ext cx="8229600" cy="738633"/>
          </a:xfrm>
        </p:spPr>
        <p:txBody>
          <a:bodyPr>
            <a:spAutoFit/>
          </a:bodyPr>
          <a:lstStyle/>
          <a:p>
            <a:r>
              <a:rPr lang="en-US" dirty="0"/>
              <a:t>Evaluating the Market Mechanism</a:t>
            </a:r>
            <a:endParaRPr lang="en-IN" dirty="0"/>
          </a:p>
        </p:txBody>
      </p:sp>
      <p:sp>
        <p:nvSpPr>
          <p:cNvPr id="3" name="Content Placeholder 2"/>
          <p:cNvSpPr>
            <a:spLocks noGrp="1"/>
          </p:cNvSpPr>
          <p:nvPr>
            <p:ph sz="quarter" idx="13"/>
          </p:nvPr>
        </p:nvSpPr>
        <p:spPr>
          <a:xfrm>
            <a:off x="381313" y="1449917"/>
            <a:ext cx="8232775" cy="4455035"/>
          </a:xfrm>
        </p:spPr>
        <p:txBody>
          <a:bodyPr>
            <a:spAutoFit/>
          </a:bodyPr>
          <a:lstStyle/>
          <a:p>
            <a:pPr indent="-256032">
              <a:buFont typeface="Arial" panose="020B0604020202020204" pitchFamily="34" charset="0"/>
              <a:buChar char="•"/>
              <a:defRPr/>
            </a:pPr>
            <a:r>
              <a:rPr lang="en-US" kern="1200" dirty="0">
                <a:solidFill>
                  <a:schemeClr val="tx1"/>
                </a:solidFill>
                <a:latin typeface="+mn-lt"/>
                <a:ea typeface="+mn-ea"/>
                <a:cs typeface="Arial" panose="020B0604020202020204" pitchFamily="34" charset="0"/>
              </a:rPr>
              <a:t>Freely functioning markets in the real world do not always produce an efficient allocation of resources, leading to a potential role for government in the economy. </a:t>
            </a:r>
          </a:p>
          <a:p>
            <a:pPr indent="-256032">
              <a:buFont typeface="Arial" panose="020B0604020202020204" pitchFamily="34" charset="0"/>
              <a:buChar char="•"/>
              <a:defRPr/>
            </a:pPr>
            <a:r>
              <a:rPr lang="en-US" kern="1200" dirty="0">
                <a:solidFill>
                  <a:schemeClr val="tx1"/>
                </a:solidFill>
                <a:latin typeface="+mn-lt"/>
                <a:ea typeface="+mn-ea"/>
                <a:cs typeface="Arial" panose="020B0604020202020204" pitchFamily="34" charset="0"/>
              </a:rPr>
              <a:t>However, many believe that government involvement in the economy creates more inefficiency than it cures.</a:t>
            </a:r>
          </a:p>
          <a:p>
            <a:pPr indent="-256032">
              <a:buFont typeface="Arial" panose="020B0604020202020204" pitchFamily="34" charset="0"/>
              <a:buChar char="•"/>
              <a:defRPr/>
            </a:pPr>
            <a:r>
              <a:rPr lang="en-US" kern="1200" dirty="0">
                <a:solidFill>
                  <a:schemeClr val="tx1"/>
                </a:solidFill>
                <a:latin typeface="+mn-lt"/>
                <a:ea typeface="+mn-ea"/>
                <a:cs typeface="Arial" panose="020B0604020202020204" pitchFamily="34" charset="0"/>
              </a:rPr>
              <a:t>In addition to the criterion of efficiency, economic systems and policies must be judged by many other criteria, such as </a:t>
            </a:r>
            <a:r>
              <a:rPr lang="en-US" i="1" kern="1200" dirty="0">
                <a:solidFill>
                  <a:schemeClr val="tx1"/>
                </a:solidFill>
                <a:latin typeface="+mn-lt"/>
                <a:ea typeface="+mn-ea"/>
                <a:cs typeface="Arial" panose="020B0604020202020204" pitchFamily="34" charset="0"/>
              </a:rPr>
              <a:t>equity</a:t>
            </a:r>
            <a:r>
              <a:rPr lang="en-US" kern="1200" dirty="0">
                <a:solidFill>
                  <a:schemeClr val="tx1"/>
                </a:solidFill>
                <a:latin typeface="+mn-lt"/>
                <a:ea typeface="+mn-ea"/>
                <a:cs typeface="Arial" panose="020B0604020202020204" pitchFamily="34" charset="0"/>
              </a:rPr>
              <a:t>, or fairness.</a:t>
            </a:r>
          </a:p>
          <a:p>
            <a:pPr indent="-256032">
              <a:buFont typeface="Arial" panose="020B0604020202020204" pitchFamily="34" charset="0"/>
              <a:buChar char="•"/>
              <a:defRPr/>
            </a:pPr>
            <a:r>
              <a:rPr lang="en-US" kern="1200" dirty="0">
                <a:solidFill>
                  <a:schemeClr val="tx1"/>
                </a:solidFill>
                <a:latin typeface="+mn-lt"/>
                <a:ea typeface="+mn-ea"/>
                <a:cs typeface="Arial" panose="020B0604020202020204" pitchFamily="34" charset="0"/>
              </a:rPr>
              <a:t>Indeed, some contend that the outcome of any free market is ultimately unfair.</a:t>
            </a:r>
          </a:p>
        </p:txBody>
      </p:sp>
    </p:spTree>
    <p:extLst>
      <p:ext uri="{BB962C8B-B14F-4D97-AF65-F5344CB8AC3E}">
        <p14:creationId xmlns:p14="http://schemas.microsoft.com/office/powerpoint/2010/main" val="1200489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740" y="628080"/>
            <a:ext cx="8229600" cy="681324"/>
          </a:xfrm>
        </p:spPr>
        <p:txBody>
          <a:bodyPr/>
          <a:lstStyle/>
          <a:p>
            <a:r>
              <a:rPr lang="pt-BR" dirty="0"/>
              <a:t>Review Terms and Concepts</a:t>
            </a:r>
            <a:endParaRPr lang="en-IN" dirty="0"/>
          </a:p>
        </p:txBody>
      </p:sp>
      <p:sp>
        <p:nvSpPr>
          <p:cNvPr id="6" name="Text Box 3"/>
          <p:cNvSpPr txBox="1">
            <a:spLocks noGrp="1" noChangeArrowheads="1"/>
          </p:cNvSpPr>
          <p:nvPr>
            <p:ph sz="quarter" idx="13"/>
          </p:nvPr>
        </p:nvSpPr>
        <p:spPr bwMode="auto">
          <a:xfrm>
            <a:off x="372506" y="1468063"/>
            <a:ext cx="8110188" cy="4493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indent="-256032">
              <a:buFont typeface="Arial" panose="020B0604020202020204" pitchFamily="34" charset="0"/>
              <a:buChar char="•"/>
              <a:defRPr/>
            </a:pPr>
            <a:r>
              <a:rPr lang="en-US" sz="2000" b="0" kern="1200" dirty="0">
                <a:solidFill>
                  <a:schemeClr val="tx1"/>
                </a:solidFill>
                <a:latin typeface="+mn-lt"/>
                <a:ea typeface="+mn-ea"/>
                <a:sym typeface="Arial"/>
              </a:rPr>
              <a:t>efficiency</a:t>
            </a:r>
          </a:p>
          <a:p>
            <a:pPr indent="-256032">
              <a:buFont typeface="Arial" panose="020B0604020202020204" pitchFamily="34" charset="0"/>
              <a:buChar char="•"/>
              <a:defRPr/>
            </a:pPr>
            <a:r>
              <a:rPr lang="en-US" sz="2000" b="0" kern="1200" dirty="0">
                <a:solidFill>
                  <a:schemeClr val="tx1"/>
                </a:solidFill>
                <a:latin typeface="+mn-lt"/>
                <a:ea typeface="+mn-ea"/>
                <a:sym typeface="Arial"/>
              </a:rPr>
              <a:t>externality</a:t>
            </a:r>
          </a:p>
          <a:p>
            <a:pPr indent="-256032">
              <a:buFont typeface="Arial" panose="020B0604020202020204" pitchFamily="34" charset="0"/>
              <a:buChar char="•"/>
              <a:defRPr/>
            </a:pPr>
            <a:r>
              <a:rPr lang="en-US" sz="2000" b="0" kern="1200" dirty="0">
                <a:solidFill>
                  <a:schemeClr val="tx1"/>
                </a:solidFill>
                <a:latin typeface="+mn-lt"/>
                <a:ea typeface="+mn-ea"/>
                <a:sym typeface="Arial"/>
              </a:rPr>
              <a:t>general equilibrium</a:t>
            </a:r>
          </a:p>
          <a:p>
            <a:pPr indent="-256032">
              <a:buFont typeface="Arial" panose="020B0604020202020204" pitchFamily="34" charset="0"/>
              <a:buChar char="•"/>
              <a:defRPr/>
            </a:pPr>
            <a:r>
              <a:rPr lang="en-US" sz="2000" b="0" kern="1200" dirty="0">
                <a:solidFill>
                  <a:schemeClr val="tx1"/>
                </a:solidFill>
                <a:latin typeface="+mn-lt"/>
                <a:ea typeface="+mn-ea"/>
                <a:sym typeface="Arial"/>
              </a:rPr>
              <a:t>imperfect information</a:t>
            </a:r>
          </a:p>
          <a:p>
            <a:pPr indent="-256032">
              <a:buFont typeface="Arial" panose="020B0604020202020204" pitchFamily="34" charset="0"/>
              <a:buChar char="•"/>
              <a:defRPr/>
            </a:pPr>
            <a:r>
              <a:rPr lang="en-US" sz="2000" b="0" kern="1200" dirty="0">
                <a:solidFill>
                  <a:schemeClr val="tx1"/>
                </a:solidFill>
                <a:latin typeface="+mn-lt"/>
                <a:ea typeface="+mn-ea"/>
                <a:sym typeface="Arial"/>
              </a:rPr>
              <a:t>market failure</a:t>
            </a:r>
          </a:p>
          <a:p>
            <a:pPr indent="-256032">
              <a:buFont typeface="Arial" panose="020B0604020202020204" pitchFamily="34" charset="0"/>
              <a:buChar char="•"/>
              <a:defRPr/>
            </a:pPr>
            <a:r>
              <a:rPr lang="en-US" sz="2000" b="0" kern="1200" dirty="0">
                <a:solidFill>
                  <a:schemeClr val="tx1"/>
                </a:solidFill>
                <a:latin typeface="+mn-lt"/>
                <a:ea typeface="+mn-ea"/>
                <a:sym typeface="Arial"/>
              </a:rPr>
              <a:t>Pareto efficiency or Pareto optimality</a:t>
            </a:r>
          </a:p>
          <a:p>
            <a:pPr indent="-256032">
              <a:buFont typeface="Arial" panose="020B0604020202020204" pitchFamily="34" charset="0"/>
              <a:buChar char="•"/>
              <a:defRPr/>
            </a:pPr>
            <a:r>
              <a:rPr lang="en-US" sz="2000" b="0" kern="1200" dirty="0">
                <a:solidFill>
                  <a:schemeClr val="tx1"/>
                </a:solidFill>
                <a:latin typeface="+mn-lt"/>
                <a:ea typeface="+mn-ea"/>
                <a:sym typeface="Arial"/>
              </a:rPr>
              <a:t>partial equilibrium analysis</a:t>
            </a:r>
          </a:p>
          <a:p>
            <a:pPr indent="-256032">
              <a:buFont typeface="Arial" panose="020B0604020202020204" pitchFamily="34" charset="0"/>
              <a:buChar char="•"/>
              <a:defRPr/>
            </a:pPr>
            <a:r>
              <a:rPr lang="en-US" sz="2000" b="0" kern="1200" dirty="0">
                <a:solidFill>
                  <a:schemeClr val="tx1"/>
                </a:solidFill>
                <a:latin typeface="+mn-lt"/>
                <a:ea typeface="+mn-ea"/>
                <a:sym typeface="Arial"/>
              </a:rPr>
              <a:t>public goods or social goods</a:t>
            </a:r>
          </a:p>
          <a:p>
            <a:pPr indent="-256032">
              <a:buFont typeface="Arial" panose="020B0604020202020204" pitchFamily="34" charset="0"/>
              <a:buChar char="•"/>
              <a:defRPr/>
            </a:pPr>
            <a:r>
              <a:rPr lang="en-US" sz="2000" b="0" kern="1200" dirty="0">
                <a:solidFill>
                  <a:schemeClr val="tx1"/>
                </a:solidFill>
                <a:latin typeface="+mn-lt"/>
                <a:ea typeface="+mn-ea"/>
                <a:sym typeface="Arial"/>
              </a:rPr>
              <a:t>Equation: key efficiency condition in perfect competition:</a:t>
            </a:r>
            <a:endParaRPr lang="en-US" sz="2000" b="0" i="1" baseline="-25000" dirty="0">
              <a:solidFill>
                <a:schemeClr val="dk1"/>
              </a:solidFill>
              <a:latin typeface="Times New Roman" panose="02020603050405020304" pitchFamily="18" charset="0"/>
              <a:cs typeface="Times New Roman" panose="02020603050405020304" pitchFamily="18" charset="0"/>
              <a:sym typeface="Arial"/>
            </a:endParaRPr>
          </a:p>
        </p:txBody>
      </p:sp>
      <p:graphicFrame>
        <p:nvGraphicFramePr>
          <p:cNvPr id="3" name="Object 2" descr="P sub X equals M times C sub X"/>
          <p:cNvGraphicFramePr>
            <a:graphicFrameLocks noChangeAspect="1"/>
          </p:cNvGraphicFramePr>
          <p:nvPr>
            <p:extLst>
              <p:ext uri="{D42A27DB-BD31-4B8C-83A1-F6EECF244321}">
                <p14:modId xmlns:p14="http://schemas.microsoft.com/office/powerpoint/2010/main" val="2058220242"/>
              </p:ext>
            </p:extLst>
          </p:nvPr>
        </p:nvGraphicFramePr>
        <p:xfrm>
          <a:off x="7048756" y="5524656"/>
          <a:ext cx="1084035" cy="368163"/>
        </p:xfrm>
        <a:graphic>
          <a:graphicData uri="http://schemas.openxmlformats.org/presentationml/2006/ole">
            <mc:AlternateContent xmlns:mc="http://schemas.openxmlformats.org/markup-compatibility/2006">
              <mc:Choice xmlns:v="urn:schemas-microsoft-com:vml" Requires="v">
                <p:oleObj spid="_x0000_s3080" name="Equation" r:id="rId4" imgW="672840" imgH="228600" progId="Equation.DSMT4">
                  <p:embed/>
                </p:oleObj>
              </mc:Choice>
              <mc:Fallback>
                <p:oleObj name="Equation" r:id="rId4" imgW="672840" imgH="228600" progId="Equation.DSMT4">
                  <p:embed/>
                  <p:pic>
                    <p:nvPicPr>
                      <p:cNvPr id="0" name=""/>
                      <p:cNvPicPr/>
                      <p:nvPr/>
                    </p:nvPicPr>
                    <p:blipFill>
                      <a:blip r:embed="rId5"/>
                      <a:stretch>
                        <a:fillRect/>
                      </a:stretch>
                    </p:blipFill>
                    <p:spPr>
                      <a:xfrm>
                        <a:off x="7048756" y="5524656"/>
                        <a:ext cx="1084035" cy="368163"/>
                      </a:xfrm>
                      <a:prstGeom prst="rect">
                        <a:avLst/>
                      </a:prstGeom>
                    </p:spPr>
                  </p:pic>
                </p:oleObj>
              </mc:Fallback>
            </mc:AlternateContent>
          </a:graphicData>
        </a:graphic>
      </p:graphicFrame>
    </p:spTree>
    <p:extLst>
      <p:ext uri="{BB962C8B-B14F-4D97-AF65-F5344CB8AC3E}">
        <p14:creationId xmlns:p14="http://schemas.microsoft.com/office/powerpoint/2010/main" val="935223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itle 4">
            <a:extLst>
              <a:ext uri="{FF2B5EF4-FFF2-40B4-BE49-F238E27FC236}">
                <a16:creationId xmlns:a16="http://schemas.microsoft.com/office/drawing/2014/main" id="{E47FF819-0D5D-491A-BF8F-B42813E7390C}"/>
              </a:ext>
            </a:extLst>
          </p:cNvPr>
          <p:cNvSpPr>
            <a:spLocks noGrp="1"/>
          </p:cNvSpPr>
          <p:nvPr>
            <p:ph type="title"/>
          </p:nvPr>
        </p:nvSpPr>
        <p:spPr>
          <a:xfrm>
            <a:off x="465667" y="667633"/>
            <a:ext cx="8229600" cy="553998"/>
          </a:xfrm>
        </p:spPr>
        <p:txBody>
          <a:bodyPr lIns="0" tIns="0" rIns="0" bIns="0">
            <a:spAutoFit/>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a:extLst/>
          </a:blip>
          <a:stretch>
            <a:fillRect/>
          </a:stretch>
        </p:blipFill>
        <p:spPr>
          <a:xfrm>
            <a:off x="413328"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773205"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83915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72688" y="-21309"/>
            <a:ext cx="8229600" cy="1767180"/>
          </a:xfrm>
        </p:spPr>
        <p:txBody>
          <a:bodyPr>
            <a:noAutofit/>
          </a:bodyPr>
          <a:lstStyle/>
          <a:p>
            <a:r>
              <a:rPr lang="en-IN" dirty="0"/>
              <a:t>Chapter 12 </a:t>
            </a:r>
            <a:r>
              <a:rPr lang="en-US" dirty="0"/>
              <a:t>General Equilibrium and the Efficiency of Perfect Competition </a:t>
            </a:r>
            <a:r>
              <a:rPr lang="en-US" sz="2800" dirty="0"/>
              <a:t>(1 of 3)</a:t>
            </a:r>
            <a:endParaRPr lang="en-IN" sz="2800" dirty="0"/>
          </a:p>
        </p:txBody>
      </p:sp>
      <p:sp>
        <p:nvSpPr>
          <p:cNvPr id="8" name="Content Placeholder 7"/>
          <p:cNvSpPr>
            <a:spLocks noGrp="1"/>
          </p:cNvSpPr>
          <p:nvPr>
            <p:ph sz="quarter" idx="13"/>
          </p:nvPr>
        </p:nvSpPr>
        <p:spPr>
          <a:xfrm>
            <a:off x="381234" y="1841486"/>
            <a:ext cx="8232775" cy="4289893"/>
          </a:xfrm>
        </p:spPr>
        <p:txBody>
          <a:bodyPr/>
          <a:lstStyle/>
          <a:p>
            <a:pPr marL="342900" indent="-342900"/>
            <a:r>
              <a:rPr lang="en-US" kern="1200" dirty="0">
                <a:solidFill>
                  <a:schemeClr val="tx1"/>
                </a:solidFill>
                <a:latin typeface="+mn-lt"/>
                <a:ea typeface="+mn-ea"/>
                <a:cs typeface="Arial" panose="020B0604020202020204" pitchFamily="34" charset="0"/>
              </a:rPr>
              <a:t>Our discussion has revolved around the two fundamental decision-making units (households and firms) that interact in two basic markets (input and output markets).</a:t>
            </a:r>
          </a:p>
          <a:p>
            <a:pPr marL="342900" indent="-342900"/>
            <a:r>
              <a:rPr lang="en-US" kern="1200" dirty="0">
                <a:solidFill>
                  <a:schemeClr val="tx1"/>
                </a:solidFill>
                <a:latin typeface="+mn-lt"/>
                <a:ea typeface="+mn-ea"/>
                <a:cs typeface="Arial" panose="020B0604020202020204" pitchFamily="34" charset="0"/>
              </a:rPr>
              <a:t>Input and output markets cannot be considered as if they were separate entities or as if they operated independently. </a:t>
            </a:r>
          </a:p>
          <a:p>
            <a:pPr marL="342900" indent="-342900"/>
            <a:r>
              <a:rPr lang="en-US" kern="1200" dirty="0">
                <a:solidFill>
                  <a:schemeClr val="tx1"/>
                </a:solidFill>
                <a:latin typeface="+mn-lt"/>
                <a:ea typeface="+mn-ea"/>
                <a:cs typeface="Arial" panose="020B0604020202020204" pitchFamily="34" charset="0"/>
              </a:rPr>
              <a:t>Although it is important to understand the decisions of individual firms and households and the functioning of individual markets, we now need to add it all up so we can look at the operation of the system as a whole.</a:t>
            </a:r>
          </a:p>
        </p:txBody>
      </p:sp>
    </p:spTree>
    <p:extLst>
      <p:ext uri="{BB962C8B-B14F-4D97-AF65-F5344CB8AC3E}">
        <p14:creationId xmlns:p14="http://schemas.microsoft.com/office/powerpoint/2010/main" val="4133864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72688" y="-21309"/>
            <a:ext cx="8229600" cy="1767180"/>
          </a:xfrm>
        </p:spPr>
        <p:txBody>
          <a:bodyPr>
            <a:noAutofit/>
          </a:bodyPr>
          <a:lstStyle/>
          <a:p>
            <a:r>
              <a:rPr lang="en-IN" dirty="0"/>
              <a:t>Chapter 12 </a:t>
            </a:r>
            <a:r>
              <a:rPr lang="en-US" dirty="0"/>
              <a:t>General Equilibrium and the Efficiency of Perfect Competition </a:t>
            </a:r>
            <a:r>
              <a:rPr lang="en-US" sz="2800" dirty="0"/>
              <a:t>(2 of 3)</a:t>
            </a:r>
            <a:endParaRPr lang="en-IN" sz="2800" dirty="0"/>
          </a:p>
        </p:txBody>
      </p:sp>
      <p:sp>
        <p:nvSpPr>
          <p:cNvPr id="8" name="Content Placeholder 7"/>
          <p:cNvSpPr>
            <a:spLocks noGrp="1"/>
          </p:cNvSpPr>
          <p:nvPr>
            <p:ph sz="quarter" idx="13"/>
          </p:nvPr>
        </p:nvSpPr>
        <p:spPr>
          <a:xfrm>
            <a:off x="381234" y="1841486"/>
            <a:ext cx="8232775" cy="3955157"/>
          </a:xfrm>
        </p:spPr>
        <p:txBody>
          <a:bodyPr/>
          <a:lstStyle/>
          <a:p>
            <a:pPr marL="342900" indent="-342900"/>
            <a:r>
              <a:rPr lang="en-US" kern="1200" dirty="0">
                <a:solidFill>
                  <a:schemeClr val="tx1"/>
                </a:solidFill>
                <a:latin typeface="+mn-lt"/>
                <a:ea typeface="+mn-ea"/>
                <a:cs typeface="Arial" panose="020B0604020202020204" pitchFamily="34" charset="0"/>
              </a:rPr>
              <a:t>In talking about general equilibrium, we continue our exercise in positive economics. Later in the chapter, we turn to normative economics, as we begin to judge the economic system.</a:t>
            </a:r>
          </a:p>
          <a:p>
            <a:pPr marL="342900" indent="-342900"/>
            <a:r>
              <a:rPr lang="en-US" b="1" kern="1200" dirty="0">
                <a:solidFill>
                  <a:schemeClr val="tx1"/>
                </a:solidFill>
                <a:latin typeface="+mn-lt"/>
                <a:ea typeface="+mn-ea"/>
                <a:cs typeface="Arial" panose="020B0604020202020204" pitchFamily="34" charset="0"/>
              </a:rPr>
              <a:t>partial equilibrium analysis </a:t>
            </a:r>
            <a:r>
              <a:rPr lang="en-US" kern="1200" dirty="0">
                <a:solidFill>
                  <a:schemeClr val="tx1"/>
                </a:solidFill>
                <a:latin typeface="+mn-lt"/>
                <a:ea typeface="+mn-ea"/>
                <a:cs typeface="Arial" panose="020B0604020202020204" pitchFamily="34" charset="0"/>
              </a:rPr>
              <a:t>The process of examining the equilibrium conditions in individual markets and for households and firms separately.</a:t>
            </a:r>
          </a:p>
          <a:p>
            <a:pPr marL="342900" indent="-342900"/>
            <a:r>
              <a:rPr lang="en-US" b="1" kern="1200" dirty="0">
                <a:solidFill>
                  <a:schemeClr val="tx1"/>
                </a:solidFill>
                <a:latin typeface="+mn-lt"/>
                <a:ea typeface="+mn-ea"/>
                <a:cs typeface="Arial" panose="020B0604020202020204" pitchFamily="34" charset="0"/>
              </a:rPr>
              <a:t>general equilibrium </a:t>
            </a:r>
            <a:r>
              <a:rPr lang="en-US" kern="1200" dirty="0">
                <a:solidFill>
                  <a:schemeClr val="tx1"/>
                </a:solidFill>
                <a:latin typeface="+mn-lt"/>
                <a:ea typeface="+mn-ea"/>
                <a:cs typeface="Arial" panose="020B0604020202020204" pitchFamily="34" charset="0"/>
              </a:rPr>
              <a:t>The condition that exists when all markets in an economy are in simultaneous equilibrium.</a:t>
            </a:r>
          </a:p>
        </p:txBody>
      </p:sp>
    </p:spTree>
    <p:extLst>
      <p:ext uri="{BB962C8B-B14F-4D97-AF65-F5344CB8AC3E}">
        <p14:creationId xmlns:p14="http://schemas.microsoft.com/office/powerpoint/2010/main" val="874143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72688" y="-21309"/>
            <a:ext cx="8229600" cy="1767180"/>
          </a:xfrm>
        </p:spPr>
        <p:txBody>
          <a:bodyPr>
            <a:noAutofit/>
          </a:bodyPr>
          <a:lstStyle/>
          <a:p>
            <a:r>
              <a:rPr lang="en-IN" dirty="0"/>
              <a:t>Chapter 12 </a:t>
            </a:r>
            <a:r>
              <a:rPr lang="en-US" dirty="0"/>
              <a:t>General Equilibrium and the Efficiency of Perfect Competition </a:t>
            </a:r>
            <a:r>
              <a:rPr lang="en-US" sz="2800" dirty="0"/>
              <a:t>(3 of 3)</a:t>
            </a:r>
            <a:endParaRPr lang="en-IN" sz="2800" dirty="0"/>
          </a:p>
        </p:txBody>
      </p:sp>
      <p:sp>
        <p:nvSpPr>
          <p:cNvPr id="8" name="Content Placeholder 7"/>
          <p:cNvSpPr>
            <a:spLocks noGrp="1"/>
          </p:cNvSpPr>
          <p:nvPr>
            <p:ph sz="quarter" idx="13"/>
          </p:nvPr>
        </p:nvSpPr>
        <p:spPr>
          <a:xfrm>
            <a:off x="372688" y="2054820"/>
            <a:ext cx="8232775" cy="1950419"/>
          </a:xfrm>
        </p:spPr>
        <p:txBody>
          <a:bodyPr/>
          <a:lstStyle/>
          <a:p>
            <a:pPr marL="342900" indent="-342900"/>
            <a:r>
              <a:rPr lang="en-US" kern="1200" dirty="0">
                <a:solidFill>
                  <a:schemeClr val="tx1"/>
                </a:solidFill>
                <a:latin typeface="+mn-lt"/>
                <a:ea typeface="+mn-ea"/>
                <a:cs typeface="Arial" panose="020B0604020202020204" pitchFamily="34" charset="0"/>
              </a:rPr>
              <a:t>In judging the performance of any economic system, we use two criteria: efficiency and equity (fairness).</a:t>
            </a:r>
          </a:p>
          <a:p>
            <a:pPr marL="342900" indent="-342900"/>
            <a:r>
              <a:rPr lang="en-US" b="1" kern="1200" dirty="0">
                <a:solidFill>
                  <a:schemeClr val="tx1"/>
                </a:solidFill>
                <a:latin typeface="+mn-lt"/>
                <a:ea typeface="+mn-ea"/>
                <a:cs typeface="Arial" panose="020B0604020202020204" pitchFamily="34" charset="0"/>
              </a:rPr>
              <a:t>efficiency</a:t>
            </a:r>
            <a:r>
              <a:rPr lang="en-US" kern="1200" dirty="0">
                <a:solidFill>
                  <a:schemeClr val="tx1"/>
                </a:solidFill>
                <a:latin typeface="+mn-lt"/>
                <a:ea typeface="+mn-ea"/>
                <a:cs typeface="Arial" panose="020B0604020202020204" pitchFamily="34" charset="0"/>
              </a:rPr>
              <a:t> The condition in which the economy is producing what people want at least possible cost.</a:t>
            </a:r>
          </a:p>
        </p:txBody>
      </p:sp>
    </p:spTree>
    <p:extLst>
      <p:ext uri="{BB962C8B-B14F-4D97-AF65-F5344CB8AC3E}">
        <p14:creationId xmlns:p14="http://schemas.microsoft.com/office/powerpoint/2010/main" val="874143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4142" y="109626"/>
            <a:ext cx="8229600" cy="1207007"/>
          </a:xfrm>
        </p:spPr>
        <p:txBody>
          <a:bodyPr/>
          <a:lstStyle/>
          <a:p>
            <a:r>
              <a:rPr lang="en-US" dirty="0"/>
              <a:t>Market Adjustment to Changes in Demand</a:t>
            </a:r>
            <a:endParaRPr lang="en-IN" dirty="0"/>
          </a:p>
        </p:txBody>
      </p:sp>
      <p:sp>
        <p:nvSpPr>
          <p:cNvPr id="3" name="Content Placeholder 2"/>
          <p:cNvSpPr>
            <a:spLocks noGrp="1"/>
          </p:cNvSpPr>
          <p:nvPr>
            <p:ph sz="quarter" idx="13"/>
          </p:nvPr>
        </p:nvSpPr>
        <p:spPr>
          <a:xfrm>
            <a:off x="372688" y="1441450"/>
            <a:ext cx="8232775" cy="2428421"/>
          </a:xfrm>
        </p:spPr>
        <p:txBody>
          <a:bodyPr/>
          <a:lstStyle/>
          <a:p>
            <a:pPr marL="342900" indent="-342900"/>
            <a:r>
              <a:rPr lang="en-US" kern="1200" dirty="0">
                <a:solidFill>
                  <a:schemeClr val="tx1"/>
                </a:solidFill>
                <a:latin typeface="+mn-lt"/>
                <a:ea typeface="+mn-ea"/>
                <a:cs typeface="Arial" panose="020B0604020202020204" pitchFamily="34" charset="0"/>
              </a:rPr>
              <a:t>All economies, particularly market systems, are dynamic.</a:t>
            </a:r>
          </a:p>
          <a:p>
            <a:pPr marL="342900" indent="-342900"/>
            <a:r>
              <a:rPr lang="en-US" kern="1200" dirty="0">
                <a:solidFill>
                  <a:schemeClr val="tx1"/>
                </a:solidFill>
                <a:latin typeface="+mn-lt"/>
                <a:ea typeface="+mn-ea"/>
                <a:cs typeface="Arial" panose="020B0604020202020204" pitchFamily="34" charset="0"/>
              </a:rPr>
              <a:t>Markets experience shifts of demand, costs and technology change, and prices and output change.</a:t>
            </a:r>
          </a:p>
          <a:p>
            <a:pPr marL="342900" indent="-342900"/>
            <a:r>
              <a:rPr lang="en-US" kern="1200" dirty="0">
                <a:solidFill>
                  <a:schemeClr val="tx1"/>
                </a:solidFill>
                <a:latin typeface="+mn-lt"/>
                <a:ea typeface="+mn-ea"/>
                <a:cs typeface="Arial" panose="020B0604020202020204" pitchFamily="34" charset="0"/>
              </a:rPr>
              <a:t>Our discussion begins with the more general case of market connections.</a:t>
            </a:r>
          </a:p>
        </p:txBody>
      </p:sp>
    </p:spTree>
    <p:extLst>
      <p:ext uri="{BB962C8B-B14F-4D97-AF65-F5344CB8AC3E}">
        <p14:creationId xmlns:p14="http://schemas.microsoft.com/office/powerpoint/2010/main" val="1633834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8662" y="29924"/>
            <a:ext cx="8229600" cy="1292631"/>
          </a:xfrm>
        </p:spPr>
        <p:txBody>
          <a:bodyPr>
            <a:spAutoFit/>
          </a:bodyPr>
          <a:lstStyle/>
          <a:p>
            <a:r>
              <a:rPr lang="en-US" dirty="0"/>
              <a:t>Figure 12.1 Adjustment in an Economy with Two Sectors</a:t>
            </a:r>
            <a:endParaRPr lang="en-IN" dirty="0"/>
          </a:p>
        </p:txBody>
      </p:sp>
      <p:pic>
        <p:nvPicPr>
          <p:cNvPr id="6146" name="Picture 2" descr="The first shows the data for “Industry X,” as follows:&#10;Y-axis: Price per unit of X in dollars&#10;X-axis: Units of X&#10;There are two points marked on the y-axis:&#10;Starting at the origin they are P0X and P1X&#10;There are two points marked on the x-axis:&#10;Starting at the origin they are Q0X and Q1X&#10;Arc S0X curves up and through points (Q0X, P0X) and (Q1X, P1X).&#10;Arc S1X curves up and through a point in line with P0X on the y-axis, and a point further from the origin than point Q1X on the x-axis.&#10;Arc D0X curves down and through point (Q0X, P0X).&#10;Arc D1X curves down and through point (Q1X, P1X) and the point through which arc S1X goes through.&#10;An arrow points right from arc D0X to arc D1X.&#10;An arrow points right from arc S0X to arc S1X.&#10;&#10;The second graph shows the data for “A representative firm in X,” as follows:&#10;Y-axis: Price per unit of X in dollars&#10;X-axis: Units of X&#10;There are two points marked on the y-axis:&#10;Starting at the origin they are P0X and P1X&#10;There are two points marked on the x-axis:&#10;Starting at the origin they are q0X and q1X&#10;Arc MCX curves up and through points (q0X, P0X) and (q1X, P1X).&#10;U-shaped arc ATCX curves through point (q0X, P0X) at its lowest point, intersecting Arc MCX.&#10;A horizontal line goes across the graph through point (q0X, P0X) intersecting Arc MCX and running tangent to arc ATCX.&#10;A shaded box labeled &quot;Profits&quot; is also shown on the graph:&#10;Top left corner: (0, P1X)&#10;Top right corner: (q1X, P1X)&#10;Lower right corner: the point where arc ATCX intersects a line drawn vertically from the q1X mark on the x-axis&#10;Lower left corner: the point where a horizontal line drawn from the lower right corner meets the y-axis.&#10;&#10;The third graph shows the data for “Industry Y,” as follows:&#10;Y-axis: Price per unit of Y in dollars&#10;X-axis: Units of Y&#10;There are two points marked on the y-axis:&#10;Starting at the origin they are P1Y and P0Y&#10;There are two points marked on the x-axis:&#10;Starting at the origin they are Q1Y and Q0Y&#10;Arc S1Y curves up and through a point in line with P0Y on the y-axis, and a point closer to the origin than point Q1Y on the x-axis.&#10;Arc S0Y curves up and through points (Q1Y, P1Y) and (Q0Y, P0Y).&#10;Arc D1Y curves down to the right through the point through which arc S1Y goes through and point (Q1Y, P1Y).&#10;Arc D0X down curves to the right through point (Q0Y, P0Y).&#10;An arrow points left from arc D0Y to arc D1Y.&#10;An arrow points left from arc S0Y to arc S1Y.&#10;&#10;The fourth graph shows the data for “A representative firm in Y,” as follows:&#10;Y-axis: Price per unit of Y in dollars&#10;X-axis: Units of Y&#10;There are two points marked on the y-axis:&#10;Starting at the origin they are P1Y and P0Y&#10;There are two points marked on the x-axis:&#10;Starting at the origin they are q1Y and q0Y&#10;Arc MCY curves up and through points (q1Y, P1Y) and (q0Y, P0Y).&#10;U-shaped arc ATCY curves through point (q0Y, P0Y) at its lowest point, intersecting Arc MCY.&#10;A horizontal line goes across the graph through point (q0y, P0Y) intersecting Arc MCY and running tangent to arc ATCY.&#10;A shaded box labeled &quot;Losses&quot; is also shown on the graph:&#10;Bottom left corner: (0, P1Y)&#10;Bottom right corner: (q1Y, P1Y)&#10;Top right corner: the point where arc ATCY intersects a line drawn vertically from the q1Y mark on the x-axis&#10;Top left corner: the point where a horizontal line drawn from the top right corner meets the y-axi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6725" y="2036099"/>
            <a:ext cx="3999838" cy="363512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67919" y="1475318"/>
            <a:ext cx="4265838" cy="4362702"/>
          </a:xfrm>
        </p:spPr>
        <p:txBody>
          <a:bodyPr wrap="square">
            <a:spAutoFit/>
          </a:bodyPr>
          <a:lstStyle/>
          <a:p>
            <a:pPr marL="342900" indent="-342900"/>
            <a:r>
              <a:rPr lang="en-US" sz="1800" kern="1200" dirty="0">
                <a:solidFill>
                  <a:schemeClr val="tx1"/>
                </a:solidFill>
                <a:latin typeface="+mn-lt"/>
                <a:ea typeface="+mn-ea"/>
                <a:cs typeface="Arial" panose="020B0604020202020204" pitchFamily="34" charset="0"/>
              </a:rPr>
              <a:t>Initially, demand for </a:t>
            </a:r>
            <a:r>
              <a:rPr lang="en-US" sz="1800" i="1" kern="1200" dirty="0">
                <a:solidFill>
                  <a:schemeClr val="tx1"/>
                </a:solidFill>
                <a:latin typeface="+mn-lt"/>
                <a:ea typeface="+mn-ea"/>
                <a:cs typeface="Arial" panose="020B0604020202020204" pitchFamily="34" charset="0"/>
              </a:rPr>
              <a:t>X</a:t>
            </a:r>
            <a:r>
              <a:rPr lang="en-US" sz="1800" kern="1200" dirty="0">
                <a:solidFill>
                  <a:schemeClr val="tx1"/>
                </a:solidFill>
                <a:latin typeface="+mn-lt"/>
                <a:ea typeface="+mn-ea"/>
                <a:cs typeface="Arial" panose="020B0604020202020204" pitchFamily="34" charset="0"/>
              </a:rPr>
              <a:t> shifts from </a:t>
            </a:r>
            <a:r>
              <a:rPr lang="en-US" sz="1800" i="1" kern="1200" dirty="0">
                <a:solidFill>
                  <a:schemeClr val="tx1"/>
                </a:solidFill>
                <a:latin typeface="+mn-lt"/>
                <a:ea typeface="+mn-ea"/>
                <a:cs typeface="Arial" panose="020B0604020202020204" pitchFamily="34" charset="0"/>
              </a:rPr>
              <a:t>D</a:t>
            </a:r>
            <a:r>
              <a:rPr lang="en-US" sz="1800" kern="1200" baseline="30000" dirty="0">
                <a:solidFill>
                  <a:schemeClr val="tx1"/>
                </a:solidFill>
                <a:latin typeface="+mn-lt"/>
                <a:ea typeface="+mn-ea"/>
                <a:cs typeface="Arial" panose="020B0604020202020204" pitchFamily="34" charset="0"/>
              </a:rPr>
              <a:t>0</a:t>
            </a:r>
            <a:r>
              <a:rPr lang="en-US" sz="1800" i="1" kern="1200" baseline="-25000" dirty="0">
                <a:solidFill>
                  <a:schemeClr val="tx1"/>
                </a:solidFill>
                <a:latin typeface="+mn-lt"/>
                <a:ea typeface="+mn-ea"/>
                <a:cs typeface="Arial" panose="020B0604020202020204" pitchFamily="34" charset="0"/>
              </a:rPr>
              <a:t>X</a:t>
            </a:r>
            <a:r>
              <a:rPr lang="en-US" sz="1800" kern="1200" dirty="0">
                <a:solidFill>
                  <a:schemeClr val="tx1"/>
                </a:solidFill>
                <a:latin typeface="+mn-lt"/>
                <a:ea typeface="+mn-ea"/>
                <a:cs typeface="Arial" panose="020B0604020202020204" pitchFamily="34" charset="0"/>
              </a:rPr>
              <a:t> to </a:t>
            </a:r>
            <a:r>
              <a:rPr lang="en-US" sz="1800" i="1" kern="1200" dirty="0">
                <a:solidFill>
                  <a:schemeClr val="tx1"/>
                </a:solidFill>
                <a:latin typeface="+mn-lt"/>
                <a:ea typeface="+mn-ea"/>
                <a:cs typeface="Arial" panose="020B0604020202020204" pitchFamily="34" charset="0"/>
              </a:rPr>
              <a:t>D</a:t>
            </a:r>
            <a:r>
              <a:rPr lang="en-US" sz="1800" kern="1200" baseline="30000" dirty="0">
                <a:solidFill>
                  <a:schemeClr val="tx1"/>
                </a:solidFill>
                <a:latin typeface="+mn-lt"/>
                <a:ea typeface="+mn-ea"/>
                <a:cs typeface="Arial" panose="020B0604020202020204" pitchFamily="34" charset="0"/>
              </a:rPr>
              <a:t>1</a:t>
            </a:r>
            <a:r>
              <a:rPr lang="en-US" sz="1800" i="1" kern="1200" baseline="-25000" dirty="0">
                <a:solidFill>
                  <a:schemeClr val="tx1"/>
                </a:solidFill>
                <a:latin typeface="+mn-lt"/>
                <a:ea typeface="+mn-ea"/>
                <a:cs typeface="Arial" panose="020B0604020202020204" pitchFamily="34" charset="0"/>
              </a:rPr>
              <a:t>X</a:t>
            </a:r>
            <a:r>
              <a:rPr lang="en-US" sz="1800" kern="1200" dirty="0">
                <a:solidFill>
                  <a:schemeClr val="tx1"/>
                </a:solidFill>
                <a:latin typeface="+mn-lt"/>
                <a:ea typeface="+mn-ea"/>
                <a:cs typeface="Arial" panose="020B0604020202020204" pitchFamily="34" charset="0"/>
              </a:rPr>
              <a:t>. This shift pushes the price of </a:t>
            </a:r>
            <a:r>
              <a:rPr lang="en-US" sz="1800" i="1" kern="1200" dirty="0">
                <a:solidFill>
                  <a:schemeClr val="tx1"/>
                </a:solidFill>
                <a:latin typeface="+mn-lt"/>
                <a:ea typeface="+mn-ea"/>
                <a:cs typeface="Arial" panose="020B0604020202020204" pitchFamily="34" charset="0"/>
              </a:rPr>
              <a:t>X</a:t>
            </a:r>
            <a:r>
              <a:rPr lang="en-US" sz="1800" kern="1200" dirty="0">
                <a:solidFill>
                  <a:schemeClr val="tx1"/>
                </a:solidFill>
                <a:latin typeface="+mn-lt"/>
                <a:ea typeface="+mn-ea"/>
                <a:cs typeface="Arial" panose="020B0604020202020204" pitchFamily="34" charset="0"/>
              </a:rPr>
              <a:t> up to </a:t>
            </a:r>
            <a:r>
              <a:rPr lang="en-US" sz="1800" i="1" kern="1200" dirty="0">
                <a:solidFill>
                  <a:schemeClr val="tx1"/>
                </a:solidFill>
                <a:latin typeface="+mn-lt"/>
                <a:ea typeface="+mn-ea"/>
                <a:cs typeface="Arial" panose="020B0604020202020204" pitchFamily="34" charset="0"/>
              </a:rPr>
              <a:t>P</a:t>
            </a:r>
            <a:r>
              <a:rPr lang="en-US" sz="1800" kern="1200" baseline="30000" dirty="0">
                <a:solidFill>
                  <a:schemeClr val="tx1"/>
                </a:solidFill>
                <a:latin typeface="+mn-lt"/>
                <a:ea typeface="+mn-ea"/>
                <a:cs typeface="Arial" panose="020B0604020202020204" pitchFamily="34" charset="0"/>
              </a:rPr>
              <a:t>1</a:t>
            </a:r>
            <a:r>
              <a:rPr lang="en-US" sz="1800" i="1" kern="1200" baseline="-25000" dirty="0">
                <a:solidFill>
                  <a:schemeClr val="tx1"/>
                </a:solidFill>
                <a:latin typeface="+mn-lt"/>
                <a:ea typeface="+mn-ea"/>
                <a:cs typeface="Arial" panose="020B0604020202020204" pitchFamily="34" charset="0"/>
              </a:rPr>
              <a:t>X</a:t>
            </a:r>
            <a:r>
              <a:rPr lang="en-US" sz="1800" kern="1200" dirty="0">
                <a:solidFill>
                  <a:schemeClr val="tx1"/>
                </a:solidFill>
                <a:latin typeface="+mn-lt"/>
                <a:ea typeface="+mn-ea"/>
                <a:cs typeface="Arial" panose="020B0604020202020204" pitchFamily="34" charset="0"/>
              </a:rPr>
              <a:t>, creating profits.</a:t>
            </a:r>
          </a:p>
          <a:p>
            <a:pPr marL="342900" indent="-342900"/>
            <a:r>
              <a:rPr lang="en-US" sz="1800" kern="1200" dirty="0">
                <a:solidFill>
                  <a:schemeClr val="tx1"/>
                </a:solidFill>
                <a:latin typeface="+mn-lt"/>
                <a:ea typeface="+mn-ea"/>
                <a:cs typeface="Arial" panose="020B0604020202020204" pitchFamily="34" charset="0"/>
              </a:rPr>
              <a:t>Demand for </a:t>
            </a:r>
            <a:r>
              <a:rPr lang="en-US" sz="1800" i="1" kern="1200" dirty="0">
                <a:solidFill>
                  <a:schemeClr val="tx1"/>
                </a:solidFill>
                <a:latin typeface="+mn-lt"/>
                <a:ea typeface="+mn-ea"/>
                <a:cs typeface="Arial" panose="020B0604020202020204" pitchFamily="34" charset="0"/>
              </a:rPr>
              <a:t>Y</a:t>
            </a:r>
            <a:r>
              <a:rPr lang="en-US" sz="1800" kern="1200" dirty="0">
                <a:solidFill>
                  <a:schemeClr val="tx1"/>
                </a:solidFill>
                <a:latin typeface="+mn-lt"/>
                <a:ea typeface="+mn-ea"/>
                <a:cs typeface="Arial" panose="020B0604020202020204" pitchFamily="34" charset="0"/>
              </a:rPr>
              <a:t> shifts down from </a:t>
            </a:r>
            <a:r>
              <a:rPr lang="en-US" sz="1800" i="1" kern="1200" dirty="0">
                <a:solidFill>
                  <a:schemeClr val="tx1"/>
                </a:solidFill>
                <a:latin typeface="+mn-lt"/>
                <a:ea typeface="+mn-ea"/>
                <a:cs typeface="Arial" panose="020B0604020202020204" pitchFamily="34" charset="0"/>
              </a:rPr>
              <a:t>D</a:t>
            </a:r>
            <a:r>
              <a:rPr lang="en-US" sz="1800" kern="1200" baseline="30000" dirty="0">
                <a:solidFill>
                  <a:schemeClr val="tx1"/>
                </a:solidFill>
                <a:latin typeface="+mn-lt"/>
                <a:ea typeface="+mn-ea"/>
                <a:cs typeface="Arial" panose="020B0604020202020204" pitchFamily="34" charset="0"/>
              </a:rPr>
              <a:t>0</a:t>
            </a:r>
            <a:r>
              <a:rPr lang="en-US" sz="1800" i="1" kern="1200" baseline="-25000" dirty="0">
                <a:solidFill>
                  <a:schemeClr val="tx1"/>
                </a:solidFill>
                <a:latin typeface="+mn-lt"/>
                <a:ea typeface="+mn-ea"/>
                <a:cs typeface="Arial" panose="020B0604020202020204" pitchFamily="34" charset="0"/>
              </a:rPr>
              <a:t>Y</a:t>
            </a:r>
            <a:r>
              <a:rPr lang="en-US" sz="1800" kern="1200" dirty="0">
                <a:solidFill>
                  <a:schemeClr val="tx1"/>
                </a:solidFill>
                <a:latin typeface="+mn-lt"/>
                <a:ea typeface="+mn-ea"/>
                <a:cs typeface="Arial" panose="020B0604020202020204" pitchFamily="34" charset="0"/>
              </a:rPr>
              <a:t> to </a:t>
            </a:r>
            <a:r>
              <a:rPr lang="en-US" sz="1800" i="1" kern="1200" dirty="0">
                <a:solidFill>
                  <a:schemeClr val="tx1"/>
                </a:solidFill>
                <a:latin typeface="+mn-lt"/>
                <a:ea typeface="+mn-ea"/>
                <a:cs typeface="Arial" panose="020B0604020202020204" pitchFamily="34" charset="0"/>
              </a:rPr>
              <a:t>D</a:t>
            </a:r>
            <a:r>
              <a:rPr lang="en-US" sz="1800" kern="1200" baseline="30000" dirty="0">
                <a:solidFill>
                  <a:schemeClr val="tx1"/>
                </a:solidFill>
                <a:latin typeface="+mn-lt"/>
                <a:ea typeface="+mn-ea"/>
                <a:cs typeface="Arial" panose="020B0604020202020204" pitchFamily="34" charset="0"/>
              </a:rPr>
              <a:t>1</a:t>
            </a:r>
            <a:r>
              <a:rPr lang="en-US" sz="1800" i="1" kern="1200" baseline="-25000" dirty="0">
                <a:solidFill>
                  <a:schemeClr val="tx1"/>
                </a:solidFill>
                <a:latin typeface="+mn-lt"/>
                <a:ea typeface="+mn-ea"/>
                <a:cs typeface="Arial" panose="020B0604020202020204" pitchFamily="34" charset="0"/>
              </a:rPr>
              <a:t>Y</a:t>
            </a:r>
            <a:r>
              <a:rPr lang="en-US" sz="1800" kern="1200" dirty="0">
                <a:solidFill>
                  <a:schemeClr val="tx1"/>
                </a:solidFill>
                <a:latin typeface="+mn-lt"/>
                <a:ea typeface="+mn-ea"/>
                <a:cs typeface="Arial" panose="020B0604020202020204" pitchFamily="34" charset="0"/>
              </a:rPr>
              <a:t>, pushing the price of </a:t>
            </a:r>
            <a:r>
              <a:rPr lang="en-US" sz="1800" i="1" kern="1200" dirty="0">
                <a:solidFill>
                  <a:schemeClr val="tx1"/>
                </a:solidFill>
                <a:latin typeface="+mn-lt"/>
                <a:ea typeface="+mn-ea"/>
                <a:cs typeface="Arial" panose="020B0604020202020204" pitchFamily="34" charset="0"/>
              </a:rPr>
              <a:t>Y</a:t>
            </a:r>
            <a:r>
              <a:rPr lang="en-US" sz="1800" kern="1200" dirty="0">
                <a:solidFill>
                  <a:schemeClr val="tx1"/>
                </a:solidFill>
                <a:latin typeface="+mn-lt"/>
                <a:ea typeface="+mn-ea"/>
                <a:cs typeface="Arial" panose="020B0604020202020204" pitchFamily="34" charset="0"/>
              </a:rPr>
              <a:t> down to </a:t>
            </a:r>
            <a:r>
              <a:rPr lang="en-US" sz="1800" i="1" kern="1200" dirty="0">
                <a:solidFill>
                  <a:schemeClr val="tx1"/>
                </a:solidFill>
                <a:latin typeface="+mn-lt"/>
                <a:ea typeface="+mn-ea"/>
                <a:cs typeface="Arial" panose="020B0604020202020204" pitchFamily="34" charset="0"/>
              </a:rPr>
              <a:t>P</a:t>
            </a:r>
            <a:r>
              <a:rPr lang="en-US" sz="1800" kern="1200" baseline="30000" dirty="0">
                <a:solidFill>
                  <a:schemeClr val="tx1"/>
                </a:solidFill>
                <a:latin typeface="+mn-lt"/>
                <a:ea typeface="+mn-ea"/>
                <a:cs typeface="Arial" panose="020B0604020202020204" pitchFamily="34" charset="0"/>
              </a:rPr>
              <a:t>1</a:t>
            </a:r>
            <a:r>
              <a:rPr lang="en-US" sz="1800" i="1" kern="1200" baseline="-25000" dirty="0">
                <a:solidFill>
                  <a:schemeClr val="tx1"/>
                </a:solidFill>
                <a:latin typeface="+mn-lt"/>
                <a:ea typeface="+mn-ea"/>
                <a:cs typeface="Arial" panose="020B0604020202020204" pitchFamily="34" charset="0"/>
              </a:rPr>
              <a:t>Y</a:t>
            </a:r>
            <a:r>
              <a:rPr lang="en-US" sz="1800" kern="1200" dirty="0">
                <a:solidFill>
                  <a:schemeClr val="tx1"/>
                </a:solidFill>
                <a:latin typeface="+mn-lt"/>
                <a:ea typeface="+mn-ea"/>
                <a:cs typeface="Arial" panose="020B0604020202020204" pitchFamily="34" charset="0"/>
              </a:rPr>
              <a:t> and creating losses. Firms have an incentive to leave sector </a:t>
            </a:r>
            <a:r>
              <a:rPr lang="en-US" sz="1800" i="1" kern="1200" dirty="0">
                <a:solidFill>
                  <a:schemeClr val="tx1"/>
                </a:solidFill>
                <a:latin typeface="+mn-lt"/>
                <a:ea typeface="+mn-ea"/>
                <a:cs typeface="Arial" panose="020B0604020202020204" pitchFamily="34" charset="0"/>
              </a:rPr>
              <a:t>Y</a:t>
            </a:r>
            <a:r>
              <a:rPr lang="en-US" sz="1800" kern="1200" dirty="0">
                <a:solidFill>
                  <a:schemeClr val="tx1"/>
                </a:solidFill>
                <a:latin typeface="+mn-lt"/>
                <a:ea typeface="+mn-ea"/>
                <a:cs typeface="Arial" panose="020B0604020202020204" pitchFamily="34" charset="0"/>
              </a:rPr>
              <a:t> and an incentive to enter sector </a:t>
            </a:r>
            <a:r>
              <a:rPr lang="en-US" sz="1800" i="1" kern="1200" dirty="0">
                <a:solidFill>
                  <a:schemeClr val="tx1"/>
                </a:solidFill>
                <a:latin typeface="+mn-lt"/>
                <a:ea typeface="+mn-ea"/>
                <a:cs typeface="Arial" panose="020B0604020202020204" pitchFamily="34" charset="0"/>
              </a:rPr>
              <a:t>X</a:t>
            </a:r>
            <a:r>
              <a:rPr lang="en-US" sz="1800" kern="1200" dirty="0">
                <a:solidFill>
                  <a:schemeClr val="tx1"/>
                </a:solidFill>
                <a:latin typeface="+mn-lt"/>
                <a:ea typeface="+mn-ea"/>
                <a:cs typeface="Arial" panose="020B0604020202020204" pitchFamily="34" charset="0"/>
              </a:rPr>
              <a:t>. </a:t>
            </a:r>
          </a:p>
          <a:p>
            <a:pPr marL="342900" indent="-342900"/>
            <a:r>
              <a:rPr lang="en-US" sz="1800" kern="1200" dirty="0">
                <a:solidFill>
                  <a:schemeClr val="tx1"/>
                </a:solidFill>
                <a:latin typeface="+mn-lt"/>
                <a:ea typeface="+mn-ea"/>
                <a:cs typeface="Arial" panose="020B0604020202020204" pitchFamily="34" charset="0"/>
              </a:rPr>
              <a:t>Exiting sector </a:t>
            </a:r>
            <a:r>
              <a:rPr lang="en-US" sz="1800" i="1" kern="1200" dirty="0">
                <a:solidFill>
                  <a:schemeClr val="tx1"/>
                </a:solidFill>
                <a:latin typeface="+mn-lt"/>
                <a:ea typeface="+mn-ea"/>
                <a:cs typeface="Arial" panose="020B0604020202020204" pitchFamily="34" charset="0"/>
              </a:rPr>
              <a:t>Y</a:t>
            </a:r>
            <a:r>
              <a:rPr lang="en-US" sz="1800" kern="1200" dirty="0">
                <a:solidFill>
                  <a:schemeClr val="tx1"/>
                </a:solidFill>
                <a:latin typeface="+mn-lt"/>
                <a:ea typeface="+mn-ea"/>
                <a:cs typeface="Arial" panose="020B0604020202020204" pitchFamily="34" charset="0"/>
              </a:rPr>
              <a:t> shifts supply in that industry to </a:t>
            </a:r>
            <a:r>
              <a:rPr lang="en-US" sz="1800" i="1" kern="1200" dirty="0">
                <a:solidFill>
                  <a:schemeClr val="tx1"/>
                </a:solidFill>
                <a:latin typeface="+mn-lt"/>
                <a:ea typeface="+mn-ea"/>
                <a:cs typeface="Arial" panose="020B0604020202020204" pitchFamily="34" charset="0"/>
              </a:rPr>
              <a:t>S</a:t>
            </a:r>
            <a:r>
              <a:rPr lang="en-US" sz="1800" kern="1200" baseline="30000" dirty="0">
                <a:solidFill>
                  <a:schemeClr val="tx1"/>
                </a:solidFill>
                <a:latin typeface="+mn-lt"/>
                <a:ea typeface="+mn-ea"/>
                <a:cs typeface="Arial" panose="020B0604020202020204" pitchFamily="34" charset="0"/>
              </a:rPr>
              <a:t>1</a:t>
            </a:r>
            <a:r>
              <a:rPr lang="en-US" sz="1800" i="1" kern="1200" baseline="-25000" dirty="0">
                <a:solidFill>
                  <a:schemeClr val="tx1"/>
                </a:solidFill>
                <a:latin typeface="+mn-lt"/>
                <a:ea typeface="+mn-ea"/>
                <a:cs typeface="Arial" panose="020B0604020202020204" pitchFamily="34" charset="0"/>
              </a:rPr>
              <a:t>Y</a:t>
            </a:r>
            <a:r>
              <a:rPr lang="en-US" sz="1800" kern="1200" dirty="0">
                <a:solidFill>
                  <a:schemeClr val="tx1"/>
                </a:solidFill>
                <a:latin typeface="+mn-lt"/>
                <a:ea typeface="+mn-ea"/>
                <a:cs typeface="Arial" panose="020B0604020202020204" pitchFamily="34" charset="0"/>
              </a:rPr>
              <a:t>, raising price and eliminating losses.</a:t>
            </a:r>
          </a:p>
          <a:p>
            <a:pPr marL="342900" indent="-342900"/>
            <a:r>
              <a:rPr lang="en-US" sz="1800" kern="1200" dirty="0">
                <a:solidFill>
                  <a:schemeClr val="tx1"/>
                </a:solidFill>
                <a:latin typeface="+mn-lt"/>
                <a:ea typeface="+mn-ea"/>
                <a:cs typeface="Arial" panose="020B0604020202020204" pitchFamily="34" charset="0"/>
              </a:rPr>
              <a:t>Entry shifts supply in </a:t>
            </a:r>
            <a:r>
              <a:rPr lang="en-US" sz="1800" i="1" kern="1200" dirty="0">
                <a:solidFill>
                  <a:schemeClr val="tx1"/>
                </a:solidFill>
                <a:latin typeface="+mn-lt"/>
                <a:ea typeface="+mn-ea"/>
                <a:cs typeface="Arial" panose="020B0604020202020204" pitchFamily="34" charset="0"/>
              </a:rPr>
              <a:t>X</a:t>
            </a:r>
            <a:r>
              <a:rPr lang="en-US" sz="1800" kern="1200" dirty="0">
                <a:solidFill>
                  <a:schemeClr val="tx1"/>
                </a:solidFill>
                <a:latin typeface="+mn-lt"/>
                <a:ea typeface="+mn-ea"/>
                <a:cs typeface="Arial" panose="020B0604020202020204" pitchFamily="34" charset="0"/>
              </a:rPr>
              <a:t> to </a:t>
            </a:r>
            <a:r>
              <a:rPr lang="en-US" sz="1800" i="1" kern="1200" dirty="0">
                <a:solidFill>
                  <a:schemeClr val="tx1"/>
                </a:solidFill>
                <a:latin typeface="+mn-lt"/>
                <a:ea typeface="+mn-ea"/>
                <a:cs typeface="Arial" panose="020B0604020202020204" pitchFamily="34" charset="0"/>
              </a:rPr>
              <a:t>S</a:t>
            </a:r>
            <a:r>
              <a:rPr lang="en-US" sz="1800" kern="1200" baseline="30000" dirty="0">
                <a:solidFill>
                  <a:schemeClr val="tx1"/>
                </a:solidFill>
                <a:latin typeface="+mn-lt"/>
                <a:ea typeface="+mn-ea"/>
                <a:cs typeface="Arial" panose="020B0604020202020204" pitchFamily="34" charset="0"/>
              </a:rPr>
              <a:t>1</a:t>
            </a:r>
            <a:r>
              <a:rPr lang="en-US" sz="1800" i="1" kern="1200" baseline="-25000" dirty="0">
                <a:solidFill>
                  <a:schemeClr val="tx1"/>
                </a:solidFill>
                <a:latin typeface="+mn-lt"/>
                <a:ea typeface="+mn-ea"/>
                <a:cs typeface="Arial" panose="020B0604020202020204" pitchFamily="34" charset="0"/>
              </a:rPr>
              <a:t>X</a:t>
            </a:r>
            <a:r>
              <a:rPr lang="en-US" sz="1800" kern="1200" dirty="0">
                <a:solidFill>
                  <a:schemeClr val="tx1"/>
                </a:solidFill>
                <a:latin typeface="+mn-lt"/>
                <a:ea typeface="+mn-ea"/>
                <a:cs typeface="Arial" panose="020B0604020202020204" pitchFamily="34" charset="0"/>
              </a:rPr>
              <a:t>, thus reducing and eliminating profits.</a:t>
            </a:r>
          </a:p>
        </p:txBody>
      </p:sp>
    </p:spTree>
    <p:extLst>
      <p:ext uri="{BB962C8B-B14F-4D97-AF65-F5344CB8AC3E}">
        <p14:creationId xmlns:p14="http://schemas.microsoft.com/office/powerpoint/2010/main" val="51521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688" y="36953"/>
            <a:ext cx="8229600" cy="1292631"/>
          </a:xfrm>
        </p:spPr>
        <p:txBody>
          <a:bodyPr anchor="ctr">
            <a:spAutoFit/>
          </a:bodyPr>
          <a:lstStyle/>
          <a:p>
            <a:r>
              <a:rPr lang="en-US" dirty="0"/>
              <a:t>Allocative Efficiency and Competitive Equilibrium</a:t>
            </a:r>
            <a:endParaRPr lang="en-IN" dirty="0"/>
          </a:p>
        </p:txBody>
      </p:sp>
      <p:sp>
        <p:nvSpPr>
          <p:cNvPr id="3" name="Content Placeholder 2"/>
          <p:cNvSpPr>
            <a:spLocks noGrp="1"/>
          </p:cNvSpPr>
          <p:nvPr>
            <p:ph sz="quarter" idx="13"/>
          </p:nvPr>
        </p:nvSpPr>
        <p:spPr>
          <a:xfrm>
            <a:off x="372688" y="1449917"/>
            <a:ext cx="8232775" cy="4416563"/>
          </a:xfrm>
        </p:spPr>
        <p:txBody>
          <a:bodyPr>
            <a:spAutoFit/>
          </a:bodyPr>
          <a:lstStyle/>
          <a:p>
            <a:pPr marL="0" indent="0">
              <a:spcAft>
                <a:spcPct val="10000"/>
              </a:spcAft>
              <a:buClr>
                <a:srgbClr val="0070C0"/>
              </a:buClr>
              <a:buNone/>
              <a:defRPr/>
            </a:pPr>
            <a:r>
              <a:rPr lang="en-US" b="1" dirty="0"/>
              <a:t>Pareto Efficiency</a:t>
            </a:r>
          </a:p>
          <a:p>
            <a:pPr marL="342900" indent="-342900">
              <a:defRPr/>
            </a:pPr>
            <a:r>
              <a:rPr lang="en-US" b="1" kern="1200" dirty="0">
                <a:solidFill>
                  <a:schemeClr val="tx1"/>
                </a:solidFill>
                <a:latin typeface="+mn-lt"/>
                <a:ea typeface="+mn-ea"/>
                <a:cs typeface="Arial" panose="020B0604020202020204" pitchFamily="34" charset="0"/>
              </a:rPr>
              <a:t>Pareto efficiency </a:t>
            </a:r>
            <a:r>
              <a:rPr lang="en-US" i="1" kern="1200" dirty="0">
                <a:solidFill>
                  <a:schemeClr val="tx1"/>
                </a:solidFill>
                <a:latin typeface="+mn-lt"/>
                <a:ea typeface="+mn-ea"/>
                <a:cs typeface="Arial" panose="020B0604020202020204" pitchFamily="34" charset="0"/>
              </a:rPr>
              <a:t>or</a:t>
            </a:r>
            <a:r>
              <a:rPr lang="en-US" kern="1200" dirty="0">
                <a:solidFill>
                  <a:schemeClr val="tx1"/>
                </a:solidFill>
                <a:latin typeface="+mn-lt"/>
                <a:ea typeface="+mn-ea"/>
                <a:cs typeface="Arial" panose="020B0604020202020204" pitchFamily="34" charset="0"/>
              </a:rPr>
              <a:t> </a:t>
            </a:r>
            <a:r>
              <a:rPr lang="en-US" b="1" kern="1200" dirty="0">
                <a:solidFill>
                  <a:schemeClr val="tx1"/>
                </a:solidFill>
                <a:latin typeface="+mn-lt"/>
                <a:ea typeface="+mn-ea"/>
                <a:cs typeface="Arial" panose="020B0604020202020204" pitchFamily="34" charset="0"/>
              </a:rPr>
              <a:t>Pareto optimality </a:t>
            </a:r>
            <a:r>
              <a:rPr lang="en-US" kern="1200" dirty="0">
                <a:solidFill>
                  <a:schemeClr val="tx1"/>
                </a:solidFill>
                <a:latin typeface="+mn-lt"/>
                <a:ea typeface="+mn-ea"/>
                <a:cs typeface="Arial" panose="020B0604020202020204" pitchFamily="34" charset="0"/>
              </a:rPr>
              <a:t>A condition in which no change is possible that will make some members of society better off without making some other members of society worse off.</a:t>
            </a:r>
          </a:p>
          <a:p>
            <a:pPr marL="342900" indent="-342900">
              <a:defRPr/>
            </a:pPr>
            <a:r>
              <a:rPr lang="en-US" kern="1200" dirty="0">
                <a:solidFill>
                  <a:schemeClr val="tx1"/>
                </a:solidFill>
                <a:latin typeface="+mn-lt"/>
                <a:ea typeface="+mn-ea"/>
                <a:cs typeface="Arial" panose="020B0604020202020204" pitchFamily="34" charset="0"/>
              </a:rPr>
              <a:t>For a definition of efficiency to have practical meaning, we must answer two questions: </a:t>
            </a:r>
          </a:p>
          <a:p>
            <a:pPr marL="944118" lvl="1" indent="-457200">
              <a:buFont typeface="+mj-lt"/>
              <a:buAutoNum type="arabicPeriod"/>
            </a:pPr>
            <a:r>
              <a:rPr lang="en-US" dirty="0"/>
              <a:t>What do we mean by “better off”? </a:t>
            </a:r>
          </a:p>
          <a:p>
            <a:pPr marL="944118" lvl="1" indent="-457200">
              <a:buFont typeface="+mj-lt"/>
              <a:buAutoNum type="arabicPeriod"/>
            </a:pPr>
            <a:r>
              <a:rPr lang="en-US" dirty="0"/>
              <a:t>How do we account for changes that make some people better off and others worse off?</a:t>
            </a:r>
          </a:p>
        </p:txBody>
      </p:sp>
    </p:spTree>
    <p:extLst>
      <p:ext uri="{BB962C8B-B14F-4D97-AF65-F5344CB8AC3E}">
        <p14:creationId xmlns:p14="http://schemas.microsoft.com/office/powerpoint/2010/main" val="3638084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142" y="673104"/>
            <a:ext cx="8229600" cy="548203"/>
          </a:xfrm>
        </p:spPr>
        <p:txBody>
          <a:bodyPr anchor="ctr">
            <a:noAutofit/>
          </a:bodyPr>
          <a:lstStyle/>
          <a:p>
            <a:r>
              <a:rPr lang="en-US" dirty="0"/>
              <a:t>Pareto Efficiency</a:t>
            </a:r>
          </a:p>
        </p:txBody>
      </p:sp>
      <p:sp>
        <p:nvSpPr>
          <p:cNvPr id="3" name="Content Placeholder 2"/>
          <p:cNvSpPr>
            <a:spLocks noGrp="1"/>
          </p:cNvSpPr>
          <p:nvPr>
            <p:ph sz="quarter" idx="13"/>
          </p:nvPr>
        </p:nvSpPr>
        <p:spPr>
          <a:xfrm>
            <a:off x="372688" y="1449917"/>
            <a:ext cx="8232775" cy="3560945"/>
          </a:xfrm>
        </p:spPr>
        <p:txBody>
          <a:bodyPr>
            <a:spAutoFit/>
          </a:bodyPr>
          <a:lstStyle/>
          <a:p>
            <a:pPr marL="0" indent="0">
              <a:spcAft>
                <a:spcPct val="10000"/>
              </a:spcAft>
              <a:buClr>
                <a:srgbClr val="0070C0"/>
              </a:buClr>
              <a:buNone/>
              <a:defRPr/>
            </a:pPr>
            <a:r>
              <a:rPr lang="en-US" b="1" dirty="0"/>
              <a:t>Example: Budget Cuts in Massachusetts</a:t>
            </a:r>
          </a:p>
          <a:p>
            <a:pPr marL="342900" indent="-342900">
              <a:defRPr/>
            </a:pPr>
            <a:r>
              <a:rPr lang="en-US" kern="1200" dirty="0">
                <a:solidFill>
                  <a:schemeClr val="tx1"/>
                </a:solidFill>
                <a:latin typeface="+mn-lt"/>
                <a:ea typeface="+mn-ea"/>
                <a:cs typeface="Arial" panose="020B0604020202020204" pitchFamily="34" charset="0"/>
              </a:rPr>
              <a:t>Several years ago, in an effort to reduce state spending, the budget of the Massachusetts Registry of Motor Vehicles was cut substantially by reducing the number of clerks in each office.</a:t>
            </a:r>
          </a:p>
          <a:p>
            <a:pPr marL="342900" indent="-342900">
              <a:defRPr/>
            </a:pPr>
            <a:r>
              <a:rPr lang="en-US" kern="1200" dirty="0">
                <a:solidFill>
                  <a:schemeClr val="tx1"/>
                </a:solidFill>
                <a:latin typeface="+mn-lt"/>
                <a:ea typeface="+mn-ea"/>
                <a:cs typeface="Arial" panose="020B0604020202020204" pitchFamily="34" charset="0"/>
              </a:rPr>
              <a:t>Estimates showed that taxpayers in Massachusetts saved about $80,000 per year by having fewer clerks at that office.</a:t>
            </a:r>
          </a:p>
        </p:txBody>
      </p:sp>
    </p:spTree>
    <p:extLst>
      <p:ext uri="{BB962C8B-B14F-4D97-AF65-F5344CB8AC3E}">
        <p14:creationId xmlns:p14="http://schemas.microsoft.com/office/powerpoint/2010/main" val="1145830129"/>
      </p:ext>
    </p:extLst>
  </p:cSld>
  <p:clrMapOvr>
    <a:masterClrMapping/>
  </p:clrMapOvr>
</p:sld>
</file>

<file path=ppt/theme/theme1.xml><?xml version="1.0" encoding="utf-8"?>
<a:theme xmlns:a="http://schemas.openxmlformats.org/drawingml/2006/main" name="508 Lecture">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34805</TotalTime>
  <Words>1852</Words>
  <Application>Microsoft Office PowerPoint</Application>
  <PresentationFormat>On-screen Show (4:3)</PresentationFormat>
  <Paragraphs>158</Paragraphs>
  <Slides>28</Slides>
  <Notes>27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Arial</vt:lpstr>
      <vt:lpstr>Noto Sans Symbols</vt:lpstr>
      <vt:lpstr>Times New Roman</vt:lpstr>
      <vt:lpstr>Verdana</vt:lpstr>
      <vt:lpstr>508 Lecture</vt:lpstr>
      <vt:lpstr>Equation</vt:lpstr>
      <vt:lpstr>Principles of Economics</vt:lpstr>
      <vt:lpstr>Chapter Outline and Learning Objectives</vt:lpstr>
      <vt:lpstr>Chapter 12 General Equilibrium and the Efficiency of Perfect Competition (1 of 3)</vt:lpstr>
      <vt:lpstr>Chapter 12 General Equilibrium and the Efficiency of Perfect Competition (2 of 3)</vt:lpstr>
      <vt:lpstr>Chapter 12 General Equilibrium and the Efficiency of Perfect Competition (3 of 3)</vt:lpstr>
      <vt:lpstr>Market Adjustment to Changes in Demand</vt:lpstr>
      <vt:lpstr>Figure 12.1 Adjustment in an Economy with Two Sectors</vt:lpstr>
      <vt:lpstr>Allocative Efficiency and Competitive Equilibrium</vt:lpstr>
      <vt:lpstr>Pareto Efficiency</vt:lpstr>
      <vt:lpstr>Economics In Practice</vt:lpstr>
      <vt:lpstr>The Efficiency of Perfect Competition (1 of 6)</vt:lpstr>
      <vt:lpstr>The Efficiency of Perfect Competition (2 of 6)</vt:lpstr>
      <vt:lpstr>The Efficiency of Perfect Competition (3 of 6)</vt:lpstr>
      <vt:lpstr>The Efficiency of Perfect Competition (4 of 6)</vt:lpstr>
      <vt:lpstr>The Efficiency of Perfect Competition (5 of 6)</vt:lpstr>
      <vt:lpstr>The Efficiency of Perfect Competition (6 of 6)</vt:lpstr>
      <vt:lpstr>Figure 12.2 The Key Efficiency Condition: Price Equals Marginal Cost</vt:lpstr>
      <vt:lpstr>Figure 12.3 Efficiency in Perfect Competition Follows from a Weighing of Values by Both Households and Firms</vt:lpstr>
      <vt:lpstr>Perfect Competition Versus Real Markets (1 of 2)</vt:lpstr>
      <vt:lpstr>Perfect Competition Versus Real Markets (2 of 2)</vt:lpstr>
      <vt:lpstr>The Sources of Market Failure</vt:lpstr>
      <vt:lpstr>Imperfect Competition</vt:lpstr>
      <vt:lpstr>Public Goods</vt:lpstr>
      <vt:lpstr>Externalities</vt:lpstr>
      <vt:lpstr>Imperfect Information</vt:lpstr>
      <vt:lpstr>Evaluating the Market Mechanism</vt:lpstr>
      <vt:lpstr>Review Terms and Concepts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Economics, Thirteenth Edition</dc:title>
  <dc:subject>Principles of Economics</dc:subject>
  <dc:creator>Karl E. Case/Ray C. Fair/Sharon M. Oster</dc:creator>
  <cp:keywords>Business</cp:keywords>
  <cp:lastModifiedBy>Alex Panayides</cp:lastModifiedBy>
  <cp:revision>470</cp:revision>
  <dcterms:modified xsi:type="dcterms:W3CDTF">2019-08-23T18:57:06Z</dcterms:modified>
</cp:coreProperties>
</file>