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handoutMasterIdLst>
    <p:handoutMasterId r:id="rId44"/>
  </p:handoutMasterIdLst>
  <p:sldIdLst>
    <p:sldId id="415" r:id="rId2"/>
    <p:sldId id="455" r:id="rId3"/>
    <p:sldId id="380" r:id="rId4"/>
    <p:sldId id="417" r:id="rId5"/>
    <p:sldId id="418" r:id="rId6"/>
    <p:sldId id="456" r:id="rId7"/>
    <p:sldId id="457" r:id="rId8"/>
    <p:sldId id="458" r:id="rId9"/>
    <p:sldId id="459" r:id="rId10"/>
    <p:sldId id="460" r:id="rId11"/>
    <p:sldId id="461" r:id="rId12"/>
    <p:sldId id="462" r:id="rId13"/>
    <p:sldId id="463" r:id="rId14"/>
    <p:sldId id="464" r:id="rId15"/>
    <p:sldId id="465" r:id="rId16"/>
    <p:sldId id="466" r:id="rId17"/>
    <p:sldId id="467" r:id="rId18"/>
    <p:sldId id="468" r:id="rId19"/>
    <p:sldId id="469" r:id="rId20"/>
    <p:sldId id="470" r:id="rId21"/>
    <p:sldId id="471" r:id="rId22"/>
    <p:sldId id="472" r:id="rId23"/>
    <p:sldId id="473" r:id="rId24"/>
    <p:sldId id="474" r:id="rId25"/>
    <p:sldId id="475" r:id="rId26"/>
    <p:sldId id="476" r:id="rId27"/>
    <p:sldId id="477" r:id="rId28"/>
    <p:sldId id="478" r:id="rId29"/>
    <p:sldId id="479" r:id="rId30"/>
    <p:sldId id="480" r:id="rId31"/>
    <p:sldId id="481" r:id="rId32"/>
    <p:sldId id="482" r:id="rId33"/>
    <p:sldId id="483" r:id="rId34"/>
    <p:sldId id="484" r:id="rId35"/>
    <p:sldId id="485" r:id="rId36"/>
    <p:sldId id="486" r:id="rId37"/>
    <p:sldId id="487" r:id="rId38"/>
    <p:sldId id="488" r:id="rId39"/>
    <p:sldId id="489" r:id="rId40"/>
    <p:sldId id="490" r:id="rId41"/>
    <p:sldId id="491"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144" userDrawn="1">
          <p15:clr>
            <a:srgbClr val="A4A3A4"/>
          </p15:clr>
        </p15:guide>
        <p15:guide id="4" orient="horz" pos="436" userDrawn="1">
          <p15:clr>
            <a:srgbClr val="A4A3A4"/>
          </p15:clr>
        </p15:guide>
        <p15:guide id="5" orient="horz" pos="768" userDrawn="1">
          <p15:clr>
            <a:srgbClr val="A4A3A4"/>
          </p15:clr>
        </p15:guide>
        <p15:guide id="6" pos="288" userDrawn="1">
          <p15:clr>
            <a:srgbClr val="A4A3A4"/>
          </p15:clr>
        </p15:guide>
        <p15:guide id="8" pos="5457" userDrawn="1">
          <p15:clr>
            <a:srgbClr val="A4A3A4"/>
          </p15:clr>
        </p15:guide>
        <p15:guide id="9" pos="1827" userDrawn="1">
          <p15:clr>
            <a:srgbClr val="A4A3A4"/>
          </p15:clr>
        </p15:guide>
        <p15:guide id="10" orient="horz" pos="4176" userDrawn="1">
          <p15:clr>
            <a:srgbClr val="A4A3A4"/>
          </p15:clr>
        </p15:guide>
        <p15:guide id="11" orient="horz" pos="432">
          <p15:clr>
            <a:srgbClr val="A4A3A4"/>
          </p15:clr>
        </p15:guide>
        <p15:guide id="12" orient="horz" pos="4032">
          <p15:clr>
            <a:srgbClr val="A4A3A4"/>
          </p15:clr>
        </p15:guide>
        <p15:guide id="13" orient="horz" pos="120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FDB940"/>
    <a:srgbClr val="D4EAE4"/>
    <a:srgbClr val="0015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190" autoAdjust="0"/>
    <p:restoredTop sz="82743" autoAdjust="0"/>
  </p:normalViewPr>
  <p:slideViewPr>
    <p:cSldViewPr>
      <p:cViewPr varScale="1">
        <p:scale>
          <a:sx n="114" d="100"/>
          <a:sy n="114" d="100"/>
        </p:scale>
        <p:origin x="1434" y="102"/>
      </p:cViewPr>
      <p:guideLst>
        <p:guide orient="horz" pos="2160"/>
        <p:guide pos="2880"/>
        <p:guide orient="horz" pos="144"/>
        <p:guide orient="horz" pos="436"/>
        <p:guide orient="horz" pos="768"/>
        <p:guide pos="288"/>
        <p:guide pos="5457"/>
        <p:guide pos="1827"/>
        <p:guide orient="horz" pos="4176"/>
        <p:guide orient="horz" pos="432"/>
        <p:guide orient="horz" pos="4032"/>
        <p:guide orient="horz" pos="1200"/>
      </p:guideLst>
    </p:cSldViewPr>
  </p:slideViewPr>
  <p:outlineViewPr>
    <p:cViewPr>
      <p:scale>
        <a:sx n="33" d="100"/>
        <a:sy n="33" d="100"/>
      </p:scale>
      <p:origin x="0" y="-12942"/>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54" d="100"/>
          <a:sy n="54" d="100"/>
        </p:scale>
        <p:origin x="179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t>8/23/2019</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t>8/23/2019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IN" dirty="0"/>
              <a:t>If this PowerPoint presentation contains mathematical equations, you may need to check that your computer has the following installed:</a:t>
            </a:r>
          </a:p>
          <a:p>
            <a:pPr marL="0" marR="0" indent="0" algn="l" defTabSz="914400" rtl="0" eaLnBrk="1" fontAlgn="auto" latinLnBrk="0" hangingPunct="1">
              <a:lnSpc>
                <a:spcPct val="100000"/>
              </a:lnSpc>
              <a:spcBef>
                <a:spcPts val="0"/>
              </a:spcBef>
              <a:spcAft>
                <a:spcPts val="0"/>
              </a:spcAft>
              <a:buClrTx/>
              <a:buSzTx/>
              <a:buFontTx/>
              <a:buNone/>
              <a:defRPr/>
            </a:pPr>
            <a:r>
              <a:rPr lang="en-IN" dirty="0"/>
              <a:t>1) MathType Plugin</a:t>
            </a:r>
          </a:p>
          <a:p>
            <a:pPr marL="0" marR="0" indent="0" algn="l" defTabSz="914400" rtl="0" eaLnBrk="1" fontAlgn="auto" latinLnBrk="0" hangingPunct="1">
              <a:lnSpc>
                <a:spcPct val="100000"/>
              </a:lnSpc>
              <a:spcBef>
                <a:spcPts val="0"/>
              </a:spcBef>
              <a:spcAft>
                <a:spcPts val="0"/>
              </a:spcAft>
              <a:buClrTx/>
              <a:buSzTx/>
              <a:buFontTx/>
              <a:buNone/>
              <a:defRPr/>
            </a:pPr>
            <a:r>
              <a:rPr lang="en-IN" dirty="0"/>
              <a:t>2) Math Player (free versions available)</a:t>
            </a:r>
          </a:p>
          <a:p>
            <a:pPr marL="0" marR="0" indent="0" algn="l" defTabSz="914400" rtl="0" eaLnBrk="1" fontAlgn="auto" latinLnBrk="0" hangingPunct="1">
              <a:lnSpc>
                <a:spcPct val="100000"/>
              </a:lnSpc>
              <a:spcBef>
                <a:spcPts val="0"/>
              </a:spcBef>
              <a:spcAft>
                <a:spcPts val="0"/>
              </a:spcAft>
              <a:buClrTx/>
              <a:buSzTx/>
              <a:buFontTx/>
              <a:buNone/>
              <a:defRPr/>
            </a:pPr>
            <a:r>
              <a:rPr lang="en-IN" dirty="0"/>
              <a:t>3) NVDA Reader (free versions available)</a:t>
            </a:r>
          </a:p>
        </p:txBody>
      </p:sp>
      <p:sp>
        <p:nvSpPr>
          <p:cNvPr id="4" name="Slide Number Placeholder 3"/>
          <p:cNvSpPr>
            <a:spLocks noGrp="1"/>
          </p:cNvSpPr>
          <p:nvPr>
            <p:ph type="sldNum" sz="quarter" idx="10"/>
          </p:nvPr>
        </p:nvSpPr>
        <p:spPr/>
        <p:txBody>
          <a:bodyPr/>
          <a:lstStyle/>
          <a:p>
            <a:fld id="{A73D6722-9B4D-4E29-B226-C325925A8118}" type="slidenum">
              <a:rPr lang="en-US" smtClean="0"/>
              <a:t>1</a:t>
            </a:fld>
            <a:endParaRPr lang="en-US" dirty="0"/>
          </a:p>
        </p:txBody>
      </p:sp>
    </p:spTree>
    <p:extLst>
      <p:ext uri="{BB962C8B-B14F-4D97-AF65-F5344CB8AC3E}">
        <p14:creationId xmlns:p14="http://schemas.microsoft.com/office/powerpoint/2010/main" val="19352049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10</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11</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12</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13</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14</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15</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16</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17</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18</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19</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IN" dirty="0"/>
              <a:t>If this PowerPoint presentation contains mathematical equations, you may need to check that your computer has the following installed:</a:t>
            </a:r>
          </a:p>
          <a:p>
            <a:pPr marL="0" marR="0" indent="0" algn="l" defTabSz="914400" rtl="0" eaLnBrk="1" fontAlgn="auto" latinLnBrk="0" hangingPunct="1">
              <a:lnSpc>
                <a:spcPct val="100000"/>
              </a:lnSpc>
              <a:spcBef>
                <a:spcPts val="0"/>
              </a:spcBef>
              <a:spcAft>
                <a:spcPts val="0"/>
              </a:spcAft>
              <a:buClrTx/>
              <a:buSzTx/>
              <a:buFontTx/>
              <a:buNone/>
              <a:defRPr/>
            </a:pPr>
            <a:r>
              <a:rPr lang="en-IN" dirty="0"/>
              <a:t>1) MathType Plugin</a:t>
            </a:r>
          </a:p>
          <a:p>
            <a:pPr marL="0" marR="0" indent="0" algn="l" defTabSz="914400" rtl="0" eaLnBrk="1" fontAlgn="auto" latinLnBrk="0" hangingPunct="1">
              <a:lnSpc>
                <a:spcPct val="100000"/>
              </a:lnSpc>
              <a:spcBef>
                <a:spcPts val="0"/>
              </a:spcBef>
              <a:spcAft>
                <a:spcPts val="0"/>
              </a:spcAft>
              <a:buClrTx/>
              <a:buSzTx/>
              <a:buFontTx/>
              <a:buNone/>
              <a:defRPr/>
            </a:pPr>
            <a:r>
              <a:rPr lang="en-IN" dirty="0"/>
              <a:t>2) Math Player (free versions available)</a:t>
            </a:r>
          </a:p>
          <a:p>
            <a:pPr marL="0" marR="0" indent="0" algn="l" defTabSz="914400" rtl="0" eaLnBrk="1" fontAlgn="auto" latinLnBrk="0" hangingPunct="1">
              <a:lnSpc>
                <a:spcPct val="100000"/>
              </a:lnSpc>
              <a:spcBef>
                <a:spcPts val="0"/>
              </a:spcBef>
              <a:spcAft>
                <a:spcPts val="0"/>
              </a:spcAft>
              <a:buClrTx/>
              <a:buSzTx/>
              <a:buFontTx/>
              <a:buNone/>
              <a:defRPr/>
            </a:pPr>
            <a:r>
              <a:rPr lang="en-IN" dirty="0"/>
              <a:t>3) NVDA Reader (free versions available)</a:t>
            </a:r>
          </a:p>
        </p:txBody>
      </p:sp>
      <p:sp>
        <p:nvSpPr>
          <p:cNvPr id="4" name="Slide Number Placeholder 3"/>
          <p:cNvSpPr>
            <a:spLocks noGrp="1"/>
          </p:cNvSpPr>
          <p:nvPr>
            <p:ph type="sldNum" sz="quarter" idx="10"/>
          </p:nvPr>
        </p:nvSpPr>
        <p:spPr/>
        <p:txBody>
          <a:bodyPr/>
          <a:lstStyle/>
          <a:p>
            <a:fld id="{A73D6722-9B4D-4E29-B226-C325925A8118}" type="slidenum">
              <a:rPr lang="en-US" smtClean="0"/>
              <a:t>2</a:t>
            </a:fld>
            <a:endParaRPr lang="en-US" dirty="0"/>
          </a:p>
        </p:txBody>
      </p:sp>
    </p:spTree>
    <p:extLst>
      <p:ext uri="{BB962C8B-B14F-4D97-AF65-F5344CB8AC3E}">
        <p14:creationId xmlns:p14="http://schemas.microsoft.com/office/powerpoint/2010/main" val="19352049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20</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21</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22</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23</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24</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25</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26</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27</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28</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29</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sz="1200" dirty="0">
              <a:solidFill>
                <a:schemeClr val="tx1">
                  <a:lumMod val="75000"/>
                  <a:lumOff val="25000"/>
                </a:schemeClr>
              </a:solidFill>
              <a:ea typeface="ＭＳ Ｐゴシック" pitchFamily="34" charset="-128"/>
              <a:cs typeface="Lucida Sans Unicode"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3</a:t>
            </a:fld>
            <a:endParaRPr lang="en-US" dirty="0"/>
          </a:p>
        </p:txBody>
      </p:sp>
    </p:spTree>
    <p:extLst>
      <p:ext uri="{BB962C8B-B14F-4D97-AF65-F5344CB8AC3E}">
        <p14:creationId xmlns:p14="http://schemas.microsoft.com/office/powerpoint/2010/main" val="325471424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30</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31</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32</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33</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34</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35</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36</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37</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38</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39</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sz="1200" dirty="0">
              <a:solidFill>
                <a:schemeClr val="tx1">
                  <a:lumMod val="75000"/>
                  <a:lumOff val="25000"/>
                </a:schemeClr>
              </a:solidFill>
              <a:ea typeface="ＭＳ Ｐゴシック" pitchFamily="34" charset="-128"/>
              <a:cs typeface="Lucida Sans Unicode"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4</a:t>
            </a:fld>
            <a:endParaRPr lang="en-US" dirty="0"/>
          </a:p>
        </p:txBody>
      </p:sp>
    </p:spTree>
    <p:extLst>
      <p:ext uri="{BB962C8B-B14F-4D97-AF65-F5344CB8AC3E}">
        <p14:creationId xmlns:p14="http://schemas.microsoft.com/office/powerpoint/2010/main" val="325471424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40</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Shape 3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2" name="Shape 3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
        <p:nvSpPr>
          <p:cNvPr id="383" name="Shape 383"/>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ct val="25000"/>
              <a:buFont typeface="Arial"/>
              <a:buNone/>
              <a:tabLst/>
              <a:defRPr/>
            </a:pPr>
            <a:fld id="{00000000-1234-1234-1234-123412341234}" type="slidenum">
              <a:rPr kumimoji="0" lang="en-US" sz="1200" b="0" i="0" u="none" strike="noStrike" kern="1200" cap="none" spc="0" normalizeH="0" baseline="0" noProof="0">
                <a:ln>
                  <a:noFill/>
                </a:ln>
                <a:solidFill>
                  <a:prstClr val="black"/>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
                  <a:srgbClr val="000000"/>
                </a:buClr>
                <a:buSzPct val="25000"/>
                <a:buFont typeface="Arial"/>
                <a:buNone/>
                <a:tabLst/>
                <a:defRPr/>
              </a:pPr>
              <a:t>41</a:t>
            </a:fld>
            <a:endParaRPr kumimoji="0" lang="en-US" sz="1200" b="0" i="0" u="none" strike="noStrike" kern="1200" cap="none" spc="0" normalizeH="0" baseline="0" noProof="0">
              <a:ln>
                <a:noFill/>
              </a:ln>
              <a:solidFill>
                <a:prstClr val="black"/>
              </a:solidFill>
              <a:effectLst/>
              <a:uLnTx/>
              <a:uFillTx/>
              <a:latin typeface="Arial"/>
              <a:ea typeface="+mn-ea"/>
              <a:cs typeface="+mn-cs"/>
            </a:endParaRPr>
          </a:p>
        </p:txBody>
      </p:sp>
    </p:spTree>
    <p:extLst>
      <p:ext uri="{BB962C8B-B14F-4D97-AF65-F5344CB8AC3E}">
        <p14:creationId xmlns:p14="http://schemas.microsoft.com/office/powerpoint/2010/main" val="12290106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5</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6</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7</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8</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9</a:t>
            </a:fld>
            <a:endParaRPr lang="en-US" dirty="0"/>
          </a:p>
        </p:txBody>
      </p:sp>
    </p:spTree>
    <p:extLst>
      <p:ext uri="{BB962C8B-B14F-4D97-AF65-F5344CB8AC3E}">
        <p14:creationId xmlns:p14="http://schemas.microsoft.com/office/powerpoint/2010/main" val="2169973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8/23/2019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887980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Click to edit Master title style</a:t>
            </a:r>
          </a:p>
        </p:txBody>
      </p:sp>
      <p:sp>
        <p:nvSpPr>
          <p:cNvPr id="9" name="Footer Placeholder 3"/>
          <p:cNvSpPr>
            <a:spLocks noGrp="1"/>
          </p:cNvSpPr>
          <p:nvPr>
            <p:ph type="ftr" sz="quarter" idx="11"/>
          </p:nvPr>
        </p:nvSpPr>
        <p:spPr>
          <a:xfrm>
            <a:off x="93969" y="6172200"/>
            <a:ext cx="8595360" cy="235463"/>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t>8/23/2019</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18551265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8/23/2019</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7" name="Picture 6"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97400" y="6434394"/>
            <a:ext cx="918000" cy="279915"/>
          </a:xfrm>
          <a:prstGeom prst="rect">
            <a:avLst/>
          </a:prstGeom>
        </p:spPr>
      </p:pic>
      <p:sp>
        <p:nvSpPr>
          <p:cNvPr id="11" name="TextBox 10"/>
          <p:cNvSpPr txBox="1"/>
          <p:nvPr userDrawn="1"/>
        </p:nvSpPr>
        <p:spPr>
          <a:xfrm>
            <a:off x="95799" y="6438054"/>
            <a:ext cx="7162800"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panose="020B0604030504040204" pitchFamily="34" charset="0"/>
                <a:ea typeface="Verdana" panose="020B0604030504040204" pitchFamily="34" charset="0"/>
                <a:cs typeface="Verdana" panose="020B0604030504040204" pitchFamily="34" charset="0"/>
              </a:rPr>
              <a:t>Copyright © 2017, 2015, 2013 Pearson Education, Inc. All Rights Reserved</a:t>
            </a:r>
          </a:p>
        </p:txBody>
      </p:sp>
    </p:spTree>
    <p:extLst>
      <p:ext uri="{BB962C8B-B14F-4D97-AF65-F5344CB8AC3E}">
        <p14:creationId xmlns:p14="http://schemas.microsoft.com/office/powerpoint/2010/main" val="37111366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lvl1pPr>
              <a:defRPr>
                <a:latin typeface="+mj-lt"/>
              </a:defRPr>
            </a:lvl1pPr>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latin typeface="+mj-lt"/>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8" name="Text Placeholder 22"/>
          <p:cNvSpPr>
            <a:spLocks noGrp="1"/>
          </p:cNvSpPr>
          <p:nvPr>
            <p:ph type="body" sz="quarter" idx="16" hasCustomPrompt="1"/>
          </p:nvPr>
        </p:nvSpPr>
        <p:spPr>
          <a:xfrm>
            <a:off x="2834640" y="6400800"/>
            <a:ext cx="6080760" cy="274320"/>
          </a:xfrm>
        </p:spPr>
        <p:txBody>
          <a:bodyPr anchor="ctr"/>
          <a:lstStyle>
            <a:lvl1pPr marL="0" indent="0">
              <a:spcBef>
                <a:spcPts val="0"/>
              </a:spcBef>
              <a:buFontTx/>
              <a:buNone/>
              <a:defRPr sz="1200">
                <a:latin typeface="Verdana" pitchFamily="34" charset="0"/>
                <a:ea typeface="Verdana" pitchFamily="34" charset="0"/>
                <a:cs typeface="Verdana" pitchFamily="34" charset="0"/>
              </a:defRPr>
            </a:lvl1pPr>
          </a:lstStyle>
          <a:p>
            <a:pPr lvl="0"/>
            <a:r>
              <a:rPr lang="en-US" dirty="0"/>
              <a:t>Copyright</a:t>
            </a:r>
          </a:p>
        </p:txBody>
      </p:sp>
      <p:pic>
        <p:nvPicPr>
          <p:cNvPr id="12" name="Shape 15" descr="Pearson Logo"/>
          <p:cNvPicPr preferRelativeResize="0"/>
          <p:nvPr userDrawn="1"/>
        </p:nvPicPr>
        <p:blipFill rotWithShape="1">
          <a:blip r:embed="rId2">
            <a:alphaModFix/>
          </a:blip>
          <a:srcRect/>
          <a:stretch/>
        </p:blipFill>
        <p:spPr>
          <a:xfrm>
            <a:off x="443972" y="6429709"/>
            <a:ext cx="917999" cy="279914"/>
          </a:xfrm>
          <a:prstGeom prst="rect">
            <a:avLst/>
          </a:prstGeom>
          <a:noFill/>
          <a:ln>
            <a:noFill/>
          </a:ln>
        </p:spPr>
      </p:pic>
    </p:spTree>
    <p:extLst>
      <p:ext uri="{BB962C8B-B14F-4D97-AF65-F5344CB8AC3E}">
        <p14:creationId xmlns:p14="http://schemas.microsoft.com/office/powerpoint/2010/main" val="3877391222"/>
      </p:ext>
    </p:extLst>
  </p:cSld>
  <p:clrMapOvr>
    <a:masterClrMapping/>
  </p:clrMapOvr>
  <p:hf sldNum="0" hdr="0" dt="0"/>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4_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7"/>
            <a:ext cx="8229600" cy="2267528"/>
          </a:xfrm>
        </p:spPr>
        <p:txBody>
          <a:bodyPr/>
          <a:lstStyle/>
          <a:p>
            <a:pPr lvl="0"/>
            <a:r>
              <a:rPr lang="en-US" dirty="0"/>
              <a:t>Edit Master text styles</a:t>
            </a:r>
          </a:p>
        </p:txBody>
      </p:sp>
      <p:sp>
        <p:nvSpPr>
          <p:cNvPr id="7" name="Content Placeholder 6">
            <a:extLst>
              <a:ext uri="{FF2B5EF4-FFF2-40B4-BE49-F238E27FC236}">
                <a16:creationId xmlns:a16="http://schemas.microsoft.com/office/drawing/2014/main" id="{820D01C0-4FD2-4065-9EC3-96A308398288}"/>
              </a:ext>
            </a:extLst>
          </p:cNvPr>
          <p:cNvSpPr>
            <a:spLocks noGrp="1"/>
          </p:cNvSpPr>
          <p:nvPr>
            <p:ph sz="quarter" idx="14"/>
          </p:nvPr>
        </p:nvSpPr>
        <p:spPr>
          <a:xfrm>
            <a:off x="457200" y="3971925"/>
            <a:ext cx="8229600" cy="2105025"/>
          </a:xfrm>
        </p:spPr>
        <p:txBody>
          <a:bodyPr/>
          <a:lstStyle/>
          <a:p>
            <a:pPr lvl="0"/>
            <a:r>
              <a:rPr lang="en-US" dirty="0"/>
              <a:t>Edit Master text styles</a:t>
            </a:r>
          </a:p>
        </p:txBody>
      </p:sp>
    </p:spTree>
    <p:extLst>
      <p:ext uri="{BB962C8B-B14F-4D97-AF65-F5344CB8AC3E}">
        <p14:creationId xmlns:p14="http://schemas.microsoft.com/office/powerpoint/2010/main" val="36691544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8/23/2019</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
        <p:nvSpPr>
          <p:cNvPr id="18" name="Text Placeholder 17"/>
          <p:cNvSpPr>
            <a:spLocks noGrp="1"/>
          </p:cNvSpPr>
          <p:nvPr>
            <p:ph type="body" sz="quarter" idx="16"/>
          </p:nvPr>
        </p:nvSpPr>
        <p:spPr>
          <a:xfrm>
            <a:off x="1752600" y="6529254"/>
            <a:ext cx="5867400" cy="187537"/>
          </a:xfrm>
        </p:spPr>
        <p:txBody>
          <a:bodyPr/>
          <a:lstStyle>
            <a:lvl1pPr marL="0" indent="0">
              <a:buNone/>
              <a:defRPr sz="1200" baseline="0"/>
            </a:lvl1pPr>
          </a:lstStyle>
          <a:p>
            <a:pPr lvl="0"/>
            <a:endParaRPr lang="en-IN" dirty="0"/>
          </a:p>
        </p:txBody>
      </p:sp>
      <p:pic>
        <p:nvPicPr>
          <p:cNvPr id="17" name="Picture 16"/>
          <p:cNvPicPr>
            <a:picLocks/>
          </p:cNvPicPr>
          <p:nvPr userDrawn="1"/>
        </p:nvPicPr>
        <p:blipFill>
          <a:blip r:embed="rId2" cstate="screen">
            <a:extLst>
              <a:ext uri="{28A0092B-C50C-407E-A947-70E740481C1C}">
                <a14:useLocalDpi xmlns:a14="http://schemas.microsoft.com/office/drawing/2010/main"/>
              </a:ext>
            </a:extLst>
          </a:blip>
          <a:stretch>
            <a:fillRect/>
          </a:stretch>
        </p:blipFill>
        <p:spPr>
          <a:xfrm>
            <a:off x="685800" y="1703155"/>
            <a:ext cx="3369600" cy="4564800"/>
          </a:xfrm>
          <a:prstGeom prst="rect">
            <a:avLst/>
          </a:prstGeom>
        </p:spPr>
      </p:pic>
    </p:spTree>
    <p:extLst>
      <p:ext uri="{BB962C8B-B14F-4D97-AF65-F5344CB8AC3E}">
        <p14:creationId xmlns:p14="http://schemas.microsoft.com/office/powerpoint/2010/main" val="2981062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Footer Placeholder 2"/>
          <p:cNvSpPr>
            <a:spLocks noGrp="1"/>
          </p:cNvSpPr>
          <p:nvPr>
            <p:ph type="ftr" sz="quarter" idx="10"/>
          </p:nvPr>
        </p:nvSpPr>
        <p:spPr>
          <a:xfrm>
            <a:off x="93969" y="6172200"/>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8/23/2019</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8/23/2019</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210909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685800"/>
            <a:ext cx="8229600" cy="626852"/>
          </a:xfrm>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a:xfrm>
            <a:off x="457200" y="1600201"/>
            <a:ext cx="8205788" cy="9906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8/23/2019</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4" name="Content Placeholder 3"/>
          <p:cNvSpPr>
            <a:spLocks noGrp="1"/>
          </p:cNvSpPr>
          <p:nvPr>
            <p:ph sz="quarter" idx="13"/>
          </p:nvPr>
        </p:nvSpPr>
        <p:spPr>
          <a:xfrm>
            <a:off x="457200" y="2819400"/>
            <a:ext cx="8205788" cy="9906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4"/>
          </p:nvPr>
        </p:nvSpPr>
        <p:spPr>
          <a:xfrm>
            <a:off x="457200" y="4038600"/>
            <a:ext cx="8205788" cy="91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2" name="Content Placeholder 11"/>
          <p:cNvSpPr>
            <a:spLocks noGrp="1"/>
          </p:cNvSpPr>
          <p:nvPr>
            <p:ph sz="quarter" idx="15"/>
          </p:nvPr>
        </p:nvSpPr>
        <p:spPr>
          <a:xfrm>
            <a:off x="457200" y="5181600"/>
            <a:ext cx="8205788" cy="83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14970570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8/23/2019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75200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8/23/2019</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97400" y="6434394"/>
            <a:ext cx="918000" cy="279915"/>
          </a:xfrm>
          <a:prstGeom prst="rect">
            <a:avLst/>
          </a:prstGeom>
        </p:spPr>
      </p:pic>
      <p:sp>
        <p:nvSpPr>
          <p:cNvPr id="13" name="TextBox 12"/>
          <p:cNvSpPr txBox="1"/>
          <p:nvPr userDrawn="1"/>
        </p:nvSpPr>
        <p:spPr>
          <a:xfrm>
            <a:off x="95799" y="6438054"/>
            <a:ext cx="7162800"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panose="020B0604030504040204" pitchFamily="34" charset="0"/>
                <a:ea typeface="Verdana" panose="020B0604030504040204" pitchFamily="34" charset="0"/>
                <a:cs typeface="Verdana" panose="020B0604030504040204" pitchFamily="34" charset="0"/>
              </a:rPr>
              <a:t>Copyright © 2017, 2015, 2013 Pearson Education, Inc. All Rights Reserved</a:t>
            </a:r>
          </a:p>
        </p:txBody>
      </p:sp>
    </p:spTree>
    <p:extLst>
      <p:ext uri="{BB962C8B-B14F-4D97-AF65-F5344CB8AC3E}">
        <p14:creationId xmlns:p14="http://schemas.microsoft.com/office/powerpoint/2010/main" val="2203796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8/23/2019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3154799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a:t>Click to edit Master title style</a:t>
            </a:r>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16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9"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8/23/2019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37547041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a:t>
            </a:r>
            <a:br>
              <a:rPr lang="en-US" dirty="0"/>
            </a:br>
            <a:r>
              <a:rPr lang="en-US" dirty="0"/>
              <a:t>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8/23/2019</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sp>
        <p:nvSpPr>
          <p:cNvPr id="10" name="Text Placeholder 1">
            <a:extLst>
              <a:ext uri="{FF2B5EF4-FFF2-40B4-BE49-F238E27FC236}">
                <a16:creationId xmlns:a16="http://schemas.microsoft.com/office/drawing/2014/main" id="{B90BF7CC-C13E-4975-9A72-17609AD86A49}"/>
              </a:ext>
            </a:extLst>
          </p:cNvPr>
          <p:cNvSpPr txBox="1">
            <a:spLocks/>
          </p:cNvSpPr>
          <p:nvPr userDrawn="1"/>
        </p:nvSpPr>
        <p:spPr>
          <a:xfrm>
            <a:off x="2224086" y="6432306"/>
            <a:ext cx="6545037" cy="276999"/>
          </a:xfrm>
          <a:prstGeom prst="rect">
            <a:avLst/>
          </a:prstGeom>
        </p:spPr>
        <p:txBody>
          <a:bodyPr wrap="square">
            <a:spAutoFit/>
          </a:bodyPr>
          <a:lst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a:lstStyle>
          <a:p>
            <a:pPr marL="0" indent="0" algn="r">
              <a:buClrTx/>
              <a:buNone/>
              <a:defRPr/>
            </a:pPr>
            <a:r>
              <a:rPr lang="en-US" sz="1200" dirty="0">
                <a:latin typeface="Verdana" pitchFamily="34" charset="0"/>
                <a:ea typeface="Verdana" pitchFamily="34" charset="0"/>
                <a:cs typeface="Verdana" pitchFamily="34" charset="0"/>
              </a:rPr>
              <a:t>Copyright © 2020, 2016, 2011 Pearson Education, Inc. All Rights Reserved</a:t>
            </a:r>
            <a:endParaRPr lang="en-US" altLang="en-US" sz="1200" dirty="0">
              <a:latin typeface="Verdana" pitchFamily="34" charset="0"/>
              <a:ea typeface="Verdana" pitchFamily="34" charset="0"/>
              <a:cs typeface="Verdana" pitchFamily="34" charset="0"/>
            </a:endParaRPr>
          </a:p>
        </p:txBody>
      </p:sp>
      <p:pic>
        <p:nvPicPr>
          <p:cNvPr id="14" name="Shape 15" descr="Pearson Logo"/>
          <p:cNvPicPr preferRelativeResize="0"/>
          <p:nvPr userDrawn="1"/>
        </p:nvPicPr>
        <p:blipFill rotWithShape="1">
          <a:blip r:embed="rId15">
            <a:alphaModFix/>
          </a:blip>
          <a:srcRect/>
          <a:stretch/>
        </p:blipFill>
        <p:spPr>
          <a:xfrm>
            <a:off x="443972" y="6429709"/>
            <a:ext cx="917999" cy="279914"/>
          </a:xfrm>
          <a:prstGeom prst="rect">
            <a:avLst/>
          </a:prstGeom>
          <a:noFill/>
          <a:ln>
            <a:noFill/>
          </a:ln>
        </p:spPr>
      </p:pic>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6" r:id="rId3"/>
    <p:sldLayoutId id="2147483650" r:id="rId4"/>
    <p:sldLayoutId id="2147483662" r:id="rId5"/>
    <p:sldLayoutId id="2147483659" r:id="rId6"/>
    <p:sldLayoutId id="2147483658" r:id="rId7"/>
    <p:sldLayoutId id="2147483660" r:id="rId8"/>
    <p:sldLayoutId id="2147483651" r:id="rId9"/>
    <p:sldLayoutId id="2147483654" r:id="rId10"/>
    <p:sldLayoutId id="2147483655" r:id="rId11"/>
    <p:sldLayoutId id="2147483661" r:id="rId12"/>
    <p:sldLayoutId id="2147483663" r:id="rId13"/>
  </p:sldLayoutIdLst>
  <p:txStyles>
    <p:title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5456" userDrawn="1">
          <p15:clr>
            <a:srgbClr val="F26B43"/>
          </p15:clr>
        </p15:guide>
        <p15:guide id="3" orient="horz" pos="417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16.xml"/><Relationship Id="rId7" Type="http://schemas.openxmlformats.org/officeDocument/2006/relationships/image" Target="../media/image10.wmf"/><Relationship Id="rId2" Type="http://schemas.openxmlformats.org/officeDocument/2006/relationships/slideLayout" Target="../slideLayouts/slideLayout5.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9.wmf"/><Relationship Id="rId4" Type="http://schemas.openxmlformats.org/officeDocument/2006/relationships/oleObject" Target="../embeddings/oleObject1.bin"/><Relationship Id="rId9" Type="http://schemas.openxmlformats.org/officeDocument/2006/relationships/image" Target="../media/image11.wmf"/></Relationships>
</file>

<file path=ppt/slides/_rels/slide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32.xml"/><Relationship Id="rId1" Type="http://schemas.openxmlformats.org/officeDocument/2006/relationships/slideLayout" Target="../slideLayouts/slideLayout5.xml"/><Relationship Id="rId4" Type="http://schemas.openxmlformats.org/officeDocument/2006/relationships/image" Target="../media/image20.jpe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3" y="220640"/>
            <a:ext cx="8205785" cy="553998"/>
          </a:xfrm>
        </p:spPr>
        <p:txBody>
          <a:bodyPr wrap="square">
            <a:spAutoFit/>
          </a:bodyPr>
          <a:lstStyle/>
          <a:p>
            <a:r>
              <a:rPr lang="en-US" sz="3600" dirty="0"/>
              <a:t>Principles of Economics </a:t>
            </a:r>
            <a:r>
              <a:rPr lang="en-US" sz="2800" dirty="0"/>
              <a:t>(1 of 2)</a:t>
            </a:r>
            <a:endParaRPr lang="en-IN" sz="2800" dirty="0"/>
          </a:p>
        </p:txBody>
      </p:sp>
      <p:sp>
        <p:nvSpPr>
          <p:cNvPr id="3" name="Text Placeholder 2"/>
          <p:cNvSpPr>
            <a:spLocks noGrp="1"/>
          </p:cNvSpPr>
          <p:nvPr>
            <p:ph type="body" sz="quarter" idx="13"/>
          </p:nvPr>
        </p:nvSpPr>
        <p:spPr>
          <a:xfrm>
            <a:off x="457206" y="965303"/>
            <a:ext cx="8229600" cy="305749"/>
          </a:xfrm>
        </p:spPr>
        <p:txBody>
          <a:bodyPr anchor="ctr">
            <a:spAutoFit/>
          </a:bodyPr>
          <a:lstStyle/>
          <a:p>
            <a:r>
              <a:rPr lang="en-US" dirty="0"/>
              <a:t>Thirteenth Edition</a:t>
            </a:r>
            <a:endParaRPr lang="en-IN" dirty="0"/>
          </a:p>
        </p:txBody>
      </p:sp>
      <p:sp>
        <p:nvSpPr>
          <p:cNvPr id="4" name="Text Placeholder 3"/>
          <p:cNvSpPr>
            <a:spLocks noGrp="1"/>
          </p:cNvSpPr>
          <p:nvPr>
            <p:ph type="body" sz="quarter" idx="14"/>
          </p:nvPr>
        </p:nvSpPr>
        <p:spPr>
          <a:xfrm>
            <a:off x="4953000" y="2707959"/>
            <a:ext cx="2438400" cy="492443"/>
          </a:xfrm>
        </p:spPr>
        <p:txBody>
          <a:bodyPr wrap="square">
            <a:spAutoFit/>
          </a:bodyPr>
          <a:lstStyle/>
          <a:p>
            <a:r>
              <a:rPr lang="en-US" sz="3200" dirty="0"/>
              <a:t>Part III</a:t>
            </a:r>
          </a:p>
        </p:txBody>
      </p:sp>
      <p:sp>
        <p:nvSpPr>
          <p:cNvPr id="5" name="Text Placeholder 4"/>
          <p:cNvSpPr>
            <a:spLocks noGrp="1"/>
          </p:cNvSpPr>
          <p:nvPr>
            <p:ph type="body" sz="quarter" idx="15"/>
          </p:nvPr>
        </p:nvSpPr>
        <p:spPr>
          <a:xfrm>
            <a:off x="4966757" y="3317490"/>
            <a:ext cx="3352800" cy="949710"/>
          </a:xfrm>
        </p:spPr>
        <p:txBody>
          <a:bodyPr>
            <a:noAutofit/>
          </a:bodyPr>
          <a:lstStyle/>
          <a:p>
            <a:r>
              <a:rPr lang="en-IN" sz="2000" dirty="0"/>
              <a:t>Market Imperfections and The Role of Government</a:t>
            </a:r>
          </a:p>
        </p:txBody>
      </p:sp>
      <p:pic>
        <p:nvPicPr>
          <p:cNvPr id="7" name="Picture 6" descr="Front Cover: Principles of Economics, Thirteenth Edition by Karl E. Case, Ray C. Fair, Sharon M. Oster.&#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2860" y="1442113"/>
            <a:ext cx="3810382" cy="4874298"/>
          </a:xfrm>
          <a:prstGeom prst="rect">
            <a:avLst/>
          </a:prstGeom>
        </p:spPr>
      </p:pic>
      <p:sp>
        <p:nvSpPr>
          <p:cNvPr id="11" name="Text Placeholder 6"/>
          <p:cNvSpPr>
            <a:spLocks noGrp="1"/>
          </p:cNvSpPr>
          <p:nvPr>
            <p:ph type="body" sz="quarter" idx="16"/>
          </p:nvPr>
        </p:nvSpPr>
        <p:spPr>
          <a:xfrm>
            <a:off x="2200275" y="6457474"/>
            <a:ext cx="6477000" cy="228600"/>
          </a:xfrm>
        </p:spPr>
        <p:txBody>
          <a:bodyPr/>
          <a:lstStyle/>
          <a:p>
            <a:pPr marL="0" indent="0" algn="r">
              <a:buClrTx/>
              <a:buNone/>
              <a:defRPr/>
            </a:pPr>
            <a:r>
              <a:rPr lang="en-US" sz="1200" dirty="0">
                <a:latin typeface="Verdana" pitchFamily="34" charset="0"/>
                <a:ea typeface="Verdana" pitchFamily="34" charset="0"/>
                <a:cs typeface="Verdana" pitchFamily="34" charset="0"/>
              </a:rPr>
              <a:t>Copyright © 2020, 2016, 2011 Pearson Education, Inc. All Rights Reserved</a:t>
            </a:r>
            <a:endParaRPr lang="en-US" altLang="en-US" sz="1200" dirty="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19399882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344" y="219122"/>
            <a:ext cx="8229600" cy="1107996"/>
          </a:xfrm>
        </p:spPr>
        <p:txBody>
          <a:bodyPr>
            <a:spAutoFit/>
          </a:bodyPr>
          <a:lstStyle/>
          <a:p>
            <a:r>
              <a:rPr lang="en-IN" altLang="en-US" sz="3600" dirty="0">
                <a:latin typeface="+mj-lt"/>
              </a:rPr>
              <a:t>Price and Output Decisions in Pure Monopoly Markets </a:t>
            </a:r>
            <a:endParaRPr lang="en-US" sz="2800" dirty="0">
              <a:latin typeface="+mj-lt"/>
            </a:endParaRPr>
          </a:p>
        </p:txBody>
      </p:sp>
      <p:sp>
        <p:nvSpPr>
          <p:cNvPr id="3" name="Content Placeholder 2"/>
          <p:cNvSpPr>
            <a:spLocks noGrp="1"/>
          </p:cNvSpPr>
          <p:nvPr>
            <p:ph idx="1"/>
          </p:nvPr>
        </p:nvSpPr>
        <p:spPr>
          <a:xfrm>
            <a:off x="457200" y="1600201"/>
            <a:ext cx="8229600" cy="2666114"/>
          </a:xfrm>
        </p:spPr>
        <p:txBody>
          <a:bodyPr>
            <a:spAutoFit/>
          </a:bodyPr>
          <a:lstStyle/>
          <a:p>
            <a:pPr marL="0" indent="0">
              <a:buNone/>
            </a:pPr>
            <a:r>
              <a:rPr lang="en-US" sz="2400" b="1" kern="0" dirty="0"/>
              <a:t>Demand in Monopoly Markets</a:t>
            </a:r>
          </a:p>
          <a:p>
            <a:pPr>
              <a:lnSpc>
                <a:spcPct val="105000"/>
              </a:lnSpc>
              <a:spcAft>
                <a:spcPct val="0"/>
              </a:spcAft>
            </a:pPr>
            <a:r>
              <a:rPr lang="en-US" sz="2400" dirty="0"/>
              <a:t>A monopolist does not constitute a small part of the market; it </a:t>
            </a:r>
            <a:r>
              <a:rPr lang="en-US" sz="2400" i="1" dirty="0"/>
              <a:t>is </a:t>
            </a:r>
            <a:r>
              <a:rPr lang="en-US" sz="2400" dirty="0"/>
              <a:t>the market.</a:t>
            </a:r>
          </a:p>
          <a:p>
            <a:pPr>
              <a:lnSpc>
                <a:spcPct val="105000"/>
              </a:lnSpc>
              <a:spcAft>
                <a:spcPct val="0"/>
              </a:spcAft>
            </a:pPr>
            <a:r>
              <a:rPr lang="en-US" sz="2400" dirty="0"/>
              <a:t>The monopolist sets the market price by looking at the trade-off in terms of profit earned between getting more money for each unit sold and selling fewer units. </a:t>
            </a:r>
          </a:p>
        </p:txBody>
      </p:sp>
    </p:spTree>
    <p:extLst>
      <p:ext uri="{BB962C8B-B14F-4D97-AF65-F5344CB8AC3E}">
        <p14:creationId xmlns:p14="http://schemas.microsoft.com/office/powerpoint/2010/main" val="1787056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5254"/>
            <a:ext cx="8229600" cy="553998"/>
          </a:xfrm>
        </p:spPr>
        <p:txBody>
          <a:bodyPr>
            <a:spAutoFit/>
          </a:bodyPr>
          <a:lstStyle/>
          <a:p>
            <a:r>
              <a:rPr lang="en-IN" altLang="en-US" sz="3600" dirty="0">
                <a:latin typeface="+mj-lt"/>
              </a:rPr>
              <a:t>Economics In Practice </a:t>
            </a:r>
            <a:r>
              <a:rPr lang="en-IN" altLang="en-US" sz="2800" dirty="0">
                <a:latin typeface="+mj-lt"/>
              </a:rPr>
              <a:t>(1 of 4)</a:t>
            </a:r>
            <a:endParaRPr lang="en-US" sz="2800" dirty="0">
              <a:latin typeface="+mj-lt"/>
            </a:endParaRPr>
          </a:p>
        </p:txBody>
      </p:sp>
      <p:sp>
        <p:nvSpPr>
          <p:cNvPr id="4" name="Content Placeholder 3"/>
          <p:cNvSpPr>
            <a:spLocks noGrp="1"/>
          </p:cNvSpPr>
          <p:nvPr>
            <p:ph sz="quarter" idx="14"/>
          </p:nvPr>
        </p:nvSpPr>
        <p:spPr>
          <a:xfrm>
            <a:off x="457200" y="862042"/>
            <a:ext cx="8205788" cy="430887"/>
          </a:xfrm>
        </p:spPr>
        <p:txBody>
          <a:bodyPr>
            <a:spAutoFit/>
          </a:bodyPr>
          <a:lstStyle/>
          <a:p>
            <a:pPr marL="0" indent="0">
              <a:buNone/>
            </a:pPr>
            <a:r>
              <a:rPr lang="en-IN" sz="2800" b="1" dirty="0">
                <a:solidFill>
                  <a:schemeClr val="bg2"/>
                </a:solidFill>
              </a:rPr>
              <a:t>Figuring Out the Right Price</a:t>
            </a:r>
          </a:p>
        </p:txBody>
      </p:sp>
      <p:sp>
        <p:nvSpPr>
          <p:cNvPr id="3" name="Content Placeholder 2"/>
          <p:cNvSpPr>
            <a:spLocks noGrp="1"/>
          </p:cNvSpPr>
          <p:nvPr>
            <p:ph idx="1"/>
          </p:nvPr>
        </p:nvSpPr>
        <p:spPr>
          <a:xfrm>
            <a:off x="457200" y="1676401"/>
            <a:ext cx="4038600" cy="3624069"/>
          </a:xfrm>
        </p:spPr>
        <p:txBody>
          <a:bodyPr wrap="square">
            <a:spAutoFit/>
          </a:bodyPr>
          <a:lstStyle/>
          <a:p>
            <a:pPr marL="0" indent="0">
              <a:buNone/>
            </a:pPr>
            <a:r>
              <a:rPr lang="en-US" sz="1800" dirty="0"/>
              <a:t>How does an entrepreneur figure out what people are willing to pay for a completely new product? </a:t>
            </a:r>
          </a:p>
          <a:p>
            <a:pPr marL="0" indent="0">
              <a:buNone/>
            </a:pPr>
            <a:r>
              <a:rPr lang="en-US" sz="1800" dirty="0"/>
              <a:t>One approach is trial and error, or “test marketing.”</a:t>
            </a:r>
          </a:p>
          <a:p>
            <a:pPr marL="0" indent="0">
              <a:buNone/>
            </a:pPr>
            <a:r>
              <a:rPr lang="en-US" sz="1800" dirty="0"/>
              <a:t>Another approach is to learn about the demand of potential customers, by using “focus groups.”</a:t>
            </a:r>
          </a:p>
          <a:p>
            <a:pPr marL="0" indent="0">
              <a:buNone/>
            </a:pPr>
            <a:r>
              <a:rPr lang="en-US" sz="1800" dirty="0"/>
              <a:t>Yet another approach is to use “benchmark” pricing by looking at similar products. </a:t>
            </a:r>
          </a:p>
        </p:txBody>
      </p:sp>
      <p:pic>
        <p:nvPicPr>
          <p:cNvPr id="26626" name="Picture 2" descr="A photo shows a person’s hands holding a tablet computer displaying a picture and some text.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8200" y="1752600"/>
            <a:ext cx="3975124" cy="3124200"/>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p:cNvSpPr>
            <a:spLocks noGrp="1"/>
          </p:cNvSpPr>
          <p:nvPr>
            <p:ph sz="quarter" idx="13"/>
          </p:nvPr>
        </p:nvSpPr>
        <p:spPr>
          <a:xfrm>
            <a:off x="457200" y="5364287"/>
            <a:ext cx="8205788" cy="1023357"/>
          </a:xfrm>
        </p:spPr>
        <p:txBody>
          <a:bodyPr>
            <a:spAutoFit/>
          </a:bodyPr>
          <a:lstStyle/>
          <a:p>
            <a:pPr marL="0" indent="0">
              <a:buNone/>
            </a:pPr>
            <a:r>
              <a:rPr lang="en-IN" sz="1800" dirty="0"/>
              <a:t>CRITICAL THINKING</a:t>
            </a:r>
          </a:p>
          <a:p>
            <a:pPr marL="457200" indent="-457200">
              <a:buFont typeface="+mj-lt"/>
              <a:buAutoNum type="arabicPeriod"/>
            </a:pPr>
            <a:r>
              <a:rPr lang="en-IN" sz="1800" dirty="0"/>
              <a:t>What kind of benchmarks do you think were used in the pricing of the Kindle when it was first brought to market?</a:t>
            </a:r>
          </a:p>
        </p:txBody>
      </p:sp>
    </p:spTree>
    <p:extLst>
      <p:ext uri="{BB962C8B-B14F-4D97-AF65-F5344CB8AC3E}">
        <p14:creationId xmlns:p14="http://schemas.microsoft.com/office/powerpoint/2010/main" val="30412685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r>
              <a:rPr lang="en-IN" altLang="en-US" sz="3600" dirty="0">
                <a:latin typeface="+mj-lt"/>
              </a:rPr>
              <a:t>Demand in Monopoly Markets </a:t>
            </a:r>
            <a:r>
              <a:rPr lang="en-IN" altLang="en-US" sz="2800" dirty="0">
                <a:latin typeface="+mj-lt"/>
              </a:rPr>
              <a:t>(1 of 3) </a:t>
            </a:r>
            <a:endParaRPr lang="en-US" sz="2800" dirty="0">
              <a:latin typeface="+mj-lt"/>
            </a:endParaRPr>
          </a:p>
        </p:txBody>
      </p:sp>
      <p:sp>
        <p:nvSpPr>
          <p:cNvPr id="3" name="Content Placeholder 2"/>
          <p:cNvSpPr>
            <a:spLocks noGrp="1"/>
          </p:cNvSpPr>
          <p:nvPr>
            <p:ph idx="1"/>
          </p:nvPr>
        </p:nvSpPr>
        <p:spPr>
          <a:xfrm>
            <a:off x="457200" y="1600201"/>
            <a:ext cx="8205788" cy="1337289"/>
          </a:xfrm>
        </p:spPr>
        <p:txBody>
          <a:bodyPr>
            <a:spAutoFit/>
          </a:bodyPr>
          <a:lstStyle/>
          <a:p>
            <a:pPr marL="0" indent="0">
              <a:buNone/>
            </a:pPr>
            <a:r>
              <a:rPr lang="en-US" sz="2400" b="1" kern="0" dirty="0"/>
              <a:t>Marginal Revenue and Market Demand</a:t>
            </a:r>
          </a:p>
          <a:p>
            <a:pPr>
              <a:lnSpc>
                <a:spcPct val="105000"/>
              </a:lnSpc>
              <a:spcAft>
                <a:spcPct val="0"/>
              </a:spcAft>
            </a:pPr>
            <a:r>
              <a:rPr lang="en-US" sz="2400" dirty="0"/>
              <a:t>When the demand curve is a straight line, and quantity is continuous:</a:t>
            </a:r>
          </a:p>
        </p:txBody>
      </p:sp>
      <p:sp>
        <p:nvSpPr>
          <p:cNvPr id="5" name="Content Placeholder 4"/>
          <p:cNvSpPr>
            <a:spLocks noGrp="1"/>
          </p:cNvSpPr>
          <p:nvPr>
            <p:ph sz="quarter" idx="14"/>
          </p:nvPr>
        </p:nvSpPr>
        <p:spPr>
          <a:xfrm>
            <a:off x="457200" y="3124200"/>
            <a:ext cx="8205788" cy="914400"/>
          </a:xfrm>
        </p:spPr>
        <p:txBody>
          <a:bodyPr/>
          <a:lstStyle/>
          <a:p>
            <a:pPr marL="0" indent="0" algn="ctr">
              <a:lnSpc>
                <a:spcPct val="105000"/>
              </a:lnSpc>
              <a:spcAft>
                <a:spcPct val="0"/>
              </a:spcAft>
              <a:buNone/>
            </a:pPr>
            <a:r>
              <a:rPr lang="en-US" sz="2400" dirty="0">
                <a:latin typeface="Times New Roman" panose="02020603050405020304" pitchFamily="18" charset="0"/>
                <a:cs typeface="Times New Roman" panose="02020603050405020304" pitchFamily="18" charset="0"/>
              </a:rPr>
              <a:t>MR = P + (</a:t>
            </a:r>
            <a:r>
              <a:rPr lang="el-GR" sz="2400" dirty="0">
                <a:latin typeface="Times New Roman" panose="02020603050405020304" pitchFamily="18" charset="0"/>
                <a:cs typeface="Times New Roman" panose="02020603050405020304" pitchFamily="18" charset="0"/>
                <a:sym typeface="Symbol" panose="05050102010706020507" pitchFamily="18" charset="2"/>
              </a:rPr>
              <a:t>Δ</a:t>
            </a:r>
            <a:r>
              <a:rPr lang="en-US" sz="2400" dirty="0">
                <a:latin typeface="Times New Roman" panose="02020603050405020304" pitchFamily="18" charset="0"/>
                <a:cs typeface="Times New Roman" panose="02020603050405020304" pitchFamily="18" charset="0"/>
                <a:sym typeface="Symbol" panose="05050102010706020507" pitchFamily="18" charset="2"/>
              </a:rPr>
              <a:t>P/</a:t>
            </a:r>
            <a:r>
              <a:rPr lang="el-GR" sz="2400" dirty="0">
                <a:latin typeface="Times New Roman" panose="02020603050405020304" pitchFamily="18" charset="0"/>
                <a:cs typeface="Times New Roman" panose="02020603050405020304" pitchFamily="18" charset="0"/>
                <a:sym typeface="Symbol" panose="05050102010706020507" pitchFamily="18" charset="2"/>
              </a:rPr>
              <a:t> Δ</a:t>
            </a:r>
            <a:r>
              <a:rPr lang="en-US" sz="2400" dirty="0">
                <a:latin typeface="Times New Roman" panose="02020603050405020304" pitchFamily="18" charset="0"/>
                <a:cs typeface="Times New Roman" panose="02020603050405020304" pitchFamily="18" charset="0"/>
                <a:sym typeface="Symbol" panose="05050102010706020507" pitchFamily="18" charset="2"/>
              </a:rPr>
              <a:t>Q) × Q</a:t>
            </a:r>
            <a:endParaRPr lang="en-US" sz="2400" dirty="0">
              <a:latin typeface="Times New Roman" panose="02020603050405020304" pitchFamily="18" charset="0"/>
              <a:cs typeface="Times New Roman" panose="02020603050405020304" pitchFamily="18" charset="0"/>
            </a:endParaRPr>
          </a:p>
          <a:p>
            <a:pPr marL="0" indent="0">
              <a:lnSpc>
                <a:spcPct val="105000"/>
              </a:lnSpc>
              <a:spcAft>
                <a:spcPct val="0"/>
              </a:spcAft>
              <a:buNone/>
            </a:pPr>
            <a:r>
              <a:rPr lang="en-US" sz="2400" dirty="0"/>
              <a:t>where </a:t>
            </a:r>
            <a:r>
              <a:rPr lang="el-GR" sz="2400" dirty="0">
                <a:latin typeface="Times New Roman"/>
                <a:cs typeface="Times New Roman"/>
                <a:sym typeface="Symbol" panose="05050102010706020507" pitchFamily="18" charset="2"/>
              </a:rPr>
              <a:t>Δ</a:t>
            </a:r>
            <a:r>
              <a:rPr lang="en-US" sz="2400" dirty="0">
                <a:latin typeface="Times New Roman" panose="02020603050405020304" pitchFamily="18" charset="0"/>
                <a:cs typeface="Times New Roman" panose="02020603050405020304" pitchFamily="18" charset="0"/>
                <a:sym typeface="Symbol" panose="05050102010706020507" pitchFamily="18" charset="2"/>
              </a:rPr>
              <a:t>P/</a:t>
            </a:r>
            <a:r>
              <a:rPr lang="el-GR" sz="2400" dirty="0">
                <a:latin typeface="Times New Roman"/>
                <a:cs typeface="Times New Roman"/>
                <a:sym typeface="Symbol" panose="05050102010706020507" pitchFamily="18" charset="2"/>
              </a:rPr>
              <a:t> Δ</a:t>
            </a:r>
            <a:r>
              <a:rPr lang="en-US" sz="2400" dirty="0">
                <a:latin typeface="Times New Roman" panose="02020603050405020304" pitchFamily="18" charset="0"/>
                <a:cs typeface="Times New Roman" panose="02020603050405020304" pitchFamily="18" charset="0"/>
                <a:sym typeface="Symbol" panose="05050102010706020507" pitchFamily="18" charset="2"/>
              </a:rPr>
              <a:t>Q </a:t>
            </a:r>
            <a:r>
              <a:rPr lang="en-US" sz="2400" dirty="0">
                <a:sym typeface="Symbol" panose="05050102010706020507" pitchFamily="18" charset="2"/>
              </a:rPr>
              <a:t>is the slope of the inverse demand curve.</a:t>
            </a:r>
            <a:endParaRPr lang="en-US" sz="2400" dirty="0"/>
          </a:p>
          <a:p>
            <a:endParaRPr lang="en-IN" sz="2400" dirty="0"/>
          </a:p>
        </p:txBody>
      </p:sp>
      <p:sp>
        <p:nvSpPr>
          <p:cNvPr id="6" name="Content Placeholder 5"/>
          <p:cNvSpPr>
            <a:spLocks noGrp="1"/>
          </p:cNvSpPr>
          <p:nvPr>
            <p:ph sz="quarter" idx="15"/>
          </p:nvPr>
        </p:nvSpPr>
        <p:spPr>
          <a:xfrm>
            <a:off x="457200" y="4343400"/>
            <a:ext cx="8205788" cy="1752600"/>
          </a:xfrm>
        </p:spPr>
        <p:txBody>
          <a:bodyPr/>
          <a:lstStyle/>
          <a:p>
            <a:pPr>
              <a:lnSpc>
                <a:spcPct val="105000"/>
              </a:lnSpc>
              <a:spcAft>
                <a:spcPct val="0"/>
              </a:spcAft>
            </a:pPr>
            <a:r>
              <a:rPr lang="en-US" sz="2400" dirty="0"/>
              <a:t>The demand curve slopes down, so </a:t>
            </a:r>
            <a:r>
              <a:rPr lang="el-GR" sz="2400" dirty="0">
                <a:latin typeface="Times New Roman" panose="02020603050405020304" pitchFamily="18" charset="0"/>
                <a:cs typeface="Times New Roman" panose="02020603050405020304" pitchFamily="18" charset="0"/>
                <a:sym typeface="Symbol" panose="05050102010706020507" pitchFamily="18" charset="2"/>
              </a:rPr>
              <a:t>Δ</a:t>
            </a:r>
            <a:r>
              <a:rPr lang="en-US" sz="2400" dirty="0">
                <a:latin typeface="Times New Roman" panose="02020603050405020304" pitchFamily="18" charset="0"/>
                <a:cs typeface="Times New Roman" panose="02020603050405020304" pitchFamily="18" charset="0"/>
                <a:sym typeface="Symbol" panose="05050102010706020507" pitchFamily="18" charset="2"/>
              </a:rPr>
              <a:t>P/</a:t>
            </a:r>
            <a:r>
              <a:rPr lang="el-GR" sz="2400" dirty="0">
                <a:latin typeface="Times New Roman" panose="02020603050405020304" pitchFamily="18" charset="0"/>
                <a:cs typeface="Times New Roman" panose="02020603050405020304" pitchFamily="18" charset="0"/>
                <a:sym typeface="Symbol" panose="05050102010706020507" pitchFamily="18" charset="2"/>
              </a:rPr>
              <a:t> Δ</a:t>
            </a:r>
            <a:r>
              <a:rPr lang="en-US" sz="2400" dirty="0">
                <a:latin typeface="Times New Roman" panose="02020603050405020304" pitchFamily="18" charset="0"/>
                <a:cs typeface="Times New Roman" panose="02020603050405020304" pitchFamily="18" charset="0"/>
                <a:sym typeface="Symbol" panose="05050102010706020507" pitchFamily="18" charset="2"/>
              </a:rPr>
              <a:t>Q </a:t>
            </a:r>
            <a:r>
              <a:rPr lang="en-US" sz="2400" dirty="0">
                <a:sym typeface="Symbol" panose="05050102010706020507" pitchFamily="18" charset="2"/>
              </a:rPr>
              <a:t>must be negative. </a:t>
            </a:r>
          </a:p>
          <a:p>
            <a:pPr>
              <a:lnSpc>
                <a:spcPct val="105000"/>
              </a:lnSpc>
              <a:spcAft>
                <a:spcPct val="0"/>
              </a:spcAft>
            </a:pPr>
            <a:r>
              <a:rPr lang="en-US" sz="2400" dirty="0">
                <a:sym typeface="Symbol" panose="05050102010706020507" pitchFamily="18" charset="2"/>
              </a:rPr>
              <a:t>This tells us that the marginal revenue for the monopolist lies below the price.</a:t>
            </a:r>
            <a:r>
              <a:rPr lang="en-US" sz="2400" dirty="0"/>
              <a:t> </a:t>
            </a:r>
          </a:p>
          <a:p>
            <a:endParaRPr lang="en-IN" sz="2400" dirty="0"/>
          </a:p>
        </p:txBody>
      </p:sp>
    </p:spTree>
    <p:extLst>
      <p:ext uri="{BB962C8B-B14F-4D97-AF65-F5344CB8AC3E}">
        <p14:creationId xmlns:p14="http://schemas.microsoft.com/office/powerpoint/2010/main" val="16015752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9478"/>
            <a:ext cx="8229600" cy="1107996"/>
          </a:xfrm>
        </p:spPr>
        <p:txBody>
          <a:bodyPr>
            <a:spAutoFit/>
          </a:bodyPr>
          <a:lstStyle/>
          <a:p>
            <a:r>
              <a:rPr lang="en-IN" altLang="en-US" sz="3600" dirty="0">
                <a:latin typeface="+mj-lt"/>
              </a:rPr>
              <a:t>Figure 13.1 Marginal Revenue Curve Facing a Monopolist</a:t>
            </a:r>
          </a:p>
        </p:txBody>
      </p:sp>
      <p:graphicFrame>
        <p:nvGraphicFramePr>
          <p:cNvPr id="6" name="Table 1"/>
          <p:cNvGraphicFramePr>
            <a:graphicFrameLocks/>
          </p:cNvGraphicFramePr>
          <p:nvPr>
            <p:extLst>
              <p:ext uri="{D42A27DB-BD31-4B8C-83A1-F6EECF244321}">
                <p14:modId xmlns:p14="http://schemas.microsoft.com/office/powerpoint/2010/main" val="2330815789"/>
              </p:ext>
            </p:extLst>
          </p:nvPr>
        </p:nvGraphicFramePr>
        <p:xfrm>
          <a:off x="2324099" y="1600200"/>
          <a:ext cx="4495801" cy="4511040"/>
        </p:xfrm>
        <a:graphic>
          <a:graphicData uri="http://schemas.openxmlformats.org/drawingml/2006/table">
            <a:tbl>
              <a:tblPr firstRow="1">
                <a:tableStyleId>{0E3FDE45-AF77-4B5C-9715-49D594BDF05E}</a:tableStyleId>
              </a:tblPr>
              <a:tblGrid>
                <a:gridCol w="1066801">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143000">
                  <a:extLst>
                    <a:ext uri="{9D8B030D-6E8A-4147-A177-3AD203B41FA5}">
                      <a16:colId xmlns:a16="http://schemas.microsoft.com/office/drawing/2014/main" val="20002"/>
                    </a:ext>
                  </a:extLst>
                </a:gridCol>
                <a:gridCol w="1143000">
                  <a:extLst>
                    <a:ext uri="{9D8B030D-6E8A-4147-A177-3AD203B41FA5}">
                      <a16:colId xmlns:a16="http://schemas.microsoft.com/office/drawing/2014/main" val="20007"/>
                    </a:ext>
                  </a:extLst>
                </a:gridCol>
              </a:tblGrid>
              <a:tr h="588524">
                <a:tc>
                  <a:txBody>
                    <a:bodyPr/>
                    <a:lstStyle/>
                    <a:p>
                      <a:pPr algn="ctr"/>
                      <a:r>
                        <a:rPr lang="en-US" sz="1600" b="1" dirty="0">
                          <a:solidFill>
                            <a:schemeClr val="bg1"/>
                          </a:solidFill>
                        </a:rPr>
                        <a:t>(1)</a:t>
                      </a:r>
                    </a:p>
                    <a:p>
                      <a:pPr algn="ctr"/>
                      <a:r>
                        <a:rPr lang="en-US" sz="1600" b="1" dirty="0">
                          <a:solidFill>
                            <a:schemeClr val="bg1"/>
                          </a:solidFill>
                        </a:rPr>
                        <a:t>Quantity</a:t>
                      </a:r>
                    </a:p>
                  </a:txBody>
                  <a:tcPr>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7FA3"/>
                    </a:solidFill>
                  </a:tcPr>
                </a:tc>
                <a:tc>
                  <a:txBody>
                    <a:bodyPr/>
                    <a:lstStyle/>
                    <a:p>
                      <a:pPr algn="ctr"/>
                      <a:r>
                        <a:rPr lang="en-US" sz="1600" b="1" dirty="0">
                          <a:solidFill>
                            <a:schemeClr val="bg1"/>
                          </a:solidFill>
                        </a:rPr>
                        <a:t>(2)</a:t>
                      </a:r>
                    </a:p>
                    <a:p>
                      <a:pPr algn="ctr"/>
                      <a:r>
                        <a:rPr lang="en-US" sz="1600" b="1" dirty="0">
                          <a:solidFill>
                            <a:schemeClr val="bg1"/>
                          </a:solidFill>
                        </a:rPr>
                        <a:t>Price</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7FA3"/>
                    </a:solidFill>
                  </a:tcPr>
                </a:tc>
                <a:tc>
                  <a:txBody>
                    <a:bodyPr/>
                    <a:lstStyle/>
                    <a:p>
                      <a:pPr algn="ctr"/>
                      <a:r>
                        <a:rPr lang="en-US" sz="1600" b="1" dirty="0">
                          <a:solidFill>
                            <a:schemeClr val="bg1"/>
                          </a:solidFill>
                        </a:rPr>
                        <a:t>(3)</a:t>
                      </a:r>
                    </a:p>
                    <a:p>
                      <a:pPr algn="ctr"/>
                      <a:r>
                        <a:rPr lang="en-US" sz="1600" b="1" dirty="0">
                          <a:solidFill>
                            <a:schemeClr val="bg1"/>
                          </a:solidFill>
                        </a:rPr>
                        <a:t>Total</a:t>
                      </a:r>
                    </a:p>
                    <a:p>
                      <a:pPr algn="ctr"/>
                      <a:r>
                        <a:rPr lang="en-US" sz="1600" b="1" dirty="0">
                          <a:solidFill>
                            <a:schemeClr val="bg1"/>
                          </a:solidFill>
                        </a:rPr>
                        <a:t>Revenue</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7FA3"/>
                    </a:solidFill>
                  </a:tcPr>
                </a:tc>
                <a:tc>
                  <a:txBody>
                    <a:bodyPr/>
                    <a:lstStyle/>
                    <a:p>
                      <a:pPr algn="ctr"/>
                      <a:r>
                        <a:rPr lang="en-US" sz="1600" b="1" dirty="0">
                          <a:solidFill>
                            <a:schemeClr val="bg1"/>
                          </a:solidFill>
                        </a:rPr>
                        <a:t>(4)</a:t>
                      </a:r>
                    </a:p>
                    <a:p>
                      <a:pPr algn="ctr"/>
                      <a:r>
                        <a:rPr lang="en-US" sz="1600" b="1" dirty="0">
                          <a:solidFill>
                            <a:schemeClr val="bg1"/>
                          </a:solidFill>
                        </a:rPr>
                        <a:t>Marginal</a:t>
                      </a:r>
                    </a:p>
                    <a:p>
                      <a:pPr algn="ctr"/>
                      <a:r>
                        <a:rPr lang="en-US" sz="1600" b="1" dirty="0">
                          <a:solidFill>
                            <a:schemeClr val="bg1"/>
                          </a:solidFill>
                        </a:rPr>
                        <a:t>Revenue</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7FA3"/>
                    </a:solidFill>
                  </a:tcPr>
                </a:tc>
                <a:extLst>
                  <a:ext uri="{0D108BD9-81ED-4DB2-BD59-A6C34878D82A}">
                    <a16:rowId xmlns:a16="http://schemas.microsoft.com/office/drawing/2014/main" val="10000"/>
                  </a:ext>
                </a:extLst>
              </a:tr>
              <a:tr h="221031">
                <a:tc>
                  <a:txBody>
                    <a:bodyPr/>
                    <a:lstStyle/>
                    <a:p>
                      <a:pPr algn="ctr"/>
                      <a:r>
                        <a:rPr lang="en-US" sz="1600" dirty="0"/>
                        <a:t>0</a:t>
                      </a:r>
                    </a:p>
                  </a:txBody>
                  <a:tcPr>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ctr"/>
                      <a:r>
                        <a:rPr lang="en-US" sz="1600" dirty="0"/>
                        <a:t>$11</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ctr"/>
                      <a:r>
                        <a:rPr lang="en-US" sz="1600" dirty="0"/>
                        <a:t>0</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ctr"/>
                      <a:r>
                        <a:rPr lang="en-US" sz="1600" dirty="0"/>
                        <a:t>-</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10001"/>
                  </a:ext>
                </a:extLst>
              </a:tr>
              <a:tr h="221031">
                <a:tc>
                  <a:txBody>
                    <a:bodyPr/>
                    <a:lstStyle/>
                    <a:p>
                      <a:pPr algn="ctr"/>
                      <a:r>
                        <a:rPr lang="en-US" sz="1600" dirty="0"/>
                        <a:t>1</a:t>
                      </a:r>
                    </a:p>
                  </a:txBody>
                  <a:tcPr>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ctr"/>
                      <a:r>
                        <a:rPr lang="en-US" sz="1600" dirty="0"/>
                        <a:t>10</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ctr"/>
                      <a:r>
                        <a:rPr lang="en-US" sz="1600" dirty="0"/>
                        <a:t>$10</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ctr"/>
                      <a:r>
                        <a:rPr lang="en-US" sz="1600" dirty="0"/>
                        <a:t>$10</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10002"/>
                  </a:ext>
                </a:extLst>
              </a:tr>
              <a:tr h="221031">
                <a:tc>
                  <a:txBody>
                    <a:bodyPr/>
                    <a:lstStyle/>
                    <a:p>
                      <a:pPr algn="ctr"/>
                      <a:r>
                        <a:rPr lang="en-US" sz="1600" dirty="0"/>
                        <a:t>2</a:t>
                      </a:r>
                    </a:p>
                  </a:txBody>
                  <a:tcPr>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ctr"/>
                      <a:r>
                        <a:rPr lang="en-US" sz="1600" dirty="0"/>
                        <a:t>9</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ctr"/>
                      <a:r>
                        <a:rPr lang="en-US" sz="1600" dirty="0"/>
                        <a:t>18</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ctr"/>
                      <a:r>
                        <a:rPr lang="en-US" sz="1600" dirty="0"/>
                        <a:t>8</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10003"/>
                  </a:ext>
                </a:extLst>
              </a:tr>
              <a:tr h="221031">
                <a:tc>
                  <a:txBody>
                    <a:bodyPr/>
                    <a:lstStyle/>
                    <a:p>
                      <a:pPr algn="ctr"/>
                      <a:r>
                        <a:rPr lang="en-US" sz="1600" dirty="0"/>
                        <a:t>3</a:t>
                      </a:r>
                    </a:p>
                  </a:txBody>
                  <a:tcPr>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ctr"/>
                      <a:r>
                        <a:rPr lang="en-US" sz="1600" dirty="0"/>
                        <a:t>8</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ctr"/>
                      <a:r>
                        <a:rPr lang="en-US" sz="1600" dirty="0"/>
                        <a:t>24</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ctr"/>
                      <a:r>
                        <a:rPr lang="en-US" sz="1600" dirty="0"/>
                        <a:t>6</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10004"/>
                  </a:ext>
                </a:extLst>
              </a:tr>
              <a:tr h="221031">
                <a:tc>
                  <a:txBody>
                    <a:bodyPr/>
                    <a:lstStyle/>
                    <a:p>
                      <a:pPr algn="ctr"/>
                      <a:r>
                        <a:rPr lang="en-US" sz="1600" dirty="0"/>
                        <a:t>4</a:t>
                      </a:r>
                    </a:p>
                  </a:txBody>
                  <a:tcPr>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ctr"/>
                      <a:r>
                        <a:rPr lang="en-US" sz="1600" dirty="0"/>
                        <a:t>7</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ctr"/>
                      <a:r>
                        <a:rPr lang="en-US" sz="1600" dirty="0"/>
                        <a:t>28</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ctr"/>
                      <a:r>
                        <a:rPr lang="en-US" sz="1600" dirty="0"/>
                        <a:t>4</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10005"/>
                  </a:ext>
                </a:extLst>
              </a:tr>
              <a:tr h="221031">
                <a:tc>
                  <a:txBody>
                    <a:bodyPr/>
                    <a:lstStyle/>
                    <a:p>
                      <a:pPr algn="ctr"/>
                      <a:r>
                        <a:rPr lang="en-US" sz="1600" dirty="0"/>
                        <a:t>5</a:t>
                      </a:r>
                    </a:p>
                  </a:txBody>
                  <a:tcPr>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ctr"/>
                      <a:r>
                        <a:rPr lang="en-US" sz="1600" dirty="0"/>
                        <a:t>6</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ctr"/>
                      <a:r>
                        <a:rPr lang="en-US" sz="1600" dirty="0"/>
                        <a:t>30</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ctr"/>
                      <a:r>
                        <a:rPr lang="en-US" sz="1600" dirty="0"/>
                        <a:t>2</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10006"/>
                  </a:ext>
                </a:extLst>
              </a:tr>
              <a:tr h="221031">
                <a:tc>
                  <a:txBody>
                    <a:bodyPr/>
                    <a:lstStyle/>
                    <a:p>
                      <a:pPr algn="ctr"/>
                      <a:r>
                        <a:rPr lang="en-US" sz="1600" dirty="0"/>
                        <a:t>6</a:t>
                      </a:r>
                    </a:p>
                  </a:txBody>
                  <a:tcPr>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ctr"/>
                      <a:r>
                        <a:rPr lang="en-US" sz="1600" dirty="0"/>
                        <a:t>5</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ctr"/>
                      <a:r>
                        <a:rPr lang="en-US" sz="1600" dirty="0"/>
                        <a:t>30</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ctr"/>
                      <a:r>
                        <a:rPr lang="en-US" sz="1600" dirty="0"/>
                        <a:t>0</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10007"/>
                  </a:ext>
                </a:extLst>
              </a:tr>
              <a:tr h="221031">
                <a:tc>
                  <a:txBody>
                    <a:bodyPr/>
                    <a:lstStyle/>
                    <a:p>
                      <a:pPr algn="ctr"/>
                      <a:r>
                        <a:rPr lang="en-US" sz="1600" dirty="0"/>
                        <a:t>7</a:t>
                      </a:r>
                    </a:p>
                  </a:txBody>
                  <a:tcPr>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ctr"/>
                      <a:r>
                        <a:rPr lang="en-US" sz="1600" dirty="0"/>
                        <a:t>4</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ctr"/>
                      <a:r>
                        <a:rPr lang="en-US" sz="1600" dirty="0"/>
                        <a:t>28</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ctr"/>
                      <a:r>
                        <a:rPr lang="en-US" sz="1600" dirty="0">
                          <a:latin typeface="Arial"/>
                          <a:cs typeface="Arial"/>
                          <a:sym typeface="Symbol"/>
                        </a:rPr>
                        <a:t>−</a:t>
                      </a:r>
                      <a:r>
                        <a:rPr lang="en-US" sz="1600" dirty="0"/>
                        <a:t>2</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10008"/>
                  </a:ext>
                </a:extLst>
              </a:tr>
              <a:tr h="221031">
                <a:tc>
                  <a:txBody>
                    <a:bodyPr/>
                    <a:lstStyle/>
                    <a:p>
                      <a:pPr algn="ctr"/>
                      <a:r>
                        <a:rPr lang="en-US" sz="1600" dirty="0"/>
                        <a:t>8</a:t>
                      </a:r>
                    </a:p>
                  </a:txBody>
                  <a:tcPr>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ctr"/>
                      <a:r>
                        <a:rPr lang="en-US" sz="1600" dirty="0"/>
                        <a:t>3</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ctr"/>
                      <a:r>
                        <a:rPr lang="en-US" sz="1600" dirty="0"/>
                        <a:t>24</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ctr"/>
                      <a:r>
                        <a:rPr lang="en-US" sz="1600" dirty="0">
                          <a:latin typeface="+mn-lt"/>
                          <a:cs typeface="Arial"/>
                          <a:sym typeface="Symbol"/>
                        </a:rPr>
                        <a:t>−</a:t>
                      </a:r>
                      <a:r>
                        <a:rPr lang="en-US" sz="1600" dirty="0"/>
                        <a:t>4</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10009"/>
                  </a:ext>
                </a:extLst>
              </a:tr>
              <a:tr h="221031">
                <a:tc>
                  <a:txBody>
                    <a:bodyPr/>
                    <a:lstStyle/>
                    <a:p>
                      <a:pPr algn="ctr"/>
                      <a:r>
                        <a:rPr lang="en-US" sz="1600" dirty="0"/>
                        <a:t>9</a:t>
                      </a:r>
                    </a:p>
                  </a:txBody>
                  <a:tcPr>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ctr"/>
                      <a:r>
                        <a:rPr lang="en-US" sz="1600" dirty="0"/>
                        <a:t>2</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ctr"/>
                      <a:r>
                        <a:rPr lang="en-US" sz="1600" dirty="0"/>
                        <a:t>18</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ctr"/>
                      <a:r>
                        <a:rPr lang="en-US" sz="1600" dirty="0">
                          <a:latin typeface="+mn-lt"/>
                          <a:cs typeface="Arial"/>
                          <a:sym typeface="Symbol"/>
                        </a:rPr>
                        <a:t>−</a:t>
                      </a:r>
                      <a:r>
                        <a:rPr lang="en-US" sz="1600" dirty="0"/>
                        <a:t>6</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10010"/>
                  </a:ext>
                </a:extLst>
              </a:tr>
              <a:tr h="221031">
                <a:tc>
                  <a:txBody>
                    <a:bodyPr/>
                    <a:lstStyle/>
                    <a:p>
                      <a:pPr algn="ctr"/>
                      <a:r>
                        <a:rPr lang="en-US" sz="1600" dirty="0"/>
                        <a:t>10</a:t>
                      </a:r>
                    </a:p>
                  </a:txBody>
                  <a:tcPr>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ctr"/>
                      <a:r>
                        <a:rPr lang="en-US" sz="1600" dirty="0"/>
                        <a:t>1</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ctr"/>
                      <a:r>
                        <a:rPr lang="en-US" sz="1600" dirty="0"/>
                        <a:t>10</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ctr"/>
                      <a:r>
                        <a:rPr lang="en-US" sz="1600" dirty="0">
                          <a:latin typeface="+mn-lt"/>
                          <a:cs typeface="Arial"/>
                          <a:sym typeface="Symbol"/>
                        </a:rPr>
                        <a:t>−</a:t>
                      </a:r>
                      <a:r>
                        <a:rPr lang="en-US" sz="1600" dirty="0"/>
                        <a:t>8</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5528407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877" y="219122"/>
            <a:ext cx="8229600" cy="1107996"/>
          </a:xfrm>
        </p:spPr>
        <p:txBody>
          <a:bodyPr>
            <a:spAutoFit/>
          </a:bodyPr>
          <a:lstStyle/>
          <a:p>
            <a:r>
              <a:rPr lang="en-IN" altLang="en-US" sz="3600" dirty="0">
                <a:latin typeface="+mj-lt"/>
              </a:rPr>
              <a:t>Figure 13.2 Marginal Revenue Curve Facing a Monopolist</a:t>
            </a:r>
            <a:endParaRPr lang="en-US" sz="2800" dirty="0">
              <a:latin typeface="+mj-lt"/>
            </a:endParaRPr>
          </a:p>
        </p:txBody>
      </p:sp>
      <p:pic>
        <p:nvPicPr>
          <p:cNvPr id="27650" name="Picture 2" descr="The graph shows the following data: &#10;Y-axis: Price per unit in dollars&#10;X-axis: Units of output, Q&#10;The dotted line labeled “Demand” plots the points (0, $11), (1, $10), (2, $9), (3, $8), (4, $7), (5, $6), (6, $5), and (7, $4). &#10;&#10;The dotted line labeled “MR” plots the points (2, $8), (3, $6), (4, $4), (5, $2), (6, $0), and (7, negative $2).  &#10;It shows the downward trend of price, and the steeper downward trend of marginal revenue.&#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96450" y="1448053"/>
            <a:ext cx="2551100" cy="3480882"/>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a:xfrm>
            <a:off x="457200" y="5019676"/>
            <a:ext cx="8229600" cy="1369606"/>
          </a:xfrm>
        </p:spPr>
        <p:txBody>
          <a:bodyPr>
            <a:spAutoFit/>
          </a:bodyPr>
          <a:lstStyle/>
          <a:p>
            <a:pPr marL="171450" indent="-171450">
              <a:spcAft>
                <a:spcPts val="300"/>
              </a:spcAft>
            </a:pPr>
            <a:r>
              <a:rPr lang="en-US" sz="1400" dirty="0"/>
              <a:t>At every level of output except 1 unit, a monopolist’s marginal revenue (</a:t>
            </a:r>
            <a:r>
              <a:rPr lang="en-US" sz="1400" i="1" dirty="0"/>
              <a:t>MR</a:t>
            </a:r>
            <a:r>
              <a:rPr lang="en-US" sz="1400" dirty="0"/>
              <a:t>) is below price. </a:t>
            </a:r>
          </a:p>
          <a:p>
            <a:pPr marL="171450" indent="-171450">
              <a:spcBef>
                <a:spcPts val="0"/>
              </a:spcBef>
              <a:spcAft>
                <a:spcPts val="300"/>
              </a:spcAft>
            </a:pPr>
            <a:r>
              <a:rPr lang="en-US" sz="1400" dirty="0"/>
              <a:t>This is so because (1) we assume that the monopolist must sell all its product at a single price (no price discrimination) and (2) to raise output and sell it, the firm must lower the price it charges. </a:t>
            </a:r>
          </a:p>
          <a:p>
            <a:pPr marL="171450" indent="-171450">
              <a:spcBef>
                <a:spcPts val="0"/>
              </a:spcBef>
              <a:spcAft>
                <a:spcPts val="300"/>
              </a:spcAft>
            </a:pPr>
            <a:r>
              <a:rPr lang="en-US" sz="1400" dirty="0"/>
              <a:t>Selling the additional output will raise revenue, but this increase is offset somewhat by the lower price charged for all units sold. Therefore, the increase in revenue from increasing output by 1 (the marginal revenue) is less than the price.</a:t>
            </a:r>
          </a:p>
        </p:txBody>
      </p:sp>
    </p:spTree>
    <p:extLst>
      <p:ext uri="{BB962C8B-B14F-4D97-AF65-F5344CB8AC3E}">
        <p14:creationId xmlns:p14="http://schemas.microsoft.com/office/powerpoint/2010/main" val="29255007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344" y="219122"/>
            <a:ext cx="8229600" cy="1107996"/>
          </a:xfrm>
        </p:spPr>
        <p:txBody>
          <a:bodyPr>
            <a:spAutoFit/>
          </a:bodyPr>
          <a:lstStyle/>
          <a:p>
            <a:r>
              <a:rPr lang="en-IN" altLang="en-US" sz="3600" dirty="0">
                <a:latin typeface="+mj-lt"/>
              </a:rPr>
              <a:t>Figure 13.3 Marginal Revenue and Total Revenue</a:t>
            </a:r>
            <a:endParaRPr lang="en-US" sz="2800" dirty="0">
              <a:latin typeface="+mj-lt"/>
            </a:endParaRPr>
          </a:p>
        </p:txBody>
      </p:sp>
      <p:sp>
        <p:nvSpPr>
          <p:cNvPr id="3" name="Content Placeholder 2"/>
          <p:cNvSpPr>
            <a:spLocks noGrp="1"/>
          </p:cNvSpPr>
          <p:nvPr>
            <p:ph idx="1"/>
          </p:nvPr>
        </p:nvSpPr>
        <p:spPr>
          <a:xfrm>
            <a:off x="457200" y="1600200"/>
            <a:ext cx="4572000" cy="3924151"/>
          </a:xfrm>
        </p:spPr>
        <p:txBody>
          <a:bodyPr wrap="square">
            <a:spAutoFit/>
          </a:bodyPr>
          <a:lstStyle/>
          <a:p>
            <a:pPr marL="285750" indent="-285750">
              <a:spcBef>
                <a:spcPts val="1800"/>
              </a:spcBef>
            </a:pPr>
            <a:r>
              <a:rPr lang="en-US" sz="2400" dirty="0"/>
              <a:t>A monopoly’s marginal revenue curve bisects the quantity axis between the origin and the point where the demand curve hits the quantity axis. </a:t>
            </a:r>
          </a:p>
          <a:p>
            <a:pPr marL="285750" indent="-285750">
              <a:spcBef>
                <a:spcPts val="1800"/>
              </a:spcBef>
            </a:pPr>
            <a:r>
              <a:rPr lang="en-US" sz="2400" dirty="0"/>
              <a:t>A monopoly’s </a:t>
            </a:r>
            <a:r>
              <a:rPr lang="en-US" sz="2400" i="1" dirty="0"/>
              <a:t>MR</a:t>
            </a:r>
            <a:r>
              <a:rPr lang="en-US" sz="2400" dirty="0"/>
              <a:t> curve shows the change in total revenue that results as a firm moves along the segment of the demand curve that lies exactly above it.</a:t>
            </a:r>
          </a:p>
        </p:txBody>
      </p:sp>
      <p:pic>
        <p:nvPicPr>
          <p:cNvPr id="28674" name="Picture 2" descr="The first graph shows the following data:&#10;Y-axis: Price per unit in dollars&#10;X-axis: Units of output, Q&#10;Three points are plotted on the graph (listed here from top to bottom and left to right): A, B, C&#10;Point B is in line with Q star on the x-axis&#10;The horizontal distance between A and B and the distance between B and C is equal.&#10;A line labeled Demand is drawn through points A, B, and C.&#10;A line labeled Marginal Revenue is drawn from point A and through point (Q star, 0) to below the x-axis into the negative area.&#10;&#10;The second graph shows the following data:&#10;Y-axis: Total revenue in dollars&#10;X-axis: Units of output, Q&#10;An upside-down-U-shaped arc angles up from (0, 0) through a point in line with point Q star at its peak and back down to the x-axis.&#10;This arc is labeled Total Revenue.&#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0200" y="1418120"/>
            <a:ext cx="2420772" cy="49742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09488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r>
              <a:rPr lang="en-IN" altLang="en-US" sz="3600" dirty="0">
                <a:latin typeface="+mj-lt"/>
              </a:rPr>
              <a:t>Demand in Monopoly Markets </a:t>
            </a:r>
            <a:r>
              <a:rPr lang="en-IN" altLang="en-US" sz="2800" dirty="0">
                <a:latin typeface="+mj-lt"/>
              </a:rPr>
              <a:t>(2 of 3) </a:t>
            </a:r>
            <a:endParaRPr lang="en-US" sz="2800" dirty="0">
              <a:latin typeface="+mj-lt"/>
            </a:endParaRPr>
          </a:p>
        </p:txBody>
      </p:sp>
      <p:sp>
        <p:nvSpPr>
          <p:cNvPr id="3" name="Content Placeholder 2"/>
          <p:cNvSpPr>
            <a:spLocks noGrp="1"/>
          </p:cNvSpPr>
          <p:nvPr>
            <p:ph idx="1"/>
          </p:nvPr>
        </p:nvSpPr>
        <p:spPr>
          <a:xfrm>
            <a:off x="457200" y="1600201"/>
            <a:ext cx="8205788" cy="360868"/>
          </a:xfrm>
        </p:spPr>
        <p:txBody>
          <a:bodyPr>
            <a:spAutoFit/>
          </a:bodyPr>
          <a:lstStyle/>
          <a:p>
            <a:pPr>
              <a:lnSpc>
                <a:spcPct val="105000"/>
              </a:lnSpc>
              <a:spcAft>
                <a:spcPct val="0"/>
              </a:spcAft>
            </a:pPr>
            <a:r>
              <a:rPr lang="en-US" sz="2400" dirty="0"/>
              <a:t>From Figure 13.3, we know that:</a:t>
            </a:r>
          </a:p>
        </p:txBody>
      </p:sp>
      <p:graphicFrame>
        <p:nvGraphicFramePr>
          <p:cNvPr id="7" name="Object 6" descr="P equals a plus b times Q"/>
          <p:cNvGraphicFramePr>
            <a:graphicFrameLocks noChangeAspect="1"/>
          </p:cNvGraphicFramePr>
          <p:nvPr>
            <p:extLst>
              <p:ext uri="{D42A27DB-BD31-4B8C-83A1-F6EECF244321}">
                <p14:modId xmlns:p14="http://schemas.microsoft.com/office/powerpoint/2010/main" val="4024897604"/>
              </p:ext>
            </p:extLst>
          </p:nvPr>
        </p:nvGraphicFramePr>
        <p:xfrm>
          <a:off x="3771900" y="2209800"/>
          <a:ext cx="1600200" cy="330200"/>
        </p:xfrm>
        <a:graphic>
          <a:graphicData uri="http://schemas.openxmlformats.org/presentationml/2006/ole">
            <mc:AlternateContent xmlns:mc="http://schemas.openxmlformats.org/markup-compatibility/2006">
              <mc:Choice xmlns:v="urn:schemas-microsoft-com:vml" Requires="v">
                <p:oleObj spid="_x0000_s30893" name="Equation" r:id="rId4" imgW="1600200" imgH="330120" progId="Equation.DSMT4">
                  <p:embed/>
                </p:oleObj>
              </mc:Choice>
              <mc:Fallback>
                <p:oleObj name="Equation" r:id="rId4" imgW="1600200" imgH="330120" progId="Equation.DSMT4">
                  <p:embed/>
                  <p:pic>
                    <p:nvPicPr>
                      <p:cNvPr id="0" name=""/>
                      <p:cNvPicPr/>
                      <p:nvPr/>
                    </p:nvPicPr>
                    <p:blipFill>
                      <a:blip r:embed="rId5"/>
                      <a:stretch>
                        <a:fillRect/>
                      </a:stretch>
                    </p:blipFill>
                    <p:spPr>
                      <a:xfrm>
                        <a:off x="3771900" y="2209800"/>
                        <a:ext cx="1600200" cy="330200"/>
                      </a:xfrm>
                      <a:prstGeom prst="rect">
                        <a:avLst/>
                      </a:prstGeom>
                    </p:spPr>
                  </p:pic>
                </p:oleObj>
              </mc:Fallback>
            </mc:AlternateContent>
          </a:graphicData>
        </a:graphic>
      </p:graphicFrame>
      <p:sp>
        <p:nvSpPr>
          <p:cNvPr id="4" name="Content Placeholder 3"/>
          <p:cNvSpPr>
            <a:spLocks noGrp="1"/>
          </p:cNvSpPr>
          <p:nvPr>
            <p:ph sz="quarter" idx="13"/>
          </p:nvPr>
        </p:nvSpPr>
        <p:spPr>
          <a:xfrm>
            <a:off x="457200" y="2819400"/>
            <a:ext cx="8205788" cy="775597"/>
          </a:xfrm>
        </p:spPr>
        <p:txBody>
          <a:bodyPr>
            <a:spAutoFit/>
          </a:bodyPr>
          <a:lstStyle/>
          <a:p>
            <a:pPr>
              <a:lnSpc>
                <a:spcPct val="105000"/>
              </a:lnSpc>
              <a:spcAft>
                <a:spcPct val="0"/>
              </a:spcAft>
            </a:pPr>
            <a:r>
              <a:rPr lang="en-US" sz="2400" dirty="0"/>
              <a:t>We can substitute in for the value of P and the slope of the demand curve to give us:</a:t>
            </a:r>
          </a:p>
        </p:txBody>
      </p:sp>
      <p:graphicFrame>
        <p:nvGraphicFramePr>
          <p:cNvPr id="8" name="Object 7" descr="MR equals open parens a minus b times Q close parens plus negative b times Q"/>
          <p:cNvGraphicFramePr>
            <a:graphicFrameLocks noChangeAspect="1"/>
          </p:cNvGraphicFramePr>
          <p:nvPr>
            <p:extLst>
              <p:ext uri="{D42A27DB-BD31-4B8C-83A1-F6EECF244321}">
                <p14:modId xmlns:p14="http://schemas.microsoft.com/office/powerpoint/2010/main" val="3350530619"/>
              </p:ext>
            </p:extLst>
          </p:nvPr>
        </p:nvGraphicFramePr>
        <p:xfrm>
          <a:off x="2889250" y="3810000"/>
          <a:ext cx="3365500" cy="342900"/>
        </p:xfrm>
        <a:graphic>
          <a:graphicData uri="http://schemas.openxmlformats.org/presentationml/2006/ole">
            <mc:AlternateContent xmlns:mc="http://schemas.openxmlformats.org/markup-compatibility/2006">
              <mc:Choice xmlns:v="urn:schemas-microsoft-com:vml" Requires="v">
                <p:oleObj spid="_x0000_s30894" name="Equation" r:id="rId6" imgW="3365280" imgH="342720" progId="Equation.DSMT4">
                  <p:embed/>
                </p:oleObj>
              </mc:Choice>
              <mc:Fallback>
                <p:oleObj name="Equation" r:id="rId6" imgW="3365280" imgH="342720" progId="Equation.DSMT4">
                  <p:embed/>
                  <p:pic>
                    <p:nvPicPr>
                      <p:cNvPr id="0" name=""/>
                      <p:cNvPicPr/>
                      <p:nvPr/>
                    </p:nvPicPr>
                    <p:blipFill>
                      <a:blip r:embed="rId7"/>
                      <a:stretch>
                        <a:fillRect/>
                      </a:stretch>
                    </p:blipFill>
                    <p:spPr>
                      <a:xfrm>
                        <a:off x="2889250" y="3810000"/>
                        <a:ext cx="3365500" cy="342900"/>
                      </a:xfrm>
                      <a:prstGeom prst="rect">
                        <a:avLst/>
                      </a:prstGeom>
                    </p:spPr>
                  </p:pic>
                </p:oleObj>
              </mc:Fallback>
            </mc:AlternateContent>
          </a:graphicData>
        </a:graphic>
      </p:graphicFrame>
      <p:sp>
        <p:nvSpPr>
          <p:cNvPr id="5" name="Content Placeholder 4"/>
          <p:cNvSpPr>
            <a:spLocks noGrp="1"/>
          </p:cNvSpPr>
          <p:nvPr>
            <p:ph sz="quarter" idx="14"/>
          </p:nvPr>
        </p:nvSpPr>
        <p:spPr>
          <a:xfrm>
            <a:off x="457200" y="4495800"/>
            <a:ext cx="8205788" cy="360868"/>
          </a:xfrm>
        </p:spPr>
        <p:txBody>
          <a:bodyPr>
            <a:spAutoFit/>
          </a:bodyPr>
          <a:lstStyle/>
          <a:p>
            <a:pPr marL="0" indent="271463">
              <a:lnSpc>
                <a:spcPct val="105000"/>
              </a:lnSpc>
              <a:spcAft>
                <a:spcPct val="0"/>
              </a:spcAft>
              <a:buNone/>
            </a:pPr>
            <a:r>
              <a:rPr lang="en-US" sz="2400" dirty="0"/>
              <a:t>which gives us</a:t>
            </a:r>
          </a:p>
        </p:txBody>
      </p:sp>
      <p:graphicFrame>
        <p:nvGraphicFramePr>
          <p:cNvPr id="9" name="Object 8" descr="MR equals a minus 2 times b times Q"/>
          <p:cNvGraphicFramePr>
            <a:graphicFrameLocks noChangeAspect="1"/>
          </p:cNvGraphicFramePr>
          <p:nvPr>
            <p:extLst>
              <p:ext uri="{D42A27DB-BD31-4B8C-83A1-F6EECF244321}">
                <p14:modId xmlns:p14="http://schemas.microsoft.com/office/powerpoint/2010/main" val="3384365846"/>
              </p:ext>
            </p:extLst>
          </p:nvPr>
        </p:nvGraphicFramePr>
        <p:xfrm>
          <a:off x="3530600" y="5080000"/>
          <a:ext cx="2082800" cy="330200"/>
        </p:xfrm>
        <a:graphic>
          <a:graphicData uri="http://schemas.openxmlformats.org/presentationml/2006/ole">
            <mc:AlternateContent xmlns:mc="http://schemas.openxmlformats.org/markup-compatibility/2006">
              <mc:Choice xmlns:v="urn:schemas-microsoft-com:vml" Requires="v">
                <p:oleObj spid="_x0000_s30895" name="Equation" r:id="rId8" imgW="2082600" imgH="330120" progId="Equation.DSMT4">
                  <p:embed/>
                </p:oleObj>
              </mc:Choice>
              <mc:Fallback>
                <p:oleObj name="Equation" r:id="rId8" imgW="2082600" imgH="330120" progId="Equation.DSMT4">
                  <p:embed/>
                  <p:pic>
                    <p:nvPicPr>
                      <p:cNvPr id="0" name=""/>
                      <p:cNvPicPr/>
                      <p:nvPr/>
                    </p:nvPicPr>
                    <p:blipFill>
                      <a:blip r:embed="rId9"/>
                      <a:stretch>
                        <a:fillRect/>
                      </a:stretch>
                    </p:blipFill>
                    <p:spPr>
                      <a:xfrm>
                        <a:off x="3530600" y="5080000"/>
                        <a:ext cx="2082800" cy="330200"/>
                      </a:xfrm>
                      <a:prstGeom prst="rect">
                        <a:avLst/>
                      </a:prstGeom>
                    </p:spPr>
                  </p:pic>
                </p:oleObj>
              </mc:Fallback>
            </mc:AlternateContent>
          </a:graphicData>
        </a:graphic>
      </p:graphicFrame>
    </p:spTree>
    <p:extLst>
      <p:ext uri="{BB962C8B-B14F-4D97-AF65-F5344CB8AC3E}">
        <p14:creationId xmlns:p14="http://schemas.microsoft.com/office/powerpoint/2010/main" val="30355347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344" y="219122"/>
            <a:ext cx="8229600" cy="1107996"/>
          </a:xfrm>
        </p:spPr>
        <p:txBody>
          <a:bodyPr>
            <a:spAutoFit/>
          </a:bodyPr>
          <a:lstStyle/>
          <a:p>
            <a:r>
              <a:rPr lang="en-IN" altLang="en-US" sz="3600" dirty="0">
                <a:latin typeface="+mj-lt"/>
              </a:rPr>
              <a:t>Figure 13.4 Price and Output Choice for a Profit-Maximizing Monopolist</a:t>
            </a:r>
            <a:endParaRPr lang="en-US" sz="2800" dirty="0">
              <a:latin typeface="+mj-lt"/>
            </a:endParaRPr>
          </a:p>
        </p:txBody>
      </p:sp>
      <p:sp>
        <p:nvSpPr>
          <p:cNvPr id="3" name="Content Placeholder 2"/>
          <p:cNvSpPr>
            <a:spLocks noGrp="1"/>
          </p:cNvSpPr>
          <p:nvPr>
            <p:ph idx="1"/>
          </p:nvPr>
        </p:nvSpPr>
        <p:spPr>
          <a:xfrm>
            <a:off x="457200" y="1676403"/>
            <a:ext cx="4038600" cy="4016484"/>
          </a:xfrm>
        </p:spPr>
        <p:txBody>
          <a:bodyPr wrap="square">
            <a:spAutoFit/>
          </a:bodyPr>
          <a:lstStyle/>
          <a:p>
            <a:pPr marL="285750" indent="-285750">
              <a:spcBef>
                <a:spcPts val="1800"/>
              </a:spcBef>
            </a:pPr>
            <a:r>
              <a:rPr lang="en-US" sz="1800" dirty="0"/>
              <a:t>A profit-maximizing monopolist will raise output as long as marginal revenue exceeds marginal cost. </a:t>
            </a:r>
          </a:p>
          <a:p>
            <a:pPr marL="285750" indent="-285750">
              <a:spcBef>
                <a:spcPts val="1800"/>
              </a:spcBef>
            </a:pPr>
            <a:r>
              <a:rPr lang="en-US" sz="1800" dirty="0"/>
              <a:t>Maximum profit is at an output of 5 units per period and a price of $6. </a:t>
            </a:r>
          </a:p>
          <a:p>
            <a:pPr marL="285750" indent="-285750">
              <a:spcBef>
                <a:spcPts val="1800"/>
              </a:spcBef>
            </a:pPr>
            <a:r>
              <a:rPr lang="en-US" sz="1800" dirty="0"/>
              <a:t>Above 5 units of output, marginal cost is greater than marginal revenue. </a:t>
            </a:r>
          </a:p>
          <a:p>
            <a:pPr marL="285750" indent="-285750">
              <a:spcBef>
                <a:spcPts val="1800"/>
              </a:spcBef>
            </a:pPr>
            <a:r>
              <a:rPr lang="en-US" sz="1800" dirty="0"/>
              <a:t>Increasing output beyond 5 units would reduce profit. At 5 units, </a:t>
            </a:r>
            <a:r>
              <a:rPr lang="en-US" sz="1800" i="1" dirty="0"/>
              <a:t>TR</a:t>
            </a:r>
            <a:r>
              <a:rPr lang="en-US" sz="1800" dirty="0"/>
              <a:t> = </a:t>
            </a:r>
            <a:r>
              <a:rPr lang="en-US" sz="1800" i="1" dirty="0"/>
              <a:t>P</a:t>
            </a:r>
            <a:r>
              <a:rPr lang="en-US" sz="1800" i="1" baseline="-25000" dirty="0"/>
              <a:t>m</a:t>
            </a:r>
            <a:r>
              <a:rPr lang="en-US" sz="1800" i="1" dirty="0"/>
              <a:t>AQ</a:t>
            </a:r>
            <a:r>
              <a:rPr lang="en-US" sz="1800" i="1" baseline="-25000" dirty="0"/>
              <a:t>m</a:t>
            </a:r>
            <a:r>
              <a:rPr lang="en-US" sz="1800" dirty="0"/>
              <a:t>0, </a:t>
            </a:r>
            <a:r>
              <a:rPr lang="en-US" sz="1800" i="1" dirty="0"/>
              <a:t>TC</a:t>
            </a:r>
            <a:r>
              <a:rPr lang="en-US" sz="1800" dirty="0"/>
              <a:t> = </a:t>
            </a:r>
            <a:r>
              <a:rPr lang="en-US" sz="1800" i="1" dirty="0"/>
              <a:t>CBQ</a:t>
            </a:r>
            <a:r>
              <a:rPr lang="en-US" sz="1800" i="1" baseline="-25000" dirty="0"/>
              <a:t>m</a:t>
            </a:r>
            <a:r>
              <a:rPr lang="en-US" sz="1800" dirty="0"/>
              <a:t>0, and profit = </a:t>
            </a:r>
            <a:r>
              <a:rPr lang="en-US" sz="1800" i="1" dirty="0" err="1"/>
              <a:t>P</a:t>
            </a:r>
            <a:r>
              <a:rPr lang="en-US" sz="1800" i="1" baseline="-25000" dirty="0" err="1"/>
              <a:t>m</a:t>
            </a:r>
            <a:r>
              <a:rPr lang="en-US" sz="1800" i="1" dirty="0" err="1"/>
              <a:t>ABC</a:t>
            </a:r>
            <a:r>
              <a:rPr lang="en-US" sz="1800" dirty="0"/>
              <a:t>.</a:t>
            </a:r>
          </a:p>
        </p:txBody>
      </p:sp>
      <p:pic>
        <p:nvPicPr>
          <p:cNvPr id="29698" name="Picture 2" descr="The graph shows the following data:&#10;Y-axis: Dollars ($)&#10;X-axis: Units of output, Q&#10;There are five points on the graph:&#10;Point A: (Qm = 5, Pm = $6.00)&#10;Point B: (Qm = 5, ATC = $4.50)&#10;Point C: (0, ATC = $4.50)&#10;[unmarked 1]: (0, Pm = $6.00)&#10;[unmarked 2]: (Qm = 5, MC = $2.00)&#10;The MC curve curves up through point [unmarked 2].&#10;The U-shaped ATC curve goes through point B, intersecting the MC curve&#10;The Demand line begins on the x-axis above all five points and angles down through point A intersecting both curves.&#10;The MR line starts at the same point as the Demand line and angles down through point [unmarked 2] intersecting the MC curve.&#10;A shaded box is also shown on the graph:&#10;Top left point: [unmarked 1]&#10;Top right point: A&#10;Bottom right point: B&#10;Bottom left point: C.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8732" y="1764419"/>
            <a:ext cx="3972646" cy="30232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1165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344" y="754070"/>
            <a:ext cx="8229600" cy="553998"/>
          </a:xfrm>
        </p:spPr>
        <p:txBody>
          <a:bodyPr>
            <a:spAutoFit/>
          </a:bodyPr>
          <a:lstStyle/>
          <a:p>
            <a:r>
              <a:rPr lang="en-IN" altLang="en-US" sz="3600" dirty="0">
                <a:latin typeface="+mj-lt"/>
              </a:rPr>
              <a:t>Demand in Monopoly Markets </a:t>
            </a:r>
            <a:r>
              <a:rPr lang="en-IN" altLang="en-US" sz="2800" dirty="0">
                <a:latin typeface="+mj-lt"/>
              </a:rPr>
              <a:t>(3 of 3) </a:t>
            </a:r>
            <a:endParaRPr lang="en-US" sz="2800" dirty="0">
              <a:latin typeface="+mj-lt"/>
            </a:endParaRPr>
          </a:p>
        </p:txBody>
      </p:sp>
      <p:sp>
        <p:nvSpPr>
          <p:cNvPr id="3" name="Content Placeholder 2"/>
          <p:cNvSpPr>
            <a:spLocks noGrp="1"/>
          </p:cNvSpPr>
          <p:nvPr>
            <p:ph idx="1"/>
          </p:nvPr>
        </p:nvSpPr>
        <p:spPr>
          <a:xfrm>
            <a:off x="457200" y="1600201"/>
            <a:ext cx="8205788" cy="2600712"/>
          </a:xfrm>
        </p:spPr>
        <p:txBody>
          <a:bodyPr wrap="square">
            <a:spAutoFit/>
          </a:bodyPr>
          <a:lstStyle/>
          <a:p>
            <a:pPr marL="0" indent="0">
              <a:spcAft>
                <a:spcPct val="0"/>
              </a:spcAft>
              <a:buNone/>
            </a:pPr>
            <a:r>
              <a:rPr lang="en-US" sz="2400" b="1" dirty="0"/>
              <a:t>The Absence of a Supply Curve in Monopoly</a:t>
            </a:r>
          </a:p>
          <a:p>
            <a:pPr>
              <a:spcAft>
                <a:spcPct val="0"/>
              </a:spcAft>
            </a:pPr>
            <a:r>
              <a:rPr lang="en-US" sz="2400" dirty="0"/>
              <a:t>A monopoly firm has no supply curve that is independent of the demand curve for its product.</a:t>
            </a:r>
          </a:p>
          <a:p>
            <a:pPr>
              <a:spcAft>
                <a:spcPct val="0"/>
              </a:spcAft>
            </a:pPr>
            <a:r>
              <a:rPr lang="en-US" sz="2400" dirty="0"/>
              <a:t>A monopolist sets both price and quantity, and the amount of output that it supplies depends on its marginal cost curve and the demand curve that it faces.</a:t>
            </a:r>
          </a:p>
        </p:txBody>
      </p:sp>
    </p:spTree>
    <p:extLst>
      <p:ext uri="{BB962C8B-B14F-4D97-AF65-F5344CB8AC3E}">
        <p14:creationId xmlns:p14="http://schemas.microsoft.com/office/powerpoint/2010/main" val="1879929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r>
              <a:rPr lang="en-IN" altLang="en-US" sz="3600" dirty="0">
                <a:latin typeface="+mj-lt"/>
              </a:rPr>
              <a:t>Perfect Competition and Monopoly Compared</a:t>
            </a:r>
            <a:endParaRPr lang="en-US" sz="2800" dirty="0">
              <a:latin typeface="+mj-lt"/>
            </a:endParaRPr>
          </a:p>
        </p:txBody>
      </p:sp>
      <p:sp>
        <p:nvSpPr>
          <p:cNvPr id="3" name="Content Placeholder 2"/>
          <p:cNvSpPr>
            <a:spLocks noGrp="1"/>
          </p:cNvSpPr>
          <p:nvPr>
            <p:ph idx="1"/>
          </p:nvPr>
        </p:nvSpPr>
        <p:spPr>
          <a:xfrm>
            <a:off x="457200" y="1600200"/>
            <a:ext cx="8229600" cy="738664"/>
          </a:xfrm>
        </p:spPr>
        <p:txBody>
          <a:bodyPr wrap="square">
            <a:spAutoFit/>
          </a:bodyPr>
          <a:lstStyle/>
          <a:p>
            <a:pPr marL="0" indent="0">
              <a:spcAft>
                <a:spcPct val="0"/>
              </a:spcAft>
              <a:buNone/>
            </a:pPr>
            <a:r>
              <a:rPr lang="en-US" sz="2400" b="1" dirty="0"/>
              <a:t>Figure 13.5  A Perfectly Competitive Industry in Long-Run Equilibrium</a:t>
            </a:r>
            <a:endParaRPr lang="en-US" sz="2400" dirty="0"/>
          </a:p>
        </p:txBody>
      </p:sp>
      <p:pic>
        <p:nvPicPr>
          <p:cNvPr id="31746" name="Picture 2" descr="The graph shows the data for “The industry,” as follows:&#10;Y-axis: Price per unit in dollars&#10;X-axis: Units of output, Q&#10;Arc D curves down to the right through point (Q star, P star)&#10;An arc curves up through point (Q star, P star) labeled &quot;S = Sum of all firm MC curves.&quot;&#10;"/>
          <p:cNvPicPr>
            <a:picLocks noChangeAspect="1" noChangeArrowheads="1"/>
          </p:cNvPicPr>
          <p:nvPr/>
        </p:nvPicPr>
        <p:blipFill rotWithShape="1">
          <a:blip r:embed="rId3">
            <a:extLst>
              <a:ext uri="{28A0092B-C50C-407E-A947-70E740481C1C}">
                <a14:useLocalDpi xmlns:a14="http://schemas.microsoft.com/office/drawing/2010/main" val="0"/>
              </a:ext>
            </a:extLst>
          </a:blip>
          <a:srcRect r="51706"/>
          <a:stretch/>
        </p:blipFill>
        <p:spPr bwMode="auto">
          <a:xfrm>
            <a:off x="1843087" y="2419394"/>
            <a:ext cx="2635780" cy="252457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The graph shows the data for “a representative firm,” as follows:&#10;Y-axis: Price per unit in dollars&#10;X-axis: Units of output, q&#10;A horizontal line labeled LRAC = LRMC is drawn from the y-axis though point (q star, P star)&#10;The SRMC curve curves up through point (q star, P star)&#10;The U-shaped SRAC curve goes through point (q star, P star) at its lowest point.&#10;"/>
          <p:cNvPicPr>
            <a:picLocks noChangeAspect="1" noChangeArrowheads="1"/>
          </p:cNvPicPr>
          <p:nvPr/>
        </p:nvPicPr>
        <p:blipFill rotWithShape="1">
          <a:blip r:embed="rId3">
            <a:extLst>
              <a:ext uri="{28A0092B-C50C-407E-A947-70E740481C1C}">
                <a14:useLocalDpi xmlns:a14="http://schemas.microsoft.com/office/drawing/2010/main" val="0"/>
              </a:ext>
            </a:extLst>
          </a:blip>
          <a:srcRect l="50000"/>
          <a:stretch/>
        </p:blipFill>
        <p:spPr bwMode="auto">
          <a:xfrm>
            <a:off x="4724399" y="2419393"/>
            <a:ext cx="2728912" cy="2524575"/>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p:cNvSpPr>
            <a:spLocks noGrp="1"/>
          </p:cNvSpPr>
          <p:nvPr>
            <p:ph idx="13"/>
          </p:nvPr>
        </p:nvSpPr>
        <p:spPr>
          <a:xfrm>
            <a:off x="457200" y="4997201"/>
            <a:ext cx="8205788" cy="1398078"/>
          </a:xfrm>
        </p:spPr>
        <p:txBody>
          <a:bodyPr/>
          <a:lstStyle/>
          <a:p>
            <a:pPr>
              <a:lnSpc>
                <a:spcPct val="105000"/>
              </a:lnSpc>
              <a:spcBef>
                <a:spcPts val="600"/>
              </a:spcBef>
              <a:spcAft>
                <a:spcPct val="0"/>
              </a:spcAft>
              <a:defRPr/>
            </a:pPr>
            <a:r>
              <a:rPr lang="en-US" dirty="0"/>
              <a:t>In a perfectly competitive industry in the long run, price will be equal to long-run average cost. The market supply curve is the sum of all the short-run marginal cost curves of the firms in the industry. </a:t>
            </a:r>
          </a:p>
          <a:p>
            <a:pPr>
              <a:lnSpc>
                <a:spcPct val="105000"/>
              </a:lnSpc>
              <a:spcBef>
                <a:spcPts val="600"/>
              </a:spcBef>
              <a:spcAft>
                <a:spcPct val="0"/>
              </a:spcAft>
              <a:defRPr/>
            </a:pPr>
            <a:r>
              <a:rPr lang="en-US" dirty="0"/>
              <a:t>Here we assume that firms are using a technology that exhibits constant returns to scale: </a:t>
            </a:r>
            <a:r>
              <a:rPr lang="en-US" i="1" dirty="0"/>
              <a:t>LRAC</a:t>
            </a:r>
            <a:r>
              <a:rPr lang="en-US" dirty="0"/>
              <a:t> is flat. Big firms enjoy no cost advantage.</a:t>
            </a:r>
          </a:p>
        </p:txBody>
      </p:sp>
    </p:spTree>
    <p:extLst>
      <p:ext uri="{BB962C8B-B14F-4D97-AF65-F5344CB8AC3E}">
        <p14:creationId xmlns:p14="http://schemas.microsoft.com/office/powerpoint/2010/main" val="13053534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3" y="220640"/>
            <a:ext cx="8205785" cy="553998"/>
          </a:xfrm>
        </p:spPr>
        <p:txBody>
          <a:bodyPr wrap="square">
            <a:spAutoFit/>
          </a:bodyPr>
          <a:lstStyle/>
          <a:p>
            <a:r>
              <a:rPr lang="en-US" sz="3600" dirty="0"/>
              <a:t>Principles of Economics </a:t>
            </a:r>
            <a:r>
              <a:rPr lang="en-US" sz="2800" dirty="0"/>
              <a:t>(2 of 2)</a:t>
            </a:r>
            <a:endParaRPr lang="en-IN" sz="2800" dirty="0"/>
          </a:p>
        </p:txBody>
      </p:sp>
      <p:sp>
        <p:nvSpPr>
          <p:cNvPr id="3" name="Text Placeholder 2"/>
          <p:cNvSpPr>
            <a:spLocks noGrp="1"/>
          </p:cNvSpPr>
          <p:nvPr>
            <p:ph type="body" sz="quarter" idx="13"/>
          </p:nvPr>
        </p:nvSpPr>
        <p:spPr>
          <a:xfrm>
            <a:off x="457206" y="965303"/>
            <a:ext cx="8229600" cy="305749"/>
          </a:xfrm>
        </p:spPr>
        <p:txBody>
          <a:bodyPr anchor="ctr">
            <a:spAutoFit/>
          </a:bodyPr>
          <a:lstStyle/>
          <a:p>
            <a:r>
              <a:rPr lang="en-US" dirty="0"/>
              <a:t>Thirteenth Edition</a:t>
            </a:r>
            <a:endParaRPr lang="en-IN" dirty="0"/>
          </a:p>
        </p:txBody>
      </p:sp>
      <p:sp>
        <p:nvSpPr>
          <p:cNvPr id="4" name="Text Placeholder 3"/>
          <p:cNvSpPr>
            <a:spLocks noGrp="1"/>
          </p:cNvSpPr>
          <p:nvPr>
            <p:ph type="body" sz="quarter" idx="14"/>
          </p:nvPr>
        </p:nvSpPr>
        <p:spPr>
          <a:xfrm>
            <a:off x="4953000" y="2707959"/>
            <a:ext cx="2438400" cy="492443"/>
          </a:xfrm>
        </p:spPr>
        <p:txBody>
          <a:bodyPr wrap="square">
            <a:spAutoFit/>
          </a:bodyPr>
          <a:lstStyle/>
          <a:p>
            <a:r>
              <a:rPr lang="en-US" sz="3200" dirty="0"/>
              <a:t>Chapter 13</a:t>
            </a:r>
          </a:p>
        </p:txBody>
      </p:sp>
      <p:sp>
        <p:nvSpPr>
          <p:cNvPr id="5" name="Text Placeholder 4"/>
          <p:cNvSpPr>
            <a:spLocks noGrp="1"/>
          </p:cNvSpPr>
          <p:nvPr>
            <p:ph type="body" sz="quarter" idx="15"/>
          </p:nvPr>
        </p:nvSpPr>
        <p:spPr>
          <a:xfrm>
            <a:off x="5000625" y="3317490"/>
            <a:ext cx="3352800" cy="462475"/>
          </a:xfrm>
        </p:spPr>
        <p:txBody>
          <a:bodyPr>
            <a:noAutofit/>
          </a:bodyPr>
          <a:lstStyle/>
          <a:p>
            <a:r>
              <a:rPr lang="en-IN" sz="2000" dirty="0"/>
              <a:t>Monopoly and Antitrust Policy</a:t>
            </a:r>
          </a:p>
        </p:txBody>
      </p:sp>
      <p:pic>
        <p:nvPicPr>
          <p:cNvPr id="7" name="Picture 6" descr="Front Cover: Principles of Economics, Thirteenth Edition by Karl E. Case, Ray C. Fair, Sharon M. Oster.&#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2860" y="1442113"/>
            <a:ext cx="3810382" cy="4874298"/>
          </a:xfrm>
          <a:prstGeom prst="rect">
            <a:avLst/>
          </a:prstGeom>
        </p:spPr>
      </p:pic>
      <p:sp>
        <p:nvSpPr>
          <p:cNvPr id="11" name="Text Placeholder 6"/>
          <p:cNvSpPr>
            <a:spLocks noGrp="1"/>
          </p:cNvSpPr>
          <p:nvPr>
            <p:ph type="body" sz="quarter" idx="16"/>
          </p:nvPr>
        </p:nvSpPr>
        <p:spPr>
          <a:xfrm>
            <a:off x="2200275" y="6457474"/>
            <a:ext cx="6477000" cy="228600"/>
          </a:xfrm>
        </p:spPr>
        <p:txBody>
          <a:bodyPr/>
          <a:lstStyle/>
          <a:p>
            <a:pPr marL="0" indent="0" algn="r">
              <a:buClrTx/>
              <a:buNone/>
              <a:defRPr/>
            </a:pPr>
            <a:r>
              <a:rPr lang="en-US" sz="1200" dirty="0">
                <a:latin typeface="Verdana" pitchFamily="34" charset="0"/>
                <a:ea typeface="Verdana" pitchFamily="34" charset="0"/>
                <a:cs typeface="Verdana" pitchFamily="34" charset="0"/>
              </a:rPr>
              <a:t>Copyright © 2020, 2016, 2011 Pearson Education, Inc. All Rights Reserved</a:t>
            </a:r>
            <a:endParaRPr lang="en-US" altLang="en-US" sz="1200" dirty="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30700351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344" y="371529"/>
            <a:ext cx="8229600" cy="1107996"/>
          </a:xfrm>
        </p:spPr>
        <p:txBody>
          <a:bodyPr>
            <a:spAutoFit/>
          </a:bodyPr>
          <a:lstStyle/>
          <a:p>
            <a:r>
              <a:rPr lang="en-IN" altLang="en-US" sz="2400" dirty="0">
                <a:latin typeface="+mj-lt"/>
              </a:rPr>
              <a:t>Figure 13.6 Comparison of Monopoly and Perfectly Competitive Outcomes for a Firm with Constant Returns to Scale</a:t>
            </a:r>
            <a:endParaRPr lang="en-US" sz="2400" dirty="0">
              <a:latin typeface="+mj-lt"/>
            </a:endParaRPr>
          </a:p>
        </p:txBody>
      </p:sp>
      <p:pic>
        <p:nvPicPr>
          <p:cNvPr id="32770" name="Picture 2" descr="The graph shows the following data:&#10;Y-axis: Dollars ($)&#10;X-axis: Units of output, Q&#10;The Demand line is drawn from point (0, $6.00) through points (Qm = 2000, Pm = $4.00) and (Qc = 4000, Pc = MC = $2.00)&#10;The MR line is drawn from point (0, $6.00) through point (Qm = 2000, Pc = MC = $2.00) and into negative&#10;A horizontal line labeled &quot;MC = ATC&quot; is drawn from (0, Pc = MC = $2.00) through points (Qm = 2000, Pc = MC = $2.00) and (Qm = 4000, Pc = MC = $2.00).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2888" y="1555835"/>
            <a:ext cx="4198225" cy="3365867"/>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a:xfrm>
            <a:off x="457200" y="5010032"/>
            <a:ext cx="8229600" cy="1380827"/>
          </a:xfrm>
        </p:spPr>
        <p:txBody>
          <a:bodyPr>
            <a:spAutoFit/>
          </a:bodyPr>
          <a:lstStyle/>
          <a:p>
            <a:pPr marL="285750" indent="-285750">
              <a:lnSpc>
                <a:spcPct val="105000"/>
              </a:lnSpc>
              <a:spcBef>
                <a:spcPts val="600"/>
              </a:spcBef>
              <a:spcAft>
                <a:spcPct val="0"/>
              </a:spcAft>
            </a:pPr>
            <a:r>
              <a:rPr lang="en-US" sz="1200" dirty="0"/>
              <a:t>In the newly organized monopoly, the marginal cost curve is the same as the supply curve that represented the behavior of all the independent firms when the industry was organized competitively. </a:t>
            </a:r>
          </a:p>
          <a:p>
            <a:pPr marL="285750" indent="-285750">
              <a:lnSpc>
                <a:spcPct val="105000"/>
              </a:lnSpc>
              <a:spcBef>
                <a:spcPts val="600"/>
              </a:spcBef>
              <a:spcAft>
                <a:spcPct val="0"/>
              </a:spcAft>
            </a:pPr>
            <a:r>
              <a:rPr lang="en-US" sz="1200" dirty="0"/>
              <a:t>Quantity produced by the monopoly will be less than the perfectly competitive level of output, and the monopoly price will be higher than the price under perfect competition. </a:t>
            </a:r>
          </a:p>
          <a:p>
            <a:pPr marL="285750" indent="-285750">
              <a:lnSpc>
                <a:spcPct val="105000"/>
              </a:lnSpc>
              <a:spcBef>
                <a:spcPts val="600"/>
              </a:spcBef>
              <a:spcAft>
                <a:spcPct val="0"/>
              </a:spcAft>
            </a:pPr>
            <a:r>
              <a:rPr lang="en-US" sz="1200" dirty="0"/>
              <a:t>Under monopoly, </a:t>
            </a:r>
            <a:r>
              <a:rPr lang="en-US" sz="1200" i="1" dirty="0"/>
              <a:t>P</a:t>
            </a:r>
            <a:r>
              <a:rPr lang="en-US" sz="1200" dirty="0"/>
              <a:t> = </a:t>
            </a:r>
            <a:r>
              <a:rPr lang="en-US" sz="1200" i="1" dirty="0"/>
              <a:t>P</a:t>
            </a:r>
            <a:r>
              <a:rPr lang="en-US" sz="1200" i="1" baseline="-25000" dirty="0"/>
              <a:t>m</a:t>
            </a:r>
            <a:r>
              <a:rPr lang="en-US" sz="1200" dirty="0"/>
              <a:t> = $4 and </a:t>
            </a:r>
            <a:r>
              <a:rPr lang="en-US" sz="1200" i="1" dirty="0"/>
              <a:t>Q</a:t>
            </a:r>
            <a:r>
              <a:rPr lang="en-US" sz="1200" dirty="0"/>
              <a:t> = </a:t>
            </a:r>
            <a:r>
              <a:rPr lang="en-US" sz="1200" i="1" dirty="0" err="1"/>
              <a:t>Q</a:t>
            </a:r>
            <a:r>
              <a:rPr lang="en-US" sz="1200" i="1" baseline="-25000" dirty="0" err="1"/>
              <a:t>m</a:t>
            </a:r>
            <a:r>
              <a:rPr lang="en-US" sz="1200" dirty="0"/>
              <a:t> = 2,000. </a:t>
            </a:r>
          </a:p>
          <a:p>
            <a:pPr marL="285750" indent="-285750">
              <a:lnSpc>
                <a:spcPct val="105000"/>
              </a:lnSpc>
              <a:spcBef>
                <a:spcPts val="600"/>
              </a:spcBef>
              <a:spcAft>
                <a:spcPct val="0"/>
              </a:spcAft>
            </a:pPr>
            <a:r>
              <a:rPr lang="en-US" sz="1200" dirty="0"/>
              <a:t>Under perfect competition, </a:t>
            </a:r>
            <a:r>
              <a:rPr lang="en-US" sz="1200" i="1" dirty="0"/>
              <a:t>P = Pc </a:t>
            </a:r>
            <a:r>
              <a:rPr lang="en-US" sz="1200" dirty="0"/>
              <a:t>= $2 and </a:t>
            </a:r>
            <a:r>
              <a:rPr lang="en-US" sz="1200" i="1" dirty="0"/>
              <a:t>Q = Q</a:t>
            </a:r>
            <a:r>
              <a:rPr lang="en-US" sz="1200" i="1" baseline="-25000" dirty="0"/>
              <a:t>c</a:t>
            </a:r>
            <a:r>
              <a:rPr lang="en-US" sz="1200" i="1" dirty="0"/>
              <a:t> </a:t>
            </a:r>
            <a:r>
              <a:rPr lang="en-US" sz="1200" dirty="0"/>
              <a:t>= 4,000.</a:t>
            </a:r>
          </a:p>
        </p:txBody>
      </p:sp>
    </p:spTree>
    <p:extLst>
      <p:ext uri="{BB962C8B-B14F-4D97-AF65-F5344CB8AC3E}">
        <p14:creationId xmlns:p14="http://schemas.microsoft.com/office/powerpoint/2010/main" val="16848561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r>
              <a:rPr lang="en-IN" altLang="en-US" sz="3600" dirty="0">
                <a:latin typeface="+mj-lt"/>
              </a:rPr>
              <a:t>Monopoly in the Long Run: Barriers to Entry </a:t>
            </a:r>
            <a:r>
              <a:rPr lang="en-IN" altLang="en-US" sz="2800" dirty="0">
                <a:latin typeface="+mj-lt"/>
              </a:rPr>
              <a:t>(1 of 3)</a:t>
            </a:r>
            <a:endParaRPr lang="en-US" sz="2800" dirty="0">
              <a:latin typeface="+mj-lt"/>
            </a:endParaRPr>
          </a:p>
        </p:txBody>
      </p:sp>
      <p:sp>
        <p:nvSpPr>
          <p:cNvPr id="3" name="Content Placeholder 2"/>
          <p:cNvSpPr>
            <a:spLocks noGrp="1"/>
          </p:cNvSpPr>
          <p:nvPr>
            <p:ph idx="1"/>
          </p:nvPr>
        </p:nvSpPr>
        <p:spPr>
          <a:xfrm>
            <a:off x="457200" y="1600200"/>
            <a:ext cx="8229600" cy="1107996"/>
          </a:xfrm>
        </p:spPr>
        <p:txBody>
          <a:bodyPr wrap="square">
            <a:spAutoFit/>
          </a:bodyPr>
          <a:lstStyle/>
          <a:p>
            <a:r>
              <a:rPr lang="en-US" sz="2400" b="1" dirty="0"/>
              <a:t>barriers to entry</a:t>
            </a:r>
            <a:r>
              <a:rPr lang="en-US" sz="2400" b="1" dirty="0">
                <a:solidFill>
                  <a:srgbClr val="006668"/>
                </a:solidFill>
              </a:rPr>
              <a:t>  </a:t>
            </a:r>
            <a:r>
              <a:rPr lang="en-US" sz="2400" dirty="0"/>
              <a:t>Factors that prevent new firms from entering and competing in imperfectly competitive industries.</a:t>
            </a:r>
          </a:p>
        </p:txBody>
      </p:sp>
      <p:sp>
        <p:nvSpPr>
          <p:cNvPr id="4" name="Content Placeholder 3"/>
          <p:cNvSpPr>
            <a:spLocks noGrp="1"/>
          </p:cNvSpPr>
          <p:nvPr>
            <p:ph idx="13"/>
          </p:nvPr>
        </p:nvSpPr>
        <p:spPr>
          <a:xfrm>
            <a:off x="457200" y="2878654"/>
            <a:ext cx="8205788" cy="1669688"/>
          </a:xfrm>
        </p:spPr>
        <p:txBody>
          <a:bodyPr>
            <a:spAutoFit/>
          </a:bodyPr>
          <a:lstStyle/>
          <a:p>
            <a:pPr marL="0" indent="0">
              <a:buNone/>
            </a:pPr>
            <a:r>
              <a:rPr lang="en-US" sz="2400" b="1" dirty="0"/>
              <a:t>Economies of Scale</a:t>
            </a:r>
          </a:p>
          <a:p>
            <a:r>
              <a:rPr lang="en-US" sz="2400" b="1" dirty="0"/>
              <a:t>natural monopoly</a:t>
            </a:r>
            <a:r>
              <a:rPr lang="en-US" sz="2400" b="1" dirty="0">
                <a:solidFill>
                  <a:srgbClr val="006668"/>
                </a:solidFill>
              </a:rPr>
              <a:t>  </a:t>
            </a:r>
            <a:r>
              <a:rPr lang="en-US" sz="2400" dirty="0"/>
              <a:t>An industry that realizes such large economies of scale that single-firm production of that good or service is most efficient.</a:t>
            </a:r>
          </a:p>
        </p:txBody>
      </p:sp>
    </p:spTree>
    <p:extLst>
      <p:ext uri="{BB962C8B-B14F-4D97-AF65-F5344CB8AC3E}">
        <p14:creationId xmlns:p14="http://schemas.microsoft.com/office/powerpoint/2010/main" val="40791521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344" y="773120"/>
            <a:ext cx="8229600" cy="553998"/>
          </a:xfrm>
        </p:spPr>
        <p:txBody>
          <a:bodyPr>
            <a:spAutoFit/>
          </a:bodyPr>
          <a:lstStyle/>
          <a:p>
            <a:r>
              <a:rPr lang="en-IN" altLang="en-US" sz="3600" dirty="0">
                <a:latin typeface="+mj-lt"/>
              </a:rPr>
              <a:t>Figure 13.7 A Natural Monopoly</a:t>
            </a:r>
            <a:endParaRPr lang="en-US" sz="2800" dirty="0">
              <a:latin typeface="+mj-lt"/>
            </a:endParaRPr>
          </a:p>
        </p:txBody>
      </p:sp>
      <p:sp>
        <p:nvSpPr>
          <p:cNvPr id="3" name="Content Placeholder 2"/>
          <p:cNvSpPr>
            <a:spLocks noGrp="1"/>
          </p:cNvSpPr>
          <p:nvPr>
            <p:ph idx="1"/>
          </p:nvPr>
        </p:nvSpPr>
        <p:spPr>
          <a:xfrm>
            <a:off x="457200" y="1676403"/>
            <a:ext cx="4038600" cy="4016484"/>
          </a:xfrm>
        </p:spPr>
        <p:txBody>
          <a:bodyPr wrap="square">
            <a:spAutoFit/>
          </a:bodyPr>
          <a:lstStyle/>
          <a:p>
            <a:pPr marL="285750" indent="-285750">
              <a:spcBef>
                <a:spcPts val="1800"/>
              </a:spcBef>
            </a:pPr>
            <a:r>
              <a:rPr lang="en-US" sz="1800" dirty="0"/>
              <a:t>A natural monopoly is a firm in which the most efficient scale is very large. </a:t>
            </a:r>
          </a:p>
          <a:p>
            <a:pPr marL="285750" indent="-285750">
              <a:spcBef>
                <a:spcPts val="1800"/>
              </a:spcBef>
            </a:pPr>
            <a:r>
              <a:rPr lang="en-US" sz="1800" dirty="0"/>
              <a:t>Here, average total cost declines until a single firm is producing nearly the entire amount demanded in the market. </a:t>
            </a:r>
          </a:p>
          <a:p>
            <a:pPr marL="285750" indent="-285750">
              <a:spcBef>
                <a:spcPts val="1800"/>
              </a:spcBef>
            </a:pPr>
            <a:r>
              <a:rPr lang="en-US" sz="1800" dirty="0"/>
              <a:t>With one firm producing 500,000 units, average total cost is $1 per unit. </a:t>
            </a:r>
          </a:p>
          <a:p>
            <a:pPr marL="285750" indent="-285750">
              <a:spcBef>
                <a:spcPts val="1800"/>
              </a:spcBef>
            </a:pPr>
            <a:r>
              <a:rPr lang="en-US" sz="1800" dirty="0"/>
              <a:t>With five firms each producing 100,000 units, average total cost is $5 per unit.</a:t>
            </a:r>
          </a:p>
        </p:txBody>
      </p:sp>
      <p:pic>
        <p:nvPicPr>
          <p:cNvPr id="33794" name="Picture 2" descr="The graph shows the following data:&#10;Y-axis: Dollars ($)&#10;X-axis: Units of output&#10;There are two scales (Scale 1, Scale 2)&#10;Each scale consists of:&#10;A MC curve curving up and intersecting the ATC curve at a marked point.&#10;A &quot;U&quot; shaped ATC curve intersecting the MC curve at its lowest point.&#10;The marked point for Scale 1 is (100000, $5).&#10;The marked point for Scale 2 is (500000, $1).&#10;The LRAC curve curves around the scales tangent to each ATC curve.&#10;The tangent point on Scale 1 is to the left of its marked point.&#10;The tangent point for Scale 2 is close to its marked point.&#10;Scale 2 is much lower and to the right of Scale 1.&#10;The Demand line angles downward intersecting only the ATC curve of Scale 2.&#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6219" y="1746491"/>
            <a:ext cx="4049205" cy="32962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63406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5254"/>
            <a:ext cx="8229600" cy="553998"/>
          </a:xfrm>
        </p:spPr>
        <p:txBody>
          <a:bodyPr>
            <a:spAutoFit/>
          </a:bodyPr>
          <a:lstStyle/>
          <a:p>
            <a:r>
              <a:rPr lang="en-IN" altLang="en-US" sz="3600" dirty="0">
                <a:latin typeface="+mj-lt"/>
              </a:rPr>
              <a:t>Economics In Practice </a:t>
            </a:r>
            <a:r>
              <a:rPr lang="en-IN" altLang="en-US" sz="2800" dirty="0">
                <a:latin typeface="+mj-lt"/>
              </a:rPr>
              <a:t>(2 of 4)</a:t>
            </a:r>
            <a:endParaRPr lang="en-US" sz="2800" dirty="0">
              <a:latin typeface="+mj-lt"/>
            </a:endParaRPr>
          </a:p>
        </p:txBody>
      </p:sp>
      <p:sp>
        <p:nvSpPr>
          <p:cNvPr id="4" name="Content Placeholder 3"/>
          <p:cNvSpPr>
            <a:spLocks noGrp="1"/>
          </p:cNvSpPr>
          <p:nvPr>
            <p:ph sz="quarter" idx="14"/>
          </p:nvPr>
        </p:nvSpPr>
        <p:spPr>
          <a:xfrm>
            <a:off x="457200" y="862042"/>
            <a:ext cx="8205788" cy="861774"/>
          </a:xfrm>
        </p:spPr>
        <p:txBody>
          <a:bodyPr>
            <a:spAutoFit/>
          </a:bodyPr>
          <a:lstStyle/>
          <a:p>
            <a:pPr marL="0" indent="0">
              <a:buNone/>
            </a:pPr>
            <a:r>
              <a:rPr lang="en-IN" sz="2800" b="1" dirty="0">
                <a:solidFill>
                  <a:schemeClr val="bg2"/>
                </a:solidFill>
              </a:rPr>
              <a:t>Patents and the Location of Multinational Corporations</a:t>
            </a:r>
          </a:p>
        </p:txBody>
      </p:sp>
      <p:sp>
        <p:nvSpPr>
          <p:cNvPr id="3" name="Content Placeholder 2"/>
          <p:cNvSpPr>
            <a:spLocks noGrp="1"/>
          </p:cNvSpPr>
          <p:nvPr>
            <p:ph idx="1"/>
          </p:nvPr>
        </p:nvSpPr>
        <p:spPr>
          <a:xfrm>
            <a:off x="457200" y="1905010"/>
            <a:ext cx="4038600" cy="2962349"/>
          </a:xfrm>
        </p:spPr>
        <p:txBody>
          <a:bodyPr wrap="square">
            <a:spAutoFit/>
          </a:bodyPr>
          <a:lstStyle/>
          <a:p>
            <a:pPr marL="0" indent="0">
              <a:buNone/>
            </a:pPr>
            <a:r>
              <a:rPr lang="en-US" sz="1800" dirty="0"/>
              <a:t>Patenting creates a monopoly but it also encourages innovation through intellectual property protection.</a:t>
            </a:r>
          </a:p>
          <a:p>
            <a:pPr marL="0" indent="0">
              <a:buNone/>
            </a:pPr>
            <a:r>
              <a:rPr lang="en-US" sz="1800" dirty="0"/>
              <a:t>A recent paper by Kamran </a:t>
            </a:r>
            <a:r>
              <a:rPr lang="en-US" sz="1800" dirty="0" err="1"/>
              <a:t>Bilir</a:t>
            </a:r>
            <a:r>
              <a:rPr lang="en-US" sz="1800" dirty="0"/>
              <a:t> suggests that multinational corporations, especially those with long product cycles so that potential imitators pose more of a risk, tend to move to countries with strong patent policies. </a:t>
            </a:r>
          </a:p>
        </p:txBody>
      </p:sp>
      <p:pic>
        <p:nvPicPr>
          <p:cNvPr id="34818" name="Picture 2" descr="A photo shows a patent application form displayed on a laptop screen.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26754" y="1965278"/>
            <a:ext cx="3937575" cy="3063927"/>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p:cNvSpPr>
            <a:spLocks noGrp="1"/>
          </p:cNvSpPr>
          <p:nvPr>
            <p:ph sz="quarter" idx="13"/>
          </p:nvPr>
        </p:nvSpPr>
        <p:spPr>
          <a:xfrm>
            <a:off x="457200" y="5364287"/>
            <a:ext cx="8205788" cy="1023357"/>
          </a:xfrm>
        </p:spPr>
        <p:txBody>
          <a:bodyPr>
            <a:spAutoFit/>
          </a:bodyPr>
          <a:lstStyle/>
          <a:p>
            <a:pPr marL="0" indent="0">
              <a:buNone/>
            </a:pPr>
            <a:r>
              <a:rPr lang="en-IN" sz="1800" dirty="0"/>
              <a:t>CRITICAL THINKING</a:t>
            </a:r>
          </a:p>
          <a:p>
            <a:pPr marL="457200" indent="-457200">
              <a:buFont typeface="+mj-lt"/>
              <a:buAutoNum type="arabicPeriod"/>
            </a:pPr>
            <a:r>
              <a:rPr lang="en-IN" sz="1800" dirty="0"/>
              <a:t>China has relatively weak intellectual property protection. What types of multinational company activity would you expect to see in China?</a:t>
            </a:r>
          </a:p>
        </p:txBody>
      </p:sp>
    </p:spTree>
    <p:extLst>
      <p:ext uri="{BB962C8B-B14F-4D97-AF65-F5344CB8AC3E}">
        <p14:creationId xmlns:p14="http://schemas.microsoft.com/office/powerpoint/2010/main" val="10450557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r>
              <a:rPr lang="en-IN" altLang="en-US" sz="3600" dirty="0">
                <a:latin typeface="+mj-lt"/>
              </a:rPr>
              <a:t>Monopoly in the Long Run: Barriers to Entry </a:t>
            </a:r>
            <a:r>
              <a:rPr lang="en-IN" altLang="en-US" sz="2800" dirty="0">
                <a:latin typeface="+mj-lt"/>
              </a:rPr>
              <a:t>(2 of 3)</a:t>
            </a:r>
            <a:endParaRPr lang="en-US" sz="2800" dirty="0">
              <a:latin typeface="+mj-lt"/>
            </a:endParaRPr>
          </a:p>
        </p:txBody>
      </p:sp>
      <p:sp>
        <p:nvSpPr>
          <p:cNvPr id="3" name="Content Placeholder 2"/>
          <p:cNvSpPr>
            <a:spLocks noGrp="1"/>
          </p:cNvSpPr>
          <p:nvPr>
            <p:ph idx="1"/>
          </p:nvPr>
        </p:nvSpPr>
        <p:spPr>
          <a:xfrm>
            <a:off x="457200" y="1600200"/>
            <a:ext cx="8229600" cy="1300356"/>
          </a:xfrm>
        </p:spPr>
        <p:txBody>
          <a:bodyPr wrap="square">
            <a:spAutoFit/>
          </a:bodyPr>
          <a:lstStyle/>
          <a:p>
            <a:pPr marL="0" indent="0">
              <a:buNone/>
            </a:pPr>
            <a:r>
              <a:rPr lang="en-US" sz="2400" b="1" dirty="0"/>
              <a:t>Patents</a:t>
            </a:r>
          </a:p>
          <a:p>
            <a:r>
              <a:rPr lang="en-US" sz="2400" b="1" dirty="0"/>
              <a:t>patent  </a:t>
            </a:r>
            <a:r>
              <a:rPr lang="en-US" sz="2400" dirty="0"/>
              <a:t>A barrier to entry that grants exclusive use of the patented product or process to the inventor.</a:t>
            </a:r>
          </a:p>
        </p:txBody>
      </p:sp>
      <p:sp>
        <p:nvSpPr>
          <p:cNvPr id="4" name="Content Placeholder 3"/>
          <p:cNvSpPr>
            <a:spLocks noGrp="1"/>
          </p:cNvSpPr>
          <p:nvPr>
            <p:ph idx="13"/>
          </p:nvPr>
        </p:nvSpPr>
        <p:spPr>
          <a:xfrm>
            <a:off x="457200" y="3039527"/>
            <a:ext cx="8205788" cy="1300356"/>
          </a:xfrm>
        </p:spPr>
        <p:txBody>
          <a:bodyPr>
            <a:spAutoFit/>
          </a:bodyPr>
          <a:lstStyle/>
          <a:p>
            <a:pPr marL="0" indent="0">
              <a:buNone/>
            </a:pPr>
            <a:r>
              <a:rPr lang="en-US" sz="2400" b="1" dirty="0"/>
              <a:t>Government Rules</a:t>
            </a:r>
          </a:p>
          <a:p>
            <a:r>
              <a:rPr lang="en-US" sz="2400" dirty="0"/>
              <a:t>In some cases, governments impose entry restrictions on firms as a way of controlling activity.</a:t>
            </a:r>
          </a:p>
        </p:txBody>
      </p:sp>
    </p:spTree>
    <p:extLst>
      <p:ext uri="{BB962C8B-B14F-4D97-AF65-F5344CB8AC3E}">
        <p14:creationId xmlns:p14="http://schemas.microsoft.com/office/powerpoint/2010/main" val="28866958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r>
              <a:rPr lang="en-IN" altLang="en-US" sz="3600" dirty="0">
                <a:latin typeface="+mj-lt"/>
              </a:rPr>
              <a:t>Monopoly in the Long Run: Barriers to Entry </a:t>
            </a:r>
            <a:r>
              <a:rPr lang="en-IN" altLang="en-US" sz="2800" dirty="0">
                <a:latin typeface="+mj-lt"/>
              </a:rPr>
              <a:t>(3 of 3)</a:t>
            </a:r>
            <a:endParaRPr lang="en-US" sz="2800" dirty="0">
              <a:latin typeface="+mj-lt"/>
            </a:endParaRPr>
          </a:p>
        </p:txBody>
      </p:sp>
      <p:sp>
        <p:nvSpPr>
          <p:cNvPr id="3" name="Content Placeholder 2"/>
          <p:cNvSpPr>
            <a:spLocks noGrp="1"/>
          </p:cNvSpPr>
          <p:nvPr>
            <p:ph idx="1"/>
          </p:nvPr>
        </p:nvSpPr>
        <p:spPr>
          <a:xfrm>
            <a:off x="457200" y="1600200"/>
            <a:ext cx="8229600" cy="1669688"/>
          </a:xfrm>
        </p:spPr>
        <p:txBody>
          <a:bodyPr wrap="square">
            <a:spAutoFit/>
          </a:bodyPr>
          <a:lstStyle/>
          <a:p>
            <a:pPr marL="0" indent="0">
              <a:buNone/>
            </a:pPr>
            <a:r>
              <a:rPr lang="en-US" sz="2400" b="1" dirty="0"/>
              <a:t>Ownership of a Scarce Factor of Production</a:t>
            </a:r>
          </a:p>
          <a:p>
            <a:r>
              <a:rPr lang="en-US" sz="2400" dirty="0"/>
              <a:t>If production requires a particular input and one firm owns the entire supply of that input, that firm will control the industry.</a:t>
            </a:r>
          </a:p>
        </p:txBody>
      </p:sp>
      <p:sp>
        <p:nvSpPr>
          <p:cNvPr id="4" name="Content Placeholder 3"/>
          <p:cNvSpPr>
            <a:spLocks noGrp="1"/>
          </p:cNvSpPr>
          <p:nvPr>
            <p:ph idx="13"/>
          </p:nvPr>
        </p:nvSpPr>
        <p:spPr>
          <a:xfrm>
            <a:off x="457200" y="3395141"/>
            <a:ext cx="8205788" cy="1669688"/>
          </a:xfrm>
        </p:spPr>
        <p:txBody>
          <a:bodyPr>
            <a:spAutoFit/>
          </a:bodyPr>
          <a:lstStyle/>
          <a:p>
            <a:pPr marL="0" indent="0">
              <a:buNone/>
            </a:pPr>
            <a:r>
              <a:rPr lang="en-US" sz="2400" b="1" dirty="0"/>
              <a:t>Network Effects</a:t>
            </a:r>
          </a:p>
          <a:p>
            <a:r>
              <a:rPr lang="en-US" sz="2400" b="1" dirty="0"/>
              <a:t>network externalities  </a:t>
            </a:r>
            <a:r>
              <a:rPr lang="en-US" sz="2400" dirty="0"/>
              <a:t>The value of a product to a consumer increases with the number of that product being sold or used in the market.</a:t>
            </a:r>
          </a:p>
        </p:txBody>
      </p:sp>
    </p:spTree>
    <p:extLst>
      <p:ext uri="{BB962C8B-B14F-4D97-AF65-F5344CB8AC3E}">
        <p14:creationId xmlns:p14="http://schemas.microsoft.com/office/powerpoint/2010/main" val="15358456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344" y="754070"/>
            <a:ext cx="8229600" cy="553998"/>
          </a:xfrm>
        </p:spPr>
        <p:txBody>
          <a:bodyPr>
            <a:spAutoFit/>
          </a:bodyPr>
          <a:lstStyle/>
          <a:p>
            <a:r>
              <a:rPr lang="en-IN" altLang="en-US" sz="3600" dirty="0">
                <a:latin typeface="+mj-lt"/>
              </a:rPr>
              <a:t>The Social Costs of Monopoly</a:t>
            </a:r>
            <a:endParaRPr lang="en-US" sz="2800" dirty="0">
              <a:latin typeface="+mj-lt"/>
            </a:endParaRPr>
          </a:p>
        </p:txBody>
      </p:sp>
      <p:sp>
        <p:nvSpPr>
          <p:cNvPr id="3" name="Content Placeholder 2"/>
          <p:cNvSpPr>
            <a:spLocks noGrp="1"/>
          </p:cNvSpPr>
          <p:nvPr>
            <p:ph idx="1"/>
          </p:nvPr>
        </p:nvSpPr>
        <p:spPr>
          <a:xfrm>
            <a:off x="457200" y="1600201"/>
            <a:ext cx="8205788" cy="1669688"/>
          </a:xfrm>
        </p:spPr>
        <p:txBody>
          <a:bodyPr wrap="square">
            <a:spAutoFit/>
          </a:bodyPr>
          <a:lstStyle/>
          <a:p>
            <a:pPr marL="0" indent="0">
              <a:buNone/>
            </a:pPr>
            <a:r>
              <a:rPr lang="en-US" sz="2400" b="1" dirty="0"/>
              <a:t>Inefficiency and Consumer Loss</a:t>
            </a:r>
          </a:p>
          <a:p>
            <a:r>
              <a:rPr lang="en-US" sz="2400" b="1" dirty="0"/>
              <a:t>deadweight loss </a:t>
            </a:r>
            <a:r>
              <a:rPr lang="en-US" sz="2400" b="1" i="1" dirty="0"/>
              <a:t>or </a:t>
            </a:r>
            <a:r>
              <a:rPr lang="en-US" sz="2400" b="1" dirty="0"/>
              <a:t>excess burden of a monopoly  </a:t>
            </a:r>
            <a:r>
              <a:rPr lang="en-US" sz="2400" dirty="0"/>
              <a:t>The social cost associated with the distortion in consumption from a monopoly price.</a:t>
            </a:r>
          </a:p>
        </p:txBody>
      </p:sp>
    </p:spTree>
    <p:extLst>
      <p:ext uri="{BB962C8B-B14F-4D97-AF65-F5344CB8AC3E}">
        <p14:creationId xmlns:p14="http://schemas.microsoft.com/office/powerpoint/2010/main" val="16483278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344" y="219122"/>
            <a:ext cx="8229600" cy="1107996"/>
          </a:xfrm>
        </p:spPr>
        <p:txBody>
          <a:bodyPr>
            <a:spAutoFit/>
          </a:bodyPr>
          <a:lstStyle/>
          <a:p>
            <a:r>
              <a:rPr lang="en-IN" altLang="en-US" sz="3600" dirty="0">
                <a:latin typeface="+mj-lt"/>
              </a:rPr>
              <a:t>Figure 13.8 Welfare Loss from Monopoly</a:t>
            </a:r>
            <a:endParaRPr lang="en-US" sz="2800" dirty="0">
              <a:latin typeface="+mj-lt"/>
            </a:endParaRPr>
          </a:p>
        </p:txBody>
      </p:sp>
      <p:sp>
        <p:nvSpPr>
          <p:cNvPr id="3" name="Content Placeholder 2"/>
          <p:cNvSpPr>
            <a:spLocks noGrp="1"/>
          </p:cNvSpPr>
          <p:nvPr>
            <p:ph idx="1"/>
          </p:nvPr>
        </p:nvSpPr>
        <p:spPr>
          <a:xfrm>
            <a:off x="457200" y="1566332"/>
            <a:ext cx="4038600" cy="4824398"/>
          </a:xfrm>
        </p:spPr>
        <p:txBody>
          <a:bodyPr wrap="square">
            <a:spAutoFit/>
          </a:bodyPr>
          <a:lstStyle/>
          <a:p>
            <a:pPr marL="285750" indent="-285750">
              <a:lnSpc>
                <a:spcPct val="105000"/>
              </a:lnSpc>
              <a:spcBef>
                <a:spcPts val="1800"/>
              </a:spcBef>
              <a:spcAft>
                <a:spcPct val="0"/>
              </a:spcAft>
            </a:pPr>
            <a:r>
              <a:rPr lang="en-US" sz="1800" dirty="0"/>
              <a:t>A demand curve shows the amounts that people are willing to pay at each potential level of output. Thus, the demand curve can be used to approximate the benefits to the consumer of raising output above 2,000 units.</a:t>
            </a:r>
          </a:p>
          <a:p>
            <a:pPr marL="285750" indent="-285750">
              <a:lnSpc>
                <a:spcPct val="105000"/>
              </a:lnSpc>
              <a:spcBef>
                <a:spcPts val="1800"/>
              </a:spcBef>
              <a:spcAft>
                <a:spcPct val="0"/>
              </a:spcAft>
            </a:pPr>
            <a:r>
              <a:rPr lang="en-US" sz="1800" i="1" dirty="0"/>
              <a:t>MC</a:t>
            </a:r>
            <a:r>
              <a:rPr lang="en-US" sz="1800" dirty="0"/>
              <a:t> reflects the marginal cost of the resources needed.</a:t>
            </a:r>
          </a:p>
          <a:p>
            <a:pPr marL="285750" indent="-285750">
              <a:lnSpc>
                <a:spcPct val="105000"/>
              </a:lnSpc>
              <a:spcBef>
                <a:spcPts val="1800"/>
              </a:spcBef>
              <a:spcAft>
                <a:spcPct val="0"/>
              </a:spcAft>
            </a:pPr>
            <a:r>
              <a:rPr lang="en-US" sz="1800" dirty="0"/>
              <a:t>The triangle </a:t>
            </a:r>
            <a:r>
              <a:rPr lang="en-US" sz="1800" i="1" dirty="0"/>
              <a:t>ABC</a:t>
            </a:r>
            <a:r>
              <a:rPr lang="en-US" sz="1800" dirty="0"/>
              <a:t> roughly measures the net social gain of moving from 2,000 units to 4,000 units (or the loss that results when monopoly decreases output from 4,000 units to 2,000 units).</a:t>
            </a:r>
          </a:p>
        </p:txBody>
      </p:sp>
      <p:pic>
        <p:nvPicPr>
          <p:cNvPr id="35842" name="Picture 2" descr="The graph shows the following data:&#10;Y-axis: Dollars ($)&#10;X-axis: Units of output, Q&#10;The Demand line is drawn from point (0, $6.00) through points (Qm = 2000, Pm = $4.00) and (Qc = 4000, Pc = MC = $2.00)&#10;The MR line is drawn from point (0, $6.00) through point (Qm = 2000, Pc = MC = $2.00) and into negative&#10;A horizontal line labeled &quot;MC = ATC&quot; is drawn from (0, Pc = MC = $2.00) through points (Qm = 2000, Pc = MC = $2.00) and (Qm = 4000, Pc = MC = $2.00)&#10;Triangle ABC is shaded on the graph.&#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167" y="1600200"/>
            <a:ext cx="4081133" cy="3271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40493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344" y="754070"/>
            <a:ext cx="8229600" cy="553998"/>
          </a:xfrm>
        </p:spPr>
        <p:txBody>
          <a:bodyPr>
            <a:spAutoFit/>
          </a:bodyPr>
          <a:lstStyle/>
          <a:p>
            <a:r>
              <a:rPr lang="en-IN" altLang="en-US" sz="3600" dirty="0">
                <a:latin typeface="+mj-lt"/>
              </a:rPr>
              <a:t>Rent-Seeking </a:t>
            </a:r>
            <a:r>
              <a:rPr lang="en-IN" altLang="en-US" sz="3600" dirty="0" err="1">
                <a:latin typeface="+mj-lt"/>
              </a:rPr>
              <a:t>Behavior</a:t>
            </a:r>
            <a:endParaRPr lang="en-US" sz="2800" dirty="0">
              <a:latin typeface="+mj-lt"/>
            </a:endParaRPr>
          </a:p>
        </p:txBody>
      </p:sp>
      <p:sp>
        <p:nvSpPr>
          <p:cNvPr id="3" name="Content Placeholder 2"/>
          <p:cNvSpPr>
            <a:spLocks noGrp="1"/>
          </p:cNvSpPr>
          <p:nvPr>
            <p:ph idx="1"/>
          </p:nvPr>
        </p:nvSpPr>
        <p:spPr>
          <a:xfrm>
            <a:off x="457200" y="1600201"/>
            <a:ext cx="8205788" cy="2408352"/>
          </a:xfrm>
        </p:spPr>
        <p:txBody>
          <a:bodyPr wrap="square">
            <a:spAutoFit/>
          </a:bodyPr>
          <a:lstStyle/>
          <a:p>
            <a:r>
              <a:rPr lang="en-US" sz="2400" b="1" dirty="0"/>
              <a:t>rent-seeking  behavior</a:t>
            </a:r>
            <a:r>
              <a:rPr lang="en-US" sz="2400" b="1" dirty="0">
                <a:solidFill>
                  <a:srgbClr val="006668"/>
                </a:solidFill>
              </a:rPr>
              <a:t>  </a:t>
            </a:r>
            <a:r>
              <a:rPr lang="en-US" sz="2400" dirty="0"/>
              <a:t>Actions taken by households or firms to preserve economic profits.</a:t>
            </a:r>
          </a:p>
          <a:p>
            <a:r>
              <a:rPr lang="en-US" sz="2400" b="1" dirty="0"/>
              <a:t>government  failure</a:t>
            </a:r>
            <a:r>
              <a:rPr lang="en-US" sz="2400" b="1" dirty="0">
                <a:solidFill>
                  <a:srgbClr val="006668"/>
                </a:solidFill>
              </a:rPr>
              <a:t>  </a:t>
            </a:r>
            <a:r>
              <a:rPr lang="en-US" sz="2400" dirty="0"/>
              <a:t>Occurs when the government becomes the tool of the rent seeker and the allocation of resources is made even less efficient by the intervention of government.</a:t>
            </a:r>
          </a:p>
        </p:txBody>
      </p:sp>
    </p:spTree>
    <p:extLst>
      <p:ext uri="{BB962C8B-B14F-4D97-AF65-F5344CB8AC3E}">
        <p14:creationId xmlns:p14="http://schemas.microsoft.com/office/powerpoint/2010/main" val="8941315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344" y="754070"/>
            <a:ext cx="8229600" cy="553998"/>
          </a:xfrm>
        </p:spPr>
        <p:txBody>
          <a:bodyPr>
            <a:spAutoFit/>
          </a:bodyPr>
          <a:lstStyle/>
          <a:p>
            <a:r>
              <a:rPr lang="en-IN" altLang="en-US" sz="3600" dirty="0">
                <a:latin typeface="+mj-lt"/>
              </a:rPr>
              <a:t>Price Discrimination</a:t>
            </a:r>
            <a:endParaRPr lang="en-US" sz="2800" dirty="0">
              <a:latin typeface="+mj-lt"/>
            </a:endParaRPr>
          </a:p>
        </p:txBody>
      </p:sp>
      <p:sp>
        <p:nvSpPr>
          <p:cNvPr id="3" name="Content Placeholder 2"/>
          <p:cNvSpPr>
            <a:spLocks noGrp="1"/>
          </p:cNvSpPr>
          <p:nvPr>
            <p:ph idx="1"/>
          </p:nvPr>
        </p:nvSpPr>
        <p:spPr>
          <a:xfrm>
            <a:off x="457200" y="1600201"/>
            <a:ext cx="8205788" cy="2408352"/>
          </a:xfrm>
        </p:spPr>
        <p:txBody>
          <a:bodyPr wrap="square">
            <a:spAutoFit/>
          </a:bodyPr>
          <a:lstStyle/>
          <a:p>
            <a:r>
              <a:rPr lang="en-US" sz="2400" b="1" dirty="0"/>
              <a:t>price discrimination</a:t>
            </a:r>
            <a:r>
              <a:rPr lang="en-US" sz="2400" b="1" dirty="0">
                <a:solidFill>
                  <a:srgbClr val="006668"/>
                </a:solidFill>
              </a:rPr>
              <a:t>  </a:t>
            </a:r>
            <a:r>
              <a:rPr lang="en-US" sz="2400" dirty="0"/>
              <a:t>Charging different prices to different buyers for identical products, where these price differences are not an inflection of cost differences.</a:t>
            </a:r>
          </a:p>
          <a:p>
            <a:r>
              <a:rPr lang="en-US" sz="2400" b="1" dirty="0"/>
              <a:t>perfect price discrimination</a:t>
            </a:r>
            <a:r>
              <a:rPr lang="en-US" sz="2400" b="1" dirty="0">
                <a:solidFill>
                  <a:srgbClr val="006668"/>
                </a:solidFill>
              </a:rPr>
              <a:t>  </a:t>
            </a:r>
            <a:r>
              <a:rPr lang="en-US" sz="2400" dirty="0"/>
              <a:t>Occurs when a firm charges the maximum amount that buyers are willing to pay for each unit.</a:t>
            </a:r>
          </a:p>
        </p:txBody>
      </p:sp>
    </p:spTree>
    <p:extLst>
      <p:ext uri="{BB962C8B-B14F-4D97-AF65-F5344CB8AC3E}">
        <p14:creationId xmlns:p14="http://schemas.microsoft.com/office/powerpoint/2010/main" val="37091400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4181"/>
            <a:ext cx="8229600" cy="1107996"/>
          </a:xfrm>
        </p:spPr>
        <p:txBody>
          <a:bodyPr>
            <a:spAutoFit/>
          </a:bodyPr>
          <a:lstStyle/>
          <a:p>
            <a:r>
              <a:rPr lang="en-IN" sz="3600" dirty="0">
                <a:latin typeface="+mj-lt"/>
              </a:rPr>
              <a:t>Chapter Outline and Learning Objectives </a:t>
            </a:r>
            <a:r>
              <a:rPr lang="en-IN" sz="2800" dirty="0">
                <a:latin typeface="+mj-lt"/>
              </a:rPr>
              <a:t>(1 of 2)</a:t>
            </a:r>
          </a:p>
        </p:txBody>
      </p:sp>
      <p:sp>
        <p:nvSpPr>
          <p:cNvPr id="3" name="Content Placeholder 2"/>
          <p:cNvSpPr>
            <a:spLocks noGrp="1"/>
          </p:cNvSpPr>
          <p:nvPr>
            <p:ph idx="1"/>
          </p:nvPr>
        </p:nvSpPr>
        <p:spPr>
          <a:xfrm>
            <a:off x="457200" y="1600201"/>
            <a:ext cx="8205788" cy="1669688"/>
          </a:xfrm>
        </p:spPr>
        <p:txBody>
          <a:bodyPr>
            <a:spAutoFit/>
          </a:bodyPr>
          <a:lstStyle/>
          <a:p>
            <a:pPr marL="0" indent="0">
              <a:buNone/>
            </a:pPr>
            <a:r>
              <a:rPr lang="en-IN" sz="2400" b="1" dirty="0"/>
              <a:t>13.1</a:t>
            </a:r>
            <a:r>
              <a:rPr lang="en-IN" sz="2400" b="1" dirty="0">
                <a:solidFill>
                  <a:schemeClr val="bg2"/>
                </a:solidFill>
              </a:rPr>
              <a:t> </a:t>
            </a:r>
            <a:r>
              <a:rPr lang="en-IN" sz="2400" b="1" dirty="0"/>
              <a:t>Imperfect Competition and Market Power: Core Concepts</a:t>
            </a:r>
          </a:p>
          <a:p>
            <a:pPr marL="271463" indent="-271463"/>
            <a:r>
              <a:rPr lang="en-IN" sz="2400" dirty="0"/>
              <a:t>Explain the fundamentals of imperfect competition and market power.</a:t>
            </a:r>
          </a:p>
        </p:txBody>
      </p:sp>
      <p:sp>
        <p:nvSpPr>
          <p:cNvPr id="4" name="Content Placeholder 3"/>
          <p:cNvSpPr>
            <a:spLocks noGrp="1"/>
          </p:cNvSpPr>
          <p:nvPr>
            <p:ph sz="quarter" idx="13"/>
          </p:nvPr>
        </p:nvSpPr>
        <p:spPr>
          <a:xfrm>
            <a:off x="457200" y="3371850"/>
            <a:ext cx="8205788" cy="1300356"/>
          </a:xfrm>
        </p:spPr>
        <p:txBody>
          <a:bodyPr>
            <a:spAutoFit/>
          </a:bodyPr>
          <a:lstStyle/>
          <a:p>
            <a:pPr marL="0" indent="0">
              <a:buSzPct val="100000"/>
              <a:buNone/>
            </a:pPr>
            <a:r>
              <a:rPr lang="en-IN" sz="2400" b="1" dirty="0"/>
              <a:t>13.2</a:t>
            </a:r>
            <a:r>
              <a:rPr lang="en-IN" sz="2400" b="1" dirty="0">
                <a:solidFill>
                  <a:schemeClr val="bg2"/>
                </a:solidFill>
              </a:rPr>
              <a:t> </a:t>
            </a:r>
            <a:r>
              <a:rPr lang="en-IN" sz="2400" b="1" dirty="0"/>
              <a:t>Price and Output Decisions in Pure Monopoly Markets</a:t>
            </a:r>
          </a:p>
          <a:p>
            <a:pPr marL="271463" indent="-271463">
              <a:buSzPct val="100000"/>
            </a:pPr>
            <a:r>
              <a:rPr lang="en-IN" sz="2400" dirty="0"/>
              <a:t>Discuss revenue and demand in monopolistic markets.</a:t>
            </a:r>
          </a:p>
        </p:txBody>
      </p:sp>
      <p:sp>
        <p:nvSpPr>
          <p:cNvPr id="5" name="Content Placeholder 4"/>
          <p:cNvSpPr>
            <a:spLocks noGrp="1"/>
          </p:cNvSpPr>
          <p:nvPr>
            <p:ph sz="quarter" idx="14"/>
          </p:nvPr>
        </p:nvSpPr>
        <p:spPr>
          <a:xfrm>
            <a:off x="457200" y="4933950"/>
            <a:ext cx="8205788" cy="931024"/>
          </a:xfrm>
        </p:spPr>
        <p:txBody>
          <a:bodyPr>
            <a:spAutoFit/>
          </a:bodyPr>
          <a:lstStyle/>
          <a:p>
            <a:pPr marL="0" indent="0">
              <a:buSzPct val="100000"/>
              <a:buNone/>
            </a:pPr>
            <a:r>
              <a:rPr lang="en-IN" sz="2400" b="1" dirty="0"/>
              <a:t>13.3</a:t>
            </a:r>
            <a:r>
              <a:rPr lang="en-IN" sz="2400" dirty="0"/>
              <a:t> </a:t>
            </a:r>
            <a:r>
              <a:rPr lang="en-IN" sz="2400" b="1" dirty="0"/>
              <a:t>The Social Costs of Monopoly</a:t>
            </a:r>
          </a:p>
          <a:p>
            <a:pPr marL="271463" indent="-271463">
              <a:buSzPct val="100000"/>
            </a:pPr>
            <a:r>
              <a:rPr lang="en-IN" sz="2400" dirty="0"/>
              <a:t>Explain the source of the social costs for a monopoly.</a:t>
            </a:r>
          </a:p>
        </p:txBody>
      </p:sp>
    </p:spTree>
    <p:extLst>
      <p:ext uri="{BB962C8B-B14F-4D97-AF65-F5344CB8AC3E}">
        <p14:creationId xmlns:p14="http://schemas.microsoft.com/office/powerpoint/2010/main" val="3925979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344" y="222766"/>
            <a:ext cx="8229600" cy="553998"/>
          </a:xfrm>
        </p:spPr>
        <p:txBody>
          <a:bodyPr>
            <a:spAutoFit/>
          </a:bodyPr>
          <a:lstStyle/>
          <a:p>
            <a:r>
              <a:rPr lang="en-IN" altLang="en-US" sz="3600" dirty="0">
                <a:latin typeface="+mj-lt"/>
              </a:rPr>
              <a:t>Figure 13.9 Price Discrimination</a:t>
            </a:r>
            <a:endParaRPr lang="en-US" sz="3600" dirty="0">
              <a:latin typeface="+mj-lt"/>
            </a:endParaRPr>
          </a:p>
        </p:txBody>
      </p:sp>
      <p:pic>
        <p:nvPicPr>
          <p:cNvPr id="36867" name="Picture 3" descr="The first graph shows the following data:&#10;Y-axis: Dollars ($)&#10;X-axis: Units of output, Q&#10;Points A, B, and C go left to right, top to bottom:&#10;Point A lines up with $5.75 on the y-axis, but with unlabeled point on the x-axis.&#10;Point B lines up with $5.50 on the y-axis, but with unlabeled point on the x-axis.&#10;Point C: (Qc = 4000, $2.00)&#10;The Demand line is drawn from point (0, $6.00) through points A, B, (Qm = 2000, $4.00), and C.&#10;The MR line is drawn from point (0, $6.00) through point (Qm = 2000, $2.00) and into negative.&#10;A horizontal line labeled &quot;MC = ATC&quot; is drawn from (0, $2.00) through points (Qm = 2000, $2.00) and (Qm = 4000, $2.00)&#10;A triangle is shaded between points (0, $6.00), (Qm = 2000, $4.00), and (0, $4.00)&#10;a. Consumer surplus is the shaded areas if the firm charges a single price of $4 per unit.&#10;&#10;The second graph shows the following data:&#10;Y-axis: Dollars ($)&#10;X-axis: Units of output, Q&#10;Point C: (Qc = 4000, MC = $2.00)&#10;A line labeled &quot;Demand = MR&quot; is drawn from point (0, $6.00) and through point C.&#10;A line labeled &quot;MC = ATC” is drawn horizontally from point (0, MC = $2.00) and through point C.&#10;A triangle is shaded between points (0, $6.00), (0, MC = $2.00), and point C.&#10;b. Profit for a perfectly price-discriminating monopolist is shown as the shaded area.&#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93435" y="837103"/>
            <a:ext cx="2557129" cy="3968077"/>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a:xfrm>
            <a:off x="457200" y="4899961"/>
            <a:ext cx="8229600" cy="1492716"/>
          </a:xfrm>
        </p:spPr>
        <p:txBody>
          <a:bodyPr>
            <a:spAutoFit/>
          </a:bodyPr>
          <a:lstStyle/>
          <a:p>
            <a:pPr marL="285750" indent="-285750">
              <a:spcBef>
                <a:spcPts val="600"/>
              </a:spcBef>
            </a:pPr>
            <a:r>
              <a:rPr lang="en-US" sz="1200" dirty="0"/>
              <a:t>In panel (a), consumer </a:t>
            </a:r>
            <a:r>
              <a:rPr lang="en-US" sz="1200" i="1" dirty="0"/>
              <a:t>A </a:t>
            </a:r>
            <a:r>
              <a:rPr lang="en-US" sz="1200" dirty="0"/>
              <a:t>is willing to pay $5.75. If the price-discriminating firm can charge $5.75 to </a:t>
            </a:r>
            <a:r>
              <a:rPr lang="en-US" sz="1200" i="1" dirty="0"/>
              <a:t>A</a:t>
            </a:r>
            <a:r>
              <a:rPr lang="en-US" sz="1200" dirty="0"/>
              <a:t>, profit is $3.75. </a:t>
            </a:r>
          </a:p>
          <a:p>
            <a:pPr marL="285750" indent="-285750">
              <a:spcBef>
                <a:spcPts val="600"/>
              </a:spcBef>
            </a:pPr>
            <a:r>
              <a:rPr lang="en-US" sz="1200" dirty="0"/>
              <a:t>A monopolist who cannot price discriminate would maximize profit by charging $4. </a:t>
            </a:r>
          </a:p>
          <a:p>
            <a:pPr marL="285750" indent="-285750">
              <a:spcBef>
                <a:spcPts val="600"/>
              </a:spcBef>
            </a:pPr>
            <a:r>
              <a:rPr lang="en-US" sz="1200" dirty="0"/>
              <a:t>At a price of $4.00, the firm makes $2.00 in profit, and consumer </a:t>
            </a:r>
            <a:r>
              <a:rPr lang="en-US" sz="1200" i="1" dirty="0"/>
              <a:t>A</a:t>
            </a:r>
            <a:r>
              <a:rPr lang="en-US" sz="1200" dirty="0"/>
              <a:t> enjoys a consumer surplus of $1.75.</a:t>
            </a:r>
          </a:p>
          <a:p>
            <a:pPr marL="285750" indent="-285750">
              <a:spcBef>
                <a:spcPts val="600"/>
              </a:spcBef>
            </a:pPr>
            <a:r>
              <a:rPr lang="en-US" sz="1200" dirty="0"/>
              <a:t>In panel (b), for a perfectly price-discriminating monopolist, the demand curve is the same as marginal revenue.</a:t>
            </a:r>
          </a:p>
          <a:p>
            <a:pPr marL="285750" indent="-285750">
              <a:spcBef>
                <a:spcPts val="600"/>
              </a:spcBef>
            </a:pPr>
            <a:r>
              <a:rPr lang="en-US" sz="1200" dirty="0"/>
              <a:t>The firm will produce as long as </a:t>
            </a:r>
            <a:r>
              <a:rPr lang="en-US" sz="1200" i="1" dirty="0"/>
              <a:t>MR</a:t>
            </a:r>
            <a:r>
              <a:rPr lang="en-US" sz="1200" dirty="0"/>
              <a:t> &gt; </a:t>
            </a:r>
            <a:r>
              <a:rPr lang="en-US" sz="1200" i="1" dirty="0"/>
              <a:t>MC</a:t>
            </a:r>
            <a:r>
              <a:rPr lang="en-US" sz="1200" dirty="0"/>
              <a:t>, up to </a:t>
            </a:r>
            <a:r>
              <a:rPr lang="en-US" sz="1200" i="1" dirty="0"/>
              <a:t>Q</a:t>
            </a:r>
            <a:r>
              <a:rPr lang="en-US" sz="1200" i="1" baseline="-25000" dirty="0"/>
              <a:t>c</a:t>
            </a:r>
            <a:r>
              <a:rPr lang="en-US" sz="1200" dirty="0"/>
              <a:t>. </a:t>
            </a:r>
          </a:p>
          <a:p>
            <a:pPr marL="285750" indent="-285750">
              <a:spcBef>
                <a:spcPts val="600"/>
              </a:spcBef>
            </a:pPr>
            <a:r>
              <a:rPr lang="en-US" sz="1200" dirty="0"/>
              <a:t>At </a:t>
            </a:r>
            <a:r>
              <a:rPr lang="en-US" sz="1200" i="1" dirty="0"/>
              <a:t>Q</a:t>
            </a:r>
            <a:r>
              <a:rPr lang="en-US" sz="1200" i="1" baseline="-25000" dirty="0"/>
              <a:t>c</a:t>
            </a:r>
            <a:r>
              <a:rPr lang="en-US" sz="1200" dirty="0"/>
              <a:t>, profit is the entire shaded area, and consumer surplus is zero.</a:t>
            </a:r>
          </a:p>
        </p:txBody>
      </p:sp>
    </p:spTree>
    <p:extLst>
      <p:ext uri="{BB962C8B-B14F-4D97-AF65-F5344CB8AC3E}">
        <p14:creationId xmlns:p14="http://schemas.microsoft.com/office/powerpoint/2010/main" val="28011509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344" y="754070"/>
            <a:ext cx="8229600" cy="553998"/>
          </a:xfrm>
        </p:spPr>
        <p:txBody>
          <a:bodyPr>
            <a:spAutoFit/>
          </a:bodyPr>
          <a:lstStyle/>
          <a:p>
            <a:r>
              <a:rPr lang="en-IN" altLang="en-US" sz="3600" dirty="0">
                <a:latin typeface="+mj-lt"/>
              </a:rPr>
              <a:t>Examples of Price Discrimination</a:t>
            </a:r>
            <a:endParaRPr lang="en-US" sz="2800" dirty="0">
              <a:latin typeface="+mj-lt"/>
            </a:endParaRPr>
          </a:p>
        </p:txBody>
      </p:sp>
      <p:sp>
        <p:nvSpPr>
          <p:cNvPr id="3" name="Content Placeholder 2"/>
          <p:cNvSpPr>
            <a:spLocks noGrp="1"/>
          </p:cNvSpPr>
          <p:nvPr>
            <p:ph idx="1"/>
          </p:nvPr>
        </p:nvSpPr>
        <p:spPr>
          <a:xfrm>
            <a:off x="457200" y="1600201"/>
            <a:ext cx="8205788" cy="4639732"/>
          </a:xfrm>
        </p:spPr>
        <p:txBody>
          <a:bodyPr wrap="square">
            <a:spAutoFit/>
          </a:bodyPr>
          <a:lstStyle/>
          <a:p>
            <a:pPr>
              <a:spcAft>
                <a:spcPct val="0"/>
              </a:spcAft>
            </a:pPr>
            <a:r>
              <a:rPr lang="en-US" sz="2400" dirty="0"/>
              <a:t>Movie theaters, hotels, and many other industries routinely charge lower prices for children and elderly people than for others.</a:t>
            </a:r>
          </a:p>
          <a:p>
            <a:pPr>
              <a:spcAft>
                <a:spcPct val="0"/>
              </a:spcAft>
            </a:pPr>
            <a:r>
              <a:rPr lang="en-US" sz="2400" dirty="0"/>
              <a:t>With price discrimination, the objective of the firm is to segment the market into different identifiable groups, with each group having a different elasticity of demand.</a:t>
            </a:r>
          </a:p>
          <a:p>
            <a:pPr>
              <a:spcAft>
                <a:spcPct val="0"/>
              </a:spcAft>
            </a:pPr>
            <a:r>
              <a:rPr lang="en-US" sz="2400" dirty="0"/>
              <a:t>The optimal strategy for a firm that can sell in more than one market is to charge higher prices in markets with low demand </a:t>
            </a:r>
            <a:r>
              <a:rPr lang="en-US" sz="2400" dirty="0" err="1"/>
              <a:t>elasticities</a:t>
            </a:r>
            <a:r>
              <a:rPr lang="en-US" sz="2400" dirty="0"/>
              <a:t>.</a:t>
            </a:r>
          </a:p>
          <a:p>
            <a:pPr>
              <a:spcAft>
                <a:spcPct val="0"/>
              </a:spcAft>
            </a:pPr>
            <a:r>
              <a:rPr lang="en-US" sz="2400" b="1" dirty="0"/>
              <a:t>no arbitrage condition  </a:t>
            </a:r>
            <a:r>
              <a:rPr lang="en-US" sz="2400" dirty="0"/>
              <a:t>To effectively price discriminate firms must prevent customers from reselling.</a:t>
            </a:r>
          </a:p>
        </p:txBody>
      </p:sp>
    </p:spTree>
    <p:extLst>
      <p:ext uri="{BB962C8B-B14F-4D97-AF65-F5344CB8AC3E}">
        <p14:creationId xmlns:p14="http://schemas.microsoft.com/office/powerpoint/2010/main" val="31441876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5254"/>
            <a:ext cx="8229600" cy="553998"/>
          </a:xfrm>
        </p:spPr>
        <p:txBody>
          <a:bodyPr>
            <a:spAutoFit/>
          </a:bodyPr>
          <a:lstStyle/>
          <a:p>
            <a:r>
              <a:rPr lang="en-IN" altLang="en-US" sz="3600" dirty="0">
                <a:latin typeface="+mj-lt"/>
              </a:rPr>
              <a:t>Economics In Practice </a:t>
            </a:r>
            <a:r>
              <a:rPr lang="en-IN" altLang="en-US" sz="2800" dirty="0">
                <a:latin typeface="+mj-lt"/>
              </a:rPr>
              <a:t>(3 of 4)</a:t>
            </a:r>
            <a:endParaRPr lang="en-US" sz="2800" dirty="0">
              <a:latin typeface="+mj-lt"/>
            </a:endParaRPr>
          </a:p>
        </p:txBody>
      </p:sp>
      <p:sp>
        <p:nvSpPr>
          <p:cNvPr id="4" name="Content Placeholder 3"/>
          <p:cNvSpPr>
            <a:spLocks noGrp="1"/>
          </p:cNvSpPr>
          <p:nvPr>
            <p:ph sz="quarter" idx="14"/>
          </p:nvPr>
        </p:nvSpPr>
        <p:spPr>
          <a:xfrm>
            <a:off x="457200" y="862042"/>
            <a:ext cx="8205788" cy="861774"/>
          </a:xfrm>
        </p:spPr>
        <p:txBody>
          <a:bodyPr>
            <a:spAutoFit/>
          </a:bodyPr>
          <a:lstStyle/>
          <a:p>
            <a:pPr marL="0" indent="0">
              <a:buNone/>
            </a:pPr>
            <a:r>
              <a:rPr lang="en-IN" sz="2800" b="1" dirty="0">
                <a:solidFill>
                  <a:schemeClr val="bg2"/>
                </a:solidFill>
              </a:rPr>
              <a:t>Price Discrimination at Work: Laos’s </a:t>
            </a:r>
            <a:r>
              <a:rPr lang="en-IN" sz="2800" b="1" dirty="0" err="1">
                <a:solidFill>
                  <a:schemeClr val="bg2"/>
                </a:solidFill>
              </a:rPr>
              <a:t>Wat</a:t>
            </a:r>
            <a:r>
              <a:rPr lang="en-IN" sz="2800" b="1" dirty="0">
                <a:solidFill>
                  <a:schemeClr val="bg2"/>
                </a:solidFill>
              </a:rPr>
              <a:t> Si </a:t>
            </a:r>
            <a:r>
              <a:rPr lang="en-IN" sz="2800" b="1" dirty="0" err="1">
                <a:solidFill>
                  <a:schemeClr val="bg2"/>
                </a:solidFill>
              </a:rPr>
              <a:t>Saket</a:t>
            </a:r>
            <a:endParaRPr lang="en-IN" sz="2800" b="1" dirty="0">
              <a:solidFill>
                <a:schemeClr val="bg2"/>
              </a:solidFill>
            </a:endParaRPr>
          </a:p>
        </p:txBody>
      </p:sp>
      <p:sp>
        <p:nvSpPr>
          <p:cNvPr id="3" name="Content Placeholder 2"/>
          <p:cNvSpPr>
            <a:spLocks noGrp="1"/>
          </p:cNvSpPr>
          <p:nvPr>
            <p:ph idx="1"/>
          </p:nvPr>
        </p:nvSpPr>
        <p:spPr>
          <a:xfrm>
            <a:off x="457200" y="1905010"/>
            <a:ext cx="4038600" cy="3070071"/>
          </a:xfrm>
        </p:spPr>
        <p:txBody>
          <a:bodyPr wrap="square">
            <a:spAutoFit/>
          </a:bodyPr>
          <a:lstStyle/>
          <a:p>
            <a:pPr marL="0" indent="0">
              <a:buNone/>
            </a:pPr>
            <a:r>
              <a:rPr lang="en-US" sz="1800" dirty="0"/>
              <a:t>In Laos, foreigners pay 2.5 times the price Laotians pay to enter a temple. </a:t>
            </a:r>
          </a:p>
          <a:p>
            <a:pPr marL="0" indent="0">
              <a:buNone/>
            </a:pPr>
            <a:r>
              <a:rPr lang="en-US" sz="1800" dirty="0"/>
              <a:t>Is this price discrimination fair?</a:t>
            </a:r>
          </a:p>
          <a:p>
            <a:pPr marL="0" indent="0">
              <a:buNone/>
            </a:pPr>
            <a:r>
              <a:rPr lang="en-US" sz="1800" dirty="0"/>
              <a:t>Foreign visitors are typically much richer than local Laotians, and thus they are less elastic buyers.</a:t>
            </a:r>
          </a:p>
          <a:p>
            <a:pPr marL="0" indent="0">
              <a:buNone/>
            </a:pPr>
            <a:r>
              <a:rPr lang="en-US" sz="1800" dirty="0"/>
              <a:t>Tourists also enter the temple as a single event, while local visitors are likely to make multiple visits.</a:t>
            </a:r>
            <a:endParaRPr lang="en-US" sz="2000" dirty="0"/>
          </a:p>
        </p:txBody>
      </p:sp>
      <p:pic>
        <p:nvPicPr>
          <p:cNvPr id="37890" name="Picture 2" descr="The photo shows the following text in Lao language and English: &#10;SISAKET&#10;Opened Monday to Sunday&#10;8.00 to 12.00 am&#10;1.00 to 4.00 pm&#10;Admission Lao: 2000 kips&#10;Foreigner: 5000 kips.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59255" y="1778421"/>
            <a:ext cx="3030503" cy="2272879"/>
          </a:xfrm>
          <a:prstGeom prst="rect">
            <a:avLst/>
          </a:prstGeom>
          <a:noFill/>
          <a:extLst>
            <a:ext uri="{909E8E84-426E-40DD-AFC4-6F175D3DCCD1}">
              <a14:hiddenFill xmlns:a14="http://schemas.microsoft.com/office/drawing/2010/main">
                <a:solidFill>
                  <a:srgbClr val="FFFFFF"/>
                </a:solidFill>
              </a14:hiddenFill>
            </a:ext>
          </a:extLst>
        </p:spPr>
      </p:pic>
      <p:pic>
        <p:nvPicPr>
          <p:cNvPr id="37891" name="Picture 3" descr="A photo shows a Buddhist temple called “Wat Si Saket” in Laos. "/>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59253" y="4115232"/>
            <a:ext cx="3030503" cy="2272879"/>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p:cNvSpPr>
            <a:spLocks noGrp="1"/>
          </p:cNvSpPr>
          <p:nvPr>
            <p:ph sz="quarter" idx="13"/>
          </p:nvPr>
        </p:nvSpPr>
        <p:spPr>
          <a:xfrm>
            <a:off x="457200" y="5093343"/>
            <a:ext cx="4724400" cy="1300356"/>
          </a:xfrm>
        </p:spPr>
        <p:txBody>
          <a:bodyPr wrap="square">
            <a:spAutoFit/>
          </a:bodyPr>
          <a:lstStyle/>
          <a:p>
            <a:pPr marL="0" indent="0">
              <a:buNone/>
            </a:pPr>
            <a:r>
              <a:rPr lang="en-IN" sz="1800" dirty="0"/>
              <a:t>CRITICAL THINKING</a:t>
            </a:r>
          </a:p>
          <a:p>
            <a:pPr marL="457200" indent="-457200">
              <a:buFont typeface="+mj-lt"/>
              <a:buAutoNum type="arabicPeriod"/>
            </a:pPr>
            <a:r>
              <a:rPr lang="en-IN" sz="1800" dirty="0"/>
              <a:t>Many countries follow the local/foreigner price discrimination strategy. Why do you think it is unusual in the United States?</a:t>
            </a:r>
          </a:p>
        </p:txBody>
      </p:sp>
    </p:spTree>
    <p:extLst>
      <p:ext uri="{BB962C8B-B14F-4D97-AF65-F5344CB8AC3E}">
        <p14:creationId xmlns:p14="http://schemas.microsoft.com/office/powerpoint/2010/main" val="26346584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344" y="200072"/>
            <a:ext cx="8229600" cy="1107996"/>
          </a:xfrm>
        </p:spPr>
        <p:txBody>
          <a:bodyPr>
            <a:spAutoFit/>
          </a:bodyPr>
          <a:lstStyle/>
          <a:p>
            <a:r>
              <a:rPr lang="en-IN" altLang="en-US" sz="3600" dirty="0">
                <a:latin typeface="+mj-lt"/>
              </a:rPr>
              <a:t>Remedies for Monopoly: Antitrust Policy</a:t>
            </a:r>
            <a:endParaRPr lang="en-US" sz="2800" dirty="0">
              <a:latin typeface="+mj-lt"/>
            </a:endParaRPr>
          </a:p>
        </p:txBody>
      </p:sp>
      <p:sp>
        <p:nvSpPr>
          <p:cNvPr id="3" name="Content Placeholder 2"/>
          <p:cNvSpPr>
            <a:spLocks noGrp="1"/>
          </p:cNvSpPr>
          <p:nvPr>
            <p:ph idx="1"/>
          </p:nvPr>
        </p:nvSpPr>
        <p:spPr>
          <a:xfrm>
            <a:off x="457200" y="1600201"/>
            <a:ext cx="8205788" cy="3416320"/>
          </a:xfrm>
        </p:spPr>
        <p:txBody>
          <a:bodyPr wrap="square">
            <a:spAutoFit/>
          </a:bodyPr>
          <a:lstStyle/>
          <a:p>
            <a:pPr marL="0" indent="0">
              <a:buNone/>
              <a:defRPr/>
            </a:pPr>
            <a:r>
              <a:rPr lang="en-US" sz="2400" b="1" kern="0" dirty="0"/>
              <a:t>Major Antitrust Legislation</a:t>
            </a:r>
          </a:p>
          <a:p>
            <a:pPr marL="0" indent="0">
              <a:buNone/>
              <a:defRPr/>
            </a:pPr>
            <a:r>
              <a:rPr lang="en-US" sz="2400" b="1" i="1" dirty="0"/>
              <a:t>The Sherman Act of 1890</a:t>
            </a:r>
          </a:p>
          <a:p>
            <a:pPr marL="457200" indent="-457200">
              <a:defRPr/>
            </a:pPr>
            <a:r>
              <a:rPr lang="en-US" sz="2400" dirty="0"/>
              <a:t>The substance of the Sherman Act is contained in two short sections:</a:t>
            </a:r>
          </a:p>
          <a:p>
            <a:pPr marL="944118" lvl="1" indent="-457200">
              <a:defRPr/>
            </a:pPr>
            <a:r>
              <a:rPr lang="en-US" sz="2400" i="1" dirty="0"/>
              <a:t>Section 1</a:t>
            </a:r>
            <a:r>
              <a:rPr lang="en-US" sz="2400" dirty="0"/>
              <a:t>. Every contract, combination in the form of trust or otherwise, or conspiracy, in restraint of trade or commerce among the several States, or with foreign nations, is hereby declared to be illegal....</a:t>
            </a:r>
          </a:p>
        </p:txBody>
      </p:sp>
    </p:spTree>
    <p:extLst>
      <p:ext uri="{BB962C8B-B14F-4D97-AF65-F5344CB8AC3E}">
        <p14:creationId xmlns:p14="http://schemas.microsoft.com/office/powerpoint/2010/main" val="4086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344" y="754070"/>
            <a:ext cx="8229600" cy="553998"/>
          </a:xfrm>
        </p:spPr>
        <p:txBody>
          <a:bodyPr>
            <a:spAutoFit/>
          </a:bodyPr>
          <a:lstStyle/>
          <a:p>
            <a:r>
              <a:rPr lang="en-IN" altLang="en-US" sz="3600" dirty="0">
                <a:latin typeface="+mj-lt"/>
              </a:rPr>
              <a:t>Major Antitrust Legislation </a:t>
            </a:r>
            <a:r>
              <a:rPr lang="en-IN" altLang="en-US" sz="2800" dirty="0">
                <a:latin typeface="+mj-lt"/>
              </a:rPr>
              <a:t>(1 of 3)</a:t>
            </a:r>
            <a:endParaRPr lang="en-US" sz="2800" dirty="0">
              <a:latin typeface="+mj-lt"/>
            </a:endParaRPr>
          </a:p>
        </p:txBody>
      </p:sp>
      <p:sp>
        <p:nvSpPr>
          <p:cNvPr id="3" name="Content Placeholder 2"/>
          <p:cNvSpPr>
            <a:spLocks noGrp="1"/>
          </p:cNvSpPr>
          <p:nvPr>
            <p:ph idx="1"/>
          </p:nvPr>
        </p:nvSpPr>
        <p:spPr>
          <a:xfrm>
            <a:off x="457200" y="1600201"/>
            <a:ext cx="8205788" cy="3885679"/>
          </a:xfrm>
        </p:spPr>
        <p:txBody>
          <a:bodyPr wrap="square">
            <a:spAutoFit/>
          </a:bodyPr>
          <a:lstStyle/>
          <a:p>
            <a:pPr marL="0" indent="0">
              <a:buNone/>
              <a:defRPr/>
            </a:pPr>
            <a:r>
              <a:rPr lang="en-IN" sz="2400" b="1" i="1" kern="0" dirty="0"/>
              <a:t>The Sherman Act of 1890</a:t>
            </a:r>
          </a:p>
          <a:p>
            <a:pPr lvl="1">
              <a:defRPr/>
            </a:pPr>
            <a:r>
              <a:rPr lang="en-IN" sz="2400" i="1" kern="0" dirty="0"/>
              <a:t>Section 2</a:t>
            </a:r>
            <a:r>
              <a:rPr lang="en-IN" sz="2400" kern="0" dirty="0"/>
              <a:t>. Every person who shall monopolize, or attempt to monopolize, or combine or conspire with any other person or persons, to monopolize any part of the trade or commerce among the several States, or with foreign nations, shall be deemed guilty of a </a:t>
            </a:r>
            <a:r>
              <a:rPr lang="en-IN" sz="2400" kern="0" dirty="0" err="1"/>
              <a:t>misdemeanor</a:t>
            </a:r>
            <a:r>
              <a:rPr lang="en-IN" sz="2400" kern="0" dirty="0"/>
              <a:t>, and, on conviction thereof, shall be punished by fine not exceeding five thousand dollars, or by imprisonment not exceeding one year, or by both said punishments, in the discretion of the court.</a:t>
            </a:r>
          </a:p>
        </p:txBody>
      </p:sp>
    </p:spTree>
    <p:extLst>
      <p:ext uri="{BB962C8B-B14F-4D97-AF65-F5344CB8AC3E}">
        <p14:creationId xmlns:p14="http://schemas.microsoft.com/office/powerpoint/2010/main" val="40718652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344" y="754070"/>
            <a:ext cx="8229600" cy="553998"/>
          </a:xfrm>
        </p:spPr>
        <p:txBody>
          <a:bodyPr>
            <a:spAutoFit/>
          </a:bodyPr>
          <a:lstStyle/>
          <a:p>
            <a:r>
              <a:rPr lang="en-IN" altLang="en-US" sz="3600" dirty="0">
                <a:latin typeface="+mj-lt"/>
              </a:rPr>
              <a:t>Major Antitrust Legislation </a:t>
            </a:r>
            <a:r>
              <a:rPr lang="en-IN" altLang="en-US" sz="2800" dirty="0">
                <a:latin typeface="+mj-lt"/>
              </a:rPr>
              <a:t>(2 of 3)</a:t>
            </a:r>
            <a:endParaRPr lang="en-US" sz="2800" dirty="0">
              <a:latin typeface="+mj-lt"/>
            </a:endParaRPr>
          </a:p>
        </p:txBody>
      </p:sp>
      <p:sp>
        <p:nvSpPr>
          <p:cNvPr id="3" name="Content Placeholder 2"/>
          <p:cNvSpPr>
            <a:spLocks noGrp="1"/>
          </p:cNvSpPr>
          <p:nvPr>
            <p:ph idx="1"/>
          </p:nvPr>
        </p:nvSpPr>
        <p:spPr>
          <a:xfrm>
            <a:off x="457200" y="1600201"/>
            <a:ext cx="8205788" cy="1477328"/>
          </a:xfrm>
        </p:spPr>
        <p:txBody>
          <a:bodyPr wrap="square">
            <a:spAutoFit/>
          </a:bodyPr>
          <a:lstStyle/>
          <a:p>
            <a:r>
              <a:rPr lang="en-US" sz="2400" b="1" dirty="0"/>
              <a:t>rule of reason</a:t>
            </a:r>
            <a:r>
              <a:rPr lang="en-US" sz="2400" b="1" dirty="0">
                <a:solidFill>
                  <a:srgbClr val="006668"/>
                </a:solidFill>
              </a:rPr>
              <a:t>  </a:t>
            </a:r>
            <a:r>
              <a:rPr lang="en-US" sz="2400" dirty="0"/>
              <a:t>The criterion introduced by the Supreme Court in 1911 to determine whether a particular action was illegal (“unreasonable”) or legal (“reasonable”) within the terms of the Sherman Act.</a:t>
            </a:r>
          </a:p>
        </p:txBody>
      </p:sp>
    </p:spTree>
    <p:extLst>
      <p:ext uri="{BB962C8B-B14F-4D97-AF65-F5344CB8AC3E}">
        <p14:creationId xmlns:p14="http://schemas.microsoft.com/office/powerpoint/2010/main" val="35768962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344" y="754070"/>
            <a:ext cx="8229600" cy="553998"/>
          </a:xfrm>
        </p:spPr>
        <p:txBody>
          <a:bodyPr>
            <a:spAutoFit/>
          </a:bodyPr>
          <a:lstStyle/>
          <a:p>
            <a:r>
              <a:rPr lang="en-IN" altLang="en-US" sz="3600" dirty="0">
                <a:latin typeface="+mj-lt"/>
              </a:rPr>
              <a:t>Major Antitrust Legislation </a:t>
            </a:r>
            <a:r>
              <a:rPr lang="en-IN" altLang="en-US" sz="2800" dirty="0">
                <a:latin typeface="+mj-lt"/>
              </a:rPr>
              <a:t>(3 of 3)</a:t>
            </a:r>
            <a:endParaRPr lang="en-US" sz="2800" dirty="0">
              <a:latin typeface="+mj-lt"/>
            </a:endParaRPr>
          </a:p>
        </p:txBody>
      </p:sp>
      <p:sp>
        <p:nvSpPr>
          <p:cNvPr id="3" name="Content Placeholder 2"/>
          <p:cNvSpPr>
            <a:spLocks noGrp="1"/>
          </p:cNvSpPr>
          <p:nvPr>
            <p:ph idx="1"/>
          </p:nvPr>
        </p:nvSpPr>
        <p:spPr>
          <a:xfrm>
            <a:off x="457200" y="1598645"/>
            <a:ext cx="8205788" cy="4769013"/>
          </a:xfrm>
        </p:spPr>
        <p:txBody>
          <a:bodyPr wrap="square">
            <a:spAutoFit/>
          </a:bodyPr>
          <a:lstStyle/>
          <a:p>
            <a:pPr marL="0" indent="0">
              <a:buNone/>
            </a:pPr>
            <a:r>
              <a:rPr lang="en-US" sz="2400" b="1" dirty="0"/>
              <a:t>The Clayton Act and the Federal Trade Commission, 1914</a:t>
            </a:r>
          </a:p>
          <a:p>
            <a:r>
              <a:rPr lang="en-US" sz="2400" b="1" dirty="0"/>
              <a:t>Clayton Act</a:t>
            </a:r>
            <a:r>
              <a:rPr lang="en-US" sz="2400" b="1" dirty="0">
                <a:solidFill>
                  <a:srgbClr val="006668"/>
                </a:solidFill>
              </a:rPr>
              <a:t>  </a:t>
            </a:r>
            <a:r>
              <a:rPr lang="en-US" sz="2400" dirty="0"/>
              <a:t>Passed by Congress in 1914 to strengthen the Sherman Act and clarify the rule of reason, the act outlawed specific monopolistic behaviors such as tying contracts, price discrimination, and unlimited mergers.</a:t>
            </a:r>
          </a:p>
          <a:p>
            <a:r>
              <a:rPr lang="en-US" sz="2400" b="1" dirty="0"/>
              <a:t>Federal Trade Commission (FTC)</a:t>
            </a:r>
            <a:r>
              <a:rPr lang="en-US" sz="2400" b="1" dirty="0">
                <a:solidFill>
                  <a:srgbClr val="006668"/>
                </a:solidFill>
              </a:rPr>
              <a:t>  </a:t>
            </a:r>
            <a:r>
              <a:rPr lang="en-US" sz="2400" dirty="0"/>
              <a:t>A federal regulatory group created by Congress in 1914 to investigate the structure and behavior of firms engaging in interstate commerce, to determine what constitutes unlawful “unfair” behavior, and to issue cease-and-desist orders to those found in violation of antitrust law.</a:t>
            </a:r>
          </a:p>
        </p:txBody>
      </p:sp>
    </p:spTree>
    <p:extLst>
      <p:ext uri="{BB962C8B-B14F-4D97-AF65-F5344CB8AC3E}">
        <p14:creationId xmlns:p14="http://schemas.microsoft.com/office/powerpoint/2010/main" val="13670511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5254"/>
            <a:ext cx="8229600" cy="553998"/>
          </a:xfrm>
        </p:spPr>
        <p:txBody>
          <a:bodyPr>
            <a:spAutoFit/>
          </a:bodyPr>
          <a:lstStyle/>
          <a:p>
            <a:r>
              <a:rPr lang="en-IN" altLang="en-US" sz="3600" dirty="0">
                <a:latin typeface="+mj-lt"/>
              </a:rPr>
              <a:t>Economics In Practice </a:t>
            </a:r>
            <a:r>
              <a:rPr lang="en-IN" altLang="en-US" sz="2800" dirty="0">
                <a:latin typeface="+mj-lt"/>
              </a:rPr>
              <a:t>(4 of 4)</a:t>
            </a:r>
            <a:endParaRPr lang="en-US" sz="2800" dirty="0">
              <a:latin typeface="+mj-lt"/>
            </a:endParaRPr>
          </a:p>
        </p:txBody>
      </p:sp>
      <p:sp>
        <p:nvSpPr>
          <p:cNvPr id="4" name="Content Placeholder 3"/>
          <p:cNvSpPr>
            <a:spLocks noGrp="1"/>
          </p:cNvSpPr>
          <p:nvPr>
            <p:ph sz="quarter" idx="14"/>
          </p:nvPr>
        </p:nvSpPr>
        <p:spPr>
          <a:xfrm>
            <a:off x="457200" y="862042"/>
            <a:ext cx="8205788" cy="861774"/>
          </a:xfrm>
        </p:spPr>
        <p:txBody>
          <a:bodyPr>
            <a:spAutoFit/>
          </a:bodyPr>
          <a:lstStyle/>
          <a:p>
            <a:pPr marL="0" indent="0">
              <a:buNone/>
            </a:pPr>
            <a:r>
              <a:rPr lang="en-IN" sz="2800" b="1" dirty="0">
                <a:solidFill>
                  <a:schemeClr val="bg2"/>
                </a:solidFill>
              </a:rPr>
              <a:t>An Economist Tweets about Price Discrimination</a:t>
            </a:r>
          </a:p>
        </p:txBody>
      </p:sp>
      <p:sp>
        <p:nvSpPr>
          <p:cNvPr id="3" name="Content Placeholder 2"/>
          <p:cNvSpPr>
            <a:spLocks noGrp="1"/>
          </p:cNvSpPr>
          <p:nvPr>
            <p:ph idx="1"/>
          </p:nvPr>
        </p:nvSpPr>
        <p:spPr>
          <a:xfrm>
            <a:off x="457200" y="1905010"/>
            <a:ext cx="4038600" cy="2408352"/>
          </a:xfrm>
        </p:spPr>
        <p:txBody>
          <a:bodyPr wrap="square">
            <a:spAutoFit/>
          </a:bodyPr>
          <a:lstStyle/>
          <a:p>
            <a:pPr marL="0" indent="0">
              <a:buNone/>
            </a:pPr>
            <a:r>
              <a:rPr lang="en-US" sz="1800" dirty="0"/>
              <a:t>Recently an economist complained to an airline staff about buying a “basic economy” ticket without knowing it and he wish he could have paid more for a better service.</a:t>
            </a:r>
          </a:p>
          <a:p>
            <a:pPr marL="0" indent="0">
              <a:buNone/>
            </a:pPr>
            <a:r>
              <a:rPr lang="en-US" sz="1800" dirty="0"/>
              <a:t>The airline staff responded that the Basic Economy fare was for customers who might be more price sensitive.</a:t>
            </a:r>
          </a:p>
        </p:txBody>
      </p:sp>
      <p:pic>
        <p:nvPicPr>
          <p:cNvPr id="38914" name="Picture 2" descr="A photo shows people standing in queues with their baggage at many airline counters in order to board a flight at the airport.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3582" y="1936888"/>
            <a:ext cx="4016721" cy="2627605"/>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p:cNvSpPr>
            <a:spLocks noGrp="1"/>
          </p:cNvSpPr>
          <p:nvPr>
            <p:ph sz="quarter" idx="13"/>
          </p:nvPr>
        </p:nvSpPr>
        <p:spPr>
          <a:xfrm>
            <a:off x="457200" y="5372754"/>
            <a:ext cx="8205788" cy="1023357"/>
          </a:xfrm>
        </p:spPr>
        <p:txBody>
          <a:bodyPr wrap="square">
            <a:spAutoFit/>
          </a:bodyPr>
          <a:lstStyle/>
          <a:p>
            <a:pPr marL="0" indent="0">
              <a:buNone/>
            </a:pPr>
            <a:r>
              <a:rPr lang="en-IN" sz="1800" dirty="0"/>
              <a:t>CRITICAL THINKING</a:t>
            </a:r>
          </a:p>
          <a:p>
            <a:pPr marL="457200" indent="-457200">
              <a:buFont typeface="+mj-lt"/>
              <a:buAutoNum type="arabicPeriod"/>
            </a:pPr>
            <a:r>
              <a:rPr lang="en-IN" sz="1800" dirty="0"/>
              <a:t>Do you agree with the airline that it is not the intention of the Basic Economy fare to encourage some passengers to pay a bit more?</a:t>
            </a:r>
          </a:p>
        </p:txBody>
      </p:sp>
    </p:spTree>
    <p:extLst>
      <p:ext uri="{BB962C8B-B14F-4D97-AF65-F5344CB8AC3E}">
        <p14:creationId xmlns:p14="http://schemas.microsoft.com/office/powerpoint/2010/main" val="15651856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344" y="200072"/>
            <a:ext cx="8229600" cy="1107996"/>
          </a:xfrm>
        </p:spPr>
        <p:txBody>
          <a:bodyPr>
            <a:spAutoFit/>
          </a:bodyPr>
          <a:lstStyle/>
          <a:p>
            <a:r>
              <a:rPr lang="en-IN" altLang="en-US" sz="3600" dirty="0">
                <a:latin typeface="+mj-lt"/>
              </a:rPr>
              <a:t>Imperfect Markets: A Review and a Look Ahead </a:t>
            </a:r>
            <a:r>
              <a:rPr lang="en-IN" altLang="en-US" sz="2800" dirty="0">
                <a:latin typeface="+mj-lt"/>
              </a:rPr>
              <a:t>(1 of 2)</a:t>
            </a:r>
            <a:endParaRPr lang="en-US" sz="2800" dirty="0">
              <a:latin typeface="+mj-lt"/>
            </a:endParaRPr>
          </a:p>
        </p:txBody>
      </p:sp>
      <p:sp>
        <p:nvSpPr>
          <p:cNvPr id="3" name="Content Placeholder 2"/>
          <p:cNvSpPr>
            <a:spLocks noGrp="1"/>
          </p:cNvSpPr>
          <p:nvPr>
            <p:ph idx="1"/>
          </p:nvPr>
        </p:nvSpPr>
        <p:spPr>
          <a:xfrm>
            <a:off x="457200" y="1598645"/>
            <a:ext cx="8205788" cy="1107996"/>
          </a:xfrm>
        </p:spPr>
        <p:txBody>
          <a:bodyPr wrap="square">
            <a:spAutoFit/>
          </a:bodyPr>
          <a:lstStyle/>
          <a:p>
            <a:pPr>
              <a:spcAft>
                <a:spcPct val="0"/>
              </a:spcAft>
            </a:pPr>
            <a:r>
              <a:rPr lang="en-US" sz="2400" dirty="0"/>
              <a:t>A firm has </a:t>
            </a:r>
            <a:r>
              <a:rPr lang="en-US" sz="2400" i="1" dirty="0"/>
              <a:t>market power</a:t>
            </a:r>
            <a:r>
              <a:rPr lang="en-US" sz="2400" dirty="0"/>
              <a:t> when it exercises some control over the price of its output or the prices of the inputs that it uses. </a:t>
            </a:r>
          </a:p>
        </p:txBody>
      </p:sp>
    </p:spTree>
    <p:extLst>
      <p:ext uri="{BB962C8B-B14F-4D97-AF65-F5344CB8AC3E}">
        <p14:creationId xmlns:p14="http://schemas.microsoft.com/office/powerpoint/2010/main" val="1573919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344" y="200072"/>
            <a:ext cx="8229600" cy="1107996"/>
          </a:xfrm>
        </p:spPr>
        <p:txBody>
          <a:bodyPr>
            <a:spAutoFit/>
          </a:bodyPr>
          <a:lstStyle/>
          <a:p>
            <a:r>
              <a:rPr lang="en-IN" altLang="en-US" sz="3600" dirty="0">
                <a:latin typeface="+mj-lt"/>
              </a:rPr>
              <a:t>Imperfect Markets: A Review and a Look Ahead </a:t>
            </a:r>
            <a:r>
              <a:rPr lang="en-IN" altLang="en-US" sz="3200" dirty="0">
                <a:latin typeface="+mj-lt"/>
              </a:rPr>
              <a:t>(2 of 2)</a:t>
            </a:r>
            <a:endParaRPr lang="en-US" sz="3200" dirty="0">
              <a:latin typeface="+mj-lt"/>
            </a:endParaRPr>
          </a:p>
        </p:txBody>
      </p:sp>
      <p:sp>
        <p:nvSpPr>
          <p:cNvPr id="3" name="Content Placeholder 2"/>
          <p:cNvSpPr>
            <a:spLocks noGrp="1"/>
          </p:cNvSpPr>
          <p:nvPr>
            <p:ph idx="1"/>
          </p:nvPr>
        </p:nvSpPr>
        <p:spPr>
          <a:xfrm>
            <a:off x="457200" y="1598645"/>
            <a:ext cx="8205788" cy="3924151"/>
          </a:xfrm>
        </p:spPr>
        <p:txBody>
          <a:bodyPr wrap="square">
            <a:spAutoFit/>
          </a:bodyPr>
          <a:lstStyle/>
          <a:p>
            <a:pPr>
              <a:spcAft>
                <a:spcPct val="0"/>
              </a:spcAft>
            </a:pPr>
            <a:r>
              <a:rPr lang="en-US" sz="2400" dirty="0"/>
              <a:t>Our focus in this chapter on pure monopoly has served a number of purposes: </a:t>
            </a:r>
          </a:p>
          <a:p>
            <a:pPr lvl="1">
              <a:spcAft>
                <a:spcPct val="0"/>
              </a:spcAft>
            </a:pPr>
            <a:r>
              <a:rPr lang="en-US" sz="2400" dirty="0"/>
              <a:t>The monopoly model describes a number of industries quite well.</a:t>
            </a:r>
          </a:p>
          <a:p>
            <a:pPr lvl="1">
              <a:spcAft>
                <a:spcPct val="0"/>
              </a:spcAft>
            </a:pPr>
            <a:r>
              <a:rPr lang="en-US" sz="2400" dirty="0"/>
              <a:t>The monopoly case shows that imperfect competition leads to an inefficient allocation of resources.</a:t>
            </a:r>
          </a:p>
          <a:p>
            <a:pPr lvl="1">
              <a:spcAft>
                <a:spcPct val="0"/>
              </a:spcAft>
            </a:pPr>
            <a:r>
              <a:rPr lang="en-US" sz="2400" dirty="0"/>
              <a:t>The analysis of pure monopoly offers insights into the more commonly encountered market models of monopolistic competition and oligopoly, which we will discuss in detail in the next two chapters.</a:t>
            </a:r>
          </a:p>
        </p:txBody>
      </p:sp>
    </p:spTree>
    <p:extLst>
      <p:ext uri="{BB962C8B-B14F-4D97-AF65-F5344CB8AC3E}">
        <p14:creationId xmlns:p14="http://schemas.microsoft.com/office/powerpoint/2010/main" val="6625302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4181"/>
            <a:ext cx="8229600" cy="1107996"/>
          </a:xfrm>
        </p:spPr>
        <p:txBody>
          <a:bodyPr>
            <a:spAutoFit/>
          </a:bodyPr>
          <a:lstStyle/>
          <a:p>
            <a:r>
              <a:rPr lang="en-IN" sz="3600" dirty="0">
                <a:latin typeface="+mj-lt"/>
              </a:rPr>
              <a:t>Chapter Outline and Learning Objectives </a:t>
            </a:r>
            <a:r>
              <a:rPr lang="en-IN" sz="2800" dirty="0">
                <a:latin typeface="+mj-lt"/>
              </a:rPr>
              <a:t>(2 of 2)</a:t>
            </a:r>
          </a:p>
        </p:txBody>
      </p:sp>
      <p:sp>
        <p:nvSpPr>
          <p:cNvPr id="3" name="Content Placeholder 2"/>
          <p:cNvSpPr>
            <a:spLocks noGrp="1"/>
          </p:cNvSpPr>
          <p:nvPr>
            <p:ph idx="1"/>
          </p:nvPr>
        </p:nvSpPr>
        <p:spPr>
          <a:xfrm>
            <a:off x="457200" y="1600201"/>
            <a:ext cx="8205788" cy="1300356"/>
          </a:xfrm>
        </p:spPr>
        <p:txBody>
          <a:bodyPr>
            <a:spAutoFit/>
          </a:bodyPr>
          <a:lstStyle/>
          <a:p>
            <a:pPr marL="0" indent="0">
              <a:buNone/>
            </a:pPr>
            <a:r>
              <a:rPr lang="en-IN" sz="2400" b="1" dirty="0"/>
              <a:t>13.4</a:t>
            </a:r>
            <a:r>
              <a:rPr lang="en-IN" sz="2400" b="1" dirty="0">
                <a:solidFill>
                  <a:schemeClr val="bg2"/>
                </a:solidFill>
              </a:rPr>
              <a:t> </a:t>
            </a:r>
            <a:r>
              <a:rPr lang="en-IN" sz="2400" b="1" dirty="0"/>
              <a:t>Price Discrimination</a:t>
            </a:r>
          </a:p>
          <a:p>
            <a:r>
              <a:rPr lang="en-IN" sz="2400" dirty="0"/>
              <a:t>Discuss the conditions under which we find price discrimination and its results.</a:t>
            </a:r>
          </a:p>
        </p:txBody>
      </p:sp>
      <p:sp>
        <p:nvSpPr>
          <p:cNvPr id="5" name="Content Placeholder 4"/>
          <p:cNvSpPr>
            <a:spLocks noGrp="1"/>
          </p:cNvSpPr>
          <p:nvPr>
            <p:ph sz="quarter" idx="14"/>
          </p:nvPr>
        </p:nvSpPr>
        <p:spPr>
          <a:xfrm>
            <a:off x="457200" y="3144317"/>
            <a:ext cx="8205788" cy="1300356"/>
          </a:xfrm>
        </p:spPr>
        <p:txBody>
          <a:bodyPr>
            <a:spAutoFit/>
          </a:bodyPr>
          <a:lstStyle/>
          <a:p>
            <a:pPr marL="0" indent="0">
              <a:buSzPct val="100000"/>
              <a:buNone/>
            </a:pPr>
            <a:r>
              <a:rPr lang="en-IN" sz="2400" b="1" dirty="0"/>
              <a:t>13.5</a:t>
            </a:r>
            <a:r>
              <a:rPr lang="en-IN" sz="2400" b="1" dirty="0">
                <a:solidFill>
                  <a:schemeClr val="bg2"/>
                </a:solidFill>
              </a:rPr>
              <a:t> </a:t>
            </a:r>
            <a:r>
              <a:rPr lang="en-IN" sz="2400" b="1" dirty="0"/>
              <a:t>Remedies for Monopoly: Antitrust Policy</a:t>
            </a:r>
          </a:p>
          <a:p>
            <a:pPr>
              <a:buSzPct val="100000"/>
            </a:pPr>
            <a:r>
              <a:rPr lang="en-IN" sz="2400" dirty="0"/>
              <a:t>Summarize the functions and guidelines of federal antitrust laws.</a:t>
            </a:r>
          </a:p>
        </p:txBody>
      </p:sp>
      <p:sp>
        <p:nvSpPr>
          <p:cNvPr id="4" name="Content Placeholder 3"/>
          <p:cNvSpPr>
            <a:spLocks noGrp="1"/>
          </p:cNvSpPr>
          <p:nvPr>
            <p:ph sz="quarter" idx="13"/>
          </p:nvPr>
        </p:nvSpPr>
        <p:spPr>
          <a:xfrm>
            <a:off x="457200" y="5010150"/>
            <a:ext cx="8205788" cy="369332"/>
          </a:xfrm>
        </p:spPr>
        <p:txBody>
          <a:bodyPr>
            <a:spAutoFit/>
          </a:bodyPr>
          <a:lstStyle/>
          <a:p>
            <a:pPr marL="0" indent="0">
              <a:buNone/>
            </a:pPr>
            <a:r>
              <a:rPr lang="en-IN" sz="2400" b="1" dirty="0"/>
              <a:t>Imperfect Markets: A Review and a Look Ahead</a:t>
            </a:r>
          </a:p>
        </p:txBody>
      </p:sp>
    </p:spTree>
    <p:extLst>
      <p:ext uri="{BB962C8B-B14F-4D97-AF65-F5344CB8AC3E}">
        <p14:creationId xmlns:p14="http://schemas.microsoft.com/office/powerpoint/2010/main" val="129586377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344" y="754070"/>
            <a:ext cx="8229600" cy="553998"/>
          </a:xfrm>
        </p:spPr>
        <p:txBody>
          <a:bodyPr>
            <a:spAutoFit/>
          </a:bodyPr>
          <a:lstStyle/>
          <a:p>
            <a:r>
              <a:rPr lang="en-IN" altLang="en-US" sz="3600" dirty="0">
                <a:latin typeface="+mj-lt"/>
              </a:rPr>
              <a:t>Review Terms and Concepts</a:t>
            </a:r>
            <a:endParaRPr lang="en-US" sz="2800" dirty="0">
              <a:latin typeface="+mj-lt"/>
            </a:endParaRPr>
          </a:p>
        </p:txBody>
      </p:sp>
      <p:sp>
        <p:nvSpPr>
          <p:cNvPr id="3" name="Content Placeholder 2"/>
          <p:cNvSpPr>
            <a:spLocks noGrp="1"/>
          </p:cNvSpPr>
          <p:nvPr>
            <p:ph idx="1"/>
          </p:nvPr>
        </p:nvSpPr>
        <p:spPr>
          <a:xfrm>
            <a:off x="457200" y="1573244"/>
            <a:ext cx="8205788" cy="4816703"/>
          </a:xfrm>
        </p:spPr>
        <p:txBody>
          <a:bodyPr wrap="square">
            <a:spAutoFit/>
          </a:bodyPr>
          <a:lstStyle/>
          <a:p>
            <a:pPr>
              <a:spcBef>
                <a:spcPts val="200"/>
              </a:spcBef>
              <a:spcAft>
                <a:spcPct val="0"/>
              </a:spcAft>
            </a:pPr>
            <a:r>
              <a:rPr lang="en-US" sz="1800" dirty="0"/>
              <a:t>barriers to entry</a:t>
            </a:r>
          </a:p>
          <a:p>
            <a:pPr>
              <a:spcBef>
                <a:spcPts val="200"/>
              </a:spcBef>
              <a:spcAft>
                <a:spcPct val="0"/>
              </a:spcAft>
            </a:pPr>
            <a:r>
              <a:rPr lang="en-US" sz="1800" dirty="0"/>
              <a:t>Clayton Act</a:t>
            </a:r>
          </a:p>
          <a:p>
            <a:pPr>
              <a:spcBef>
                <a:spcPts val="200"/>
              </a:spcBef>
              <a:spcAft>
                <a:spcPct val="0"/>
              </a:spcAft>
            </a:pPr>
            <a:r>
              <a:rPr lang="en-US" sz="1800" dirty="0"/>
              <a:t>deadweight loss or excess burden of a monopoly</a:t>
            </a:r>
          </a:p>
          <a:p>
            <a:pPr>
              <a:spcBef>
                <a:spcPts val="200"/>
              </a:spcBef>
              <a:spcAft>
                <a:spcPct val="0"/>
              </a:spcAft>
            </a:pPr>
            <a:r>
              <a:rPr lang="en-US" sz="1800" dirty="0"/>
              <a:t>Federal Trade Commission (FTC)</a:t>
            </a:r>
          </a:p>
          <a:p>
            <a:pPr>
              <a:spcBef>
                <a:spcPts val="200"/>
              </a:spcBef>
              <a:spcAft>
                <a:spcPct val="0"/>
              </a:spcAft>
            </a:pPr>
            <a:r>
              <a:rPr lang="en-US" sz="1800" dirty="0"/>
              <a:t>government failure</a:t>
            </a:r>
          </a:p>
          <a:p>
            <a:pPr>
              <a:spcBef>
                <a:spcPts val="200"/>
              </a:spcBef>
              <a:spcAft>
                <a:spcPct val="0"/>
              </a:spcAft>
            </a:pPr>
            <a:r>
              <a:rPr lang="en-US" sz="1800" dirty="0"/>
              <a:t>imperfectly competitive industry</a:t>
            </a:r>
          </a:p>
          <a:p>
            <a:pPr>
              <a:spcBef>
                <a:spcPts val="200"/>
              </a:spcBef>
              <a:spcAft>
                <a:spcPct val="0"/>
              </a:spcAft>
            </a:pPr>
            <a:r>
              <a:rPr lang="en-US" sz="1800" dirty="0"/>
              <a:t>market power</a:t>
            </a:r>
          </a:p>
          <a:p>
            <a:pPr>
              <a:spcBef>
                <a:spcPts val="200"/>
              </a:spcBef>
              <a:spcAft>
                <a:spcPct val="0"/>
              </a:spcAft>
            </a:pPr>
            <a:r>
              <a:rPr lang="en-US" sz="1800" dirty="0"/>
              <a:t>natural monopoly</a:t>
            </a:r>
          </a:p>
          <a:p>
            <a:pPr>
              <a:spcBef>
                <a:spcPts val="200"/>
              </a:spcBef>
              <a:spcAft>
                <a:spcPct val="0"/>
              </a:spcAft>
            </a:pPr>
            <a:r>
              <a:rPr lang="en-US" sz="1800" dirty="0"/>
              <a:t>network externalities</a:t>
            </a:r>
          </a:p>
          <a:p>
            <a:pPr>
              <a:spcBef>
                <a:spcPts val="200"/>
              </a:spcBef>
              <a:spcAft>
                <a:spcPct val="0"/>
              </a:spcAft>
            </a:pPr>
            <a:r>
              <a:rPr lang="en-US" sz="1800" dirty="0"/>
              <a:t>no-arbitrage condition</a:t>
            </a:r>
          </a:p>
          <a:p>
            <a:pPr>
              <a:spcBef>
                <a:spcPts val="200"/>
              </a:spcBef>
              <a:spcAft>
                <a:spcPct val="0"/>
              </a:spcAft>
            </a:pPr>
            <a:r>
              <a:rPr lang="en-US" sz="1800" dirty="0"/>
              <a:t>patent</a:t>
            </a:r>
          </a:p>
          <a:p>
            <a:pPr>
              <a:spcBef>
                <a:spcPts val="200"/>
              </a:spcBef>
              <a:spcAft>
                <a:spcPct val="0"/>
              </a:spcAft>
            </a:pPr>
            <a:r>
              <a:rPr lang="en-US" sz="1800" dirty="0"/>
              <a:t>perfect price discrimination</a:t>
            </a:r>
          </a:p>
          <a:p>
            <a:pPr>
              <a:spcBef>
                <a:spcPts val="200"/>
              </a:spcBef>
              <a:spcAft>
                <a:spcPct val="0"/>
              </a:spcAft>
            </a:pPr>
            <a:r>
              <a:rPr lang="en-US" sz="1800" dirty="0"/>
              <a:t>price discrimination</a:t>
            </a:r>
          </a:p>
          <a:p>
            <a:pPr>
              <a:spcBef>
                <a:spcPts val="200"/>
              </a:spcBef>
              <a:spcAft>
                <a:spcPct val="0"/>
              </a:spcAft>
            </a:pPr>
            <a:r>
              <a:rPr lang="en-US" sz="1800" dirty="0"/>
              <a:t>pure monopoly</a:t>
            </a:r>
          </a:p>
          <a:p>
            <a:pPr>
              <a:spcBef>
                <a:spcPts val="200"/>
              </a:spcBef>
              <a:spcAft>
                <a:spcPct val="0"/>
              </a:spcAft>
            </a:pPr>
            <a:r>
              <a:rPr lang="en-US" sz="1800" dirty="0"/>
              <a:t>rent-seeking behavior</a:t>
            </a:r>
          </a:p>
          <a:p>
            <a:pPr>
              <a:spcBef>
                <a:spcPts val="200"/>
              </a:spcBef>
              <a:spcAft>
                <a:spcPct val="0"/>
              </a:spcAft>
            </a:pPr>
            <a:r>
              <a:rPr lang="en-US" sz="1800" dirty="0"/>
              <a:t>rule of reason</a:t>
            </a:r>
          </a:p>
        </p:txBody>
      </p:sp>
    </p:spTree>
    <p:extLst>
      <p:ext uri="{BB962C8B-B14F-4D97-AF65-F5344CB8AC3E}">
        <p14:creationId xmlns:p14="http://schemas.microsoft.com/office/powerpoint/2010/main" val="40662148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6" name="Title 4">
            <a:extLst>
              <a:ext uri="{FF2B5EF4-FFF2-40B4-BE49-F238E27FC236}">
                <a16:creationId xmlns:a16="http://schemas.microsoft.com/office/drawing/2014/main" id="{E47FF819-0D5D-491A-BF8F-B42813E7390C}"/>
              </a:ext>
            </a:extLst>
          </p:cNvPr>
          <p:cNvSpPr>
            <a:spLocks noGrp="1"/>
          </p:cNvSpPr>
          <p:nvPr>
            <p:ph type="title"/>
          </p:nvPr>
        </p:nvSpPr>
        <p:spPr>
          <a:xfrm>
            <a:off x="465667" y="753533"/>
            <a:ext cx="8229600" cy="553998"/>
          </a:xfrm>
        </p:spPr>
        <p:txBody>
          <a:bodyPr lIns="0" tIns="0" rIns="0" bIns="0">
            <a:spAutoFit/>
          </a:bodyPr>
          <a:lstStyle/>
          <a:p>
            <a:r>
              <a:rPr lang="en-US" dirty="0"/>
              <a:t>Copyright</a:t>
            </a:r>
          </a:p>
        </p:txBody>
      </p:sp>
      <p:pic>
        <p:nvPicPr>
          <p:cNvPr id="7" name="Graphic 6" descr="Warning">
            <a:extLst>
              <a:ext uri="{FF2B5EF4-FFF2-40B4-BE49-F238E27FC236}">
                <a16:creationId xmlns:a16="http://schemas.microsoft.com/office/drawing/2014/main" id="{C06FB2D2-3F36-42C9-A5A6-B6234DC54C96}"/>
              </a:ext>
            </a:extLst>
          </p:cNvPr>
          <p:cNvPicPr>
            <a:picLocks noChangeAspect="1"/>
          </p:cNvPicPr>
          <p:nvPr/>
        </p:nvPicPr>
        <p:blipFill>
          <a:blip>
            <a:extLst/>
          </a:blip>
          <a:stretch>
            <a:fillRect/>
          </a:stretch>
        </p:blipFill>
        <p:spPr>
          <a:xfrm>
            <a:off x="413328" y="2317359"/>
            <a:ext cx="1277815" cy="1434026"/>
          </a:xfrm>
          <a:prstGeom prst="rect">
            <a:avLst/>
          </a:prstGeom>
        </p:spPr>
      </p:pic>
      <p:sp>
        <p:nvSpPr>
          <p:cNvPr id="2" name="Text Placeholder 1">
            <a:extLst>
              <a:ext uri="{FF2B5EF4-FFF2-40B4-BE49-F238E27FC236}">
                <a16:creationId xmlns:a16="http://schemas.microsoft.com/office/drawing/2014/main" id="{AD5FAE7B-F718-4307-B112-AD6256157E8F}"/>
              </a:ext>
            </a:extLst>
          </p:cNvPr>
          <p:cNvSpPr>
            <a:spLocks noGrp="1"/>
          </p:cNvSpPr>
          <p:nvPr>
            <p:ph type="body" idx="4294967295"/>
          </p:nvPr>
        </p:nvSpPr>
        <p:spPr>
          <a:xfrm>
            <a:off x="1773205" y="1852246"/>
            <a:ext cx="6858001" cy="2854836"/>
          </a:xfrm>
          <a:ln/>
        </p:spPr>
        <p:style>
          <a:lnRef idx="2">
            <a:schemeClr val="dk1"/>
          </a:lnRef>
          <a:fillRef idx="1">
            <a:schemeClr val="lt1"/>
          </a:fillRef>
          <a:effectRef idx="0">
            <a:schemeClr val="dk1"/>
          </a:effectRef>
          <a:fontRef idx="minor">
            <a:schemeClr val="dk1"/>
          </a:fontRef>
        </p:style>
        <p:txBody>
          <a:bodyPr lIns="182880" tIns="182880" rIns="182880" bIns="182880" anchor="ctr"/>
          <a:lstStyle/>
          <a:p>
            <a:pPr marL="101600" indent="0">
              <a:buNone/>
            </a:pPr>
            <a:r>
              <a:rPr lang="en-US" b="1" dirty="0"/>
              <a:t>This work is protected by United States copyright laws and is</a:t>
            </a:r>
            <a:r>
              <a:rPr lang="en-US" b="1" baseline="0" dirty="0"/>
              <a:t> </a:t>
            </a:r>
            <a:r>
              <a:rPr lang="en-US" b="1" dirty="0"/>
              <a:t>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a:t>
            </a:r>
          </a:p>
        </p:txBody>
      </p:sp>
    </p:spTree>
    <p:extLst>
      <p:ext uri="{BB962C8B-B14F-4D97-AF65-F5344CB8AC3E}">
        <p14:creationId xmlns:p14="http://schemas.microsoft.com/office/powerpoint/2010/main" val="20621753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344" y="219122"/>
            <a:ext cx="8229600" cy="1107996"/>
          </a:xfrm>
        </p:spPr>
        <p:txBody>
          <a:bodyPr>
            <a:spAutoFit/>
          </a:bodyPr>
          <a:lstStyle/>
          <a:p>
            <a:r>
              <a:rPr lang="en-IN" altLang="en-US" sz="3600" dirty="0">
                <a:latin typeface="+mj-lt"/>
              </a:rPr>
              <a:t>Chapter 13 Monopoly and Antitrust Policy</a:t>
            </a:r>
            <a:endParaRPr lang="en-US" sz="2800" dirty="0">
              <a:latin typeface="+mj-lt"/>
            </a:endParaRPr>
          </a:p>
        </p:txBody>
      </p:sp>
      <p:sp>
        <p:nvSpPr>
          <p:cNvPr id="3" name="Content Placeholder 2"/>
          <p:cNvSpPr>
            <a:spLocks noGrp="1"/>
          </p:cNvSpPr>
          <p:nvPr>
            <p:ph idx="1"/>
          </p:nvPr>
        </p:nvSpPr>
        <p:spPr>
          <a:xfrm>
            <a:off x="457200" y="1600201"/>
            <a:ext cx="8229600" cy="3339376"/>
          </a:xfrm>
        </p:spPr>
        <p:txBody>
          <a:bodyPr>
            <a:spAutoFit/>
          </a:bodyPr>
          <a:lstStyle/>
          <a:p>
            <a:r>
              <a:rPr lang="en-IN" sz="2400" dirty="0"/>
              <a:t>In 1911, the U.S. Supreme Court found that Standard Oil of New Jersey, the largest oil company in the United States, was a monopoly and ordered it be divided up.</a:t>
            </a:r>
          </a:p>
          <a:p>
            <a:r>
              <a:rPr lang="en-IN" sz="2400" dirty="0"/>
              <a:t>In 1999, a U.S. court found that Microsoft had exercised monopoly power and ordered it to change its business practices.</a:t>
            </a:r>
          </a:p>
          <a:p>
            <a:r>
              <a:rPr lang="en-IN" sz="2400" dirty="0"/>
              <a:t>This chapter focuses on monopoly markets in which competition is limited.</a:t>
            </a:r>
          </a:p>
        </p:txBody>
      </p:sp>
    </p:spTree>
    <p:extLst>
      <p:ext uri="{BB962C8B-B14F-4D97-AF65-F5344CB8AC3E}">
        <p14:creationId xmlns:p14="http://schemas.microsoft.com/office/powerpoint/2010/main" val="8581572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344" y="219122"/>
            <a:ext cx="8229600" cy="1107996"/>
          </a:xfrm>
        </p:spPr>
        <p:txBody>
          <a:bodyPr>
            <a:spAutoFit/>
          </a:bodyPr>
          <a:lstStyle/>
          <a:p>
            <a:r>
              <a:rPr lang="en-IN" altLang="en-US" sz="3600" dirty="0">
                <a:latin typeface="+mj-lt"/>
              </a:rPr>
              <a:t>Imperfect Competition and Market Power: Core Concepts</a:t>
            </a:r>
            <a:endParaRPr lang="en-US" sz="2800" dirty="0">
              <a:latin typeface="+mj-lt"/>
            </a:endParaRPr>
          </a:p>
        </p:txBody>
      </p:sp>
      <p:sp>
        <p:nvSpPr>
          <p:cNvPr id="3" name="Content Placeholder 2"/>
          <p:cNvSpPr>
            <a:spLocks noGrp="1"/>
          </p:cNvSpPr>
          <p:nvPr>
            <p:ph idx="1"/>
          </p:nvPr>
        </p:nvSpPr>
        <p:spPr>
          <a:xfrm>
            <a:off x="457200" y="1600201"/>
            <a:ext cx="8229600" cy="2408352"/>
          </a:xfrm>
        </p:spPr>
        <p:txBody>
          <a:bodyPr>
            <a:spAutoFit/>
          </a:bodyPr>
          <a:lstStyle/>
          <a:p>
            <a:r>
              <a:rPr lang="en-US" sz="2400" b="1" dirty="0"/>
              <a:t>imperfectly competitive industry</a:t>
            </a:r>
            <a:r>
              <a:rPr lang="en-US" sz="2400" b="1" dirty="0">
                <a:solidFill>
                  <a:srgbClr val="006668"/>
                </a:solidFill>
              </a:rPr>
              <a:t>  </a:t>
            </a:r>
            <a:r>
              <a:rPr lang="en-US" sz="2400" dirty="0"/>
              <a:t>An industry in which individual firms have some control over the price of their output.</a:t>
            </a:r>
          </a:p>
          <a:p>
            <a:r>
              <a:rPr lang="en-US" sz="2400" b="1" dirty="0"/>
              <a:t>market power</a:t>
            </a:r>
            <a:r>
              <a:rPr lang="en-US" sz="2400" b="1" dirty="0">
                <a:solidFill>
                  <a:srgbClr val="006668"/>
                </a:solidFill>
              </a:rPr>
              <a:t>  </a:t>
            </a:r>
            <a:r>
              <a:rPr lang="en-US" sz="2400" dirty="0"/>
              <a:t>An imperfectly competitive firm’s ability to raise price without losing all of the quantity demanded for its product.</a:t>
            </a:r>
          </a:p>
        </p:txBody>
      </p:sp>
    </p:spTree>
    <p:extLst>
      <p:ext uri="{BB962C8B-B14F-4D97-AF65-F5344CB8AC3E}">
        <p14:creationId xmlns:p14="http://schemas.microsoft.com/office/powerpoint/2010/main" val="24697423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344" y="219122"/>
            <a:ext cx="8229600" cy="1107996"/>
          </a:xfrm>
        </p:spPr>
        <p:txBody>
          <a:bodyPr>
            <a:spAutoFit/>
          </a:bodyPr>
          <a:lstStyle/>
          <a:p>
            <a:r>
              <a:rPr lang="en-IN" altLang="en-US" sz="3600" dirty="0">
                <a:latin typeface="+mj-lt"/>
              </a:rPr>
              <a:t>Forms of Imperfect Competition and Market Boundaries </a:t>
            </a:r>
            <a:r>
              <a:rPr lang="en-IN" altLang="en-US" sz="2800" dirty="0">
                <a:latin typeface="+mj-lt"/>
              </a:rPr>
              <a:t>(1 of 2)</a:t>
            </a:r>
            <a:endParaRPr lang="en-US" sz="2800" dirty="0">
              <a:latin typeface="+mj-lt"/>
            </a:endParaRPr>
          </a:p>
        </p:txBody>
      </p:sp>
      <p:sp>
        <p:nvSpPr>
          <p:cNvPr id="3" name="Content Placeholder 2"/>
          <p:cNvSpPr>
            <a:spLocks noGrp="1"/>
          </p:cNvSpPr>
          <p:nvPr>
            <p:ph idx="1"/>
          </p:nvPr>
        </p:nvSpPr>
        <p:spPr>
          <a:xfrm>
            <a:off x="457200" y="1600201"/>
            <a:ext cx="8229600" cy="3339376"/>
          </a:xfrm>
        </p:spPr>
        <p:txBody>
          <a:bodyPr>
            <a:spAutoFit/>
          </a:bodyPr>
          <a:lstStyle/>
          <a:p>
            <a:pPr>
              <a:spcAft>
                <a:spcPct val="0"/>
              </a:spcAft>
            </a:pPr>
            <a:r>
              <a:rPr lang="en-US" sz="2400" dirty="0"/>
              <a:t>A </a:t>
            </a:r>
            <a:r>
              <a:rPr lang="en-US" sz="2400" i="1" dirty="0"/>
              <a:t>monopoly</a:t>
            </a:r>
            <a:r>
              <a:rPr lang="en-US" sz="2400" dirty="0"/>
              <a:t> is an industry with a single firm in which the entry of new firms is blocked. </a:t>
            </a:r>
          </a:p>
          <a:p>
            <a:pPr>
              <a:spcAft>
                <a:spcPct val="0"/>
              </a:spcAft>
            </a:pPr>
            <a:r>
              <a:rPr lang="en-US" sz="2400" dirty="0"/>
              <a:t>An </a:t>
            </a:r>
            <a:r>
              <a:rPr lang="en-US" sz="2400" i="1" dirty="0"/>
              <a:t>oligopoly</a:t>
            </a:r>
            <a:r>
              <a:rPr lang="en-US" sz="2400" dirty="0"/>
              <a:t> is an industry that has a small number of firms, each large enough so that its presence affects prices. </a:t>
            </a:r>
          </a:p>
          <a:p>
            <a:pPr>
              <a:spcAft>
                <a:spcPct val="0"/>
              </a:spcAft>
            </a:pPr>
            <a:r>
              <a:rPr lang="en-US" sz="2400" dirty="0"/>
              <a:t>Firms that differentiate their products in industries with many producers and free entry are called </a:t>
            </a:r>
            <a:r>
              <a:rPr lang="en-US" sz="2400" i="1" dirty="0"/>
              <a:t>monopolistic competitors</a:t>
            </a:r>
            <a:r>
              <a:rPr lang="en-US" sz="2400" dirty="0"/>
              <a:t>.</a:t>
            </a:r>
          </a:p>
        </p:txBody>
      </p:sp>
    </p:spTree>
    <p:extLst>
      <p:ext uri="{BB962C8B-B14F-4D97-AF65-F5344CB8AC3E}">
        <p14:creationId xmlns:p14="http://schemas.microsoft.com/office/powerpoint/2010/main" val="25832167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344" y="219122"/>
            <a:ext cx="8229600" cy="1107996"/>
          </a:xfrm>
        </p:spPr>
        <p:txBody>
          <a:bodyPr>
            <a:spAutoFit/>
          </a:bodyPr>
          <a:lstStyle/>
          <a:p>
            <a:r>
              <a:rPr lang="en-IN" altLang="en-US" sz="3600" dirty="0">
                <a:latin typeface="+mj-lt"/>
              </a:rPr>
              <a:t>Forms of Imperfect Competition and Market Boundaries </a:t>
            </a:r>
            <a:r>
              <a:rPr lang="en-IN" altLang="en-US" sz="2800" dirty="0">
                <a:latin typeface="+mj-lt"/>
              </a:rPr>
              <a:t>(2 of 2)</a:t>
            </a:r>
            <a:endParaRPr lang="en-US" sz="2800" dirty="0">
              <a:latin typeface="+mj-lt"/>
            </a:endParaRPr>
          </a:p>
        </p:txBody>
      </p:sp>
      <p:sp>
        <p:nvSpPr>
          <p:cNvPr id="3" name="Content Placeholder 2"/>
          <p:cNvSpPr>
            <a:spLocks noGrp="1"/>
          </p:cNvSpPr>
          <p:nvPr>
            <p:ph idx="1"/>
          </p:nvPr>
        </p:nvSpPr>
        <p:spPr>
          <a:xfrm>
            <a:off x="457200" y="1600201"/>
            <a:ext cx="8229600" cy="1846659"/>
          </a:xfrm>
        </p:spPr>
        <p:txBody>
          <a:bodyPr>
            <a:spAutoFit/>
          </a:bodyPr>
          <a:lstStyle/>
          <a:p>
            <a:r>
              <a:rPr lang="en-US" sz="2400" b="1" dirty="0"/>
              <a:t>pure monopoly</a:t>
            </a:r>
            <a:r>
              <a:rPr lang="en-US" sz="2400" b="1" dirty="0">
                <a:solidFill>
                  <a:srgbClr val="006668"/>
                </a:solidFill>
              </a:rPr>
              <a:t>  </a:t>
            </a:r>
            <a:r>
              <a:rPr lang="en-US" sz="2400" dirty="0"/>
              <a:t>An industry with a single firm that produces a product for which there are no close substitutes and in which significant barriers to entry prevent other firms from entering the industry to compete for profits.</a:t>
            </a:r>
          </a:p>
        </p:txBody>
      </p:sp>
    </p:spTree>
    <p:extLst>
      <p:ext uri="{BB962C8B-B14F-4D97-AF65-F5344CB8AC3E}">
        <p14:creationId xmlns:p14="http://schemas.microsoft.com/office/powerpoint/2010/main" val="8816962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344" y="219122"/>
            <a:ext cx="8229600" cy="1107996"/>
          </a:xfrm>
        </p:spPr>
        <p:txBody>
          <a:bodyPr>
            <a:spAutoFit/>
          </a:bodyPr>
          <a:lstStyle/>
          <a:p>
            <a:r>
              <a:rPr lang="en-IN" altLang="en-US" sz="3600" dirty="0">
                <a:latin typeface="+mj-lt"/>
              </a:rPr>
              <a:t>Figure 13.1 The Boundary of a Market and Elasticity</a:t>
            </a:r>
            <a:endParaRPr lang="en-US" sz="2800" dirty="0">
              <a:latin typeface="+mj-lt"/>
            </a:endParaRPr>
          </a:p>
        </p:txBody>
      </p:sp>
      <p:pic>
        <p:nvPicPr>
          <p:cNvPr id="25603" name="Picture 3" descr="The first graph shows the following data with a picture of a Brand X Burger:&#10;Y-axis: Price per unit in dollars&#10;X-axis:  Demand for Brand X hamburger&#10;A horizontal line goes across the graph starting from mid-point of y-axis.&#10;&#10;The second graph shows the following data with a picture of a hamburger:&#10;Y-axis: Price per unit in dollars&#10;X-axis: Demand for hamburger&#10;A line angles down about 30 degrees below horizontal. &#10;&#10;The third graph shows the following data with a picture of a piece of beef:&#10;Y-axis: Price per unit in dollars&#10;X-axis: Demand for beef&#10;A line angles down about 45 degrees below horizontal.&#10;&#10;The fourth graph shows the following data with a picture of meat:&#10;Y-axis: Price per unit in dollars&#10;X-axis: Demand for meat&#10;A line angles down about 60 degrees below horizontal.&#10;&#10;The fifth graph shows the following data with pictures of meat, vegetables, and fruits:&#10;Y-axis: Price per unit in dollars&#10;X-axis: Demand for food&#10;A line angles down about 80 degrees below horizontal.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9175" y="1408113"/>
            <a:ext cx="4565650" cy="3243262"/>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a:xfrm>
            <a:off x="457200" y="4730621"/>
            <a:ext cx="8229600" cy="1661993"/>
          </a:xfrm>
        </p:spPr>
        <p:txBody>
          <a:bodyPr>
            <a:spAutoFit/>
          </a:bodyPr>
          <a:lstStyle/>
          <a:p>
            <a:pPr marL="285750" indent="-285750">
              <a:spcBef>
                <a:spcPts val="0"/>
              </a:spcBef>
              <a:spcAft>
                <a:spcPts val="600"/>
              </a:spcAft>
            </a:pPr>
            <a:r>
              <a:rPr lang="en-US" sz="1400" dirty="0"/>
              <a:t>We can define an industry as broadly or as narrowly as we like. The more broadly we define the industry, the fewer substitutes there are; thus, the less elastic the demand for that industry’s product is likely to be. </a:t>
            </a:r>
          </a:p>
          <a:p>
            <a:pPr marL="285750" indent="-285750">
              <a:spcBef>
                <a:spcPts val="0"/>
              </a:spcBef>
              <a:spcAft>
                <a:spcPts val="600"/>
              </a:spcAft>
            </a:pPr>
            <a:r>
              <a:rPr lang="en-US" sz="1400" dirty="0"/>
              <a:t>A monopoly is an industry with one firm that produces a product for which there are </a:t>
            </a:r>
            <a:r>
              <a:rPr lang="en-US" sz="1400" i="1" dirty="0"/>
              <a:t>no close substitutes</a:t>
            </a:r>
            <a:r>
              <a:rPr lang="en-US" sz="1400" dirty="0"/>
              <a:t>. Therefore, monopolies face relatively inelastic demand curves.</a:t>
            </a:r>
          </a:p>
          <a:p>
            <a:pPr marL="285750" indent="-285750">
              <a:spcBef>
                <a:spcPts val="0"/>
              </a:spcBef>
              <a:spcAft>
                <a:spcPts val="600"/>
              </a:spcAft>
            </a:pPr>
            <a:r>
              <a:rPr lang="en-US" sz="1400" dirty="0"/>
              <a:t>The producer of Brand X hamburger cannot properly be called a monopolist because this producer has no control over market price, and there are many substitutes for Brand X hamburger.</a:t>
            </a:r>
          </a:p>
        </p:txBody>
      </p:sp>
    </p:spTree>
    <p:extLst>
      <p:ext uri="{BB962C8B-B14F-4D97-AF65-F5344CB8AC3E}">
        <p14:creationId xmlns:p14="http://schemas.microsoft.com/office/powerpoint/2010/main" val="1674217197"/>
      </p:ext>
    </p:extLst>
  </p:cSld>
  <p:clrMapOvr>
    <a:masterClrMapping/>
  </p:clrMapOvr>
</p:sld>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2284</TotalTime>
  <Words>3144</Words>
  <Application>Microsoft Office PowerPoint</Application>
  <PresentationFormat>On-screen Show (4:3)</PresentationFormat>
  <Paragraphs>296</Paragraphs>
  <Slides>41</Slides>
  <Notes>41</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41</vt:i4>
      </vt:variant>
    </vt:vector>
  </HeadingPairs>
  <TitlesOfParts>
    <vt:vector size="47" baseType="lpstr">
      <vt:lpstr>Arial</vt:lpstr>
      <vt:lpstr>Times New Roman</vt:lpstr>
      <vt:lpstr>Verdana</vt:lpstr>
      <vt:lpstr>Wingdings</vt:lpstr>
      <vt:lpstr>508 Lecture</vt:lpstr>
      <vt:lpstr>Equation</vt:lpstr>
      <vt:lpstr>Principles of Economics (1 of 2)</vt:lpstr>
      <vt:lpstr>Principles of Economics (2 of 2)</vt:lpstr>
      <vt:lpstr>Chapter Outline and Learning Objectives (1 of 2)</vt:lpstr>
      <vt:lpstr>Chapter Outline and Learning Objectives (2 of 2)</vt:lpstr>
      <vt:lpstr>Chapter 13 Monopoly and Antitrust Policy</vt:lpstr>
      <vt:lpstr>Imperfect Competition and Market Power: Core Concepts</vt:lpstr>
      <vt:lpstr>Forms of Imperfect Competition and Market Boundaries (1 of 2)</vt:lpstr>
      <vt:lpstr>Forms of Imperfect Competition and Market Boundaries (2 of 2)</vt:lpstr>
      <vt:lpstr>Figure 13.1 The Boundary of a Market and Elasticity</vt:lpstr>
      <vt:lpstr>Price and Output Decisions in Pure Monopoly Markets </vt:lpstr>
      <vt:lpstr>Economics In Practice (1 of 4)</vt:lpstr>
      <vt:lpstr>Demand in Monopoly Markets (1 of 3) </vt:lpstr>
      <vt:lpstr>Figure 13.1 Marginal Revenue Curve Facing a Monopolist</vt:lpstr>
      <vt:lpstr>Figure 13.2 Marginal Revenue Curve Facing a Monopolist</vt:lpstr>
      <vt:lpstr>Figure 13.3 Marginal Revenue and Total Revenue</vt:lpstr>
      <vt:lpstr>Demand in Monopoly Markets (2 of 3) </vt:lpstr>
      <vt:lpstr>Figure 13.4 Price and Output Choice for a Profit-Maximizing Monopolist</vt:lpstr>
      <vt:lpstr>Demand in Monopoly Markets (3 of 3) </vt:lpstr>
      <vt:lpstr>Perfect Competition and Monopoly Compared</vt:lpstr>
      <vt:lpstr>Figure 13.6 Comparison of Monopoly and Perfectly Competitive Outcomes for a Firm with Constant Returns to Scale</vt:lpstr>
      <vt:lpstr>Monopoly in the Long Run: Barriers to Entry (1 of 3)</vt:lpstr>
      <vt:lpstr>Figure 13.7 A Natural Monopoly</vt:lpstr>
      <vt:lpstr>Economics In Practice (2 of 4)</vt:lpstr>
      <vt:lpstr>Monopoly in the Long Run: Barriers to Entry (2 of 3)</vt:lpstr>
      <vt:lpstr>Monopoly in the Long Run: Barriers to Entry (3 of 3)</vt:lpstr>
      <vt:lpstr>The Social Costs of Monopoly</vt:lpstr>
      <vt:lpstr>Figure 13.8 Welfare Loss from Monopoly</vt:lpstr>
      <vt:lpstr>Rent-Seeking Behavior</vt:lpstr>
      <vt:lpstr>Price Discrimination</vt:lpstr>
      <vt:lpstr>Figure 13.9 Price Discrimination</vt:lpstr>
      <vt:lpstr>Examples of Price Discrimination</vt:lpstr>
      <vt:lpstr>Economics In Practice (3 of 4)</vt:lpstr>
      <vt:lpstr>Remedies for Monopoly: Antitrust Policy</vt:lpstr>
      <vt:lpstr>Major Antitrust Legislation (1 of 3)</vt:lpstr>
      <vt:lpstr>Major Antitrust Legislation (2 of 3)</vt:lpstr>
      <vt:lpstr>Major Antitrust Legislation (3 of 3)</vt:lpstr>
      <vt:lpstr>Economics In Practice (4 of 4)</vt:lpstr>
      <vt:lpstr>Imperfect Markets: A Review and a Look Ahead (1 of 2)</vt:lpstr>
      <vt:lpstr>Imperfect Markets: A Review and a Look Ahead (2 of 2)</vt:lpstr>
      <vt:lpstr>Review Terms and Concepts</vt:lpstr>
      <vt:lpstr>Copyright</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Principles of Economics, Thirteenth Edition</dc:title>
  <dc:subject>Principles of Economics</dc:subject>
  <dc:creator>Karl E. Case/Ray C. Fair/Sharon M. Oster</dc:creator>
  <cp:keywords>Business</cp:keywords>
  <cp:lastModifiedBy>Alex Panayides</cp:lastModifiedBy>
  <cp:revision>610</cp:revision>
  <dcterms:created xsi:type="dcterms:W3CDTF">2014-07-14T20:04:21Z</dcterms:created>
  <dcterms:modified xsi:type="dcterms:W3CDTF">2019-08-23T20:43:21Z</dcterms:modified>
</cp:coreProperties>
</file>