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455" r:id="rId2"/>
    <p:sldId id="380" r:id="rId3"/>
    <p:sldId id="417" r:id="rId4"/>
    <p:sldId id="418"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90" autoAdjust="0"/>
    <p:restoredTop sz="82743" autoAdjust="0"/>
  </p:normalViewPr>
  <p:slideViewPr>
    <p:cSldViewPr>
      <p:cViewPr varScale="1">
        <p:scale>
          <a:sx n="114" d="100"/>
          <a:sy n="114" d="100"/>
        </p:scale>
        <p:origin x="1434"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Lst>
    </p:cSldViewPr>
  </p:slideViewPr>
  <p:outlineViewPr>
    <p:cViewPr>
      <p:scale>
        <a:sx n="33" d="100"/>
        <a:sy n="33" d="100"/>
      </p:scale>
      <p:origin x="0" y="-129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28</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46168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70015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8/23/2019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pic>
        <p:nvPicPr>
          <p:cNvPr id="14" name="Shape 15" descr="Pearson Logo"/>
          <p:cNvPicPr preferRelativeResize="0"/>
          <p:nvPr userDrawn="1"/>
        </p:nvPicPr>
        <p:blipFill rotWithShape="1">
          <a:blip r:embed="rId1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2" r:id="rId5"/>
    <p:sldLayoutId id="2147483659" r:id="rId6"/>
    <p:sldLayoutId id="2147483658" r:id="rId7"/>
    <p:sldLayoutId id="2147483660" r:id="rId8"/>
    <p:sldLayoutId id="2147483651" r:id="rId9"/>
    <p:sldLayoutId id="2147483654" r:id="rId10"/>
    <p:sldLayoutId id="2147483655" r:id="rId11"/>
    <p:sldLayoutId id="2147483661" r:id="rId12"/>
    <p:sldLayoutId id="2147483663"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29200" y="2707959"/>
            <a:ext cx="2438400" cy="492443"/>
          </a:xfrm>
        </p:spPr>
        <p:txBody>
          <a:bodyPr wrap="square">
            <a:spAutoFit/>
          </a:bodyPr>
          <a:lstStyle/>
          <a:p>
            <a:r>
              <a:rPr lang="en-US" sz="3200" dirty="0"/>
              <a:t>Chapter 15</a:t>
            </a:r>
          </a:p>
        </p:txBody>
      </p:sp>
      <p:sp>
        <p:nvSpPr>
          <p:cNvPr id="5" name="Text Placeholder 4"/>
          <p:cNvSpPr>
            <a:spLocks noGrp="1"/>
          </p:cNvSpPr>
          <p:nvPr>
            <p:ph type="body" sz="quarter" idx="15"/>
          </p:nvPr>
        </p:nvSpPr>
        <p:spPr>
          <a:xfrm>
            <a:off x="5076825" y="3317490"/>
            <a:ext cx="3352800" cy="462475"/>
          </a:xfrm>
        </p:spPr>
        <p:txBody>
          <a:bodyPr>
            <a:noAutofit/>
          </a:bodyPr>
          <a:lstStyle/>
          <a:p>
            <a:r>
              <a:rPr lang="en-IN" sz="2000" dirty="0"/>
              <a:t>Monopolistic Competition</a:t>
            </a:r>
          </a:p>
        </p:txBody>
      </p:sp>
      <p:pic>
        <p:nvPicPr>
          <p:cNvPr id="8" name="Picture 7"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529" y="1486098"/>
            <a:ext cx="3735302" cy="4778255"/>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07003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How Do Firms Differentiate Products?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05788" cy="3339376"/>
          </a:xfrm>
        </p:spPr>
        <p:txBody>
          <a:bodyPr wrap="square">
            <a:spAutoFit/>
          </a:bodyPr>
          <a:lstStyle/>
          <a:p>
            <a:r>
              <a:rPr lang="en-US" sz="2400" b="1" dirty="0"/>
              <a:t>horizontal differentiation</a:t>
            </a:r>
            <a:r>
              <a:rPr lang="en-US" sz="2400" b="1" dirty="0">
                <a:solidFill>
                  <a:srgbClr val="006668"/>
                </a:solidFill>
              </a:rPr>
              <a:t>  </a:t>
            </a:r>
            <a:r>
              <a:rPr lang="en-US" sz="2400" dirty="0"/>
              <a:t>Products differ in ways that make them better for some people and worse for others.</a:t>
            </a:r>
          </a:p>
          <a:p>
            <a:r>
              <a:rPr lang="en-US" sz="2400" b="1" dirty="0"/>
              <a:t>vertical differentiation</a:t>
            </a:r>
            <a:r>
              <a:rPr lang="en-US" sz="2400" b="1" dirty="0">
                <a:solidFill>
                  <a:srgbClr val="006668"/>
                </a:solidFill>
              </a:rPr>
              <a:t>  </a:t>
            </a:r>
            <a:r>
              <a:rPr lang="en-US" sz="2400" dirty="0"/>
              <a:t>A product difference that, from everyone’s perspective, makes a product better than rival products.</a:t>
            </a:r>
          </a:p>
          <a:p>
            <a:pPr>
              <a:spcAft>
                <a:spcPct val="0"/>
              </a:spcAft>
            </a:pPr>
            <a:r>
              <a:rPr lang="en-US" sz="2400" b="1" dirty="0"/>
              <a:t>behavioral economics</a:t>
            </a:r>
            <a:r>
              <a:rPr lang="en-US" sz="2400" b="1" dirty="0">
                <a:solidFill>
                  <a:srgbClr val="006668"/>
                </a:solidFill>
              </a:rPr>
              <a:t>  </a:t>
            </a:r>
            <a:r>
              <a:rPr lang="en-US" sz="2400" dirty="0"/>
              <a:t>A branch of economics that uses the insights of psychology and economics to investigate decision making.</a:t>
            </a:r>
            <a:endParaRPr lang="en-US" sz="2600" dirty="0"/>
          </a:p>
        </p:txBody>
      </p:sp>
    </p:spTree>
    <p:extLst>
      <p:ext uri="{BB962C8B-B14F-4D97-AF65-F5344CB8AC3E}">
        <p14:creationId xmlns:p14="http://schemas.microsoft.com/office/powerpoint/2010/main" val="131132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How Do Firms Differentiate Products?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05788" cy="3339376"/>
          </a:xfrm>
        </p:spPr>
        <p:txBody>
          <a:bodyPr wrap="square">
            <a:spAutoFit/>
          </a:bodyPr>
          <a:lstStyle/>
          <a:p>
            <a:pPr>
              <a:spcAft>
                <a:spcPct val="0"/>
              </a:spcAft>
            </a:pPr>
            <a:r>
              <a:rPr lang="en-US" sz="2400" dirty="0"/>
              <a:t>Researchers in behavioral economics have found that people highly value some choice, but too much choice can reduce purchases.</a:t>
            </a:r>
          </a:p>
          <a:p>
            <a:pPr>
              <a:spcAft>
                <a:spcPct val="0"/>
              </a:spcAft>
            </a:pPr>
            <a:r>
              <a:rPr lang="en-US" sz="2400" b="1" dirty="0"/>
              <a:t>commitment device</a:t>
            </a:r>
            <a:r>
              <a:rPr lang="en-US" sz="2400" b="1" dirty="0">
                <a:solidFill>
                  <a:srgbClr val="006668"/>
                </a:solidFill>
              </a:rPr>
              <a:t>  </a:t>
            </a:r>
            <a:r>
              <a:rPr lang="en-US" sz="2400" dirty="0"/>
              <a:t>Actions that individuals take in one period to try to control their behavior in a future period.</a:t>
            </a:r>
          </a:p>
          <a:p>
            <a:pPr>
              <a:spcAft>
                <a:spcPct val="0"/>
              </a:spcAft>
            </a:pPr>
            <a:r>
              <a:rPr lang="en-US" sz="2400" dirty="0"/>
              <a:t>Some consumers try to control their own purchasing behavior by, for example, buying memberships to health clubs as an incentive to work out.</a:t>
            </a:r>
          </a:p>
        </p:txBody>
      </p:sp>
    </p:spTree>
    <p:extLst>
      <p:ext uri="{BB962C8B-B14F-4D97-AF65-F5344CB8AC3E}">
        <p14:creationId xmlns:p14="http://schemas.microsoft.com/office/powerpoint/2010/main" val="207229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(1 of 3)</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Measuring the Benefits from Variety: How Many Different Pairs of Sandals Do You Need?</a:t>
            </a:r>
          </a:p>
        </p:txBody>
      </p:sp>
      <p:sp>
        <p:nvSpPr>
          <p:cNvPr id="3" name="Content Placeholder 2"/>
          <p:cNvSpPr>
            <a:spLocks noGrp="1"/>
          </p:cNvSpPr>
          <p:nvPr>
            <p:ph idx="1"/>
          </p:nvPr>
        </p:nvSpPr>
        <p:spPr>
          <a:xfrm>
            <a:off x="457200" y="1905010"/>
            <a:ext cx="4038600" cy="2685351"/>
          </a:xfrm>
        </p:spPr>
        <p:txBody>
          <a:bodyPr wrap="square">
            <a:spAutoFit/>
          </a:bodyPr>
          <a:lstStyle/>
          <a:p>
            <a:pPr marL="0" indent="0">
              <a:buNone/>
            </a:pPr>
            <a:r>
              <a:rPr lang="en-IN" sz="1800" dirty="0"/>
              <a:t>Online shoe retailers like </a:t>
            </a:r>
            <a:r>
              <a:rPr lang="en-IN" sz="1800" dirty="0" err="1"/>
              <a:t>Zappos</a:t>
            </a:r>
            <a:r>
              <a:rPr lang="en-IN" sz="1800" dirty="0"/>
              <a:t> carry substantially more varieties of shoes than do brick-and-mortar stores.</a:t>
            </a:r>
          </a:p>
          <a:p>
            <a:pPr marL="0" indent="0">
              <a:buNone/>
            </a:pPr>
            <a:r>
              <a:rPr lang="en-IN" sz="1800" dirty="0"/>
              <a:t>Two economists find a lot of variety in consumer tastes across the country: The top 1,000 products account for 56.5% of online shoe sales in one state but only 11.3% of the sales across the country.</a:t>
            </a:r>
          </a:p>
        </p:txBody>
      </p:sp>
      <p:pic>
        <p:nvPicPr>
          <p:cNvPr id="31746" name="Picture 2" descr="A photo shows a woman looking at different sandals displayed on a tablet comput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025" y="1949964"/>
            <a:ext cx="4056888" cy="270247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347353"/>
            <a:ext cx="8205788" cy="1023357"/>
          </a:xfrm>
        </p:spPr>
        <p:txBody>
          <a:bodyPr>
            <a:spAutoFit/>
          </a:bodyPr>
          <a:lstStyle/>
          <a:p>
            <a:pPr marL="0" indent="0">
              <a:buNone/>
            </a:pPr>
            <a:r>
              <a:rPr lang="en-IN" sz="1800" dirty="0"/>
              <a:t>CRITICAL THINKING</a:t>
            </a:r>
          </a:p>
          <a:p>
            <a:pPr marL="457200" indent="-457200">
              <a:buFont typeface="+mj-lt"/>
              <a:buAutoNum type="arabicPeriod"/>
            </a:pPr>
            <a:r>
              <a:rPr lang="en-IN" sz="1800" dirty="0"/>
              <a:t>How would you expect a profit-maximizing retailer to choose which shoes to stock in his or her store?</a:t>
            </a:r>
          </a:p>
        </p:txBody>
      </p:sp>
    </p:spTree>
    <p:extLst>
      <p:ext uri="{BB962C8B-B14F-4D97-AF65-F5344CB8AC3E}">
        <p14:creationId xmlns:p14="http://schemas.microsoft.com/office/powerpoint/2010/main" val="427826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(2 of 3)</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An Economist Makes Tea</a:t>
            </a:r>
          </a:p>
        </p:txBody>
      </p:sp>
      <p:sp>
        <p:nvSpPr>
          <p:cNvPr id="3" name="Content Placeholder 2"/>
          <p:cNvSpPr>
            <a:spLocks noGrp="1"/>
          </p:cNvSpPr>
          <p:nvPr>
            <p:ph idx="1"/>
          </p:nvPr>
        </p:nvSpPr>
        <p:spPr>
          <a:xfrm>
            <a:off x="457200" y="1447800"/>
            <a:ext cx="4038600" cy="3862444"/>
          </a:xfrm>
        </p:spPr>
        <p:txBody>
          <a:bodyPr wrap="square">
            <a:spAutoFit/>
          </a:bodyPr>
          <a:lstStyle/>
          <a:p>
            <a:pPr marL="0" indent="0">
              <a:buNone/>
            </a:pPr>
            <a:r>
              <a:rPr lang="en-US" sz="1800" dirty="0"/>
              <a:t>Despite the higher price of Honest Tea, some consumers choose it over the alternatives.</a:t>
            </a:r>
          </a:p>
          <a:p>
            <a:pPr marL="0" indent="0">
              <a:buNone/>
            </a:pPr>
            <a:r>
              <a:rPr lang="en-US" sz="1800" dirty="0"/>
              <a:t>An economist used economic theory to differentiate his tea from others in the industry.</a:t>
            </a:r>
          </a:p>
          <a:p>
            <a:pPr marL="0" indent="0">
              <a:buNone/>
            </a:pPr>
            <a:r>
              <a:rPr lang="en-US" sz="1800" dirty="0"/>
              <a:t>He discovered that sugar beyond some point adds little taste yet comes at a health cost—more calories. </a:t>
            </a:r>
          </a:p>
          <a:p>
            <a:pPr marL="0" indent="0">
              <a:buNone/>
            </a:pPr>
            <a:r>
              <a:rPr lang="en-US" sz="1800" dirty="0"/>
              <a:t>Given consumers’ new awareness of healthy and natural foods, Honest Tea became a success.</a:t>
            </a:r>
          </a:p>
        </p:txBody>
      </p:sp>
      <p:pic>
        <p:nvPicPr>
          <p:cNvPr id="32770" name="Picture 2" descr="The graph shows the following data:&#10;Y-axis: Taste&#10;X-axis: Sugar (grams per serving)&#10;The arc begins on the y-axis and goes up and peaks at about 12 grams of sugar&#10;The arc and (taste) really begins to drop off at about 25 grams&#10;At about 10 grams is a point labeled &quot;Green Dragon&quot;&#10;At about 31 grams is a point labeled &quot;Liquid Candy&quot;&#10;At about 34 grams and below the x-axis is a point labeled &quot;What they call tea.&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87762"/>
            <a:ext cx="3661686" cy="32735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359691"/>
            <a:ext cx="8205788" cy="1023357"/>
          </a:xfrm>
        </p:spPr>
        <p:txBody>
          <a:bodyPr>
            <a:spAutoFit/>
          </a:bodyPr>
          <a:lstStyle/>
          <a:p>
            <a:pPr marL="0" indent="0">
              <a:buNone/>
            </a:pPr>
            <a:r>
              <a:rPr lang="en-IN" sz="1800" dirty="0"/>
              <a:t>CRITICAL THINKING</a:t>
            </a:r>
          </a:p>
          <a:p>
            <a:pPr marL="457200" indent="-457200">
              <a:buFont typeface="+mj-lt"/>
              <a:buAutoNum type="arabicPeriod"/>
            </a:pPr>
            <a:r>
              <a:rPr lang="en-IN" sz="1800" dirty="0"/>
              <a:t>What would you expect to see happen to the placement of Green Dragon Tea if we discovered sugar was good for us?</a:t>
            </a:r>
          </a:p>
        </p:txBody>
      </p:sp>
    </p:spTree>
    <p:extLst>
      <p:ext uri="{BB962C8B-B14F-4D97-AF65-F5344CB8AC3E}">
        <p14:creationId xmlns:p14="http://schemas.microsoft.com/office/powerpoint/2010/main" val="285975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Advertising </a:t>
            </a:r>
            <a:r>
              <a:rPr lang="en-IN" altLang="en-US" sz="2800" dirty="0">
                <a:latin typeface="+mj-lt"/>
              </a:rPr>
              <a:t>(1 of 4)</a:t>
            </a:r>
            <a:endParaRPr lang="en-US" sz="2800" dirty="0">
              <a:latin typeface="+mj-lt"/>
            </a:endParaRPr>
          </a:p>
        </p:txBody>
      </p:sp>
      <p:sp>
        <p:nvSpPr>
          <p:cNvPr id="3" name="Content Placeholder 2"/>
          <p:cNvSpPr>
            <a:spLocks noGrp="1"/>
          </p:cNvSpPr>
          <p:nvPr>
            <p:ph idx="1"/>
          </p:nvPr>
        </p:nvSpPr>
        <p:spPr>
          <a:xfrm>
            <a:off x="457200" y="1600201"/>
            <a:ext cx="8205788" cy="2077492"/>
          </a:xfrm>
        </p:spPr>
        <p:txBody>
          <a:bodyPr wrap="square">
            <a:spAutoFit/>
          </a:bodyPr>
          <a:lstStyle/>
          <a:p>
            <a:pPr>
              <a:spcBef>
                <a:spcPts val="1800"/>
              </a:spcBef>
              <a:spcAft>
                <a:spcPct val="0"/>
              </a:spcAft>
            </a:pPr>
            <a:r>
              <a:rPr lang="en-US" sz="2400" dirty="0"/>
              <a:t>One role advertising plays is to inform people about the real differences that exist among products. </a:t>
            </a:r>
          </a:p>
          <a:p>
            <a:pPr>
              <a:spcBef>
                <a:spcPts val="1800"/>
              </a:spcBef>
              <a:spcAft>
                <a:spcPct val="0"/>
              </a:spcAft>
            </a:pPr>
            <a:r>
              <a:rPr lang="en-US" sz="2400" dirty="0"/>
              <a:t>Advertising can also </a:t>
            </a:r>
            <a:r>
              <a:rPr lang="en-US" sz="2400" i="1" dirty="0"/>
              <a:t>create</a:t>
            </a:r>
            <a:r>
              <a:rPr lang="en-US" sz="2400" dirty="0"/>
              <a:t> or contribute to product differentiation, creating a brand image for a product that has little to do with its physical characteristics.</a:t>
            </a:r>
          </a:p>
        </p:txBody>
      </p:sp>
    </p:spTree>
    <p:extLst>
      <p:ext uri="{BB962C8B-B14F-4D97-AF65-F5344CB8AC3E}">
        <p14:creationId xmlns:p14="http://schemas.microsoft.com/office/powerpoint/2010/main" val="362890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Advertising </a:t>
            </a:r>
            <a:r>
              <a:rPr lang="en-IN" altLang="en-US" sz="2800" dirty="0">
                <a:latin typeface="+mj-lt"/>
              </a:rPr>
              <a:t>(2 of 4)</a:t>
            </a:r>
            <a:endParaRPr lang="en-US" sz="2800" dirty="0">
              <a:latin typeface="+mj-lt"/>
            </a:endParaRPr>
          </a:p>
        </p:txBody>
      </p:sp>
      <p:sp>
        <p:nvSpPr>
          <p:cNvPr id="3" name="Content Placeholder 2"/>
          <p:cNvSpPr>
            <a:spLocks noGrp="1"/>
          </p:cNvSpPr>
          <p:nvPr>
            <p:ph idx="1"/>
          </p:nvPr>
        </p:nvSpPr>
        <p:spPr>
          <a:xfrm>
            <a:off x="457200" y="1600201"/>
            <a:ext cx="8205788" cy="2970044"/>
          </a:xfrm>
        </p:spPr>
        <p:txBody>
          <a:bodyPr wrap="square">
            <a:spAutoFit/>
          </a:bodyPr>
          <a:lstStyle/>
          <a:p>
            <a:pPr marL="0" indent="0">
              <a:spcAft>
                <a:spcPct val="0"/>
              </a:spcAft>
              <a:buNone/>
            </a:pPr>
            <a:r>
              <a:rPr lang="en-US" sz="2400" b="1" dirty="0"/>
              <a:t>The Case for Advertising</a:t>
            </a:r>
          </a:p>
          <a:p>
            <a:pPr>
              <a:spcAft>
                <a:spcPct val="0"/>
              </a:spcAft>
            </a:pPr>
            <a:r>
              <a:rPr lang="en-US" sz="2400" dirty="0"/>
              <a:t>Differentiated products and advertising give the market system its vitality and are the basis of its power. </a:t>
            </a:r>
          </a:p>
          <a:p>
            <a:pPr>
              <a:spcAft>
                <a:spcPct val="0"/>
              </a:spcAft>
            </a:pPr>
            <a:r>
              <a:rPr lang="en-US" sz="2400" dirty="0"/>
              <a:t>Product differentiation helps to ensure high quality and variety, and advertising provides consumers with valuable information on product availability, quality, and price that they need to make efficient choices in the marketplace.</a:t>
            </a:r>
          </a:p>
        </p:txBody>
      </p:sp>
    </p:spTree>
    <p:extLst>
      <p:ext uri="{BB962C8B-B14F-4D97-AF65-F5344CB8AC3E}">
        <p14:creationId xmlns:p14="http://schemas.microsoft.com/office/powerpoint/2010/main" val="100377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Advertising </a:t>
            </a:r>
            <a:r>
              <a:rPr lang="en-IN" altLang="en-US" sz="2800" dirty="0">
                <a:latin typeface="+mj-lt"/>
              </a:rPr>
              <a:t>(3 of 4)</a:t>
            </a:r>
            <a:endParaRPr lang="en-US" sz="2800" dirty="0">
              <a:latin typeface="+mj-lt"/>
            </a:endParaRPr>
          </a:p>
        </p:txBody>
      </p:sp>
      <p:sp>
        <p:nvSpPr>
          <p:cNvPr id="3" name="Content Placeholder 2"/>
          <p:cNvSpPr>
            <a:spLocks noGrp="1"/>
          </p:cNvSpPr>
          <p:nvPr>
            <p:ph idx="1"/>
          </p:nvPr>
        </p:nvSpPr>
        <p:spPr>
          <a:xfrm>
            <a:off x="457200" y="1600201"/>
            <a:ext cx="8205788" cy="4575612"/>
          </a:xfrm>
        </p:spPr>
        <p:txBody>
          <a:bodyPr wrap="square">
            <a:spAutoFit/>
          </a:bodyPr>
          <a:lstStyle/>
          <a:p>
            <a:pPr marL="0" indent="0">
              <a:spcAft>
                <a:spcPct val="0"/>
              </a:spcAft>
              <a:buNone/>
            </a:pPr>
            <a:r>
              <a:rPr lang="en-US" sz="2400" b="1" dirty="0"/>
              <a:t>The Case against Product Differentiation and Advertising</a:t>
            </a:r>
          </a:p>
          <a:p>
            <a:pPr>
              <a:spcBef>
                <a:spcPts val="1000"/>
              </a:spcBef>
              <a:spcAft>
                <a:spcPct val="0"/>
              </a:spcAft>
            </a:pPr>
            <a:r>
              <a:rPr lang="en-US" sz="2400" dirty="0"/>
              <a:t>Critics argue that product differentiation and advertising are wasteful and inefficient. </a:t>
            </a:r>
          </a:p>
          <a:p>
            <a:pPr>
              <a:spcBef>
                <a:spcPts val="1000"/>
              </a:spcBef>
              <a:spcAft>
                <a:spcPct val="0"/>
              </a:spcAft>
            </a:pPr>
            <a:r>
              <a:rPr lang="en-US" sz="2400" dirty="0"/>
              <a:t>Enormous sums are spent to create meaningless and possibly nonexistent differences among products. </a:t>
            </a:r>
          </a:p>
          <a:p>
            <a:pPr>
              <a:spcBef>
                <a:spcPts val="1000"/>
              </a:spcBef>
              <a:spcAft>
                <a:spcPct val="0"/>
              </a:spcAft>
            </a:pPr>
            <a:r>
              <a:rPr lang="en-US" sz="2400" dirty="0"/>
              <a:t>Advertising raises the cost of products and frequently contains very little information. Often, it is merely an annoyance. </a:t>
            </a:r>
          </a:p>
          <a:p>
            <a:pPr>
              <a:spcBef>
                <a:spcPts val="1000"/>
              </a:spcBef>
              <a:spcAft>
                <a:spcPct val="0"/>
              </a:spcAft>
            </a:pPr>
            <a:r>
              <a:rPr lang="en-US" sz="2400" dirty="0"/>
              <a:t>Advertising can lead to unproductive warfare and may serve as a barrier to entry, thus reducing real competition.</a:t>
            </a:r>
          </a:p>
        </p:txBody>
      </p:sp>
    </p:spTree>
    <p:extLst>
      <p:ext uri="{BB962C8B-B14F-4D97-AF65-F5344CB8AC3E}">
        <p14:creationId xmlns:p14="http://schemas.microsoft.com/office/powerpoint/2010/main" val="1785646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Advertising </a:t>
            </a:r>
            <a:r>
              <a:rPr lang="en-IN" altLang="en-US" sz="2800" dirty="0">
                <a:latin typeface="+mj-lt"/>
              </a:rPr>
              <a:t>(4 of 4)</a:t>
            </a:r>
            <a:endParaRPr lang="en-US" sz="2800" dirty="0">
              <a:latin typeface="+mj-lt"/>
            </a:endParaRPr>
          </a:p>
        </p:txBody>
      </p:sp>
      <p:sp>
        <p:nvSpPr>
          <p:cNvPr id="3" name="Content Placeholder 2"/>
          <p:cNvSpPr>
            <a:spLocks noGrp="1"/>
          </p:cNvSpPr>
          <p:nvPr>
            <p:ph idx="1"/>
          </p:nvPr>
        </p:nvSpPr>
        <p:spPr>
          <a:xfrm>
            <a:off x="457200" y="1600201"/>
            <a:ext cx="8205788" cy="2970044"/>
          </a:xfrm>
        </p:spPr>
        <p:txBody>
          <a:bodyPr wrap="square">
            <a:spAutoFit/>
          </a:bodyPr>
          <a:lstStyle/>
          <a:p>
            <a:pPr marL="0" indent="0">
              <a:spcAft>
                <a:spcPct val="0"/>
              </a:spcAft>
              <a:buNone/>
            </a:pPr>
            <a:r>
              <a:rPr lang="en-US" sz="2400" b="1" dirty="0"/>
              <a:t>Open Questions</a:t>
            </a:r>
          </a:p>
          <a:p>
            <a:pPr>
              <a:spcAft>
                <a:spcPct val="0"/>
              </a:spcAft>
            </a:pPr>
            <a:r>
              <a:rPr lang="en-US" sz="2400" dirty="0"/>
              <a:t>There are strong arguments on both sides of the advertising debate, and even the empirical evidence yields conflicting conclusions. </a:t>
            </a:r>
          </a:p>
          <a:p>
            <a:pPr>
              <a:spcAft>
                <a:spcPct val="0"/>
              </a:spcAft>
            </a:pPr>
            <a:r>
              <a:rPr lang="en-US" sz="2400" dirty="0"/>
              <a:t>Some studies show that advertising leads to concentration and positive profits. Other studies show that advertising improves the functioning of the market.</a:t>
            </a:r>
          </a:p>
        </p:txBody>
      </p:sp>
    </p:spTree>
    <p:extLst>
      <p:ext uri="{BB962C8B-B14F-4D97-AF65-F5344CB8AC3E}">
        <p14:creationId xmlns:p14="http://schemas.microsoft.com/office/powerpoint/2010/main" val="58075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(3 of 3)</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Oprah Winfrey’s Celebrity Endorsements Sell Books!</a:t>
            </a:r>
          </a:p>
        </p:txBody>
      </p:sp>
      <p:sp>
        <p:nvSpPr>
          <p:cNvPr id="3" name="Content Placeholder 2"/>
          <p:cNvSpPr>
            <a:spLocks noGrp="1"/>
          </p:cNvSpPr>
          <p:nvPr>
            <p:ph idx="1"/>
          </p:nvPr>
        </p:nvSpPr>
        <p:spPr>
          <a:xfrm>
            <a:off x="457200" y="1907388"/>
            <a:ext cx="4876800" cy="2654573"/>
          </a:xfrm>
        </p:spPr>
        <p:txBody>
          <a:bodyPr wrap="square">
            <a:spAutoFit/>
          </a:bodyPr>
          <a:lstStyle/>
          <a:p>
            <a:pPr marL="0" indent="0">
              <a:buNone/>
            </a:pPr>
            <a:r>
              <a:rPr lang="en-IN" sz="2000" dirty="0"/>
              <a:t>Do celebrity endorsements really increase sales?</a:t>
            </a:r>
          </a:p>
          <a:p>
            <a:pPr marL="0" indent="0">
              <a:buNone/>
            </a:pPr>
            <a:r>
              <a:rPr lang="en-IN" sz="2000" dirty="0"/>
              <a:t>An economist at </a:t>
            </a:r>
            <a:r>
              <a:rPr lang="en-IN" sz="2000" dirty="0" err="1"/>
              <a:t>Northwestern</a:t>
            </a:r>
            <a:r>
              <a:rPr lang="en-IN" sz="2000" dirty="0"/>
              <a:t> University finds that an endorsement by Oprah Winfrey’s book club raises book sales from the endorsed author, but there is no increase in demand for the book category as a whole.</a:t>
            </a:r>
          </a:p>
        </p:txBody>
      </p:sp>
      <p:pic>
        <p:nvPicPr>
          <p:cNvPr id="33794" name="Picture 2" descr="A photograph of Oprah Winfre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558" y="1809178"/>
            <a:ext cx="2235493" cy="342891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346628"/>
            <a:ext cx="8205788" cy="1023357"/>
          </a:xfrm>
        </p:spPr>
        <p:txBody>
          <a:bodyPr>
            <a:spAutoFit/>
          </a:bodyPr>
          <a:lstStyle/>
          <a:p>
            <a:pPr marL="0" indent="0">
              <a:buNone/>
            </a:pPr>
            <a:r>
              <a:rPr lang="en-IN" sz="1800" dirty="0"/>
              <a:t>CRITICAL THINKING</a:t>
            </a:r>
          </a:p>
          <a:p>
            <a:pPr marL="457200" indent="-457200">
              <a:buFont typeface="+mj-lt"/>
              <a:buAutoNum type="arabicPeriod"/>
            </a:pPr>
            <a:r>
              <a:rPr lang="en-IN" sz="1800" dirty="0"/>
              <a:t>Do you think the Oprah effect is likely to be similar to the endorsement effect of </a:t>
            </a:r>
            <a:r>
              <a:rPr lang="en-IN" sz="1800" dirty="0" err="1"/>
              <a:t>Theron</a:t>
            </a:r>
            <a:r>
              <a:rPr lang="en-IN" sz="1800" dirty="0"/>
              <a:t> or Harris?</a:t>
            </a:r>
          </a:p>
        </p:txBody>
      </p:sp>
    </p:spTree>
    <p:extLst>
      <p:ext uri="{BB962C8B-B14F-4D97-AF65-F5344CB8AC3E}">
        <p14:creationId xmlns:p14="http://schemas.microsoft.com/office/powerpoint/2010/main" val="29115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Price and Output Determination in Monopolistic Competition</a:t>
            </a:r>
            <a:endParaRPr lang="en-US" sz="2800" dirty="0">
              <a:latin typeface="+mj-lt"/>
            </a:endParaRPr>
          </a:p>
        </p:txBody>
      </p:sp>
      <p:sp>
        <p:nvSpPr>
          <p:cNvPr id="3" name="Content Placeholder 2"/>
          <p:cNvSpPr>
            <a:spLocks noGrp="1"/>
          </p:cNvSpPr>
          <p:nvPr>
            <p:ph idx="1"/>
          </p:nvPr>
        </p:nvSpPr>
        <p:spPr>
          <a:xfrm>
            <a:off x="457200" y="1600201"/>
            <a:ext cx="8205788" cy="1669688"/>
          </a:xfrm>
        </p:spPr>
        <p:txBody>
          <a:bodyPr wrap="square">
            <a:spAutoFit/>
          </a:bodyPr>
          <a:lstStyle/>
          <a:p>
            <a:pPr marL="0" indent="0">
              <a:buNone/>
            </a:pPr>
            <a:r>
              <a:rPr lang="en-US" sz="2400" b="1" kern="0" dirty="0"/>
              <a:t>Product Differentiation and Demand Elasticity</a:t>
            </a:r>
          </a:p>
          <a:p>
            <a:r>
              <a:rPr lang="en-US" sz="2400" kern="0" dirty="0"/>
              <a:t>When a firm can distinguish its product from all others in the minds of consumers, it can raise its price without losing all quantity demanded.</a:t>
            </a:r>
          </a:p>
        </p:txBody>
      </p:sp>
    </p:spTree>
    <p:extLst>
      <p:ext uri="{BB962C8B-B14F-4D97-AF65-F5344CB8AC3E}">
        <p14:creationId xmlns:p14="http://schemas.microsoft.com/office/powerpoint/2010/main" val="239321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sz="3600" dirty="0">
                <a:latin typeface="+mj-lt"/>
              </a:rPr>
              <a:t>Chapter Outline and Learning Objectives </a:t>
            </a:r>
            <a:r>
              <a:rPr lang="en-IN" sz="2800" dirty="0">
                <a:latin typeface="+mj-lt"/>
              </a:rPr>
              <a:t>(1 of 2)</a:t>
            </a:r>
          </a:p>
        </p:txBody>
      </p:sp>
      <p:sp>
        <p:nvSpPr>
          <p:cNvPr id="3" name="Content Placeholder 2"/>
          <p:cNvSpPr>
            <a:spLocks noGrp="1"/>
          </p:cNvSpPr>
          <p:nvPr>
            <p:ph idx="1"/>
          </p:nvPr>
        </p:nvSpPr>
        <p:spPr>
          <a:xfrm>
            <a:off x="457200" y="1600201"/>
            <a:ext cx="8205788" cy="1300356"/>
          </a:xfrm>
        </p:spPr>
        <p:txBody>
          <a:bodyPr>
            <a:spAutoFit/>
          </a:bodyPr>
          <a:lstStyle/>
          <a:p>
            <a:pPr marL="0" indent="0">
              <a:buNone/>
            </a:pPr>
            <a:r>
              <a:rPr lang="en-IN" sz="2400" b="1" dirty="0"/>
              <a:t>15.1</a:t>
            </a:r>
            <a:r>
              <a:rPr lang="en-IN" sz="2400" b="1" dirty="0">
                <a:solidFill>
                  <a:schemeClr val="bg2"/>
                </a:solidFill>
              </a:rPr>
              <a:t> </a:t>
            </a:r>
            <a:r>
              <a:rPr lang="en-IN" sz="2400" b="1" dirty="0"/>
              <a:t>Industry Characteristics</a:t>
            </a:r>
          </a:p>
          <a:p>
            <a:pPr marL="271463" indent="-271463"/>
            <a:r>
              <a:rPr lang="en-IN" sz="2400" dirty="0"/>
              <a:t>Identify the characteristics of a monopolistically competitive industry.</a:t>
            </a:r>
          </a:p>
        </p:txBody>
      </p:sp>
      <p:sp>
        <p:nvSpPr>
          <p:cNvPr id="4" name="Content Placeholder 3"/>
          <p:cNvSpPr>
            <a:spLocks noGrp="1"/>
          </p:cNvSpPr>
          <p:nvPr>
            <p:ph sz="quarter" idx="13"/>
          </p:nvPr>
        </p:nvSpPr>
        <p:spPr>
          <a:xfrm>
            <a:off x="457200" y="3371850"/>
            <a:ext cx="8205788" cy="1669688"/>
          </a:xfrm>
        </p:spPr>
        <p:txBody>
          <a:bodyPr>
            <a:spAutoFit/>
          </a:bodyPr>
          <a:lstStyle/>
          <a:p>
            <a:pPr marL="0" indent="0">
              <a:buSzPct val="100000"/>
              <a:buNone/>
            </a:pPr>
            <a:r>
              <a:rPr lang="en-IN" sz="2400" b="1" dirty="0"/>
              <a:t>15.2</a:t>
            </a:r>
            <a:r>
              <a:rPr lang="en-IN" sz="2400" b="1" dirty="0">
                <a:solidFill>
                  <a:schemeClr val="bg2"/>
                </a:solidFill>
              </a:rPr>
              <a:t> </a:t>
            </a:r>
            <a:r>
              <a:rPr lang="en-IN" sz="2400" b="1" dirty="0"/>
              <a:t>Product Differentiation and Advertising</a:t>
            </a:r>
          </a:p>
          <a:p>
            <a:pPr marL="271463" indent="-271463">
              <a:buSzPct val="100000"/>
            </a:pPr>
            <a:r>
              <a:rPr lang="en-IN" sz="2400" dirty="0"/>
              <a:t>Discuss the methods and implications of product differentiation and advertising in monopolistically competitive industries.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083"/>
            <a:ext cx="8229600" cy="1661993"/>
          </a:xfrm>
        </p:spPr>
        <p:txBody>
          <a:bodyPr>
            <a:spAutoFit/>
          </a:bodyPr>
          <a:lstStyle/>
          <a:p>
            <a:r>
              <a:rPr lang="en-IN" altLang="en-US" sz="3600" dirty="0">
                <a:latin typeface="+mj-lt"/>
              </a:rPr>
              <a:t>Figure 15.2 Product Differentiation Reduces the Elasticity of Demand Facing a Firm</a:t>
            </a:r>
            <a:endParaRPr lang="en-US" sz="2800" dirty="0">
              <a:latin typeface="+mj-lt"/>
            </a:endParaRPr>
          </a:p>
        </p:txBody>
      </p:sp>
      <p:pic>
        <p:nvPicPr>
          <p:cNvPr id="34818" name="Picture 2" descr="The graph shows the following data:&#10;Y-axis: Price per unit in dollars&#10;X-axis: Units of output&#10;A horizontal line on the graph is labeled &quot;Demand curve facing a perfectly competitive firm&quot;&#10;A line angles down labeled &quot;Demand curve facing a monopolistically competitive firm.&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773" y="1951983"/>
            <a:ext cx="4662992" cy="320327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200" y="5204467"/>
            <a:ext cx="8229600" cy="1183777"/>
          </a:xfrm>
        </p:spPr>
        <p:txBody>
          <a:bodyPr/>
          <a:lstStyle/>
          <a:p>
            <a:r>
              <a:rPr lang="en-IN" dirty="0"/>
              <a:t>The demand curve that a monopolistic competitor faces is likely to be less elastic than the demand curve that a perfectly competitive firm faces. </a:t>
            </a:r>
          </a:p>
          <a:p>
            <a:r>
              <a:rPr lang="en-IN" dirty="0"/>
              <a:t>Demand is more elastic than the demand curve that a monopolist faces because close substitutes for the products of a monopolistic competitor are available.</a:t>
            </a:r>
          </a:p>
        </p:txBody>
      </p:sp>
    </p:spTree>
    <p:extLst>
      <p:ext uri="{BB962C8B-B14F-4D97-AF65-F5344CB8AC3E}">
        <p14:creationId xmlns:p14="http://schemas.microsoft.com/office/powerpoint/2010/main" val="97084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Price/Output Determination in the Short Run</a:t>
            </a:r>
            <a:endParaRPr lang="en-US" sz="2800" dirty="0">
              <a:latin typeface="+mj-lt"/>
            </a:endParaRPr>
          </a:p>
        </p:txBody>
      </p:sp>
      <p:sp>
        <p:nvSpPr>
          <p:cNvPr id="3" name="Content Placeholder 2"/>
          <p:cNvSpPr>
            <a:spLocks noGrp="1"/>
          </p:cNvSpPr>
          <p:nvPr>
            <p:ph idx="1"/>
          </p:nvPr>
        </p:nvSpPr>
        <p:spPr>
          <a:xfrm>
            <a:off x="457200" y="1600201"/>
            <a:ext cx="8205788" cy="3901068"/>
          </a:xfrm>
        </p:spPr>
        <p:txBody>
          <a:bodyPr wrap="square">
            <a:spAutoFit/>
          </a:bodyPr>
          <a:lstStyle/>
          <a:p>
            <a:r>
              <a:rPr lang="en-US" sz="2400" kern="0" dirty="0"/>
              <a:t>A profit-maximizing monopolistically competitive firm behaves much like a monopolist in the short run.</a:t>
            </a:r>
          </a:p>
          <a:p>
            <a:r>
              <a:rPr lang="en-US" sz="2400" kern="0" dirty="0"/>
              <a:t>Marginal revenue is not equal to price.</a:t>
            </a:r>
          </a:p>
          <a:p>
            <a:r>
              <a:rPr lang="en-US" sz="2400" kern="0" dirty="0"/>
              <a:t>The monopolistic competitor’s </a:t>
            </a:r>
            <a:r>
              <a:rPr lang="en-US" sz="2400" i="1" kern="0" dirty="0"/>
              <a:t>MR</a:t>
            </a:r>
            <a:r>
              <a:rPr lang="en-US" sz="2400" kern="0" dirty="0"/>
              <a:t> curve lies below its demand curve, intersecting the quantity axis midway between the origin and the point at which the demand curve intersects it.</a:t>
            </a:r>
          </a:p>
          <a:p>
            <a:r>
              <a:rPr lang="en-US" sz="2400" kern="0" dirty="0"/>
              <a:t>The firm chooses the output/price combination that maximizes profit.</a:t>
            </a:r>
            <a:endParaRPr lang="en-US" sz="2400" dirty="0"/>
          </a:p>
        </p:txBody>
      </p:sp>
    </p:spTree>
    <p:extLst>
      <p:ext uri="{BB962C8B-B14F-4D97-AF65-F5344CB8AC3E}">
        <p14:creationId xmlns:p14="http://schemas.microsoft.com/office/powerpoint/2010/main" val="284119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Figure 15.3 Monopolistic Competition in the Short Run</a:t>
            </a:r>
            <a:endParaRPr lang="en-US" sz="2800" dirty="0">
              <a:latin typeface="+mj-lt"/>
            </a:endParaRPr>
          </a:p>
        </p:txBody>
      </p:sp>
      <p:pic>
        <p:nvPicPr>
          <p:cNvPr id="35842" name="Picture 2" descr="The graph shows the following data for “A monopolistically competitive firm earning short-run profits:”&#10;Y-axis: Dollars ($)&#10;X-axis: Units of output&#10;There are five points on the graph:&#10;Point A: (q0 = 2000, P0 = $6.00)&#10;Point B: (q0 = 2000, ATC = $5)&#10;Point C: (0, ATC = $5.00)&#10;[unmarked 1]: (0, P0 = $6)&#10;[unmarked 2): The intersection of the Marginal Cost curve and the Marginal Revenue line (this point lines up with q0 = 2000).&#10;The Marginal Cost curve curves up through point [unmarked 2].&#10;The U-shaped ATC curve goes through point B, then intersects the Marginal cost curve&#10;The Demand line begins on the y-axis above all five points and angles down through point A, then intersects both curves.&#10;The Marginal Revenue line starts at the same point as the Demand line and angles down through point [unmarked 2].&#10;A shaded Profits box is also shown on the graph (Profits = $2000):&#10;Top left point: [unmarked 1]&#10;Top right point: A&#10;Bottom right point: B&#10;Bottom left point: C. &#10;"/>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747538" y="1471041"/>
            <a:ext cx="3824462" cy="31348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e graph shows the following data for “A monopolistically competitive firm suffering short-run losses:”&#10;Y-axis: Dollars ($)&#10;X-axis: Units of output, Q&#10;There are four points on the graph:&#10;Point A: (q1 = 1000, ATC = $6)&#10;Point B: (q1 = 1000, P1 = $5)&#10;Point C: (0, ATC = $6)&#10;[Unmarked 1): The intersection of the Marginal Cost curve and the Marginal Revenue line (this point lines up with q1 = 1000).&#10;The Marginal Cost curve curves up through point [unmarked 1].&#10;The U-shaped ATC curve goes through point A, then intersects the Marginal cost curve&#10;The Demand line begins on the y-axis above all four points and angles down through point B, then intersects the Marginal Cost curve.&#10;The Marginal Revenue line starts at the same point as the Demand line and angles down through point [unmarked 1].&#10;A shaded Losses box is also shown on the graph (Losses = $1000):&#10;Top left point: [unmarked 1]&#10;Top right point: A&#10;Bottom right point: B&#10;Bottom left point: (0, P1 = $5). &#10;"/>
          <p:cNvPicPr>
            <a:picLocks noChangeAspect="1" noChangeArrowheads="1"/>
          </p:cNvPicPr>
          <p:nvPr/>
        </p:nvPicPr>
        <p:blipFill rotWithShape="1">
          <a:blip r:embed="rId3">
            <a:extLst>
              <a:ext uri="{28A0092B-C50C-407E-A947-70E740481C1C}">
                <a14:useLocalDpi xmlns:a14="http://schemas.microsoft.com/office/drawing/2010/main" val="0"/>
              </a:ext>
            </a:extLst>
          </a:blip>
          <a:srcRect l="50996"/>
          <a:stretch/>
        </p:blipFill>
        <p:spPr bwMode="auto">
          <a:xfrm>
            <a:off x="4800600" y="1499616"/>
            <a:ext cx="3748262" cy="313486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705350"/>
            <a:ext cx="8205788" cy="1687129"/>
          </a:xfrm>
        </p:spPr>
        <p:txBody>
          <a:bodyPr wrap="square">
            <a:spAutoFit/>
          </a:bodyPr>
          <a:lstStyle/>
          <a:p>
            <a:pPr marL="285750" indent="-285750">
              <a:lnSpc>
                <a:spcPct val="105000"/>
              </a:lnSpc>
              <a:spcBef>
                <a:spcPct val="0"/>
              </a:spcBef>
              <a:spcAft>
                <a:spcPts val="600"/>
              </a:spcAft>
            </a:pPr>
            <a:r>
              <a:rPr lang="en-US" dirty="0"/>
              <a:t>In the short run, a monopolistically competitive firm will produce up to the point </a:t>
            </a:r>
            <a:r>
              <a:rPr lang="en-US" i="1" dirty="0"/>
              <a:t>MR</a:t>
            </a:r>
            <a:r>
              <a:rPr lang="en-US" dirty="0"/>
              <a:t> = </a:t>
            </a:r>
            <a:r>
              <a:rPr lang="en-US" i="1" dirty="0"/>
              <a:t>MC</a:t>
            </a:r>
            <a:r>
              <a:rPr lang="en-US" dirty="0"/>
              <a:t>.</a:t>
            </a:r>
          </a:p>
          <a:p>
            <a:pPr marL="285750" indent="-285750">
              <a:lnSpc>
                <a:spcPct val="105000"/>
              </a:lnSpc>
              <a:spcBef>
                <a:spcPct val="0"/>
              </a:spcBef>
              <a:spcAft>
                <a:spcPts val="600"/>
              </a:spcAft>
            </a:pPr>
            <a:r>
              <a:rPr lang="en-US" dirty="0"/>
              <a:t>At </a:t>
            </a:r>
            <a:r>
              <a:rPr lang="en-US" i="1" dirty="0"/>
              <a:t>q</a:t>
            </a:r>
            <a:r>
              <a:rPr lang="en-US" baseline="-25000" dirty="0"/>
              <a:t>0</a:t>
            </a:r>
            <a:r>
              <a:rPr lang="en-US" dirty="0"/>
              <a:t> = 2,000 in panel (a), the firm is earning short-run profits equal to </a:t>
            </a:r>
            <a:r>
              <a:rPr lang="en-US" i="1" dirty="0"/>
              <a:t>P</a:t>
            </a:r>
            <a:r>
              <a:rPr lang="en-US" baseline="-25000" dirty="0"/>
              <a:t>0 </a:t>
            </a:r>
            <a:r>
              <a:rPr lang="en-US" i="1" dirty="0"/>
              <a:t>ABC</a:t>
            </a:r>
            <a:r>
              <a:rPr lang="en-US" dirty="0"/>
              <a:t> = $2,000.</a:t>
            </a:r>
          </a:p>
          <a:p>
            <a:pPr marL="285750" indent="-285750">
              <a:lnSpc>
                <a:spcPct val="105000"/>
              </a:lnSpc>
              <a:spcBef>
                <a:spcPct val="0"/>
              </a:spcBef>
              <a:spcAft>
                <a:spcPts val="600"/>
              </a:spcAft>
            </a:pPr>
            <a:r>
              <a:rPr lang="en-US" dirty="0"/>
              <a:t>In panel (b), another monopolistically competitive firm with a similar cost structure is shown facing a weaker demand and suffering short-run losses at </a:t>
            </a:r>
            <a:r>
              <a:rPr lang="en-US" i="1" dirty="0"/>
              <a:t>q</a:t>
            </a:r>
            <a:r>
              <a:rPr lang="en-US" baseline="-25000" dirty="0"/>
              <a:t>1</a:t>
            </a:r>
            <a:r>
              <a:rPr lang="en-US" dirty="0"/>
              <a:t> that are equal to </a:t>
            </a:r>
            <a:r>
              <a:rPr lang="en-US" i="1" dirty="0"/>
              <a:t>CABP</a:t>
            </a:r>
            <a:r>
              <a:rPr lang="en-US" baseline="-25000" dirty="0"/>
              <a:t>1</a:t>
            </a:r>
            <a:r>
              <a:rPr lang="en-US" dirty="0"/>
              <a:t> = $1,000.</a:t>
            </a:r>
          </a:p>
        </p:txBody>
      </p:sp>
    </p:spTree>
    <p:extLst>
      <p:ext uri="{BB962C8B-B14F-4D97-AF65-F5344CB8AC3E}">
        <p14:creationId xmlns:p14="http://schemas.microsoft.com/office/powerpoint/2010/main" val="354502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Price/Output Determination in the Long Run</a:t>
            </a:r>
            <a:endParaRPr lang="en-US" sz="2800" dirty="0">
              <a:latin typeface="+mj-lt"/>
            </a:endParaRPr>
          </a:p>
        </p:txBody>
      </p:sp>
      <p:sp>
        <p:nvSpPr>
          <p:cNvPr id="3" name="Content Placeholder 2"/>
          <p:cNvSpPr>
            <a:spLocks noGrp="1"/>
          </p:cNvSpPr>
          <p:nvPr>
            <p:ph idx="1"/>
          </p:nvPr>
        </p:nvSpPr>
        <p:spPr>
          <a:xfrm>
            <a:off x="457200" y="1600201"/>
            <a:ext cx="8205788" cy="2039020"/>
          </a:xfrm>
        </p:spPr>
        <p:txBody>
          <a:bodyPr wrap="square">
            <a:spAutoFit/>
          </a:bodyPr>
          <a:lstStyle/>
          <a:p>
            <a:r>
              <a:rPr lang="en-US" sz="2400" kern="0" dirty="0"/>
              <a:t>Entry and exit are easy in the long run under monopolistic competition.</a:t>
            </a:r>
          </a:p>
          <a:p>
            <a:r>
              <a:rPr lang="en-US" sz="2400" kern="0" dirty="0"/>
              <a:t>Profits provide an incentive for new firms to enter the industry, and firms that suffer losses can go out of business.</a:t>
            </a:r>
            <a:endParaRPr lang="en-US" sz="2600" dirty="0"/>
          </a:p>
        </p:txBody>
      </p:sp>
    </p:spTree>
    <p:extLst>
      <p:ext uri="{BB962C8B-B14F-4D97-AF65-F5344CB8AC3E}">
        <p14:creationId xmlns:p14="http://schemas.microsoft.com/office/powerpoint/2010/main" val="2666984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8050"/>
            <a:ext cx="8229600" cy="1661993"/>
          </a:xfrm>
        </p:spPr>
        <p:txBody>
          <a:bodyPr>
            <a:spAutoFit/>
          </a:bodyPr>
          <a:lstStyle/>
          <a:p>
            <a:r>
              <a:rPr lang="en-IN" altLang="en-US" sz="3600" dirty="0">
                <a:latin typeface="+mj-lt"/>
              </a:rPr>
              <a:t>Figure 15.4 Monopolistically Competitive Firm at Long-Run Equilibrium</a:t>
            </a:r>
            <a:endParaRPr lang="en-US" sz="2800" dirty="0">
              <a:latin typeface="+mj-lt"/>
            </a:endParaRPr>
          </a:p>
        </p:txBody>
      </p:sp>
      <p:pic>
        <p:nvPicPr>
          <p:cNvPr id="36866" name="Picture 2" descr="The graph shows the following data:&#10;Y-axis: Dollars ($)&#10;X-axis: Units of output&#10;A line is drawn from the y-axis angling down labeled &quot;Long-run demand&quot;&#10;The U-shaped ATC curve is drawn tangent to the Long-run demand line.&#10;The point where they intersect is point (q star, P star)&#10;Line MR begins at the same point as the Long-run demand line and angles down at a sharper angle.&#10;The MC curve curves up through all of the above. The point where it intersects the MR line is in line with q sta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127" y="1953364"/>
            <a:ext cx="4181746" cy="30100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038725"/>
            <a:ext cx="8205788" cy="1351652"/>
          </a:xfrm>
        </p:spPr>
        <p:txBody>
          <a:bodyPr wrap="square">
            <a:spAutoFit/>
          </a:bodyPr>
          <a:lstStyle/>
          <a:p>
            <a:pPr marL="285750" indent="-285750">
              <a:lnSpc>
                <a:spcPct val="105000"/>
              </a:lnSpc>
              <a:spcBef>
                <a:spcPts val="600"/>
              </a:spcBef>
              <a:spcAft>
                <a:spcPct val="0"/>
              </a:spcAft>
            </a:pPr>
            <a:r>
              <a:rPr lang="en-US" dirty="0"/>
              <a:t>As new firms enter a monopolistically competitive industry in search of profits, the demand curves of existing profit-making firms begin to shift to the left, pushing marginal revenue with them as consumers switch to the new close substitutes. </a:t>
            </a:r>
          </a:p>
          <a:p>
            <a:pPr marL="285750" indent="-285750">
              <a:lnSpc>
                <a:spcPct val="105000"/>
              </a:lnSpc>
              <a:spcBef>
                <a:spcPts val="600"/>
              </a:spcBef>
              <a:spcAft>
                <a:spcPct val="0"/>
              </a:spcAft>
            </a:pPr>
            <a:r>
              <a:rPr lang="en-US" dirty="0"/>
              <a:t>This process continues until profits are eliminated, which occurs for a firm when its demand curve is just tangent to its average total cost curve.</a:t>
            </a:r>
          </a:p>
        </p:txBody>
      </p:sp>
    </p:spTree>
    <p:extLst>
      <p:ext uri="{BB962C8B-B14F-4D97-AF65-F5344CB8AC3E}">
        <p14:creationId xmlns:p14="http://schemas.microsoft.com/office/powerpoint/2010/main" val="14867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Economic Efficiency and Resource Allocation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05788" cy="3839513"/>
          </a:xfrm>
        </p:spPr>
        <p:txBody>
          <a:bodyPr wrap="square">
            <a:spAutoFit/>
          </a:bodyPr>
          <a:lstStyle/>
          <a:p>
            <a:pPr>
              <a:spcAft>
                <a:spcPct val="0"/>
              </a:spcAft>
            </a:pPr>
            <a:r>
              <a:rPr lang="en-US" sz="2400" dirty="0"/>
              <a:t>Because entry is easy and economic profits are eliminated in the long run, monopolistic competition is efficient. </a:t>
            </a:r>
          </a:p>
          <a:p>
            <a:pPr>
              <a:spcAft>
                <a:spcPct val="0"/>
              </a:spcAft>
            </a:pPr>
            <a:r>
              <a:rPr lang="en-US" sz="2400" dirty="0"/>
              <a:t>However, there are two problems:</a:t>
            </a:r>
          </a:p>
          <a:p>
            <a:pPr marL="829818" lvl="1" indent="-342900">
              <a:spcBef>
                <a:spcPts val="1500"/>
              </a:spcBef>
              <a:spcAft>
                <a:spcPct val="0"/>
              </a:spcAft>
              <a:buFont typeface="+mj-lt"/>
              <a:buAutoNum type="arabicPeriod"/>
            </a:pPr>
            <a:r>
              <a:rPr lang="en-US" sz="2000" dirty="0"/>
              <a:t>Once a firm achieves any degree of market power by differentiating its product, its profit-maximizing strategy is to hold down production and charge a price above marginal cost.</a:t>
            </a:r>
          </a:p>
          <a:p>
            <a:pPr marL="829818" lvl="1" indent="-342900">
              <a:spcBef>
                <a:spcPts val="1500"/>
              </a:spcBef>
              <a:spcAft>
                <a:spcPct val="0"/>
              </a:spcAft>
              <a:buFont typeface="+mj-lt"/>
              <a:buAutoNum type="arabicPeriod"/>
            </a:pPr>
            <a:r>
              <a:rPr lang="en-US" sz="2000" dirty="0"/>
              <a:t>The equilibrium in a monopolistically competitive firm is necessarily to the left of the low point on its average total cost curve, which means a typical firm will not realize all the economies of scale available.</a:t>
            </a:r>
          </a:p>
        </p:txBody>
      </p:sp>
    </p:spTree>
    <p:extLst>
      <p:ext uri="{BB962C8B-B14F-4D97-AF65-F5344CB8AC3E}">
        <p14:creationId xmlns:p14="http://schemas.microsoft.com/office/powerpoint/2010/main" val="178311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Economic Efficiency and Resource Allocation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05788" cy="1477328"/>
          </a:xfrm>
        </p:spPr>
        <p:txBody>
          <a:bodyPr wrap="square">
            <a:spAutoFit/>
          </a:bodyPr>
          <a:lstStyle/>
          <a:p>
            <a:r>
              <a:rPr lang="en-US" sz="2400" dirty="0"/>
              <a:t>Nonetheless, if product differentiation leads to the introduction of new products, improvements in old products, and greater variety, an important gain in economic welfare may at least counteract those problems.</a:t>
            </a:r>
          </a:p>
        </p:txBody>
      </p:sp>
    </p:spTree>
    <p:extLst>
      <p:ext uri="{BB962C8B-B14F-4D97-AF65-F5344CB8AC3E}">
        <p14:creationId xmlns:p14="http://schemas.microsoft.com/office/powerpoint/2010/main" val="3559097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Review Terms and Concepts</a:t>
            </a:r>
            <a:endParaRPr lang="en-US" sz="2800" dirty="0">
              <a:latin typeface="+mj-lt"/>
            </a:endParaRPr>
          </a:p>
        </p:txBody>
      </p:sp>
      <p:sp>
        <p:nvSpPr>
          <p:cNvPr id="3" name="Content Placeholder 2"/>
          <p:cNvSpPr>
            <a:spLocks noGrp="1"/>
          </p:cNvSpPr>
          <p:nvPr>
            <p:ph idx="1"/>
          </p:nvPr>
        </p:nvSpPr>
        <p:spPr>
          <a:xfrm>
            <a:off x="457200" y="1600201"/>
            <a:ext cx="8205788" cy="2985433"/>
          </a:xfrm>
        </p:spPr>
        <p:txBody>
          <a:bodyPr wrap="square">
            <a:spAutoFit/>
          </a:bodyPr>
          <a:lstStyle/>
          <a:p>
            <a:pPr marL="457200" indent="-457200">
              <a:spcBef>
                <a:spcPts val="600"/>
              </a:spcBef>
              <a:spcAft>
                <a:spcPts val="600"/>
              </a:spcAft>
              <a:defRPr/>
            </a:pPr>
            <a:r>
              <a:rPr lang="en-US" sz="2400" dirty="0">
                <a:latin typeface="Arial" charset="0"/>
              </a:rPr>
              <a:t>behavioral economics</a:t>
            </a:r>
          </a:p>
          <a:p>
            <a:pPr marL="457200" indent="-457200">
              <a:spcBef>
                <a:spcPts val="600"/>
              </a:spcBef>
              <a:spcAft>
                <a:spcPts val="600"/>
              </a:spcAft>
              <a:defRPr/>
            </a:pPr>
            <a:r>
              <a:rPr lang="en-US" sz="2400" dirty="0">
                <a:latin typeface="Arial" charset="0"/>
              </a:rPr>
              <a:t>commitment device</a:t>
            </a:r>
          </a:p>
          <a:p>
            <a:pPr marL="457200" indent="-457200">
              <a:spcBef>
                <a:spcPts val="600"/>
              </a:spcBef>
              <a:spcAft>
                <a:spcPts val="600"/>
              </a:spcAft>
              <a:defRPr/>
            </a:pPr>
            <a:r>
              <a:rPr lang="en-US" sz="2400" dirty="0">
                <a:latin typeface="Arial" charset="0"/>
              </a:rPr>
              <a:t>horizontal differentiation</a:t>
            </a:r>
          </a:p>
          <a:p>
            <a:pPr marL="457200" indent="-457200">
              <a:spcBef>
                <a:spcPts val="600"/>
              </a:spcBef>
              <a:spcAft>
                <a:spcPts val="600"/>
              </a:spcAft>
              <a:defRPr/>
            </a:pPr>
            <a:r>
              <a:rPr lang="en-US" sz="2400" dirty="0">
                <a:latin typeface="Arial" charset="0"/>
              </a:rPr>
              <a:t>monopolistic competition</a:t>
            </a:r>
          </a:p>
          <a:p>
            <a:pPr marL="457200" indent="-457200">
              <a:spcBef>
                <a:spcPts val="600"/>
              </a:spcBef>
              <a:spcAft>
                <a:spcPts val="600"/>
              </a:spcAft>
              <a:defRPr/>
            </a:pPr>
            <a:r>
              <a:rPr lang="en-US" sz="2400" dirty="0">
                <a:latin typeface="Arial" charset="0"/>
              </a:rPr>
              <a:t>product differentiation</a:t>
            </a:r>
          </a:p>
          <a:p>
            <a:pPr marL="457200" indent="-457200">
              <a:spcBef>
                <a:spcPts val="600"/>
              </a:spcBef>
              <a:spcAft>
                <a:spcPts val="600"/>
              </a:spcAft>
              <a:defRPr/>
            </a:pPr>
            <a:r>
              <a:rPr lang="en-US" sz="2400" dirty="0">
                <a:latin typeface="Arial" charset="0"/>
              </a:rPr>
              <a:t>vertical differentiation</a:t>
            </a:r>
          </a:p>
        </p:txBody>
      </p:sp>
    </p:spTree>
    <p:extLst>
      <p:ext uri="{BB962C8B-B14F-4D97-AF65-F5344CB8AC3E}">
        <p14:creationId xmlns:p14="http://schemas.microsoft.com/office/powerpoint/2010/main" val="511233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65667" y="777703"/>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18633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1"/>
            <a:ext cx="8229600" cy="1107996"/>
          </a:xfrm>
        </p:spPr>
        <p:txBody>
          <a:bodyPr>
            <a:spAutoFit/>
          </a:bodyPr>
          <a:lstStyle/>
          <a:p>
            <a:r>
              <a:rPr lang="en-IN" sz="3600" dirty="0">
                <a:latin typeface="+mj-lt"/>
              </a:rPr>
              <a:t>Chapter Outline and Learning Objectives </a:t>
            </a:r>
            <a:r>
              <a:rPr lang="en-IN" sz="2800" dirty="0">
                <a:latin typeface="+mj-lt"/>
              </a:rPr>
              <a:t>(2 of 2)</a:t>
            </a:r>
          </a:p>
        </p:txBody>
      </p:sp>
      <p:sp>
        <p:nvSpPr>
          <p:cNvPr id="3" name="Content Placeholder 2"/>
          <p:cNvSpPr>
            <a:spLocks noGrp="1"/>
          </p:cNvSpPr>
          <p:nvPr>
            <p:ph idx="1"/>
          </p:nvPr>
        </p:nvSpPr>
        <p:spPr>
          <a:xfrm>
            <a:off x="457200" y="1600201"/>
            <a:ext cx="8205788" cy="1669688"/>
          </a:xfrm>
        </p:spPr>
        <p:txBody>
          <a:bodyPr>
            <a:spAutoFit/>
          </a:bodyPr>
          <a:lstStyle/>
          <a:p>
            <a:pPr marL="0" indent="0">
              <a:buNone/>
            </a:pPr>
            <a:r>
              <a:rPr lang="en-IN" sz="2400" b="1" dirty="0"/>
              <a:t>15.3</a:t>
            </a:r>
            <a:r>
              <a:rPr lang="en-IN" sz="2400" b="1" dirty="0">
                <a:solidFill>
                  <a:schemeClr val="bg2"/>
                </a:solidFill>
              </a:rPr>
              <a:t> </a:t>
            </a:r>
            <a:r>
              <a:rPr lang="en-IN" sz="2400" b="1" dirty="0"/>
              <a:t>Price and Output Determination in Monopolistic Competition</a:t>
            </a:r>
          </a:p>
          <a:p>
            <a:r>
              <a:rPr lang="en-IN" sz="2400" dirty="0"/>
              <a:t>Discuss price and output determination for monopolistically competitive firms.</a:t>
            </a:r>
          </a:p>
        </p:txBody>
      </p:sp>
      <p:sp>
        <p:nvSpPr>
          <p:cNvPr id="5" name="Content Placeholder 4"/>
          <p:cNvSpPr>
            <a:spLocks noGrp="1"/>
          </p:cNvSpPr>
          <p:nvPr>
            <p:ph sz="quarter" idx="14"/>
          </p:nvPr>
        </p:nvSpPr>
        <p:spPr>
          <a:xfrm>
            <a:off x="457200" y="3389860"/>
            <a:ext cx="8205788" cy="1300356"/>
          </a:xfrm>
        </p:spPr>
        <p:txBody>
          <a:bodyPr>
            <a:spAutoFit/>
          </a:bodyPr>
          <a:lstStyle/>
          <a:p>
            <a:pPr marL="0" indent="0">
              <a:buSzPct val="100000"/>
              <a:buNone/>
            </a:pPr>
            <a:r>
              <a:rPr lang="en-IN" sz="2400" b="1" dirty="0"/>
              <a:t>15.4</a:t>
            </a:r>
            <a:r>
              <a:rPr lang="en-IN" sz="2400" b="1" dirty="0">
                <a:solidFill>
                  <a:schemeClr val="bg2"/>
                </a:solidFill>
              </a:rPr>
              <a:t> </a:t>
            </a:r>
            <a:r>
              <a:rPr lang="en-IN" sz="2400" b="1" dirty="0"/>
              <a:t>Economic Efficiency and Resource Allocation</a:t>
            </a:r>
          </a:p>
          <a:p>
            <a:pPr>
              <a:buSzPct val="100000"/>
            </a:pPr>
            <a:r>
              <a:rPr lang="en-IN" sz="2400" dirty="0"/>
              <a:t>Summarize the economic advantages and disadvantages of monopolistic competition.</a:t>
            </a:r>
          </a:p>
        </p:txBody>
      </p:sp>
    </p:spTree>
    <p:extLst>
      <p:ext uri="{BB962C8B-B14F-4D97-AF65-F5344CB8AC3E}">
        <p14:creationId xmlns:p14="http://schemas.microsoft.com/office/powerpoint/2010/main" val="129586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Chapter 15 Monopolistic Competition</a:t>
            </a:r>
            <a:endParaRPr lang="en-US" sz="2800" dirty="0">
              <a:latin typeface="+mj-lt"/>
            </a:endParaRPr>
          </a:p>
        </p:txBody>
      </p:sp>
      <p:sp>
        <p:nvSpPr>
          <p:cNvPr id="3" name="Content Placeholder 2"/>
          <p:cNvSpPr>
            <a:spLocks noGrp="1"/>
          </p:cNvSpPr>
          <p:nvPr>
            <p:ph idx="1"/>
          </p:nvPr>
        </p:nvSpPr>
        <p:spPr>
          <a:xfrm>
            <a:off x="457200" y="1600201"/>
            <a:ext cx="8229600" cy="3339376"/>
          </a:xfrm>
        </p:spPr>
        <p:txBody>
          <a:bodyPr>
            <a:spAutoFit/>
          </a:bodyPr>
          <a:lstStyle/>
          <a:p>
            <a:pPr>
              <a:spcAft>
                <a:spcPct val="0"/>
              </a:spcAft>
            </a:pPr>
            <a:r>
              <a:rPr lang="en-US" sz="2400" dirty="0">
                <a:latin typeface="Arial" panose="020B0604020202020204" pitchFamily="34" charset="0"/>
              </a:rPr>
              <a:t>As with perfect competition, a monopolistically competitive industry is an industry in which entry is easy and many firms are the norm.</a:t>
            </a:r>
          </a:p>
          <a:p>
            <a:pPr>
              <a:spcAft>
                <a:spcPct val="0"/>
              </a:spcAft>
            </a:pPr>
            <a:r>
              <a:rPr lang="en-US" sz="2400" dirty="0">
                <a:latin typeface="Arial" panose="020B0604020202020204" pitchFamily="34" charset="0"/>
              </a:rPr>
              <a:t>Unlike with perfectly competitive firms, firms in a monopolistically competitive industry do not produce homogeneous goods.</a:t>
            </a:r>
          </a:p>
          <a:p>
            <a:pPr>
              <a:spcAft>
                <a:spcPct val="0"/>
              </a:spcAft>
            </a:pPr>
            <a:r>
              <a:rPr lang="en-US" sz="2400" dirty="0">
                <a:latin typeface="Arial" panose="020B0604020202020204" pitchFamily="34" charset="0"/>
              </a:rPr>
              <a:t>With some market power, a firm can charge a higher price than a competitor without losing all its customers.</a:t>
            </a:r>
          </a:p>
        </p:txBody>
      </p:sp>
    </p:spTree>
    <p:extLst>
      <p:ext uri="{BB962C8B-B14F-4D97-AF65-F5344CB8AC3E}">
        <p14:creationId xmlns:p14="http://schemas.microsoft.com/office/powerpoint/2010/main" val="85815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78"/>
            <a:ext cx="8229600" cy="1107996"/>
          </a:xfrm>
        </p:spPr>
        <p:txBody>
          <a:bodyPr>
            <a:spAutoFit/>
          </a:bodyPr>
          <a:lstStyle/>
          <a:p>
            <a:r>
              <a:rPr lang="en-IN" altLang="en-US" sz="3600" dirty="0">
                <a:latin typeface="+mj-lt"/>
              </a:rPr>
              <a:t>Figure 15.1 Characteristics of Different Market Organizations</a:t>
            </a:r>
          </a:p>
        </p:txBody>
      </p:sp>
      <p:graphicFrame>
        <p:nvGraphicFramePr>
          <p:cNvPr id="6" name="Table 1"/>
          <p:cNvGraphicFramePr>
            <a:graphicFrameLocks/>
          </p:cNvGraphicFramePr>
          <p:nvPr>
            <p:extLst>
              <p:ext uri="{D42A27DB-BD31-4B8C-83A1-F6EECF244321}">
                <p14:modId xmlns:p14="http://schemas.microsoft.com/office/powerpoint/2010/main" val="3413490875"/>
              </p:ext>
            </p:extLst>
          </p:nvPr>
        </p:nvGraphicFramePr>
        <p:xfrm>
          <a:off x="457199" y="1979295"/>
          <a:ext cx="8153400" cy="2973705"/>
        </p:xfrm>
        <a:graphic>
          <a:graphicData uri="http://schemas.openxmlformats.org/drawingml/2006/table">
            <a:tbl>
              <a:tblPr firstRow="1">
                <a:tableStyleId>{0E3FDE45-AF77-4B5C-9715-49D594BDF05E}</a:tableStyleId>
              </a:tblPr>
              <a:tblGrid>
                <a:gridCol w="10668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7"/>
                    </a:ext>
                  </a:extLst>
                </a:gridCol>
                <a:gridCol w="9906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gridCol w="1295399">
                  <a:extLst>
                    <a:ext uri="{9D8B030D-6E8A-4147-A177-3AD203B41FA5}">
                      <a16:colId xmlns:a16="http://schemas.microsoft.com/office/drawing/2014/main" val="20006"/>
                    </a:ext>
                  </a:extLst>
                </a:gridCol>
              </a:tblGrid>
              <a:tr h="684695">
                <a:tc>
                  <a:txBody>
                    <a:bodyPr/>
                    <a:lstStyle/>
                    <a:p>
                      <a:pPr algn="ctr" rtl="0" fontAlgn="ctr"/>
                      <a:endParaRPr lang="en-IN" sz="1300" b="1" i="0" u="none" strike="noStrike" dirty="0">
                        <a:solidFill>
                          <a:schemeClr val="bg1"/>
                        </a:solidFill>
                        <a:effectLst/>
                        <a:latin typeface="+mj-lt"/>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300" b="1" i="0" u="none" strike="noStrike" dirty="0">
                          <a:solidFill>
                            <a:schemeClr val="bg1"/>
                          </a:solidFill>
                          <a:effectLst/>
                          <a:latin typeface="+mj-lt"/>
                        </a:rPr>
                        <a:t>Number of firms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300" b="1" i="0" u="none" strike="noStrike" dirty="0">
                          <a:solidFill>
                            <a:schemeClr val="bg1"/>
                          </a:solidFill>
                          <a:effectLst/>
                          <a:latin typeface="+mj-lt"/>
                        </a:rPr>
                        <a:t>Products differentiated</a:t>
                      </a:r>
                      <a:r>
                        <a:rPr lang="en-IN" sz="1300" b="1" i="0" u="none" strike="noStrike" baseline="0" dirty="0">
                          <a:solidFill>
                            <a:schemeClr val="bg1"/>
                          </a:solidFill>
                          <a:effectLst/>
                          <a:latin typeface="+mj-lt"/>
                        </a:rPr>
                        <a:t> or homogeneous</a:t>
                      </a:r>
                      <a:endParaRPr lang="en-IN" sz="1300" b="1" i="0" u="none" strike="noStrike" dirty="0">
                        <a:solidFill>
                          <a:schemeClr val="bg1"/>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300" b="1" i="0" u="none" strike="noStrike" dirty="0">
                          <a:solidFill>
                            <a:schemeClr val="bg1"/>
                          </a:solidFill>
                          <a:effectLst/>
                          <a:latin typeface="+mj-lt"/>
                        </a:rPr>
                        <a:t>Price a decision variable</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300" b="1" i="0" u="none" strike="noStrike" dirty="0">
                          <a:solidFill>
                            <a:schemeClr val="bg1"/>
                          </a:solidFill>
                          <a:effectLst/>
                          <a:latin typeface="+mj-lt"/>
                        </a:rPr>
                        <a:t>Easy</a:t>
                      </a:r>
                      <a:r>
                        <a:rPr lang="en-IN" sz="1300" b="1" i="0" u="none" strike="noStrike" baseline="0" dirty="0">
                          <a:solidFill>
                            <a:schemeClr val="bg1"/>
                          </a:solidFill>
                          <a:effectLst/>
                          <a:latin typeface="+mj-lt"/>
                        </a:rPr>
                        <a:t> entry</a:t>
                      </a:r>
                      <a:endParaRPr lang="en-IN" sz="1300" b="1" i="0" u="none" strike="noStrike" dirty="0">
                        <a:solidFill>
                          <a:schemeClr val="bg1"/>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300" b="1" i="0" u="none" strike="noStrike" dirty="0">
                          <a:solidFill>
                            <a:schemeClr val="bg1"/>
                          </a:solidFill>
                          <a:effectLst/>
                          <a:latin typeface="+mj-lt"/>
                        </a:rPr>
                        <a:t>Distinguished</a:t>
                      </a:r>
                      <a:r>
                        <a:rPr lang="en-IN" sz="1300" b="1" i="0" u="none" strike="noStrike" baseline="0" dirty="0">
                          <a:solidFill>
                            <a:schemeClr val="bg1"/>
                          </a:solidFill>
                          <a:effectLst/>
                          <a:latin typeface="+mj-lt"/>
                        </a:rPr>
                        <a:t> by</a:t>
                      </a:r>
                      <a:endParaRPr lang="en-IN" sz="1300" b="1" i="0" u="none" strike="noStrike" dirty="0">
                        <a:solidFill>
                          <a:schemeClr val="bg1"/>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300" b="1" i="0" u="none" strike="noStrike" dirty="0">
                          <a:solidFill>
                            <a:schemeClr val="bg1"/>
                          </a:solidFill>
                          <a:effectLst/>
                          <a:latin typeface="+mj-lt"/>
                        </a:rPr>
                        <a:t>Examples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459810">
                <a:tc>
                  <a:txBody>
                    <a:bodyPr/>
                    <a:lstStyle/>
                    <a:p>
                      <a:pPr marL="72000" algn="l" rtl="0" fontAlgn="ctr"/>
                      <a:r>
                        <a:rPr lang="en-IN" sz="1300" b="0" i="0" u="none" strike="noStrike" dirty="0">
                          <a:solidFill>
                            <a:srgbClr val="000000"/>
                          </a:solidFill>
                          <a:effectLst/>
                          <a:latin typeface="+mj-lt"/>
                        </a:rPr>
                        <a:t>Perfect Competition</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Many</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Homogeneous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No</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Yes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Market sets price</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Wheat</a:t>
                      </a:r>
                      <a:r>
                        <a:rPr lang="en-IN" sz="1300" b="0" i="0" u="none" strike="noStrike" baseline="0" dirty="0">
                          <a:solidFill>
                            <a:srgbClr val="000000"/>
                          </a:solidFill>
                          <a:effectLst/>
                          <a:latin typeface="+mj-lt"/>
                        </a:rPr>
                        <a:t> farmer Textile firm</a:t>
                      </a:r>
                      <a:endParaRPr lang="en-IN" sz="13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684695">
                <a:tc>
                  <a:txBody>
                    <a:bodyPr/>
                    <a:lstStyle/>
                    <a:p>
                      <a:pPr marL="72000" algn="l" rtl="0" fontAlgn="ctr"/>
                      <a:r>
                        <a:rPr lang="en-IN" sz="1300" b="0" i="0" u="none" strike="noStrike" dirty="0">
                          <a:solidFill>
                            <a:srgbClr val="000000"/>
                          </a:solidFill>
                          <a:effectLst/>
                          <a:latin typeface="+mj-lt"/>
                        </a:rPr>
                        <a:t>Monopoly</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One</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One</a:t>
                      </a:r>
                      <a:r>
                        <a:rPr lang="en-IN" sz="1300" baseline="0" dirty="0">
                          <a:latin typeface="+mj-lt"/>
                        </a:rPr>
                        <a:t> version or many versions of a product</a:t>
                      </a:r>
                      <a:endParaRPr lang="en-IN" sz="1300" dirty="0">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Yes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No</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Still constrained by market demand</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Public utility Patented</a:t>
                      </a:r>
                      <a:r>
                        <a:rPr lang="en-IN" sz="1300" b="0" i="0" u="none" strike="noStrike" baseline="0" dirty="0">
                          <a:solidFill>
                            <a:srgbClr val="000000"/>
                          </a:solidFill>
                          <a:effectLst/>
                          <a:latin typeface="+mj-lt"/>
                        </a:rPr>
                        <a:t> drug</a:t>
                      </a:r>
                      <a:endParaRPr lang="en-IN" sz="13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684695">
                <a:tc>
                  <a:txBody>
                    <a:bodyPr/>
                    <a:lstStyle/>
                    <a:p>
                      <a:pPr marL="72000" algn="l" rtl="0" fontAlgn="ctr"/>
                      <a:r>
                        <a:rPr lang="en-IN" sz="1300" b="0" i="0" u="none" strike="noStrike" dirty="0">
                          <a:solidFill>
                            <a:srgbClr val="000000"/>
                          </a:solidFill>
                          <a:effectLst/>
                          <a:latin typeface="+mj-lt"/>
                        </a:rPr>
                        <a:t>Monopolistic</a:t>
                      </a:r>
                      <a:r>
                        <a:rPr lang="en-IN" sz="1300" b="0" i="0" u="none" strike="noStrike" baseline="0" dirty="0">
                          <a:solidFill>
                            <a:srgbClr val="000000"/>
                          </a:solidFill>
                          <a:effectLst/>
                          <a:latin typeface="+mj-lt"/>
                        </a:rPr>
                        <a:t> Competition</a:t>
                      </a:r>
                      <a:endParaRPr lang="en-IN" sz="1300" b="0" i="0" u="none" strike="noStrike" dirty="0">
                        <a:solidFill>
                          <a:srgbClr val="000000"/>
                        </a:solidFill>
                        <a:effectLst/>
                        <a:latin typeface="+mj-lt"/>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Many</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Differentiated</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Yes, but</a:t>
                      </a:r>
                      <a:r>
                        <a:rPr lang="en-IN" sz="1300" b="0" i="0" u="none" strike="noStrike" baseline="0" dirty="0">
                          <a:solidFill>
                            <a:srgbClr val="000000"/>
                          </a:solidFill>
                          <a:effectLst/>
                          <a:latin typeface="+mj-lt"/>
                        </a:rPr>
                        <a:t> limited</a:t>
                      </a:r>
                      <a:endParaRPr lang="en-IN" sz="13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Yes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Price and quality competition</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Restaurants Hand soap</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459810">
                <a:tc>
                  <a:txBody>
                    <a:bodyPr/>
                    <a:lstStyle/>
                    <a:p>
                      <a:pPr marL="72000" algn="l" rtl="0" fontAlgn="ctr"/>
                      <a:r>
                        <a:rPr lang="en-IN" sz="1300" b="0" i="0" u="none" strike="noStrike" dirty="0">
                          <a:solidFill>
                            <a:srgbClr val="000000"/>
                          </a:solidFill>
                          <a:effectLst/>
                          <a:latin typeface="+mj-lt"/>
                        </a:rPr>
                        <a:t>Oligopoly</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Few</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a:r>
                        <a:rPr lang="en-IN" sz="1300" dirty="0">
                          <a:latin typeface="+mj-lt"/>
                        </a:rPr>
                        <a:t>Either</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Yes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Limited</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Strategic </a:t>
                      </a:r>
                      <a:r>
                        <a:rPr lang="en-IN" sz="1300" b="0" i="0" u="none" strike="noStrike" dirty="0" err="1">
                          <a:solidFill>
                            <a:srgbClr val="000000"/>
                          </a:solidFill>
                          <a:effectLst/>
                          <a:latin typeface="+mj-lt"/>
                        </a:rPr>
                        <a:t>behavior</a:t>
                      </a:r>
                      <a:endParaRPr lang="en-IN" sz="13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algn="l" rtl="0" fontAlgn="ctr"/>
                      <a:r>
                        <a:rPr lang="en-IN" sz="1300" b="0" i="0" u="none" strike="noStrike" dirty="0">
                          <a:solidFill>
                            <a:srgbClr val="000000"/>
                          </a:solidFill>
                          <a:effectLst/>
                          <a:latin typeface="+mj-lt"/>
                        </a:rPr>
                        <a:t>Automobiles </a:t>
                      </a:r>
                      <a:r>
                        <a:rPr lang="en-IN" sz="1300" b="0" i="0" u="none" strike="noStrike" dirty="0" err="1">
                          <a:solidFill>
                            <a:srgbClr val="000000"/>
                          </a:solidFill>
                          <a:effectLst/>
                          <a:latin typeface="+mj-lt"/>
                        </a:rPr>
                        <a:t>Aluminum</a:t>
                      </a:r>
                      <a:endParaRPr lang="en-IN" sz="13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86543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Industry Characteristics</a:t>
            </a:r>
            <a:endParaRPr lang="en-US" sz="2800" dirty="0">
              <a:latin typeface="+mj-lt"/>
            </a:endParaRPr>
          </a:p>
        </p:txBody>
      </p:sp>
      <p:sp>
        <p:nvSpPr>
          <p:cNvPr id="3" name="Content Placeholder 2"/>
          <p:cNvSpPr>
            <a:spLocks noGrp="1"/>
          </p:cNvSpPr>
          <p:nvPr>
            <p:ph idx="1"/>
          </p:nvPr>
        </p:nvSpPr>
        <p:spPr>
          <a:xfrm>
            <a:off x="457200" y="1600201"/>
            <a:ext cx="8205788" cy="3123932"/>
          </a:xfrm>
        </p:spPr>
        <p:txBody>
          <a:bodyPr wrap="square">
            <a:spAutoFit/>
          </a:bodyPr>
          <a:lstStyle/>
          <a:p>
            <a:pPr>
              <a:spcAft>
                <a:spcPct val="0"/>
              </a:spcAft>
            </a:pPr>
            <a:r>
              <a:rPr lang="en-IN" sz="2400" b="1" dirty="0">
                <a:latin typeface="Arial" panose="020B0604020202020204" pitchFamily="34" charset="0"/>
              </a:rPr>
              <a:t>monopolistic competition  </a:t>
            </a:r>
            <a:r>
              <a:rPr lang="en-IN" sz="2400" dirty="0">
                <a:latin typeface="Arial" panose="020B0604020202020204" pitchFamily="34" charset="0"/>
              </a:rPr>
              <a:t>A common form of industry (market) structure characterized by a large number of firms, no barriers to entry, and product differentiation.</a:t>
            </a:r>
          </a:p>
          <a:p>
            <a:pPr>
              <a:spcAft>
                <a:spcPct val="0"/>
              </a:spcAft>
            </a:pPr>
            <a:r>
              <a:rPr lang="en-IN" sz="2400" dirty="0">
                <a:latin typeface="Arial" panose="020B0604020202020204" pitchFamily="34" charset="0"/>
              </a:rPr>
              <a:t>Characteristics of a monopolistically competitive industry:</a:t>
            </a:r>
          </a:p>
          <a:p>
            <a:pPr lvl="1">
              <a:spcAft>
                <a:spcPct val="0"/>
              </a:spcAft>
            </a:pPr>
            <a:r>
              <a:rPr lang="en-IN" sz="2400" dirty="0">
                <a:latin typeface="Arial" panose="020B0604020202020204" pitchFamily="34" charset="0"/>
              </a:rPr>
              <a:t>A large number of firms</a:t>
            </a:r>
          </a:p>
          <a:p>
            <a:pPr lvl="1">
              <a:spcAft>
                <a:spcPct val="0"/>
              </a:spcAft>
            </a:pPr>
            <a:r>
              <a:rPr lang="en-IN" sz="2400" dirty="0">
                <a:latin typeface="Arial" panose="020B0604020202020204" pitchFamily="34" charset="0"/>
              </a:rPr>
              <a:t>No barriers to entry</a:t>
            </a:r>
          </a:p>
          <a:p>
            <a:pPr lvl="1">
              <a:spcAft>
                <a:spcPct val="0"/>
              </a:spcAft>
            </a:pPr>
            <a:r>
              <a:rPr lang="en-IN" sz="2400" dirty="0">
                <a:latin typeface="Arial" panose="020B0604020202020204" pitchFamily="34" charset="0"/>
              </a:rPr>
              <a:t>Product differentiation</a:t>
            </a:r>
          </a:p>
        </p:txBody>
      </p:sp>
    </p:spTree>
    <p:extLst>
      <p:ext uri="{BB962C8B-B14F-4D97-AF65-F5344CB8AC3E}">
        <p14:creationId xmlns:p14="http://schemas.microsoft.com/office/powerpoint/2010/main" val="289327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48"/>
            <a:ext cx="8229600" cy="2215991"/>
          </a:xfrm>
        </p:spPr>
        <p:txBody>
          <a:bodyPr>
            <a:spAutoFit/>
          </a:bodyPr>
          <a:lstStyle/>
          <a:p>
            <a:r>
              <a:rPr lang="en-IN" altLang="en-US" sz="3600" dirty="0">
                <a:latin typeface="+mj-lt"/>
              </a:rPr>
              <a:t>Table 15.1 Percentage of Value of Shipments Accounted for by the Largest Firms in Selected Industries, 2007</a:t>
            </a:r>
          </a:p>
        </p:txBody>
      </p:sp>
      <p:graphicFrame>
        <p:nvGraphicFramePr>
          <p:cNvPr id="6" name="Table 1"/>
          <p:cNvGraphicFramePr>
            <a:graphicFrameLocks/>
          </p:cNvGraphicFramePr>
          <p:nvPr>
            <p:extLst>
              <p:ext uri="{D42A27DB-BD31-4B8C-83A1-F6EECF244321}">
                <p14:modId xmlns:p14="http://schemas.microsoft.com/office/powerpoint/2010/main" val="501729119"/>
              </p:ext>
            </p:extLst>
          </p:nvPr>
        </p:nvGraphicFramePr>
        <p:xfrm>
          <a:off x="609600" y="2734769"/>
          <a:ext cx="7924800" cy="2647829"/>
        </p:xfrm>
        <a:graphic>
          <a:graphicData uri="http://schemas.openxmlformats.org/drawingml/2006/table">
            <a:tbl>
              <a:tblPr firstRow="1">
                <a:tableStyleId>{0E3FDE45-AF77-4B5C-9715-49D594BDF05E}</a:tableStyleId>
              </a:tblPr>
              <a:tblGrid>
                <a:gridCol w="1828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588524">
                <a:tc>
                  <a:txBody>
                    <a:bodyPr/>
                    <a:lstStyle/>
                    <a:p>
                      <a:pPr algn="l" rtl="0" fontAlgn="ctr"/>
                      <a:r>
                        <a:rPr lang="en-IN" sz="1600" b="1" i="0" u="none" strike="noStrike" dirty="0">
                          <a:solidFill>
                            <a:schemeClr val="bg1"/>
                          </a:solidFill>
                          <a:effectLst/>
                          <a:latin typeface="+mn-lt"/>
                        </a:rPr>
                        <a:t>Industry</a:t>
                      </a:r>
                      <a:r>
                        <a:rPr lang="en-IN" sz="1600" b="1" i="0" u="none" strike="noStrike" baseline="0" dirty="0">
                          <a:solidFill>
                            <a:schemeClr val="bg1"/>
                          </a:solidFill>
                          <a:effectLst/>
                          <a:latin typeface="+mn-lt"/>
                        </a:rPr>
                        <a:t> Designation</a:t>
                      </a:r>
                      <a:endParaRPr lang="en-IN" sz="1600" b="1" i="0" u="none" strike="noStrike" dirty="0">
                        <a:solidFill>
                          <a:schemeClr val="bg1"/>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600" b="1" i="0" u="none" strike="noStrike" dirty="0">
                          <a:solidFill>
                            <a:schemeClr val="bg1"/>
                          </a:solidFill>
                          <a:effectLst/>
                          <a:latin typeface="Arial" panose="020B0604020202020204" pitchFamily="34" charset="0"/>
                        </a:rPr>
                        <a:t>Four</a:t>
                      </a:r>
                      <a:r>
                        <a:rPr lang="en-IN" sz="1600" b="1" i="0" u="none" strike="noStrike" baseline="0" dirty="0">
                          <a:solidFill>
                            <a:schemeClr val="bg1"/>
                          </a:solidFill>
                          <a:effectLst/>
                          <a:latin typeface="Arial" panose="020B0604020202020204" pitchFamily="34" charset="0"/>
                        </a:rPr>
                        <a:t> Largest Firms</a:t>
                      </a:r>
                      <a:endParaRPr lang="en-IN" sz="1600" b="1" i="0" u="none" strike="noStrike" dirty="0">
                        <a:solidFill>
                          <a:schemeClr val="bg1"/>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600" b="1" i="0" u="none" strike="noStrike" dirty="0">
                          <a:solidFill>
                            <a:schemeClr val="bg1"/>
                          </a:solidFill>
                          <a:effectLst/>
                          <a:latin typeface="Arial" panose="020B0604020202020204" pitchFamily="34" charset="0"/>
                        </a:rPr>
                        <a:t>Eight</a:t>
                      </a:r>
                      <a:r>
                        <a:rPr lang="en-IN" sz="1600" b="1" i="0" u="none" strike="noStrike" baseline="0" dirty="0">
                          <a:solidFill>
                            <a:schemeClr val="bg1"/>
                          </a:solidFill>
                          <a:effectLst/>
                          <a:latin typeface="Arial" panose="020B0604020202020204" pitchFamily="34" charset="0"/>
                        </a:rPr>
                        <a:t> Largest Firms</a:t>
                      </a:r>
                      <a:endParaRPr lang="en-IN" sz="1600" b="1" i="0" u="none" strike="noStrike" dirty="0">
                        <a:solidFill>
                          <a:schemeClr val="bg1"/>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600" b="1" i="0" u="none" strike="noStrike" dirty="0">
                          <a:solidFill>
                            <a:schemeClr val="bg1"/>
                          </a:solidFill>
                          <a:effectLst/>
                          <a:latin typeface="Arial" panose="020B0604020202020204" pitchFamily="34" charset="0"/>
                        </a:rPr>
                        <a:t>Twenty Largest Firms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600" b="1" i="0" u="none" strike="noStrike" dirty="0">
                          <a:solidFill>
                            <a:schemeClr val="bg1"/>
                          </a:solidFill>
                          <a:effectLst/>
                          <a:latin typeface="Arial" panose="020B0604020202020204" pitchFamily="34" charset="0"/>
                        </a:rPr>
                        <a:t>Number of Firms</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21031">
                <a:tc>
                  <a:txBody>
                    <a:bodyPr/>
                    <a:lstStyle/>
                    <a:p>
                      <a:pPr algn="l" rtl="0" fontAlgn="ctr"/>
                      <a:r>
                        <a:rPr lang="en-IN" sz="1600" i="0" u="none" strike="noStrike" dirty="0">
                          <a:effectLst/>
                        </a:rPr>
                        <a:t>Travel trailers and campers</a:t>
                      </a:r>
                      <a:endParaRPr lang="en-IN" sz="16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40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50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63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756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21031">
                <a:tc>
                  <a:txBody>
                    <a:bodyPr/>
                    <a:lstStyle/>
                    <a:p>
                      <a:pPr algn="l" rtl="0" fontAlgn="ctr"/>
                      <a:r>
                        <a:rPr lang="en-IN" sz="1600" i="0" u="none" strike="noStrike" dirty="0">
                          <a:effectLst/>
                        </a:rPr>
                        <a:t>Games,</a:t>
                      </a:r>
                      <a:r>
                        <a:rPr lang="en-IN" sz="1600" i="0" u="none" strike="noStrike" baseline="0" dirty="0">
                          <a:effectLst/>
                        </a:rPr>
                        <a:t> toys</a:t>
                      </a:r>
                      <a:endParaRPr lang="en-IN" sz="1600" b="0" i="1"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34</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48</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62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721</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21031">
                <a:tc>
                  <a:txBody>
                    <a:bodyPr/>
                    <a:lstStyle/>
                    <a:p>
                      <a:pPr algn="l" rtl="0" fontAlgn="ctr"/>
                      <a:r>
                        <a:rPr lang="en-IN" sz="1600" i="0" u="none" strike="noStrike" baseline="0" dirty="0">
                          <a:effectLst/>
                        </a:rPr>
                        <a:t>Wood office furniture</a:t>
                      </a:r>
                      <a:endParaRPr lang="en-IN" sz="1600" b="0" i="1"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40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52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65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438</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21031">
                <a:tc>
                  <a:txBody>
                    <a:bodyPr/>
                    <a:lstStyle/>
                    <a:p>
                      <a:pPr algn="l" rtl="0" fontAlgn="ctr"/>
                      <a:r>
                        <a:rPr lang="en-IN" sz="1600" i="0" u="none" strike="noStrike" baseline="0" dirty="0">
                          <a:effectLst/>
                        </a:rPr>
                        <a:t>Book printing</a:t>
                      </a:r>
                      <a:endParaRPr lang="en-IN" sz="1600" b="0" i="1"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42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54</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66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558</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81940">
                <a:tc>
                  <a:txBody>
                    <a:bodyPr/>
                    <a:lstStyle/>
                    <a:p>
                      <a:pPr algn="l" rtl="0" fontAlgn="ctr"/>
                      <a:r>
                        <a:rPr lang="en-IN" sz="1600" i="0" u="none" strike="noStrike" baseline="0" dirty="0">
                          <a:effectLst/>
                        </a:rPr>
                        <a:t>Fresh or frozen seafood</a:t>
                      </a:r>
                      <a:endParaRPr lang="en-IN" sz="1600" b="0" i="1"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28</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41</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60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481</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bl>
          </a:graphicData>
        </a:graphic>
      </p:graphicFrame>
      <p:sp>
        <p:nvSpPr>
          <p:cNvPr id="4" name="Content Placeholder 3"/>
          <p:cNvSpPr>
            <a:spLocks noGrp="1"/>
          </p:cNvSpPr>
          <p:nvPr>
            <p:ph idx="13"/>
          </p:nvPr>
        </p:nvSpPr>
        <p:spPr>
          <a:xfrm>
            <a:off x="459841" y="5859423"/>
            <a:ext cx="8203147" cy="528730"/>
          </a:xfrm>
        </p:spPr>
        <p:txBody>
          <a:bodyPr/>
          <a:lstStyle/>
          <a:p>
            <a:pPr marL="0" indent="0">
              <a:buNone/>
            </a:pPr>
            <a:r>
              <a:rPr lang="en-US" i="1" dirty="0"/>
              <a:t>Source: </a:t>
            </a:r>
            <a:r>
              <a:rPr lang="en-US" dirty="0"/>
              <a:t>U.S. Department of Commerce, Bureau of the Census, 2007 Census of Manufacturers, Concentration Ratios in Manufacturing. SubjectECO731SR12, May 2009.</a:t>
            </a:r>
          </a:p>
        </p:txBody>
      </p:sp>
    </p:spTree>
    <p:extLst>
      <p:ext uri="{BB962C8B-B14F-4D97-AF65-F5344CB8AC3E}">
        <p14:creationId xmlns:p14="http://schemas.microsoft.com/office/powerpoint/2010/main" val="48692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Product Differentiation and Advertising</a:t>
            </a:r>
            <a:endParaRPr lang="en-US" sz="2800" dirty="0">
              <a:latin typeface="+mj-lt"/>
            </a:endParaRPr>
          </a:p>
        </p:txBody>
      </p:sp>
      <p:sp>
        <p:nvSpPr>
          <p:cNvPr id="3" name="Content Placeholder 2"/>
          <p:cNvSpPr>
            <a:spLocks noGrp="1"/>
          </p:cNvSpPr>
          <p:nvPr>
            <p:ph idx="1"/>
          </p:nvPr>
        </p:nvSpPr>
        <p:spPr>
          <a:xfrm>
            <a:off x="457200" y="1600201"/>
            <a:ext cx="8205788" cy="1107996"/>
          </a:xfrm>
        </p:spPr>
        <p:txBody>
          <a:bodyPr wrap="square">
            <a:spAutoFit/>
          </a:bodyPr>
          <a:lstStyle/>
          <a:p>
            <a:pPr>
              <a:spcAft>
                <a:spcPct val="0"/>
              </a:spcAft>
            </a:pPr>
            <a:r>
              <a:rPr lang="en-US" sz="2400" b="1" dirty="0"/>
              <a:t>product differentiation</a:t>
            </a:r>
            <a:r>
              <a:rPr lang="en-US" sz="2400" b="1" dirty="0">
                <a:solidFill>
                  <a:srgbClr val="006668"/>
                </a:solidFill>
              </a:rPr>
              <a:t>  </a:t>
            </a:r>
            <a:r>
              <a:rPr lang="en-US" sz="2400" dirty="0"/>
              <a:t>A strategy that firms use to achieve market power, accomplished by producing goods that differ from others in the market.</a:t>
            </a:r>
          </a:p>
        </p:txBody>
      </p:sp>
    </p:spTree>
    <p:extLst>
      <p:ext uri="{BB962C8B-B14F-4D97-AF65-F5344CB8AC3E}">
        <p14:creationId xmlns:p14="http://schemas.microsoft.com/office/powerpoint/2010/main" val="184045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How Many Varieties?</a:t>
            </a:r>
            <a:endParaRPr lang="en-US" sz="2800" dirty="0">
              <a:latin typeface="+mj-lt"/>
            </a:endParaRPr>
          </a:p>
        </p:txBody>
      </p:sp>
      <p:sp>
        <p:nvSpPr>
          <p:cNvPr id="3" name="Content Placeholder 2"/>
          <p:cNvSpPr>
            <a:spLocks noGrp="1"/>
          </p:cNvSpPr>
          <p:nvPr>
            <p:ph idx="1"/>
          </p:nvPr>
        </p:nvSpPr>
        <p:spPr>
          <a:xfrm>
            <a:off x="457200" y="1600201"/>
            <a:ext cx="8205788" cy="4447371"/>
          </a:xfrm>
        </p:spPr>
        <p:txBody>
          <a:bodyPr wrap="square">
            <a:spAutoFit/>
          </a:bodyPr>
          <a:lstStyle/>
          <a:p>
            <a:pPr>
              <a:spcAft>
                <a:spcPct val="0"/>
              </a:spcAft>
            </a:pPr>
            <a:r>
              <a:rPr lang="en-US" sz="2400" dirty="0"/>
              <a:t>In well-working markets, the level of product variety reflects the underlying heterogeneity of consumers’ tastes in that market, the gains (if any) from coordination, and cost economies due to standardization. </a:t>
            </a:r>
          </a:p>
          <a:p>
            <a:pPr>
              <a:spcAft>
                <a:spcPct val="0"/>
              </a:spcAft>
            </a:pPr>
            <a:r>
              <a:rPr lang="en-US" sz="2400" dirty="0"/>
              <a:t>In industries that are monopolistically competitive, differences in consumer tastes, lack of need for coordination, and modest or no scale economies from standardization give rise to a large number of firms, each with a different product. </a:t>
            </a:r>
          </a:p>
          <a:p>
            <a:pPr>
              <a:spcAft>
                <a:spcPct val="0"/>
              </a:spcAft>
            </a:pPr>
            <a:r>
              <a:rPr lang="en-US" sz="2400" dirty="0"/>
              <a:t>Even within this industry structure, however, these same forces play a role in driving levels of variety.</a:t>
            </a:r>
          </a:p>
        </p:txBody>
      </p:sp>
    </p:spTree>
    <p:extLst>
      <p:ext uri="{BB962C8B-B14F-4D97-AF65-F5344CB8AC3E}">
        <p14:creationId xmlns:p14="http://schemas.microsoft.com/office/powerpoint/2010/main" val="52823892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2309</TotalTime>
  <Words>1941</Words>
  <Application>Microsoft Office PowerPoint</Application>
  <PresentationFormat>On-screen Show (4:3)</PresentationFormat>
  <Paragraphs>212</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508 Lecture</vt:lpstr>
      <vt:lpstr>Principles of Economics</vt:lpstr>
      <vt:lpstr>Chapter Outline and Learning Objectives (1 of 2)</vt:lpstr>
      <vt:lpstr>Chapter Outline and Learning Objectives (2 of 2)</vt:lpstr>
      <vt:lpstr>Chapter 15 Monopolistic Competition</vt:lpstr>
      <vt:lpstr>Figure 15.1 Characteristics of Different Market Organizations</vt:lpstr>
      <vt:lpstr>Industry Characteristics</vt:lpstr>
      <vt:lpstr>Table 15.1 Percentage of Value of Shipments Accounted for by the Largest Firms in Selected Industries, 2007</vt:lpstr>
      <vt:lpstr>Product Differentiation and Advertising</vt:lpstr>
      <vt:lpstr>How Many Varieties?</vt:lpstr>
      <vt:lpstr>How Do Firms Differentiate Products? (1 of 2)</vt:lpstr>
      <vt:lpstr>How Do Firms Differentiate Products? (2 of 2)</vt:lpstr>
      <vt:lpstr>Economics In Practice (1 of 3)</vt:lpstr>
      <vt:lpstr>Economics In Practice (2 of 3)</vt:lpstr>
      <vt:lpstr>Advertising (1 of 4)</vt:lpstr>
      <vt:lpstr>Advertising (2 of 4)</vt:lpstr>
      <vt:lpstr>Advertising (3 of 4)</vt:lpstr>
      <vt:lpstr>Advertising (4 of 4)</vt:lpstr>
      <vt:lpstr>Economics In Practice (3 of 3)</vt:lpstr>
      <vt:lpstr>Price and Output Determination in Monopolistic Competition</vt:lpstr>
      <vt:lpstr>Figure 15.2 Product Differentiation Reduces the Elasticity of Demand Facing a Firm</vt:lpstr>
      <vt:lpstr>Price/Output Determination in the Short Run</vt:lpstr>
      <vt:lpstr>Figure 15.3 Monopolistic Competition in the Short Run</vt:lpstr>
      <vt:lpstr>Price/Output Determination in the Long Run</vt:lpstr>
      <vt:lpstr>Figure 15.4 Monopolistically Competitive Firm at Long-Run Equilibrium</vt:lpstr>
      <vt:lpstr>Economic Efficiency and Resource Allocation (1 of 2)</vt:lpstr>
      <vt:lpstr>Economic Efficiency and Resource Allocation (2 of 2)</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612</cp:revision>
  <dcterms:created xsi:type="dcterms:W3CDTF">2014-07-14T20:04:21Z</dcterms:created>
  <dcterms:modified xsi:type="dcterms:W3CDTF">2019-08-24T00:15:50Z</dcterms:modified>
</cp:coreProperties>
</file>