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handoutMasterIdLst>
    <p:handoutMasterId r:id="rId41"/>
  </p:handoutMasterIdLst>
  <p:sldIdLst>
    <p:sldId id="357" r:id="rId2"/>
    <p:sldId id="393"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94"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6" r:id="rId37"/>
    <p:sldId id="392" r:id="rId38"/>
    <p:sldId id="395"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73">
          <p15:clr>
            <a:srgbClr val="A4A3A4"/>
          </p15:clr>
        </p15:guide>
        <p15:guide id="4" orient="horz" pos="1164">
          <p15:clr>
            <a:srgbClr val="A4A3A4"/>
          </p15:clr>
        </p15:guide>
        <p15:guide id="5" orient="horz" pos="709">
          <p15:clr>
            <a:srgbClr val="A4A3A4"/>
          </p15:clr>
        </p15:guide>
        <p15:guide id="6" pos="528">
          <p15:clr>
            <a:srgbClr val="A4A3A4"/>
          </p15:clr>
        </p15:guide>
        <p15:guide id="7" pos="294">
          <p15:clr>
            <a:srgbClr val="A4A3A4"/>
          </p15:clr>
        </p15:guide>
        <p15:guide id="8" orient="horz" pos="4037">
          <p15:clr>
            <a:srgbClr val="A4A3A4"/>
          </p15:clr>
        </p15:guide>
        <p15:guide id="9" pos="546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ditorial Integra" initials="Ed Integr" lastIdx="1" clrIdx="7"/>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CE" initials="CE"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FFFF"/>
    <a:srgbClr val="D5FFFF"/>
    <a:srgbClr val="CCFFFF"/>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86358" autoAdjust="0"/>
  </p:normalViewPr>
  <p:slideViewPr>
    <p:cSldViewPr snapToGrid="0" snapToObjects="1">
      <p:cViewPr varScale="1">
        <p:scale>
          <a:sx n="76" d="100"/>
          <a:sy n="76" d="100"/>
        </p:scale>
        <p:origin x="108" y="930"/>
      </p:cViewPr>
      <p:guideLst>
        <p:guide orient="horz" pos="2160"/>
        <p:guide pos="2880"/>
        <p:guide orient="horz" pos="373"/>
        <p:guide orient="horz" pos="1164"/>
        <p:guide orient="horz" pos="709"/>
        <p:guide pos="528"/>
        <p:guide pos="294"/>
        <p:guide orient="horz" pos="4037"/>
        <p:guide pos="5467"/>
      </p:guideLst>
    </p:cSldViewPr>
  </p:slideViewPr>
  <p:outlineViewPr>
    <p:cViewPr>
      <p:scale>
        <a:sx n="33" d="100"/>
        <a:sy n="33" d="100"/>
      </p:scale>
      <p:origin x="0" y="-43118"/>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0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11</a:t>
            </a:fld>
            <a:endParaRPr lang="en-US" dirty="0"/>
          </a:p>
        </p:txBody>
      </p:sp>
    </p:spTree>
    <p:extLst>
      <p:ext uri="{BB962C8B-B14F-4D97-AF65-F5344CB8AC3E}">
        <p14:creationId xmlns:p14="http://schemas.microsoft.com/office/powerpoint/2010/main" val="45919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12</a:t>
            </a:fld>
            <a:endParaRPr lang="en-US" dirty="0"/>
          </a:p>
        </p:txBody>
      </p:sp>
    </p:spTree>
    <p:extLst>
      <p:ext uri="{BB962C8B-B14F-4D97-AF65-F5344CB8AC3E}">
        <p14:creationId xmlns:p14="http://schemas.microsoft.com/office/powerpoint/2010/main" val="265492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13</a:t>
            </a:fld>
            <a:endParaRPr lang="en-US" dirty="0"/>
          </a:p>
        </p:txBody>
      </p:sp>
    </p:spTree>
    <p:extLst>
      <p:ext uri="{BB962C8B-B14F-4D97-AF65-F5344CB8AC3E}">
        <p14:creationId xmlns:p14="http://schemas.microsoft.com/office/powerpoint/2010/main" val="2107922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14</a:t>
            </a:fld>
            <a:endParaRPr lang="en-US" dirty="0"/>
          </a:p>
        </p:txBody>
      </p:sp>
    </p:spTree>
    <p:extLst>
      <p:ext uri="{BB962C8B-B14F-4D97-AF65-F5344CB8AC3E}">
        <p14:creationId xmlns:p14="http://schemas.microsoft.com/office/powerpoint/2010/main" val="1520493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15</a:t>
            </a:fld>
            <a:endParaRPr lang="en-US" dirty="0"/>
          </a:p>
        </p:txBody>
      </p:sp>
    </p:spTree>
    <p:extLst>
      <p:ext uri="{BB962C8B-B14F-4D97-AF65-F5344CB8AC3E}">
        <p14:creationId xmlns:p14="http://schemas.microsoft.com/office/powerpoint/2010/main" val="314623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16</a:t>
            </a:fld>
            <a:endParaRPr lang="en-US" dirty="0"/>
          </a:p>
        </p:txBody>
      </p:sp>
    </p:spTree>
    <p:extLst>
      <p:ext uri="{BB962C8B-B14F-4D97-AF65-F5344CB8AC3E}">
        <p14:creationId xmlns:p14="http://schemas.microsoft.com/office/powerpoint/2010/main" val="3200795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17</a:t>
            </a:fld>
            <a:endParaRPr lang="en-US" dirty="0"/>
          </a:p>
        </p:txBody>
      </p:sp>
    </p:spTree>
    <p:extLst>
      <p:ext uri="{BB962C8B-B14F-4D97-AF65-F5344CB8AC3E}">
        <p14:creationId xmlns:p14="http://schemas.microsoft.com/office/powerpoint/2010/main" val="364444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18</a:t>
            </a:fld>
            <a:endParaRPr lang="en-US" dirty="0"/>
          </a:p>
        </p:txBody>
      </p:sp>
    </p:spTree>
    <p:extLst>
      <p:ext uri="{BB962C8B-B14F-4D97-AF65-F5344CB8AC3E}">
        <p14:creationId xmlns:p14="http://schemas.microsoft.com/office/powerpoint/2010/main" val="2256351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19</a:t>
            </a:fld>
            <a:endParaRPr lang="en-US" dirty="0"/>
          </a:p>
        </p:txBody>
      </p:sp>
    </p:spTree>
    <p:extLst>
      <p:ext uri="{BB962C8B-B14F-4D97-AF65-F5344CB8AC3E}">
        <p14:creationId xmlns:p14="http://schemas.microsoft.com/office/powerpoint/2010/main" val="1183415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20</a:t>
            </a:fld>
            <a:endParaRPr lang="en-US" dirty="0"/>
          </a:p>
        </p:txBody>
      </p:sp>
    </p:spTree>
    <p:extLst>
      <p:ext uri="{BB962C8B-B14F-4D97-AF65-F5344CB8AC3E}">
        <p14:creationId xmlns:p14="http://schemas.microsoft.com/office/powerpoint/2010/main" val="100709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2513521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21</a:t>
            </a:fld>
            <a:endParaRPr lang="en-US" dirty="0"/>
          </a:p>
        </p:txBody>
      </p:sp>
    </p:spTree>
    <p:extLst>
      <p:ext uri="{BB962C8B-B14F-4D97-AF65-F5344CB8AC3E}">
        <p14:creationId xmlns:p14="http://schemas.microsoft.com/office/powerpoint/2010/main" val="1831722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22</a:t>
            </a:fld>
            <a:endParaRPr lang="en-US" dirty="0"/>
          </a:p>
        </p:txBody>
      </p:sp>
    </p:spTree>
    <p:extLst>
      <p:ext uri="{BB962C8B-B14F-4D97-AF65-F5344CB8AC3E}">
        <p14:creationId xmlns:p14="http://schemas.microsoft.com/office/powerpoint/2010/main" val="395066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23</a:t>
            </a:fld>
            <a:endParaRPr lang="en-US" dirty="0"/>
          </a:p>
        </p:txBody>
      </p:sp>
    </p:spTree>
    <p:extLst>
      <p:ext uri="{BB962C8B-B14F-4D97-AF65-F5344CB8AC3E}">
        <p14:creationId xmlns:p14="http://schemas.microsoft.com/office/powerpoint/2010/main" val="4108478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1200" dirty="0"/>
              <a:t>Note: The ppf also shifts if the amount of land or labor in corn and wheat production changes. Although we emphasize productivity increases here, the actual shifts between years were due in part to land and labor changes. </a:t>
            </a:r>
          </a:p>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24</a:t>
            </a:fld>
            <a:endParaRPr lang="en-US" dirty="0"/>
          </a:p>
        </p:txBody>
      </p:sp>
    </p:spTree>
    <p:extLst>
      <p:ext uri="{BB962C8B-B14F-4D97-AF65-F5344CB8AC3E}">
        <p14:creationId xmlns:p14="http://schemas.microsoft.com/office/powerpoint/2010/main" val="3985635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25</a:t>
            </a:fld>
            <a:endParaRPr lang="en-US" dirty="0"/>
          </a:p>
        </p:txBody>
      </p:sp>
    </p:spTree>
    <p:extLst>
      <p:ext uri="{BB962C8B-B14F-4D97-AF65-F5344CB8AC3E}">
        <p14:creationId xmlns:p14="http://schemas.microsoft.com/office/powerpoint/2010/main" val="118483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26</a:t>
            </a:fld>
            <a:endParaRPr lang="en-US" dirty="0"/>
          </a:p>
        </p:txBody>
      </p:sp>
    </p:spTree>
    <p:extLst>
      <p:ext uri="{BB962C8B-B14F-4D97-AF65-F5344CB8AC3E}">
        <p14:creationId xmlns:p14="http://schemas.microsoft.com/office/powerpoint/2010/main" val="1765336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27</a:t>
            </a:fld>
            <a:endParaRPr lang="en-US" dirty="0"/>
          </a:p>
        </p:txBody>
      </p:sp>
    </p:spTree>
    <p:extLst>
      <p:ext uri="{BB962C8B-B14F-4D97-AF65-F5344CB8AC3E}">
        <p14:creationId xmlns:p14="http://schemas.microsoft.com/office/powerpoint/2010/main" val="349378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28</a:t>
            </a:fld>
            <a:endParaRPr lang="en-US" dirty="0"/>
          </a:p>
        </p:txBody>
      </p:sp>
    </p:spTree>
    <p:extLst>
      <p:ext uri="{BB962C8B-B14F-4D97-AF65-F5344CB8AC3E}">
        <p14:creationId xmlns:p14="http://schemas.microsoft.com/office/powerpoint/2010/main" val="147325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29</a:t>
            </a:fld>
            <a:endParaRPr lang="en-US" dirty="0"/>
          </a:p>
        </p:txBody>
      </p:sp>
    </p:spTree>
    <p:extLst>
      <p:ext uri="{BB962C8B-B14F-4D97-AF65-F5344CB8AC3E}">
        <p14:creationId xmlns:p14="http://schemas.microsoft.com/office/powerpoint/2010/main" val="140142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30</a:t>
            </a:fld>
            <a:endParaRPr lang="en-US" dirty="0"/>
          </a:p>
        </p:txBody>
      </p:sp>
    </p:spTree>
    <p:extLst>
      <p:ext uri="{BB962C8B-B14F-4D97-AF65-F5344CB8AC3E}">
        <p14:creationId xmlns:p14="http://schemas.microsoft.com/office/powerpoint/2010/main" val="273682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3</a:t>
            </a:fld>
            <a:endParaRPr lang="en-US" dirty="0"/>
          </a:p>
        </p:txBody>
      </p:sp>
    </p:spTree>
    <p:extLst>
      <p:ext uri="{BB962C8B-B14F-4D97-AF65-F5344CB8AC3E}">
        <p14:creationId xmlns:p14="http://schemas.microsoft.com/office/powerpoint/2010/main" val="2428651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31</a:t>
            </a:fld>
            <a:endParaRPr lang="en-US" dirty="0"/>
          </a:p>
        </p:txBody>
      </p:sp>
    </p:spTree>
    <p:extLst>
      <p:ext uri="{BB962C8B-B14F-4D97-AF65-F5344CB8AC3E}">
        <p14:creationId xmlns:p14="http://schemas.microsoft.com/office/powerpoint/2010/main" val="1542231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32</a:t>
            </a:fld>
            <a:endParaRPr lang="en-US" dirty="0"/>
          </a:p>
        </p:txBody>
      </p:sp>
    </p:spTree>
    <p:extLst>
      <p:ext uri="{BB962C8B-B14F-4D97-AF65-F5344CB8AC3E}">
        <p14:creationId xmlns:p14="http://schemas.microsoft.com/office/powerpoint/2010/main" val="2419461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33</a:t>
            </a:fld>
            <a:endParaRPr lang="en-US" dirty="0"/>
          </a:p>
        </p:txBody>
      </p:sp>
    </p:spTree>
    <p:extLst>
      <p:ext uri="{BB962C8B-B14F-4D97-AF65-F5344CB8AC3E}">
        <p14:creationId xmlns:p14="http://schemas.microsoft.com/office/powerpoint/2010/main" val="3017495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34</a:t>
            </a:fld>
            <a:endParaRPr lang="en-US" dirty="0"/>
          </a:p>
        </p:txBody>
      </p:sp>
    </p:spTree>
    <p:extLst>
      <p:ext uri="{BB962C8B-B14F-4D97-AF65-F5344CB8AC3E}">
        <p14:creationId xmlns:p14="http://schemas.microsoft.com/office/powerpoint/2010/main" val="1824526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35</a:t>
            </a:fld>
            <a:endParaRPr lang="en-US" dirty="0"/>
          </a:p>
        </p:txBody>
      </p:sp>
    </p:spTree>
    <p:extLst>
      <p:ext uri="{BB962C8B-B14F-4D97-AF65-F5344CB8AC3E}">
        <p14:creationId xmlns:p14="http://schemas.microsoft.com/office/powerpoint/2010/main" val="1421591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36</a:t>
            </a:fld>
            <a:endParaRPr lang="en-US" dirty="0"/>
          </a:p>
        </p:txBody>
      </p:sp>
    </p:spTree>
    <p:extLst>
      <p:ext uri="{BB962C8B-B14F-4D97-AF65-F5344CB8AC3E}">
        <p14:creationId xmlns:p14="http://schemas.microsoft.com/office/powerpoint/2010/main" val="1421591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37</a:t>
            </a:fld>
            <a:endParaRPr lang="en-US" dirty="0"/>
          </a:p>
        </p:txBody>
      </p:sp>
    </p:spTree>
    <p:extLst>
      <p:ext uri="{BB962C8B-B14F-4D97-AF65-F5344CB8AC3E}">
        <p14:creationId xmlns:p14="http://schemas.microsoft.com/office/powerpoint/2010/main" val="4050003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38</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5</a:t>
            </a:fld>
            <a:endParaRPr lang="en-US" dirty="0"/>
          </a:p>
        </p:txBody>
      </p:sp>
    </p:spTree>
    <p:extLst>
      <p:ext uri="{BB962C8B-B14F-4D97-AF65-F5344CB8AC3E}">
        <p14:creationId xmlns:p14="http://schemas.microsoft.com/office/powerpoint/2010/main" val="254298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6</a:t>
            </a:fld>
            <a:endParaRPr lang="en-US" dirty="0"/>
          </a:p>
        </p:txBody>
      </p:sp>
    </p:spTree>
    <p:extLst>
      <p:ext uri="{BB962C8B-B14F-4D97-AF65-F5344CB8AC3E}">
        <p14:creationId xmlns:p14="http://schemas.microsoft.com/office/powerpoint/2010/main" val="62771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7</a:t>
            </a:fld>
            <a:endParaRPr lang="en-US" dirty="0"/>
          </a:p>
        </p:txBody>
      </p:sp>
    </p:spTree>
    <p:extLst>
      <p:ext uri="{BB962C8B-B14F-4D97-AF65-F5344CB8AC3E}">
        <p14:creationId xmlns:p14="http://schemas.microsoft.com/office/powerpoint/2010/main" val="405412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8</a:t>
            </a:fld>
            <a:endParaRPr lang="en-US" dirty="0"/>
          </a:p>
        </p:txBody>
      </p:sp>
    </p:spTree>
    <p:extLst>
      <p:ext uri="{BB962C8B-B14F-4D97-AF65-F5344CB8AC3E}">
        <p14:creationId xmlns:p14="http://schemas.microsoft.com/office/powerpoint/2010/main" val="110575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9</a:t>
            </a:fld>
            <a:endParaRPr lang="en-US" dirty="0"/>
          </a:p>
        </p:txBody>
      </p:sp>
    </p:spTree>
    <p:extLst>
      <p:ext uri="{BB962C8B-B14F-4D97-AF65-F5344CB8AC3E}">
        <p14:creationId xmlns:p14="http://schemas.microsoft.com/office/powerpoint/2010/main" val="3045393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10</a:t>
            </a:fld>
            <a:endParaRPr lang="en-US" dirty="0"/>
          </a:p>
        </p:txBody>
      </p:sp>
    </p:spTree>
    <p:extLst>
      <p:ext uri="{BB962C8B-B14F-4D97-AF65-F5344CB8AC3E}">
        <p14:creationId xmlns:p14="http://schemas.microsoft.com/office/powerpoint/2010/main" val="140404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598988"/>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24420460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3820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2"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4900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est1">
    <p:spTree>
      <p:nvGrpSpPr>
        <p:cNvPr id="1" name=""/>
        <p:cNvGrpSpPr/>
        <p:nvPr/>
      </p:nvGrpSpPr>
      <p:grpSpPr>
        <a:xfrm>
          <a:off x="0" y="0"/>
          <a:ext cx="0" cy="0"/>
          <a:chOff x="0" y="0"/>
          <a:chExt cx="0" cy="0"/>
        </a:xfrm>
      </p:grpSpPr>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3" name="Content Placeholder 12"/>
          <p:cNvSpPr>
            <a:spLocks noGrp="1"/>
          </p:cNvSpPr>
          <p:nvPr>
            <p:ph sz="quarter" idx="10"/>
          </p:nvPr>
        </p:nvSpPr>
        <p:spPr>
          <a:xfrm>
            <a:off x="228600" y="381000"/>
            <a:ext cx="43434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1"/>
          </p:nvPr>
        </p:nvSpPr>
        <p:spPr>
          <a:xfrm>
            <a:off x="4800600" y="381000"/>
            <a:ext cx="3962400" cy="15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7"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1469831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676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534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3" name="Content Placeholder 2"/>
          <p:cNvSpPr>
            <a:spLocks noGrp="1"/>
          </p:cNvSpPr>
          <p:nvPr>
            <p:ph sz="quarter" idx="15"/>
          </p:nvPr>
        </p:nvSpPr>
        <p:spPr>
          <a:xfrm>
            <a:off x="457200" y="4343400"/>
            <a:ext cx="8229600" cy="1676400"/>
          </a:xfrm>
        </p:spPr>
        <p:txBody>
          <a:bodyPr/>
          <a:lstStyle/>
          <a:p>
            <a:pPr lvl="0"/>
            <a:r>
              <a:rPr lang="en-US" dirty="0"/>
              <a:t>Click to edit Master text styles</a:t>
            </a:r>
          </a:p>
        </p:txBody>
      </p:sp>
      <p:sp>
        <p:nvSpPr>
          <p:cNvPr id="6" name="Content Placeholder 5"/>
          <p:cNvSpPr>
            <a:spLocks noGrp="1"/>
          </p:cNvSpPr>
          <p:nvPr>
            <p:ph sz="quarter" idx="16"/>
          </p:nvPr>
        </p:nvSpPr>
        <p:spPr>
          <a:xfrm>
            <a:off x="609600" y="1828800"/>
            <a:ext cx="8077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52822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53547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14478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5"/>
          <p:cNvSpPr>
            <a:spLocks noGrp="1"/>
          </p:cNvSpPr>
          <p:nvPr>
            <p:ph sz="quarter" idx="10"/>
          </p:nvPr>
        </p:nvSpPr>
        <p:spPr>
          <a:xfrm>
            <a:off x="457200" y="3276600"/>
            <a:ext cx="8305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07724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3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4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5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6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7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8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9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0_Figure + Caption">
    <p:spTree>
      <p:nvGrpSpPr>
        <p:cNvPr id="1" name=""/>
        <p:cNvGrpSpPr/>
        <p:nvPr/>
      </p:nvGrpSpPr>
      <p:grpSpPr>
        <a:xfrm>
          <a:off x="0" y="0"/>
          <a:ext cx="0" cy="0"/>
          <a:chOff x="0" y="0"/>
          <a:chExt cx="0" cy="0"/>
        </a:xfrm>
      </p:grpSpPr>
      <p:sp>
        <p:nvSpPr>
          <p:cNvPr id="5" name="Rectangle 4"/>
          <p:cNvSpPr/>
          <p:nvPr/>
        </p:nvSpPr>
        <p:spPr bwMode="white">
          <a:xfrm>
            <a:off x="-7938" y="6435725"/>
            <a:ext cx="9161464" cy="430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title" hasCustomPrompt="1"/>
          </p:nvPr>
        </p:nvSpPr>
        <p:spPr>
          <a:xfrm>
            <a:off x="457200" y="228600"/>
            <a:ext cx="82296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2-</a:t>
            </a:r>
            <a:fld id="{CCCDB388-9340-4FD2-A520-1C193286466A}" type="slidenum">
              <a:rPr lang="en-US" sz="1100" smtClean="0">
                <a:solidFill>
                  <a:schemeClr val="bg1"/>
                </a:solidFill>
              </a:rPr>
              <a:t>‹#›</a:t>
            </a:fld>
            <a:endParaRPr lang="en-US" sz="1100" dirty="0">
              <a:solidFill>
                <a:schemeClr val="bg1"/>
              </a:solidFill>
            </a:endParaRPr>
          </a:p>
        </p:txBody>
      </p:sp>
      <p:grpSp>
        <p:nvGrpSpPr>
          <p:cNvPr id="12" name="Group 11"/>
          <p:cNvGrpSpPr/>
          <p:nvPr userDrawn="1"/>
        </p:nvGrpSpPr>
        <p:grpSpPr>
          <a:xfrm>
            <a:off x="0" y="6443895"/>
            <a:ext cx="7740772" cy="422044"/>
            <a:chOff x="-7938" y="6434137"/>
            <a:chExt cx="7740772" cy="431801"/>
          </a:xfrm>
          <a:solidFill>
            <a:srgbClr val="0070C0"/>
          </a:solidFill>
        </p:grpSpPr>
        <p:sp>
          <p:nvSpPr>
            <p:cNvPr id="13" name="Copyright" descr="Pearson: Copyright 2015, 2012, 2009"/>
            <p:cNvSpPr txBox="1">
              <a:spLocks noChangeArrowheads="1"/>
            </p:cNvSpPr>
            <p:nvPr/>
          </p:nvSpPr>
          <p:spPr bwMode="auto">
            <a:xfrm>
              <a:off x="1411165" y="6434137"/>
              <a:ext cx="6321669" cy="423863"/>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Pearson Education, Inc.</a:t>
              </a:r>
              <a:r>
                <a:rPr lang="en-US" altLang="en-US" sz="12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US" altLang="en-US" sz="1200" b="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ears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938" y="6435725"/>
              <a:ext cx="1441450" cy="430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740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18850975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5146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533400" y="1676401"/>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4"/>
          <p:cNvSpPr>
            <a:spLocks noGrp="1"/>
          </p:cNvSpPr>
          <p:nvPr>
            <p:ph sz="quarter" idx="11"/>
          </p:nvPr>
        </p:nvSpPr>
        <p:spPr>
          <a:xfrm>
            <a:off x="457200" y="3429000"/>
            <a:ext cx="8077200" cy="762000"/>
          </a:xfrm>
        </p:spPr>
        <p:txBody>
          <a:bodyPr/>
          <a:lstStyle/>
          <a:p>
            <a:pPr lvl="0"/>
            <a:r>
              <a:rPr lang="en-US" dirty="0"/>
              <a:t>Click to edit Master text styles</a:t>
            </a:r>
          </a:p>
          <a:p>
            <a:pPr lvl="1"/>
            <a:r>
              <a:rPr lang="en-US" dirty="0"/>
              <a:t>Second level</a:t>
            </a:r>
          </a:p>
        </p:txBody>
      </p:sp>
      <p:sp>
        <p:nvSpPr>
          <p:cNvPr id="7" name="Content Placeholder 6"/>
          <p:cNvSpPr>
            <a:spLocks noGrp="1"/>
          </p:cNvSpPr>
          <p:nvPr>
            <p:ph sz="quarter" idx="12"/>
          </p:nvPr>
        </p:nvSpPr>
        <p:spPr>
          <a:xfrm>
            <a:off x="533400" y="4267200"/>
            <a:ext cx="8077200" cy="762000"/>
          </a:xfrm>
        </p:spPr>
        <p:txBody>
          <a:bodyPr/>
          <a:lstStyle/>
          <a:p>
            <a:pPr lvl="0"/>
            <a:r>
              <a:rPr lang="en-US" dirty="0"/>
              <a:t>Click to edit Master text styles</a:t>
            </a:r>
          </a:p>
          <a:p>
            <a:pPr lvl="1"/>
            <a:r>
              <a:rPr lang="en-US" dirty="0"/>
              <a:t>Second level</a:t>
            </a:r>
          </a:p>
        </p:txBody>
      </p:sp>
      <p:sp>
        <p:nvSpPr>
          <p:cNvPr id="10" name="Content Placeholder 9"/>
          <p:cNvSpPr>
            <a:spLocks noGrp="1"/>
          </p:cNvSpPr>
          <p:nvPr>
            <p:ph sz="quarter" idx="13"/>
          </p:nvPr>
        </p:nvSpPr>
        <p:spPr>
          <a:xfrm>
            <a:off x="457200" y="5410200"/>
            <a:ext cx="8077200" cy="8382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9811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igure + Cap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p:nvPr>
        </p:nvSpPr>
        <p:spPr>
          <a:xfrm>
            <a:off x="457200" y="1481138"/>
            <a:ext cx="4484688" cy="4408487"/>
          </a:xfrm>
        </p:spPr>
        <p:txBody>
          <a:bodyPr/>
          <a:lstStyle/>
          <a:p>
            <a:pPr lvl="0"/>
            <a:r>
              <a:rPr lang="en-US" dirty="0"/>
              <a:t>Edit Master text styles</a:t>
            </a:r>
          </a:p>
        </p:txBody>
      </p:sp>
      <p:sp>
        <p:nvSpPr>
          <p:cNvPr id="9" name="Picture Placeholder 8">
            <a:extLst>
              <a:ext uri="{FF2B5EF4-FFF2-40B4-BE49-F238E27FC236}">
                <a16:creationId xmlns:a16="http://schemas.microsoft.com/office/drawing/2014/main" id="{F95A3C12-C176-4C2E-9820-6A6035C43AF5}"/>
              </a:ext>
            </a:extLst>
          </p:cNvPr>
          <p:cNvSpPr>
            <a:spLocks noGrp="1"/>
          </p:cNvSpPr>
          <p:nvPr>
            <p:ph type="pic" sz="quarter" idx="14"/>
          </p:nvPr>
        </p:nvSpPr>
        <p:spPr>
          <a:xfrm>
            <a:off x="5192713" y="1481138"/>
            <a:ext cx="3592512" cy="3754437"/>
          </a:xfrm>
        </p:spPr>
        <p:txBody>
          <a:bodyPr/>
          <a:lstStyle/>
          <a:p>
            <a:endParaRPr lang="en-US"/>
          </a:p>
        </p:txBody>
      </p:sp>
      <p:sp>
        <p:nvSpPr>
          <p:cNvPr id="11" name="Text Placeholder 10">
            <a:extLst>
              <a:ext uri="{FF2B5EF4-FFF2-40B4-BE49-F238E27FC236}">
                <a16:creationId xmlns:a16="http://schemas.microsoft.com/office/drawing/2014/main" id="{F059F1CC-D06F-4B10-B166-6D6F2C786A37}"/>
              </a:ext>
            </a:extLst>
          </p:cNvPr>
          <p:cNvSpPr>
            <a:spLocks noGrp="1"/>
          </p:cNvSpPr>
          <p:nvPr>
            <p:ph type="body" sz="quarter" idx="15" hasCustomPrompt="1"/>
          </p:nvPr>
        </p:nvSpPr>
        <p:spPr>
          <a:xfrm>
            <a:off x="5192713" y="5399088"/>
            <a:ext cx="3592512" cy="490537"/>
          </a:xfrm>
        </p:spPr>
        <p:txBody>
          <a:bodyPr/>
          <a:lstStyle>
            <a:lvl1pPr marL="101600" indent="0">
              <a:buNone/>
              <a:defRPr sz="1200"/>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5" name="Footer Placeholder 4">
            <a:extLst>
              <a:ext uri="{FF2B5EF4-FFF2-40B4-BE49-F238E27FC236}">
                <a16:creationId xmlns:a16="http://schemas.microsoft.com/office/drawing/2014/main" id="{A6FA6EBD-95B8-4957-AE05-FC01EF65059B}"/>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66042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hasCustomPrompt="1"/>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63" name="Shape 63"/>
          <p:cNvSpPr txBox="1">
            <a:spLocks noGrp="1"/>
          </p:cNvSpPr>
          <p:nvPr>
            <p:ph type="body" idx="1" hasCustomPrompt="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Click to add Learning Objective(s)</a:t>
            </a:r>
            <a:endParaRPr dirty="0"/>
          </a:p>
        </p:txBody>
      </p:sp>
      <p:sp>
        <p:nvSpPr>
          <p:cNvPr id="64" name="Shape 64"/>
          <p:cNvSpPr txBox="1">
            <a:spLocks noGrp="1"/>
          </p:cNvSpPr>
          <p:nvPr>
            <p:ph type="body" idx="2"/>
          </p:nvPr>
        </p:nvSpPr>
        <p:spPr>
          <a:xfrm>
            <a:off x="457200" y="1358678"/>
            <a:ext cx="8229600" cy="4767485"/>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1D3-E16C-46AB-9A90-0F52CA812534}"/>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957388"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22325" y="2643044"/>
            <a:ext cx="1957388"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22325" y="3613151"/>
            <a:ext cx="1957388"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6729412" y="1681163"/>
            <a:ext cx="1957388"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6729413" y="2651910"/>
            <a:ext cx="1957387"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6729413" y="3613151"/>
            <a:ext cx="1957387" cy="627063"/>
          </a:xfrm>
        </p:spPr>
        <p:txBody>
          <a:bodyPr/>
          <a:lstStyle>
            <a:lvl1pPr marL="101600" indent="0">
              <a:buNone/>
              <a:defRPr/>
            </a:lvl1pPr>
          </a:lstStyle>
          <a:p>
            <a:pPr lvl="0"/>
            <a:r>
              <a:rPr lang="en-US" dirty="0"/>
              <a:t>Label 6</a:t>
            </a:r>
          </a:p>
        </p:txBody>
      </p:sp>
      <p:sp>
        <p:nvSpPr>
          <p:cNvPr id="5" name="Footer Placeholder 4">
            <a:extLst>
              <a:ext uri="{FF2B5EF4-FFF2-40B4-BE49-F238E27FC236}">
                <a16:creationId xmlns:a16="http://schemas.microsoft.com/office/drawing/2014/main" id="{237B7866-709E-4B26-BCD7-5CF284C134CA}"/>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202789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Footer Placeholder 4">
            <a:extLst>
              <a:ext uri="{FF2B5EF4-FFF2-40B4-BE49-F238E27FC236}">
                <a16:creationId xmlns:a16="http://schemas.microsoft.com/office/drawing/2014/main" id="{E2476705-5AD3-4E05-9DCF-CA01EBF96B12}"/>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64872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3">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2" name="Footer Placeholder 1">
            <a:extLst>
              <a:ext uri="{FF2B5EF4-FFF2-40B4-BE49-F238E27FC236}">
                <a16:creationId xmlns:a16="http://schemas.microsoft.com/office/drawing/2014/main" id="{7B8A108E-B0AF-4869-B5B8-3D3BB7BC725E}"/>
              </a:ext>
            </a:extLst>
          </p:cNvPr>
          <p:cNvSpPr>
            <a:spLocks noGrp="1"/>
          </p:cNvSpPr>
          <p:nvPr>
            <p:ph type="ftr" sz="quarter" idx="3"/>
          </p:nvPr>
        </p:nvSpPr>
        <p:spPr>
          <a:xfrm>
            <a:off x="457200" y="6028611"/>
            <a:ext cx="8229600" cy="20054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83" r:id="rId2"/>
    <p:sldLayoutId id="2147483671" r:id="rId3"/>
    <p:sldLayoutId id="2147483673" r:id="rId4"/>
    <p:sldLayoutId id="2147483654" r:id="rId5"/>
    <p:sldLayoutId id="2147483655" r:id="rId6"/>
    <p:sldLayoutId id="2147483656" r:id="rId7"/>
    <p:sldLayoutId id="2147483670" r:id="rId8"/>
    <p:sldLayoutId id="2147483669" r:id="rId9"/>
    <p:sldLayoutId id="2147483657" r:id="rId10"/>
    <p:sldLayoutId id="2147483675" r:id="rId11"/>
    <p:sldLayoutId id="2147483679" r:id="rId12"/>
    <p:sldLayoutId id="2147483680" r:id="rId13"/>
    <p:sldLayoutId id="2147483681" r:id="rId14"/>
    <p:sldLayoutId id="2147483682"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64" y="220640"/>
            <a:ext cx="8525936" cy="738633"/>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355602" y="1129487"/>
            <a:ext cx="8229600" cy="332994"/>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523323"/>
            <a:ext cx="2438400" cy="677078"/>
          </a:xfrm>
        </p:spPr>
        <p:txBody>
          <a:bodyPr wrap="square">
            <a:spAutoFit/>
          </a:bodyPr>
          <a:lstStyle/>
          <a:p>
            <a:r>
              <a:rPr lang="en-US" sz="3200"/>
              <a:t>Chapter 2</a:t>
            </a:r>
            <a:endParaRPr lang="en-US" sz="3200" dirty="0"/>
          </a:p>
        </p:txBody>
      </p:sp>
      <p:sp>
        <p:nvSpPr>
          <p:cNvPr id="5" name="Text Placeholder 4"/>
          <p:cNvSpPr>
            <a:spLocks noGrp="1"/>
          </p:cNvSpPr>
          <p:nvPr>
            <p:ph type="body" sz="quarter" idx="15"/>
          </p:nvPr>
        </p:nvSpPr>
        <p:spPr>
          <a:xfrm>
            <a:off x="5029200" y="3317490"/>
            <a:ext cx="3352800" cy="729577"/>
          </a:xfrm>
        </p:spPr>
        <p:txBody>
          <a:bodyPr>
            <a:noAutofit/>
          </a:bodyPr>
          <a:lstStyle/>
          <a:p>
            <a:r>
              <a:rPr lang="en-IN" sz="2000" dirty="0"/>
              <a:t>The Economic Problem: Scarcity and Choice</a:t>
            </a:r>
          </a:p>
        </p:txBody>
      </p:sp>
      <p:pic>
        <p:nvPicPr>
          <p:cNvPr id="8" name="Picture 7" descr="Front Cover: Principles of Economics, Thirteenth Edition by Karl E. Case, Ray C. Fair, Sharon M. Oster.&#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8" y="1572478"/>
            <a:ext cx="3735302" cy="4778255"/>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334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7154"/>
            <a:ext cx="8229600" cy="1292631"/>
          </a:xfrm>
        </p:spPr>
        <p:txBody>
          <a:bodyPr>
            <a:spAutoFit/>
          </a:bodyPr>
          <a:lstStyle/>
          <a:p>
            <a:r>
              <a:rPr lang="en-IN" dirty="0"/>
              <a:t>Figure 2.2 Comparative Advantage and the Gains from Trade</a:t>
            </a:r>
          </a:p>
        </p:txBody>
      </p:sp>
      <p:sp>
        <p:nvSpPr>
          <p:cNvPr id="28" name="Text Placeholder 3"/>
          <p:cNvSpPr>
            <a:spLocks noGrp="1"/>
          </p:cNvSpPr>
          <p:nvPr>
            <p:ph sz="quarter" idx="13"/>
          </p:nvPr>
        </p:nvSpPr>
        <p:spPr>
          <a:xfrm>
            <a:off x="347129" y="1464221"/>
            <a:ext cx="5977471" cy="4623312"/>
          </a:xfrm>
        </p:spPr>
        <p:txBody>
          <a:bodyPr/>
          <a:lstStyle/>
          <a:p>
            <a:pPr marL="0" indent="0">
              <a:spcBef>
                <a:spcPts val="1800"/>
              </a:spcBef>
              <a:buNone/>
            </a:pPr>
            <a:r>
              <a:rPr lang="en-IN" altLang="en-US" sz="2200" dirty="0">
                <a:latin typeface="+mn-lt"/>
                <a:cs typeface="Arial" pitchFamily="34" charset="0"/>
              </a:rPr>
              <a:t>Panel (a) shows the best Colleen and Bill can do each day, given their talents and assuming they each wish to consume an equal amount of food and wood.</a:t>
            </a:r>
            <a:r>
              <a:rPr lang="en-US" sz="2200" dirty="0">
                <a:latin typeface="+mn-lt"/>
                <a:cs typeface="Arial" pitchFamily="34" charset="0"/>
              </a:rPr>
              <a:t> </a:t>
            </a:r>
          </a:p>
          <a:p>
            <a:pPr marL="0" indent="0">
              <a:spcBef>
                <a:spcPts val="1800"/>
              </a:spcBef>
              <a:buNone/>
            </a:pPr>
            <a:r>
              <a:rPr lang="en-US" sz="2200" dirty="0">
                <a:latin typeface="+mn-lt"/>
                <a:cs typeface="Arial" pitchFamily="34" charset="0"/>
              </a:rPr>
              <a:t>Notice that Colleen produces by splitting her time equally during the day, while Bill must devote two-thirds of his time to wood production if he wishes to equalize his amount produced of the two goods. </a:t>
            </a:r>
            <a:endParaRPr lang="en-US" altLang="en-US" sz="2200" dirty="0">
              <a:latin typeface="+mn-lt"/>
              <a:cs typeface="Arial" pitchFamily="34" charset="0"/>
            </a:endParaRPr>
          </a:p>
          <a:p>
            <a:pPr marL="0" indent="0">
              <a:spcBef>
                <a:spcPts val="1800"/>
              </a:spcBef>
              <a:buNone/>
            </a:pPr>
            <a:r>
              <a:rPr lang="en-IN" altLang="en-US" sz="2200" dirty="0">
                <a:latin typeface="+mn-lt"/>
                <a:cs typeface="Arial" pitchFamily="34" charset="0"/>
              </a:rPr>
              <a:t>Panel (b) shows what happens when both parties specialize. Notice that more units of each good are produced.</a:t>
            </a:r>
          </a:p>
        </p:txBody>
      </p:sp>
      <p:pic>
        <p:nvPicPr>
          <p:cNvPr id="4098" name="Picture 2" descr="The image shows the production of logs and food by Colleen and Bill. There are two panels; one that displays the production if each wants to consume an equal number of logs and food and one that shows what happens when both parties specialize.&#10;Panel 1&#10;It depicts the daily production by both if each wants to consume an equal number of logs and food. &#10;• Coleen&#10;• Wood in logs: 5&#10;• Food in bushels: 5&#10;• Bill &#10;• Wood in logs: 2 and two thirds&#10;• Food in bushels: 2 and two thirds&#10;• Total&#10;• Wood in logs: 7 and two thirds&#10;• Food in bushels: 7 and two thirds&#10;Panel 2&#10;It depicts the daily production when both parties specialize in producing what they are good at.&#10;• Coleen&#10;• Wood in logs: 10&#10;• Food in bushels: 0&#10;• Bill &#10;• Wood in logs: 0&#10;• Food in bushels: 8&#10;• Total&#10;• Wood in logs: 10&#10;• Food in bushels: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769" y="1382816"/>
            <a:ext cx="2508087" cy="495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6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93131"/>
            <a:ext cx="8229600" cy="1143316"/>
          </a:xfrm>
        </p:spPr>
        <p:txBody>
          <a:bodyPr>
            <a:noAutofit/>
          </a:bodyPr>
          <a:lstStyle/>
          <a:p>
            <a:r>
              <a:rPr lang="en-IN" dirty="0"/>
              <a:t>Figure 2.3 Production Possibilities with and without Trade</a:t>
            </a:r>
          </a:p>
        </p:txBody>
      </p:sp>
      <p:pic>
        <p:nvPicPr>
          <p:cNvPr id="5122" name="Picture 2" descr="The image is a graph that displays the relationship between bushels of food and logs. &#10;The horizontal axis represents bushels of food made and the vertical axis the logs produced.&#10;C is created by the intersection of lines from points 5 and 5 from the two axes. &#10;A straight line AB connects points 10 and 10 on both axes. This also meets point C. &#10;Another point C prime lies above point C."/>
          <p:cNvPicPr>
            <a:picLocks noChangeAspect="1" noChangeArrowheads="1"/>
          </p:cNvPicPr>
          <p:nvPr/>
        </p:nvPicPr>
        <p:blipFill rotWithShape="1">
          <a:blip r:embed="rId3">
            <a:extLst>
              <a:ext uri="{28A0092B-C50C-407E-A947-70E740481C1C}">
                <a14:useLocalDpi xmlns:a14="http://schemas.microsoft.com/office/drawing/2010/main" val="0"/>
              </a:ext>
            </a:extLst>
          </a:blip>
          <a:srcRect r="51286"/>
          <a:stretch/>
        </p:blipFill>
        <p:spPr bwMode="auto">
          <a:xfrm>
            <a:off x="1278524" y="1286506"/>
            <a:ext cx="3208809" cy="29006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image is a graph that displays the relationship between bushels of food and logs. &#10;The horizontal axis represents bushels of food made and the vertical axis the logs produced.&#10;F is created by the intersection of lines from points 2 and two thirds and 2 and two thirds from the two axes. &#10;A straight line DE connects points 4 from the Y axis and 8 on the X axis. This also meets point F. &#10;Another point F prime lies diagonally above point F."/>
          <p:cNvPicPr>
            <a:picLocks noChangeAspect="1" noChangeArrowheads="1"/>
          </p:cNvPicPr>
          <p:nvPr/>
        </p:nvPicPr>
        <p:blipFill rotWithShape="1">
          <a:blip r:embed="rId3">
            <a:extLst>
              <a:ext uri="{28A0092B-C50C-407E-A947-70E740481C1C}">
                <a14:useLocalDpi xmlns:a14="http://schemas.microsoft.com/office/drawing/2010/main" val="0"/>
              </a:ext>
            </a:extLst>
          </a:blip>
          <a:srcRect l="52571"/>
          <a:stretch/>
        </p:blipFill>
        <p:spPr bwMode="auto">
          <a:xfrm>
            <a:off x="4741332" y="1286506"/>
            <a:ext cx="3124141" cy="290067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sz="quarter" idx="13"/>
          </p:nvPr>
        </p:nvSpPr>
        <p:spPr>
          <a:xfrm>
            <a:off x="457200" y="4243017"/>
            <a:ext cx="8232775" cy="2145461"/>
          </a:xfrm>
        </p:spPr>
        <p:txBody>
          <a:bodyPr/>
          <a:lstStyle/>
          <a:p>
            <a:pPr marL="0" indent="0">
              <a:lnSpc>
                <a:spcPct val="105000"/>
              </a:lnSpc>
              <a:spcBef>
                <a:spcPts val="1800"/>
              </a:spcBef>
              <a:buNone/>
            </a:pPr>
            <a:r>
              <a:rPr lang="en-US" altLang="en-US" sz="1600" dirty="0">
                <a:latin typeface="+mn-lt"/>
              </a:rPr>
              <a:t>This figure shows the combinations of food and wood that Colleen and Bill can each generate in one day of labor, working by themselves. Colleen can achieve independently any point along line </a:t>
            </a:r>
            <a:r>
              <a:rPr lang="en-US" altLang="en-US" sz="1600" i="1" dirty="0">
                <a:latin typeface="+mn-lt"/>
              </a:rPr>
              <a:t>ACB</a:t>
            </a:r>
            <a:r>
              <a:rPr lang="en-US" altLang="en-US" sz="1600" dirty="0">
                <a:latin typeface="+mn-lt"/>
              </a:rPr>
              <a:t>, while Bill can generate any combination of food and wood along line </a:t>
            </a:r>
            <a:r>
              <a:rPr lang="en-US" altLang="en-US" sz="1600" i="1" dirty="0">
                <a:latin typeface="+mn-lt"/>
              </a:rPr>
              <a:t>DFE</a:t>
            </a:r>
            <a:r>
              <a:rPr lang="en-US" altLang="en-US" sz="1600" dirty="0">
                <a:latin typeface="+mn-lt"/>
              </a:rPr>
              <a:t>.</a:t>
            </a:r>
          </a:p>
          <a:p>
            <a:pPr marL="0" indent="0">
              <a:lnSpc>
                <a:spcPct val="105000"/>
              </a:lnSpc>
              <a:spcBef>
                <a:spcPts val="1800"/>
              </a:spcBef>
              <a:buNone/>
            </a:pPr>
            <a:r>
              <a:rPr lang="en-US" altLang="en-US" sz="1600" dirty="0">
                <a:latin typeface="+mn-lt"/>
              </a:rPr>
              <a:t>Specialization and trade would allow both Bill and Colleen to move to the right of their original lines, to points like </a:t>
            </a:r>
            <a:r>
              <a:rPr lang="en-US" altLang="en-US" sz="1600" i="1" dirty="0">
                <a:latin typeface="+mn-lt"/>
              </a:rPr>
              <a:t>C</a:t>
            </a:r>
            <a:r>
              <a:rPr lang="en-US" altLang="en-US" sz="1600" dirty="0">
                <a:latin typeface="+mn-lt"/>
              </a:rPr>
              <a:t>′ and </a:t>
            </a:r>
            <a:r>
              <a:rPr lang="en-US" altLang="en-US" sz="1600" i="1" dirty="0">
                <a:latin typeface="+mn-lt"/>
              </a:rPr>
              <a:t>F</a:t>
            </a:r>
            <a:r>
              <a:rPr lang="en-US" altLang="en-US" sz="1600" dirty="0">
                <a:latin typeface="+mn-lt"/>
              </a:rPr>
              <a:t>′. In other words, specialization and trade allow both people to be better off than they were acting alone.</a:t>
            </a:r>
            <a:endParaRPr lang="en-IN" sz="1600" dirty="0">
              <a:latin typeface="+mn-lt"/>
            </a:endParaRPr>
          </a:p>
        </p:txBody>
      </p:sp>
    </p:spTree>
    <p:extLst>
      <p:ext uri="{BB962C8B-B14F-4D97-AF65-F5344CB8AC3E}">
        <p14:creationId xmlns:p14="http://schemas.microsoft.com/office/powerpoint/2010/main" val="298633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27000"/>
            <a:ext cx="8229600" cy="1194117"/>
          </a:xfrm>
        </p:spPr>
        <p:txBody>
          <a:bodyPr>
            <a:noAutofit/>
          </a:bodyPr>
          <a:lstStyle/>
          <a:p>
            <a:r>
              <a:rPr lang="en-US" dirty="0"/>
              <a:t>Scarcity and Choice in an Economy of Two or More </a:t>
            </a:r>
            <a:r>
              <a:rPr lang="en-US" sz="2800" dirty="0"/>
              <a:t>(2 of 2)</a:t>
            </a:r>
            <a:endParaRPr lang="en-IN" sz="2800" dirty="0"/>
          </a:p>
        </p:txBody>
      </p:sp>
      <p:sp>
        <p:nvSpPr>
          <p:cNvPr id="3" name="Content Placeholder 2"/>
          <p:cNvSpPr>
            <a:spLocks noGrp="1"/>
          </p:cNvSpPr>
          <p:nvPr>
            <p:ph sz="quarter" idx="13"/>
          </p:nvPr>
        </p:nvSpPr>
        <p:spPr>
          <a:xfrm>
            <a:off x="372530" y="1449917"/>
            <a:ext cx="8232775" cy="1929729"/>
          </a:xfrm>
        </p:spPr>
        <p:txBody>
          <a:bodyPr>
            <a:spAutoFit/>
          </a:bodyPr>
          <a:lstStyle/>
          <a:p>
            <a:pPr marL="0" indent="0">
              <a:spcAft>
                <a:spcPct val="10000"/>
              </a:spcAft>
              <a:buClr>
                <a:srgbClr val="0070C0"/>
              </a:buClr>
              <a:buSzPct val="100000"/>
              <a:buNone/>
              <a:defRPr/>
            </a:pPr>
            <a:r>
              <a:rPr lang="en-US" b="1" dirty="0"/>
              <a:t>Weighing Present and Expected Future Costs and Benefits</a:t>
            </a:r>
          </a:p>
          <a:p>
            <a:pPr marL="342900" indent="-342900">
              <a:defRPr/>
            </a:pPr>
            <a:r>
              <a:rPr lang="en-IN" dirty="0">
                <a:cs typeface="Arial" pitchFamily="34" charset="0"/>
              </a:rPr>
              <a:t>We trade off present and future benefits in small ways all the time.</a:t>
            </a:r>
          </a:p>
        </p:txBody>
      </p:sp>
      <p:sp>
        <p:nvSpPr>
          <p:cNvPr id="4" name="Content Placeholder 3"/>
          <p:cNvSpPr>
            <a:spLocks noGrp="1"/>
          </p:cNvSpPr>
          <p:nvPr>
            <p:ph sz="quarter" idx="14"/>
          </p:nvPr>
        </p:nvSpPr>
        <p:spPr>
          <a:xfrm>
            <a:off x="355596" y="3482920"/>
            <a:ext cx="8229600" cy="2431176"/>
          </a:xfrm>
        </p:spPr>
        <p:txBody>
          <a:bodyPr/>
          <a:lstStyle/>
          <a:p>
            <a:pPr marL="0" indent="0">
              <a:spcAft>
                <a:spcPct val="10000"/>
              </a:spcAft>
              <a:buSzPct val="100000"/>
              <a:buNone/>
              <a:defRPr/>
            </a:pPr>
            <a:r>
              <a:rPr lang="en-IN" sz="2400" b="1" dirty="0"/>
              <a:t>Capital Goods and Consumer Goods</a:t>
            </a:r>
          </a:p>
          <a:p>
            <a:pPr marL="342900" indent="-342900">
              <a:defRPr/>
            </a:pPr>
            <a:r>
              <a:rPr lang="en-IN" b="1" dirty="0">
                <a:cs typeface="Arial" pitchFamily="34" charset="0"/>
              </a:rPr>
              <a:t>consumer goods </a:t>
            </a:r>
            <a:r>
              <a:rPr lang="en-IN" dirty="0" err="1">
                <a:cs typeface="Arial" pitchFamily="34" charset="0"/>
              </a:rPr>
              <a:t>Goods</a:t>
            </a:r>
            <a:r>
              <a:rPr lang="en-IN" dirty="0">
                <a:cs typeface="Arial" pitchFamily="34" charset="0"/>
              </a:rPr>
              <a:t> produced for present consumption.</a:t>
            </a:r>
          </a:p>
          <a:p>
            <a:pPr marL="342900" indent="-342900">
              <a:defRPr/>
            </a:pPr>
            <a:r>
              <a:rPr lang="en-IN" b="1" dirty="0">
                <a:cs typeface="Arial" pitchFamily="34" charset="0"/>
              </a:rPr>
              <a:t>investment</a:t>
            </a:r>
            <a:r>
              <a:rPr lang="en-IN" dirty="0">
                <a:cs typeface="Arial" pitchFamily="34" charset="0"/>
              </a:rPr>
              <a:t> The process of using resources to produce new capital.</a:t>
            </a:r>
          </a:p>
        </p:txBody>
      </p:sp>
    </p:spTree>
    <p:extLst>
      <p:ext uri="{BB962C8B-B14F-4D97-AF65-F5344CB8AC3E}">
        <p14:creationId xmlns:p14="http://schemas.microsoft.com/office/powerpoint/2010/main" val="233909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3" y="137020"/>
            <a:ext cx="8229600" cy="1063201"/>
          </a:xfrm>
        </p:spPr>
        <p:txBody>
          <a:bodyPr>
            <a:spAutoFit/>
          </a:bodyPr>
          <a:lstStyle/>
          <a:p>
            <a:r>
              <a:rPr lang="en-IN" dirty="0"/>
              <a:t>The Production Possibility Frontier </a:t>
            </a:r>
            <a:r>
              <a:rPr lang="en-IN" sz="2800" dirty="0"/>
              <a:t>(1 of 7)</a:t>
            </a:r>
          </a:p>
        </p:txBody>
      </p:sp>
      <p:sp>
        <p:nvSpPr>
          <p:cNvPr id="3" name="Content Placeholder 2"/>
          <p:cNvSpPr>
            <a:spLocks noGrp="1"/>
          </p:cNvSpPr>
          <p:nvPr>
            <p:ph sz="quarter" idx="13"/>
          </p:nvPr>
        </p:nvSpPr>
        <p:spPr>
          <a:xfrm>
            <a:off x="347129" y="1449917"/>
            <a:ext cx="8232775" cy="1292631"/>
          </a:xfrm>
        </p:spPr>
        <p:txBody>
          <a:bodyPr>
            <a:spAutoFit/>
          </a:bodyPr>
          <a:lstStyle/>
          <a:p>
            <a:pPr marL="256032" indent="-256032">
              <a:spcAft>
                <a:spcPct val="10000"/>
              </a:spcAft>
              <a:buSzPct val="100000"/>
              <a:defRPr/>
            </a:pPr>
            <a:r>
              <a:rPr lang="en-IN" b="1" dirty="0"/>
              <a:t>production possibility frontier (ppf) </a:t>
            </a:r>
            <a:r>
              <a:rPr lang="en-IN" dirty="0"/>
              <a:t>A graph that shows all the combinations of goods and services that can be produced if all of society’s resources are used efficiently.</a:t>
            </a:r>
          </a:p>
        </p:txBody>
      </p:sp>
    </p:spTree>
    <p:extLst>
      <p:ext uri="{BB962C8B-B14F-4D97-AF65-F5344CB8AC3E}">
        <p14:creationId xmlns:p14="http://schemas.microsoft.com/office/powerpoint/2010/main" val="332166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29924"/>
            <a:ext cx="8229600" cy="1292631"/>
          </a:xfrm>
        </p:spPr>
        <p:txBody>
          <a:bodyPr>
            <a:spAutoFit/>
          </a:bodyPr>
          <a:lstStyle/>
          <a:p>
            <a:r>
              <a:rPr lang="en-IN" dirty="0"/>
              <a:t>Figure 2.4 Production Possibility Frontier</a:t>
            </a:r>
          </a:p>
        </p:txBody>
      </p:sp>
      <p:sp>
        <p:nvSpPr>
          <p:cNvPr id="5" name="Content Placeholder 4"/>
          <p:cNvSpPr>
            <a:spLocks noGrp="1"/>
          </p:cNvSpPr>
          <p:nvPr>
            <p:ph sz="quarter" idx="13"/>
          </p:nvPr>
        </p:nvSpPr>
        <p:spPr>
          <a:xfrm>
            <a:off x="347131" y="1475318"/>
            <a:ext cx="4334932" cy="4632007"/>
          </a:xfrm>
        </p:spPr>
        <p:txBody>
          <a:bodyPr wrap="square">
            <a:spAutoFit/>
          </a:bodyPr>
          <a:lstStyle/>
          <a:p>
            <a:pPr indent="-256032">
              <a:buFont typeface="Arial" panose="020B0604020202020204" pitchFamily="34" charset="0"/>
              <a:buChar char="•"/>
            </a:pPr>
            <a:r>
              <a:rPr lang="en-US" sz="2200" dirty="0">
                <a:latin typeface="+mn-lt"/>
              </a:rPr>
              <a:t>The </a:t>
            </a:r>
            <a:r>
              <a:rPr lang="en-US" sz="2200" dirty="0" err="1">
                <a:latin typeface="+mn-lt"/>
              </a:rPr>
              <a:t>ppf</a:t>
            </a:r>
            <a:r>
              <a:rPr lang="en-US" sz="2200" dirty="0">
                <a:latin typeface="+mn-lt"/>
              </a:rPr>
              <a:t> illustrates a number of economic concepts. One of the most important is opportunity cost. </a:t>
            </a:r>
          </a:p>
          <a:p>
            <a:pPr indent="-256032">
              <a:buFont typeface="Arial" panose="020B0604020202020204" pitchFamily="34" charset="0"/>
              <a:buChar char="•"/>
            </a:pPr>
            <a:r>
              <a:rPr lang="en-US" sz="2200" dirty="0">
                <a:latin typeface="+mn-lt"/>
              </a:rPr>
              <a:t>The opportunity cost of producing more capital goods is fewer consumer goods.</a:t>
            </a:r>
          </a:p>
          <a:p>
            <a:pPr indent="-256032">
              <a:buFont typeface="Arial" panose="020B0604020202020204" pitchFamily="34" charset="0"/>
              <a:buChar char="•"/>
            </a:pPr>
            <a:r>
              <a:rPr lang="en-US" sz="2200" dirty="0">
                <a:latin typeface="+mn-lt"/>
              </a:rPr>
              <a:t>Moving from </a:t>
            </a:r>
            <a:r>
              <a:rPr lang="en-US" sz="2200" i="1" dirty="0">
                <a:latin typeface="+mn-lt"/>
              </a:rPr>
              <a:t>E</a:t>
            </a:r>
            <a:r>
              <a:rPr lang="en-US" sz="2200" dirty="0">
                <a:latin typeface="+mn-lt"/>
              </a:rPr>
              <a:t> to </a:t>
            </a:r>
            <a:r>
              <a:rPr lang="en-US" sz="2200" i="1" dirty="0">
                <a:latin typeface="+mn-lt"/>
              </a:rPr>
              <a:t>F</a:t>
            </a:r>
            <a:r>
              <a:rPr lang="en-US" sz="2200" dirty="0">
                <a:latin typeface="+mn-lt"/>
              </a:rPr>
              <a:t>, the number of capital goods increases from 550 to 800, but the number of consumer goods decreases from 1,300 to 1,100.</a:t>
            </a:r>
          </a:p>
        </p:txBody>
      </p:sp>
      <p:pic>
        <p:nvPicPr>
          <p:cNvPr id="6146" name="Picture 2" descr="The graph has Consumer goods as the horizontal axis and Capital goods as the vertical axis.&#10;The X axis has points 1,100 and 1,300 marked while the Y axis has 550 and 800 marked. &#10;Point F marks the intersection of lines from points 1,100 and 800 and point E marks the meeting of lines from 1300 and 550. &#10;A curve AB begins from point A on the Y axis and cuts across points E and F to meet point B on the X axis.&#10;There are two other points marked on the graph;&#10;• Point G which lies diagonally above F &#10;• Point D that lies diagonally below E&#10;There are three arrows in the graph;&#10;• An upward arrow from 550 to 800 on the Y axis&#10;• A left arrow on the X axis from 1300 to 1100&#10;• An arrow from point D to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757" y="1775262"/>
            <a:ext cx="3999838" cy="3813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05300"/>
            <a:ext cx="8229600" cy="1097279"/>
          </a:xfrm>
        </p:spPr>
        <p:txBody>
          <a:bodyPr/>
          <a:lstStyle/>
          <a:p>
            <a:r>
              <a:rPr lang="en-IN" dirty="0"/>
              <a:t>The Production Possibility Frontier </a:t>
            </a:r>
            <a:r>
              <a:rPr lang="en-IN" sz="2800" dirty="0"/>
              <a:t>(2 of 7)</a:t>
            </a:r>
          </a:p>
        </p:txBody>
      </p:sp>
      <p:sp>
        <p:nvSpPr>
          <p:cNvPr id="3" name="Content Placeholder 2"/>
          <p:cNvSpPr>
            <a:spLocks noGrp="1"/>
          </p:cNvSpPr>
          <p:nvPr>
            <p:ph sz="quarter" idx="13"/>
          </p:nvPr>
        </p:nvSpPr>
        <p:spPr>
          <a:xfrm>
            <a:off x="347129" y="1449917"/>
            <a:ext cx="8232775" cy="2529893"/>
          </a:xfrm>
        </p:spPr>
        <p:txBody>
          <a:bodyPr>
            <a:noAutofit/>
          </a:bodyPr>
          <a:lstStyle/>
          <a:p>
            <a:pPr marL="0" indent="0">
              <a:spcAft>
                <a:spcPct val="10000"/>
              </a:spcAft>
              <a:buClr>
                <a:srgbClr val="0070C0"/>
              </a:buClr>
              <a:buSzPct val="100000"/>
              <a:buNone/>
              <a:defRPr/>
            </a:pPr>
            <a:r>
              <a:rPr lang="en-IN" b="1" dirty="0"/>
              <a:t>Negative Slope and Opportunity Cost</a:t>
            </a:r>
          </a:p>
          <a:p>
            <a:pPr marL="342900" indent="-342900">
              <a:spcBef>
                <a:spcPts val="1800"/>
              </a:spcBef>
              <a:defRPr/>
            </a:pPr>
            <a:r>
              <a:rPr lang="en-IN" b="1" dirty="0">
                <a:cs typeface="Arial" pitchFamily="34" charset="0"/>
              </a:rPr>
              <a:t>marginal rate of transformation (</a:t>
            </a:r>
            <a:r>
              <a:rPr lang="en-IN" b="1" i="1" dirty="0">
                <a:cs typeface="Arial" pitchFamily="34" charset="0"/>
              </a:rPr>
              <a:t>MRT</a:t>
            </a:r>
            <a:r>
              <a:rPr lang="en-IN" b="1" dirty="0">
                <a:cs typeface="Arial" pitchFamily="34" charset="0"/>
              </a:rPr>
              <a:t>) </a:t>
            </a:r>
            <a:r>
              <a:rPr lang="en-IN" dirty="0">
                <a:cs typeface="Arial" pitchFamily="34" charset="0"/>
              </a:rPr>
              <a:t>The slope of the production possibility frontier (ppf).</a:t>
            </a:r>
          </a:p>
          <a:p>
            <a:pPr marL="342900" indent="-342900">
              <a:spcBef>
                <a:spcPts val="1800"/>
              </a:spcBef>
              <a:defRPr/>
            </a:pPr>
            <a:r>
              <a:rPr lang="en-IN" dirty="0">
                <a:cs typeface="Arial" pitchFamily="34" charset="0"/>
              </a:rPr>
              <a:t>The negative slope tells us how much society has to give up of one output to get a unit of another output.</a:t>
            </a:r>
          </a:p>
        </p:txBody>
      </p:sp>
    </p:spTree>
    <p:extLst>
      <p:ext uri="{BB962C8B-B14F-4D97-AF65-F5344CB8AC3E}">
        <p14:creationId xmlns:p14="http://schemas.microsoft.com/office/powerpoint/2010/main" val="89131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5596" y="105300"/>
            <a:ext cx="8229600" cy="1097279"/>
          </a:xfrm>
        </p:spPr>
        <p:txBody>
          <a:bodyPr/>
          <a:lstStyle/>
          <a:p>
            <a:r>
              <a:rPr lang="en-IN" dirty="0"/>
              <a:t>The Production Possibility Frontier </a:t>
            </a:r>
            <a:r>
              <a:rPr lang="en-IN" sz="2800" dirty="0"/>
              <a:t>(3 of 7)</a:t>
            </a:r>
          </a:p>
        </p:txBody>
      </p:sp>
      <p:sp>
        <p:nvSpPr>
          <p:cNvPr id="5" name="Content Placeholder 4"/>
          <p:cNvSpPr>
            <a:spLocks noGrp="1"/>
          </p:cNvSpPr>
          <p:nvPr>
            <p:ph sz="quarter" idx="13"/>
          </p:nvPr>
        </p:nvSpPr>
        <p:spPr>
          <a:xfrm>
            <a:off x="364063" y="1298088"/>
            <a:ext cx="8232775" cy="394081"/>
          </a:xfrm>
        </p:spPr>
        <p:txBody>
          <a:bodyPr anchor="ctr"/>
          <a:lstStyle/>
          <a:p>
            <a:pPr marL="0" indent="0">
              <a:buNone/>
            </a:pPr>
            <a:r>
              <a:rPr lang="en-IN" sz="2000" b="1" dirty="0">
                <a:latin typeface="+mn-lt"/>
              </a:rPr>
              <a:t>The Law of Increasing Opportunity Cost</a:t>
            </a:r>
          </a:p>
        </p:txBody>
      </p:sp>
      <p:sp>
        <p:nvSpPr>
          <p:cNvPr id="6" name="Content Placeholder 5"/>
          <p:cNvSpPr>
            <a:spLocks noGrp="1"/>
          </p:cNvSpPr>
          <p:nvPr>
            <p:ph sz="quarter" idx="15"/>
          </p:nvPr>
        </p:nvSpPr>
        <p:spPr>
          <a:xfrm>
            <a:off x="356847" y="1776033"/>
            <a:ext cx="8558583" cy="461294"/>
          </a:xfrm>
        </p:spPr>
        <p:txBody>
          <a:bodyPr anchor="ctr">
            <a:noAutofit/>
          </a:bodyPr>
          <a:lstStyle/>
          <a:p>
            <a:pPr marL="0" indent="0">
              <a:buNone/>
            </a:pPr>
            <a:r>
              <a:rPr lang="en-IN" sz="2000" b="1" dirty="0">
                <a:latin typeface="+mn-lt"/>
              </a:rPr>
              <a:t>FIGURE 2.5 Corn and Wheat Production in Ohio and Kansas</a:t>
            </a:r>
          </a:p>
        </p:txBody>
      </p:sp>
      <p:pic>
        <p:nvPicPr>
          <p:cNvPr id="7170" name="Picture 2" descr="The graph describes the link between corn and wheat production. &#10;The horizontal or X axis shows the bushels of wheat produced per year while the vertical or Y axis illustrates the bushels of corn produced per year.&#10;The X axis has points 100, 200, 380, 500, and 550 marked while the Y axis has 300, 400, 510, 650 and 700 marked. &#10;Point A marks the intersection of lines from points 100 and 700 &#10;Point B marks the meeting of lines from 200 and 650. &#10;Point C shows the intersection of lines from 380 and 510.&#10;Point D marks the meeting of lines from 500 and 400. &#10;Point E is created by the intersection of lines from 550 and 300.&#10;A curve begins from point A and cuts across points B, C, D to meet point E. This is extended on both sides to meet the X and Y axes. The curve has a negative sl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62" y="2473737"/>
            <a:ext cx="3968144" cy="378854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sz="quarter" idx="14"/>
          </p:nvPr>
        </p:nvSpPr>
        <p:spPr>
          <a:xfrm>
            <a:off x="4563533" y="2307026"/>
            <a:ext cx="4224892" cy="3992168"/>
          </a:xfrm>
        </p:spPr>
        <p:txBody>
          <a:bodyPr>
            <a:noAutofit/>
          </a:bodyPr>
          <a:lstStyle/>
          <a:p>
            <a:pPr>
              <a:lnSpc>
                <a:spcPct val="105000"/>
              </a:lnSpc>
            </a:pPr>
            <a:r>
              <a:rPr lang="en-IN" altLang="en-US" sz="1800" dirty="0">
                <a:latin typeface="+mn-lt"/>
              </a:rPr>
              <a:t>The </a:t>
            </a:r>
            <a:r>
              <a:rPr lang="en-IN" altLang="en-US" sz="1800" dirty="0" err="1">
                <a:latin typeface="+mn-lt"/>
              </a:rPr>
              <a:t>ppf</a:t>
            </a:r>
            <a:r>
              <a:rPr lang="en-IN" altLang="en-US" sz="1800" dirty="0">
                <a:latin typeface="+mn-lt"/>
              </a:rPr>
              <a:t> illustrates that the opportunity cost of corn production increases as we shift resources from wheat production to corn production. Moving from point </a:t>
            </a:r>
            <a:r>
              <a:rPr lang="en-IN" altLang="en-US" sz="1800" i="1" dirty="0">
                <a:latin typeface="+mn-lt"/>
              </a:rPr>
              <a:t>E</a:t>
            </a:r>
            <a:r>
              <a:rPr lang="en-IN" altLang="en-US" sz="1800" dirty="0">
                <a:latin typeface="+mn-lt"/>
              </a:rPr>
              <a:t> to </a:t>
            </a:r>
            <a:r>
              <a:rPr lang="en-IN" altLang="en-US" sz="1800" i="1" dirty="0">
                <a:latin typeface="+mn-lt"/>
              </a:rPr>
              <a:t>D</a:t>
            </a:r>
            <a:r>
              <a:rPr lang="en-IN" altLang="en-US" sz="1800" dirty="0">
                <a:latin typeface="+mn-lt"/>
              </a:rPr>
              <a:t>, we get an additional 100 million bushels of corn at a cost of 50 million bushels of wheat. </a:t>
            </a:r>
          </a:p>
          <a:p>
            <a:pPr>
              <a:lnSpc>
                <a:spcPct val="105000"/>
              </a:lnSpc>
            </a:pPr>
            <a:r>
              <a:rPr lang="en-IN" altLang="en-US" sz="1800" dirty="0">
                <a:latin typeface="+mn-lt"/>
              </a:rPr>
              <a:t>Moving from point </a:t>
            </a:r>
            <a:r>
              <a:rPr lang="en-IN" altLang="en-US" sz="1800" i="1" dirty="0">
                <a:latin typeface="+mn-lt"/>
              </a:rPr>
              <a:t>B</a:t>
            </a:r>
            <a:r>
              <a:rPr lang="en-IN" altLang="en-US" sz="1800" dirty="0">
                <a:latin typeface="+mn-lt"/>
              </a:rPr>
              <a:t> to </a:t>
            </a:r>
            <a:r>
              <a:rPr lang="en-IN" altLang="en-US" sz="1800" i="1" dirty="0">
                <a:latin typeface="+mn-lt"/>
              </a:rPr>
              <a:t>A</a:t>
            </a:r>
            <a:r>
              <a:rPr lang="en-IN" altLang="en-US" sz="1800" dirty="0">
                <a:latin typeface="+mn-lt"/>
              </a:rPr>
              <a:t>, we get only 50 million bushels of corn at a cost of 100 million bushels of wheat. The </a:t>
            </a:r>
            <a:r>
              <a:rPr lang="en-IN" altLang="en-US" sz="1800" i="1" dirty="0">
                <a:latin typeface="+mn-lt"/>
              </a:rPr>
              <a:t>cost per bushel </a:t>
            </a:r>
            <a:r>
              <a:rPr lang="en-IN" altLang="en-US" sz="1800" dirty="0">
                <a:latin typeface="+mn-lt"/>
              </a:rPr>
              <a:t>of corn—measured in lost wheat—has increased.</a:t>
            </a:r>
          </a:p>
        </p:txBody>
      </p:sp>
    </p:spTree>
    <p:extLst>
      <p:ext uri="{BB962C8B-B14F-4D97-AF65-F5344CB8AC3E}">
        <p14:creationId xmlns:p14="http://schemas.microsoft.com/office/powerpoint/2010/main" val="228727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5596" y="109029"/>
            <a:ext cx="8229600" cy="1767180"/>
          </a:xfrm>
        </p:spPr>
        <p:txBody>
          <a:bodyPr/>
          <a:lstStyle/>
          <a:p>
            <a:r>
              <a:rPr lang="en-IN" dirty="0"/>
              <a:t>Table 2.1 Production Possibility Schedule for Total Corn and Wheat Production in Ohio and Kansas</a:t>
            </a:r>
          </a:p>
        </p:txBody>
      </p:sp>
      <p:graphicFrame>
        <p:nvGraphicFramePr>
          <p:cNvPr id="6" name="Table 1"/>
          <p:cNvGraphicFramePr>
            <a:graphicFrameLocks/>
          </p:cNvGraphicFramePr>
          <p:nvPr>
            <p:extLst>
              <p:ext uri="{D42A27DB-BD31-4B8C-83A1-F6EECF244321}">
                <p14:modId xmlns:p14="http://schemas.microsoft.com/office/powerpoint/2010/main" val="2288685980"/>
              </p:ext>
            </p:extLst>
          </p:nvPr>
        </p:nvGraphicFramePr>
        <p:xfrm>
          <a:off x="694264" y="1998127"/>
          <a:ext cx="7992533" cy="2057753"/>
        </p:xfrm>
        <a:graphic>
          <a:graphicData uri="http://schemas.openxmlformats.org/drawingml/2006/table">
            <a:tbl>
              <a:tblPr firstRow="1">
                <a:tableStyleId>{0E3FDE45-AF77-4B5C-9715-49D594BDF05E}</a:tableStyleId>
              </a:tblPr>
              <a:tblGrid>
                <a:gridCol w="1498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694266">
                <a:tc>
                  <a:txBody>
                    <a:bodyPr/>
                    <a:lstStyle/>
                    <a:p>
                      <a:pPr algn="ctr" rtl="0" fontAlgn="ctr"/>
                      <a:r>
                        <a:rPr lang="en-IN" sz="1600" b="1" u="none" strike="noStrike" dirty="0">
                          <a:solidFill>
                            <a:schemeClr val="bg1"/>
                          </a:solidFill>
                          <a:effectLst/>
                          <a:latin typeface="+mn-lt"/>
                        </a:rPr>
                        <a:t>Point on </a:t>
                      </a:r>
                      <a:r>
                        <a:rPr lang="en-IN" sz="1600" b="1" u="none" strike="noStrike" dirty="0" err="1">
                          <a:solidFill>
                            <a:schemeClr val="bg1"/>
                          </a:solidFill>
                          <a:effectLst/>
                          <a:latin typeface="+mn-lt"/>
                        </a:rPr>
                        <a:t>ppf</a:t>
                      </a:r>
                      <a:endParaRPr lang="en-IN" sz="1600" b="1" i="0" u="none" strike="noStrike" dirty="0">
                        <a:solidFill>
                          <a:schemeClr val="bg1"/>
                        </a:solidFill>
                        <a:effectLst/>
                        <a:latin typeface="+mn-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mn-lt"/>
                        </a:rPr>
                        <a:t>Total</a:t>
                      </a:r>
                      <a:r>
                        <a:rPr lang="en-IN" sz="1600" b="1" i="0" u="none" strike="noStrike" baseline="0" dirty="0">
                          <a:solidFill>
                            <a:schemeClr val="bg1"/>
                          </a:solidFill>
                          <a:effectLst/>
                          <a:latin typeface="+mn-lt"/>
                        </a:rPr>
                        <a:t> Corn Production (Millions of Bushels Per Year)</a:t>
                      </a:r>
                      <a:endParaRPr lang="en-IN" sz="1600" b="1" i="0" u="none" strike="noStrike" dirty="0">
                        <a:solidFill>
                          <a:schemeClr val="bg1"/>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mn-lt"/>
                        </a:rPr>
                        <a:t>Total Wheat Production</a:t>
                      </a:r>
                    </a:p>
                    <a:p>
                      <a:pPr algn="ctr" rtl="0" fontAlgn="ctr"/>
                      <a:r>
                        <a:rPr lang="en-IN" sz="1600" b="1" i="0" u="none" strike="noStrike" baseline="0" dirty="0">
                          <a:solidFill>
                            <a:schemeClr val="bg1"/>
                          </a:solidFill>
                          <a:effectLst/>
                          <a:latin typeface="+mn-lt"/>
                        </a:rPr>
                        <a:t>(Millions of Bushels Per Year) </a:t>
                      </a:r>
                      <a:endParaRPr lang="en-IN" sz="1600" b="1" i="0" u="none" strike="noStrike" dirty="0">
                        <a:solidFill>
                          <a:schemeClr val="bg1"/>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50027">
                <a:tc>
                  <a:txBody>
                    <a:bodyPr/>
                    <a:lstStyle/>
                    <a:p>
                      <a:pPr algn="ctr" rtl="0" fontAlgn="ctr"/>
                      <a:r>
                        <a:rPr lang="en-IN" sz="1600" i="1" u="none" strike="noStrike">
                          <a:effectLst/>
                          <a:latin typeface="+mn-lt"/>
                        </a:rPr>
                        <a:t>A</a:t>
                      </a:r>
                      <a:endParaRPr lang="en-IN" sz="1600" b="0" i="1" u="none" strike="noStrike">
                        <a:solidFill>
                          <a:srgbClr val="000000"/>
                        </a:solidFill>
                        <a:effectLst/>
                        <a:latin typeface="+mn-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700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100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11667">
                <a:tc>
                  <a:txBody>
                    <a:bodyPr/>
                    <a:lstStyle/>
                    <a:p>
                      <a:pPr algn="ctr" rtl="0" fontAlgn="ctr"/>
                      <a:r>
                        <a:rPr lang="en-IN" sz="1600" i="1" u="none" strike="noStrike" dirty="0">
                          <a:effectLst/>
                          <a:latin typeface="+mn-lt"/>
                        </a:rPr>
                        <a:t>B</a:t>
                      </a:r>
                      <a:endParaRPr lang="en-IN" sz="1600" b="0" i="1" u="none" strike="noStrike" dirty="0">
                        <a:solidFill>
                          <a:srgbClr val="000000"/>
                        </a:solidFill>
                        <a:effectLst/>
                        <a:latin typeface="+mn-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650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200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66339910"/>
                  </a:ext>
                </a:extLst>
              </a:tr>
              <a:tr h="211667">
                <a:tc>
                  <a:txBody>
                    <a:bodyPr/>
                    <a:lstStyle/>
                    <a:p>
                      <a:pPr algn="ctr" rtl="0" fontAlgn="ctr"/>
                      <a:r>
                        <a:rPr lang="en-IN" sz="1600" i="1" u="none" strike="noStrike">
                          <a:effectLst/>
                          <a:latin typeface="+mn-lt"/>
                        </a:rPr>
                        <a:t>C</a:t>
                      </a:r>
                      <a:endParaRPr lang="en-IN" sz="1600" b="0" i="1" u="none" strike="noStrike">
                        <a:solidFill>
                          <a:srgbClr val="000000"/>
                        </a:solidFill>
                        <a:effectLst/>
                        <a:latin typeface="+mn-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510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380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11667">
                <a:tc>
                  <a:txBody>
                    <a:bodyPr/>
                    <a:lstStyle/>
                    <a:p>
                      <a:pPr algn="ctr" rtl="0" fontAlgn="ctr"/>
                      <a:r>
                        <a:rPr lang="en-IN" sz="1600" i="1" u="none" strike="noStrike" dirty="0">
                          <a:effectLst/>
                          <a:latin typeface="+mn-lt"/>
                        </a:rPr>
                        <a:t>D</a:t>
                      </a:r>
                      <a:endParaRPr lang="en-IN" sz="1600" b="0" i="1" u="none" strike="noStrike" dirty="0">
                        <a:solidFill>
                          <a:srgbClr val="000000"/>
                        </a:solidFill>
                        <a:effectLst/>
                        <a:latin typeface="+mn-lt"/>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400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latin typeface="+mn-lt"/>
                        </a:rPr>
                        <a:t>500</a:t>
                      </a:r>
                      <a:endParaRPr lang="en-IN" sz="1600" b="0" i="0" u="none" strike="noStrike" dirty="0">
                        <a:solidFill>
                          <a:srgbClr val="000000"/>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11667">
                <a:tc>
                  <a:txBody>
                    <a:bodyPr/>
                    <a:lstStyle/>
                    <a:p>
                      <a:pPr algn="ctr" rtl="0" fontAlgn="ctr"/>
                      <a:r>
                        <a:rPr lang="en-IN" sz="1600" b="0" i="1" u="none" strike="noStrike" dirty="0">
                          <a:solidFill>
                            <a:srgbClr val="000000"/>
                          </a:solidFill>
                          <a:effectLst/>
                          <a:latin typeface="+mn-lt"/>
                        </a:rPr>
                        <a:t>E</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mn-lt"/>
                        </a:rPr>
                        <a:t>300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mn-lt"/>
                        </a:rPr>
                        <a:t>550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
        <p:nvSpPr>
          <p:cNvPr id="2" name="Content Placeholder 1"/>
          <p:cNvSpPr>
            <a:spLocks noGrp="1"/>
          </p:cNvSpPr>
          <p:nvPr>
            <p:ph sz="quarter" idx="13"/>
          </p:nvPr>
        </p:nvSpPr>
        <p:spPr>
          <a:xfrm>
            <a:off x="457200" y="4190370"/>
            <a:ext cx="8232775" cy="2185031"/>
          </a:xfrm>
        </p:spPr>
        <p:txBody>
          <a:bodyPr>
            <a:noAutofit/>
          </a:bodyPr>
          <a:lstStyle/>
          <a:p>
            <a:pPr indent="-256032">
              <a:buFont typeface="Arial" panose="020B0604020202020204" pitchFamily="34" charset="0"/>
              <a:buChar char="•"/>
            </a:pPr>
            <a:r>
              <a:rPr lang="en-IN" altLang="en-US" sz="1800" dirty="0">
                <a:latin typeface="+mn-lt"/>
              </a:rPr>
              <a:t>The </a:t>
            </a:r>
            <a:r>
              <a:rPr lang="en-IN" altLang="en-US" sz="1800" dirty="0" err="1">
                <a:latin typeface="+mn-lt"/>
              </a:rPr>
              <a:t>ppf</a:t>
            </a:r>
            <a:r>
              <a:rPr lang="en-IN" altLang="en-US" sz="1800" dirty="0">
                <a:latin typeface="+mn-lt"/>
              </a:rPr>
              <a:t> illustrates that the opportunity cost of corn production increases as we shift resources from wheat production to corn production. Moving from point </a:t>
            </a:r>
            <a:r>
              <a:rPr lang="en-IN" altLang="en-US" sz="1800" i="1" dirty="0">
                <a:latin typeface="+mn-lt"/>
              </a:rPr>
              <a:t>E</a:t>
            </a:r>
            <a:r>
              <a:rPr lang="en-IN" altLang="en-US" sz="1800" dirty="0">
                <a:latin typeface="+mn-lt"/>
              </a:rPr>
              <a:t> to </a:t>
            </a:r>
            <a:r>
              <a:rPr lang="en-IN" altLang="en-US" sz="1800" i="1" dirty="0">
                <a:latin typeface="+mn-lt"/>
              </a:rPr>
              <a:t>D</a:t>
            </a:r>
            <a:r>
              <a:rPr lang="en-IN" altLang="en-US" sz="1800" dirty="0">
                <a:latin typeface="+mn-lt"/>
              </a:rPr>
              <a:t>, we get an additional 100 million bushels of corn at a cost of 50 million bushels of wheat. </a:t>
            </a:r>
          </a:p>
          <a:p>
            <a:pPr indent="-256032">
              <a:buFont typeface="Arial" panose="020B0604020202020204" pitchFamily="34" charset="0"/>
              <a:buChar char="•"/>
            </a:pPr>
            <a:r>
              <a:rPr lang="en-IN" altLang="en-US" sz="1800" dirty="0">
                <a:latin typeface="+mn-lt"/>
              </a:rPr>
              <a:t>Moving from point </a:t>
            </a:r>
            <a:r>
              <a:rPr lang="en-IN" altLang="en-US" sz="1800" i="1" dirty="0">
                <a:latin typeface="+mn-lt"/>
              </a:rPr>
              <a:t>B</a:t>
            </a:r>
            <a:r>
              <a:rPr lang="en-IN" altLang="en-US" sz="1800" dirty="0">
                <a:latin typeface="+mn-lt"/>
              </a:rPr>
              <a:t> to </a:t>
            </a:r>
            <a:r>
              <a:rPr lang="en-IN" altLang="en-US" sz="1800" i="1" dirty="0">
                <a:latin typeface="+mn-lt"/>
              </a:rPr>
              <a:t>A</a:t>
            </a:r>
            <a:r>
              <a:rPr lang="en-IN" altLang="en-US" sz="1800" dirty="0">
                <a:latin typeface="+mn-lt"/>
              </a:rPr>
              <a:t>, we get only 50 million bushels of corn at a cost of 100 million bushels of wheat. The cost per bushel of corn—measured in lost wheat—has increased.</a:t>
            </a:r>
            <a:endParaRPr lang="en-IN" sz="1800" dirty="0">
              <a:latin typeface="+mn-lt"/>
            </a:endParaRPr>
          </a:p>
        </p:txBody>
      </p:sp>
    </p:spTree>
    <p:extLst>
      <p:ext uri="{BB962C8B-B14F-4D97-AF65-F5344CB8AC3E}">
        <p14:creationId xmlns:p14="http://schemas.microsoft.com/office/powerpoint/2010/main" val="154376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05300"/>
            <a:ext cx="8229600" cy="1097279"/>
          </a:xfrm>
        </p:spPr>
        <p:txBody>
          <a:bodyPr/>
          <a:lstStyle/>
          <a:p>
            <a:r>
              <a:rPr lang="en-IN" dirty="0"/>
              <a:t>The Production Possibility Frontier </a:t>
            </a:r>
            <a:r>
              <a:rPr lang="en-IN" sz="2800" dirty="0"/>
              <a:t>(4 of 7)</a:t>
            </a:r>
          </a:p>
        </p:txBody>
      </p:sp>
      <p:sp>
        <p:nvSpPr>
          <p:cNvPr id="3" name="Content Placeholder 2"/>
          <p:cNvSpPr>
            <a:spLocks noGrp="1"/>
          </p:cNvSpPr>
          <p:nvPr>
            <p:ph sz="quarter" idx="13"/>
          </p:nvPr>
        </p:nvSpPr>
        <p:spPr>
          <a:xfrm>
            <a:off x="347129" y="1449917"/>
            <a:ext cx="8232775" cy="2489882"/>
          </a:xfrm>
        </p:spPr>
        <p:txBody>
          <a:bodyPr>
            <a:spAutoFit/>
          </a:bodyPr>
          <a:lstStyle/>
          <a:p>
            <a:pPr marL="0" indent="0">
              <a:spcAft>
                <a:spcPct val="10000"/>
              </a:spcAft>
              <a:buClr>
                <a:srgbClr val="0070C0"/>
              </a:buClr>
              <a:buSzPct val="100000"/>
              <a:buNone/>
              <a:defRPr/>
            </a:pPr>
            <a:r>
              <a:rPr lang="en-IN" b="1" dirty="0"/>
              <a:t>Unemployment</a:t>
            </a:r>
          </a:p>
          <a:p>
            <a:pPr marL="256032" indent="-256032">
              <a:spcAft>
                <a:spcPct val="10000"/>
              </a:spcAft>
              <a:buSzPct val="100000"/>
              <a:defRPr/>
            </a:pPr>
            <a:r>
              <a:rPr lang="en-IN" dirty="0"/>
              <a:t>During economic downturns or recessions, industrial plants run at less than their total capacity. </a:t>
            </a:r>
          </a:p>
          <a:p>
            <a:pPr marL="256032" indent="-256032">
              <a:spcAft>
                <a:spcPct val="10000"/>
              </a:spcAft>
              <a:buSzPct val="100000"/>
              <a:defRPr/>
            </a:pPr>
            <a:r>
              <a:rPr lang="en-IN" dirty="0"/>
              <a:t>When there is unemployment of labor, we are not producing all that we can.</a:t>
            </a:r>
          </a:p>
        </p:txBody>
      </p:sp>
    </p:spTree>
    <p:extLst>
      <p:ext uri="{BB962C8B-B14F-4D97-AF65-F5344CB8AC3E}">
        <p14:creationId xmlns:p14="http://schemas.microsoft.com/office/powerpoint/2010/main" val="184618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05300"/>
            <a:ext cx="8229600" cy="1097279"/>
          </a:xfrm>
        </p:spPr>
        <p:txBody>
          <a:bodyPr/>
          <a:lstStyle/>
          <a:p>
            <a:r>
              <a:rPr lang="en-IN" dirty="0"/>
              <a:t>The Production Possibility Frontier </a:t>
            </a:r>
            <a:r>
              <a:rPr lang="en-IN" sz="2800" dirty="0"/>
              <a:t>(5 of 7)</a:t>
            </a:r>
          </a:p>
        </p:txBody>
      </p:sp>
      <p:sp>
        <p:nvSpPr>
          <p:cNvPr id="3" name="Content Placeholder 2"/>
          <p:cNvSpPr>
            <a:spLocks noGrp="1"/>
          </p:cNvSpPr>
          <p:nvPr>
            <p:ph sz="quarter" idx="13"/>
          </p:nvPr>
        </p:nvSpPr>
        <p:spPr>
          <a:xfrm>
            <a:off x="355596" y="1449917"/>
            <a:ext cx="8232775" cy="2859214"/>
          </a:xfrm>
        </p:spPr>
        <p:txBody>
          <a:bodyPr>
            <a:spAutoFit/>
          </a:bodyPr>
          <a:lstStyle/>
          <a:p>
            <a:pPr marL="0" indent="0">
              <a:spcAft>
                <a:spcPct val="10000"/>
              </a:spcAft>
              <a:buClr>
                <a:srgbClr val="0070C0"/>
              </a:buClr>
              <a:buSzPct val="100000"/>
              <a:buNone/>
              <a:defRPr/>
            </a:pPr>
            <a:r>
              <a:rPr lang="en-IN" b="1" dirty="0"/>
              <a:t>Inefficiency</a:t>
            </a:r>
          </a:p>
          <a:p>
            <a:pPr marL="256032" indent="-256032">
              <a:spcAft>
                <a:spcPct val="10000"/>
              </a:spcAft>
              <a:buSzPct val="100000"/>
              <a:defRPr/>
            </a:pPr>
            <a:r>
              <a:rPr lang="en-IN" dirty="0"/>
              <a:t>Waste and mismanagement are the results of a firm operating below its potential.</a:t>
            </a:r>
          </a:p>
          <a:p>
            <a:pPr marL="256032" indent="-256032">
              <a:spcAft>
                <a:spcPct val="10000"/>
              </a:spcAft>
              <a:buSzPct val="100000"/>
              <a:defRPr/>
            </a:pPr>
            <a:r>
              <a:rPr lang="en-IN" dirty="0"/>
              <a:t>Sometimes inefficiency results from mismanagement of the economy instead of mismanagement of individual private firms.</a:t>
            </a:r>
            <a:endParaRPr lang="en-IN" sz="2000" kern="0" dirty="0">
              <a:cs typeface="Times New Roman" pitchFamily="18" charset="0"/>
            </a:endParaRPr>
          </a:p>
        </p:txBody>
      </p:sp>
    </p:spTree>
    <p:extLst>
      <p:ext uri="{BB962C8B-B14F-4D97-AF65-F5344CB8AC3E}">
        <p14:creationId xmlns:p14="http://schemas.microsoft.com/office/powerpoint/2010/main" val="234653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55596" y="223838"/>
            <a:ext cx="8229600" cy="1097279"/>
          </a:xfrm>
        </p:spPr>
        <p:txBody>
          <a:bodyPr>
            <a:spAutoFit/>
          </a:bodyPr>
          <a:lstStyle/>
          <a:p>
            <a:r>
              <a:rPr lang="en-US" dirty="0"/>
              <a:t>Chapter Outline and Learning Objectives</a:t>
            </a:r>
          </a:p>
        </p:txBody>
      </p:sp>
      <p:sp>
        <p:nvSpPr>
          <p:cNvPr id="13" name="Content Placeholder 12"/>
          <p:cNvSpPr>
            <a:spLocks noGrp="1"/>
          </p:cNvSpPr>
          <p:nvPr>
            <p:ph sz="quarter" idx="13"/>
          </p:nvPr>
        </p:nvSpPr>
        <p:spPr>
          <a:xfrm>
            <a:off x="355596" y="1449917"/>
            <a:ext cx="8232775" cy="1892796"/>
          </a:xfrm>
        </p:spPr>
        <p:txBody>
          <a:bodyPr>
            <a:spAutoFit/>
          </a:bodyPr>
          <a:lstStyle/>
          <a:p>
            <a:pPr marL="0" indent="0">
              <a:spcBef>
                <a:spcPts val="1800"/>
              </a:spcBef>
              <a:buNone/>
            </a:pPr>
            <a:r>
              <a:rPr lang="en-IN" b="1" dirty="0"/>
              <a:t>2.1 Scarcity, Choice, and Opportunity Cost</a:t>
            </a:r>
          </a:p>
          <a:p>
            <a:pPr marL="342900" indent="-342900">
              <a:spcBef>
                <a:spcPts val="1800"/>
              </a:spcBef>
            </a:pPr>
            <a:r>
              <a:rPr lang="en-IN" dirty="0">
                <a:latin typeface="+mn-lt"/>
                <a:cs typeface="Arial" pitchFamily="34" charset="0"/>
              </a:rPr>
              <a:t>Understand why even in a society in which one person is better than a second at all tasks, it is still beneficial for the two to specialize and trade.</a:t>
            </a:r>
          </a:p>
        </p:txBody>
      </p:sp>
      <p:sp>
        <p:nvSpPr>
          <p:cNvPr id="14" name="Content Placeholder 13"/>
          <p:cNvSpPr>
            <a:spLocks noGrp="1"/>
          </p:cNvSpPr>
          <p:nvPr>
            <p:ph sz="quarter" idx="14"/>
          </p:nvPr>
        </p:nvSpPr>
        <p:spPr>
          <a:xfrm>
            <a:off x="355596" y="3326358"/>
            <a:ext cx="8229600" cy="1892796"/>
          </a:xfrm>
        </p:spPr>
        <p:txBody>
          <a:bodyPr>
            <a:spAutoFit/>
          </a:bodyPr>
          <a:lstStyle/>
          <a:p>
            <a:pPr marL="0" indent="0">
              <a:buNone/>
            </a:pPr>
            <a:r>
              <a:rPr lang="en-IN" b="1" dirty="0"/>
              <a:t>2.2 </a:t>
            </a:r>
            <a:r>
              <a:rPr lang="en-IN" sz="2400" b="1" dirty="0"/>
              <a:t>Economic Systems and the Role of Government</a:t>
            </a:r>
          </a:p>
          <a:p>
            <a:pPr marL="285750" indent="-285750">
              <a:spcBef>
                <a:spcPts val="1800"/>
              </a:spcBef>
            </a:pPr>
            <a:r>
              <a:rPr lang="en-IN" sz="2400" dirty="0">
                <a:latin typeface="+mn-lt"/>
                <a:cs typeface="Arial" pitchFamily="34" charset="0"/>
              </a:rPr>
              <a:t>Understand the central difference in the way command economies and market economies decide what is produced.</a:t>
            </a:r>
            <a:endParaRPr lang="en-IN" sz="2000" dirty="0"/>
          </a:p>
        </p:txBody>
      </p:sp>
      <p:sp>
        <p:nvSpPr>
          <p:cNvPr id="2" name="Content Placeholder 1"/>
          <p:cNvSpPr>
            <a:spLocks noGrp="1"/>
          </p:cNvSpPr>
          <p:nvPr>
            <p:ph sz="quarter" idx="15"/>
          </p:nvPr>
        </p:nvSpPr>
        <p:spPr>
          <a:xfrm>
            <a:off x="365121" y="5373855"/>
            <a:ext cx="8223250" cy="479056"/>
          </a:xfrm>
        </p:spPr>
        <p:txBody>
          <a:bodyPr anchor="ctr"/>
          <a:lstStyle/>
          <a:p>
            <a:pPr marL="101600" indent="0">
              <a:buNone/>
            </a:pPr>
            <a:r>
              <a:rPr lang="en-IN" b="1" kern="1200" dirty="0">
                <a:solidFill>
                  <a:schemeClr val="tx1"/>
                </a:solidFill>
                <a:latin typeface="+mn-lt"/>
                <a:ea typeface="+mn-ea"/>
                <a:cs typeface="+mn-cs"/>
              </a:rPr>
              <a:t>Looking Ahead</a:t>
            </a:r>
          </a:p>
        </p:txBody>
      </p:sp>
    </p:spTree>
    <p:extLst>
      <p:ext uri="{BB962C8B-B14F-4D97-AF65-F5344CB8AC3E}">
        <p14:creationId xmlns:p14="http://schemas.microsoft.com/office/powerpoint/2010/main" val="130155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35467"/>
            <a:ext cx="8229600" cy="1185650"/>
          </a:xfrm>
        </p:spPr>
        <p:txBody>
          <a:bodyPr>
            <a:noAutofit/>
          </a:bodyPr>
          <a:lstStyle/>
          <a:p>
            <a:r>
              <a:rPr lang="en-IN" dirty="0"/>
              <a:t>Figure 2.6 Inefficiency from Misallocation of Land in Farming</a:t>
            </a:r>
          </a:p>
        </p:txBody>
      </p:sp>
      <p:pic>
        <p:nvPicPr>
          <p:cNvPr id="8194" name="Picture 2" descr="The graph has wheat production as the horizontal or X axis and corn production as the vertical or Y axis.&#10;A curve begins at the upper end of the Y axis and cuts across point B to touch the X axis at its right.&#10;There are two points marked on the graph;&#10;• Point B which at the midpoint of the curve  &#10;• Point A that lies diagonally below B inside the curve. &#10;There is an upward arrow from A to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271" y="1437711"/>
            <a:ext cx="3023458" cy="30676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347129" y="4580466"/>
            <a:ext cx="8232775" cy="1794933"/>
          </a:xfrm>
        </p:spPr>
        <p:txBody>
          <a:bodyPr>
            <a:noAutofit/>
          </a:bodyPr>
          <a:lstStyle/>
          <a:p>
            <a:pPr marL="0" indent="0">
              <a:buNone/>
            </a:pPr>
            <a:r>
              <a:rPr lang="en-IN" dirty="0">
                <a:latin typeface="+mn-lt"/>
              </a:rPr>
              <a:t>Inefficiency always results in a combination of production shown by a point inside the </a:t>
            </a:r>
            <a:r>
              <a:rPr lang="en-IN" dirty="0" err="1">
                <a:latin typeface="+mn-lt"/>
              </a:rPr>
              <a:t>ppf</a:t>
            </a:r>
            <a:r>
              <a:rPr lang="en-IN" dirty="0">
                <a:latin typeface="+mn-lt"/>
              </a:rPr>
              <a:t>, like point </a:t>
            </a:r>
            <a:r>
              <a:rPr lang="en-IN" i="1" dirty="0">
                <a:latin typeface="+mn-lt"/>
              </a:rPr>
              <a:t>A</a:t>
            </a:r>
            <a:r>
              <a:rPr lang="en-IN" dirty="0">
                <a:latin typeface="+mn-lt"/>
              </a:rPr>
              <a:t>. </a:t>
            </a:r>
          </a:p>
          <a:p>
            <a:pPr marL="0" indent="0">
              <a:buNone/>
            </a:pPr>
            <a:r>
              <a:rPr lang="en-IN" dirty="0">
                <a:latin typeface="+mn-lt"/>
              </a:rPr>
              <a:t>Increasing efficiency will move production possibilities toward a point on the </a:t>
            </a:r>
            <a:r>
              <a:rPr lang="en-IN" dirty="0" err="1">
                <a:latin typeface="+mn-lt"/>
              </a:rPr>
              <a:t>ppf</a:t>
            </a:r>
            <a:r>
              <a:rPr lang="en-IN" dirty="0">
                <a:latin typeface="+mn-lt"/>
              </a:rPr>
              <a:t>, such as point </a:t>
            </a:r>
            <a:r>
              <a:rPr lang="en-IN" i="1" dirty="0">
                <a:latin typeface="+mn-lt"/>
              </a:rPr>
              <a:t>B</a:t>
            </a:r>
            <a:r>
              <a:rPr lang="en-IN" dirty="0">
                <a:latin typeface="+mn-lt"/>
              </a:rPr>
              <a:t>.</a:t>
            </a:r>
          </a:p>
        </p:txBody>
      </p:sp>
    </p:spTree>
    <p:extLst>
      <p:ext uri="{BB962C8B-B14F-4D97-AF65-F5344CB8AC3E}">
        <p14:creationId xmlns:p14="http://schemas.microsoft.com/office/powerpoint/2010/main" val="275980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05300"/>
            <a:ext cx="8229600" cy="1097279"/>
          </a:xfrm>
        </p:spPr>
        <p:txBody>
          <a:bodyPr/>
          <a:lstStyle/>
          <a:p>
            <a:r>
              <a:rPr lang="en-IN" dirty="0"/>
              <a:t>The Production Possibility Frontier </a:t>
            </a:r>
            <a:r>
              <a:rPr lang="en-IN" sz="2800" dirty="0"/>
              <a:t>(6 of 7)</a:t>
            </a:r>
          </a:p>
        </p:txBody>
      </p:sp>
      <p:sp>
        <p:nvSpPr>
          <p:cNvPr id="4" name="Content Placeholder 3"/>
          <p:cNvSpPr>
            <a:spLocks noGrp="1"/>
          </p:cNvSpPr>
          <p:nvPr>
            <p:ph sz="quarter" idx="13"/>
          </p:nvPr>
        </p:nvSpPr>
        <p:spPr>
          <a:xfrm>
            <a:off x="364063" y="1449917"/>
            <a:ext cx="8232775" cy="2489882"/>
          </a:xfrm>
        </p:spPr>
        <p:txBody>
          <a:bodyPr>
            <a:spAutoFit/>
          </a:bodyPr>
          <a:lstStyle/>
          <a:p>
            <a:pPr marL="0" indent="0">
              <a:spcAft>
                <a:spcPct val="10000"/>
              </a:spcAft>
              <a:buClr>
                <a:srgbClr val="0070C0"/>
              </a:buClr>
              <a:buNone/>
              <a:defRPr/>
            </a:pPr>
            <a:r>
              <a:rPr lang="en-IN" b="1" dirty="0">
                <a:latin typeface="+mn-lt"/>
              </a:rPr>
              <a:t>The Efficient Mix of Output</a:t>
            </a:r>
          </a:p>
          <a:p>
            <a:pPr indent="-256032">
              <a:spcAft>
                <a:spcPct val="10000"/>
              </a:spcAft>
              <a:defRPr/>
            </a:pPr>
            <a:r>
              <a:rPr lang="en-IN" dirty="0">
                <a:latin typeface="+mn-lt"/>
              </a:rPr>
              <a:t>To be efficient, an economy must produce what people want.</a:t>
            </a:r>
          </a:p>
          <a:p>
            <a:pPr indent="-256032">
              <a:spcAft>
                <a:spcPct val="10000"/>
              </a:spcAft>
              <a:defRPr/>
            </a:pPr>
            <a:r>
              <a:rPr lang="en-IN" dirty="0">
                <a:latin typeface="+mn-lt"/>
              </a:rPr>
              <a:t>Output efficiency occurs when the economy is operating at the “right” point on the </a:t>
            </a:r>
            <a:r>
              <a:rPr lang="en-IN" dirty="0" err="1">
                <a:latin typeface="+mn-lt"/>
              </a:rPr>
              <a:t>ppf</a:t>
            </a:r>
            <a:r>
              <a:rPr lang="en-IN" dirty="0">
                <a:latin typeface="+mn-lt"/>
              </a:rPr>
              <a:t>.</a:t>
            </a:r>
          </a:p>
        </p:txBody>
      </p:sp>
    </p:spTree>
    <p:extLst>
      <p:ext uri="{BB962C8B-B14F-4D97-AF65-F5344CB8AC3E}">
        <p14:creationId xmlns:p14="http://schemas.microsoft.com/office/powerpoint/2010/main" val="29753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69333"/>
            <a:ext cx="8229600" cy="1031164"/>
          </a:xfrm>
        </p:spPr>
        <p:txBody>
          <a:bodyPr>
            <a:noAutofit/>
          </a:bodyPr>
          <a:lstStyle/>
          <a:p>
            <a:r>
              <a:rPr lang="en-IN" dirty="0"/>
              <a:t>The Production Possibility Frontier</a:t>
            </a:r>
            <a:r>
              <a:rPr lang="en-IN" sz="2800" dirty="0"/>
              <a:t>  (7 of 7)</a:t>
            </a:r>
          </a:p>
        </p:txBody>
      </p:sp>
      <p:sp>
        <p:nvSpPr>
          <p:cNvPr id="4" name="Content Placeholder 3"/>
          <p:cNvSpPr>
            <a:spLocks noGrp="1"/>
          </p:cNvSpPr>
          <p:nvPr>
            <p:ph sz="quarter" idx="13"/>
          </p:nvPr>
        </p:nvSpPr>
        <p:spPr>
          <a:xfrm>
            <a:off x="347129" y="1449917"/>
            <a:ext cx="8232775" cy="2859214"/>
          </a:xfrm>
        </p:spPr>
        <p:txBody>
          <a:bodyPr>
            <a:spAutoFit/>
          </a:bodyPr>
          <a:lstStyle/>
          <a:p>
            <a:pPr marL="0" indent="0">
              <a:spcAft>
                <a:spcPct val="10000"/>
              </a:spcAft>
              <a:buClr>
                <a:srgbClr val="0070C0"/>
              </a:buClr>
              <a:buNone/>
              <a:defRPr/>
            </a:pPr>
            <a:r>
              <a:rPr lang="en-IN" b="1" dirty="0">
                <a:latin typeface="+mn-lt"/>
              </a:rPr>
              <a:t>Economic Growth</a:t>
            </a:r>
          </a:p>
          <a:p>
            <a:pPr indent="-256032">
              <a:spcAft>
                <a:spcPct val="10000"/>
              </a:spcAft>
              <a:defRPr/>
            </a:pPr>
            <a:r>
              <a:rPr lang="en-IN" b="1" dirty="0">
                <a:latin typeface="+mn-lt"/>
              </a:rPr>
              <a:t>economic growth </a:t>
            </a:r>
            <a:r>
              <a:rPr lang="en-IN" dirty="0">
                <a:latin typeface="+mn-lt"/>
              </a:rPr>
              <a:t>An increase in the total output of an economy. Growth occurs when a society acquires new resources or when it learns to produce more using existing resources.</a:t>
            </a:r>
          </a:p>
          <a:p>
            <a:pPr indent="-256032">
              <a:spcAft>
                <a:spcPct val="10000"/>
              </a:spcAft>
              <a:defRPr/>
            </a:pPr>
            <a:r>
              <a:rPr lang="en-IN" dirty="0">
                <a:latin typeface="+mn-lt"/>
              </a:rPr>
              <a:t>Growth shifts the </a:t>
            </a:r>
            <a:r>
              <a:rPr lang="en-IN" dirty="0" err="1">
                <a:latin typeface="+mn-lt"/>
              </a:rPr>
              <a:t>ppf</a:t>
            </a:r>
            <a:r>
              <a:rPr lang="en-IN" dirty="0">
                <a:latin typeface="+mn-lt"/>
              </a:rPr>
              <a:t> up and to the right.</a:t>
            </a:r>
          </a:p>
        </p:txBody>
      </p:sp>
    </p:spTree>
    <p:extLst>
      <p:ext uri="{BB962C8B-B14F-4D97-AF65-F5344CB8AC3E}">
        <p14:creationId xmlns:p14="http://schemas.microsoft.com/office/powerpoint/2010/main" val="382107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5596" y="80047"/>
            <a:ext cx="8229600" cy="754304"/>
          </a:xfrm>
        </p:spPr>
        <p:txBody>
          <a:bodyPr anchor="ctr">
            <a:noAutofit/>
          </a:bodyPr>
          <a:lstStyle/>
          <a:p>
            <a:r>
              <a:rPr lang="en-IN" sz="2600" dirty="0"/>
              <a:t>Table 2.2 Increasing Productivity in Corn and Wheat Production in the United States, 1935–2017</a:t>
            </a:r>
          </a:p>
        </p:txBody>
      </p:sp>
      <p:graphicFrame>
        <p:nvGraphicFramePr>
          <p:cNvPr id="2" name="Table 1"/>
          <p:cNvGraphicFramePr>
            <a:graphicFrameLocks noGrp="1"/>
          </p:cNvGraphicFramePr>
          <p:nvPr>
            <p:extLst>
              <p:ext uri="{D42A27DB-BD31-4B8C-83A1-F6EECF244321}">
                <p14:modId xmlns:p14="http://schemas.microsoft.com/office/powerpoint/2010/main" val="3483086250"/>
              </p:ext>
            </p:extLst>
          </p:nvPr>
        </p:nvGraphicFramePr>
        <p:xfrm>
          <a:off x="466725" y="1028092"/>
          <a:ext cx="5164666" cy="5292895"/>
        </p:xfrm>
        <a:graphic>
          <a:graphicData uri="http://schemas.openxmlformats.org/drawingml/2006/table">
            <a:tbl>
              <a:tblPr firstRow="1">
                <a:tableStyleId>{0E3FDE45-AF77-4B5C-9715-49D594BDF05E}</a:tableStyleId>
              </a:tblPr>
              <a:tblGrid>
                <a:gridCol w="1100667">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57399">
                  <a:extLst>
                    <a:ext uri="{9D8B030D-6E8A-4147-A177-3AD203B41FA5}">
                      <a16:colId xmlns:a16="http://schemas.microsoft.com/office/drawing/2014/main" val="20002"/>
                    </a:ext>
                  </a:extLst>
                </a:gridCol>
              </a:tblGrid>
              <a:tr h="2416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200" dirty="0">
                          <a:solidFill>
                            <a:srgbClr val="007FA3"/>
                          </a:solidFill>
                        </a:rPr>
                        <a:t>Blank</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200" b="1" dirty="0">
                          <a:solidFill>
                            <a:schemeClr val="bg1"/>
                          </a:solidFill>
                        </a:rPr>
                        <a:t>Corn</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200" b="1" dirty="0">
                          <a:solidFill>
                            <a:schemeClr val="bg1"/>
                          </a:solidFill>
                        </a:rPr>
                        <a:t>Wheat</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0480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200" dirty="0">
                          <a:solidFill>
                            <a:srgbClr val="007FA3"/>
                          </a:solidFill>
                        </a:rPr>
                        <a:t>Blank</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200" b="1" i="0" u="none" strike="noStrike" dirty="0">
                          <a:solidFill>
                            <a:schemeClr val="bg1"/>
                          </a:solidFill>
                          <a:effectLst/>
                          <a:latin typeface="Arial" panose="020B0604020202020204" pitchFamily="34" charset="0"/>
                        </a:rPr>
                        <a:t>Yield</a:t>
                      </a:r>
                      <a:r>
                        <a:rPr lang="en-IN" sz="1200" b="1" i="0" u="none" strike="noStrike" baseline="0" dirty="0">
                          <a:solidFill>
                            <a:schemeClr val="bg1"/>
                          </a:solidFill>
                          <a:effectLst/>
                          <a:latin typeface="Arial" panose="020B0604020202020204" pitchFamily="34" charset="0"/>
                        </a:rPr>
                        <a:t> per Acre (Bushels)</a:t>
                      </a:r>
                      <a:endParaRPr lang="en-IN" sz="12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200" b="1" i="0" u="none" strike="noStrike" dirty="0">
                          <a:solidFill>
                            <a:schemeClr val="bg1"/>
                          </a:solidFill>
                          <a:effectLst/>
                          <a:latin typeface="Arial" panose="020B0604020202020204" pitchFamily="34" charset="0"/>
                        </a:rPr>
                        <a:t>Yield</a:t>
                      </a:r>
                      <a:r>
                        <a:rPr lang="en-IN" sz="1200" b="1" i="0" u="none" strike="noStrike" baseline="0" dirty="0">
                          <a:solidFill>
                            <a:schemeClr val="bg1"/>
                          </a:solidFill>
                          <a:effectLst/>
                          <a:latin typeface="Arial" panose="020B0604020202020204" pitchFamily="34" charset="0"/>
                        </a:rPr>
                        <a:t> per Acre (Bushels)</a:t>
                      </a:r>
                      <a:endParaRPr lang="en-IN" sz="12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1"/>
                  </a:ext>
                </a:extLst>
              </a:tr>
              <a:tr h="211667">
                <a:tc>
                  <a:txBody>
                    <a:bodyPr/>
                    <a:lstStyle/>
                    <a:p>
                      <a:pPr algn="ctr" rtl="0" fontAlgn="ctr"/>
                      <a:r>
                        <a:rPr lang="en-IN" sz="1200" u="none" strike="noStrike" dirty="0">
                          <a:effectLst/>
                        </a:rPr>
                        <a:t>1935</a:t>
                      </a:r>
                      <a:r>
                        <a:rPr lang="en-IN" sz="1400" b="0" i="0" u="none" strike="noStrike" cap="none" baseline="0" dirty="0">
                          <a:solidFill>
                            <a:schemeClr val="tx1"/>
                          </a:solidFill>
                          <a:latin typeface="+mn-lt"/>
                          <a:ea typeface="+mn-ea"/>
                          <a:cs typeface="+mn-cs"/>
                          <a:sym typeface="Arial"/>
                        </a:rPr>
                        <a:t>–</a:t>
                      </a:r>
                      <a:r>
                        <a:rPr lang="en-IN" sz="1200" u="none" strike="noStrike" dirty="0">
                          <a:effectLst/>
                        </a:rPr>
                        <a:t>1939</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26.1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13.2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11667">
                <a:tc>
                  <a:txBody>
                    <a:bodyPr/>
                    <a:lstStyle/>
                    <a:p>
                      <a:pPr algn="ctr" rtl="0" fontAlgn="ctr"/>
                      <a:r>
                        <a:rPr lang="en-IN" sz="1200" b="0" i="0" u="none" strike="noStrike" dirty="0">
                          <a:solidFill>
                            <a:srgbClr val="000000"/>
                          </a:solidFill>
                          <a:effectLst/>
                          <a:latin typeface="Arial" panose="020B0604020202020204" pitchFamily="34" charset="0"/>
                        </a:rPr>
                        <a:t>1945</a:t>
                      </a:r>
                      <a:r>
                        <a:rPr lang="en-IN" sz="1400" b="0" i="0" u="none" strike="noStrike" cap="none" baseline="0" dirty="0">
                          <a:solidFill>
                            <a:schemeClr val="tx1"/>
                          </a:solidFill>
                          <a:latin typeface="+mn-lt"/>
                          <a:ea typeface="+mn-ea"/>
                          <a:cs typeface="+mn-cs"/>
                          <a:sym typeface="Arial"/>
                        </a:rPr>
                        <a:t>–</a:t>
                      </a:r>
                      <a:r>
                        <a:rPr lang="en-IN" sz="1200" b="0" i="0" u="none" strike="noStrike" dirty="0">
                          <a:solidFill>
                            <a:srgbClr val="000000"/>
                          </a:solidFill>
                          <a:effectLst/>
                          <a:latin typeface="Arial" panose="020B0604020202020204" pitchFamily="34" charset="0"/>
                        </a:rPr>
                        <a:t>1949</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36.1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16.9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11667">
                <a:tc>
                  <a:txBody>
                    <a:bodyPr/>
                    <a:lstStyle/>
                    <a:p>
                      <a:pPr algn="ctr" rtl="0" fontAlgn="ctr"/>
                      <a:r>
                        <a:rPr lang="en-IN" sz="1200" b="0" i="0" u="none" strike="noStrike" dirty="0">
                          <a:solidFill>
                            <a:schemeClr val="tx1"/>
                          </a:solidFill>
                          <a:effectLst/>
                          <a:latin typeface="+mn-lt"/>
                        </a:rPr>
                        <a:t>1955</a:t>
                      </a:r>
                      <a:r>
                        <a:rPr lang="en-IN" sz="1400" b="0" i="0" u="none" strike="noStrike" cap="none" baseline="0" dirty="0">
                          <a:solidFill>
                            <a:schemeClr val="tx1"/>
                          </a:solidFill>
                          <a:latin typeface="+mn-lt"/>
                          <a:ea typeface="+mn-ea"/>
                          <a:cs typeface="+mn-cs"/>
                          <a:sym typeface="Arial"/>
                        </a:rPr>
                        <a:t>–</a:t>
                      </a:r>
                      <a:r>
                        <a:rPr lang="en-IN" sz="1200" b="0" i="0" u="none" strike="noStrike" dirty="0">
                          <a:solidFill>
                            <a:schemeClr val="tx1"/>
                          </a:solidFill>
                          <a:effectLst/>
                          <a:latin typeface="+mn-lt"/>
                        </a:rPr>
                        <a:t>1959</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48.7</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22.3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11667">
                <a:tc>
                  <a:txBody>
                    <a:bodyPr/>
                    <a:lstStyle/>
                    <a:p>
                      <a:pPr algn="ctr" rtl="0" fontAlgn="ctr"/>
                      <a:r>
                        <a:rPr lang="en-IN" sz="1200" b="0" i="0" u="none" strike="noStrike" dirty="0">
                          <a:solidFill>
                            <a:schemeClr val="tx1"/>
                          </a:solidFill>
                          <a:effectLst/>
                          <a:latin typeface="+mn-lt"/>
                        </a:rPr>
                        <a:t>1965</a:t>
                      </a:r>
                      <a:r>
                        <a:rPr lang="en-IN" sz="1400" b="0" i="0" u="none" strike="noStrike" cap="none" baseline="0" dirty="0">
                          <a:solidFill>
                            <a:schemeClr val="tx1"/>
                          </a:solidFill>
                          <a:latin typeface="+mn-lt"/>
                          <a:ea typeface="+mn-ea"/>
                          <a:cs typeface="+mn-cs"/>
                          <a:sym typeface="Arial"/>
                        </a:rPr>
                        <a:t>–</a:t>
                      </a:r>
                      <a:r>
                        <a:rPr lang="en-IN" sz="1200" b="0" i="0" u="none" strike="noStrike" dirty="0">
                          <a:solidFill>
                            <a:schemeClr val="tx1"/>
                          </a:solidFill>
                          <a:effectLst/>
                          <a:latin typeface="+mn-lt"/>
                        </a:rPr>
                        <a:t>1969</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78.5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Arial" panose="020B0604020202020204" pitchFamily="34" charset="0"/>
                        </a:rPr>
                        <a:t>27.5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11667">
                <a:tc>
                  <a:txBody>
                    <a:bodyPr/>
                    <a:lstStyle/>
                    <a:p>
                      <a:pPr algn="ctr" rtl="0" fontAlgn="ctr"/>
                      <a:r>
                        <a:rPr lang="en-IN" sz="1200" b="0" i="0" u="none" strike="noStrike" dirty="0">
                          <a:solidFill>
                            <a:srgbClr val="000000"/>
                          </a:solidFill>
                          <a:effectLst/>
                          <a:latin typeface="Arial" panose="020B0604020202020204" pitchFamily="34" charset="0"/>
                        </a:rPr>
                        <a:t>1975</a:t>
                      </a:r>
                      <a:r>
                        <a:rPr lang="en-IN" sz="1400" b="0" i="0" u="none" strike="noStrike" cap="none" baseline="0" dirty="0">
                          <a:solidFill>
                            <a:schemeClr val="tx1"/>
                          </a:solidFill>
                          <a:latin typeface="+mn-lt"/>
                          <a:ea typeface="+mn-ea"/>
                          <a:cs typeface="+mn-cs"/>
                          <a:sym typeface="Arial"/>
                        </a:rPr>
                        <a:t>–</a:t>
                      </a:r>
                      <a:r>
                        <a:rPr lang="en-IN" sz="1200" b="0" i="0" u="none" strike="noStrike" dirty="0">
                          <a:solidFill>
                            <a:srgbClr val="000000"/>
                          </a:solidFill>
                          <a:effectLst/>
                          <a:latin typeface="Arial" panose="020B0604020202020204" pitchFamily="34" charset="0"/>
                        </a:rPr>
                        <a:t>1979</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95.3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200" dirty="0"/>
                        <a:t>31.3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211667">
                <a:tc>
                  <a:txBody>
                    <a:bodyPr/>
                    <a:lstStyle/>
                    <a:p>
                      <a:pPr algn="ctr" rtl="0" fontAlgn="ctr"/>
                      <a:r>
                        <a:rPr lang="en-IN" sz="1200" b="0" i="0" u="none" strike="noStrike" dirty="0">
                          <a:solidFill>
                            <a:srgbClr val="000000"/>
                          </a:solidFill>
                          <a:effectLst/>
                          <a:latin typeface="Arial" panose="020B0604020202020204" pitchFamily="34" charset="0"/>
                        </a:rPr>
                        <a:t>1981</a:t>
                      </a:r>
                      <a:r>
                        <a:rPr lang="en-IN" sz="1400" b="0" i="0" u="none" strike="noStrike" cap="none" baseline="0" dirty="0">
                          <a:solidFill>
                            <a:schemeClr val="tx1"/>
                          </a:solidFill>
                          <a:latin typeface="+mn-lt"/>
                          <a:ea typeface="+mn-ea"/>
                          <a:cs typeface="+mn-cs"/>
                          <a:sym typeface="Arial"/>
                        </a:rPr>
                        <a:t>–</a:t>
                      </a:r>
                      <a:r>
                        <a:rPr lang="en-IN" sz="1200" b="0" i="0" u="none" strike="noStrike" dirty="0">
                          <a:solidFill>
                            <a:srgbClr val="000000"/>
                          </a:solidFill>
                          <a:effectLst/>
                          <a:latin typeface="Arial" panose="020B0604020202020204" pitchFamily="34" charset="0"/>
                        </a:rPr>
                        <a:t>1985</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107.2</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36.9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211667">
                <a:tc>
                  <a:txBody>
                    <a:bodyPr/>
                    <a:lstStyle/>
                    <a:p>
                      <a:pPr algn="ctr" rtl="0" fontAlgn="ctr"/>
                      <a:r>
                        <a:rPr lang="en-IN" sz="1200" b="0" i="0" u="none" strike="noStrike">
                          <a:solidFill>
                            <a:srgbClr val="000000"/>
                          </a:solidFill>
                          <a:effectLst/>
                          <a:latin typeface="Arial" panose="020B0604020202020204" pitchFamily="34" charset="0"/>
                        </a:rPr>
                        <a:t>1985</a:t>
                      </a:r>
                      <a:r>
                        <a:rPr lang="en-IN" sz="1400" b="0" i="0" u="none" strike="noStrike" cap="none" baseline="0">
                          <a:solidFill>
                            <a:schemeClr val="tx1"/>
                          </a:solidFill>
                          <a:latin typeface="+mn-lt"/>
                          <a:ea typeface="+mn-ea"/>
                          <a:cs typeface="+mn-cs"/>
                          <a:sym typeface="Arial"/>
                        </a:rPr>
                        <a:t>–</a:t>
                      </a:r>
                      <a:r>
                        <a:rPr lang="en-IN" sz="1200" b="0" i="0" u="none" strike="noStrike">
                          <a:solidFill>
                            <a:srgbClr val="000000"/>
                          </a:solidFill>
                          <a:effectLst/>
                          <a:latin typeface="Arial" panose="020B0604020202020204" pitchFamily="34" charset="0"/>
                        </a:rPr>
                        <a:t>1990</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112.8</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38.9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11667">
                <a:tc>
                  <a:txBody>
                    <a:bodyPr/>
                    <a:lstStyle/>
                    <a:p>
                      <a:pPr algn="ctr" rtl="0" fontAlgn="ctr"/>
                      <a:r>
                        <a:rPr lang="en-IN" sz="1200" b="0" i="0" u="none" strike="noStrike">
                          <a:solidFill>
                            <a:srgbClr val="000000"/>
                          </a:solidFill>
                          <a:effectLst/>
                          <a:latin typeface="Arial" panose="020B0604020202020204" pitchFamily="34" charset="0"/>
                        </a:rPr>
                        <a:t>1990</a:t>
                      </a:r>
                      <a:r>
                        <a:rPr lang="en-IN" sz="1400" b="0" i="0" u="none" strike="noStrike" cap="none" baseline="0">
                          <a:solidFill>
                            <a:schemeClr val="tx1"/>
                          </a:solidFill>
                          <a:latin typeface="+mn-lt"/>
                          <a:ea typeface="+mn-ea"/>
                          <a:cs typeface="+mn-cs"/>
                          <a:sym typeface="Arial"/>
                        </a:rPr>
                        <a:t>–</a:t>
                      </a:r>
                      <a:r>
                        <a:rPr lang="en-IN" sz="1200" b="0" i="0" u="none" strike="noStrike">
                          <a:solidFill>
                            <a:srgbClr val="000000"/>
                          </a:solidFill>
                          <a:effectLst/>
                          <a:latin typeface="Arial" panose="020B0604020202020204" pitchFamily="34" charset="0"/>
                        </a:rPr>
                        <a:t>1995</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120.6</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38.1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r h="211667">
                <a:tc>
                  <a:txBody>
                    <a:bodyPr/>
                    <a:lstStyle/>
                    <a:p>
                      <a:pPr algn="ctr" rtl="0" fontAlgn="ctr"/>
                      <a:r>
                        <a:rPr lang="en-IN" sz="1200" b="0" i="0" u="none" strike="noStrike">
                          <a:solidFill>
                            <a:srgbClr val="000000"/>
                          </a:solidFill>
                          <a:effectLst/>
                          <a:latin typeface="Arial" panose="020B0604020202020204" pitchFamily="34" charset="0"/>
                        </a:rPr>
                        <a:t>1998</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134.4</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43.2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r h="211667">
                <a:tc>
                  <a:txBody>
                    <a:bodyPr/>
                    <a:lstStyle/>
                    <a:p>
                      <a:pPr algn="ctr" rtl="0" fontAlgn="ctr"/>
                      <a:r>
                        <a:rPr lang="en-IN" sz="1200" b="0" i="0" u="none" strike="noStrike">
                          <a:solidFill>
                            <a:srgbClr val="000000"/>
                          </a:solidFill>
                          <a:effectLst/>
                          <a:latin typeface="Arial" panose="020B0604020202020204" pitchFamily="34" charset="0"/>
                        </a:rPr>
                        <a:t>2001</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138.2</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43.5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1"/>
                  </a:ext>
                </a:extLst>
              </a:tr>
              <a:tr h="211667">
                <a:tc>
                  <a:txBody>
                    <a:bodyPr/>
                    <a:lstStyle/>
                    <a:p>
                      <a:pPr algn="ctr" rtl="0" fontAlgn="ctr"/>
                      <a:r>
                        <a:rPr lang="en-IN" sz="1200" b="0" i="0" u="none" strike="noStrike">
                          <a:solidFill>
                            <a:srgbClr val="000000"/>
                          </a:solidFill>
                          <a:effectLst/>
                          <a:latin typeface="Arial" panose="020B0604020202020204" pitchFamily="34" charset="0"/>
                        </a:rPr>
                        <a:t>2006</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145.6</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42.3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2"/>
                  </a:ext>
                </a:extLst>
              </a:tr>
              <a:tr h="211667">
                <a:tc>
                  <a:txBody>
                    <a:bodyPr/>
                    <a:lstStyle/>
                    <a:p>
                      <a:pPr algn="ctr" rtl="0" fontAlgn="ctr"/>
                      <a:r>
                        <a:rPr lang="en-IN" sz="1200" b="0" i="0" u="none" strike="noStrike">
                          <a:solidFill>
                            <a:srgbClr val="000000"/>
                          </a:solidFill>
                          <a:effectLst/>
                          <a:latin typeface="Arial" panose="020B0604020202020204" pitchFamily="34" charset="0"/>
                        </a:rPr>
                        <a:t>2007</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152.8</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40.6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3"/>
                  </a:ext>
                </a:extLst>
              </a:tr>
              <a:tr h="211667">
                <a:tc>
                  <a:txBody>
                    <a:bodyPr/>
                    <a:lstStyle/>
                    <a:p>
                      <a:pPr algn="ctr" rtl="0" fontAlgn="ctr"/>
                      <a:r>
                        <a:rPr lang="en-IN" sz="1200" b="0" i="0" u="none" strike="noStrike">
                          <a:solidFill>
                            <a:srgbClr val="000000"/>
                          </a:solidFill>
                          <a:effectLst/>
                          <a:latin typeface="Arial" panose="020B0604020202020204" pitchFamily="34" charset="0"/>
                        </a:rPr>
                        <a:t>2008</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153.9</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44.9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4"/>
                  </a:ext>
                </a:extLst>
              </a:tr>
              <a:tr h="211667">
                <a:tc>
                  <a:txBody>
                    <a:bodyPr/>
                    <a:lstStyle/>
                    <a:p>
                      <a:pPr algn="ctr" rtl="0" fontAlgn="ctr"/>
                      <a:r>
                        <a:rPr lang="en-IN" sz="1200" b="0" i="0" u="none" strike="noStrike">
                          <a:solidFill>
                            <a:srgbClr val="000000"/>
                          </a:solidFill>
                          <a:effectLst/>
                          <a:latin typeface="Arial" panose="020B0604020202020204" pitchFamily="34" charset="0"/>
                        </a:rPr>
                        <a:t>2009</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164.9</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44.3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5"/>
                  </a:ext>
                </a:extLst>
              </a:tr>
              <a:tr h="211667">
                <a:tc>
                  <a:txBody>
                    <a:bodyPr/>
                    <a:lstStyle/>
                    <a:p>
                      <a:pPr algn="ctr" rtl="0" fontAlgn="ctr"/>
                      <a:r>
                        <a:rPr lang="en-IN" sz="1200" b="0" i="0" u="none" strike="noStrike">
                          <a:solidFill>
                            <a:srgbClr val="000000"/>
                          </a:solidFill>
                          <a:effectLst/>
                          <a:latin typeface="Arial" panose="020B0604020202020204" pitchFamily="34" charset="0"/>
                        </a:rPr>
                        <a:t>2010</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152.8</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46.4</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6"/>
                  </a:ext>
                </a:extLst>
              </a:tr>
              <a:tr h="211667">
                <a:tc>
                  <a:txBody>
                    <a:bodyPr/>
                    <a:lstStyle/>
                    <a:p>
                      <a:pPr algn="ctr" rtl="0" fontAlgn="ctr"/>
                      <a:r>
                        <a:rPr lang="en-IN" sz="1200" b="0" i="0" u="none" strike="noStrike">
                          <a:solidFill>
                            <a:srgbClr val="000000"/>
                          </a:solidFill>
                          <a:effectLst/>
                          <a:latin typeface="Arial" panose="020B0604020202020204" pitchFamily="34" charset="0"/>
                        </a:rPr>
                        <a:t>2011</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147.2</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43.7</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7"/>
                  </a:ext>
                </a:extLst>
              </a:tr>
              <a:tr h="211667">
                <a:tc>
                  <a:txBody>
                    <a:bodyPr/>
                    <a:lstStyle/>
                    <a:p>
                      <a:pPr algn="ctr" rtl="0" fontAlgn="ctr"/>
                      <a:r>
                        <a:rPr lang="en-IN" sz="1200" b="0" i="0" u="none" strike="noStrike">
                          <a:solidFill>
                            <a:srgbClr val="000000"/>
                          </a:solidFill>
                          <a:effectLst/>
                          <a:latin typeface="Arial" panose="020B0604020202020204" pitchFamily="34" charset="0"/>
                        </a:rPr>
                        <a:t>2012</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123.4</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46.3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8"/>
                  </a:ext>
                </a:extLst>
              </a:tr>
              <a:tr h="211667">
                <a:tc>
                  <a:txBody>
                    <a:bodyPr/>
                    <a:lstStyle/>
                    <a:p>
                      <a:pPr algn="ctr" rtl="0" fontAlgn="ctr"/>
                      <a:r>
                        <a:rPr lang="en-IN" sz="1200" b="0" i="0" u="none" strike="noStrike">
                          <a:solidFill>
                            <a:srgbClr val="000000"/>
                          </a:solidFill>
                          <a:effectLst/>
                          <a:latin typeface="Arial" panose="020B0604020202020204" pitchFamily="34" charset="0"/>
                        </a:rPr>
                        <a:t>2013</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158.8</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47.2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19"/>
                  </a:ext>
                </a:extLst>
              </a:tr>
              <a:tr h="211667">
                <a:tc>
                  <a:txBody>
                    <a:bodyPr/>
                    <a:lstStyle/>
                    <a:p>
                      <a:pPr algn="ctr" rtl="0" fontAlgn="ctr"/>
                      <a:r>
                        <a:rPr lang="en-IN" sz="1200" b="0" i="0" u="none" strike="noStrike">
                          <a:solidFill>
                            <a:srgbClr val="000000"/>
                          </a:solidFill>
                          <a:effectLst/>
                          <a:latin typeface="Arial" panose="020B0604020202020204" pitchFamily="34" charset="0"/>
                        </a:rPr>
                        <a:t>2014</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171.0</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43.7</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20"/>
                  </a:ext>
                </a:extLst>
              </a:tr>
              <a:tr h="211667">
                <a:tc>
                  <a:txBody>
                    <a:bodyPr/>
                    <a:lstStyle/>
                    <a:p>
                      <a:pPr algn="ctr" rtl="0" fontAlgn="ctr"/>
                      <a:r>
                        <a:rPr lang="en-IN" sz="1200" b="0" i="0" u="none" strike="noStrike">
                          <a:solidFill>
                            <a:srgbClr val="000000"/>
                          </a:solidFill>
                          <a:effectLst/>
                          <a:latin typeface="Arial" panose="020B0604020202020204" pitchFamily="34" charset="0"/>
                        </a:rPr>
                        <a:t>2015</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168.4</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43.6</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21"/>
                  </a:ext>
                </a:extLst>
              </a:tr>
              <a:tr h="211667">
                <a:tc>
                  <a:txBody>
                    <a:bodyPr/>
                    <a:lstStyle/>
                    <a:p>
                      <a:pPr algn="ctr" rtl="0" fontAlgn="ctr"/>
                      <a:r>
                        <a:rPr lang="en-IN" sz="1200" b="0" i="0" u="none" strike="noStrike">
                          <a:solidFill>
                            <a:srgbClr val="000000"/>
                          </a:solidFill>
                          <a:effectLst/>
                          <a:latin typeface="Arial" panose="020B0604020202020204" pitchFamily="34" charset="0"/>
                        </a:rPr>
                        <a:t>2016</a:t>
                      </a:r>
                      <a:endParaRPr lang="en-IN" sz="1200" b="0" i="0"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174.6</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52.7</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22"/>
                  </a:ext>
                </a:extLst>
              </a:tr>
              <a:tr h="211667">
                <a:tc>
                  <a:txBody>
                    <a:bodyPr/>
                    <a:lstStyle/>
                    <a:p>
                      <a:pPr algn="ctr" rtl="0" fontAlgn="ctr"/>
                      <a:r>
                        <a:rPr lang="en-IN" sz="1200" b="0" i="0" u="none" strike="noStrike" dirty="0">
                          <a:solidFill>
                            <a:srgbClr val="000000"/>
                          </a:solidFill>
                          <a:effectLst/>
                          <a:latin typeface="Arial" panose="020B0604020202020204" pitchFamily="34" charset="0"/>
                        </a:rPr>
                        <a:t>2017</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a:solidFill>
                            <a:srgbClr val="000000"/>
                          </a:solidFill>
                          <a:effectLst/>
                          <a:latin typeface="Arial" panose="020B0604020202020204" pitchFamily="34" charset="0"/>
                        </a:rPr>
                        <a:t>176.6</a:t>
                      </a:r>
                      <a:endParaRPr lang="en-IN" sz="12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200" b="0" i="0" u="none" strike="noStrike" dirty="0">
                          <a:solidFill>
                            <a:srgbClr val="000000"/>
                          </a:solidFill>
                          <a:effectLst/>
                          <a:latin typeface="Arial" panose="020B0604020202020204" pitchFamily="34" charset="0"/>
                        </a:rPr>
                        <a:t>46.3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23"/>
                  </a:ext>
                </a:extLst>
              </a:tr>
            </a:tbl>
          </a:graphicData>
        </a:graphic>
      </p:graphicFrame>
      <p:sp>
        <p:nvSpPr>
          <p:cNvPr id="5" name="Content Placeholder 4"/>
          <p:cNvSpPr>
            <a:spLocks noGrp="1"/>
          </p:cNvSpPr>
          <p:nvPr>
            <p:ph sz="quarter" idx="13"/>
          </p:nvPr>
        </p:nvSpPr>
        <p:spPr>
          <a:xfrm>
            <a:off x="5808138" y="4916121"/>
            <a:ext cx="3090331" cy="1175031"/>
          </a:xfrm>
        </p:spPr>
        <p:txBody>
          <a:bodyPr/>
          <a:lstStyle/>
          <a:p>
            <a:pPr marL="0" indent="0">
              <a:buNone/>
            </a:pPr>
            <a:r>
              <a:rPr lang="en-US" sz="1600" i="1" dirty="0">
                <a:latin typeface="+mn-lt"/>
              </a:rPr>
              <a:t>Source: </a:t>
            </a:r>
            <a:r>
              <a:rPr lang="en-US" sz="1600" dirty="0">
                <a:latin typeface="+mn-lt"/>
              </a:rPr>
              <a:t>U.S. Department of Agriculture, Economic Research Service, Agricultural Statistics, Crop Summary.</a:t>
            </a:r>
            <a:endParaRPr lang="en-IN" sz="1600" dirty="0">
              <a:latin typeface="+mn-lt"/>
            </a:endParaRPr>
          </a:p>
        </p:txBody>
      </p:sp>
    </p:spTree>
    <p:extLst>
      <p:ext uri="{BB962C8B-B14F-4D97-AF65-F5344CB8AC3E}">
        <p14:creationId xmlns:p14="http://schemas.microsoft.com/office/powerpoint/2010/main" val="216602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69282"/>
            <a:ext cx="8229600" cy="1047075"/>
          </a:xfrm>
        </p:spPr>
        <p:txBody>
          <a:bodyPr>
            <a:noAutofit/>
          </a:bodyPr>
          <a:lstStyle/>
          <a:p>
            <a:r>
              <a:rPr lang="en-IN" sz="3200" dirty="0"/>
              <a:t>Figure 2.7 Economic Growth Shifts the PPF Up and to the Right</a:t>
            </a:r>
          </a:p>
        </p:txBody>
      </p:sp>
      <p:pic>
        <p:nvPicPr>
          <p:cNvPr id="4" name="Picture 2" descr="The graph has wheat production as the horizontal or X axis and corn production as the vertical or Y axis.&#10;Three curves begin at the upper end of the Y axis and touch the X axis at its right.&#10;• The innermost curve has a point marked 1950 where two lines from the X and Y axes intersect. &#10;• The second curve has a point marked 1975 where two lines from the X and Y axes intersect.&#10;• The outer curve almost reaches the outer ends of the X and Y axes. It has a point marked 2009 where two lines from the X and Y axes intersect.&#10;Upward arrows rise from the 1950 curve to 1975 and the 1975 curve to the outer 2009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987" y="1164402"/>
            <a:ext cx="2446934" cy="35387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355596" y="4731627"/>
            <a:ext cx="8232775" cy="1635307"/>
          </a:xfrm>
        </p:spPr>
        <p:txBody>
          <a:bodyPr>
            <a:noAutofit/>
          </a:bodyPr>
          <a:lstStyle/>
          <a:p>
            <a:pPr marL="285750" indent="-285750">
              <a:lnSpc>
                <a:spcPct val="105000"/>
              </a:lnSpc>
              <a:spcAft>
                <a:spcPts val="600"/>
              </a:spcAft>
              <a:buFont typeface="Arial" panose="020B0604020202020204" pitchFamily="34" charset="0"/>
              <a:buChar char="•"/>
            </a:pPr>
            <a:r>
              <a:rPr lang="en-IN" altLang="en-US" sz="2000" dirty="0">
                <a:latin typeface="+mn-lt"/>
              </a:rPr>
              <a:t>Productivity increases have enhanced the ability of the United States to produce both corn and wheat. </a:t>
            </a:r>
          </a:p>
          <a:p>
            <a:pPr marL="285750" indent="-285750">
              <a:lnSpc>
                <a:spcPct val="105000"/>
              </a:lnSpc>
              <a:spcAft>
                <a:spcPts val="600"/>
              </a:spcAft>
              <a:buFont typeface="Arial" panose="020B0604020202020204" pitchFamily="34" charset="0"/>
              <a:buChar char="•"/>
            </a:pPr>
            <a:r>
              <a:rPr lang="en-IN" altLang="en-US" sz="2000" dirty="0">
                <a:latin typeface="+mn-lt"/>
              </a:rPr>
              <a:t>As Table 2.2 shows, productivity increases were more dramatic for corn than for wheat. Thus, the shifts in the </a:t>
            </a:r>
            <a:r>
              <a:rPr lang="en-IN" altLang="en-US" sz="2000" dirty="0" err="1">
                <a:latin typeface="+mn-lt"/>
              </a:rPr>
              <a:t>ppf</a:t>
            </a:r>
            <a:r>
              <a:rPr lang="en-IN" altLang="en-US" sz="2000" dirty="0">
                <a:latin typeface="+mn-lt"/>
              </a:rPr>
              <a:t> were not parallel.</a:t>
            </a:r>
            <a:endParaRPr lang="en-IN" sz="2000" dirty="0">
              <a:latin typeface="+mn-lt"/>
            </a:endParaRPr>
          </a:p>
        </p:txBody>
      </p:sp>
    </p:spTree>
    <p:extLst>
      <p:ext uri="{BB962C8B-B14F-4D97-AF65-F5344CB8AC3E}">
        <p14:creationId xmlns:p14="http://schemas.microsoft.com/office/powerpoint/2010/main" val="249325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52404"/>
            <a:ext cx="8229600" cy="1168713"/>
          </a:xfrm>
        </p:spPr>
        <p:txBody>
          <a:bodyPr>
            <a:noAutofit/>
          </a:bodyPr>
          <a:lstStyle/>
          <a:p>
            <a:r>
              <a:rPr lang="en-IN" dirty="0"/>
              <a:t>Figure 2.8 Capital Goods and Growth in Poor and Rich Countries</a:t>
            </a:r>
          </a:p>
        </p:txBody>
      </p:sp>
      <p:pic>
        <p:nvPicPr>
          <p:cNvPr id="4" name="Picture 2" descr="There are two graphs in the image that show the relationship between capital and consumption in a poor country. Consumption is the horizontal or X axis and capital is the vertical or Y axis.&#10;In the first graph, there is a small curve that is negatively sloped. A point is marked on the curve near the X axis. &#10;In the second graph, there are three curves with negative slopes similar to the first graph.  They are marked from inner to outer curves as 1990, 1995 and 2010.&#10;An arrow points from the first graph to the second."/>
          <p:cNvPicPr>
            <a:picLocks noChangeAspect="1" noChangeArrowheads="1"/>
          </p:cNvPicPr>
          <p:nvPr/>
        </p:nvPicPr>
        <p:blipFill rotWithShape="1">
          <a:blip r:embed="rId3">
            <a:extLst>
              <a:ext uri="{28A0092B-C50C-407E-A947-70E740481C1C}">
                <a14:useLocalDpi xmlns:a14="http://schemas.microsoft.com/office/drawing/2010/main" val="0"/>
              </a:ext>
            </a:extLst>
          </a:blip>
          <a:srcRect b="52729"/>
          <a:stretch/>
        </p:blipFill>
        <p:spPr bwMode="auto">
          <a:xfrm>
            <a:off x="462016" y="1603809"/>
            <a:ext cx="4760278" cy="2053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There are two graphs in the image that show the relationship between capital and consumption in a rich country. Consumption is the horizontal or X axis and capital is the vertical or Y axis.&#10;In the first graph, there is a medium curve that is negatively sloped. A point is marked midway along the curve.&#10;In the second graph, there are three curves with negative slopes similar to the first graph.  They are marked from inner to outer curves as 1990, 1995 and 2010. These curves are much larger than the curve in the first graph. &#10;An arrow points from the first graph to the second."/>
          <p:cNvPicPr>
            <a:picLocks noChangeAspect="1" noChangeArrowheads="1"/>
          </p:cNvPicPr>
          <p:nvPr/>
        </p:nvPicPr>
        <p:blipFill rotWithShape="1">
          <a:blip r:embed="rId3">
            <a:extLst>
              <a:ext uri="{28A0092B-C50C-407E-A947-70E740481C1C}">
                <a14:useLocalDpi xmlns:a14="http://schemas.microsoft.com/office/drawing/2010/main" val="0"/>
              </a:ext>
            </a:extLst>
          </a:blip>
          <a:srcRect t="47271"/>
          <a:stretch/>
        </p:blipFill>
        <p:spPr bwMode="auto">
          <a:xfrm>
            <a:off x="462016" y="3657599"/>
            <a:ext cx="4760278" cy="229087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5308608" y="1509186"/>
            <a:ext cx="3576108" cy="3793316"/>
          </a:xfrm>
        </p:spPr>
        <p:txBody>
          <a:bodyPr wrap="square">
            <a:spAutoFit/>
          </a:bodyPr>
          <a:lstStyle/>
          <a:p>
            <a:pPr indent="-256032">
              <a:spcAft>
                <a:spcPct val="10000"/>
              </a:spcAft>
              <a:defRPr/>
            </a:pPr>
            <a:r>
              <a:rPr lang="en-IN" sz="2000" dirty="0">
                <a:latin typeface="+mn-lt"/>
              </a:rPr>
              <a:t>Rich countries find it easier than poor countries to devote resources to the production of capital, and the more resources that flow into capital production, the faster the rate of economic growth. </a:t>
            </a:r>
          </a:p>
          <a:p>
            <a:pPr indent="-256032">
              <a:spcAft>
                <a:spcPct val="10000"/>
              </a:spcAft>
              <a:defRPr/>
            </a:pPr>
            <a:r>
              <a:rPr lang="en-IN" sz="2000" dirty="0">
                <a:latin typeface="+mn-lt"/>
              </a:rPr>
              <a:t>Thus, the gap between poor and rich countries has grown over time.</a:t>
            </a:r>
          </a:p>
        </p:txBody>
      </p:sp>
    </p:spTree>
    <p:extLst>
      <p:ext uri="{BB962C8B-B14F-4D97-AF65-F5344CB8AC3E}">
        <p14:creationId xmlns:p14="http://schemas.microsoft.com/office/powerpoint/2010/main" val="1447219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26858"/>
            <a:ext cx="8229600" cy="563077"/>
          </a:xfrm>
        </p:spPr>
        <p:txBody>
          <a:bodyPr anchor="ctr"/>
          <a:lstStyle/>
          <a:p>
            <a:r>
              <a:rPr lang="pt-BR" dirty="0"/>
              <a:t>Economics In Practice </a:t>
            </a:r>
            <a:r>
              <a:rPr lang="pt-BR" sz="2800" dirty="0"/>
              <a:t>(2 of 2)</a:t>
            </a:r>
          </a:p>
        </p:txBody>
      </p:sp>
      <p:sp>
        <p:nvSpPr>
          <p:cNvPr id="4" name="Content Placeholder 3"/>
          <p:cNvSpPr>
            <a:spLocks noGrp="1"/>
          </p:cNvSpPr>
          <p:nvPr>
            <p:ph sz="quarter" idx="15"/>
          </p:nvPr>
        </p:nvSpPr>
        <p:spPr>
          <a:xfrm>
            <a:off x="356654" y="742602"/>
            <a:ext cx="8223250" cy="479056"/>
          </a:xfrm>
        </p:spPr>
        <p:txBody>
          <a:bodyPr anchor="ctr"/>
          <a:lstStyle/>
          <a:p>
            <a:pPr marL="0" indent="0">
              <a:spcBef>
                <a:spcPts val="0"/>
              </a:spcBef>
              <a:buNone/>
            </a:pPr>
            <a:r>
              <a:rPr lang="en-IN" sz="2800" b="1" dirty="0">
                <a:solidFill>
                  <a:srgbClr val="007FA3"/>
                </a:solidFill>
                <a:latin typeface="+mj-lt"/>
                <a:ea typeface="Times New Roman"/>
                <a:cs typeface="Times New Roman"/>
                <a:sym typeface="Times New Roman"/>
              </a:rPr>
              <a:t>Trade-Offs among the Rich and Poor</a:t>
            </a:r>
          </a:p>
        </p:txBody>
      </p:sp>
      <p:sp>
        <p:nvSpPr>
          <p:cNvPr id="3" name="Content Placeholder 2"/>
          <p:cNvSpPr>
            <a:spLocks noGrp="1"/>
          </p:cNvSpPr>
          <p:nvPr>
            <p:ph sz="quarter" idx="14"/>
          </p:nvPr>
        </p:nvSpPr>
        <p:spPr>
          <a:xfrm>
            <a:off x="347129" y="1522148"/>
            <a:ext cx="4318004" cy="2908458"/>
          </a:xfrm>
          <a:prstGeom prst="rect">
            <a:avLst/>
          </a:prstGeom>
        </p:spPr>
        <p:txBody>
          <a:bodyPr wrap="square">
            <a:spAutoFit/>
          </a:bodyPr>
          <a:lstStyle/>
          <a:p>
            <a:pPr marL="0" indent="0">
              <a:spcBef>
                <a:spcPts val="0"/>
              </a:spcBef>
              <a:spcAft>
                <a:spcPts val="900"/>
              </a:spcAft>
              <a:buNone/>
              <a:defRPr/>
            </a:pPr>
            <a:r>
              <a:rPr lang="en-IN" sz="1800" kern="0" dirty="0">
                <a:latin typeface="+mn-lt"/>
                <a:cs typeface="Times New Roman" pitchFamily="18" charset="0"/>
              </a:rPr>
              <a:t>In all societies, for all people, resources are limited relative to people’s demands.</a:t>
            </a:r>
          </a:p>
          <a:p>
            <a:pPr marL="0" indent="0">
              <a:spcBef>
                <a:spcPts val="0"/>
              </a:spcBef>
              <a:spcAft>
                <a:spcPts val="900"/>
              </a:spcAft>
              <a:buNone/>
              <a:defRPr/>
            </a:pPr>
            <a:r>
              <a:rPr lang="en-IN" sz="1800" kern="0" dirty="0">
                <a:latin typeface="+mn-lt"/>
                <a:cs typeface="Times New Roman" pitchFamily="18" charset="0"/>
              </a:rPr>
              <a:t>In 1990, the World Bank defined the extremely poor people of the world as those earning less than $1 a day. </a:t>
            </a:r>
          </a:p>
          <a:p>
            <a:pPr marL="0" indent="0">
              <a:spcBef>
                <a:spcPts val="0"/>
              </a:spcBef>
              <a:spcAft>
                <a:spcPts val="900"/>
              </a:spcAft>
              <a:buNone/>
              <a:defRPr/>
            </a:pPr>
            <a:r>
              <a:rPr lang="en-IN" sz="1800" kern="0" dirty="0">
                <a:latin typeface="+mn-lt"/>
                <a:cs typeface="Times New Roman" pitchFamily="18" charset="0"/>
              </a:rPr>
              <a:t>Even for the poorest consumers, biological need is not all determining. So even in extremely poor societies, household choice plays a role.</a:t>
            </a:r>
          </a:p>
        </p:txBody>
      </p:sp>
      <p:pic>
        <p:nvPicPr>
          <p:cNvPr id="11266" name="Picture 2" descr="An image of an elderly Indian woman selling flower garla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297" y="1590465"/>
            <a:ext cx="4097035" cy="308281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quarter" idx="13"/>
          </p:nvPr>
        </p:nvSpPr>
        <p:spPr>
          <a:xfrm>
            <a:off x="355596" y="4946169"/>
            <a:ext cx="8232775" cy="1124358"/>
          </a:xfrm>
        </p:spPr>
        <p:txBody>
          <a:bodyPr>
            <a:spAutoFit/>
          </a:bodyPr>
          <a:lstStyle/>
          <a:p>
            <a:pPr marL="0" indent="0">
              <a:spcBef>
                <a:spcPct val="35000"/>
              </a:spcBef>
              <a:spcAft>
                <a:spcPct val="10000"/>
              </a:spcAft>
              <a:buNone/>
              <a:defRPr/>
            </a:pPr>
            <a:r>
              <a:rPr lang="en-IN" sz="1800" dirty="0">
                <a:latin typeface="+mn-lt"/>
                <a:cs typeface="Times New Roman" pitchFamily="18" charset="0"/>
              </a:rPr>
              <a:t>CRITICAL THINKING</a:t>
            </a:r>
          </a:p>
          <a:p>
            <a:pPr marL="457200" indent="-457200">
              <a:spcBef>
                <a:spcPct val="35000"/>
              </a:spcBef>
              <a:spcAft>
                <a:spcPct val="10000"/>
              </a:spcAft>
              <a:buFont typeface="+mj-lt"/>
              <a:buAutoNum type="arabicPeriod"/>
              <a:defRPr/>
            </a:pPr>
            <a:r>
              <a:rPr lang="en-IN" sz="1800" dirty="0">
                <a:latin typeface="+mn-lt"/>
                <a:cs typeface="Times New Roman" pitchFamily="18" charset="0"/>
              </a:rPr>
              <a:t>Why might we see a greater demand for festivals in poor countries than in rich ones? How might this be affected by choices available?</a:t>
            </a:r>
            <a:endParaRPr lang="en-IN" sz="1800" dirty="0">
              <a:latin typeface="+mn-lt"/>
            </a:endParaRPr>
          </a:p>
        </p:txBody>
      </p:sp>
    </p:spTree>
    <p:extLst>
      <p:ext uri="{BB962C8B-B14F-4D97-AF65-F5344CB8AC3E}">
        <p14:creationId xmlns:p14="http://schemas.microsoft.com/office/powerpoint/2010/main" val="2823103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677333"/>
            <a:ext cx="8229600" cy="633446"/>
          </a:xfrm>
        </p:spPr>
        <p:txBody>
          <a:bodyPr>
            <a:noAutofit/>
          </a:bodyPr>
          <a:lstStyle/>
          <a:p>
            <a:r>
              <a:rPr lang="en-US" dirty="0"/>
              <a:t>The Economic Problem</a:t>
            </a:r>
          </a:p>
        </p:txBody>
      </p:sp>
      <p:sp>
        <p:nvSpPr>
          <p:cNvPr id="3" name="Content Placeholder 2"/>
          <p:cNvSpPr>
            <a:spLocks noGrp="1"/>
          </p:cNvSpPr>
          <p:nvPr>
            <p:ph sz="quarter" idx="13"/>
          </p:nvPr>
        </p:nvSpPr>
        <p:spPr>
          <a:xfrm>
            <a:off x="347129" y="1449917"/>
            <a:ext cx="8232775" cy="3340884"/>
          </a:xfrm>
        </p:spPr>
        <p:txBody>
          <a:bodyPr>
            <a:noAutofit/>
          </a:bodyPr>
          <a:lstStyle/>
          <a:p>
            <a:pPr indent="-256032">
              <a:spcAft>
                <a:spcPct val="10000"/>
              </a:spcAft>
              <a:defRPr/>
            </a:pPr>
            <a:r>
              <a:rPr lang="en-IN" dirty="0">
                <a:latin typeface="+mn-lt"/>
              </a:rPr>
              <a:t>Recall the three basic questions facing all economic systems:</a:t>
            </a:r>
          </a:p>
          <a:p>
            <a:pPr lvl="1" indent="-256032">
              <a:spcAft>
                <a:spcPct val="10000"/>
              </a:spcAft>
              <a:defRPr/>
            </a:pPr>
            <a:r>
              <a:rPr lang="en-US" dirty="0">
                <a:latin typeface="+mn-lt"/>
              </a:rPr>
              <a:t>What gets produced?</a:t>
            </a:r>
          </a:p>
          <a:p>
            <a:pPr lvl="1" indent="-256032">
              <a:spcAft>
                <a:spcPct val="10000"/>
              </a:spcAft>
              <a:defRPr/>
            </a:pPr>
            <a:r>
              <a:rPr lang="en-US" dirty="0">
                <a:latin typeface="+mn-lt"/>
              </a:rPr>
              <a:t>How is it produced?</a:t>
            </a:r>
          </a:p>
          <a:p>
            <a:pPr lvl="1" indent="-256032">
              <a:spcAft>
                <a:spcPct val="10000"/>
              </a:spcAft>
              <a:defRPr/>
            </a:pPr>
            <a:r>
              <a:rPr lang="en-US" dirty="0">
                <a:latin typeface="+mn-lt"/>
              </a:rPr>
              <a:t>Who gets it?</a:t>
            </a:r>
          </a:p>
          <a:p>
            <a:pPr indent="-256032">
              <a:spcAft>
                <a:spcPct val="10000"/>
              </a:spcAft>
              <a:defRPr/>
            </a:pPr>
            <a:r>
              <a:rPr lang="en-US" dirty="0">
                <a:latin typeface="+mn-lt"/>
              </a:rPr>
              <a:t>Given scarce resources, how do large, complex societies go about answering the three basic economic questions?</a:t>
            </a:r>
            <a:endParaRPr lang="en-IN" dirty="0">
              <a:latin typeface="+mn-lt"/>
            </a:endParaRPr>
          </a:p>
        </p:txBody>
      </p:sp>
    </p:spTree>
    <p:extLst>
      <p:ext uri="{BB962C8B-B14F-4D97-AF65-F5344CB8AC3E}">
        <p14:creationId xmlns:p14="http://schemas.microsoft.com/office/powerpoint/2010/main" val="1779541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Economic Systems and the Role of Government </a:t>
            </a:r>
            <a:r>
              <a:rPr lang="en-IN" sz="2800" dirty="0"/>
              <a:t>(1 of 7)</a:t>
            </a:r>
          </a:p>
        </p:txBody>
      </p:sp>
      <p:sp>
        <p:nvSpPr>
          <p:cNvPr id="5" name="Content Placeholder 4"/>
          <p:cNvSpPr>
            <a:spLocks noGrp="1"/>
          </p:cNvSpPr>
          <p:nvPr>
            <p:ph sz="quarter" idx="13"/>
          </p:nvPr>
        </p:nvSpPr>
        <p:spPr>
          <a:xfrm>
            <a:off x="355596" y="1449917"/>
            <a:ext cx="8232775" cy="1891257"/>
          </a:xfrm>
        </p:spPr>
        <p:txBody>
          <a:bodyPr>
            <a:spAutoFit/>
          </a:bodyPr>
          <a:lstStyle/>
          <a:p>
            <a:pPr marL="0" indent="0">
              <a:spcAft>
                <a:spcPct val="10000"/>
              </a:spcAft>
              <a:buClr>
                <a:srgbClr val="0070C0"/>
              </a:buClr>
              <a:buNone/>
              <a:defRPr/>
            </a:pPr>
            <a:r>
              <a:rPr lang="en-IN" b="1" dirty="0">
                <a:latin typeface="+mn-lt"/>
              </a:rPr>
              <a:t>Command Economies</a:t>
            </a:r>
          </a:p>
          <a:p>
            <a:pPr indent="-256032">
              <a:spcAft>
                <a:spcPct val="10000"/>
              </a:spcAft>
              <a:defRPr/>
            </a:pPr>
            <a:r>
              <a:rPr lang="en-IN" b="1" dirty="0">
                <a:latin typeface="+mn-lt"/>
              </a:rPr>
              <a:t>command economy </a:t>
            </a:r>
            <a:r>
              <a:rPr lang="en-IN" dirty="0">
                <a:latin typeface="+mn-lt"/>
              </a:rPr>
              <a:t>An economy in which a central government either directly or indirectly sets output targets, incomes, and prices.</a:t>
            </a:r>
          </a:p>
        </p:txBody>
      </p:sp>
      <p:sp>
        <p:nvSpPr>
          <p:cNvPr id="6" name="Content Placeholder 5"/>
          <p:cNvSpPr>
            <a:spLocks noGrp="1"/>
          </p:cNvSpPr>
          <p:nvPr>
            <p:ph sz="quarter" idx="14"/>
          </p:nvPr>
        </p:nvSpPr>
        <p:spPr>
          <a:xfrm>
            <a:off x="347129" y="3504126"/>
            <a:ext cx="8229600" cy="2260589"/>
          </a:xfrm>
        </p:spPr>
        <p:txBody>
          <a:bodyPr>
            <a:spAutoFit/>
          </a:bodyPr>
          <a:lstStyle/>
          <a:p>
            <a:pPr marL="0" indent="0">
              <a:spcAft>
                <a:spcPct val="10000"/>
              </a:spcAft>
              <a:buClr>
                <a:srgbClr val="0070C0"/>
              </a:buClr>
              <a:buNone/>
              <a:defRPr/>
            </a:pPr>
            <a:r>
              <a:rPr lang="en-IN" b="1" dirty="0">
                <a:latin typeface="+mn-lt"/>
              </a:rPr>
              <a:t>Laissez-Faire Economies: The Free Market</a:t>
            </a:r>
          </a:p>
          <a:p>
            <a:pPr indent="-256032">
              <a:spcAft>
                <a:spcPct val="10000"/>
              </a:spcAft>
              <a:defRPr/>
            </a:pPr>
            <a:r>
              <a:rPr lang="en-IN" b="1" dirty="0">
                <a:latin typeface="+mn-lt"/>
              </a:rPr>
              <a:t>laissez-faire economy </a:t>
            </a:r>
            <a:r>
              <a:rPr lang="en-IN" dirty="0">
                <a:latin typeface="+mn-lt"/>
              </a:rPr>
              <a:t>Literally from the French: “allow [them] to do.” An economy in which individual people and firms pursue their own self-interest without any central direction or regulation.</a:t>
            </a:r>
            <a:endParaRPr lang="en-IN" sz="4000" dirty="0">
              <a:latin typeface="+mn-lt"/>
            </a:endParaRPr>
          </a:p>
        </p:txBody>
      </p:sp>
    </p:spTree>
    <p:extLst>
      <p:ext uri="{BB962C8B-B14F-4D97-AF65-F5344CB8AC3E}">
        <p14:creationId xmlns:p14="http://schemas.microsoft.com/office/powerpoint/2010/main" val="1662046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86267"/>
            <a:ext cx="8229600" cy="1134850"/>
          </a:xfrm>
        </p:spPr>
        <p:txBody>
          <a:bodyPr>
            <a:noAutofit/>
          </a:bodyPr>
          <a:lstStyle/>
          <a:p>
            <a:r>
              <a:rPr lang="en-IN" dirty="0"/>
              <a:t>Economic Systems and the Role of Government </a:t>
            </a:r>
            <a:r>
              <a:rPr lang="en-IN" sz="2800" dirty="0"/>
              <a:t>(2 of 7)</a:t>
            </a:r>
          </a:p>
        </p:txBody>
      </p:sp>
      <p:sp>
        <p:nvSpPr>
          <p:cNvPr id="3" name="Content Placeholder 2"/>
          <p:cNvSpPr>
            <a:spLocks noGrp="1"/>
          </p:cNvSpPr>
          <p:nvPr>
            <p:ph sz="quarter" idx="13"/>
          </p:nvPr>
        </p:nvSpPr>
        <p:spPr>
          <a:xfrm>
            <a:off x="355596" y="1449917"/>
            <a:ext cx="8232775" cy="3206750"/>
          </a:xfrm>
        </p:spPr>
        <p:txBody>
          <a:bodyPr/>
          <a:lstStyle/>
          <a:p>
            <a:pPr marL="256032" indent="-256032">
              <a:spcAft>
                <a:spcPct val="10000"/>
              </a:spcAft>
              <a:buSzPct val="100000"/>
              <a:defRPr/>
            </a:pPr>
            <a:r>
              <a:rPr lang="en-IN" b="1" dirty="0">
                <a:latin typeface="+mn-lt"/>
              </a:rPr>
              <a:t>market</a:t>
            </a:r>
            <a:r>
              <a:rPr lang="en-IN" dirty="0">
                <a:latin typeface="+mn-lt"/>
              </a:rPr>
              <a:t> The institution through which buyers and sellers interact and engage in exchange.</a:t>
            </a:r>
          </a:p>
          <a:p>
            <a:pPr marL="256032" indent="-256032">
              <a:spcAft>
                <a:spcPct val="10000"/>
              </a:spcAft>
              <a:buSzPct val="100000"/>
              <a:defRPr/>
            </a:pPr>
            <a:r>
              <a:rPr lang="en-IN" dirty="0">
                <a:latin typeface="+mn-lt"/>
              </a:rPr>
              <a:t>Some markets are simple and others are complex, but they all involve buyers and sellers engaging in exchange. </a:t>
            </a:r>
          </a:p>
          <a:p>
            <a:pPr marL="256032" indent="-256032">
              <a:spcAft>
                <a:spcPct val="10000"/>
              </a:spcAft>
              <a:buSzPct val="100000"/>
              <a:defRPr/>
            </a:pPr>
            <a:r>
              <a:rPr lang="en-IN" dirty="0">
                <a:latin typeface="+mn-lt"/>
              </a:rPr>
              <a:t>The </a:t>
            </a:r>
            <a:r>
              <a:rPr lang="en-US" dirty="0">
                <a:latin typeface="+mn-lt"/>
              </a:rPr>
              <a:t>behavior</a:t>
            </a:r>
            <a:r>
              <a:rPr lang="en-IN" dirty="0">
                <a:latin typeface="+mn-lt"/>
              </a:rPr>
              <a:t> of buyers and sellers in a laissez-faire economy determines what gets produced, how it is produced, and who gets it.</a:t>
            </a:r>
          </a:p>
        </p:txBody>
      </p:sp>
    </p:spTree>
    <p:extLst>
      <p:ext uri="{BB962C8B-B14F-4D97-AF65-F5344CB8AC3E}">
        <p14:creationId xmlns:p14="http://schemas.microsoft.com/office/powerpoint/2010/main" val="52885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5596" y="223838"/>
            <a:ext cx="8229600" cy="1097279"/>
          </a:xfrm>
        </p:spPr>
        <p:txBody>
          <a:bodyPr>
            <a:noAutofit/>
          </a:bodyPr>
          <a:lstStyle/>
          <a:p>
            <a:r>
              <a:rPr lang="en-IN" dirty="0"/>
              <a:t>Chapter 2 The Economic Problem: Scarcity and Choice </a:t>
            </a:r>
            <a:r>
              <a:rPr lang="en-IN" sz="2800" dirty="0"/>
              <a:t>(1 of 2)</a:t>
            </a:r>
          </a:p>
        </p:txBody>
      </p:sp>
      <p:sp>
        <p:nvSpPr>
          <p:cNvPr id="8" name="Content Placeholder 7"/>
          <p:cNvSpPr>
            <a:spLocks noGrp="1"/>
          </p:cNvSpPr>
          <p:nvPr>
            <p:ph sz="quarter" idx="13"/>
          </p:nvPr>
        </p:nvSpPr>
        <p:spPr>
          <a:xfrm>
            <a:off x="355596" y="1441450"/>
            <a:ext cx="8232775" cy="4598988"/>
          </a:xfrm>
        </p:spPr>
        <p:txBody>
          <a:bodyPr/>
          <a:lstStyle/>
          <a:p>
            <a:pPr marL="342900" indent="-342900"/>
            <a:r>
              <a:rPr lang="en-IN" altLang="en-US" kern="1200" dirty="0">
                <a:solidFill>
                  <a:schemeClr val="tx1"/>
                </a:solidFill>
                <a:latin typeface="+mn-lt"/>
                <a:ea typeface="+mn-ea"/>
                <a:cs typeface="Arial" panose="020B0604020202020204" pitchFamily="34" charset="0"/>
              </a:rPr>
              <a:t>On the surface, economic issues seem quite different from one another.</a:t>
            </a:r>
          </a:p>
          <a:p>
            <a:pPr marL="342900" indent="-342900"/>
            <a:r>
              <a:rPr lang="en-IN" altLang="en-US" kern="1200" dirty="0">
                <a:solidFill>
                  <a:schemeClr val="tx1"/>
                </a:solidFill>
                <a:latin typeface="+mn-lt"/>
                <a:ea typeface="+mn-ea"/>
                <a:cs typeface="Arial" panose="020B0604020202020204" pitchFamily="34" charset="0"/>
              </a:rPr>
              <a:t>But the fundamental concern is choice in a world of scarcity.</a:t>
            </a:r>
          </a:p>
          <a:p>
            <a:pPr marL="342900" indent="-342900"/>
            <a:r>
              <a:rPr lang="en-IN" altLang="en-US" kern="1200" dirty="0">
                <a:solidFill>
                  <a:schemeClr val="tx1"/>
                </a:solidFill>
                <a:latin typeface="+mn-lt"/>
                <a:ea typeface="+mn-ea"/>
                <a:cs typeface="Arial" panose="020B0604020202020204" pitchFamily="34" charset="0"/>
              </a:rPr>
              <a:t>Individuals’ choices determine three key features of society:</a:t>
            </a:r>
          </a:p>
          <a:p>
            <a:pPr marL="829818" lvl="1" indent="-342900">
              <a:spcBef>
                <a:spcPts val="1500"/>
              </a:spcBef>
            </a:pPr>
            <a:r>
              <a:rPr lang="en-IN" altLang="en-US" kern="1200" dirty="0">
                <a:solidFill>
                  <a:schemeClr val="tx1"/>
                </a:solidFill>
                <a:latin typeface="+mn-lt"/>
                <a:ea typeface="+mn-ea"/>
                <a:cs typeface="Arial" panose="020B0604020202020204" pitchFamily="34" charset="0"/>
              </a:rPr>
              <a:t>What gets produced?</a:t>
            </a:r>
          </a:p>
          <a:p>
            <a:pPr marL="829818" lvl="1" indent="-342900">
              <a:spcBef>
                <a:spcPts val="1500"/>
              </a:spcBef>
            </a:pPr>
            <a:r>
              <a:rPr lang="en-IN" altLang="en-US" kern="1200" dirty="0">
                <a:solidFill>
                  <a:schemeClr val="tx1"/>
                </a:solidFill>
                <a:latin typeface="+mn-lt"/>
                <a:ea typeface="+mn-ea"/>
                <a:cs typeface="Arial" panose="020B0604020202020204" pitchFamily="34" charset="0"/>
              </a:rPr>
              <a:t>How is it produced?</a:t>
            </a:r>
          </a:p>
          <a:p>
            <a:pPr marL="829818" lvl="1" indent="-342900">
              <a:spcBef>
                <a:spcPts val="1500"/>
              </a:spcBef>
            </a:pPr>
            <a:r>
              <a:rPr lang="en-IN" altLang="en-US" kern="1200" dirty="0">
                <a:solidFill>
                  <a:schemeClr val="tx1"/>
                </a:solidFill>
                <a:latin typeface="+mn-lt"/>
                <a:ea typeface="+mn-ea"/>
                <a:cs typeface="Arial" panose="020B0604020202020204" pitchFamily="34" charset="0"/>
              </a:rPr>
              <a:t>Who gets what is produced?</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4133864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60867"/>
            <a:ext cx="8229600" cy="1160250"/>
          </a:xfrm>
        </p:spPr>
        <p:txBody>
          <a:bodyPr>
            <a:noAutofit/>
          </a:bodyPr>
          <a:lstStyle/>
          <a:p>
            <a:r>
              <a:rPr lang="en-IN" dirty="0"/>
              <a:t>Economic Systems and the Role of Government </a:t>
            </a:r>
            <a:r>
              <a:rPr lang="en-IN" sz="2800" dirty="0"/>
              <a:t>(3 of 7)</a:t>
            </a:r>
          </a:p>
        </p:txBody>
      </p:sp>
      <p:sp>
        <p:nvSpPr>
          <p:cNvPr id="4" name="Content Placeholder 3"/>
          <p:cNvSpPr>
            <a:spLocks noGrp="1"/>
          </p:cNvSpPr>
          <p:nvPr>
            <p:ph sz="quarter" idx="13"/>
          </p:nvPr>
        </p:nvSpPr>
        <p:spPr>
          <a:xfrm>
            <a:off x="355596" y="1449917"/>
            <a:ext cx="8232775" cy="3228546"/>
          </a:xfrm>
        </p:spPr>
        <p:txBody>
          <a:bodyPr>
            <a:spAutoFit/>
          </a:bodyPr>
          <a:lstStyle/>
          <a:p>
            <a:pPr marL="0" indent="0">
              <a:spcAft>
                <a:spcPct val="10000"/>
              </a:spcAft>
              <a:buClr>
                <a:srgbClr val="0070C0"/>
              </a:buClr>
              <a:buNone/>
              <a:defRPr/>
            </a:pPr>
            <a:r>
              <a:rPr lang="en-IN" b="1" dirty="0">
                <a:latin typeface="+mn-lt"/>
              </a:rPr>
              <a:t>Consumer Sovereignty</a:t>
            </a:r>
          </a:p>
          <a:p>
            <a:pPr indent="-256032">
              <a:spcAft>
                <a:spcPct val="10000"/>
              </a:spcAft>
              <a:defRPr/>
            </a:pPr>
            <a:r>
              <a:rPr lang="en-IN" b="1" dirty="0">
                <a:latin typeface="+mn-lt"/>
              </a:rPr>
              <a:t>consumer sovereignty </a:t>
            </a:r>
            <a:r>
              <a:rPr lang="en-IN" dirty="0">
                <a:latin typeface="+mn-lt"/>
              </a:rPr>
              <a:t>The idea that consumers ultimately dictate what will be produced (or not produced) by choosing what to purchase (and what not to purchase).</a:t>
            </a:r>
          </a:p>
          <a:p>
            <a:pPr indent="-256032">
              <a:spcAft>
                <a:spcPct val="10000"/>
              </a:spcAft>
              <a:defRPr/>
            </a:pPr>
            <a:r>
              <a:rPr lang="en-IN" dirty="0">
                <a:latin typeface="+mn-lt"/>
              </a:rPr>
              <a:t>The mix of output is dictated by consumers who “vote” by buying or not buying.</a:t>
            </a:r>
            <a:endParaRPr lang="en-IN" sz="2000" dirty="0">
              <a:latin typeface="+mn-lt"/>
              <a:cs typeface="Times New Roman" pitchFamily="18" charset="0"/>
            </a:endParaRPr>
          </a:p>
        </p:txBody>
      </p:sp>
    </p:spTree>
    <p:extLst>
      <p:ext uri="{BB962C8B-B14F-4D97-AF65-F5344CB8AC3E}">
        <p14:creationId xmlns:p14="http://schemas.microsoft.com/office/powerpoint/2010/main" val="1852869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35467"/>
            <a:ext cx="8229600" cy="1185650"/>
          </a:xfrm>
        </p:spPr>
        <p:txBody>
          <a:bodyPr>
            <a:noAutofit/>
          </a:bodyPr>
          <a:lstStyle/>
          <a:p>
            <a:pPr>
              <a:spcAft>
                <a:spcPct val="10000"/>
              </a:spcAft>
              <a:buClr>
                <a:srgbClr val="0070C0"/>
              </a:buClr>
              <a:buSzPct val="100000"/>
              <a:defRPr/>
            </a:pPr>
            <a:r>
              <a:rPr lang="en-IN" dirty="0"/>
              <a:t>Economic Systems and the Role of Government </a:t>
            </a:r>
            <a:r>
              <a:rPr lang="en-IN" sz="2800" dirty="0"/>
              <a:t>(4 of 7)</a:t>
            </a:r>
          </a:p>
        </p:txBody>
      </p:sp>
      <p:sp>
        <p:nvSpPr>
          <p:cNvPr id="3" name="Content Placeholder 2"/>
          <p:cNvSpPr>
            <a:spLocks noGrp="1"/>
          </p:cNvSpPr>
          <p:nvPr>
            <p:ph sz="quarter" idx="13"/>
          </p:nvPr>
        </p:nvSpPr>
        <p:spPr>
          <a:xfrm>
            <a:off x="355596" y="1449917"/>
            <a:ext cx="8232775" cy="2859214"/>
          </a:xfrm>
        </p:spPr>
        <p:txBody>
          <a:bodyPr>
            <a:spAutoFit/>
          </a:bodyPr>
          <a:lstStyle/>
          <a:p>
            <a:pPr marL="0" indent="0">
              <a:spcAft>
                <a:spcPct val="10000"/>
              </a:spcAft>
              <a:buClr>
                <a:srgbClr val="0070C0"/>
              </a:buClr>
              <a:buSzPct val="100000"/>
              <a:buNone/>
              <a:defRPr/>
            </a:pPr>
            <a:r>
              <a:rPr lang="en-IN" b="1" dirty="0">
                <a:latin typeface="+mn-lt"/>
              </a:rPr>
              <a:t>Individual Production Decisions: Free Enterprise</a:t>
            </a:r>
          </a:p>
          <a:p>
            <a:pPr marL="256032" indent="-256032">
              <a:spcAft>
                <a:spcPct val="10000"/>
              </a:spcAft>
              <a:buSzPct val="100000"/>
              <a:defRPr/>
            </a:pPr>
            <a:r>
              <a:rPr lang="en-IN" dirty="0">
                <a:latin typeface="+mn-lt"/>
              </a:rPr>
              <a:t>Under a free market system, individual producers must determine how to organize and coordinate their production.</a:t>
            </a:r>
          </a:p>
          <a:p>
            <a:pPr marL="256032" indent="-256032">
              <a:spcAft>
                <a:spcPct val="10000"/>
              </a:spcAft>
              <a:buSzPct val="100000"/>
              <a:defRPr/>
            </a:pPr>
            <a:r>
              <a:rPr lang="en-IN" dirty="0">
                <a:latin typeface="+mn-lt"/>
              </a:rPr>
              <a:t>In a free market economy, production decisions are made by private organizations acting in their own interest.</a:t>
            </a:r>
            <a:endParaRPr lang="en-IN" sz="2000" kern="0" dirty="0">
              <a:latin typeface="+mn-lt"/>
              <a:cs typeface="Times New Roman" pitchFamily="18" charset="0"/>
            </a:endParaRPr>
          </a:p>
        </p:txBody>
      </p:sp>
    </p:spTree>
    <p:extLst>
      <p:ext uri="{BB962C8B-B14F-4D97-AF65-F5344CB8AC3E}">
        <p14:creationId xmlns:p14="http://schemas.microsoft.com/office/powerpoint/2010/main" val="222012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27000"/>
            <a:ext cx="8229600" cy="1194117"/>
          </a:xfrm>
        </p:spPr>
        <p:txBody>
          <a:bodyPr>
            <a:noAutofit/>
          </a:bodyPr>
          <a:lstStyle/>
          <a:p>
            <a:r>
              <a:rPr lang="en-IN" dirty="0"/>
              <a:t>Economic Systems and the Role of Government </a:t>
            </a:r>
            <a:r>
              <a:rPr lang="en-IN" sz="2800" dirty="0"/>
              <a:t>(5 of 7)</a:t>
            </a:r>
          </a:p>
        </p:txBody>
      </p:sp>
      <p:sp>
        <p:nvSpPr>
          <p:cNvPr id="3" name="Content Placeholder 2"/>
          <p:cNvSpPr>
            <a:spLocks noGrp="1"/>
          </p:cNvSpPr>
          <p:nvPr>
            <p:ph sz="quarter" idx="13"/>
          </p:nvPr>
        </p:nvSpPr>
        <p:spPr>
          <a:xfrm>
            <a:off x="347129" y="1449917"/>
            <a:ext cx="8232775" cy="3827171"/>
          </a:xfrm>
        </p:spPr>
        <p:txBody>
          <a:bodyPr>
            <a:spAutoFit/>
          </a:bodyPr>
          <a:lstStyle/>
          <a:p>
            <a:pPr marL="0" indent="0">
              <a:spcAft>
                <a:spcPct val="10000"/>
              </a:spcAft>
              <a:buClr>
                <a:srgbClr val="0070C0"/>
              </a:buClr>
              <a:buSzPct val="100000"/>
              <a:buNone/>
              <a:defRPr/>
            </a:pPr>
            <a:r>
              <a:rPr lang="en-IN" b="1" dirty="0">
                <a:latin typeface="+mn-lt"/>
              </a:rPr>
              <a:t>Distribution of Output</a:t>
            </a:r>
          </a:p>
          <a:p>
            <a:pPr marL="256032" indent="-256032">
              <a:spcAft>
                <a:spcPct val="10000"/>
              </a:spcAft>
              <a:buSzPct val="100000"/>
              <a:defRPr/>
            </a:pPr>
            <a:r>
              <a:rPr lang="en-IN" dirty="0">
                <a:latin typeface="+mn-lt"/>
              </a:rPr>
              <a:t>A household’s income affects the amount of output it can get.</a:t>
            </a:r>
          </a:p>
          <a:p>
            <a:pPr marL="256032" indent="-256032">
              <a:spcAft>
                <a:spcPct val="10000"/>
              </a:spcAft>
              <a:buSzPct val="100000"/>
              <a:defRPr/>
            </a:pPr>
            <a:r>
              <a:rPr lang="en-IN" i="1" dirty="0">
                <a:latin typeface="+mn-lt"/>
              </a:rPr>
              <a:t>Income </a:t>
            </a:r>
            <a:r>
              <a:rPr lang="en-IN" dirty="0">
                <a:latin typeface="+mn-lt"/>
              </a:rPr>
              <a:t>is the amount that a household earns each year. It comes in a number of forms, such as wages, salaries, and interest.</a:t>
            </a:r>
          </a:p>
          <a:p>
            <a:pPr marL="256032" indent="-256032">
              <a:spcAft>
                <a:spcPct val="10000"/>
              </a:spcAft>
              <a:buSzPct val="100000"/>
              <a:defRPr/>
            </a:pPr>
            <a:r>
              <a:rPr lang="en-IN" dirty="0">
                <a:latin typeface="+mn-lt"/>
              </a:rPr>
              <a:t>You may be able to increase your income by getting more education or training.</a:t>
            </a:r>
          </a:p>
        </p:txBody>
      </p:sp>
    </p:spTree>
    <p:extLst>
      <p:ext uri="{BB962C8B-B14F-4D97-AF65-F5344CB8AC3E}">
        <p14:creationId xmlns:p14="http://schemas.microsoft.com/office/powerpoint/2010/main" val="498949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46511"/>
            <a:ext cx="8229600" cy="1175119"/>
          </a:xfrm>
        </p:spPr>
        <p:txBody>
          <a:bodyPr>
            <a:noAutofit/>
          </a:bodyPr>
          <a:lstStyle/>
          <a:p>
            <a:r>
              <a:rPr lang="en-IN" dirty="0"/>
              <a:t>Economic Systems and the Role of Government </a:t>
            </a:r>
            <a:r>
              <a:rPr lang="en-IN" sz="2800" dirty="0"/>
              <a:t>(6 of 7)</a:t>
            </a:r>
          </a:p>
        </p:txBody>
      </p:sp>
      <p:sp>
        <p:nvSpPr>
          <p:cNvPr id="3" name="Content Placeholder 2"/>
          <p:cNvSpPr>
            <a:spLocks noGrp="1"/>
          </p:cNvSpPr>
          <p:nvPr>
            <p:ph sz="quarter" idx="13"/>
          </p:nvPr>
        </p:nvSpPr>
        <p:spPr>
          <a:xfrm>
            <a:off x="347129" y="1449917"/>
            <a:ext cx="8232775" cy="3967210"/>
          </a:xfrm>
        </p:spPr>
        <p:txBody>
          <a:bodyPr>
            <a:spAutoFit/>
          </a:bodyPr>
          <a:lstStyle/>
          <a:p>
            <a:pPr marL="0" indent="0">
              <a:spcAft>
                <a:spcPct val="10000"/>
              </a:spcAft>
              <a:buClr>
                <a:srgbClr val="0070C0"/>
              </a:buClr>
              <a:buSzPct val="100000"/>
              <a:buNone/>
              <a:defRPr/>
            </a:pPr>
            <a:r>
              <a:rPr lang="en-US" b="1" dirty="0">
                <a:latin typeface="+mn-lt"/>
              </a:rPr>
              <a:t>Price Theory </a:t>
            </a:r>
          </a:p>
          <a:p>
            <a:pPr marL="256032" indent="-256032">
              <a:spcAft>
                <a:spcPct val="10000"/>
              </a:spcAft>
              <a:buSzPct val="100000"/>
              <a:defRPr/>
            </a:pPr>
            <a:r>
              <a:rPr lang="en-US" dirty="0">
                <a:latin typeface="+mn-lt"/>
              </a:rPr>
              <a:t>In a free market system, the basic economic questions are answered without the help of a central government plan or directives. </a:t>
            </a:r>
          </a:p>
          <a:p>
            <a:pPr marL="256032" indent="-256032">
              <a:spcAft>
                <a:spcPct val="10000"/>
              </a:spcAft>
              <a:buSzPct val="100000"/>
              <a:defRPr/>
            </a:pPr>
            <a:r>
              <a:rPr lang="en-US" dirty="0">
                <a:latin typeface="+mn-lt"/>
              </a:rPr>
              <a:t>This is what the “free” in free market means—the system is left to operate on its own, with no outside interference. Individuals pursuing their own self-interest will go into business and produce the products and services that people want.</a:t>
            </a:r>
          </a:p>
        </p:txBody>
      </p:sp>
    </p:spTree>
    <p:extLst>
      <p:ext uri="{BB962C8B-B14F-4D97-AF65-F5344CB8AC3E}">
        <p14:creationId xmlns:p14="http://schemas.microsoft.com/office/powerpoint/2010/main" val="254373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Economic Systems and the Role of Government </a:t>
            </a:r>
            <a:r>
              <a:rPr lang="en-IN" sz="2800" dirty="0"/>
              <a:t>(7 of 7)</a:t>
            </a:r>
          </a:p>
        </p:txBody>
      </p:sp>
      <p:sp>
        <p:nvSpPr>
          <p:cNvPr id="3" name="Content Placeholder 2"/>
          <p:cNvSpPr>
            <a:spLocks noGrp="1"/>
          </p:cNvSpPr>
          <p:nvPr>
            <p:ph sz="quarter" idx="13"/>
          </p:nvPr>
        </p:nvSpPr>
        <p:spPr>
          <a:xfrm>
            <a:off x="347129" y="1449917"/>
            <a:ext cx="8232775" cy="2489882"/>
          </a:xfrm>
        </p:spPr>
        <p:txBody>
          <a:bodyPr>
            <a:noAutofit/>
          </a:bodyPr>
          <a:lstStyle/>
          <a:p>
            <a:pPr marL="0" indent="0">
              <a:spcAft>
                <a:spcPct val="10000"/>
              </a:spcAft>
              <a:buClr>
                <a:srgbClr val="0070C0"/>
              </a:buClr>
              <a:buSzPct val="100000"/>
              <a:buNone/>
              <a:defRPr/>
            </a:pPr>
            <a:r>
              <a:rPr lang="en-US" b="1" dirty="0">
                <a:latin typeface="+mn-lt"/>
              </a:rPr>
              <a:t>Price Theory </a:t>
            </a:r>
          </a:p>
          <a:p>
            <a:pPr marL="256032" indent="-256032">
              <a:spcAft>
                <a:spcPct val="10000"/>
              </a:spcAft>
              <a:buSzPct val="100000"/>
              <a:defRPr/>
            </a:pPr>
            <a:r>
              <a:rPr lang="en-US" dirty="0">
                <a:latin typeface="+mn-lt"/>
              </a:rPr>
              <a:t>Other individuals will decide whether to acquire skills; whether to work; and whether to buy, sell, invest, or save the income that they earn.</a:t>
            </a:r>
          </a:p>
          <a:p>
            <a:pPr marL="256032" indent="-256032">
              <a:spcAft>
                <a:spcPct val="10000"/>
              </a:spcAft>
              <a:buSzPct val="100000"/>
              <a:defRPr/>
            </a:pPr>
            <a:r>
              <a:rPr lang="en-US" dirty="0">
                <a:latin typeface="+mn-lt"/>
              </a:rPr>
              <a:t>The basic coordinating mechanism is price.</a:t>
            </a:r>
          </a:p>
        </p:txBody>
      </p:sp>
    </p:spTree>
    <p:extLst>
      <p:ext uri="{BB962C8B-B14F-4D97-AF65-F5344CB8AC3E}">
        <p14:creationId xmlns:p14="http://schemas.microsoft.com/office/powerpoint/2010/main" val="3406637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43933"/>
            <a:ext cx="8229600" cy="1181246"/>
          </a:xfrm>
        </p:spPr>
        <p:txBody>
          <a:bodyPr>
            <a:noAutofit/>
          </a:bodyPr>
          <a:lstStyle/>
          <a:p>
            <a:r>
              <a:rPr lang="en-IN" kern="0" dirty="0">
                <a:cs typeface="Times New Roman" pitchFamily="18" charset="0"/>
              </a:rPr>
              <a:t>Mixed Systems, Markets, and Governments</a:t>
            </a:r>
            <a:endParaRPr lang="en-IN" dirty="0"/>
          </a:p>
        </p:txBody>
      </p:sp>
      <p:sp>
        <p:nvSpPr>
          <p:cNvPr id="3" name="Content Placeholder 2"/>
          <p:cNvSpPr>
            <a:spLocks noGrp="1"/>
          </p:cNvSpPr>
          <p:nvPr>
            <p:ph sz="quarter" idx="13"/>
          </p:nvPr>
        </p:nvSpPr>
        <p:spPr>
          <a:xfrm>
            <a:off x="347129" y="1449917"/>
            <a:ext cx="8232775" cy="2120550"/>
          </a:xfrm>
        </p:spPr>
        <p:txBody>
          <a:bodyPr>
            <a:spAutoFit/>
          </a:bodyPr>
          <a:lstStyle/>
          <a:p>
            <a:pPr marL="256032" indent="-256032">
              <a:spcAft>
                <a:spcPct val="10000"/>
              </a:spcAft>
              <a:buSzPct val="100000"/>
              <a:defRPr/>
            </a:pPr>
            <a:r>
              <a:rPr lang="en-IN" dirty="0">
                <a:latin typeface="+mn-lt"/>
              </a:rPr>
              <a:t>T</a:t>
            </a:r>
            <a:r>
              <a:rPr lang="en-US" dirty="0">
                <a:latin typeface="+mn-lt"/>
              </a:rPr>
              <a:t>he differences between command economies and laissez-faire economies in their pure forms are enormous. </a:t>
            </a:r>
          </a:p>
          <a:p>
            <a:pPr marL="256032" indent="-256032">
              <a:spcAft>
                <a:spcPct val="10000"/>
              </a:spcAft>
              <a:buSzPct val="100000"/>
              <a:defRPr/>
            </a:pPr>
            <a:r>
              <a:rPr lang="en-US" dirty="0">
                <a:latin typeface="+mn-lt"/>
              </a:rPr>
              <a:t>In fact, these pure forms do not exist in the world.</a:t>
            </a:r>
          </a:p>
          <a:p>
            <a:pPr marL="256032" indent="-256032">
              <a:spcAft>
                <a:spcPct val="10000"/>
              </a:spcAft>
              <a:buSzPct val="100000"/>
              <a:defRPr/>
            </a:pPr>
            <a:r>
              <a:rPr lang="en-US" dirty="0">
                <a:latin typeface="+mn-lt"/>
              </a:rPr>
              <a:t>All real systems are in some sense “mixed.”</a:t>
            </a:r>
          </a:p>
        </p:txBody>
      </p:sp>
    </p:spTree>
    <p:extLst>
      <p:ext uri="{BB962C8B-B14F-4D97-AF65-F5344CB8AC3E}">
        <p14:creationId xmlns:p14="http://schemas.microsoft.com/office/powerpoint/2010/main" val="368928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43933"/>
            <a:ext cx="8229600" cy="1181246"/>
          </a:xfrm>
        </p:spPr>
        <p:txBody>
          <a:bodyPr>
            <a:noAutofit/>
          </a:bodyPr>
          <a:lstStyle/>
          <a:p>
            <a:r>
              <a:rPr lang="en-IN" dirty="0">
                <a:cs typeface="Times New Roman" pitchFamily="18" charset="0"/>
              </a:rPr>
              <a:t>Looking Ahead</a:t>
            </a:r>
            <a:endParaRPr lang="en-IN" dirty="0"/>
          </a:p>
        </p:txBody>
      </p:sp>
      <p:sp>
        <p:nvSpPr>
          <p:cNvPr id="3" name="Content Placeholder 2"/>
          <p:cNvSpPr>
            <a:spLocks noGrp="1"/>
          </p:cNvSpPr>
          <p:nvPr>
            <p:ph sz="quarter" idx="13"/>
          </p:nvPr>
        </p:nvSpPr>
        <p:spPr>
          <a:xfrm>
            <a:off x="347129" y="1449917"/>
            <a:ext cx="8232775" cy="3827171"/>
          </a:xfrm>
        </p:spPr>
        <p:txBody>
          <a:bodyPr>
            <a:spAutoFit/>
          </a:bodyPr>
          <a:lstStyle/>
          <a:p>
            <a:pPr indent="-256032">
              <a:spcAft>
                <a:spcPct val="10000"/>
              </a:spcAft>
              <a:defRPr/>
            </a:pPr>
            <a:r>
              <a:rPr lang="en-IN" dirty="0">
                <a:latin typeface="+mn-lt"/>
              </a:rPr>
              <a:t>This chapter described the economic problem in broad terms.</a:t>
            </a:r>
          </a:p>
          <a:p>
            <a:pPr indent="-256032">
              <a:spcAft>
                <a:spcPct val="10000"/>
              </a:spcAft>
              <a:defRPr/>
            </a:pPr>
            <a:r>
              <a:rPr lang="en-IN" dirty="0">
                <a:latin typeface="+mn-lt"/>
              </a:rPr>
              <a:t>We outlined the questions that all economic systems must answer. </a:t>
            </a:r>
          </a:p>
          <a:p>
            <a:pPr indent="-256032">
              <a:spcAft>
                <a:spcPct val="10000"/>
              </a:spcAft>
              <a:defRPr/>
            </a:pPr>
            <a:r>
              <a:rPr lang="en-IN" dirty="0">
                <a:latin typeface="+mn-lt"/>
              </a:rPr>
              <a:t>We also discussed broadly the two kinds of economic systems.</a:t>
            </a:r>
          </a:p>
          <a:p>
            <a:pPr indent="-256032">
              <a:spcAft>
                <a:spcPct val="10000"/>
              </a:spcAft>
              <a:defRPr/>
            </a:pPr>
            <a:r>
              <a:rPr lang="en-IN" dirty="0">
                <a:latin typeface="+mn-lt"/>
              </a:rPr>
              <a:t>In the next chapter, we </a:t>
            </a:r>
            <a:r>
              <a:rPr lang="en-IN" dirty="0" err="1">
                <a:latin typeface="+mn-lt"/>
              </a:rPr>
              <a:t>analyze</a:t>
            </a:r>
            <a:r>
              <a:rPr lang="en-IN" dirty="0">
                <a:latin typeface="+mn-lt"/>
              </a:rPr>
              <a:t> the way market systems work.</a:t>
            </a:r>
          </a:p>
        </p:txBody>
      </p:sp>
    </p:spTree>
    <p:extLst>
      <p:ext uri="{BB962C8B-B14F-4D97-AF65-F5344CB8AC3E}">
        <p14:creationId xmlns:p14="http://schemas.microsoft.com/office/powerpoint/2010/main" val="360471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126858"/>
            <a:ext cx="8229600" cy="563077"/>
          </a:xfrm>
        </p:spPr>
        <p:txBody>
          <a:bodyPr anchor="ctr"/>
          <a:lstStyle/>
          <a:p>
            <a:r>
              <a:rPr lang="pt-BR" dirty="0"/>
              <a:t>Review Terms and Concepts</a:t>
            </a:r>
            <a:endParaRPr lang="en-IN" dirty="0"/>
          </a:p>
        </p:txBody>
      </p:sp>
      <p:sp>
        <p:nvSpPr>
          <p:cNvPr id="3" name="Content Placeholder 2"/>
          <p:cNvSpPr>
            <a:spLocks noGrp="1"/>
          </p:cNvSpPr>
          <p:nvPr>
            <p:ph sz="quarter" idx="13"/>
          </p:nvPr>
        </p:nvSpPr>
        <p:spPr>
          <a:xfrm>
            <a:off x="347129" y="814892"/>
            <a:ext cx="8232775" cy="5552041"/>
          </a:xfrm>
        </p:spPr>
        <p:txBody>
          <a:bodyPr numCol="2">
            <a:noAutofit/>
          </a:bodyPr>
          <a:lstStyle/>
          <a:p>
            <a:pPr marL="256032" indent="-256032">
              <a:buSzPct val="100000"/>
              <a:defRPr/>
            </a:pPr>
            <a:r>
              <a:rPr lang="en-IN" sz="2200" dirty="0">
                <a:latin typeface="+mn-lt"/>
              </a:rPr>
              <a:t>absolute advantage</a:t>
            </a:r>
          </a:p>
          <a:p>
            <a:pPr marL="256032" indent="-256032">
              <a:buSzPct val="100000"/>
              <a:defRPr/>
            </a:pPr>
            <a:r>
              <a:rPr lang="en-IN" sz="2200" dirty="0">
                <a:latin typeface="+mn-lt"/>
              </a:rPr>
              <a:t>capital</a:t>
            </a:r>
          </a:p>
          <a:p>
            <a:pPr marL="256032" indent="-256032">
              <a:buSzPct val="100000"/>
              <a:defRPr/>
            </a:pPr>
            <a:r>
              <a:rPr lang="en-IN" sz="2200" dirty="0">
                <a:latin typeface="+mn-lt"/>
              </a:rPr>
              <a:t>command economy</a:t>
            </a:r>
          </a:p>
          <a:p>
            <a:pPr marL="256032" indent="-256032">
              <a:buSzPct val="100000"/>
              <a:defRPr/>
            </a:pPr>
            <a:r>
              <a:rPr lang="en-IN" sz="2200" dirty="0">
                <a:latin typeface="+mn-lt"/>
              </a:rPr>
              <a:t>comparative advantage</a:t>
            </a:r>
          </a:p>
          <a:p>
            <a:pPr marL="256032" indent="-256032">
              <a:buSzPct val="100000"/>
              <a:defRPr/>
            </a:pPr>
            <a:r>
              <a:rPr lang="en-US" altLang="en-US" sz="2200" dirty="0">
                <a:latin typeface="+mn-lt"/>
              </a:rPr>
              <a:t>consumer goods</a:t>
            </a:r>
          </a:p>
          <a:p>
            <a:pPr marL="256032" indent="-256032">
              <a:buSzPct val="100000"/>
              <a:defRPr/>
            </a:pPr>
            <a:r>
              <a:rPr lang="en-US" altLang="en-US" sz="2200" dirty="0">
                <a:latin typeface="+mn-lt"/>
              </a:rPr>
              <a:t>consumer sovereignty</a:t>
            </a:r>
          </a:p>
          <a:p>
            <a:pPr marL="256032" indent="-256032">
              <a:buSzPct val="100000"/>
              <a:defRPr/>
            </a:pPr>
            <a:r>
              <a:rPr lang="en-US" altLang="en-US" sz="2200" dirty="0">
                <a:latin typeface="+mn-lt"/>
              </a:rPr>
              <a:t>economic growth</a:t>
            </a:r>
          </a:p>
          <a:p>
            <a:pPr marL="256032" indent="-256032">
              <a:buSzPct val="100000"/>
              <a:defRPr/>
            </a:pPr>
            <a:r>
              <a:rPr lang="en-US" altLang="en-US" sz="2200" dirty="0">
                <a:latin typeface="+mn-lt"/>
              </a:rPr>
              <a:t>factors of production (or factors)</a:t>
            </a:r>
          </a:p>
          <a:p>
            <a:pPr marL="256032" indent="-256032">
              <a:buSzPct val="100000"/>
              <a:defRPr/>
            </a:pPr>
            <a:r>
              <a:rPr lang="en-US" altLang="en-US" sz="2200" dirty="0">
                <a:latin typeface="+mn-lt"/>
              </a:rPr>
              <a:t>inputs or resources</a:t>
            </a:r>
          </a:p>
          <a:p>
            <a:pPr marL="256032" indent="-256032">
              <a:buSzPct val="100000"/>
              <a:defRPr/>
            </a:pPr>
            <a:r>
              <a:rPr lang="en-US" sz="2200" dirty="0">
                <a:latin typeface="+mn-lt"/>
              </a:rPr>
              <a:t>investment </a:t>
            </a:r>
          </a:p>
          <a:p>
            <a:pPr marL="256032" indent="-256032">
              <a:buSzPct val="100000"/>
              <a:defRPr/>
            </a:pPr>
            <a:r>
              <a:rPr lang="en-US" sz="2200" dirty="0">
                <a:latin typeface="+mn-lt"/>
              </a:rPr>
              <a:t>laissez-faire economy</a:t>
            </a:r>
          </a:p>
          <a:p>
            <a:pPr marL="256032" indent="-256032">
              <a:buSzPct val="100000"/>
              <a:defRPr/>
            </a:pPr>
            <a:r>
              <a:rPr lang="en-US" sz="2200" dirty="0">
                <a:latin typeface="+mn-lt"/>
              </a:rPr>
              <a:t>marginal rate of transformation (MRT)</a:t>
            </a:r>
          </a:p>
          <a:p>
            <a:pPr marL="256032" indent="-256032">
              <a:buSzPct val="100000"/>
              <a:defRPr/>
            </a:pPr>
            <a:r>
              <a:rPr lang="en-US" sz="2200" dirty="0">
                <a:latin typeface="+mn-lt"/>
              </a:rPr>
              <a:t>market</a:t>
            </a:r>
          </a:p>
          <a:p>
            <a:pPr marL="256032" indent="-256032">
              <a:buSzPct val="100000"/>
              <a:defRPr/>
            </a:pPr>
            <a:r>
              <a:rPr lang="en-US" sz="2200" dirty="0">
                <a:latin typeface="+mn-lt"/>
              </a:rPr>
              <a:t>opportunity cost</a:t>
            </a:r>
          </a:p>
          <a:p>
            <a:pPr marL="256032" indent="-256032">
              <a:buSzPct val="100000"/>
              <a:defRPr/>
            </a:pPr>
            <a:r>
              <a:rPr lang="en-US" sz="2200" dirty="0">
                <a:latin typeface="+mn-lt"/>
              </a:rPr>
              <a:t>outputs</a:t>
            </a:r>
          </a:p>
          <a:p>
            <a:pPr marL="256032" indent="-256032">
              <a:buSzPct val="100000"/>
              <a:defRPr/>
            </a:pPr>
            <a:r>
              <a:rPr lang="en-US" sz="2200" dirty="0">
                <a:latin typeface="+mn-lt"/>
              </a:rPr>
              <a:t>production</a:t>
            </a:r>
          </a:p>
          <a:p>
            <a:pPr marL="256032" indent="-256032">
              <a:buSzPct val="100000"/>
              <a:defRPr/>
            </a:pPr>
            <a:r>
              <a:rPr lang="en-US" sz="2200" dirty="0">
                <a:latin typeface="+mn-lt"/>
              </a:rPr>
              <a:t>production possibility frontier (</a:t>
            </a:r>
            <a:r>
              <a:rPr lang="en-US" sz="2200" dirty="0" err="1">
                <a:latin typeface="+mn-lt"/>
              </a:rPr>
              <a:t>ppf</a:t>
            </a:r>
            <a:r>
              <a:rPr lang="en-US" sz="2200" dirty="0">
                <a:latin typeface="+mn-lt"/>
              </a:rPr>
              <a:t>)</a:t>
            </a:r>
          </a:p>
          <a:p>
            <a:pPr marL="256032" indent="-256032">
              <a:buSzPct val="100000"/>
              <a:defRPr/>
            </a:pPr>
            <a:r>
              <a:rPr lang="en-US" sz="2200" dirty="0">
                <a:latin typeface="+mn-lt"/>
              </a:rPr>
              <a:t>theory of comparative advantage</a:t>
            </a:r>
            <a:endParaRPr lang="en-US" altLang="en-US" sz="2200" dirty="0">
              <a:latin typeface="+mn-lt"/>
            </a:endParaRPr>
          </a:p>
          <a:p>
            <a:pPr marL="256032" indent="-256032">
              <a:buSzPct val="100000"/>
              <a:defRPr/>
            </a:pPr>
            <a:endParaRPr lang="en-US" altLang="en-US" sz="2200" dirty="0">
              <a:latin typeface="+mn-lt"/>
            </a:endParaRPr>
          </a:p>
        </p:txBody>
      </p:sp>
    </p:spTree>
    <p:extLst>
      <p:ext uri="{BB962C8B-B14F-4D97-AF65-F5344CB8AC3E}">
        <p14:creationId xmlns:p14="http://schemas.microsoft.com/office/powerpoint/2010/main" val="1417474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5596" y="118172"/>
            <a:ext cx="8229600" cy="1207007"/>
          </a:xfrm>
        </p:spPr>
        <p:txBody>
          <a:bodyPr/>
          <a:lstStyle/>
          <a:p>
            <a:r>
              <a:rPr lang="en-IN" dirty="0"/>
              <a:t>Chapter 2 The Economic Problem: Scarcity and Choice </a:t>
            </a:r>
            <a:r>
              <a:rPr lang="en-IN" sz="2800" dirty="0"/>
              <a:t>(2 of 2)</a:t>
            </a:r>
          </a:p>
        </p:txBody>
      </p:sp>
      <p:sp>
        <p:nvSpPr>
          <p:cNvPr id="3" name="Content Placeholder 2"/>
          <p:cNvSpPr>
            <a:spLocks noGrp="1"/>
          </p:cNvSpPr>
          <p:nvPr>
            <p:ph sz="quarter" idx="13"/>
          </p:nvPr>
        </p:nvSpPr>
        <p:spPr>
          <a:xfrm>
            <a:off x="355596" y="1441450"/>
            <a:ext cx="8232775" cy="4598988"/>
          </a:xfrm>
        </p:spPr>
        <p:txBody>
          <a:bodyPr/>
          <a:lstStyle/>
          <a:p>
            <a:pPr marL="342900" indent="-342900"/>
            <a:r>
              <a:rPr lang="en-IN" b="1" kern="1200" dirty="0">
                <a:solidFill>
                  <a:schemeClr val="tx1"/>
                </a:solidFill>
                <a:latin typeface="+mn-lt"/>
                <a:ea typeface="+mn-ea"/>
                <a:cs typeface="Arial" panose="020B0604020202020204" pitchFamily="34" charset="0"/>
              </a:rPr>
              <a:t>capital</a:t>
            </a:r>
            <a:r>
              <a:rPr lang="en-IN" kern="1200" dirty="0">
                <a:solidFill>
                  <a:schemeClr val="tx1"/>
                </a:solidFill>
                <a:latin typeface="+mn-lt"/>
                <a:ea typeface="+mn-ea"/>
                <a:cs typeface="Arial" panose="020B0604020202020204" pitchFamily="34" charset="0"/>
              </a:rPr>
              <a:t> Things that are produced and then used in the production of other goods and services. </a:t>
            </a:r>
          </a:p>
          <a:p>
            <a:pPr marL="342900" indent="-342900"/>
            <a:r>
              <a:rPr lang="en-IN" b="1" kern="1200" dirty="0">
                <a:solidFill>
                  <a:schemeClr val="tx1"/>
                </a:solidFill>
                <a:latin typeface="+mn-lt"/>
                <a:ea typeface="+mn-ea"/>
                <a:cs typeface="Arial" panose="020B0604020202020204" pitchFamily="34" charset="0"/>
              </a:rPr>
              <a:t>factors of production </a:t>
            </a:r>
            <a:r>
              <a:rPr lang="en-IN" kern="1200" dirty="0">
                <a:solidFill>
                  <a:schemeClr val="tx1"/>
                </a:solidFill>
                <a:latin typeface="+mn-lt"/>
                <a:ea typeface="+mn-ea"/>
                <a:cs typeface="Arial" panose="020B0604020202020204" pitchFamily="34" charset="0"/>
              </a:rPr>
              <a:t>(</a:t>
            </a:r>
            <a:r>
              <a:rPr lang="en-IN" b="1" i="1" kern="1200" dirty="0">
                <a:solidFill>
                  <a:schemeClr val="tx1"/>
                </a:solidFill>
                <a:latin typeface="+mn-lt"/>
                <a:ea typeface="+mn-ea"/>
                <a:cs typeface="Arial" panose="020B0604020202020204" pitchFamily="34" charset="0"/>
              </a:rPr>
              <a:t>or</a:t>
            </a:r>
            <a:r>
              <a:rPr lang="en-IN" b="1" kern="1200" dirty="0">
                <a:solidFill>
                  <a:schemeClr val="tx1"/>
                </a:solidFill>
                <a:latin typeface="+mn-lt"/>
                <a:ea typeface="+mn-ea"/>
                <a:cs typeface="Arial" panose="020B0604020202020204" pitchFamily="34" charset="0"/>
              </a:rPr>
              <a:t> factors</a:t>
            </a:r>
            <a:r>
              <a:rPr lang="en-IN" kern="1200" dirty="0">
                <a:solidFill>
                  <a:schemeClr val="tx1"/>
                </a:solidFill>
                <a:latin typeface="+mn-lt"/>
                <a:ea typeface="+mn-ea"/>
                <a:cs typeface="Arial" panose="020B0604020202020204" pitchFamily="34" charset="0"/>
              </a:rPr>
              <a:t>)</a:t>
            </a:r>
            <a:r>
              <a:rPr lang="en-IN" b="1" kern="1200" dirty="0">
                <a:solidFill>
                  <a:schemeClr val="tx1"/>
                </a:solidFill>
                <a:latin typeface="+mn-lt"/>
                <a:ea typeface="+mn-ea"/>
                <a:cs typeface="Arial" panose="020B0604020202020204" pitchFamily="34" charset="0"/>
              </a:rPr>
              <a:t> </a:t>
            </a:r>
            <a:r>
              <a:rPr lang="en-IN" kern="1200" dirty="0">
                <a:solidFill>
                  <a:schemeClr val="tx1"/>
                </a:solidFill>
                <a:latin typeface="+mn-lt"/>
                <a:ea typeface="+mn-ea"/>
                <a:cs typeface="Arial" panose="020B0604020202020204" pitchFamily="34" charset="0"/>
              </a:rPr>
              <a:t>The inputs into the process of production. Another term for resources.</a:t>
            </a:r>
          </a:p>
          <a:p>
            <a:pPr marL="342900" indent="-342900"/>
            <a:r>
              <a:rPr lang="en-IN" b="1" kern="1200" dirty="0">
                <a:solidFill>
                  <a:schemeClr val="tx1"/>
                </a:solidFill>
                <a:latin typeface="+mn-lt"/>
                <a:ea typeface="+mn-ea"/>
                <a:cs typeface="Arial" panose="020B0604020202020204" pitchFamily="34" charset="0"/>
              </a:rPr>
              <a:t>production</a:t>
            </a:r>
            <a:r>
              <a:rPr lang="en-IN" kern="1200" dirty="0">
                <a:solidFill>
                  <a:schemeClr val="tx1"/>
                </a:solidFill>
                <a:latin typeface="+mn-lt"/>
                <a:ea typeface="+mn-ea"/>
                <a:cs typeface="Arial" panose="020B0604020202020204" pitchFamily="34" charset="0"/>
              </a:rPr>
              <a:t> The process that transforms scarce resources into useful goods and services.</a:t>
            </a:r>
          </a:p>
          <a:p>
            <a:pPr marL="342900" indent="-342900"/>
            <a:r>
              <a:rPr lang="en-IN" b="1" kern="1200" dirty="0">
                <a:solidFill>
                  <a:schemeClr val="tx1"/>
                </a:solidFill>
                <a:latin typeface="+mn-lt"/>
                <a:ea typeface="+mn-ea"/>
                <a:cs typeface="Arial" panose="020B0604020202020204" pitchFamily="34" charset="0"/>
              </a:rPr>
              <a:t>inputs </a:t>
            </a:r>
            <a:r>
              <a:rPr lang="en-IN" b="1" i="1" kern="1200" dirty="0">
                <a:solidFill>
                  <a:schemeClr val="tx1"/>
                </a:solidFill>
                <a:latin typeface="+mn-lt"/>
                <a:ea typeface="+mn-ea"/>
                <a:cs typeface="Arial" panose="020B0604020202020204" pitchFamily="34" charset="0"/>
              </a:rPr>
              <a:t>or</a:t>
            </a:r>
            <a:r>
              <a:rPr lang="en-IN" b="1" kern="1200" dirty="0">
                <a:solidFill>
                  <a:schemeClr val="tx1"/>
                </a:solidFill>
                <a:latin typeface="+mn-lt"/>
                <a:ea typeface="+mn-ea"/>
                <a:cs typeface="Arial" panose="020B0604020202020204" pitchFamily="34" charset="0"/>
              </a:rPr>
              <a:t> resources </a:t>
            </a:r>
            <a:r>
              <a:rPr lang="en-IN" kern="1200" dirty="0">
                <a:solidFill>
                  <a:schemeClr val="tx1"/>
                </a:solidFill>
                <a:latin typeface="+mn-lt"/>
                <a:ea typeface="+mn-ea"/>
                <a:cs typeface="Arial" panose="020B0604020202020204" pitchFamily="34" charset="0"/>
              </a:rPr>
              <a:t>Anything provided by nature or previous generations that can be used directly or indirectly to satisfy human wants.</a:t>
            </a:r>
          </a:p>
          <a:p>
            <a:pPr marL="342900" indent="-342900"/>
            <a:r>
              <a:rPr lang="en-US" altLang="en-US" b="1" kern="1200" dirty="0">
                <a:solidFill>
                  <a:schemeClr val="tx1"/>
                </a:solidFill>
                <a:latin typeface="+mn-lt"/>
                <a:ea typeface="+mn-ea"/>
                <a:cs typeface="Arial" panose="020B0604020202020204" pitchFamily="34" charset="0"/>
              </a:rPr>
              <a:t>outputs </a:t>
            </a:r>
            <a:r>
              <a:rPr lang="en-US" altLang="en-US" kern="1200" dirty="0">
                <a:solidFill>
                  <a:schemeClr val="tx1"/>
                </a:solidFill>
                <a:latin typeface="+mn-lt"/>
                <a:ea typeface="+mn-ea"/>
                <a:cs typeface="Arial" panose="020B0604020202020204" pitchFamily="34" charset="0"/>
              </a:rPr>
              <a:t>Goods and services of value to households.</a:t>
            </a:r>
          </a:p>
        </p:txBody>
      </p:sp>
    </p:spTree>
    <p:extLst>
      <p:ext uri="{BB962C8B-B14F-4D97-AF65-F5344CB8AC3E}">
        <p14:creationId xmlns:p14="http://schemas.microsoft.com/office/powerpoint/2010/main" val="163383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1" y="157973"/>
            <a:ext cx="8517467" cy="619385"/>
          </a:xfrm>
        </p:spPr>
        <p:txBody>
          <a:bodyPr/>
          <a:lstStyle/>
          <a:p>
            <a:r>
              <a:rPr lang="en-US" altLang="en-US" dirty="0"/>
              <a:t>Figure 2.1 </a:t>
            </a:r>
            <a:r>
              <a:rPr lang="en-IN" dirty="0">
                <a:latin typeface="Arial" pitchFamily="34" charset="0"/>
              </a:rPr>
              <a:t>The Three Basic Questions</a:t>
            </a:r>
            <a:endParaRPr lang="en-IN" dirty="0"/>
          </a:p>
        </p:txBody>
      </p:sp>
      <p:pic>
        <p:nvPicPr>
          <p:cNvPr id="2050" name="Picture 2" descr="The figure has three images with arrows leading from the first to the second and the second to the third.&#10;• The first image shows a group of three men in front of a factory. Alongside there are images of trees and a sun rising from behind mountains. A text box asks the question” What gets produced?” above the image while below the image is the word “Resources”.&#10;• The second image is of a group of factory buildings with the word “Producers” below it. Above is a text box with the question “How is it produced?”.&#10;• The last image is of a group of houses with the word “Households” and the text box “Who gets what is pro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14" y="1190667"/>
            <a:ext cx="7958185" cy="2426065"/>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sz="quarter" idx="13"/>
          </p:nvPr>
        </p:nvSpPr>
        <p:spPr>
          <a:xfrm>
            <a:off x="348187" y="3857466"/>
            <a:ext cx="8232775" cy="2416016"/>
          </a:xfrm>
        </p:spPr>
        <p:txBody>
          <a:bodyPr>
            <a:spAutoFit/>
          </a:bodyPr>
          <a:lstStyle/>
          <a:p>
            <a:pPr marL="256032" indent="-256032">
              <a:spcBef>
                <a:spcPts val="1500"/>
              </a:spcBef>
              <a:buSzPct val="100000"/>
              <a:buFont typeface="Arial" panose="020B0604020202020204" pitchFamily="34" charset="0"/>
              <a:buChar char="•"/>
            </a:pPr>
            <a:r>
              <a:rPr lang="en-US" altLang="en-US" sz="2000" dirty="0"/>
              <a:t>Every society has some system or process that transforms its scarce resources into useful goods and services.</a:t>
            </a:r>
          </a:p>
          <a:p>
            <a:pPr marL="256032" indent="-256032">
              <a:spcBef>
                <a:spcPts val="1500"/>
              </a:spcBef>
              <a:buSzPct val="100000"/>
              <a:buFont typeface="Arial" panose="020B0604020202020204" pitchFamily="34" charset="0"/>
              <a:buChar char="•"/>
            </a:pPr>
            <a:r>
              <a:rPr lang="en-US" altLang="en-US" sz="2000" dirty="0"/>
              <a:t>In doing so, it must decide what gets produced, how it is produced, and to whom it is distributed. </a:t>
            </a:r>
          </a:p>
          <a:p>
            <a:pPr marL="256032" indent="-256032">
              <a:spcBef>
                <a:spcPts val="1500"/>
              </a:spcBef>
              <a:buSzPct val="100000"/>
              <a:buFont typeface="Arial" panose="020B0604020202020204" pitchFamily="34" charset="0"/>
              <a:buChar char="•"/>
            </a:pPr>
            <a:r>
              <a:rPr lang="en-US" altLang="en-US" sz="2000" dirty="0"/>
              <a:t>The primary resources that must be allocated are land, labor, and capital. </a:t>
            </a:r>
            <a:endParaRPr lang="en-IN" sz="2000" dirty="0"/>
          </a:p>
        </p:txBody>
      </p:sp>
    </p:spTree>
    <p:extLst>
      <p:ext uri="{BB962C8B-B14F-4D97-AF65-F5344CB8AC3E}">
        <p14:creationId xmlns:p14="http://schemas.microsoft.com/office/powerpoint/2010/main" val="362687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49123"/>
            <a:ext cx="8229600" cy="1068290"/>
          </a:xfrm>
        </p:spPr>
        <p:txBody>
          <a:bodyPr anchor="ctr">
            <a:spAutoFit/>
          </a:bodyPr>
          <a:lstStyle/>
          <a:p>
            <a:r>
              <a:rPr lang="en-IN" dirty="0"/>
              <a:t>Scarcity, Choice, and Opportunity Cost</a:t>
            </a:r>
          </a:p>
        </p:txBody>
      </p:sp>
      <p:sp>
        <p:nvSpPr>
          <p:cNvPr id="3" name="Content Placeholder 2"/>
          <p:cNvSpPr>
            <a:spLocks noGrp="1"/>
          </p:cNvSpPr>
          <p:nvPr>
            <p:ph sz="quarter" idx="13"/>
          </p:nvPr>
        </p:nvSpPr>
        <p:spPr>
          <a:xfrm>
            <a:off x="355596" y="1449917"/>
            <a:ext cx="8232775" cy="2785348"/>
          </a:xfrm>
        </p:spPr>
        <p:txBody>
          <a:bodyPr>
            <a:spAutoFit/>
          </a:bodyPr>
          <a:lstStyle/>
          <a:p>
            <a:pPr marL="0" indent="0">
              <a:buClr>
                <a:srgbClr val="0070C0"/>
              </a:buClr>
              <a:buSzPct val="100000"/>
              <a:buNone/>
            </a:pPr>
            <a:r>
              <a:rPr lang="en-IN" b="1" dirty="0"/>
              <a:t>Scarcity and Choice in a One-Person Economy</a:t>
            </a:r>
          </a:p>
          <a:p>
            <a:pPr marL="342900" indent="-342900"/>
            <a:r>
              <a:rPr lang="en-IN" kern="1200" dirty="0">
                <a:solidFill>
                  <a:schemeClr val="tx1"/>
                </a:solidFill>
                <a:latin typeface="+mn-lt"/>
                <a:ea typeface="+mn-ea"/>
                <a:cs typeface="Arial" panose="020B0604020202020204" pitchFamily="34" charset="0"/>
              </a:rPr>
              <a:t>Nearly all the same basic decisions that characterize complex economies must also be made in a simple economy. </a:t>
            </a:r>
          </a:p>
          <a:p>
            <a:pPr marL="342900" indent="-342900"/>
            <a:r>
              <a:rPr lang="en-IN" kern="1200" dirty="0">
                <a:solidFill>
                  <a:schemeClr val="tx1"/>
                </a:solidFill>
                <a:latin typeface="+mn-lt"/>
                <a:ea typeface="+mn-ea"/>
                <a:cs typeface="Arial" panose="020B0604020202020204" pitchFamily="34" charset="0"/>
              </a:rPr>
              <a:t>A person must decide what to produce and how and when to produce it.</a:t>
            </a:r>
            <a:endParaRPr lang="en-US"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63808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98398"/>
            <a:ext cx="8229600" cy="1175119"/>
          </a:xfrm>
        </p:spPr>
        <p:txBody>
          <a:bodyPr anchor="ctr">
            <a:noAutofit/>
          </a:bodyPr>
          <a:lstStyle/>
          <a:p>
            <a:r>
              <a:rPr lang="en-US" dirty="0"/>
              <a:t>Scarcity and Choice in a One-Person Economy</a:t>
            </a:r>
          </a:p>
        </p:txBody>
      </p:sp>
      <p:sp>
        <p:nvSpPr>
          <p:cNvPr id="3" name="Content Placeholder 2"/>
          <p:cNvSpPr>
            <a:spLocks noGrp="1"/>
          </p:cNvSpPr>
          <p:nvPr>
            <p:ph sz="quarter" idx="13"/>
          </p:nvPr>
        </p:nvSpPr>
        <p:spPr>
          <a:xfrm>
            <a:off x="355596" y="1449917"/>
            <a:ext cx="8232775" cy="2452949"/>
          </a:xfrm>
        </p:spPr>
        <p:txBody>
          <a:bodyPr>
            <a:spAutoFit/>
          </a:bodyPr>
          <a:lstStyle/>
          <a:p>
            <a:pPr marL="0" indent="0">
              <a:spcAft>
                <a:spcPct val="10000"/>
              </a:spcAft>
              <a:buClr>
                <a:srgbClr val="0070C0"/>
              </a:buClr>
              <a:buSzPct val="100000"/>
              <a:buNone/>
              <a:defRPr/>
            </a:pPr>
            <a:r>
              <a:rPr lang="en-IN" b="1" dirty="0"/>
              <a:t>Opportunity Cost</a:t>
            </a:r>
          </a:p>
          <a:p>
            <a:pPr marL="342900" indent="-342900">
              <a:defRPr/>
            </a:pPr>
            <a:r>
              <a:rPr lang="en-IN" kern="1200" dirty="0">
                <a:solidFill>
                  <a:schemeClr val="tx1"/>
                </a:solidFill>
                <a:latin typeface="+mn-lt"/>
                <a:ea typeface="+mn-ea"/>
                <a:cs typeface="Arial" panose="020B0604020202020204" pitchFamily="34" charset="0"/>
              </a:rPr>
              <a:t>The concepts of constrained choice and scarcity are central to the discipline of economics.</a:t>
            </a:r>
          </a:p>
          <a:p>
            <a:pPr marL="342900" indent="-342900"/>
            <a:r>
              <a:rPr lang="en-US" altLang="en-US" b="1" kern="1200" dirty="0">
                <a:solidFill>
                  <a:schemeClr val="tx1"/>
                </a:solidFill>
                <a:latin typeface="+mn-lt"/>
                <a:ea typeface="+mn-ea"/>
                <a:cs typeface="Arial" panose="020B0604020202020204" pitchFamily="34" charset="0"/>
              </a:rPr>
              <a:t>opportunity cost </a:t>
            </a:r>
            <a:r>
              <a:rPr lang="en-US" altLang="en-US" kern="1200" dirty="0">
                <a:solidFill>
                  <a:schemeClr val="tx1"/>
                </a:solidFill>
                <a:latin typeface="+mn-lt"/>
                <a:ea typeface="+mn-ea"/>
                <a:cs typeface="Arial" panose="020B0604020202020204" pitchFamily="34" charset="0"/>
              </a:rPr>
              <a:t>The best alternative that we give up, or forgo, when we make a choice or decision. </a:t>
            </a:r>
            <a:endParaRPr lang="en-US"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1458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26858"/>
            <a:ext cx="8229600" cy="563077"/>
          </a:xfrm>
        </p:spPr>
        <p:txBody>
          <a:bodyPr anchor="ctr">
            <a:noAutofit/>
          </a:bodyPr>
          <a:lstStyle/>
          <a:p>
            <a:r>
              <a:rPr lang="pt-BR" dirty="0"/>
              <a:t>Economics In Practice </a:t>
            </a:r>
            <a:r>
              <a:rPr lang="pt-BR" sz="2800" dirty="0"/>
              <a:t>(1 of 2)</a:t>
            </a:r>
          </a:p>
        </p:txBody>
      </p:sp>
      <p:sp>
        <p:nvSpPr>
          <p:cNvPr id="3" name="Content Placeholder 2"/>
          <p:cNvSpPr>
            <a:spLocks noGrp="1"/>
          </p:cNvSpPr>
          <p:nvPr>
            <p:ph sz="quarter" idx="15"/>
          </p:nvPr>
        </p:nvSpPr>
        <p:spPr>
          <a:xfrm>
            <a:off x="348187" y="745684"/>
            <a:ext cx="8223250" cy="479056"/>
          </a:xfrm>
        </p:spPr>
        <p:txBody>
          <a:bodyPr anchor="ctr"/>
          <a:lstStyle/>
          <a:p>
            <a:pPr marL="0" indent="0">
              <a:spcBef>
                <a:spcPts val="0"/>
              </a:spcBef>
              <a:buNone/>
            </a:pPr>
            <a:r>
              <a:rPr lang="en-IN" sz="2800" b="1" dirty="0">
                <a:solidFill>
                  <a:srgbClr val="007FA3"/>
                </a:solidFill>
                <a:latin typeface="+mj-lt"/>
                <a:ea typeface="Times New Roman"/>
                <a:cs typeface="Times New Roman"/>
                <a:sym typeface="Times New Roman"/>
              </a:rPr>
              <a:t>Frozen Foods and Opportunity Costs</a:t>
            </a:r>
          </a:p>
        </p:txBody>
      </p:sp>
      <p:sp>
        <p:nvSpPr>
          <p:cNvPr id="4" name="Content Placeholder 3"/>
          <p:cNvSpPr>
            <a:spLocks noGrp="1"/>
          </p:cNvSpPr>
          <p:nvPr>
            <p:ph sz="quarter" idx="14"/>
          </p:nvPr>
        </p:nvSpPr>
        <p:spPr>
          <a:xfrm>
            <a:off x="372530" y="1440125"/>
            <a:ext cx="4131737" cy="3146985"/>
          </a:xfrm>
          <a:prstGeom prst="rect">
            <a:avLst/>
          </a:prstGeom>
        </p:spPr>
        <p:txBody>
          <a:bodyPr wrap="square" anchor="ctr">
            <a:spAutoFit/>
          </a:bodyPr>
          <a:lstStyle/>
          <a:p>
            <a:pPr marL="0" indent="0">
              <a:buSzPct val="100000"/>
              <a:buNone/>
            </a:pPr>
            <a:r>
              <a:rPr lang="en-IN" sz="1800" dirty="0">
                <a:latin typeface="+mn-lt"/>
              </a:rPr>
              <a:t>The growth of the frozen dinner entrée market in the last 50 years is a good example of the role of opportunity costs in our lives.</a:t>
            </a:r>
          </a:p>
          <a:p>
            <a:pPr marL="0" indent="0">
              <a:buSzPct val="100000"/>
              <a:buNone/>
            </a:pPr>
            <a:r>
              <a:rPr lang="en-IN" sz="1800" dirty="0">
                <a:latin typeface="+mn-lt"/>
              </a:rPr>
              <a:t>Many entrepreneurs find that the simple tools of economics—like the idea of opportunity costs—help them anticipate what products will be profitable for them to produce in the future.</a:t>
            </a:r>
          </a:p>
        </p:txBody>
      </p:sp>
      <p:pic>
        <p:nvPicPr>
          <p:cNvPr id="3074" name="Picture 2" descr="An image of a woman selecting a package in a supermarket ais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477" y="1669854"/>
            <a:ext cx="4137181" cy="275952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3"/>
          </p:nvPr>
        </p:nvSpPr>
        <p:spPr>
          <a:xfrm>
            <a:off x="364063" y="4705859"/>
            <a:ext cx="8232775" cy="1723518"/>
          </a:xfrm>
        </p:spPr>
        <p:txBody>
          <a:bodyPr anchor="ctr">
            <a:spAutoFit/>
          </a:bodyPr>
          <a:lstStyle/>
          <a:p>
            <a:pPr marL="0" indent="0">
              <a:spcBef>
                <a:spcPts val="1200"/>
              </a:spcBef>
              <a:buNone/>
            </a:pPr>
            <a:r>
              <a:rPr lang="en-IN" sz="1800" dirty="0"/>
              <a:t>CRITICAL THINKING</a:t>
            </a:r>
          </a:p>
          <a:p>
            <a:pPr marL="342900" indent="-342900">
              <a:spcBef>
                <a:spcPts val="1200"/>
              </a:spcBef>
              <a:buFont typeface="Arial" panose="020B0604020202020204" pitchFamily="34" charset="0"/>
              <a:buAutoNum type="arabicPeriod"/>
            </a:pPr>
            <a:r>
              <a:rPr lang="en-IN" sz="1800" dirty="0"/>
              <a:t>Many people think that soda consumption also leads to increased obesity. Many schools have banned the sale of soda in vending machines. Use the idea of opportunity costs to explain why some people think these bans will reduce consumption. Do you agree?</a:t>
            </a:r>
          </a:p>
        </p:txBody>
      </p:sp>
    </p:spTree>
    <p:extLst>
      <p:ext uri="{BB962C8B-B14F-4D97-AF65-F5344CB8AC3E}">
        <p14:creationId xmlns:p14="http://schemas.microsoft.com/office/powerpoint/2010/main" val="19653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29" y="95709"/>
            <a:ext cx="8229600" cy="1175119"/>
          </a:xfrm>
        </p:spPr>
        <p:txBody>
          <a:bodyPr anchor="ctr">
            <a:noAutofit/>
          </a:bodyPr>
          <a:lstStyle/>
          <a:p>
            <a:r>
              <a:rPr lang="en-IN" dirty="0"/>
              <a:t>Scarcity and Choice in an Economy of Two or More </a:t>
            </a:r>
            <a:r>
              <a:rPr lang="en-IN" sz="2800" dirty="0"/>
              <a:t>(1 of 2)</a:t>
            </a:r>
          </a:p>
        </p:txBody>
      </p:sp>
      <p:sp>
        <p:nvSpPr>
          <p:cNvPr id="3" name="Content Placeholder 2"/>
          <p:cNvSpPr>
            <a:spLocks noGrp="1"/>
          </p:cNvSpPr>
          <p:nvPr>
            <p:ph sz="quarter" idx="13"/>
          </p:nvPr>
        </p:nvSpPr>
        <p:spPr>
          <a:xfrm>
            <a:off x="364063" y="1388530"/>
            <a:ext cx="8232775" cy="4919131"/>
          </a:xfrm>
        </p:spPr>
        <p:txBody>
          <a:bodyPr anchor="ctr">
            <a:noAutofit/>
          </a:bodyPr>
          <a:lstStyle/>
          <a:p>
            <a:pPr marL="0" indent="0">
              <a:spcBef>
                <a:spcPct val="35000"/>
              </a:spcBef>
              <a:spcAft>
                <a:spcPct val="10000"/>
              </a:spcAft>
              <a:buNone/>
              <a:defRPr/>
            </a:pPr>
            <a:r>
              <a:rPr lang="en-IN" sz="2200" b="1" kern="0" dirty="0">
                <a:latin typeface="+mn-lt"/>
                <a:cs typeface="Times New Roman" pitchFamily="18" charset="0"/>
              </a:rPr>
              <a:t>Specialization, Exchange, and Comparative Advantage</a:t>
            </a:r>
          </a:p>
          <a:p>
            <a:pPr marL="342900" indent="-342900">
              <a:spcBef>
                <a:spcPts val="1800"/>
              </a:spcBef>
              <a:defRPr/>
            </a:pPr>
            <a:r>
              <a:rPr lang="en-IN" altLang="en-US" sz="2200" b="1" dirty="0">
                <a:latin typeface="+mn-lt"/>
                <a:cs typeface="Arial" pitchFamily="34" charset="0"/>
              </a:rPr>
              <a:t>theory of comparative advantage </a:t>
            </a:r>
            <a:r>
              <a:rPr lang="en-IN" altLang="en-US" sz="2200" dirty="0">
                <a:latin typeface="+mn-lt"/>
                <a:cs typeface="Arial" pitchFamily="34" charset="0"/>
              </a:rPr>
              <a:t>Ricardo’s theory that specialization and free trade will benefit all trading parties, even those that may be “absolutely” more efficient producers.</a:t>
            </a:r>
          </a:p>
          <a:p>
            <a:pPr marL="342900" indent="-342900">
              <a:spcBef>
                <a:spcPts val="1800"/>
              </a:spcBef>
              <a:defRPr/>
            </a:pPr>
            <a:r>
              <a:rPr lang="en-IN" altLang="en-US" sz="2200" b="1" dirty="0">
                <a:latin typeface="+mn-lt"/>
                <a:cs typeface="Arial" pitchFamily="34" charset="0"/>
              </a:rPr>
              <a:t>absolute advantage </a:t>
            </a:r>
            <a:r>
              <a:rPr lang="en-IN" altLang="en-US" sz="2200" dirty="0">
                <a:latin typeface="+mn-lt"/>
                <a:cs typeface="Arial" pitchFamily="34" charset="0"/>
              </a:rPr>
              <a:t>A producer has an absolute advantage over another in the production of a good or service if he or she can produce that product using fewer resources (a lower absolute cost per unit).</a:t>
            </a:r>
          </a:p>
          <a:p>
            <a:pPr marL="342900" indent="-342900">
              <a:spcBef>
                <a:spcPts val="1800"/>
              </a:spcBef>
              <a:defRPr/>
            </a:pPr>
            <a:r>
              <a:rPr lang="en-IN" altLang="en-US" sz="2200" b="1" dirty="0">
                <a:latin typeface="+mn-lt"/>
                <a:cs typeface="Arial" pitchFamily="34" charset="0"/>
              </a:rPr>
              <a:t>comparative advantage </a:t>
            </a:r>
            <a:r>
              <a:rPr lang="en-IN" altLang="en-US" sz="2200" dirty="0">
                <a:latin typeface="+mn-lt"/>
                <a:cs typeface="Arial" pitchFamily="34" charset="0"/>
              </a:rPr>
              <a:t>A producer has a comparative advantage over another in the production of a good or service if he or she can produce that product at a lower </a:t>
            </a:r>
            <a:r>
              <a:rPr lang="en-IN" altLang="en-US" sz="2200" i="1" dirty="0">
                <a:latin typeface="+mn-lt"/>
                <a:cs typeface="Arial" pitchFamily="34" charset="0"/>
              </a:rPr>
              <a:t>opportunity cost.</a:t>
            </a:r>
          </a:p>
        </p:txBody>
      </p:sp>
    </p:spTree>
    <p:extLst>
      <p:ext uri="{BB962C8B-B14F-4D97-AF65-F5344CB8AC3E}">
        <p14:creationId xmlns:p14="http://schemas.microsoft.com/office/powerpoint/2010/main" val="2051419696"/>
      </p:ext>
    </p:extLst>
  </p:cSld>
  <p:clrMapOvr>
    <a:masterClrMapping/>
  </p:clrMapOvr>
</p:sld>
</file>

<file path=ppt/theme/theme1.xml><?xml version="1.0" encoding="utf-8"?>
<a:theme xmlns:a="http://schemas.openxmlformats.org/drawingml/2006/main" name="508 Lecture">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34591</TotalTime>
  <Words>2791</Words>
  <Application>Microsoft Office PowerPoint</Application>
  <PresentationFormat>On-screen Show (4:3)</PresentationFormat>
  <Paragraphs>311</Paragraphs>
  <Slides>38</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Noto Sans Symbols</vt:lpstr>
      <vt:lpstr>Times New Roman</vt:lpstr>
      <vt:lpstr>Verdana</vt:lpstr>
      <vt:lpstr>508 Lecture</vt:lpstr>
      <vt:lpstr>Principles of Economics</vt:lpstr>
      <vt:lpstr>Chapter Outline and Learning Objectives</vt:lpstr>
      <vt:lpstr>Chapter 2 The Economic Problem: Scarcity and Choice (1 of 2)</vt:lpstr>
      <vt:lpstr>Chapter 2 The Economic Problem: Scarcity and Choice (2 of 2)</vt:lpstr>
      <vt:lpstr>Figure 2.1 The Three Basic Questions</vt:lpstr>
      <vt:lpstr>Scarcity, Choice, and Opportunity Cost</vt:lpstr>
      <vt:lpstr>Scarcity and Choice in a One-Person Economy</vt:lpstr>
      <vt:lpstr>Economics In Practice (1 of 2)</vt:lpstr>
      <vt:lpstr>Scarcity and Choice in an Economy of Two or More (1 of 2)</vt:lpstr>
      <vt:lpstr>Figure 2.2 Comparative Advantage and the Gains from Trade</vt:lpstr>
      <vt:lpstr>Figure 2.3 Production Possibilities with and without Trade</vt:lpstr>
      <vt:lpstr>Scarcity and Choice in an Economy of Two or More (2 of 2)</vt:lpstr>
      <vt:lpstr>The Production Possibility Frontier (1 of 7)</vt:lpstr>
      <vt:lpstr>Figure 2.4 Production Possibility Frontier</vt:lpstr>
      <vt:lpstr>The Production Possibility Frontier (2 of 7)</vt:lpstr>
      <vt:lpstr>The Production Possibility Frontier (3 of 7)</vt:lpstr>
      <vt:lpstr>Table 2.1 Production Possibility Schedule for Total Corn and Wheat Production in Ohio and Kansas</vt:lpstr>
      <vt:lpstr>The Production Possibility Frontier (4 of 7)</vt:lpstr>
      <vt:lpstr>The Production Possibility Frontier (5 of 7)</vt:lpstr>
      <vt:lpstr>Figure 2.6 Inefficiency from Misallocation of Land in Farming</vt:lpstr>
      <vt:lpstr>The Production Possibility Frontier (6 of 7)</vt:lpstr>
      <vt:lpstr>The Production Possibility Frontier  (7 of 7)</vt:lpstr>
      <vt:lpstr>Table 2.2 Increasing Productivity in Corn and Wheat Production in the United States, 1935–2017</vt:lpstr>
      <vt:lpstr>Figure 2.7 Economic Growth Shifts the PPF Up and to the Right</vt:lpstr>
      <vt:lpstr>Figure 2.8 Capital Goods and Growth in Poor and Rich Countries</vt:lpstr>
      <vt:lpstr>Economics In Practice (2 of 2)</vt:lpstr>
      <vt:lpstr>The Economic Problem</vt:lpstr>
      <vt:lpstr>Economic Systems and the Role of Government (1 of 7)</vt:lpstr>
      <vt:lpstr>Economic Systems and the Role of Government (2 of 7)</vt:lpstr>
      <vt:lpstr>Economic Systems and the Role of Government (3 of 7)</vt:lpstr>
      <vt:lpstr>Economic Systems and the Role of Government (4 of 7)</vt:lpstr>
      <vt:lpstr>Economic Systems and the Role of Government (5 of 7)</vt:lpstr>
      <vt:lpstr>Economic Systems and the Role of Government (6 of 7)</vt:lpstr>
      <vt:lpstr>Economic Systems and the Role of Government (7 of 7)</vt:lpstr>
      <vt:lpstr>Mixed Systems, Markets, and Governments</vt:lpstr>
      <vt:lpstr>Looking Ahead</vt:lpstr>
      <vt:lpstr>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420</cp:revision>
  <dcterms:modified xsi:type="dcterms:W3CDTF">2019-08-22T15:05:11Z</dcterms:modified>
</cp:coreProperties>
</file>