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415" r:id="rId2"/>
    <p:sldId id="491" r:id="rId3"/>
    <p:sldId id="455" r:id="rId4"/>
    <p:sldId id="380" r:id="rId5"/>
    <p:sldId id="418" r:id="rId6"/>
    <p:sldId id="492" r:id="rId7"/>
    <p:sldId id="493" r:id="rId8"/>
    <p:sldId id="494" r:id="rId9"/>
    <p:sldId id="495" r:id="rId10"/>
    <p:sldId id="496" r:id="rId11"/>
    <p:sldId id="497" r:id="rId12"/>
    <p:sldId id="498" r:id="rId13"/>
    <p:sldId id="499" r:id="rId14"/>
    <p:sldId id="500" r:id="rId15"/>
    <p:sldId id="501" r:id="rId16"/>
    <p:sldId id="502" r:id="rId17"/>
    <p:sldId id="503" r:id="rId18"/>
    <p:sldId id="504" r:id="rId19"/>
    <p:sldId id="505" r:id="rId20"/>
    <p:sldId id="506" r:id="rId21"/>
    <p:sldId id="507" r:id="rId22"/>
    <p:sldId id="508" r:id="rId23"/>
    <p:sldId id="509" r:id="rId24"/>
    <p:sldId id="510" r:id="rId25"/>
    <p:sldId id="515" r:id="rId26"/>
    <p:sldId id="511" r:id="rId27"/>
    <p:sldId id="512" r:id="rId28"/>
    <p:sldId id="513" r:id="rId29"/>
    <p:sldId id="514" r:id="rId30"/>
    <p:sldId id="51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44" userDrawn="1">
          <p15:clr>
            <a:srgbClr val="A4A3A4"/>
          </p15:clr>
        </p15:guide>
        <p15:guide id="4" orient="horz" pos="436" userDrawn="1">
          <p15:clr>
            <a:srgbClr val="A4A3A4"/>
          </p15:clr>
        </p15:guide>
        <p15:guide id="5" orient="horz" pos="768" userDrawn="1">
          <p15:clr>
            <a:srgbClr val="A4A3A4"/>
          </p15:clr>
        </p15:guide>
        <p15:guide id="6" pos="288" userDrawn="1">
          <p15:clr>
            <a:srgbClr val="A4A3A4"/>
          </p15:clr>
        </p15:guide>
        <p15:guide id="8" pos="5457" userDrawn="1">
          <p15:clr>
            <a:srgbClr val="A4A3A4"/>
          </p15:clr>
        </p15:guide>
        <p15:guide id="9" pos="1827" userDrawn="1">
          <p15:clr>
            <a:srgbClr val="A4A3A4"/>
          </p15:clr>
        </p15:guide>
        <p15:guide id="10" orient="horz" pos="4176" userDrawn="1">
          <p15:clr>
            <a:srgbClr val="A4A3A4"/>
          </p15:clr>
        </p15:guide>
        <p15:guide id="11" orient="horz" pos="432">
          <p15:clr>
            <a:srgbClr val="A4A3A4"/>
          </p15:clr>
        </p15:guide>
        <p15:guide id="12" orient="horz" pos="4032">
          <p15:clr>
            <a:srgbClr val="A4A3A4"/>
          </p15:clr>
        </p15:guide>
        <p15:guide id="13" orient="horz" pos="1200">
          <p15:clr>
            <a:srgbClr val="A4A3A4"/>
          </p15:clr>
        </p15:guide>
        <p15:guide id="14" pos="30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652" autoAdjust="0"/>
    <p:restoredTop sz="77829" autoAdjust="0"/>
  </p:normalViewPr>
  <p:slideViewPr>
    <p:cSldViewPr>
      <p:cViewPr varScale="1">
        <p:scale>
          <a:sx n="114" d="100"/>
          <a:sy n="114" d="100"/>
        </p:scale>
        <p:origin x="1122" y="102"/>
      </p:cViewPr>
      <p:guideLst>
        <p:guide orient="horz" pos="2160"/>
        <p:guide pos="2880"/>
        <p:guide orient="horz" pos="144"/>
        <p:guide orient="horz" pos="436"/>
        <p:guide orient="horz" pos="768"/>
        <p:guide pos="288"/>
        <p:guide pos="5457"/>
        <p:guide pos="1827"/>
        <p:guide orient="horz" pos="4176"/>
        <p:guide orient="horz" pos="432"/>
        <p:guide orient="horz" pos="4032"/>
        <p:guide orient="horz" pos="1200"/>
        <p:guide pos="3072"/>
      </p:guideLst>
    </p:cSldViewPr>
  </p:slideViewPr>
  <p:outlineViewPr>
    <p:cViewPr>
      <p:scale>
        <a:sx n="33" d="100"/>
        <a:sy n="33" d="100"/>
      </p:scale>
      <p:origin x="0" y="509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10/9/2019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10/9/2019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935204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19352049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30</a:t>
            </a:fld>
            <a:endParaRPr kumimoji="0" lang="en-US" sz="12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781810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6997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10/9/2019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10/9/2019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lvl1pPr>
              <a:defRPr>
                <a:latin typeface="+mj-lt"/>
              </a:defRPr>
            </a:lvl1pPr>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8" name="Text Placeholder 22"/>
          <p:cNvSpPr>
            <a:spLocks noGrp="1"/>
          </p:cNvSpPr>
          <p:nvPr>
            <p:ph type="body" sz="quarter" idx="16" hasCustomPrompt="1"/>
          </p:nvPr>
        </p:nvSpPr>
        <p:spPr>
          <a:xfrm>
            <a:off x="2834640" y="6400800"/>
            <a:ext cx="6080760" cy="27432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pic>
        <p:nvPicPr>
          <p:cNvPr id="12"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3877391222"/>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p>
            <a:pPr lvl="0"/>
            <a:r>
              <a:rPr lang="en-US" dirty="0"/>
              <a:t>Edit Master text styles</a:t>
            </a:r>
          </a:p>
        </p:txBody>
      </p:sp>
    </p:spTree>
    <p:extLst>
      <p:ext uri="{BB962C8B-B14F-4D97-AF65-F5344CB8AC3E}">
        <p14:creationId xmlns:p14="http://schemas.microsoft.com/office/powerpoint/2010/main" val="311122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10/9/2019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18" name="Text Placeholder 17"/>
          <p:cNvSpPr>
            <a:spLocks noGrp="1"/>
          </p:cNvSpPr>
          <p:nvPr>
            <p:ph type="body" sz="quarter" idx="16"/>
          </p:nvPr>
        </p:nvSpPr>
        <p:spPr>
          <a:xfrm>
            <a:off x="1752600" y="6529254"/>
            <a:ext cx="5867400" cy="187537"/>
          </a:xfrm>
        </p:spPr>
        <p:txBody>
          <a:bodyPr/>
          <a:lstStyle>
            <a:lvl1pPr marL="0" indent="0">
              <a:buNone/>
              <a:defRPr sz="1200" baseline="0"/>
            </a:lvl1pPr>
          </a:lstStyle>
          <a:p>
            <a:pPr lvl="0"/>
            <a:endParaRPr lang="en-IN" dirty="0"/>
          </a:p>
        </p:txBody>
      </p:sp>
      <p:pic>
        <p:nvPicPr>
          <p:cNvPr id="17" name="Picture 16"/>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685800" y="1703155"/>
            <a:ext cx="3369600" cy="4564800"/>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10/9/2019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10/9/2019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838200"/>
            <a:ext cx="8229600" cy="474452"/>
          </a:xfrm>
        </p:spPr>
        <p:txBody>
          <a:bodyPr/>
          <a:lstStyle/>
          <a:p>
            <a:r>
              <a:rPr lang="en-US" dirty="0"/>
              <a:t>Click to edit Master title style</a:t>
            </a:r>
          </a:p>
        </p:txBody>
      </p:sp>
      <p:sp>
        <p:nvSpPr>
          <p:cNvPr id="3" name="Content Placeholder 2"/>
          <p:cNvSpPr>
            <a:spLocks noGrp="1"/>
          </p:cNvSpPr>
          <p:nvPr>
            <p:ph idx="1"/>
          </p:nvPr>
        </p:nvSpPr>
        <p:spPr>
          <a:xfrm>
            <a:off x="457200" y="1447800"/>
            <a:ext cx="8205788" cy="685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10/9/2019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Content Placeholder 3"/>
          <p:cNvSpPr>
            <a:spLocks noGrp="1"/>
          </p:cNvSpPr>
          <p:nvPr>
            <p:ph sz="quarter" idx="13"/>
          </p:nvPr>
        </p:nvSpPr>
        <p:spPr>
          <a:xfrm>
            <a:off x="457200" y="2286000"/>
            <a:ext cx="8205788"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4"/>
          </p:nvPr>
        </p:nvSpPr>
        <p:spPr>
          <a:xfrm>
            <a:off x="457200" y="3086100"/>
            <a:ext cx="8205788"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15"/>
          </p:nvPr>
        </p:nvSpPr>
        <p:spPr>
          <a:xfrm>
            <a:off x="457200" y="3962400"/>
            <a:ext cx="8205788"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16"/>
          </p:nvPr>
        </p:nvSpPr>
        <p:spPr>
          <a:xfrm>
            <a:off x="457200" y="4724400"/>
            <a:ext cx="8205788"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Content Placeholder 15"/>
          <p:cNvSpPr>
            <a:spLocks noGrp="1"/>
          </p:cNvSpPr>
          <p:nvPr>
            <p:ph sz="quarter" idx="17"/>
          </p:nvPr>
        </p:nvSpPr>
        <p:spPr>
          <a:xfrm>
            <a:off x="457200" y="5562600"/>
            <a:ext cx="8205788" cy="45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619501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685800"/>
            <a:ext cx="8229600" cy="626852"/>
          </a:xfrm>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05788" cy="990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10/9/2019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Content Placeholder 3"/>
          <p:cNvSpPr>
            <a:spLocks noGrp="1"/>
          </p:cNvSpPr>
          <p:nvPr>
            <p:ph sz="quarter" idx="13"/>
          </p:nvPr>
        </p:nvSpPr>
        <p:spPr>
          <a:xfrm>
            <a:off x="457200" y="2819400"/>
            <a:ext cx="8205788"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4"/>
          </p:nvPr>
        </p:nvSpPr>
        <p:spPr>
          <a:xfrm>
            <a:off x="457200" y="4038600"/>
            <a:ext cx="8205788"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11"/>
          <p:cNvSpPr>
            <a:spLocks noGrp="1"/>
          </p:cNvSpPr>
          <p:nvPr>
            <p:ph sz="quarter" idx="15"/>
          </p:nvPr>
        </p:nvSpPr>
        <p:spPr>
          <a:xfrm>
            <a:off x="457200" y="5181600"/>
            <a:ext cx="8205788" cy="83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497057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10/9/2019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10/9/2019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0" name="Text Placeholder 1">
            <a:extLst>
              <a:ext uri="{FF2B5EF4-FFF2-40B4-BE49-F238E27FC236}">
                <a16:creationId xmlns:a16="http://schemas.microsoft.com/office/drawing/2014/main" id="{B90BF7CC-C13E-4975-9A72-17609AD86A49}"/>
              </a:ext>
            </a:extLst>
          </p:cNvPr>
          <p:cNvSpPr txBox="1">
            <a:spLocks/>
          </p:cNvSpPr>
          <p:nvPr userDrawn="1"/>
        </p:nvSpPr>
        <p:spPr>
          <a:xfrm>
            <a:off x="2224086" y="6432306"/>
            <a:ext cx="6545037" cy="276999"/>
          </a:xfrm>
          <a:prstGeom prst="rect">
            <a:avLst/>
          </a:prstGeom>
        </p:spPr>
        <p:txBody>
          <a:bodyPr wrap="square">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ClrTx/>
              <a:buNone/>
              <a:defRPr/>
            </a:pPr>
            <a:r>
              <a:rPr lang="en-US" sz="1200" dirty="0">
                <a:latin typeface="Verdana" pitchFamily="34" charset="0"/>
                <a:ea typeface="Verdana" pitchFamily="34" charset="0"/>
                <a:cs typeface="Verdana" pitchFamily="34" charset="0"/>
              </a:rPr>
              <a:t>Copyright © 2020, 2016, 2011 Pearson Education, Inc. All Rights Reserved</a:t>
            </a:r>
            <a:endParaRPr lang="en-US" altLang="en-US" sz="1200" dirty="0">
              <a:latin typeface="Verdana" pitchFamily="34" charset="0"/>
              <a:ea typeface="Verdana" pitchFamily="34" charset="0"/>
              <a:cs typeface="Verdana" pitchFamily="34" charset="0"/>
            </a:endParaRPr>
          </a:p>
        </p:txBody>
      </p:sp>
      <p:pic>
        <p:nvPicPr>
          <p:cNvPr id="14" name="Shape 15" descr="Pearson Logo"/>
          <p:cNvPicPr preferRelativeResize="0"/>
          <p:nvPr userDrawn="1"/>
        </p:nvPicPr>
        <p:blipFill rotWithShape="1">
          <a:blip r:embed="rId16">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63" r:id="rId5"/>
    <p:sldLayoutId id="2147483662" r:id="rId6"/>
    <p:sldLayoutId id="2147483659" r:id="rId7"/>
    <p:sldLayoutId id="2147483658" r:id="rId8"/>
    <p:sldLayoutId id="2147483660" r:id="rId9"/>
    <p:sldLayoutId id="2147483651" r:id="rId10"/>
    <p:sldLayoutId id="2147483654" r:id="rId11"/>
    <p:sldLayoutId id="2147483655" r:id="rId12"/>
    <p:sldLayoutId id="2147483661" r:id="rId13"/>
    <p:sldLayoutId id="2147483664" r:id="rId14"/>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5456" userDrawn="1">
          <p15:clr>
            <a:srgbClr val="F26B43"/>
          </p15:clr>
        </p15:guide>
        <p15:guide id="3" orient="horz" pos="417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hyperlink" Target="fairmodel.com.yale.edu/rayfair/pdf/2000c.pdf." TargetMode="External"/><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3" y="220640"/>
            <a:ext cx="8205785" cy="553998"/>
          </a:xfrm>
        </p:spPr>
        <p:txBody>
          <a:bodyPr wrap="square">
            <a:spAutoFit/>
          </a:bodyPr>
          <a:lstStyle/>
          <a:p>
            <a:r>
              <a:rPr lang="en-US" sz="3600" dirty="0"/>
              <a:t>Principles of Economics </a:t>
            </a:r>
            <a:r>
              <a:rPr lang="en-US" sz="2800" dirty="0"/>
              <a:t>(1 of 2)</a:t>
            </a:r>
            <a:endParaRPr lang="en-IN" sz="2800" dirty="0"/>
          </a:p>
        </p:txBody>
      </p:sp>
      <p:sp>
        <p:nvSpPr>
          <p:cNvPr id="3" name="Text Placeholder 2"/>
          <p:cNvSpPr>
            <a:spLocks noGrp="1"/>
          </p:cNvSpPr>
          <p:nvPr>
            <p:ph type="body" sz="quarter" idx="13"/>
          </p:nvPr>
        </p:nvSpPr>
        <p:spPr>
          <a:xfrm>
            <a:off x="457206" y="965303"/>
            <a:ext cx="8229600" cy="305749"/>
          </a:xfrm>
        </p:spPr>
        <p:txBody>
          <a:bodyPr anchor="ctr">
            <a:spAutoFit/>
          </a:bodyPr>
          <a:lstStyle/>
          <a:p>
            <a:r>
              <a:rPr lang="en-US" dirty="0"/>
              <a:t>Thirteenth Edition</a:t>
            </a:r>
            <a:endParaRPr lang="en-IN" dirty="0"/>
          </a:p>
        </p:txBody>
      </p:sp>
      <p:sp>
        <p:nvSpPr>
          <p:cNvPr id="4" name="Text Placeholder 3"/>
          <p:cNvSpPr>
            <a:spLocks noGrp="1"/>
          </p:cNvSpPr>
          <p:nvPr>
            <p:ph type="body" sz="quarter" idx="14"/>
          </p:nvPr>
        </p:nvSpPr>
        <p:spPr>
          <a:xfrm>
            <a:off x="4876800" y="2707959"/>
            <a:ext cx="2438400" cy="492443"/>
          </a:xfrm>
        </p:spPr>
        <p:txBody>
          <a:bodyPr wrap="square">
            <a:spAutoFit/>
          </a:bodyPr>
          <a:lstStyle/>
          <a:p>
            <a:r>
              <a:rPr lang="en-US" sz="3200" dirty="0"/>
              <a:t>Part IV</a:t>
            </a:r>
          </a:p>
        </p:txBody>
      </p:sp>
      <p:sp>
        <p:nvSpPr>
          <p:cNvPr id="5" name="Text Placeholder 4"/>
          <p:cNvSpPr>
            <a:spLocks noGrp="1"/>
          </p:cNvSpPr>
          <p:nvPr>
            <p:ph type="body" sz="quarter" idx="15"/>
          </p:nvPr>
        </p:nvSpPr>
        <p:spPr>
          <a:xfrm>
            <a:off x="4890557" y="3317490"/>
            <a:ext cx="3352800" cy="644910"/>
          </a:xfrm>
        </p:spPr>
        <p:txBody>
          <a:bodyPr>
            <a:noAutofit/>
          </a:bodyPr>
          <a:lstStyle/>
          <a:p>
            <a:r>
              <a:rPr lang="en-IN" sz="2000" dirty="0"/>
              <a:t>Concepts and Problems In Macroeconomics</a:t>
            </a:r>
          </a:p>
        </p:txBody>
      </p:sp>
      <p:pic>
        <p:nvPicPr>
          <p:cNvPr id="7" name="Picture 6" descr="Front Cover: Principles of Economics, Thirteenth Edition by Karl E. Case, Ray C. Fair, Sharon M. Oster.&#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860" y="1442113"/>
            <a:ext cx="3810382" cy="4874298"/>
          </a:xfrm>
          <a:prstGeom prst="rect">
            <a:avLst/>
          </a:prstGeom>
        </p:spPr>
      </p:pic>
      <p:sp>
        <p:nvSpPr>
          <p:cNvPr id="11" name="Text Placeholder 6"/>
          <p:cNvSpPr>
            <a:spLocks noGrp="1"/>
          </p:cNvSpPr>
          <p:nvPr>
            <p:ph type="body" sz="quarter" idx="16"/>
          </p:nvPr>
        </p:nvSpPr>
        <p:spPr>
          <a:xfrm>
            <a:off x="2200275" y="6457474"/>
            <a:ext cx="6477000" cy="228600"/>
          </a:xfrm>
        </p:spPr>
        <p:txBody>
          <a:bodyPr/>
          <a:lstStyle/>
          <a:p>
            <a:pPr marL="0" indent="0" algn="r">
              <a:buClrTx/>
              <a:buNone/>
              <a:defRPr/>
            </a:pPr>
            <a:r>
              <a:rPr lang="en-US" sz="1200" dirty="0">
                <a:latin typeface="Verdana" pitchFamily="34" charset="0"/>
                <a:ea typeface="Verdana" pitchFamily="34" charset="0"/>
                <a:cs typeface="Verdana" pitchFamily="34" charset="0"/>
              </a:rPr>
              <a:t>Copyright © 2020, 2016, 2011 Pearson Education, Inc. All Rights Reserved</a:t>
            </a:r>
            <a:endParaRPr lang="en-US" altLang="en-US" sz="12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939988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Figure 20.1 A Typical Business Cycle</a:t>
            </a:r>
            <a:endParaRPr lang="en-US" sz="2800" dirty="0">
              <a:latin typeface="+mj-lt"/>
            </a:endParaRPr>
          </a:p>
        </p:txBody>
      </p:sp>
      <p:sp>
        <p:nvSpPr>
          <p:cNvPr id="3" name="Content Placeholder 2"/>
          <p:cNvSpPr>
            <a:spLocks noGrp="1"/>
          </p:cNvSpPr>
          <p:nvPr>
            <p:ph idx="1"/>
          </p:nvPr>
        </p:nvSpPr>
        <p:spPr>
          <a:xfrm>
            <a:off x="457200" y="1600201"/>
            <a:ext cx="4038600" cy="3147015"/>
          </a:xfrm>
        </p:spPr>
        <p:txBody>
          <a:bodyPr wrap="square">
            <a:spAutoFit/>
          </a:bodyPr>
          <a:lstStyle/>
          <a:p>
            <a:r>
              <a:rPr lang="en-US" sz="2400" dirty="0"/>
              <a:t>In this business cycle, the economy is expanding as it moves through point A from the trough to the peak.</a:t>
            </a:r>
          </a:p>
          <a:p>
            <a:r>
              <a:rPr lang="en-US" sz="2400" dirty="0"/>
              <a:t>When the economy moves from a peak down to a trough, through point B, the economy is in recession</a:t>
            </a:r>
          </a:p>
        </p:txBody>
      </p:sp>
      <p:pic>
        <p:nvPicPr>
          <p:cNvPr id="31746" name="Picture 2" descr="The details of the graph are as follows:&#10;The Y-axis shows the aggregate output. The X-axis shows time. A line labeled &quot;Trend growth&quot; angles up across the graph. A second line curves up and down across this line. The curve starts below the line at a Trough. From this Trough the line curves up through point A to a Peak. The segment from this Trough going up to the Peak is labeled &quot;Expansion.&quot; From the Peak it curves back down through point B, then below the line to a second Trough. The segment between the Peak going down to the Trough is labeled &quot;Recession.&quot; From the second Trough it curves back up above the Trend Growth lin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244" y="1715550"/>
            <a:ext cx="3909403" cy="3258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046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9122"/>
            <a:ext cx="8229600" cy="1107996"/>
          </a:xfrm>
        </p:spPr>
        <p:txBody>
          <a:bodyPr>
            <a:spAutoFit/>
          </a:bodyPr>
          <a:lstStyle/>
          <a:p>
            <a:r>
              <a:rPr lang="en-IN" altLang="en-US" sz="3600" dirty="0">
                <a:latin typeface="+mj-lt"/>
              </a:rPr>
              <a:t>Figure 20.2 U.S. Aggregate Output (Real G</a:t>
            </a:r>
            <a:r>
              <a:rPr lang="en-IN" altLang="en-US" sz="100" dirty="0">
                <a:latin typeface="+mj-lt"/>
              </a:rPr>
              <a:t> </a:t>
            </a:r>
            <a:r>
              <a:rPr lang="en-IN" altLang="en-US" sz="3600" dirty="0">
                <a:latin typeface="+mj-lt"/>
              </a:rPr>
              <a:t>D</a:t>
            </a:r>
            <a:r>
              <a:rPr lang="en-IN" altLang="en-US" sz="100" dirty="0">
                <a:latin typeface="+mj-lt"/>
              </a:rPr>
              <a:t> </a:t>
            </a:r>
            <a:r>
              <a:rPr lang="en-IN" altLang="en-US" sz="3600" dirty="0">
                <a:latin typeface="+mj-lt"/>
              </a:rPr>
              <a:t>P), 1900–2017</a:t>
            </a:r>
            <a:endParaRPr lang="en-US" sz="2800" dirty="0">
              <a:latin typeface="+mj-lt"/>
            </a:endParaRPr>
          </a:p>
        </p:txBody>
      </p:sp>
      <p:pic>
        <p:nvPicPr>
          <p:cNvPr id="32770" name="Picture 2" descr="The details of the graph are as follows:&#10;The x-axis shows the year from 1900 to 2017 in increments of 10. The y-axis shows the aggregate output (real GDP) in billions of 2009 dollars from 300 to 17,000. The curve starts at 470 in 1900 and shows an upward trend to 16,900 in 2017, with the following important events marked along with their aggregate GDP:&#10;• World War I; 1918: 910 &#10;• Roaring Twenties; 1928: 1100 &#10;• The Great Depression; 1932: 820 &#10;• World War II; 1944: 2500 &#10;• Korean War; 1952: 2700&#10;• Vietnam War; 1968: 4900 &#10;• First Oil Shock; 1972: 6000 &#10;• Recession 1974-75; 1974: 5900 &#10;• Second Oil Shock; 1980: 7100 &#10;• Recession 1980-82; 1982: 7400 &#10;• Recession 1990-91; 1990: 1000 &#10;• Recession 2001; 2000: 12500 &#10;• Recession 2008-09; 2008: 14000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826" y="1497744"/>
            <a:ext cx="6074226" cy="408475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5653670"/>
            <a:ext cx="8205788" cy="738664"/>
          </a:xfrm>
        </p:spPr>
        <p:txBody>
          <a:bodyPr wrap="square">
            <a:spAutoFit/>
          </a:bodyPr>
          <a:lstStyle/>
          <a:p>
            <a:r>
              <a:rPr lang="en-IN" sz="2400" dirty="0"/>
              <a:t>The periods of the Great Depression and World Wars I and II show the largest fluctuations in aggregate output.</a:t>
            </a:r>
          </a:p>
        </p:txBody>
      </p:sp>
    </p:spTree>
    <p:extLst>
      <p:ext uri="{BB962C8B-B14F-4D97-AF65-F5344CB8AC3E}">
        <p14:creationId xmlns:p14="http://schemas.microsoft.com/office/powerpoint/2010/main" val="936002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Unemployment</a:t>
            </a:r>
            <a:endParaRPr lang="en-US" sz="2800" dirty="0">
              <a:latin typeface="+mj-lt"/>
            </a:endParaRPr>
          </a:p>
        </p:txBody>
      </p:sp>
      <p:sp>
        <p:nvSpPr>
          <p:cNvPr id="3" name="Content Placeholder 2"/>
          <p:cNvSpPr>
            <a:spLocks noGrp="1"/>
          </p:cNvSpPr>
          <p:nvPr>
            <p:ph idx="1"/>
          </p:nvPr>
        </p:nvSpPr>
        <p:spPr>
          <a:xfrm>
            <a:off x="457200" y="1600201"/>
            <a:ext cx="8229600" cy="1669688"/>
          </a:xfrm>
        </p:spPr>
        <p:txBody>
          <a:bodyPr>
            <a:spAutoFit/>
          </a:bodyPr>
          <a:lstStyle/>
          <a:p>
            <a:r>
              <a:rPr lang="en-US" sz="2400" b="1" dirty="0"/>
              <a:t>unemployment rate</a:t>
            </a:r>
            <a:r>
              <a:rPr lang="en-US" sz="2400" b="1" dirty="0">
                <a:solidFill>
                  <a:srgbClr val="006668"/>
                </a:solidFill>
              </a:rPr>
              <a:t>  </a:t>
            </a:r>
            <a:r>
              <a:rPr lang="en-US" sz="2400" dirty="0"/>
              <a:t>The percentage of the labor force that is unemployed.</a:t>
            </a:r>
          </a:p>
          <a:p>
            <a:r>
              <a:rPr lang="en-US" sz="2400" dirty="0"/>
              <a:t>The existence of unemployment seems to imply that the aggregate labor market is not in equilibrium.</a:t>
            </a:r>
          </a:p>
        </p:txBody>
      </p:sp>
    </p:spTree>
    <p:extLst>
      <p:ext uri="{BB962C8B-B14F-4D97-AF65-F5344CB8AC3E}">
        <p14:creationId xmlns:p14="http://schemas.microsoft.com/office/powerpoint/2010/main" val="447683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Inflation and Deflation</a:t>
            </a:r>
            <a:endParaRPr lang="en-US" sz="2800" dirty="0">
              <a:latin typeface="+mj-lt"/>
            </a:endParaRPr>
          </a:p>
        </p:txBody>
      </p:sp>
      <p:sp>
        <p:nvSpPr>
          <p:cNvPr id="3" name="Content Placeholder 2"/>
          <p:cNvSpPr>
            <a:spLocks noGrp="1"/>
          </p:cNvSpPr>
          <p:nvPr>
            <p:ph idx="1"/>
          </p:nvPr>
        </p:nvSpPr>
        <p:spPr>
          <a:xfrm>
            <a:off x="457200" y="1600201"/>
            <a:ext cx="8229600" cy="1862048"/>
          </a:xfrm>
        </p:spPr>
        <p:txBody>
          <a:bodyPr>
            <a:spAutoFit/>
          </a:bodyPr>
          <a:lstStyle/>
          <a:p>
            <a:r>
              <a:rPr lang="en-US" sz="2400" b="1" dirty="0"/>
              <a:t>inflation</a:t>
            </a:r>
            <a:r>
              <a:rPr lang="en-US" sz="2400" b="1" dirty="0">
                <a:solidFill>
                  <a:srgbClr val="006668"/>
                </a:solidFill>
              </a:rPr>
              <a:t>  </a:t>
            </a:r>
            <a:r>
              <a:rPr lang="en-US" sz="2400" dirty="0"/>
              <a:t>An increase in the overall price level. </a:t>
            </a:r>
          </a:p>
          <a:p>
            <a:r>
              <a:rPr lang="en-US" sz="2400" b="1" dirty="0"/>
              <a:t>hyperinflation</a:t>
            </a:r>
            <a:r>
              <a:rPr lang="en-US" sz="2400" b="1" dirty="0">
                <a:solidFill>
                  <a:srgbClr val="006668"/>
                </a:solidFill>
              </a:rPr>
              <a:t>  </a:t>
            </a:r>
            <a:r>
              <a:rPr lang="en-US" sz="2400" dirty="0"/>
              <a:t>A period of very rapid increases in the overall price level.</a:t>
            </a:r>
          </a:p>
          <a:p>
            <a:r>
              <a:rPr lang="en-US" sz="2400" b="1" dirty="0"/>
              <a:t>deflation</a:t>
            </a:r>
            <a:r>
              <a:rPr lang="en-US" sz="2400" b="1" dirty="0">
                <a:solidFill>
                  <a:srgbClr val="006668"/>
                </a:solidFill>
              </a:rPr>
              <a:t>  </a:t>
            </a:r>
            <a:r>
              <a:rPr lang="en-US" sz="2400" dirty="0"/>
              <a:t>A decrease in the overall price level.</a:t>
            </a:r>
          </a:p>
        </p:txBody>
      </p:sp>
    </p:spTree>
    <p:extLst>
      <p:ext uri="{BB962C8B-B14F-4D97-AF65-F5344CB8AC3E}">
        <p14:creationId xmlns:p14="http://schemas.microsoft.com/office/powerpoint/2010/main" val="1148451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306"/>
            <a:ext cx="8229600" cy="1097280"/>
          </a:xfrm>
        </p:spPr>
        <p:txBody>
          <a:bodyPr>
            <a:spAutoFit/>
          </a:bodyPr>
          <a:lstStyle/>
          <a:p>
            <a:r>
              <a:rPr lang="en-IN" altLang="en-US" sz="3600" dirty="0">
                <a:latin typeface="+mj-lt"/>
              </a:rPr>
              <a:t>The Components of the </a:t>
            </a:r>
            <a:r>
              <a:rPr lang="en-IN" altLang="en-US" sz="3600" dirty="0" err="1">
                <a:latin typeface="+mj-lt"/>
              </a:rPr>
              <a:t>Macroeconomy</a:t>
            </a:r>
            <a:endParaRPr lang="en-US" sz="2800" dirty="0">
              <a:latin typeface="+mj-lt"/>
            </a:endParaRPr>
          </a:p>
        </p:txBody>
      </p:sp>
      <p:sp>
        <p:nvSpPr>
          <p:cNvPr id="3" name="Content Placeholder 2"/>
          <p:cNvSpPr>
            <a:spLocks noGrp="1"/>
          </p:cNvSpPr>
          <p:nvPr>
            <p:ph idx="1"/>
          </p:nvPr>
        </p:nvSpPr>
        <p:spPr>
          <a:xfrm>
            <a:off x="457200" y="1600200"/>
            <a:ext cx="8229600" cy="2523768"/>
          </a:xfrm>
        </p:spPr>
        <p:txBody>
          <a:bodyPr>
            <a:spAutoFit/>
          </a:bodyPr>
          <a:lstStyle/>
          <a:p>
            <a:r>
              <a:rPr lang="en-IN" sz="2400" dirty="0"/>
              <a:t>To see the big picture of the </a:t>
            </a:r>
            <a:r>
              <a:rPr lang="en-IN" sz="2400" dirty="0" err="1"/>
              <a:t>macroeconomy</a:t>
            </a:r>
            <a:r>
              <a:rPr lang="en-IN" sz="2400" dirty="0"/>
              <a:t>, we divide the participants in the economy into four broad groups:</a:t>
            </a:r>
          </a:p>
          <a:p>
            <a:pPr marL="1001268" lvl="1" indent="-514350">
              <a:buFont typeface="+mj-lt"/>
              <a:buAutoNum type="arabicPeriod"/>
            </a:pPr>
            <a:r>
              <a:rPr lang="en-IN" sz="2400" dirty="0"/>
              <a:t> Households</a:t>
            </a:r>
          </a:p>
          <a:p>
            <a:pPr marL="1001268" lvl="1" indent="-514350">
              <a:buFont typeface="+mj-lt"/>
              <a:buAutoNum type="arabicPeriod"/>
            </a:pPr>
            <a:r>
              <a:rPr lang="en-IN" sz="2400" dirty="0"/>
              <a:t> Firms</a:t>
            </a:r>
          </a:p>
          <a:p>
            <a:pPr marL="1001268" lvl="1" indent="-514350">
              <a:buFont typeface="+mj-lt"/>
              <a:buAutoNum type="arabicPeriod"/>
            </a:pPr>
            <a:r>
              <a:rPr lang="en-IN" sz="2400" dirty="0"/>
              <a:t> The government</a:t>
            </a:r>
          </a:p>
          <a:p>
            <a:pPr marL="1001268" lvl="1" indent="-514350">
              <a:buFont typeface="+mj-lt"/>
              <a:buAutoNum type="arabicPeriod"/>
            </a:pPr>
            <a:r>
              <a:rPr lang="en-IN" sz="2400" dirty="0"/>
              <a:t> The rest of the world</a:t>
            </a:r>
          </a:p>
        </p:txBody>
      </p:sp>
      <p:sp>
        <p:nvSpPr>
          <p:cNvPr id="4" name="Content Placeholder 3"/>
          <p:cNvSpPr>
            <a:spLocks noGrp="1"/>
          </p:cNvSpPr>
          <p:nvPr>
            <p:ph idx="13"/>
          </p:nvPr>
        </p:nvSpPr>
        <p:spPr>
          <a:xfrm>
            <a:off x="457200" y="4250263"/>
            <a:ext cx="8229600" cy="1107996"/>
          </a:xfrm>
        </p:spPr>
        <p:txBody>
          <a:bodyPr>
            <a:spAutoFit/>
          </a:bodyPr>
          <a:lstStyle/>
          <a:p>
            <a:r>
              <a:rPr lang="en-IN" sz="2400" dirty="0"/>
              <a:t>Households and firms make up the private sector, the government is the public sector, and the rest of the world is the foreign sector. </a:t>
            </a:r>
          </a:p>
        </p:txBody>
      </p:sp>
    </p:spTree>
    <p:extLst>
      <p:ext uri="{BB962C8B-B14F-4D97-AF65-F5344CB8AC3E}">
        <p14:creationId xmlns:p14="http://schemas.microsoft.com/office/powerpoint/2010/main" val="3899963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The Circular Flow Diagram</a:t>
            </a:r>
            <a:endParaRPr lang="en-US" sz="2800" dirty="0">
              <a:latin typeface="+mj-lt"/>
            </a:endParaRPr>
          </a:p>
        </p:txBody>
      </p:sp>
      <p:sp>
        <p:nvSpPr>
          <p:cNvPr id="3" name="Content Placeholder 2"/>
          <p:cNvSpPr>
            <a:spLocks noGrp="1"/>
          </p:cNvSpPr>
          <p:nvPr>
            <p:ph idx="1"/>
          </p:nvPr>
        </p:nvSpPr>
        <p:spPr>
          <a:xfrm>
            <a:off x="457200" y="1600201"/>
            <a:ext cx="8229600" cy="2777683"/>
          </a:xfrm>
        </p:spPr>
        <p:txBody>
          <a:bodyPr>
            <a:spAutoFit/>
          </a:bodyPr>
          <a:lstStyle/>
          <a:p>
            <a:pPr>
              <a:spcBef>
                <a:spcPct val="0"/>
              </a:spcBef>
              <a:spcAft>
                <a:spcPct val="0"/>
              </a:spcAft>
            </a:pPr>
            <a:r>
              <a:rPr lang="en-US" sz="2400" b="1" dirty="0"/>
              <a:t>circular flow</a:t>
            </a:r>
            <a:r>
              <a:rPr lang="en-US" sz="2400" b="1" dirty="0">
                <a:solidFill>
                  <a:srgbClr val="006668"/>
                </a:solidFill>
              </a:rPr>
              <a:t>  </a:t>
            </a:r>
            <a:r>
              <a:rPr lang="en-US" sz="2400" dirty="0"/>
              <a:t>A diagram showing the flows in and out of the sectors in the economy.  </a:t>
            </a:r>
          </a:p>
          <a:p>
            <a:r>
              <a:rPr lang="en-US" sz="2400" b="1" dirty="0"/>
              <a:t>transfer payments</a:t>
            </a:r>
            <a:r>
              <a:rPr lang="en-US" sz="2400" b="1" dirty="0">
                <a:solidFill>
                  <a:srgbClr val="006668"/>
                </a:solidFill>
              </a:rPr>
              <a:t>  </a:t>
            </a:r>
            <a:r>
              <a:rPr lang="en-US" sz="2400" dirty="0"/>
              <a:t>Cash payments made by the government to people who do not supply goods, services, or labor in exchange for these payments. They include Social Security benefits, veterans’ benefits, and welfare payments. </a:t>
            </a:r>
          </a:p>
        </p:txBody>
      </p:sp>
    </p:spTree>
    <p:extLst>
      <p:ext uri="{BB962C8B-B14F-4D97-AF65-F5344CB8AC3E}">
        <p14:creationId xmlns:p14="http://schemas.microsoft.com/office/powerpoint/2010/main" val="781435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9122"/>
            <a:ext cx="8229600" cy="1107996"/>
          </a:xfrm>
        </p:spPr>
        <p:txBody>
          <a:bodyPr>
            <a:spAutoFit/>
          </a:bodyPr>
          <a:lstStyle/>
          <a:p>
            <a:r>
              <a:rPr lang="en-IN" altLang="en-US" sz="3600" dirty="0">
                <a:latin typeface="+mj-lt"/>
              </a:rPr>
              <a:t>Figure 20.3 The Circular Flow of Payments </a:t>
            </a:r>
            <a:endParaRPr lang="en-US" sz="2800" dirty="0">
              <a:latin typeface="+mj-lt"/>
            </a:endParaRPr>
          </a:p>
        </p:txBody>
      </p:sp>
      <p:sp>
        <p:nvSpPr>
          <p:cNvPr id="3" name="Content Placeholder 2"/>
          <p:cNvSpPr>
            <a:spLocks noGrp="1"/>
          </p:cNvSpPr>
          <p:nvPr>
            <p:ph idx="1"/>
          </p:nvPr>
        </p:nvSpPr>
        <p:spPr>
          <a:xfrm>
            <a:off x="457200" y="1727206"/>
            <a:ext cx="4038600" cy="4401205"/>
          </a:xfrm>
        </p:spPr>
        <p:txBody>
          <a:bodyPr wrap="square">
            <a:spAutoFit/>
          </a:bodyPr>
          <a:lstStyle/>
          <a:p>
            <a:pPr>
              <a:spcBef>
                <a:spcPts val="600"/>
              </a:spcBef>
              <a:spcAft>
                <a:spcPct val="0"/>
              </a:spcAft>
            </a:pPr>
            <a:r>
              <a:rPr lang="en-US" sz="1400" dirty="0">
                <a:sym typeface="Wingdings 3" panose="05040102010807070707" pitchFamily="18" charset="2"/>
              </a:rPr>
              <a:t>Households receive income from firms and the government, purchase goods and services from firms, and pay taxes to the government. They also purchase foreign-made goods and services (imports). </a:t>
            </a:r>
          </a:p>
          <a:p>
            <a:pPr>
              <a:spcBef>
                <a:spcPts val="600"/>
              </a:spcBef>
              <a:spcAft>
                <a:spcPct val="0"/>
              </a:spcAft>
            </a:pPr>
            <a:r>
              <a:rPr lang="en-US" sz="1400" dirty="0">
                <a:sym typeface="Wingdings 3" panose="05040102010807070707" pitchFamily="18" charset="2"/>
              </a:rPr>
              <a:t>Firms receive payments from households and the government for goods and services; they pay wages, dividends, interest, and rents to households and taxes to the government. </a:t>
            </a:r>
          </a:p>
          <a:p>
            <a:pPr>
              <a:spcBef>
                <a:spcPts val="600"/>
              </a:spcBef>
              <a:spcAft>
                <a:spcPct val="0"/>
              </a:spcAft>
            </a:pPr>
            <a:r>
              <a:rPr lang="en-US" sz="1400" dirty="0">
                <a:sym typeface="Wingdings 3" panose="05040102010807070707" pitchFamily="18" charset="2"/>
              </a:rPr>
              <a:t>The government receives taxes from firms and households, pays firms and households for goods and services—including wages to government workers—and pays interest and transfers to households. </a:t>
            </a:r>
          </a:p>
          <a:p>
            <a:pPr>
              <a:spcBef>
                <a:spcPts val="600"/>
              </a:spcBef>
              <a:spcAft>
                <a:spcPct val="0"/>
              </a:spcAft>
            </a:pPr>
            <a:r>
              <a:rPr lang="en-US" sz="1400" dirty="0">
                <a:sym typeface="Wingdings 3" panose="05040102010807070707" pitchFamily="18" charset="2"/>
              </a:rPr>
              <a:t>Finally, people in other countries purchase goods and services produced domestically (exports).</a:t>
            </a:r>
          </a:p>
          <a:p>
            <a:pPr>
              <a:spcBef>
                <a:spcPts val="600"/>
              </a:spcBef>
              <a:spcAft>
                <a:spcPct val="0"/>
              </a:spcAft>
            </a:pPr>
            <a:r>
              <a:rPr lang="en-US" sz="1400" dirty="0">
                <a:sym typeface="Wingdings 3" panose="05040102010807070707" pitchFamily="18" charset="2"/>
              </a:rPr>
              <a:t>Note:  Although not shown in this diagram, firms and governments also purchase imports.</a:t>
            </a:r>
          </a:p>
        </p:txBody>
      </p:sp>
      <p:pic>
        <p:nvPicPr>
          <p:cNvPr id="34818" name="Picture 2" descr="The details of the figure are as follows:&#10;At the center of the diagram is a building representing Government, Firms is on the left of Government,  represented by a skyscraper, while Households is to the right of Government, represented by a house. At the top of the diagram is a globe representing the Rest of the World. All arrows point counter clockwise.&#10;An arrow points from Households to Government labeled Taxes, while an arrow points from Government to Households labelled Wages, interest, transfer payments. An arrow points from Firms to Government labeled Taxes, while an arrow points from Government to Firms labeled Purchases of goods and services. An arrow points from Households to Firms labeled Purchases of goods and services, while an arrow points from Firms to Households labeled Wages, interest, dividends, profits, rent. An arrow points from Households to Rest of World: labeled Purchases of foreign-made goods and services (imports), while an arrow points from Rest of World to Firms labeled Purchases of domestically made goods and services by foreigners (exports).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0491" y="1676400"/>
            <a:ext cx="4013271" cy="4094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032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The Three Market Arenas </a:t>
            </a:r>
            <a:r>
              <a:rPr lang="en-IN" altLang="en-US" sz="2800" dirty="0">
                <a:latin typeface="+mj-lt"/>
              </a:rPr>
              <a:t>(1 of 6)</a:t>
            </a:r>
            <a:endParaRPr lang="en-US" sz="2800" dirty="0">
              <a:latin typeface="+mj-lt"/>
            </a:endParaRPr>
          </a:p>
        </p:txBody>
      </p:sp>
      <p:sp>
        <p:nvSpPr>
          <p:cNvPr id="3" name="Content Placeholder 2"/>
          <p:cNvSpPr>
            <a:spLocks noGrp="1"/>
          </p:cNvSpPr>
          <p:nvPr>
            <p:ph idx="1"/>
          </p:nvPr>
        </p:nvSpPr>
        <p:spPr>
          <a:xfrm>
            <a:off x="457200" y="1600201"/>
            <a:ext cx="8229600" cy="3354765"/>
          </a:xfrm>
        </p:spPr>
        <p:txBody>
          <a:bodyPr>
            <a:spAutoFit/>
          </a:bodyPr>
          <a:lstStyle/>
          <a:p>
            <a:pPr>
              <a:spcAft>
                <a:spcPct val="0"/>
              </a:spcAft>
            </a:pPr>
            <a:r>
              <a:rPr lang="en-US" sz="2400" dirty="0"/>
              <a:t>Another way of looking at the ways households, firms, the government, and the rest of the world relate to one another is to consider the markets in which they interact.</a:t>
            </a:r>
          </a:p>
          <a:p>
            <a:pPr>
              <a:spcAft>
                <a:spcPct val="0"/>
              </a:spcAft>
            </a:pPr>
            <a:r>
              <a:rPr lang="en-US" sz="2400" dirty="0"/>
              <a:t>We divide the markets into three broad arenas:</a:t>
            </a:r>
          </a:p>
          <a:p>
            <a:pPr marL="914400" lvl="1" indent="-457200">
              <a:spcBef>
                <a:spcPts val="1500"/>
              </a:spcBef>
              <a:spcAft>
                <a:spcPct val="0"/>
              </a:spcAft>
              <a:buFont typeface="+mj-lt"/>
              <a:buAutoNum type="arabicPeriod"/>
            </a:pPr>
            <a:r>
              <a:rPr lang="en-US" sz="2400" dirty="0"/>
              <a:t>The goods-and-services market</a:t>
            </a:r>
          </a:p>
          <a:p>
            <a:pPr marL="914400" lvl="1" indent="-457200">
              <a:spcBef>
                <a:spcPts val="1500"/>
              </a:spcBef>
              <a:spcAft>
                <a:spcPct val="0"/>
              </a:spcAft>
              <a:buFont typeface="+mj-lt"/>
              <a:buAutoNum type="arabicPeriod"/>
            </a:pPr>
            <a:r>
              <a:rPr lang="en-US" sz="2400" dirty="0"/>
              <a:t>The labor market</a:t>
            </a:r>
          </a:p>
          <a:p>
            <a:pPr marL="914400" lvl="1" indent="-457200">
              <a:spcBef>
                <a:spcPts val="1500"/>
              </a:spcBef>
              <a:spcAft>
                <a:spcPct val="0"/>
              </a:spcAft>
              <a:buFont typeface="+mj-lt"/>
              <a:buAutoNum type="arabicPeriod"/>
            </a:pPr>
            <a:r>
              <a:rPr lang="en-US" sz="2400" dirty="0"/>
              <a:t>The money (financial) market</a:t>
            </a:r>
          </a:p>
        </p:txBody>
      </p:sp>
    </p:spTree>
    <p:extLst>
      <p:ext uri="{BB962C8B-B14F-4D97-AF65-F5344CB8AC3E}">
        <p14:creationId xmlns:p14="http://schemas.microsoft.com/office/powerpoint/2010/main" val="3179133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The Three Market Arenas </a:t>
            </a:r>
            <a:r>
              <a:rPr lang="en-IN" altLang="en-US" sz="2800" dirty="0">
                <a:latin typeface="+mj-lt"/>
              </a:rPr>
              <a:t>(2 of 6)</a:t>
            </a:r>
            <a:endParaRPr lang="en-US" sz="2800" dirty="0">
              <a:latin typeface="+mj-lt"/>
            </a:endParaRPr>
          </a:p>
        </p:txBody>
      </p:sp>
      <p:sp>
        <p:nvSpPr>
          <p:cNvPr id="3" name="Content Placeholder 2"/>
          <p:cNvSpPr>
            <a:spLocks noGrp="1"/>
          </p:cNvSpPr>
          <p:nvPr>
            <p:ph idx="1"/>
          </p:nvPr>
        </p:nvSpPr>
        <p:spPr>
          <a:xfrm>
            <a:off x="457200" y="1600201"/>
            <a:ext cx="8229600" cy="4093428"/>
          </a:xfrm>
        </p:spPr>
        <p:txBody>
          <a:bodyPr>
            <a:spAutoFit/>
          </a:bodyPr>
          <a:lstStyle/>
          <a:p>
            <a:pPr marL="0" indent="0">
              <a:spcAft>
                <a:spcPct val="0"/>
              </a:spcAft>
              <a:buNone/>
            </a:pPr>
            <a:r>
              <a:rPr lang="en-US" sz="2400" b="1" dirty="0"/>
              <a:t>Goods-and-Services Market</a:t>
            </a:r>
          </a:p>
          <a:p>
            <a:pPr>
              <a:spcAft>
                <a:spcPct val="0"/>
              </a:spcAft>
            </a:pPr>
            <a:r>
              <a:rPr lang="en-US" sz="2400" dirty="0"/>
              <a:t>Households and the government purchase goods and services from firms in the </a:t>
            </a:r>
            <a:r>
              <a:rPr lang="en-US" sz="2400" i="1" dirty="0"/>
              <a:t>goods-and-services market</a:t>
            </a:r>
            <a:r>
              <a:rPr lang="en-US" sz="2400" dirty="0"/>
              <a:t>. </a:t>
            </a:r>
          </a:p>
          <a:p>
            <a:pPr>
              <a:spcAft>
                <a:spcPct val="0"/>
              </a:spcAft>
            </a:pPr>
            <a:r>
              <a:rPr lang="en-US" sz="2400" dirty="0"/>
              <a:t>Firms purchase goods and services from each other and also </a:t>
            </a:r>
            <a:r>
              <a:rPr lang="en-US" sz="2400" i="1" dirty="0"/>
              <a:t>supply</a:t>
            </a:r>
            <a:r>
              <a:rPr lang="en-US" sz="2400" dirty="0"/>
              <a:t> to the goods-and-services market. </a:t>
            </a:r>
          </a:p>
          <a:p>
            <a:pPr>
              <a:spcAft>
                <a:spcPct val="0"/>
              </a:spcAft>
            </a:pPr>
            <a:r>
              <a:rPr lang="en-US" sz="2400" dirty="0"/>
              <a:t>Households, the government, and firms </a:t>
            </a:r>
            <a:r>
              <a:rPr lang="en-US" sz="2400" i="1" dirty="0"/>
              <a:t>demand</a:t>
            </a:r>
            <a:r>
              <a:rPr lang="en-US" sz="2400" dirty="0"/>
              <a:t> from this market. </a:t>
            </a:r>
          </a:p>
          <a:p>
            <a:pPr>
              <a:spcAft>
                <a:spcPct val="0"/>
              </a:spcAft>
            </a:pPr>
            <a:r>
              <a:rPr lang="en-US" sz="2400" dirty="0"/>
              <a:t>The rest of the world buys from and sells to the goods-and-services market.</a:t>
            </a:r>
          </a:p>
        </p:txBody>
      </p:sp>
    </p:spTree>
    <p:extLst>
      <p:ext uri="{BB962C8B-B14F-4D97-AF65-F5344CB8AC3E}">
        <p14:creationId xmlns:p14="http://schemas.microsoft.com/office/powerpoint/2010/main" val="4230045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The Three Market Arenas </a:t>
            </a:r>
            <a:r>
              <a:rPr lang="en-IN" altLang="en-US" sz="2800" dirty="0">
                <a:latin typeface="+mj-lt"/>
              </a:rPr>
              <a:t>(3 of 6)</a:t>
            </a:r>
            <a:endParaRPr lang="en-US" sz="2800" dirty="0">
              <a:latin typeface="+mj-lt"/>
            </a:endParaRPr>
          </a:p>
        </p:txBody>
      </p:sp>
      <p:sp>
        <p:nvSpPr>
          <p:cNvPr id="3" name="Content Placeholder 2"/>
          <p:cNvSpPr>
            <a:spLocks noGrp="1"/>
          </p:cNvSpPr>
          <p:nvPr>
            <p:ph idx="1"/>
          </p:nvPr>
        </p:nvSpPr>
        <p:spPr>
          <a:xfrm>
            <a:off x="457200" y="1600201"/>
            <a:ext cx="8229600" cy="2231380"/>
          </a:xfrm>
        </p:spPr>
        <p:txBody>
          <a:bodyPr>
            <a:spAutoFit/>
          </a:bodyPr>
          <a:lstStyle/>
          <a:p>
            <a:pPr marL="0" indent="0">
              <a:spcAft>
                <a:spcPct val="0"/>
              </a:spcAft>
              <a:buNone/>
            </a:pPr>
            <a:r>
              <a:rPr lang="en-US" sz="2400" b="1" dirty="0"/>
              <a:t>Labor Market</a:t>
            </a:r>
          </a:p>
          <a:p>
            <a:pPr>
              <a:spcAft>
                <a:spcPct val="0"/>
              </a:spcAft>
            </a:pPr>
            <a:r>
              <a:rPr lang="en-US" sz="2400" dirty="0"/>
              <a:t>In the </a:t>
            </a:r>
            <a:r>
              <a:rPr lang="en-US" sz="2400" i="1" dirty="0"/>
              <a:t>labor market</a:t>
            </a:r>
            <a:r>
              <a:rPr lang="en-US" sz="2400" dirty="0"/>
              <a:t>, households </a:t>
            </a:r>
            <a:r>
              <a:rPr lang="en-US" sz="2400" i="1" dirty="0"/>
              <a:t>supply </a:t>
            </a:r>
            <a:r>
              <a:rPr lang="en-US" sz="2400" dirty="0"/>
              <a:t>labor, and firms and the government </a:t>
            </a:r>
            <a:r>
              <a:rPr lang="en-US" sz="2400" i="1" dirty="0"/>
              <a:t>demand</a:t>
            </a:r>
            <a:r>
              <a:rPr lang="en-US" sz="2400" dirty="0"/>
              <a:t> labor.</a:t>
            </a:r>
          </a:p>
          <a:p>
            <a:pPr>
              <a:spcAft>
                <a:spcPct val="0"/>
              </a:spcAft>
            </a:pPr>
            <a:r>
              <a:rPr lang="en-US" sz="2400" dirty="0"/>
              <a:t>Labor is also supplied to and demanded from the rest of the world.</a:t>
            </a:r>
          </a:p>
        </p:txBody>
      </p:sp>
    </p:spTree>
    <p:extLst>
      <p:ext uri="{BB962C8B-B14F-4D97-AF65-F5344CB8AC3E}">
        <p14:creationId xmlns:p14="http://schemas.microsoft.com/office/powerpoint/2010/main" val="668239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9122"/>
            <a:ext cx="8229600" cy="1107996"/>
          </a:xfrm>
        </p:spPr>
        <p:txBody>
          <a:bodyPr>
            <a:spAutoFit/>
          </a:bodyPr>
          <a:lstStyle/>
          <a:p>
            <a:r>
              <a:rPr lang="en-IN" altLang="en-US" sz="3600" dirty="0">
                <a:latin typeface="+mj-lt"/>
              </a:rPr>
              <a:t>Part IV Concepts and Problems In Macroeconomics </a:t>
            </a:r>
            <a:endParaRPr lang="en-US" sz="2800" dirty="0">
              <a:latin typeface="+mj-lt"/>
            </a:endParaRPr>
          </a:p>
        </p:txBody>
      </p:sp>
      <p:sp>
        <p:nvSpPr>
          <p:cNvPr id="3" name="Content Placeholder 2"/>
          <p:cNvSpPr>
            <a:spLocks noGrp="1"/>
          </p:cNvSpPr>
          <p:nvPr>
            <p:ph idx="1"/>
          </p:nvPr>
        </p:nvSpPr>
        <p:spPr>
          <a:xfrm>
            <a:off x="457200" y="1600201"/>
            <a:ext cx="8229600" cy="3339376"/>
          </a:xfrm>
        </p:spPr>
        <p:txBody>
          <a:bodyPr>
            <a:spAutoFit/>
          </a:bodyPr>
          <a:lstStyle/>
          <a:p>
            <a:pPr marL="342900" indent="-342900"/>
            <a:r>
              <a:rPr lang="en-IN" sz="2400" dirty="0"/>
              <a:t>When the </a:t>
            </a:r>
            <a:r>
              <a:rPr lang="en-IN" sz="2400" dirty="0" err="1"/>
              <a:t>macroeconomy</a:t>
            </a:r>
            <a:r>
              <a:rPr lang="en-IN" sz="2400" dirty="0"/>
              <a:t> is doing well, jobs are easy to find, incomes are generally rising, and profits of corporations are high.</a:t>
            </a:r>
          </a:p>
          <a:p>
            <a:pPr marL="342900" indent="-342900"/>
            <a:r>
              <a:rPr lang="en-IN" sz="2400" dirty="0"/>
              <a:t>If the </a:t>
            </a:r>
            <a:r>
              <a:rPr lang="en-IN" sz="2400" dirty="0" err="1"/>
              <a:t>macroeconomy</a:t>
            </a:r>
            <a:r>
              <a:rPr lang="en-IN" sz="2400" dirty="0"/>
              <a:t> is in a slump, new jobs are scarce, incomes are not growing, and profits are low.</a:t>
            </a:r>
          </a:p>
          <a:p>
            <a:pPr marL="342900" indent="-342900"/>
            <a:r>
              <a:rPr lang="en-IN" sz="2400" dirty="0"/>
              <a:t>Given the large effect that the </a:t>
            </a:r>
            <a:r>
              <a:rPr lang="en-IN" sz="2400" dirty="0" err="1"/>
              <a:t>macroeconomy</a:t>
            </a:r>
            <a:r>
              <a:rPr lang="en-IN" sz="2400" dirty="0"/>
              <a:t> can have on our lives, it is important that we understand how it works.</a:t>
            </a:r>
            <a:endParaRPr lang="en-IN" sz="2000" dirty="0"/>
          </a:p>
        </p:txBody>
      </p:sp>
    </p:spTree>
    <p:extLst>
      <p:ext uri="{BB962C8B-B14F-4D97-AF65-F5344CB8AC3E}">
        <p14:creationId xmlns:p14="http://schemas.microsoft.com/office/powerpoint/2010/main" val="561026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The Three Market Arenas </a:t>
            </a:r>
            <a:r>
              <a:rPr lang="en-IN" altLang="en-US" sz="2800" dirty="0">
                <a:latin typeface="+mj-lt"/>
              </a:rPr>
              <a:t>(4 of 6)</a:t>
            </a:r>
            <a:endParaRPr lang="en-US" sz="2800" dirty="0">
              <a:latin typeface="+mj-lt"/>
            </a:endParaRPr>
          </a:p>
        </p:txBody>
      </p:sp>
      <p:sp>
        <p:nvSpPr>
          <p:cNvPr id="3" name="Content Placeholder 2"/>
          <p:cNvSpPr>
            <a:spLocks noGrp="1"/>
          </p:cNvSpPr>
          <p:nvPr>
            <p:ph idx="1"/>
          </p:nvPr>
        </p:nvSpPr>
        <p:spPr>
          <a:xfrm>
            <a:off x="457200" y="1600201"/>
            <a:ext cx="8229600" cy="3531736"/>
          </a:xfrm>
        </p:spPr>
        <p:txBody>
          <a:bodyPr>
            <a:spAutoFit/>
          </a:bodyPr>
          <a:lstStyle/>
          <a:p>
            <a:pPr marL="0" indent="0">
              <a:spcAft>
                <a:spcPct val="0"/>
              </a:spcAft>
              <a:buNone/>
            </a:pPr>
            <a:r>
              <a:rPr lang="en-US" sz="2400" b="1" dirty="0"/>
              <a:t>Money Market</a:t>
            </a:r>
          </a:p>
          <a:p>
            <a:pPr>
              <a:spcAft>
                <a:spcPct val="0"/>
              </a:spcAft>
            </a:pPr>
            <a:r>
              <a:rPr lang="en-US" sz="2400" dirty="0"/>
              <a:t>Households </a:t>
            </a:r>
            <a:r>
              <a:rPr lang="en-US" sz="2400" i="1" dirty="0"/>
              <a:t>supply</a:t>
            </a:r>
            <a:r>
              <a:rPr lang="en-US" sz="2400" dirty="0"/>
              <a:t> funds to the </a:t>
            </a:r>
            <a:r>
              <a:rPr lang="en-US" sz="2400" i="1" dirty="0"/>
              <a:t>money market </a:t>
            </a:r>
            <a:r>
              <a:rPr lang="en-US" sz="2400" dirty="0"/>
              <a:t>(or </a:t>
            </a:r>
            <a:r>
              <a:rPr lang="en-US" sz="2400" i="1" dirty="0"/>
              <a:t>financial market</a:t>
            </a:r>
            <a:r>
              <a:rPr lang="en-US" sz="2400" dirty="0"/>
              <a:t>)</a:t>
            </a:r>
            <a:r>
              <a:rPr lang="en-US" sz="2400" i="1" dirty="0"/>
              <a:t> </a:t>
            </a:r>
            <a:r>
              <a:rPr lang="en-US" sz="2400" dirty="0"/>
              <a:t>in the expectation of earning income in the form of dividends on stocks and interest on bonds. </a:t>
            </a:r>
          </a:p>
          <a:p>
            <a:pPr>
              <a:spcAft>
                <a:spcPct val="0"/>
              </a:spcAft>
            </a:pPr>
            <a:r>
              <a:rPr lang="en-US" sz="2400" dirty="0"/>
              <a:t>Households also </a:t>
            </a:r>
            <a:r>
              <a:rPr lang="en-US" sz="2400" i="1" dirty="0"/>
              <a:t>demand</a:t>
            </a:r>
            <a:r>
              <a:rPr lang="en-US" sz="2400" dirty="0"/>
              <a:t> (borrow) funds from this market to finance various purchases. </a:t>
            </a:r>
          </a:p>
          <a:p>
            <a:pPr>
              <a:spcAft>
                <a:spcPct val="0"/>
              </a:spcAft>
            </a:pPr>
            <a:r>
              <a:rPr lang="en-US" sz="2400" dirty="0"/>
              <a:t>Firms borrow to build new facilities in the hope of earning more in the future.</a:t>
            </a:r>
          </a:p>
        </p:txBody>
      </p:sp>
    </p:spTree>
    <p:extLst>
      <p:ext uri="{BB962C8B-B14F-4D97-AF65-F5344CB8AC3E}">
        <p14:creationId xmlns:p14="http://schemas.microsoft.com/office/powerpoint/2010/main" val="4071607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The Three Market Arenas </a:t>
            </a:r>
            <a:r>
              <a:rPr lang="en-IN" altLang="en-US" sz="2800" dirty="0">
                <a:latin typeface="+mj-lt"/>
              </a:rPr>
              <a:t>(5 of 6)</a:t>
            </a:r>
            <a:endParaRPr lang="en-US" sz="2800" dirty="0">
              <a:latin typeface="+mj-lt"/>
            </a:endParaRPr>
          </a:p>
        </p:txBody>
      </p:sp>
      <p:sp>
        <p:nvSpPr>
          <p:cNvPr id="3" name="Content Placeholder 2"/>
          <p:cNvSpPr>
            <a:spLocks noGrp="1"/>
          </p:cNvSpPr>
          <p:nvPr>
            <p:ph idx="1"/>
          </p:nvPr>
        </p:nvSpPr>
        <p:spPr>
          <a:xfrm>
            <a:off x="457200" y="1600201"/>
            <a:ext cx="8229600" cy="3162404"/>
          </a:xfrm>
        </p:spPr>
        <p:txBody>
          <a:bodyPr>
            <a:spAutoFit/>
          </a:bodyPr>
          <a:lstStyle/>
          <a:p>
            <a:pPr marL="0" indent="0">
              <a:spcAft>
                <a:spcPct val="0"/>
              </a:spcAft>
              <a:buNone/>
            </a:pPr>
            <a:r>
              <a:rPr lang="en-US" sz="2400" b="1" dirty="0"/>
              <a:t>Money Market</a:t>
            </a:r>
          </a:p>
          <a:p>
            <a:pPr>
              <a:spcAft>
                <a:spcPct val="0"/>
              </a:spcAft>
            </a:pPr>
            <a:r>
              <a:rPr lang="en-US" sz="2400" dirty="0"/>
              <a:t>The government borrows by issuing bonds. </a:t>
            </a:r>
          </a:p>
          <a:p>
            <a:pPr>
              <a:spcAft>
                <a:spcPct val="0"/>
              </a:spcAft>
            </a:pPr>
            <a:r>
              <a:rPr lang="en-US" sz="2400" dirty="0"/>
              <a:t>The rest of the world borrows from and lends to the money market.</a:t>
            </a:r>
          </a:p>
          <a:p>
            <a:pPr>
              <a:spcAft>
                <a:spcPct val="0"/>
              </a:spcAft>
            </a:pPr>
            <a:r>
              <a:rPr lang="en-US" sz="2400" dirty="0"/>
              <a:t>Much of this borrowing and lending is coordinated by financial institutions, which take deposits from one group and lend them to others.</a:t>
            </a:r>
          </a:p>
        </p:txBody>
      </p:sp>
    </p:spTree>
    <p:extLst>
      <p:ext uri="{BB962C8B-B14F-4D97-AF65-F5344CB8AC3E}">
        <p14:creationId xmlns:p14="http://schemas.microsoft.com/office/powerpoint/2010/main" val="2704484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The Three Market Arenas </a:t>
            </a:r>
            <a:r>
              <a:rPr lang="en-IN" altLang="en-US" sz="2800" dirty="0">
                <a:latin typeface="+mj-lt"/>
              </a:rPr>
              <a:t>(6 of 6)</a:t>
            </a:r>
            <a:endParaRPr lang="en-US" sz="2800" dirty="0">
              <a:latin typeface="+mj-lt"/>
            </a:endParaRPr>
          </a:p>
        </p:txBody>
      </p:sp>
      <p:sp>
        <p:nvSpPr>
          <p:cNvPr id="3" name="Content Placeholder 2"/>
          <p:cNvSpPr>
            <a:spLocks noGrp="1"/>
          </p:cNvSpPr>
          <p:nvPr>
            <p:ph idx="1"/>
          </p:nvPr>
        </p:nvSpPr>
        <p:spPr>
          <a:xfrm>
            <a:off x="457200" y="1600201"/>
            <a:ext cx="8229600" cy="4462760"/>
          </a:xfrm>
        </p:spPr>
        <p:txBody>
          <a:bodyPr>
            <a:spAutoFit/>
          </a:bodyPr>
          <a:lstStyle/>
          <a:p>
            <a:pPr marL="0" indent="0">
              <a:spcAft>
                <a:spcPct val="0"/>
              </a:spcAft>
              <a:buNone/>
            </a:pPr>
            <a:r>
              <a:rPr lang="en-US" sz="2400" b="1" dirty="0"/>
              <a:t>Money Market</a:t>
            </a:r>
          </a:p>
          <a:p>
            <a:pPr>
              <a:spcAft>
                <a:spcPct val="0"/>
              </a:spcAft>
            </a:pPr>
            <a:r>
              <a:rPr lang="en-US" sz="2400" b="1" dirty="0"/>
              <a:t>Treasury bonds, notes, or</a:t>
            </a:r>
            <a:r>
              <a:rPr lang="en-US" sz="2400" dirty="0"/>
              <a:t> </a:t>
            </a:r>
            <a:r>
              <a:rPr lang="en-US" sz="2400" b="1" dirty="0"/>
              <a:t>bills  </a:t>
            </a:r>
            <a:r>
              <a:rPr lang="en-US" sz="2400" dirty="0"/>
              <a:t>Promissory notes issued by the federal government when it borrows money. </a:t>
            </a:r>
          </a:p>
          <a:p>
            <a:pPr>
              <a:spcAft>
                <a:spcPct val="0"/>
              </a:spcAft>
            </a:pPr>
            <a:r>
              <a:rPr lang="en-US" sz="2400" b="1" dirty="0"/>
              <a:t>corporate bonds  </a:t>
            </a:r>
            <a:r>
              <a:rPr lang="en-US" sz="2400" dirty="0"/>
              <a:t>Promissory notes issued by corporations when they borrow money. </a:t>
            </a:r>
          </a:p>
          <a:p>
            <a:pPr>
              <a:spcAft>
                <a:spcPct val="0"/>
              </a:spcAft>
            </a:pPr>
            <a:r>
              <a:rPr lang="en-US" sz="2400" b="1" dirty="0"/>
              <a:t>shares of stock  </a:t>
            </a:r>
            <a:r>
              <a:rPr lang="en-US" sz="2400" dirty="0"/>
              <a:t>Financial instruments that give to the holder a share in the firm’s ownership and therefore the right to share in the firm’s profits.</a:t>
            </a:r>
          </a:p>
          <a:p>
            <a:pPr>
              <a:spcAft>
                <a:spcPct val="0"/>
              </a:spcAft>
            </a:pPr>
            <a:r>
              <a:rPr lang="en-US" sz="2400" b="1" dirty="0"/>
              <a:t>dividends </a:t>
            </a:r>
            <a:r>
              <a:rPr lang="en-US" sz="2400" dirty="0"/>
              <a:t> The portion of a firm’s profits that the firm pays out each period to its shareholders.</a:t>
            </a:r>
          </a:p>
        </p:txBody>
      </p:sp>
    </p:spTree>
    <p:extLst>
      <p:ext uri="{BB962C8B-B14F-4D97-AF65-F5344CB8AC3E}">
        <p14:creationId xmlns:p14="http://schemas.microsoft.com/office/powerpoint/2010/main" val="2503825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9122"/>
            <a:ext cx="8229600" cy="1107996"/>
          </a:xfrm>
        </p:spPr>
        <p:txBody>
          <a:bodyPr>
            <a:spAutoFit/>
          </a:bodyPr>
          <a:lstStyle/>
          <a:p>
            <a:r>
              <a:rPr lang="en-IN" altLang="en-US" sz="3600" dirty="0">
                <a:latin typeface="+mj-lt"/>
              </a:rPr>
              <a:t>The Role of the Government in the </a:t>
            </a:r>
            <a:r>
              <a:rPr lang="en-IN" altLang="en-US" sz="3600" dirty="0" err="1">
                <a:latin typeface="+mj-lt"/>
              </a:rPr>
              <a:t>Macroeconomy</a:t>
            </a:r>
            <a:endParaRPr lang="en-US" sz="2800" dirty="0">
              <a:latin typeface="+mj-lt"/>
            </a:endParaRPr>
          </a:p>
        </p:txBody>
      </p:sp>
      <p:sp>
        <p:nvSpPr>
          <p:cNvPr id="3" name="Content Placeholder 2"/>
          <p:cNvSpPr>
            <a:spLocks noGrp="1"/>
          </p:cNvSpPr>
          <p:nvPr>
            <p:ph idx="1"/>
          </p:nvPr>
        </p:nvSpPr>
        <p:spPr>
          <a:xfrm>
            <a:off x="457200" y="1600201"/>
            <a:ext cx="8229600" cy="1669688"/>
          </a:xfrm>
        </p:spPr>
        <p:txBody>
          <a:bodyPr>
            <a:spAutoFit/>
          </a:bodyPr>
          <a:lstStyle/>
          <a:p>
            <a:pPr>
              <a:spcAft>
                <a:spcPct val="0"/>
              </a:spcAft>
            </a:pPr>
            <a:r>
              <a:rPr lang="en-US" sz="2400" b="1" dirty="0"/>
              <a:t>fiscal policy</a:t>
            </a:r>
            <a:r>
              <a:rPr lang="en-US" sz="2400" b="1" dirty="0">
                <a:solidFill>
                  <a:srgbClr val="006668"/>
                </a:solidFill>
              </a:rPr>
              <a:t>  </a:t>
            </a:r>
            <a:r>
              <a:rPr lang="en-US" sz="2400" dirty="0"/>
              <a:t>Government policies concerning taxes and spending. </a:t>
            </a:r>
          </a:p>
          <a:p>
            <a:pPr>
              <a:spcAft>
                <a:spcPct val="0"/>
              </a:spcAft>
            </a:pPr>
            <a:r>
              <a:rPr lang="en-US" sz="2400" b="1" dirty="0"/>
              <a:t>monetary policy</a:t>
            </a:r>
            <a:r>
              <a:rPr lang="en-US" sz="2400" b="1" dirty="0">
                <a:solidFill>
                  <a:srgbClr val="006668"/>
                </a:solidFill>
              </a:rPr>
              <a:t>  </a:t>
            </a:r>
            <a:r>
              <a:rPr lang="en-US" sz="2400" dirty="0"/>
              <a:t>The tools used by the Federal Reserve to control short-term interest rates.</a:t>
            </a:r>
          </a:p>
        </p:txBody>
      </p:sp>
    </p:spTree>
    <p:extLst>
      <p:ext uri="{BB962C8B-B14F-4D97-AF65-F5344CB8AC3E}">
        <p14:creationId xmlns:p14="http://schemas.microsoft.com/office/powerpoint/2010/main" val="1942129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A Brief History of Macroeconomics</a:t>
            </a:r>
            <a:endParaRPr lang="en-US" sz="2800" dirty="0">
              <a:latin typeface="+mj-lt"/>
            </a:endParaRPr>
          </a:p>
        </p:txBody>
      </p:sp>
      <p:sp>
        <p:nvSpPr>
          <p:cNvPr id="3" name="Content Placeholder 2"/>
          <p:cNvSpPr>
            <a:spLocks noGrp="1"/>
          </p:cNvSpPr>
          <p:nvPr>
            <p:ph idx="1"/>
          </p:nvPr>
        </p:nvSpPr>
        <p:spPr>
          <a:xfrm>
            <a:off x="457200" y="1600201"/>
            <a:ext cx="8229600" cy="3339376"/>
          </a:xfrm>
        </p:spPr>
        <p:txBody>
          <a:bodyPr>
            <a:spAutoFit/>
          </a:bodyPr>
          <a:lstStyle/>
          <a:p>
            <a:r>
              <a:rPr lang="en-US" sz="2400" b="1" dirty="0"/>
              <a:t>Great Depression</a:t>
            </a:r>
            <a:r>
              <a:rPr lang="en-US" sz="2400" b="1" dirty="0">
                <a:solidFill>
                  <a:srgbClr val="006668"/>
                </a:solidFill>
              </a:rPr>
              <a:t>  </a:t>
            </a:r>
            <a:r>
              <a:rPr lang="en-US" sz="2400" dirty="0"/>
              <a:t>The period of severe economic contraction and high unemployment that began in 1929 and continued throughout the 1930s.</a:t>
            </a:r>
          </a:p>
          <a:p>
            <a:r>
              <a:rPr lang="en-US" sz="2400" b="1" dirty="0"/>
              <a:t>fine-tuning</a:t>
            </a:r>
            <a:r>
              <a:rPr lang="en-US" sz="2400" b="1" dirty="0">
                <a:solidFill>
                  <a:srgbClr val="006668"/>
                </a:solidFill>
              </a:rPr>
              <a:t>  </a:t>
            </a:r>
            <a:r>
              <a:rPr lang="en-US" sz="2400" dirty="0"/>
              <a:t>The phrase used by Walter Heller to refer to the government’s role in regulating inflation and unemployment.  </a:t>
            </a:r>
          </a:p>
          <a:p>
            <a:r>
              <a:rPr lang="en-US" sz="2400" b="1" dirty="0"/>
              <a:t>stagflation</a:t>
            </a:r>
            <a:r>
              <a:rPr lang="en-US" sz="2400" b="1" dirty="0">
                <a:solidFill>
                  <a:srgbClr val="006668"/>
                </a:solidFill>
              </a:rPr>
              <a:t>  </a:t>
            </a:r>
            <a:r>
              <a:rPr lang="en-US" sz="2400" dirty="0"/>
              <a:t>A situation of both high inflation and high unemployment.</a:t>
            </a:r>
          </a:p>
        </p:txBody>
      </p:sp>
    </p:spTree>
    <p:extLst>
      <p:ext uri="{BB962C8B-B14F-4D97-AF65-F5344CB8AC3E}">
        <p14:creationId xmlns:p14="http://schemas.microsoft.com/office/powerpoint/2010/main" val="1974930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2496"/>
            <a:ext cx="8229600" cy="553998"/>
          </a:xfrm>
        </p:spPr>
        <p:txBody>
          <a:bodyPr>
            <a:spAutoFit/>
          </a:bodyPr>
          <a:lstStyle/>
          <a:p>
            <a:r>
              <a:rPr lang="en-IN" altLang="en-US" sz="3600" dirty="0">
                <a:latin typeface="+mj-lt"/>
              </a:rPr>
              <a:t>Economics In Practice</a:t>
            </a:r>
            <a:endParaRPr lang="en-US" sz="2800" dirty="0">
              <a:latin typeface="+mj-lt"/>
            </a:endParaRPr>
          </a:p>
        </p:txBody>
      </p:sp>
      <p:sp>
        <p:nvSpPr>
          <p:cNvPr id="3" name="Content Placeholder 2"/>
          <p:cNvSpPr>
            <a:spLocks noGrp="1"/>
          </p:cNvSpPr>
          <p:nvPr>
            <p:ph idx="1"/>
          </p:nvPr>
        </p:nvSpPr>
        <p:spPr>
          <a:xfrm>
            <a:off x="457200" y="1552584"/>
            <a:ext cx="8205788" cy="430887"/>
          </a:xfrm>
        </p:spPr>
        <p:txBody>
          <a:bodyPr>
            <a:spAutoFit/>
          </a:bodyPr>
          <a:lstStyle/>
          <a:p>
            <a:pPr marL="0" indent="0">
              <a:buNone/>
            </a:pPr>
            <a:r>
              <a:rPr lang="en-US" sz="2800" b="1" dirty="0">
                <a:solidFill>
                  <a:schemeClr val="bg2"/>
                </a:solidFill>
              </a:rPr>
              <a:t>Macroeconomics in Literature</a:t>
            </a:r>
          </a:p>
        </p:txBody>
      </p:sp>
      <p:sp>
        <p:nvSpPr>
          <p:cNvPr id="6" name="Content Placeholder 5"/>
          <p:cNvSpPr>
            <a:spLocks noGrp="1"/>
          </p:cNvSpPr>
          <p:nvPr>
            <p:ph sz="quarter" idx="13"/>
          </p:nvPr>
        </p:nvSpPr>
        <p:spPr>
          <a:xfrm>
            <a:off x="457200" y="2048933"/>
            <a:ext cx="3657600" cy="1700466"/>
          </a:xfrm>
        </p:spPr>
        <p:txBody>
          <a:bodyPr>
            <a:spAutoFit/>
          </a:bodyPr>
          <a:lstStyle/>
          <a:p>
            <a:pPr marL="0" indent="0">
              <a:buSzPct val="100000"/>
              <a:buNone/>
            </a:pPr>
            <a:r>
              <a:rPr lang="en-US" sz="1400" dirty="0"/>
              <a:t>The underlying phenomena that economists study are the stuff of novels as well as graphs and equations.</a:t>
            </a:r>
          </a:p>
          <a:p>
            <a:pPr marL="0" indent="0">
              <a:buSzPct val="100000"/>
              <a:buNone/>
            </a:pPr>
            <a:r>
              <a:rPr lang="en-US" sz="1400" dirty="0"/>
              <a:t>If you look at Figure 20.2 for these two periods, you will see the translation of Fitzgerald and Steinbeck into macroeconomics.</a:t>
            </a:r>
          </a:p>
        </p:txBody>
      </p:sp>
      <p:sp>
        <p:nvSpPr>
          <p:cNvPr id="8" name="Content Placeholder 7"/>
          <p:cNvSpPr>
            <a:spLocks noGrp="1"/>
          </p:cNvSpPr>
          <p:nvPr>
            <p:ph sz="quarter" idx="15"/>
          </p:nvPr>
        </p:nvSpPr>
        <p:spPr>
          <a:xfrm>
            <a:off x="4876800" y="2573716"/>
            <a:ext cx="1524000" cy="738664"/>
          </a:xfrm>
        </p:spPr>
        <p:txBody>
          <a:bodyPr wrap="square">
            <a:spAutoFit/>
          </a:bodyPr>
          <a:lstStyle/>
          <a:p>
            <a:pPr marL="0" indent="0">
              <a:buNone/>
            </a:pPr>
            <a:r>
              <a:rPr lang="en-US" i="1" dirty="0"/>
              <a:t>The Great Gatsby, set in the 1920s</a:t>
            </a:r>
          </a:p>
        </p:txBody>
      </p:sp>
      <p:pic>
        <p:nvPicPr>
          <p:cNvPr id="38914" name="Picture 2" descr=" A black-and-white photo shows a still from the movie “The great Gats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7415" y="2016483"/>
            <a:ext cx="2123028" cy="1606908"/>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p:cNvSpPr>
            <a:spLocks noGrp="1"/>
          </p:cNvSpPr>
          <p:nvPr>
            <p:ph sz="quarter" idx="16"/>
          </p:nvPr>
        </p:nvSpPr>
        <p:spPr>
          <a:xfrm>
            <a:off x="4876800" y="4227672"/>
            <a:ext cx="1524000" cy="752238"/>
          </a:xfrm>
        </p:spPr>
        <p:txBody>
          <a:bodyPr>
            <a:noAutofit/>
          </a:bodyPr>
          <a:lstStyle/>
          <a:p>
            <a:pPr marL="0" indent="0">
              <a:buNone/>
            </a:pPr>
            <a:r>
              <a:rPr lang="en-US" i="1" dirty="0"/>
              <a:t>The Grapes of Wrath, set in the early 1930s</a:t>
            </a:r>
          </a:p>
        </p:txBody>
      </p:sp>
      <p:pic>
        <p:nvPicPr>
          <p:cNvPr id="38915" name="Picture 3" descr="A black-and-white photo shows a still from the movie “The grapes of Wrat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0910" y="3781362"/>
            <a:ext cx="2136039" cy="164485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p:cNvSpPr>
            <a:spLocks noGrp="1"/>
          </p:cNvSpPr>
          <p:nvPr>
            <p:ph sz="quarter" idx="17"/>
          </p:nvPr>
        </p:nvSpPr>
        <p:spPr>
          <a:xfrm>
            <a:off x="4690532" y="5638963"/>
            <a:ext cx="3962400" cy="753376"/>
          </a:xfrm>
        </p:spPr>
        <p:txBody>
          <a:bodyPr/>
          <a:lstStyle/>
          <a:p>
            <a:pPr marL="0" indent="0">
              <a:buNone/>
            </a:pPr>
            <a:r>
              <a:rPr lang="en-US" sz="1200" i="1" dirty="0"/>
              <a:t>Source</a:t>
            </a:r>
            <a:r>
              <a:rPr lang="en-US" sz="1200" dirty="0"/>
              <a:t>: From </a:t>
            </a:r>
            <a:r>
              <a:rPr lang="en-US" sz="1200" i="1" dirty="0"/>
              <a:t>The Grapes of Wrath </a:t>
            </a:r>
            <a:r>
              <a:rPr lang="en-US" sz="1200" dirty="0"/>
              <a:t>by John Steinbeck, copyright 1939, renewed © 1967 by John Steinbeck. Used by permission of Viking Penguin, a division of Penguin Group (USA) Inc. and Penguin Group (UK) Ltd.</a:t>
            </a:r>
          </a:p>
        </p:txBody>
      </p:sp>
      <p:sp>
        <p:nvSpPr>
          <p:cNvPr id="7" name="Content Placeholder 6"/>
          <p:cNvSpPr>
            <a:spLocks noGrp="1"/>
          </p:cNvSpPr>
          <p:nvPr>
            <p:ph sz="quarter" idx="14"/>
          </p:nvPr>
        </p:nvSpPr>
        <p:spPr>
          <a:xfrm>
            <a:off x="457200" y="4140908"/>
            <a:ext cx="4038600" cy="2246769"/>
          </a:xfrm>
        </p:spPr>
        <p:txBody>
          <a:bodyPr wrap="square">
            <a:spAutoFit/>
          </a:bodyPr>
          <a:lstStyle/>
          <a:p>
            <a:pPr marL="0" indent="0">
              <a:spcBef>
                <a:spcPts val="600"/>
              </a:spcBef>
              <a:buNone/>
            </a:pPr>
            <a:r>
              <a:rPr lang="en-IN" sz="1400" dirty="0">
                <a:solidFill>
                  <a:prstClr val="black"/>
                </a:solidFill>
              </a:rPr>
              <a:t>CRITICAL THINKING</a:t>
            </a:r>
          </a:p>
          <a:p>
            <a:pPr marL="342900" indent="-342900">
              <a:spcBef>
                <a:spcPts val="600"/>
              </a:spcBef>
              <a:buFont typeface="+mj-lt"/>
              <a:buAutoNum type="arabicPeriod"/>
            </a:pPr>
            <a:r>
              <a:rPr lang="en-US" sz="1400" dirty="0">
                <a:solidFill>
                  <a:prstClr val="black"/>
                </a:solidFill>
              </a:rPr>
              <a:t>As we indicate in the introduction to this chapter, macroeconomics focuses on three concerns. Which of these concerns is covered in </a:t>
            </a:r>
            <a:r>
              <a:rPr lang="en-US" sz="1400" i="1" dirty="0">
                <a:solidFill>
                  <a:prstClr val="black"/>
                </a:solidFill>
              </a:rPr>
              <a:t>The Grapes of Wrath </a:t>
            </a:r>
            <a:r>
              <a:rPr lang="en-US" sz="1400" dirty="0">
                <a:solidFill>
                  <a:prstClr val="black"/>
                </a:solidFill>
              </a:rPr>
              <a:t>excerpt?</a:t>
            </a:r>
          </a:p>
          <a:p>
            <a:pPr marL="342900" indent="-342900">
              <a:spcBef>
                <a:spcPts val="600"/>
              </a:spcBef>
              <a:spcAft>
                <a:spcPts val="600"/>
              </a:spcAft>
              <a:buFont typeface="+mj-lt"/>
              <a:buAutoNum type="arabicPeriod"/>
            </a:pPr>
            <a:r>
              <a:rPr lang="en-US" sz="1400" dirty="0">
                <a:solidFill>
                  <a:prstClr val="black"/>
                </a:solidFill>
              </a:rPr>
              <a:t>What economics textbook is featured in </a:t>
            </a:r>
            <a:r>
              <a:rPr lang="en-US" sz="1400" i="1" dirty="0">
                <a:solidFill>
                  <a:prstClr val="black"/>
                </a:solidFill>
              </a:rPr>
              <a:t>The Great Gatsby</a:t>
            </a:r>
            <a:r>
              <a:rPr lang="en-US" sz="1400" dirty="0">
                <a:solidFill>
                  <a:prstClr val="black"/>
                </a:solidFill>
              </a:rPr>
              <a:t>? </a:t>
            </a:r>
          </a:p>
          <a:p>
            <a:pPr marL="342900" indent="0">
              <a:spcBef>
                <a:spcPts val="600"/>
              </a:spcBef>
              <a:spcAft>
                <a:spcPts val="600"/>
              </a:spcAft>
              <a:buNone/>
            </a:pPr>
            <a:r>
              <a:rPr lang="en-US" sz="1400" dirty="0">
                <a:solidFill>
                  <a:prstClr val="black"/>
                </a:solidFill>
              </a:rPr>
              <a:t>Hint: Go to </a:t>
            </a:r>
            <a:r>
              <a:rPr lang="en-US" sz="1400" dirty="0">
                <a:solidFill>
                  <a:prstClr val="black"/>
                </a:solidFill>
                <a:hlinkClick r:id="rId5" action="ppaction://hlinkfile"/>
              </a:rPr>
              <a:t>fairmodel.com.yale.edu/</a:t>
            </a:r>
            <a:r>
              <a:rPr lang="en-US" sz="1400" dirty="0" err="1">
                <a:solidFill>
                  <a:prstClr val="black"/>
                </a:solidFill>
                <a:hlinkClick r:id="rId5" action="ppaction://hlinkfile"/>
              </a:rPr>
              <a:t>rayfair</a:t>
            </a:r>
            <a:r>
              <a:rPr lang="en-US" sz="1400" dirty="0">
                <a:solidFill>
                  <a:prstClr val="black"/>
                </a:solidFill>
                <a:hlinkClick r:id="rId5" action="ppaction://hlinkfile"/>
              </a:rPr>
              <a:t>/</a:t>
            </a:r>
            <a:r>
              <a:rPr lang="en-US" sz="1400" dirty="0" err="1">
                <a:solidFill>
                  <a:prstClr val="black"/>
                </a:solidFill>
                <a:hlinkClick r:id="rId5" action="ppaction://hlinkfile"/>
              </a:rPr>
              <a:t>pdf</a:t>
            </a:r>
            <a:r>
              <a:rPr lang="en-US" sz="1400" dirty="0">
                <a:solidFill>
                  <a:prstClr val="black"/>
                </a:solidFill>
                <a:hlinkClick r:id="rId5" action="ppaction://hlinkfile"/>
              </a:rPr>
              <a:t>/2000c.pdf.</a:t>
            </a:r>
            <a:endParaRPr lang="en-US" sz="1400" dirty="0">
              <a:solidFill>
                <a:prstClr val="black"/>
              </a:solidFill>
            </a:endParaRPr>
          </a:p>
        </p:txBody>
      </p:sp>
    </p:spTree>
    <p:extLst>
      <p:ext uri="{BB962C8B-B14F-4D97-AF65-F5344CB8AC3E}">
        <p14:creationId xmlns:p14="http://schemas.microsoft.com/office/powerpoint/2010/main" val="2731465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9122"/>
            <a:ext cx="8229600" cy="1107996"/>
          </a:xfrm>
        </p:spPr>
        <p:txBody>
          <a:bodyPr>
            <a:spAutoFit/>
          </a:bodyPr>
          <a:lstStyle/>
          <a:p>
            <a:r>
              <a:rPr lang="en-IN" altLang="en-US" sz="3600" dirty="0">
                <a:latin typeface="+mj-lt"/>
              </a:rPr>
              <a:t>Figure 20.4 Aggregate Output (Real GDP), 1970 I–2017 IV</a:t>
            </a:r>
            <a:endParaRPr lang="en-US" sz="2800" dirty="0">
              <a:latin typeface="+mj-lt"/>
            </a:endParaRPr>
          </a:p>
        </p:txBody>
      </p:sp>
      <p:pic>
        <p:nvPicPr>
          <p:cNvPr id="35842" name="Picture 2" descr="The details of the graph are as follows:&#10;The x-axis shows the quarters from 1970 I to 2017 IV in increments of 10. The y-axis shows the aggregate output (real GDP) in billions of 2009 dollars from 4,000 to 17,000. The curve starts at 4,900 in 1970 and shows an upward trend to 17,000 in 2017 IV, with the following important events marked:&#10;• Recessionary period, 1974 I to 1975 I&#10;• Recessionary period, 1980 II to 1982 IV&#10;• Recessionary period, 1990 III to 1991 I&#10;• Recessionary period, 2001 I to 2001 III&#10;• Recessionary period, 2008 I to 2009 II&#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691" y="1723145"/>
            <a:ext cx="8043685" cy="298625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4915006"/>
            <a:ext cx="8229600" cy="1477328"/>
          </a:xfrm>
        </p:spPr>
        <p:txBody>
          <a:bodyPr>
            <a:spAutoFit/>
          </a:bodyPr>
          <a:lstStyle/>
          <a:p>
            <a:pPr marL="285750" indent="-285750"/>
            <a:r>
              <a:rPr lang="en-US" sz="2400" dirty="0"/>
              <a:t>Aggregate output in the United States since 1970 has risen overall, but there have been five recessionary periods: 1974 I–1975 I, 1980 II–1982 IV, 1990 III–1991 I, 2001 I–2001 III, and 2008 I–2009 II.</a:t>
            </a:r>
          </a:p>
        </p:txBody>
      </p:sp>
    </p:spTree>
    <p:extLst>
      <p:ext uri="{BB962C8B-B14F-4D97-AF65-F5344CB8AC3E}">
        <p14:creationId xmlns:p14="http://schemas.microsoft.com/office/powerpoint/2010/main" val="1844976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9122"/>
            <a:ext cx="8229600" cy="1107996"/>
          </a:xfrm>
        </p:spPr>
        <p:txBody>
          <a:bodyPr>
            <a:spAutoFit/>
          </a:bodyPr>
          <a:lstStyle/>
          <a:p>
            <a:r>
              <a:rPr lang="en-IN" altLang="en-US" sz="3600" dirty="0">
                <a:latin typeface="+mj-lt"/>
              </a:rPr>
              <a:t>Figure 20.5 Unemployment Rate, 1970 I–2017 IV</a:t>
            </a:r>
            <a:endParaRPr lang="en-US" sz="2800" dirty="0">
              <a:latin typeface="+mj-lt"/>
            </a:endParaRPr>
          </a:p>
        </p:txBody>
      </p:sp>
      <p:pic>
        <p:nvPicPr>
          <p:cNvPr id="36866" name="Picture 2" descr="The details of the graph are as following:&#10;The x-axis shows the quarters from 1970 I to 2017 IV in increments of 10. The y-axis shows the Unemployment rate (percentage points) from 0 to 12. The curve starts at 4.2 in 1970 and shows several highs and lows and ends at 4 in 2017 IV, with the following important events marked along with their unemployment rate:&#10;• Recessionary period, 1974 I to 1975 I: 4.8 to .7&#10;• Recessionary period, 1980 II to 1982 IV: 6.2 to 8.5&#10;• Recessionary period, 1990 III to 1991 I: 5.4 to 6.6&#10;• Recessionary period, 2001 I to 2001 III: 4.0&#10;• Recessionary period, 2008 I to 2009 II: 5 to 7.5&#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176" y="1620176"/>
            <a:ext cx="7979648" cy="256884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4720265"/>
            <a:ext cx="8229600" cy="1669688"/>
          </a:xfrm>
        </p:spPr>
        <p:txBody>
          <a:bodyPr>
            <a:spAutoFit/>
          </a:bodyPr>
          <a:lstStyle/>
          <a:p>
            <a:pPr>
              <a:spcAft>
                <a:spcPct val="0"/>
              </a:spcAft>
            </a:pPr>
            <a:r>
              <a:rPr lang="en-US" sz="2400" dirty="0"/>
              <a:t>The U.S. unemployment rate since 1970 shows wide variations.</a:t>
            </a:r>
          </a:p>
          <a:p>
            <a:pPr>
              <a:spcAft>
                <a:spcPct val="0"/>
              </a:spcAft>
            </a:pPr>
            <a:r>
              <a:rPr lang="en-US" sz="2400" dirty="0"/>
              <a:t>The five recessionary reference periods show increases in the unemployment rate.</a:t>
            </a:r>
          </a:p>
        </p:txBody>
      </p:sp>
    </p:spTree>
    <p:extLst>
      <p:ext uri="{BB962C8B-B14F-4D97-AF65-F5344CB8AC3E}">
        <p14:creationId xmlns:p14="http://schemas.microsoft.com/office/powerpoint/2010/main" val="1548021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43234"/>
            <a:ext cx="8229600" cy="1569660"/>
          </a:xfrm>
        </p:spPr>
        <p:txBody>
          <a:bodyPr>
            <a:spAutoFit/>
          </a:bodyPr>
          <a:lstStyle/>
          <a:p>
            <a:r>
              <a:rPr lang="en-IN" altLang="en-US" dirty="0">
                <a:latin typeface="+mj-lt"/>
              </a:rPr>
              <a:t>Figure 20.6 Inflation Rate (Percentage Change in the GDP Deflator, Four-Quarter Average), 1970 I–2017 IV</a:t>
            </a:r>
            <a:endParaRPr lang="en-US" dirty="0">
              <a:latin typeface="+mj-lt"/>
            </a:endParaRPr>
          </a:p>
        </p:txBody>
      </p:sp>
      <p:pic>
        <p:nvPicPr>
          <p:cNvPr id="37890" name="Picture 2" descr="The details of the graph are as follows:&#10;The x-axis shows the quarters from 1970 I to 2017 IV in increments of 10. The y-axis shows the Inflation rate (percentage change in the GDP deflator, four-quarter average) from 0 to 12. The curve starts at 5.8 in 1970 and shows several highs and lows and ends at 2 in 2017 IV, with the following important events marked along with their inflation rate:&#10;• High inflation period, 1973 IV to 1975 IV: 4 to 11&#10;• High inflation period,  1979 I to 1981 IV: 7.5 to 9.5&#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30" y="1960447"/>
            <a:ext cx="7962690" cy="242275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4529765"/>
            <a:ext cx="8229600" cy="1862048"/>
          </a:xfrm>
        </p:spPr>
        <p:txBody>
          <a:bodyPr>
            <a:spAutoFit/>
          </a:bodyPr>
          <a:lstStyle/>
          <a:p>
            <a:pPr>
              <a:spcAft>
                <a:spcPct val="0"/>
              </a:spcAft>
            </a:pPr>
            <a:r>
              <a:rPr lang="en-US" sz="2400" dirty="0"/>
              <a:t>Since 1970, inflation has been high in two periods: 1973 IV–1975 IV and 1979 I–1981 IV.</a:t>
            </a:r>
          </a:p>
          <a:p>
            <a:pPr>
              <a:spcAft>
                <a:spcPct val="0"/>
              </a:spcAft>
            </a:pPr>
            <a:r>
              <a:rPr lang="en-US" sz="2400" dirty="0"/>
              <a:t>Inflation between 1983 and 1992 was moderate. </a:t>
            </a:r>
          </a:p>
          <a:p>
            <a:pPr>
              <a:spcAft>
                <a:spcPct val="0"/>
              </a:spcAft>
            </a:pPr>
            <a:r>
              <a:rPr lang="en-US" sz="2400" dirty="0"/>
              <a:t>Since 1992, it has been fairly low.</a:t>
            </a:r>
          </a:p>
        </p:txBody>
      </p:sp>
    </p:spTree>
    <p:extLst>
      <p:ext uri="{BB962C8B-B14F-4D97-AF65-F5344CB8AC3E}">
        <p14:creationId xmlns:p14="http://schemas.microsoft.com/office/powerpoint/2010/main" val="1522356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9432"/>
            <a:ext cx="8229600" cy="523220"/>
          </a:xfrm>
        </p:spPr>
        <p:txBody>
          <a:bodyPr>
            <a:spAutoFit/>
          </a:bodyPr>
          <a:lstStyle/>
          <a:p>
            <a:r>
              <a:rPr lang="en-IN" altLang="en-US" dirty="0">
                <a:latin typeface="+mj-lt"/>
              </a:rPr>
              <a:t>Review Terms and Concepts</a:t>
            </a:r>
            <a:endParaRPr lang="en-US" dirty="0">
              <a:latin typeface="+mj-lt"/>
            </a:endParaRPr>
          </a:p>
        </p:txBody>
      </p:sp>
      <p:sp>
        <p:nvSpPr>
          <p:cNvPr id="3" name="Content Placeholder 2"/>
          <p:cNvSpPr>
            <a:spLocks noGrp="1"/>
          </p:cNvSpPr>
          <p:nvPr>
            <p:ph idx="1"/>
          </p:nvPr>
        </p:nvSpPr>
        <p:spPr>
          <a:xfrm>
            <a:off x="457200" y="1647825"/>
            <a:ext cx="4038600" cy="4539704"/>
          </a:xfrm>
        </p:spPr>
        <p:txBody>
          <a:bodyPr wrap="square">
            <a:spAutoFit/>
          </a:bodyPr>
          <a:lstStyle/>
          <a:p>
            <a:pPr marL="457200" indent="-457200" eaLnBrk="0" hangingPunct="0">
              <a:spcBef>
                <a:spcPts val="0"/>
              </a:spcBef>
              <a:spcAft>
                <a:spcPts val="600"/>
              </a:spcAft>
            </a:pPr>
            <a:r>
              <a:rPr lang="en-US" sz="2000" dirty="0">
                <a:latin typeface="Arial" panose="020B0604020202020204" pitchFamily="34" charset="0"/>
                <a:sym typeface="Wingdings 3" panose="05040102010807070707" pitchFamily="18" charset="2"/>
              </a:rPr>
              <a:t>aggregate behavior</a:t>
            </a:r>
          </a:p>
          <a:p>
            <a:pPr marL="457200" indent="-457200" eaLnBrk="0" hangingPunct="0">
              <a:spcBef>
                <a:spcPts val="0"/>
              </a:spcBef>
              <a:spcAft>
                <a:spcPts val="600"/>
              </a:spcAft>
            </a:pPr>
            <a:r>
              <a:rPr lang="en-US" sz="2000" dirty="0">
                <a:latin typeface="Arial" panose="020B0604020202020204" pitchFamily="34" charset="0"/>
                <a:sym typeface="Wingdings 3" panose="05040102010807070707" pitchFamily="18" charset="2"/>
              </a:rPr>
              <a:t>aggregate output</a:t>
            </a:r>
          </a:p>
          <a:p>
            <a:pPr marL="457200" indent="-457200" eaLnBrk="0" hangingPunct="0">
              <a:spcBef>
                <a:spcPts val="0"/>
              </a:spcBef>
              <a:spcAft>
                <a:spcPts val="600"/>
              </a:spcAft>
            </a:pPr>
            <a:r>
              <a:rPr lang="en-US" sz="2000" dirty="0">
                <a:latin typeface="Arial" panose="020B0604020202020204" pitchFamily="34" charset="0"/>
                <a:sym typeface="Wingdings 3" panose="05040102010807070707" pitchFamily="18" charset="2"/>
              </a:rPr>
              <a:t>business cycle</a:t>
            </a:r>
          </a:p>
          <a:p>
            <a:pPr marL="457200" indent="-457200" eaLnBrk="0" hangingPunct="0">
              <a:spcBef>
                <a:spcPts val="0"/>
              </a:spcBef>
              <a:spcAft>
                <a:spcPts val="600"/>
              </a:spcAft>
            </a:pPr>
            <a:r>
              <a:rPr lang="en-US" sz="2000" dirty="0">
                <a:latin typeface="Arial" panose="020B0604020202020204" pitchFamily="34" charset="0"/>
                <a:sym typeface="Wingdings 3" panose="05040102010807070707" pitchFamily="18" charset="2"/>
              </a:rPr>
              <a:t>circular flow</a:t>
            </a:r>
          </a:p>
          <a:p>
            <a:pPr marL="457200" indent="-457200" eaLnBrk="0" hangingPunct="0">
              <a:spcBef>
                <a:spcPts val="0"/>
              </a:spcBef>
              <a:spcAft>
                <a:spcPts val="600"/>
              </a:spcAft>
            </a:pPr>
            <a:r>
              <a:rPr lang="en-US" sz="2000" dirty="0">
                <a:latin typeface="Arial" panose="020B0604020202020204" pitchFamily="34" charset="0"/>
                <a:sym typeface="Wingdings 3" panose="05040102010807070707" pitchFamily="18" charset="2"/>
              </a:rPr>
              <a:t>contraction, recession, </a:t>
            </a:r>
            <a:r>
              <a:rPr lang="en-US" sz="2000" i="1" dirty="0">
                <a:latin typeface="Arial" panose="020B0604020202020204" pitchFamily="34" charset="0"/>
                <a:sym typeface="Wingdings 3" panose="05040102010807070707" pitchFamily="18" charset="2"/>
              </a:rPr>
              <a:t>or</a:t>
            </a:r>
            <a:r>
              <a:rPr lang="en-US" sz="2000" dirty="0">
                <a:latin typeface="Arial" panose="020B0604020202020204" pitchFamily="34" charset="0"/>
                <a:sym typeface="Wingdings 3" panose="05040102010807070707" pitchFamily="18" charset="2"/>
              </a:rPr>
              <a:t> slump</a:t>
            </a:r>
          </a:p>
          <a:p>
            <a:pPr marL="457200" indent="-457200" eaLnBrk="0" hangingPunct="0">
              <a:spcBef>
                <a:spcPts val="0"/>
              </a:spcBef>
              <a:spcAft>
                <a:spcPts val="600"/>
              </a:spcAft>
            </a:pPr>
            <a:r>
              <a:rPr lang="en-US" sz="2000" dirty="0">
                <a:latin typeface="Arial" panose="020B0604020202020204" pitchFamily="34" charset="0"/>
                <a:sym typeface="Wingdings 3" panose="05040102010807070707" pitchFamily="18" charset="2"/>
              </a:rPr>
              <a:t>corporate bonds</a:t>
            </a:r>
          </a:p>
          <a:p>
            <a:pPr marL="457200" indent="-457200" eaLnBrk="0" hangingPunct="0">
              <a:spcBef>
                <a:spcPts val="0"/>
              </a:spcBef>
              <a:spcAft>
                <a:spcPts val="600"/>
              </a:spcAft>
            </a:pPr>
            <a:r>
              <a:rPr lang="en-US" sz="2000" dirty="0">
                <a:latin typeface="Arial" panose="020B0604020202020204" pitchFamily="34" charset="0"/>
                <a:sym typeface="Wingdings 3" panose="05040102010807070707" pitchFamily="18" charset="2"/>
              </a:rPr>
              <a:t>deflation</a:t>
            </a:r>
          </a:p>
          <a:p>
            <a:pPr marL="457200" indent="-457200" eaLnBrk="0" hangingPunct="0">
              <a:spcBef>
                <a:spcPts val="0"/>
              </a:spcBef>
              <a:spcAft>
                <a:spcPts val="600"/>
              </a:spcAft>
            </a:pPr>
            <a:r>
              <a:rPr lang="en-US" sz="2000" dirty="0">
                <a:latin typeface="Arial" panose="020B0604020202020204" pitchFamily="34" charset="0"/>
                <a:sym typeface="Wingdings 3" panose="05040102010807070707" pitchFamily="18" charset="2"/>
              </a:rPr>
              <a:t>depression</a:t>
            </a:r>
          </a:p>
          <a:p>
            <a:pPr marL="457200" indent="-457200" eaLnBrk="0" hangingPunct="0">
              <a:spcBef>
                <a:spcPts val="0"/>
              </a:spcBef>
              <a:spcAft>
                <a:spcPts val="600"/>
              </a:spcAft>
            </a:pPr>
            <a:r>
              <a:rPr lang="en-US" sz="2000" dirty="0">
                <a:latin typeface="Arial" panose="020B0604020202020204" pitchFamily="34" charset="0"/>
                <a:sym typeface="Wingdings 3" panose="05040102010807070707" pitchFamily="18" charset="2"/>
              </a:rPr>
              <a:t>dividends</a:t>
            </a:r>
          </a:p>
          <a:p>
            <a:pPr marL="457200" indent="-457200" eaLnBrk="0" hangingPunct="0">
              <a:spcBef>
                <a:spcPts val="0"/>
              </a:spcBef>
              <a:spcAft>
                <a:spcPts val="600"/>
              </a:spcAft>
            </a:pPr>
            <a:r>
              <a:rPr lang="en-US" sz="2000" dirty="0">
                <a:latin typeface="Arial" panose="020B0604020202020204" pitchFamily="34" charset="0"/>
                <a:sym typeface="Wingdings 3" panose="05040102010807070707" pitchFamily="18" charset="2"/>
              </a:rPr>
              <a:t>expansion </a:t>
            </a:r>
            <a:r>
              <a:rPr lang="en-US" sz="2000" i="1" dirty="0">
                <a:latin typeface="Arial" panose="020B0604020202020204" pitchFamily="34" charset="0"/>
                <a:sym typeface="Wingdings 3" panose="05040102010807070707" pitchFamily="18" charset="2"/>
              </a:rPr>
              <a:t>or</a:t>
            </a:r>
            <a:r>
              <a:rPr lang="en-US" sz="2000" dirty="0">
                <a:latin typeface="Arial" panose="020B0604020202020204" pitchFamily="34" charset="0"/>
                <a:sym typeface="Wingdings 3" panose="05040102010807070707" pitchFamily="18" charset="2"/>
              </a:rPr>
              <a:t> boom</a:t>
            </a:r>
          </a:p>
          <a:p>
            <a:pPr marL="457200" indent="-457200" eaLnBrk="0" hangingPunct="0">
              <a:spcBef>
                <a:spcPts val="0"/>
              </a:spcBef>
              <a:spcAft>
                <a:spcPts val="600"/>
              </a:spcAft>
            </a:pPr>
            <a:r>
              <a:rPr lang="en-US" sz="2000" dirty="0">
                <a:latin typeface="Arial" panose="020B0604020202020204" pitchFamily="34" charset="0"/>
                <a:sym typeface="Wingdings 3" panose="05040102010807070707" pitchFamily="18" charset="2"/>
              </a:rPr>
              <a:t>fine-tuning</a:t>
            </a:r>
          </a:p>
          <a:p>
            <a:pPr marL="457200" indent="-457200" eaLnBrk="0" hangingPunct="0">
              <a:spcBef>
                <a:spcPts val="0"/>
              </a:spcBef>
              <a:spcAft>
                <a:spcPts val="600"/>
              </a:spcAft>
            </a:pPr>
            <a:r>
              <a:rPr lang="en-US" sz="2000" dirty="0">
                <a:latin typeface="Arial" panose="020B0604020202020204" pitchFamily="34" charset="0"/>
                <a:sym typeface="Wingdings 3" panose="05040102010807070707" pitchFamily="18" charset="2"/>
              </a:rPr>
              <a:t>fiscal policy</a:t>
            </a:r>
          </a:p>
        </p:txBody>
      </p:sp>
      <p:sp>
        <p:nvSpPr>
          <p:cNvPr id="4" name="Content Placeholder 3"/>
          <p:cNvSpPr>
            <a:spLocks noGrp="1"/>
          </p:cNvSpPr>
          <p:nvPr>
            <p:ph idx="13"/>
          </p:nvPr>
        </p:nvSpPr>
        <p:spPr>
          <a:xfrm>
            <a:off x="4724400" y="1647825"/>
            <a:ext cx="3962400" cy="4539704"/>
          </a:xfrm>
        </p:spPr>
        <p:txBody>
          <a:bodyPr>
            <a:spAutoFit/>
          </a:bodyPr>
          <a:lstStyle/>
          <a:p>
            <a:pPr marL="457200" indent="-457200" eaLnBrk="0" hangingPunct="0">
              <a:spcBef>
                <a:spcPts val="0"/>
              </a:spcBef>
              <a:spcAft>
                <a:spcPts val="600"/>
              </a:spcAft>
            </a:pPr>
            <a:r>
              <a:rPr lang="en-US" sz="2000" dirty="0">
                <a:latin typeface="Arial" panose="020B0604020202020204" pitchFamily="34" charset="0"/>
                <a:sym typeface="Wingdings 3" panose="05040102010807070707" pitchFamily="18" charset="2"/>
              </a:rPr>
              <a:t>Great Depression</a:t>
            </a:r>
          </a:p>
          <a:p>
            <a:pPr marL="457200" indent="-457200" eaLnBrk="0" hangingPunct="0">
              <a:spcBef>
                <a:spcPts val="0"/>
              </a:spcBef>
              <a:spcAft>
                <a:spcPts val="600"/>
              </a:spcAft>
            </a:pPr>
            <a:r>
              <a:rPr lang="en-US" sz="2000" dirty="0">
                <a:latin typeface="Arial" panose="020B0604020202020204" pitchFamily="34" charset="0"/>
                <a:sym typeface="Wingdings 3" panose="05040102010807070707" pitchFamily="18" charset="2"/>
              </a:rPr>
              <a:t>hyperinflation</a:t>
            </a:r>
          </a:p>
          <a:p>
            <a:pPr marL="457200" indent="-457200" eaLnBrk="0" hangingPunct="0">
              <a:spcBef>
                <a:spcPts val="0"/>
              </a:spcBef>
              <a:spcAft>
                <a:spcPts val="600"/>
              </a:spcAft>
            </a:pPr>
            <a:r>
              <a:rPr lang="en-US" sz="2000" dirty="0">
                <a:latin typeface="Arial" panose="020B0604020202020204" pitchFamily="34" charset="0"/>
                <a:sym typeface="Wingdings 3" panose="05040102010807070707" pitchFamily="18" charset="2"/>
              </a:rPr>
              <a:t>inflation</a:t>
            </a:r>
          </a:p>
          <a:p>
            <a:pPr marL="457200" indent="-457200" eaLnBrk="0" hangingPunct="0">
              <a:spcBef>
                <a:spcPts val="0"/>
              </a:spcBef>
              <a:spcAft>
                <a:spcPts val="600"/>
              </a:spcAft>
            </a:pPr>
            <a:r>
              <a:rPr lang="en-US" sz="2000" dirty="0">
                <a:latin typeface="Arial" panose="020B0604020202020204" pitchFamily="34" charset="0"/>
                <a:sym typeface="Wingdings 3" panose="05040102010807070707" pitchFamily="18" charset="2"/>
              </a:rPr>
              <a:t>macroeconomics</a:t>
            </a:r>
          </a:p>
          <a:p>
            <a:pPr marL="457200" indent="-457200" eaLnBrk="0" hangingPunct="0">
              <a:spcBef>
                <a:spcPts val="0"/>
              </a:spcBef>
              <a:spcAft>
                <a:spcPts val="600"/>
              </a:spcAft>
            </a:pPr>
            <a:r>
              <a:rPr lang="en-US" sz="2000" dirty="0">
                <a:latin typeface="Arial" panose="020B0604020202020204" pitchFamily="34" charset="0"/>
                <a:sym typeface="Wingdings 3" panose="05040102010807070707" pitchFamily="18" charset="2"/>
              </a:rPr>
              <a:t>microeconomics</a:t>
            </a:r>
          </a:p>
          <a:p>
            <a:pPr marL="457200" indent="-457200" eaLnBrk="0" hangingPunct="0">
              <a:spcBef>
                <a:spcPts val="0"/>
              </a:spcBef>
              <a:spcAft>
                <a:spcPts val="600"/>
              </a:spcAft>
            </a:pPr>
            <a:r>
              <a:rPr lang="en-US" sz="2000" dirty="0">
                <a:latin typeface="Arial" panose="020B0604020202020204" pitchFamily="34" charset="0"/>
                <a:sym typeface="Wingdings 3" panose="05040102010807070707" pitchFamily="18" charset="2"/>
              </a:rPr>
              <a:t>monetary policy</a:t>
            </a:r>
          </a:p>
          <a:p>
            <a:pPr marL="457200" indent="-457200" eaLnBrk="0" hangingPunct="0">
              <a:spcBef>
                <a:spcPts val="0"/>
              </a:spcBef>
              <a:spcAft>
                <a:spcPts val="600"/>
              </a:spcAft>
            </a:pPr>
            <a:r>
              <a:rPr lang="en-US" sz="2000" dirty="0">
                <a:latin typeface="Arial" panose="020B0604020202020204" pitchFamily="34" charset="0"/>
                <a:sym typeface="Wingdings 3" panose="05040102010807070707" pitchFamily="18" charset="2"/>
              </a:rPr>
              <a:t>shares of stock</a:t>
            </a:r>
          </a:p>
          <a:p>
            <a:pPr marL="457200" indent="-457200" eaLnBrk="0" hangingPunct="0">
              <a:spcBef>
                <a:spcPts val="0"/>
              </a:spcBef>
              <a:spcAft>
                <a:spcPts val="600"/>
              </a:spcAft>
            </a:pPr>
            <a:r>
              <a:rPr lang="en-US" sz="2000" dirty="0">
                <a:latin typeface="Arial" panose="020B0604020202020204" pitchFamily="34" charset="0"/>
                <a:sym typeface="Wingdings 3" panose="05040102010807070707" pitchFamily="18" charset="2"/>
              </a:rPr>
              <a:t>stagflation</a:t>
            </a:r>
          </a:p>
          <a:p>
            <a:pPr marL="457200" indent="-457200" eaLnBrk="0" hangingPunct="0">
              <a:spcBef>
                <a:spcPts val="0"/>
              </a:spcBef>
              <a:spcAft>
                <a:spcPts val="600"/>
              </a:spcAft>
            </a:pPr>
            <a:r>
              <a:rPr lang="en-US" sz="2000" dirty="0">
                <a:latin typeface="Arial" panose="020B0604020202020204" pitchFamily="34" charset="0"/>
                <a:sym typeface="Wingdings 3" panose="05040102010807070707" pitchFamily="18" charset="2"/>
              </a:rPr>
              <a:t>sticky prices</a:t>
            </a:r>
          </a:p>
          <a:p>
            <a:pPr marL="457200" indent="-457200" eaLnBrk="0" hangingPunct="0">
              <a:spcBef>
                <a:spcPts val="0"/>
              </a:spcBef>
              <a:spcAft>
                <a:spcPts val="600"/>
              </a:spcAft>
            </a:pPr>
            <a:r>
              <a:rPr lang="en-US" sz="2000" dirty="0">
                <a:latin typeface="Arial" panose="020B0604020202020204" pitchFamily="34" charset="0"/>
                <a:sym typeface="Wingdings 3" panose="05040102010807070707" pitchFamily="18" charset="2"/>
              </a:rPr>
              <a:t>transfer payments</a:t>
            </a:r>
          </a:p>
          <a:p>
            <a:pPr marL="457200" indent="-457200" eaLnBrk="0" hangingPunct="0">
              <a:spcBef>
                <a:spcPts val="0"/>
              </a:spcBef>
              <a:spcAft>
                <a:spcPts val="600"/>
              </a:spcAft>
            </a:pPr>
            <a:r>
              <a:rPr lang="en-US" sz="2000" dirty="0">
                <a:latin typeface="Arial" panose="020B0604020202020204" pitchFamily="34" charset="0"/>
                <a:sym typeface="Wingdings 3" panose="05040102010807070707" pitchFamily="18" charset="2"/>
              </a:rPr>
              <a:t>Treasury bonds, notes, </a:t>
            </a:r>
            <a:r>
              <a:rPr lang="en-US" sz="2000" i="1" dirty="0">
                <a:latin typeface="Arial" panose="020B0604020202020204" pitchFamily="34" charset="0"/>
                <a:sym typeface="Wingdings 3" panose="05040102010807070707" pitchFamily="18" charset="2"/>
              </a:rPr>
              <a:t>or</a:t>
            </a:r>
            <a:r>
              <a:rPr lang="en-US" sz="2000" dirty="0">
                <a:latin typeface="Arial" panose="020B0604020202020204" pitchFamily="34" charset="0"/>
                <a:sym typeface="Wingdings 3" panose="05040102010807070707" pitchFamily="18" charset="2"/>
              </a:rPr>
              <a:t> bills</a:t>
            </a:r>
          </a:p>
          <a:p>
            <a:pPr marL="457200" indent="-457200" eaLnBrk="0" hangingPunct="0">
              <a:spcBef>
                <a:spcPts val="0"/>
              </a:spcBef>
              <a:spcAft>
                <a:spcPts val="600"/>
              </a:spcAft>
            </a:pPr>
            <a:r>
              <a:rPr lang="en-US" sz="2000" dirty="0">
                <a:latin typeface="Arial" panose="020B0604020202020204" pitchFamily="34" charset="0"/>
                <a:sym typeface="Wingdings 3" panose="05040102010807070707" pitchFamily="18" charset="2"/>
              </a:rPr>
              <a:t>unemployment rate</a:t>
            </a:r>
          </a:p>
        </p:txBody>
      </p:sp>
    </p:spTree>
    <p:extLst>
      <p:ext uri="{BB962C8B-B14F-4D97-AF65-F5344CB8AC3E}">
        <p14:creationId xmlns:p14="http://schemas.microsoft.com/office/powerpoint/2010/main" val="202978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3" y="220640"/>
            <a:ext cx="8205785" cy="553998"/>
          </a:xfrm>
        </p:spPr>
        <p:txBody>
          <a:bodyPr wrap="square">
            <a:spAutoFit/>
          </a:bodyPr>
          <a:lstStyle/>
          <a:p>
            <a:r>
              <a:rPr lang="en-US" sz="3600" dirty="0"/>
              <a:t>Principles of Economics </a:t>
            </a:r>
            <a:r>
              <a:rPr lang="en-US" sz="2800" dirty="0"/>
              <a:t>(2 of 2)</a:t>
            </a:r>
            <a:endParaRPr lang="en-IN" sz="2800" dirty="0"/>
          </a:p>
        </p:txBody>
      </p:sp>
      <p:sp>
        <p:nvSpPr>
          <p:cNvPr id="3" name="Text Placeholder 2"/>
          <p:cNvSpPr>
            <a:spLocks noGrp="1"/>
          </p:cNvSpPr>
          <p:nvPr>
            <p:ph type="body" sz="quarter" idx="13"/>
          </p:nvPr>
        </p:nvSpPr>
        <p:spPr>
          <a:xfrm>
            <a:off x="457206" y="965303"/>
            <a:ext cx="8229600" cy="305749"/>
          </a:xfrm>
        </p:spPr>
        <p:txBody>
          <a:bodyPr anchor="ctr">
            <a:spAutoFit/>
          </a:bodyPr>
          <a:lstStyle/>
          <a:p>
            <a:r>
              <a:rPr lang="en-US" dirty="0"/>
              <a:t>Thirteenth Edition</a:t>
            </a:r>
            <a:endParaRPr lang="en-IN" dirty="0"/>
          </a:p>
        </p:txBody>
      </p:sp>
      <p:sp>
        <p:nvSpPr>
          <p:cNvPr id="4" name="Text Placeholder 3"/>
          <p:cNvSpPr>
            <a:spLocks noGrp="1"/>
          </p:cNvSpPr>
          <p:nvPr>
            <p:ph type="body" sz="quarter" idx="14"/>
          </p:nvPr>
        </p:nvSpPr>
        <p:spPr>
          <a:xfrm>
            <a:off x="4903789" y="2707959"/>
            <a:ext cx="2438400" cy="492443"/>
          </a:xfrm>
        </p:spPr>
        <p:txBody>
          <a:bodyPr wrap="square">
            <a:spAutoFit/>
          </a:bodyPr>
          <a:lstStyle/>
          <a:p>
            <a:r>
              <a:rPr lang="en-US" sz="3200" dirty="0"/>
              <a:t>Chapter 20</a:t>
            </a:r>
          </a:p>
        </p:txBody>
      </p:sp>
      <p:sp>
        <p:nvSpPr>
          <p:cNvPr id="5" name="Text Placeholder 4"/>
          <p:cNvSpPr>
            <a:spLocks noGrp="1"/>
          </p:cNvSpPr>
          <p:nvPr>
            <p:ph type="body" sz="quarter" idx="15"/>
          </p:nvPr>
        </p:nvSpPr>
        <p:spPr>
          <a:xfrm>
            <a:off x="4951413" y="3317491"/>
            <a:ext cx="3686175" cy="340110"/>
          </a:xfrm>
        </p:spPr>
        <p:txBody>
          <a:bodyPr>
            <a:noAutofit/>
          </a:bodyPr>
          <a:lstStyle/>
          <a:p>
            <a:r>
              <a:rPr lang="en-IN" sz="2000" dirty="0"/>
              <a:t>Introduction to Macroeconomics</a:t>
            </a:r>
          </a:p>
        </p:txBody>
      </p:sp>
      <p:pic>
        <p:nvPicPr>
          <p:cNvPr id="7" name="Picture 6" descr="Front Cover: Principles of Economics, Thirteenth Edition by Karl E. Case, Ray C. Fair, Sharon M. Oster.&#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860" y="1442113"/>
            <a:ext cx="3810382" cy="4874298"/>
          </a:xfrm>
          <a:prstGeom prst="rect">
            <a:avLst/>
          </a:prstGeom>
        </p:spPr>
      </p:pic>
      <p:sp>
        <p:nvSpPr>
          <p:cNvPr id="11" name="Text Placeholder 6"/>
          <p:cNvSpPr>
            <a:spLocks noGrp="1"/>
          </p:cNvSpPr>
          <p:nvPr>
            <p:ph type="body" sz="quarter" idx="16"/>
          </p:nvPr>
        </p:nvSpPr>
        <p:spPr>
          <a:xfrm>
            <a:off x="2200275" y="6457474"/>
            <a:ext cx="6477000" cy="228600"/>
          </a:xfrm>
        </p:spPr>
        <p:txBody>
          <a:bodyPr/>
          <a:lstStyle/>
          <a:p>
            <a:pPr marL="0" indent="0" algn="r">
              <a:buClrTx/>
              <a:buNone/>
              <a:defRPr/>
            </a:pPr>
            <a:r>
              <a:rPr lang="en-US" sz="1200" dirty="0">
                <a:latin typeface="Verdana" pitchFamily="34" charset="0"/>
                <a:ea typeface="Verdana" pitchFamily="34" charset="0"/>
                <a:cs typeface="Verdana" pitchFamily="34" charset="0"/>
              </a:rPr>
              <a:t>Copyright © 2020, 2016, 2011 Pearson Education, Inc. All Rights Reserved</a:t>
            </a:r>
            <a:endParaRPr lang="en-US" altLang="en-US" sz="1200" dirty="0">
              <a:latin typeface="Verdana" pitchFamily="34" charset="0"/>
              <a:ea typeface="Verdana" pitchFamily="34" charset="0"/>
              <a:cs typeface="Verdana" pitchFamily="34" charset="0"/>
            </a:endParaRPr>
          </a:p>
        </p:txBody>
      </p:sp>
      <p:sp>
        <p:nvSpPr>
          <p:cNvPr id="8" name="Text Placeholder 3"/>
          <p:cNvSpPr txBox="1">
            <a:spLocks/>
          </p:cNvSpPr>
          <p:nvPr/>
        </p:nvSpPr>
        <p:spPr>
          <a:xfrm>
            <a:off x="4885347" y="4595336"/>
            <a:ext cx="3801453" cy="738664"/>
          </a:xfrm>
          <a:prstGeom prst="rect">
            <a:avLst/>
          </a:prstGeom>
        </p:spPr>
        <p:txBody>
          <a:bodyPr vert="horz" wrap="square" lIns="0" tIns="0" rIns="0" bIns="0" rtlCol="0" anchor="b">
            <a:spAutoFit/>
          </a:bodyPr>
          <a:lstStyle>
            <a:lvl1pPr marL="0" indent="0" algn="l" defTabSz="914400" rtl="0" eaLnBrk="1" latinLnBrk="0" hangingPunct="1">
              <a:spcBef>
                <a:spcPts val="0"/>
              </a:spcBef>
              <a:buClr>
                <a:srgbClr val="007FA3"/>
              </a:buClr>
              <a:buFont typeface="Arial" panose="020B0604020202020204" pitchFamily="34" charset="0"/>
              <a:buNone/>
              <a:defRPr sz="3000" kern="1200" baseline="0">
                <a:solidFill>
                  <a:schemeClr val="tx1"/>
                </a:solidFill>
                <a:latin typeface="+mn-lt"/>
                <a:ea typeface="+mn-ea"/>
                <a:cs typeface="+mn-cs"/>
              </a:defRPr>
            </a:lvl1pPr>
            <a:lvl2pPr marL="0" indent="0" algn="l" defTabSz="914400" rtl="0" eaLnBrk="1" latinLnBrk="0" hangingPunct="1">
              <a:spcBef>
                <a:spcPts val="0"/>
              </a:spcBef>
              <a:buClr>
                <a:srgbClr val="007FA3"/>
              </a:buClr>
              <a:buFont typeface="Arial" panose="020B0604020202020204" pitchFamily="34" charset="0"/>
              <a:buNone/>
              <a:defRPr sz="4400" kern="1200">
                <a:solidFill>
                  <a:schemeClr val="tx1"/>
                </a:solidFill>
                <a:latin typeface="+mn-lt"/>
                <a:ea typeface="+mn-ea"/>
                <a:cs typeface="+mn-cs"/>
              </a:defRPr>
            </a:lvl2pPr>
            <a:lvl3pPr marL="0" indent="0" algn="l" defTabSz="914400" rtl="0" eaLnBrk="1" latinLnBrk="0" hangingPunct="1">
              <a:spcBef>
                <a:spcPts val="0"/>
              </a:spcBef>
              <a:buClr>
                <a:srgbClr val="007FA3"/>
              </a:buClr>
              <a:buFont typeface="Wingdings" panose="05000000000000000000" pitchFamily="2" charset="2"/>
              <a:buNone/>
              <a:defRPr sz="4400" kern="1200">
                <a:solidFill>
                  <a:schemeClr val="tx1"/>
                </a:solidFill>
                <a:latin typeface="+mn-lt"/>
                <a:ea typeface="+mn-ea"/>
                <a:cs typeface="+mn-cs"/>
              </a:defRPr>
            </a:lvl3pPr>
            <a:lvl4pPr marL="0" indent="0" algn="l" defTabSz="914400" rtl="0" eaLnBrk="1" latinLnBrk="0" hangingPunct="1">
              <a:spcBef>
                <a:spcPts val="0"/>
              </a:spcBef>
              <a:buClr>
                <a:srgbClr val="007FA3"/>
              </a:buClr>
              <a:buFont typeface="Arial" panose="020B0604020202020204" pitchFamily="34" charset="0"/>
              <a:buNone/>
              <a:defRPr sz="4400" kern="1200">
                <a:solidFill>
                  <a:schemeClr val="tx1"/>
                </a:solidFill>
                <a:latin typeface="+mn-lt"/>
                <a:ea typeface="+mn-ea"/>
                <a:cs typeface="+mn-cs"/>
              </a:defRPr>
            </a:lvl4pPr>
            <a:lvl5pPr marL="0" indent="0" algn="l" defTabSz="914400" rtl="0" eaLnBrk="1" latinLnBrk="0" hangingPunct="1">
              <a:spcBef>
                <a:spcPts val="0"/>
              </a:spcBef>
              <a:buClr>
                <a:srgbClr val="007FA3"/>
              </a:buClr>
              <a:buFont typeface="Arial" panose="020B0604020202020204" pitchFamily="34" charset="0"/>
              <a:buNone/>
              <a:defRPr sz="4400" kern="1200">
                <a:solidFill>
                  <a:schemeClr val="tx1"/>
                </a:solidFill>
                <a:latin typeface="+mn-lt"/>
                <a:ea typeface="+mn-ea"/>
                <a:cs typeface="+mn-cs"/>
              </a:defRPr>
            </a:lvl5pPr>
            <a:lvl6pPr marL="0" indent="0" algn="l" defTabSz="914400" rtl="0" eaLnBrk="1" latinLnBrk="0" hangingPunct="1">
              <a:spcBef>
                <a:spcPts val="0"/>
              </a:spcBef>
              <a:buClr>
                <a:srgbClr val="007FA3"/>
              </a:buClr>
              <a:buFont typeface="Arial" panose="020B0604020202020204" pitchFamily="34" charset="0"/>
              <a:buNone/>
              <a:defRPr sz="4400" kern="1200">
                <a:solidFill>
                  <a:schemeClr val="tx1"/>
                </a:solidFill>
                <a:latin typeface="+mn-lt"/>
                <a:ea typeface="+mn-ea"/>
                <a:cs typeface="+mn-cs"/>
              </a:defRPr>
            </a:lvl6pPr>
            <a:lvl7pPr marL="0" indent="0" algn="l" defTabSz="914400" rtl="0" eaLnBrk="1" latinLnBrk="0" hangingPunct="1">
              <a:spcBef>
                <a:spcPts val="0"/>
              </a:spcBef>
              <a:buClr>
                <a:srgbClr val="007FA3"/>
              </a:buClr>
              <a:buFont typeface="Arial" panose="020B0604020202020204" pitchFamily="34" charset="0"/>
              <a:buNone/>
              <a:defRPr sz="4400" kern="1200">
                <a:solidFill>
                  <a:schemeClr val="tx1"/>
                </a:solidFill>
                <a:latin typeface="+mn-lt"/>
                <a:ea typeface="+mn-ea"/>
                <a:cs typeface="+mn-cs"/>
              </a:defRPr>
            </a:lvl7pPr>
            <a:lvl8pPr marL="0" indent="0" algn="l" defTabSz="914400" rtl="0" eaLnBrk="1" latinLnBrk="0" hangingPunct="1">
              <a:spcBef>
                <a:spcPts val="0"/>
              </a:spcBef>
              <a:buClr>
                <a:srgbClr val="007FA3"/>
              </a:buClr>
              <a:buFont typeface="Arial" panose="020B0604020202020204" pitchFamily="34" charset="0"/>
              <a:buNone/>
              <a:defRPr sz="4400" kern="1200">
                <a:solidFill>
                  <a:schemeClr val="tx1"/>
                </a:solidFill>
                <a:latin typeface="+mn-lt"/>
                <a:ea typeface="+mn-ea"/>
                <a:cs typeface="+mn-cs"/>
              </a:defRPr>
            </a:lvl8pPr>
            <a:lvl9pPr marL="0" indent="0" algn="l" defTabSz="914400" rtl="0" eaLnBrk="1" latinLnBrk="0" hangingPunct="1">
              <a:spcBef>
                <a:spcPts val="0"/>
              </a:spcBef>
              <a:buClr>
                <a:srgbClr val="007FA3"/>
              </a:buClr>
              <a:buFont typeface="Arial" panose="020B0604020202020204" pitchFamily="34" charset="0"/>
              <a:buNone/>
              <a:defRPr sz="4400" kern="1200">
                <a:solidFill>
                  <a:schemeClr val="tx1"/>
                </a:solidFill>
                <a:latin typeface="+mn-lt"/>
                <a:ea typeface="+mn-ea"/>
                <a:cs typeface="+mn-cs"/>
              </a:defRPr>
            </a:lvl9pPr>
          </a:lstStyle>
          <a:p>
            <a:r>
              <a:rPr lang="en-US" sz="1600" dirty="0">
                <a:solidFill>
                  <a:schemeClr val="bg1"/>
                </a:solidFill>
              </a:rPr>
              <a:t>Slides in this presentation contain hyperlinks. JAWS users should be able to get a list of links by using INSERT+F7</a:t>
            </a:r>
          </a:p>
        </p:txBody>
      </p:sp>
    </p:spTree>
    <p:extLst>
      <p:ext uri="{BB962C8B-B14F-4D97-AF65-F5344CB8AC3E}">
        <p14:creationId xmlns:p14="http://schemas.microsoft.com/office/powerpoint/2010/main" val="3070035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6" name="Title 4">
            <a:extLst>
              <a:ext uri="{FF2B5EF4-FFF2-40B4-BE49-F238E27FC236}">
                <a16:creationId xmlns:a16="http://schemas.microsoft.com/office/drawing/2014/main" id="{E47FF819-0D5D-491A-BF8F-B42813E7390C}"/>
              </a:ext>
            </a:extLst>
          </p:cNvPr>
          <p:cNvSpPr>
            <a:spLocks noGrp="1"/>
          </p:cNvSpPr>
          <p:nvPr>
            <p:ph type="title"/>
          </p:nvPr>
        </p:nvSpPr>
        <p:spPr>
          <a:xfrm>
            <a:off x="457200" y="777703"/>
            <a:ext cx="8229600" cy="553998"/>
          </a:xfrm>
        </p:spPr>
        <p:txBody>
          <a:bodyPr lIns="0" tIns="0" rIns="0" bIns="0">
            <a:spAutoFit/>
          </a:bodyPr>
          <a:lstStyle/>
          <a:p>
            <a:r>
              <a:rPr lang="en-US"/>
              <a:t>Copyright</a:t>
            </a:r>
            <a:endParaRPr lang="en-US" dirty="0"/>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a:extLst/>
          </a:blip>
          <a:stretch>
            <a:fillRect/>
          </a:stretch>
        </p:blipFill>
        <p:spPr>
          <a:xfrm>
            <a:off x="413328"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773205"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158059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656"/>
            <a:ext cx="8229600" cy="1107996"/>
          </a:xfrm>
        </p:spPr>
        <p:txBody>
          <a:bodyPr>
            <a:spAutoFit/>
          </a:bodyPr>
          <a:lstStyle/>
          <a:p>
            <a:r>
              <a:rPr lang="en-IN" sz="3600" dirty="0">
                <a:latin typeface="+mj-lt"/>
              </a:rPr>
              <a:t>Chapter Outline and Learning Objectives</a:t>
            </a:r>
            <a:endParaRPr lang="en-IN" sz="2800" dirty="0">
              <a:latin typeface="+mj-lt"/>
            </a:endParaRPr>
          </a:p>
        </p:txBody>
      </p:sp>
      <p:sp>
        <p:nvSpPr>
          <p:cNvPr id="3" name="Content Placeholder 2"/>
          <p:cNvSpPr>
            <a:spLocks noGrp="1"/>
          </p:cNvSpPr>
          <p:nvPr>
            <p:ph idx="1"/>
          </p:nvPr>
        </p:nvSpPr>
        <p:spPr>
          <a:xfrm>
            <a:off x="457200" y="1600201"/>
            <a:ext cx="8205788" cy="931024"/>
          </a:xfrm>
        </p:spPr>
        <p:txBody>
          <a:bodyPr>
            <a:spAutoFit/>
          </a:bodyPr>
          <a:lstStyle/>
          <a:p>
            <a:pPr marL="0" indent="0">
              <a:buNone/>
            </a:pPr>
            <a:r>
              <a:rPr lang="en-IN" sz="2400" b="1" dirty="0"/>
              <a:t>20.1</a:t>
            </a:r>
            <a:r>
              <a:rPr lang="en-IN" sz="2400" b="1" dirty="0">
                <a:solidFill>
                  <a:schemeClr val="bg2"/>
                </a:solidFill>
              </a:rPr>
              <a:t> </a:t>
            </a:r>
            <a:r>
              <a:rPr lang="en-IN" sz="2400" b="1" dirty="0"/>
              <a:t>Macroeconomic Concerns</a:t>
            </a:r>
          </a:p>
          <a:p>
            <a:pPr marL="271463" indent="-271463"/>
            <a:r>
              <a:rPr lang="en-IN" sz="2400" dirty="0"/>
              <a:t>Describe the primary three concerns of macroeconomics.</a:t>
            </a:r>
          </a:p>
        </p:txBody>
      </p:sp>
      <p:sp>
        <p:nvSpPr>
          <p:cNvPr id="4" name="Content Placeholder 3"/>
          <p:cNvSpPr>
            <a:spLocks noGrp="1"/>
          </p:cNvSpPr>
          <p:nvPr>
            <p:ph sz="quarter" idx="13"/>
          </p:nvPr>
        </p:nvSpPr>
        <p:spPr>
          <a:xfrm>
            <a:off x="457200" y="2650066"/>
            <a:ext cx="8205788" cy="1318489"/>
          </a:xfrm>
        </p:spPr>
        <p:txBody>
          <a:bodyPr>
            <a:spAutoFit/>
          </a:bodyPr>
          <a:lstStyle/>
          <a:p>
            <a:pPr marL="0" indent="0">
              <a:buSzPct val="100000"/>
              <a:buNone/>
            </a:pPr>
            <a:r>
              <a:rPr lang="en-IN" sz="2400" b="1" dirty="0"/>
              <a:t>20.2</a:t>
            </a:r>
            <a:r>
              <a:rPr lang="en-IN" sz="2400" b="1" dirty="0">
                <a:solidFill>
                  <a:schemeClr val="bg2"/>
                </a:solidFill>
              </a:rPr>
              <a:t> </a:t>
            </a:r>
            <a:r>
              <a:rPr lang="en-IN" sz="2400" b="1" dirty="0"/>
              <a:t>The Components of the </a:t>
            </a:r>
            <a:r>
              <a:rPr lang="en-IN" sz="2400" b="1" dirty="0" err="1"/>
              <a:t>Macroeconomy</a:t>
            </a:r>
            <a:endParaRPr lang="en-IN" sz="2400" b="1" dirty="0"/>
          </a:p>
          <a:p>
            <a:pPr marL="271463" indent="-271463">
              <a:buSzPct val="100000"/>
            </a:pPr>
            <a:r>
              <a:rPr lang="en-IN" sz="2400" dirty="0"/>
              <a:t>Discuss the interaction between the four components of the </a:t>
            </a:r>
            <a:r>
              <a:rPr lang="en-IN" sz="2400" dirty="0" err="1"/>
              <a:t>macroeconomy</a:t>
            </a:r>
            <a:r>
              <a:rPr lang="en-IN" sz="2400" dirty="0"/>
              <a:t>.</a:t>
            </a:r>
          </a:p>
        </p:txBody>
      </p:sp>
      <p:sp>
        <p:nvSpPr>
          <p:cNvPr id="5" name="Content Placeholder 4"/>
          <p:cNvSpPr>
            <a:spLocks noGrp="1"/>
          </p:cNvSpPr>
          <p:nvPr>
            <p:ph sz="quarter" idx="14"/>
          </p:nvPr>
        </p:nvSpPr>
        <p:spPr>
          <a:xfrm>
            <a:off x="457200" y="4038600"/>
            <a:ext cx="8205788" cy="1300356"/>
          </a:xfrm>
        </p:spPr>
        <p:txBody>
          <a:bodyPr>
            <a:spAutoFit/>
          </a:bodyPr>
          <a:lstStyle/>
          <a:p>
            <a:pPr marL="0" indent="0">
              <a:buSzPct val="100000"/>
              <a:buNone/>
            </a:pPr>
            <a:r>
              <a:rPr lang="en-IN" sz="2400" b="1" dirty="0"/>
              <a:t>20.3</a:t>
            </a:r>
            <a:r>
              <a:rPr lang="en-IN" sz="2400" dirty="0"/>
              <a:t> </a:t>
            </a:r>
            <a:r>
              <a:rPr lang="en-IN" sz="2400" b="1" dirty="0"/>
              <a:t>A Brief History of Macroeconomics</a:t>
            </a:r>
          </a:p>
          <a:p>
            <a:pPr marL="271463" indent="-271463">
              <a:buSzPct val="100000"/>
            </a:pPr>
            <a:r>
              <a:rPr lang="en-IN" sz="2400" dirty="0"/>
              <a:t>Summarize the macroeconomic history of the United States between 1929 and 1970.</a:t>
            </a:r>
          </a:p>
        </p:txBody>
      </p:sp>
      <p:sp>
        <p:nvSpPr>
          <p:cNvPr id="6" name="Content Placeholder 5"/>
          <p:cNvSpPr>
            <a:spLocks noGrp="1"/>
          </p:cNvSpPr>
          <p:nvPr>
            <p:ph sz="quarter" idx="15"/>
          </p:nvPr>
        </p:nvSpPr>
        <p:spPr>
          <a:xfrm>
            <a:off x="457200" y="5449454"/>
            <a:ext cx="8205788" cy="945984"/>
          </a:xfrm>
        </p:spPr>
        <p:txBody>
          <a:bodyPr/>
          <a:lstStyle/>
          <a:p>
            <a:pPr marL="0" indent="0">
              <a:buSzPct val="100000"/>
              <a:buNone/>
            </a:pPr>
            <a:r>
              <a:rPr lang="en-IN" sz="2400" b="1" dirty="0"/>
              <a:t>20.4</a:t>
            </a:r>
            <a:r>
              <a:rPr lang="en-IN" sz="2400" dirty="0"/>
              <a:t> </a:t>
            </a:r>
            <a:r>
              <a:rPr lang="en-IN" sz="2400" b="1" dirty="0"/>
              <a:t>The U.S. Economy since 1970</a:t>
            </a:r>
          </a:p>
          <a:p>
            <a:pPr marL="271463" indent="-271463">
              <a:buSzPct val="100000"/>
            </a:pPr>
            <a:r>
              <a:rPr lang="en-IN" sz="2400" dirty="0"/>
              <a:t>Describe the U.S. economy since 1970.</a:t>
            </a:r>
          </a:p>
        </p:txBody>
      </p:sp>
    </p:spTree>
    <p:extLst>
      <p:ext uri="{BB962C8B-B14F-4D97-AF65-F5344CB8AC3E}">
        <p14:creationId xmlns:p14="http://schemas.microsoft.com/office/powerpoint/2010/main" val="392597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9122"/>
            <a:ext cx="8229600" cy="1107996"/>
          </a:xfrm>
        </p:spPr>
        <p:txBody>
          <a:bodyPr>
            <a:spAutoFit/>
          </a:bodyPr>
          <a:lstStyle/>
          <a:p>
            <a:r>
              <a:rPr lang="en-IN" altLang="en-US" sz="3600" dirty="0">
                <a:latin typeface="+mj-lt"/>
              </a:rPr>
              <a:t>Chapter 20 Introduction to Macroeconomics </a:t>
            </a:r>
            <a:r>
              <a:rPr lang="en-IN" altLang="en-US" sz="2800" dirty="0">
                <a:latin typeface="+mj-lt"/>
              </a:rPr>
              <a:t>(1 of 2)</a:t>
            </a:r>
            <a:endParaRPr lang="en-US" sz="2800" dirty="0">
              <a:latin typeface="+mj-lt"/>
            </a:endParaRPr>
          </a:p>
        </p:txBody>
      </p:sp>
      <p:sp>
        <p:nvSpPr>
          <p:cNvPr id="3" name="Content Placeholder 2"/>
          <p:cNvSpPr>
            <a:spLocks noGrp="1"/>
          </p:cNvSpPr>
          <p:nvPr>
            <p:ph idx="1"/>
          </p:nvPr>
        </p:nvSpPr>
        <p:spPr>
          <a:xfrm>
            <a:off x="457200" y="1600201"/>
            <a:ext cx="8229600" cy="3147015"/>
          </a:xfrm>
        </p:spPr>
        <p:txBody>
          <a:bodyPr>
            <a:spAutoFit/>
          </a:bodyPr>
          <a:lstStyle/>
          <a:p>
            <a:r>
              <a:rPr lang="en-IN" sz="2400" b="1" dirty="0"/>
              <a:t>microeconomics</a:t>
            </a:r>
            <a:r>
              <a:rPr lang="en-IN" sz="2400" dirty="0"/>
              <a:t>  Examines the functioning of individual industries and the </a:t>
            </a:r>
            <a:r>
              <a:rPr lang="en-IN" sz="2400" dirty="0" err="1"/>
              <a:t>behavior</a:t>
            </a:r>
            <a:r>
              <a:rPr lang="en-IN" sz="2400" dirty="0"/>
              <a:t> of individual decision-making units—firms and households. </a:t>
            </a:r>
          </a:p>
          <a:p>
            <a:r>
              <a:rPr lang="en-IN" sz="2400" b="1" dirty="0"/>
              <a:t>macroeconomics</a:t>
            </a:r>
            <a:r>
              <a:rPr lang="en-IN" sz="2400" dirty="0"/>
              <a:t>  Deals with the economy as a whole. Macroeconomics focuses on the determinants of total national income, deals with aggregates such as aggregate consumption and investment, and looks at the overall level of prices instead of individual prices.</a:t>
            </a:r>
          </a:p>
        </p:txBody>
      </p:sp>
    </p:spTree>
    <p:extLst>
      <p:ext uri="{BB962C8B-B14F-4D97-AF65-F5344CB8AC3E}">
        <p14:creationId xmlns:p14="http://schemas.microsoft.com/office/powerpoint/2010/main" val="858157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9122"/>
            <a:ext cx="8229600" cy="1107996"/>
          </a:xfrm>
        </p:spPr>
        <p:txBody>
          <a:bodyPr>
            <a:spAutoFit/>
          </a:bodyPr>
          <a:lstStyle/>
          <a:p>
            <a:r>
              <a:rPr lang="en-IN" altLang="en-US" sz="3600" dirty="0">
                <a:latin typeface="+mj-lt"/>
              </a:rPr>
              <a:t>Chapter 20 Introduction to Macroeconomics </a:t>
            </a:r>
            <a:r>
              <a:rPr lang="en-IN" altLang="en-US" sz="2800" dirty="0">
                <a:latin typeface="+mj-lt"/>
              </a:rPr>
              <a:t>(2 of 2)</a:t>
            </a:r>
            <a:endParaRPr lang="en-US" sz="2800" dirty="0">
              <a:latin typeface="+mj-lt"/>
            </a:endParaRPr>
          </a:p>
        </p:txBody>
      </p:sp>
      <p:sp>
        <p:nvSpPr>
          <p:cNvPr id="3" name="Content Placeholder 2"/>
          <p:cNvSpPr>
            <a:spLocks noGrp="1"/>
          </p:cNvSpPr>
          <p:nvPr>
            <p:ph idx="1"/>
          </p:nvPr>
        </p:nvSpPr>
        <p:spPr>
          <a:xfrm>
            <a:off x="457200" y="1600201"/>
            <a:ext cx="8229600" cy="2039020"/>
          </a:xfrm>
        </p:spPr>
        <p:txBody>
          <a:bodyPr>
            <a:spAutoFit/>
          </a:bodyPr>
          <a:lstStyle/>
          <a:p>
            <a:r>
              <a:rPr lang="en-IN" sz="2400" b="1" dirty="0"/>
              <a:t>aggregate </a:t>
            </a:r>
            <a:r>
              <a:rPr lang="en-IN" sz="2400" b="1" dirty="0" err="1"/>
              <a:t>behavior</a:t>
            </a:r>
            <a:r>
              <a:rPr lang="en-IN" sz="2400" b="1" dirty="0"/>
              <a:t>  </a:t>
            </a:r>
            <a:r>
              <a:rPr lang="en-IN" sz="2400" dirty="0"/>
              <a:t>The </a:t>
            </a:r>
            <a:r>
              <a:rPr lang="en-IN" sz="2400" dirty="0" err="1"/>
              <a:t>behavior</a:t>
            </a:r>
            <a:r>
              <a:rPr lang="en-IN" sz="2400" dirty="0"/>
              <a:t> of all households and firms together.</a:t>
            </a:r>
          </a:p>
          <a:p>
            <a:r>
              <a:rPr lang="en-IN" sz="2400" b="1" dirty="0"/>
              <a:t>sticky prices  </a:t>
            </a:r>
            <a:r>
              <a:rPr lang="en-IN" sz="2400" dirty="0" err="1"/>
              <a:t>Prices</a:t>
            </a:r>
            <a:r>
              <a:rPr lang="en-IN" sz="2400" dirty="0"/>
              <a:t> that do not always adjust rapidly to maintain equality between quantity supplied and quantity demanded.</a:t>
            </a:r>
          </a:p>
        </p:txBody>
      </p:sp>
    </p:spTree>
    <p:extLst>
      <p:ext uri="{BB962C8B-B14F-4D97-AF65-F5344CB8AC3E}">
        <p14:creationId xmlns:p14="http://schemas.microsoft.com/office/powerpoint/2010/main" val="377496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Macroeconomic Concerns</a:t>
            </a:r>
            <a:endParaRPr lang="en-US" sz="2800" dirty="0">
              <a:latin typeface="+mj-lt"/>
            </a:endParaRPr>
          </a:p>
        </p:txBody>
      </p:sp>
      <p:sp>
        <p:nvSpPr>
          <p:cNvPr id="3" name="Content Placeholder 2"/>
          <p:cNvSpPr>
            <a:spLocks noGrp="1"/>
          </p:cNvSpPr>
          <p:nvPr>
            <p:ph idx="1"/>
          </p:nvPr>
        </p:nvSpPr>
        <p:spPr>
          <a:xfrm>
            <a:off x="457200" y="1600201"/>
            <a:ext cx="8229600" cy="1708160"/>
          </a:xfrm>
        </p:spPr>
        <p:txBody>
          <a:bodyPr>
            <a:spAutoFit/>
          </a:bodyPr>
          <a:lstStyle/>
          <a:p>
            <a:r>
              <a:rPr lang="en-IN" sz="2400" dirty="0"/>
              <a:t>Three of the major concerns of macroeconomics are:</a:t>
            </a:r>
          </a:p>
          <a:p>
            <a:pPr lvl="1"/>
            <a:r>
              <a:rPr lang="en-IN" sz="2400" dirty="0"/>
              <a:t>Output growth</a:t>
            </a:r>
          </a:p>
          <a:p>
            <a:pPr lvl="1"/>
            <a:r>
              <a:rPr lang="en-IN" sz="2400" dirty="0"/>
              <a:t>Unemployment</a:t>
            </a:r>
          </a:p>
          <a:p>
            <a:pPr lvl="1"/>
            <a:r>
              <a:rPr lang="en-IN" sz="2400" dirty="0"/>
              <a:t>Inflation and deflation</a:t>
            </a:r>
          </a:p>
        </p:txBody>
      </p:sp>
    </p:spTree>
    <p:extLst>
      <p:ext uri="{BB962C8B-B14F-4D97-AF65-F5344CB8AC3E}">
        <p14:creationId xmlns:p14="http://schemas.microsoft.com/office/powerpoint/2010/main" val="155875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Output Growth </a:t>
            </a:r>
            <a:r>
              <a:rPr lang="en-IN" altLang="en-US" sz="2800" dirty="0">
                <a:latin typeface="+mj-lt"/>
              </a:rPr>
              <a:t>(1 of 2)</a:t>
            </a:r>
            <a:endParaRPr lang="en-US" sz="2800" dirty="0">
              <a:latin typeface="+mj-lt"/>
            </a:endParaRPr>
          </a:p>
        </p:txBody>
      </p:sp>
      <p:sp>
        <p:nvSpPr>
          <p:cNvPr id="3" name="Content Placeholder 2"/>
          <p:cNvSpPr>
            <a:spLocks noGrp="1"/>
          </p:cNvSpPr>
          <p:nvPr>
            <p:ph idx="1"/>
          </p:nvPr>
        </p:nvSpPr>
        <p:spPr>
          <a:xfrm>
            <a:off x="457200" y="1600201"/>
            <a:ext cx="8229600" cy="1708160"/>
          </a:xfrm>
        </p:spPr>
        <p:txBody>
          <a:bodyPr>
            <a:spAutoFit/>
          </a:bodyPr>
          <a:lstStyle/>
          <a:p>
            <a:r>
              <a:rPr lang="en-US" sz="2400" b="1" dirty="0"/>
              <a:t>business cycle</a:t>
            </a:r>
            <a:r>
              <a:rPr lang="en-US" sz="2400" b="1" dirty="0">
                <a:solidFill>
                  <a:srgbClr val="006668"/>
                </a:solidFill>
              </a:rPr>
              <a:t>  </a:t>
            </a:r>
            <a:r>
              <a:rPr lang="en-US" sz="2400" dirty="0"/>
              <a:t>The cycle of short-term ups and downs in the economy. </a:t>
            </a:r>
          </a:p>
          <a:p>
            <a:pPr>
              <a:spcAft>
                <a:spcPct val="0"/>
              </a:spcAft>
            </a:pPr>
            <a:r>
              <a:rPr lang="en-US" sz="2400" b="1" dirty="0"/>
              <a:t>aggregate output</a:t>
            </a:r>
            <a:r>
              <a:rPr lang="en-US" sz="2400" b="1" dirty="0">
                <a:solidFill>
                  <a:srgbClr val="006668"/>
                </a:solidFill>
              </a:rPr>
              <a:t>  </a:t>
            </a:r>
            <a:r>
              <a:rPr lang="en-US" sz="2400" dirty="0"/>
              <a:t>The total quantity of goods and services produced in an economy in a given period. </a:t>
            </a:r>
          </a:p>
        </p:txBody>
      </p:sp>
    </p:spTree>
    <p:extLst>
      <p:ext uri="{BB962C8B-B14F-4D97-AF65-F5344CB8AC3E}">
        <p14:creationId xmlns:p14="http://schemas.microsoft.com/office/powerpoint/2010/main" val="2477516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Output Growth </a:t>
            </a:r>
            <a:r>
              <a:rPr lang="en-IN" altLang="en-US" sz="2800" dirty="0">
                <a:latin typeface="+mj-lt"/>
              </a:rPr>
              <a:t>(2 of 2)</a:t>
            </a:r>
            <a:endParaRPr lang="en-US" sz="2800" dirty="0">
              <a:latin typeface="+mj-lt"/>
            </a:endParaRPr>
          </a:p>
        </p:txBody>
      </p:sp>
      <p:sp>
        <p:nvSpPr>
          <p:cNvPr id="3" name="Content Placeholder 2"/>
          <p:cNvSpPr>
            <a:spLocks noGrp="1"/>
          </p:cNvSpPr>
          <p:nvPr>
            <p:ph idx="1"/>
          </p:nvPr>
        </p:nvSpPr>
        <p:spPr>
          <a:xfrm>
            <a:off x="457200" y="1600201"/>
            <a:ext cx="8229600" cy="2970044"/>
          </a:xfrm>
        </p:spPr>
        <p:txBody>
          <a:bodyPr>
            <a:spAutoFit/>
          </a:bodyPr>
          <a:lstStyle/>
          <a:p>
            <a:r>
              <a:rPr lang="en-US" sz="2400" b="1" dirty="0"/>
              <a:t>expansion or boom</a:t>
            </a:r>
            <a:r>
              <a:rPr lang="en-US" sz="2400" b="1" dirty="0">
                <a:solidFill>
                  <a:srgbClr val="006668"/>
                </a:solidFill>
              </a:rPr>
              <a:t>  </a:t>
            </a:r>
            <a:r>
              <a:rPr lang="en-US" sz="2400" dirty="0"/>
              <a:t>The period in the business cycle from a trough up to a peak during which output and employment grow.  </a:t>
            </a:r>
          </a:p>
          <a:p>
            <a:r>
              <a:rPr lang="en-US" sz="2400" b="1" dirty="0"/>
              <a:t>contraction, recession, </a:t>
            </a:r>
            <a:r>
              <a:rPr lang="en-US" sz="2400" dirty="0"/>
              <a:t>or</a:t>
            </a:r>
            <a:r>
              <a:rPr lang="en-US" sz="2400" b="1" dirty="0"/>
              <a:t> slump</a:t>
            </a:r>
            <a:r>
              <a:rPr lang="en-US" sz="2400" b="1" dirty="0">
                <a:solidFill>
                  <a:srgbClr val="006668"/>
                </a:solidFill>
              </a:rPr>
              <a:t>  </a:t>
            </a:r>
            <a:r>
              <a:rPr lang="en-US" sz="2400" dirty="0"/>
              <a:t>The period in the business cycle from a peak down to a trough during which output and employment fall.</a:t>
            </a:r>
          </a:p>
          <a:p>
            <a:pPr lvl="0"/>
            <a:r>
              <a:rPr lang="en-US" sz="2400" b="1" dirty="0">
                <a:solidFill>
                  <a:prstClr val="black"/>
                </a:solidFill>
              </a:rPr>
              <a:t>depression</a:t>
            </a:r>
            <a:r>
              <a:rPr lang="en-US" sz="2400" b="1" dirty="0">
                <a:solidFill>
                  <a:srgbClr val="006668"/>
                </a:solidFill>
              </a:rPr>
              <a:t>  </a:t>
            </a:r>
            <a:r>
              <a:rPr lang="en-US" sz="2400" dirty="0">
                <a:solidFill>
                  <a:prstClr val="black"/>
                </a:solidFill>
              </a:rPr>
              <a:t>A prolonged and deep recession.</a:t>
            </a:r>
          </a:p>
        </p:txBody>
      </p:sp>
    </p:spTree>
    <p:extLst>
      <p:ext uri="{BB962C8B-B14F-4D97-AF65-F5344CB8AC3E}">
        <p14:creationId xmlns:p14="http://schemas.microsoft.com/office/powerpoint/2010/main" val="3624037126"/>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2435</TotalTime>
  <Words>1919</Words>
  <Application>Microsoft Office PowerPoint</Application>
  <PresentationFormat>On-screen Show (4:3)</PresentationFormat>
  <Paragraphs>190</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Times New Roman</vt:lpstr>
      <vt:lpstr>Verdana</vt:lpstr>
      <vt:lpstr>Wingdings</vt:lpstr>
      <vt:lpstr>508 Lecture</vt:lpstr>
      <vt:lpstr>Principles of Economics (1 of 2)</vt:lpstr>
      <vt:lpstr>Part IV Concepts and Problems In Macroeconomics </vt:lpstr>
      <vt:lpstr>Principles of Economics (2 of 2)</vt:lpstr>
      <vt:lpstr>Chapter Outline and Learning Objectives</vt:lpstr>
      <vt:lpstr>Chapter 20 Introduction to Macroeconomics (1 of 2)</vt:lpstr>
      <vt:lpstr>Chapter 20 Introduction to Macroeconomics (2 of 2)</vt:lpstr>
      <vt:lpstr>Macroeconomic Concerns</vt:lpstr>
      <vt:lpstr>Output Growth (1 of 2)</vt:lpstr>
      <vt:lpstr>Output Growth (2 of 2)</vt:lpstr>
      <vt:lpstr>Figure 20.1 A Typical Business Cycle</vt:lpstr>
      <vt:lpstr>Figure 20.2 U.S. Aggregate Output (Real G D P), 1900–2017</vt:lpstr>
      <vt:lpstr>Unemployment</vt:lpstr>
      <vt:lpstr>Inflation and Deflation</vt:lpstr>
      <vt:lpstr>The Components of the Macroeconomy</vt:lpstr>
      <vt:lpstr>The Circular Flow Diagram</vt:lpstr>
      <vt:lpstr>Figure 20.3 The Circular Flow of Payments </vt:lpstr>
      <vt:lpstr>The Three Market Arenas (1 of 6)</vt:lpstr>
      <vt:lpstr>The Three Market Arenas (2 of 6)</vt:lpstr>
      <vt:lpstr>The Three Market Arenas (3 of 6)</vt:lpstr>
      <vt:lpstr>The Three Market Arenas (4 of 6)</vt:lpstr>
      <vt:lpstr>The Three Market Arenas (5 of 6)</vt:lpstr>
      <vt:lpstr>The Three Market Arenas (6 of 6)</vt:lpstr>
      <vt:lpstr>The Role of the Government in the Macroeconomy</vt:lpstr>
      <vt:lpstr>A Brief History of Macroeconomics</vt:lpstr>
      <vt:lpstr>Economics In Practice</vt:lpstr>
      <vt:lpstr>Figure 20.4 Aggregate Output (Real GDP), 1970 I–2017 IV</vt:lpstr>
      <vt:lpstr>Figure 20.5 Unemployment Rate, 1970 I–2017 IV</vt:lpstr>
      <vt:lpstr>Figure 20.6 Inflation Rate (Percentage Change in the GDP Deflator, Four-Quarter Average), 1970 I–2017 IV</vt:lpstr>
      <vt:lpstr>Review Terms and Concepts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Economics, Thirteenth Edition</dc:title>
  <dc:subject>Principles of Economics</dc:subject>
  <dc:creator>Karl E. Case/Ray C. Fair/Sharon M. Oster</dc:creator>
  <cp:keywords>Business</cp:keywords>
  <cp:lastModifiedBy>Alex Panayides</cp:lastModifiedBy>
  <cp:revision>630</cp:revision>
  <dcterms:created xsi:type="dcterms:W3CDTF">2014-07-14T20:04:21Z</dcterms:created>
  <dcterms:modified xsi:type="dcterms:W3CDTF">2019-10-09T13:25:13Z</dcterms:modified>
</cp:coreProperties>
</file>