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3"/>
  </p:notesMasterIdLst>
  <p:handoutMasterIdLst>
    <p:handoutMasterId r:id="rId44"/>
  </p:handoutMasterIdLst>
  <p:sldIdLst>
    <p:sldId id="455" r:id="rId2"/>
    <p:sldId id="380" r:id="rId3"/>
    <p:sldId id="418" r:id="rId4"/>
    <p:sldId id="456" r:id="rId5"/>
    <p:sldId id="457" r:id="rId6"/>
    <p:sldId id="458" r:id="rId7"/>
    <p:sldId id="459" r:id="rId8"/>
    <p:sldId id="460" r:id="rId9"/>
    <p:sldId id="461" r:id="rId10"/>
    <p:sldId id="462" r:id="rId11"/>
    <p:sldId id="463" r:id="rId12"/>
    <p:sldId id="464" r:id="rId13"/>
    <p:sldId id="465" r:id="rId14"/>
    <p:sldId id="466" r:id="rId15"/>
    <p:sldId id="467" r:id="rId16"/>
    <p:sldId id="468" r:id="rId17"/>
    <p:sldId id="469" r:id="rId18"/>
    <p:sldId id="470" r:id="rId19"/>
    <p:sldId id="471" r:id="rId20"/>
    <p:sldId id="472" r:id="rId21"/>
    <p:sldId id="473" r:id="rId22"/>
    <p:sldId id="474" r:id="rId23"/>
    <p:sldId id="475" r:id="rId24"/>
    <p:sldId id="476" r:id="rId25"/>
    <p:sldId id="477" r:id="rId26"/>
    <p:sldId id="478" r:id="rId27"/>
    <p:sldId id="479" r:id="rId28"/>
    <p:sldId id="480" r:id="rId29"/>
    <p:sldId id="481" r:id="rId30"/>
    <p:sldId id="482" r:id="rId31"/>
    <p:sldId id="483" r:id="rId32"/>
    <p:sldId id="484" r:id="rId33"/>
    <p:sldId id="485" r:id="rId34"/>
    <p:sldId id="486" r:id="rId35"/>
    <p:sldId id="487" r:id="rId36"/>
    <p:sldId id="488" r:id="rId37"/>
    <p:sldId id="489" r:id="rId38"/>
    <p:sldId id="493" r:id="rId39"/>
    <p:sldId id="491" r:id="rId40"/>
    <p:sldId id="490" r:id="rId41"/>
    <p:sldId id="492" r:id="rId4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guide id="3" orient="horz" pos="144" userDrawn="1">
          <p15:clr>
            <a:srgbClr val="A4A3A4"/>
          </p15:clr>
        </p15:guide>
        <p15:guide id="4" orient="horz" pos="436" userDrawn="1">
          <p15:clr>
            <a:srgbClr val="A4A3A4"/>
          </p15:clr>
        </p15:guide>
        <p15:guide id="5" orient="horz" pos="768" userDrawn="1">
          <p15:clr>
            <a:srgbClr val="A4A3A4"/>
          </p15:clr>
        </p15:guide>
        <p15:guide id="6" pos="288" userDrawn="1">
          <p15:clr>
            <a:srgbClr val="A4A3A4"/>
          </p15:clr>
        </p15:guide>
        <p15:guide id="8" pos="5457" userDrawn="1">
          <p15:clr>
            <a:srgbClr val="A4A3A4"/>
          </p15:clr>
        </p15:guide>
        <p15:guide id="9" pos="1827" userDrawn="1">
          <p15:clr>
            <a:srgbClr val="A4A3A4"/>
          </p15:clr>
        </p15:guide>
        <p15:guide id="10" orient="horz" pos="4176" userDrawn="1">
          <p15:clr>
            <a:srgbClr val="A4A3A4"/>
          </p15:clr>
        </p15:guide>
        <p15:guide id="11" orient="horz" pos="432">
          <p15:clr>
            <a:srgbClr val="A4A3A4"/>
          </p15:clr>
        </p15:guide>
        <p15:guide id="12" orient="horz" pos="4032">
          <p15:clr>
            <a:srgbClr val="A4A3A4"/>
          </p15:clr>
        </p15:guide>
        <p15:guide id="13" orient="horz" pos="120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4EAE4"/>
    <a:srgbClr val="007FA3"/>
    <a:srgbClr val="FDB940"/>
    <a:srgbClr val="00158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190" autoAdjust="0"/>
    <p:restoredTop sz="82735" autoAdjust="0"/>
  </p:normalViewPr>
  <p:slideViewPr>
    <p:cSldViewPr>
      <p:cViewPr varScale="1">
        <p:scale>
          <a:sx n="94" d="100"/>
          <a:sy n="94" d="100"/>
        </p:scale>
        <p:origin x="2004" y="90"/>
      </p:cViewPr>
      <p:guideLst>
        <p:guide orient="horz" pos="2160"/>
        <p:guide pos="2880"/>
        <p:guide orient="horz" pos="144"/>
        <p:guide orient="horz" pos="436"/>
        <p:guide orient="horz" pos="768"/>
        <p:guide pos="288"/>
        <p:guide pos="5457"/>
        <p:guide pos="1827"/>
        <p:guide orient="horz" pos="4176"/>
        <p:guide orient="horz" pos="432"/>
        <p:guide orient="horz" pos="4032"/>
        <p:guide orient="horz" pos="1200"/>
      </p:guideLst>
    </p:cSldViewPr>
  </p:slideViewPr>
  <p:outlineViewPr>
    <p:cViewPr>
      <p:scale>
        <a:sx n="33" d="100"/>
        <a:sy n="33" d="100"/>
      </p:scale>
      <p:origin x="0" y="-12942"/>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54" d="100"/>
          <a:sy n="54" d="100"/>
        </p:scale>
        <p:origin x="1794"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image" Target="../media/image14.wmf"/><Relationship Id="rId1" Type="http://schemas.openxmlformats.org/officeDocument/2006/relationships/image" Target="../media/image1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D8D874E-E9D5-433B-A149-BDF6BFDD40A8}" type="datetimeFigureOut">
              <a:rPr lang="en-US" smtClean="0"/>
              <a:t>10/9/2019</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0DCAA22-461C-45B4-A301-BFCA580174EF}" type="slidenum">
              <a:rPr lang="en-US" smtClean="0"/>
              <a:t>‹#›</a:t>
            </a:fld>
            <a:endParaRPr lang="en-US" dirty="0"/>
          </a:p>
        </p:txBody>
      </p:sp>
    </p:spTree>
    <p:extLst>
      <p:ext uri="{BB962C8B-B14F-4D97-AF65-F5344CB8AC3E}">
        <p14:creationId xmlns:p14="http://schemas.microsoft.com/office/powerpoint/2010/main" val="4901922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A051F04-9E25-42C3-8BC5-EC2E8469D95E}" type="datetimeFigureOut">
              <a:rPr lang="en-US" smtClean="0"/>
              <a:t>10/9/2019</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73D6722-9B4D-4E29-B226-C325925A8118}" type="slidenum">
              <a:rPr lang="en-US" smtClean="0"/>
              <a:t>‹#›</a:t>
            </a:fld>
            <a:endParaRPr lang="en-US" dirty="0"/>
          </a:p>
        </p:txBody>
      </p:sp>
    </p:spTree>
    <p:extLst>
      <p:ext uri="{BB962C8B-B14F-4D97-AF65-F5344CB8AC3E}">
        <p14:creationId xmlns:p14="http://schemas.microsoft.com/office/powerpoint/2010/main" val="3529598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en-IN" dirty="0"/>
              <a:t>If this PowerPoint presentation contains mathematical equations, you may need to check that your computer has the following installed:</a:t>
            </a:r>
          </a:p>
          <a:p>
            <a:pPr marL="0" marR="0" indent="0" algn="l" defTabSz="914400" rtl="0" eaLnBrk="1" fontAlgn="auto" latinLnBrk="0" hangingPunct="1">
              <a:lnSpc>
                <a:spcPct val="100000"/>
              </a:lnSpc>
              <a:spcBef>
                <a:spcPts val="0"/>
              </a:spcBef>
              <a:spcAft>
                <a:spcPts val="0"/>
              </a:spcAft>
              <a:buClrTx/>
              <a:buSzTx/>
              <a:buFontTx/>
              <a:buNone/>
              <a:defRPr/>
            </a:pPr>
            <a:r>
              <a:rPr lang="en-IN" dirty="0"/>
              <a:t>1) MathType Plugin</a:t>
            </a:r>
          </a:p>
          <a:p>
            <a:pPr marL="0" marR="0" indent="0" algn="l" defTabSz="914400" rtl="0" eaLnBrk="1" fontAlgn="auto" latinLnBrk="0" hangingPunct="1">
              <a:lnSpc>
                <a:spcPct val="100000"/>
              </a:lnSpc>
              <a:spcBef>
                <a:spcPts val="0"/>
              </a:spcBef>
              <a:spcAft>
                <a:spcPts val="0"/>
              </a:spcAft>
              <a:buClrTx/>
              <a:buSzTx/>
              <a:buFontTx/>
              <a:buNone/>
              <a:defRPr/>
            </a:pPr>
            <a:r>
              <a:rPr lang="en-IN" dirty="0"/>
              <a:t>2) Math Player (free versions available)</a:t>
            </a:r>
          </a:p>
          <a:p>
            <a:pPr marL="0" marR="0" indent="0" algn="l" defTabSz="914400" rtl="0" eaLnBrk="1" fontAlgn="auto" latinLnBrk="0" hangingPunct="1">
              <a:lnSpc>
                <a:spcPct val="100000"/>
              </a:lnSpc>
              <a:spcBef>
                <a:spcPts val="0"/>
              </a:spcBef>
              <a:spcAft>
                <a:spcPts val="0"/>
              </a:spcAft>
              <a:buClrTx/>
              <a:buSzTx/>
              <a:buFontTx/>
              <a:buNone/>
              <a:defRPr/>
            </a:pPr>
            <a:r>
              <a:rPr lang="en-IN" dirty="0"/>
              <a:t>3) NVDA Reader (free versions available)</a:t>
            </a:r>
          </a:p>
        </p:txBody>
      </p:sp>
      <p:sp>
        <p:nvSpPr>
          <p:cNvPr id="4" name="Slide Number Placeholder 3"/>
          <p:cNvSpPr>
            <a:spLocks noGrp="1"/>
          </p:cNvSpPr>
          <p:nvPr>
            <p:ph type="sldNum" sz="quarter" idx="10"/>
          </p:nvPr>
        </p:nvSpPr>
        <p:spPr/>
        <p:txBody>
          <a:bodyPr/>
          <a:lstStyle/>
          <a:p>
            <a:fld id="{A73D6722-9B4D-4E29-B226-C325925A8118}" type="slidenum">
              <a:rPr lang="en-US" smtClean="0"/>
              <a:t>1</a:t>
            </a:fld>
            <a:endParaRPr lang="en-US" dirty="0"/>
          </a:p>
        </p:txBody>
      </p:sp>
    </p:spTree>
    <p:extLst>
      <p:ext uri="{BB962C8B-B14F-4D97-AF65-F5344CB8AC3E}">
        <p14:creationId xmlns:p14="http://schemas.microsoft.com/office/powerpoint/2010/main" val="19352049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en-US" dirty="0">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10</a:t>
            </a:fld>
            <a:endParaRPr lang="en-US" dirty="0"/>
          </a:p>
        </p:txBody>
      </p:sp>
    </p:spTree>
    <p:extLst>
      <p:ext uri="{BB962C8B-B14F-4D97-AF65-F5344CB8AC3E}">
        <p14:creationId xmlns:p14="http://schemas.microsoft.com/office/powerpoint/2010/main" val="2169973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en-US" dirty="0">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11</a:t>
            </a:fld>
            <a:endParaRPr lang="en-US" dirty="0"/>
          </a:p>
        </p:txBody>
      </p:sp>
    </p:spTree>
    <p:extLst>
      <p:ext uri="{BB962C8B-B14F-4D97-AF65-F5344CB8AC3E}">
        <p14:creationId xmlns:p14="http://schemas.microsoft.com/office/powerpoint/2010/main" val="2169973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en-US" dirty="0">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12</a:t>
            </a:fld>
            <a:endParaRPr lang="en-US" dirty="0"/>
          </a:p>
        </p:txBody>
      </p:sp>
    </p:spTree>
    <p:extLst>
      <p:ext uri="{BB962C8B-B14F-4D97-AF65-F5344CB8AC3E}">
        <p14:creationId xmlns:p14="http://schemas.microsoft.com/office/powerpoint/2010/main" val="2169973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en-US" dirty="0">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13</a:t>
            </a:fld>
            <a:endParaRPr lang="en-US" dirty="0"/>
          </a:p>
        </p:txBody>
      </p:sp>
    </p:spTree>
    <p:extLst>
      <p:ext uri="{BB962C8B-B14F-4D97-AF65-F5344CB8AC3E}">
        <p14:creationId xmlns:p14="http://schemas.microsoft.com/office/powerpoint/2010/main" val="2169973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en-US" dirty="0">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14</a:t>
            </a:fld>
            <a:endParaRPr lang="en-US" dirty="0"/>
          </a:p>
        </p:txBody>
      </p:sp>
    </p:spTree>
    <p:extLst>
      <p:ext uri="{BB962C8B-B14F-4D97-AF65-F5344CB8AC3E}">
        <p14:creationId xmlns:p14="http://schemas.microsoft.com/office/powerpoint/2010/main" val="21699731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en-US" dirty="0">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15</a:t>
            </a:fld>
            <a:endParaRPr lang="en-US" dirty="0"/>
          </a:p>
        </p:txBody>
      </p:sp>
    </p:spTree>
    <p:extLst>
      <p:ext uri="{BB962C8B-B14F-4D97-AF65-F5344CB8AC3E}">
        <p14:creationId xmlns:p14="http://schemas.microsoft.com/office/powerpoint/2010/main" val="21699731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en-US" dirty="0">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16</a:t>
            </a:fld>
            <a:endParaRPr lang="en-US" dirty="0"/>
          </a:p>
        </p:txBody>
      </p:sp>
    </p:spTree>
    <p:extLst>
      <p:ext uri="{BB962C8B-B14F-4D97-AF65-F5344CB8AC3E}">
        <p14:creationId xmlns:p14="http://schemas.microsoft.com/office/powerpoint/2010/main" val="21699731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en-US" dirty="0">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17</a:t>
            </a:fld>
            <a:endParaRPr lang="en-US" dirty="0"/>
          </a:p>
        </p:txBody>
      </p:sp>
    </p:spTree>
    <p:extLst>
      <p:ext uri="{BB962C8B-B14F-4D97-AF65-F5344CB8AC3E}">
        <p14:creationId xmlns:p14="http://schemas.microsoft.com/office/powerpoint/2010/main" val="21699731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en-US" dirty="0">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18</a:t>
            </a:fld>
            <a:endParaRPr lang="en-US" dirty="0"/>
          </a:p>
        </p:txBody>
      </p:sp>
    </p:spTree>
    <p:extLst>
      <p:ext uri="{BB962C8B-B14F-4D97-AF65-F5344CB8AC3E}">
        <p14:creationId xmlns:p14="http://schemas.microsoft.com/office/powerpoint/2010/main" val="21699731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en-US" dirty="0">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19</a:t>
            </a:fld>
            <a:endParaRPr lang="en-US" dirty="0"/>
          </a:p>
        </p:txBody>
      </p:sp>
    </p:spTree>
    <p:extLst>
      <p:ext uri="{BB962C8B-B14F-4D97-AF65-F5344CB8AC3E}">
        <p14:creationId xmlns:p14="http://schemas.microsoft.com/office/powerpoint/2010/main" val="2169973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en-US" sz="1200" dirty="0">
              <a:solidFill>
                <a:schemeClr val="tx1">
                  <a:lumMod val="75000"/>
                  <a:lumOff val="25000"/>
                </a:schemeClr>
              </a:solidFill>
              <a:ea typeface="ＭＳ Ｐゴシック" pitchFamily="34" charset="-128"/>
              <a:cs typeface="Lucida Sans Unicode"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2</a:t>
            </a:fld>
            <a:endParaRPr lang="en-US" dirty="0"/>
          </a:p>
        </p:txBody>
      </p:sp>
    </p:spTree>
    <p:extLst>
      <p:ext uri="{BB962C8B-B14F-4D97-AF65-F5344CB8AC3E}">
        <p14:creationId xmlns:p14="http://schemas.microsoft.com/office/powerpoint/2010/main" val="325471424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en-US" dirty="0">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20</a:t>
            </a:fld>
            <a:endParaRPr lang="en-US" dirty="0"/>
          </a:p>
        </p:txBody>
      </p:sp>
    </p:spTree>
    <p:extLst>
      <p:ext uri="{BB962C8B-B14F-4D97-AF65-F5344CB8AC3E}">
        <p14:creationId xmlns:p14="http://schemas.microsoft.com/office/powerpoint/2010/main" val="21699731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en-US" dirty="0">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21</a:t>
            </a:fld>
            <a:endParaRPr lang="en-US" dirty="0"/>
          </a:p>
        </p:txBody>
      </p:sp>
    </p:spTree>
    <p:extLst>
      <p:ext uri="{BB962C8B-B14F-4D97-AF65-F5344CB8AC3E}">
        <p14:creationId xmlns:p14="http://schemas.microsoft.com/office/powerpoint/2010/main" val="21699731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en-US" dirty="0">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22</a:t>
            </a:fld>
            <a:endParaRPr lang="en-US" dirty="0"/>
          </a:p>
        </p:txBody>
      </p:sp>
    </p:spTree>
    <p:extLst>
      <p:ext uri="{BB962C8B-B14F-4D97-AF65-F5344CB8AC3E}">
        <p14:creationId xmlns:p14="http://schemas.microsoft.com/office/powerpoint/2010/main" val="21699731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en-US" dirty="0">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23</a:t>
            </a:fld>
            <a:endParaRPr lang="en-US" dirty="0"/>
          </a:p>
        </p:txBody>
      </p:sp>
    </p:spTree>
    <p:extLst>
      <p:ext uri="{BB962C8B-B14F-4D97-AF65-F5344CB8AC3E}">
        <p14:creationId xmlns:p14="http://schemas.microsoft.com/office/powerpoint/2010/main" val="21699731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en-US" dirty="0">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24</a:t>
            </a:fld>
            <a:endParaRPr lang="en-US" dirty="0"/>
          </a:p>
        </p:txBody>
      </p:sp>
    </p:spTree>
    <p:extLst>
      <p:ext uri="{BB962C8B-B14F-4D97-AF65-F5344CB8AC3E}">
        <p14:creationId xmlns:p14="http://schemas.microsoft.com/office/powerpoint/2010/main" val="21699731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en-US" dirty="0">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25</a:t>
            </a:fld>
            <a:endParaRPr lang="en-US" dirty="0"/>
          </a:p>
        </p:txBody>
      </p:sp>
    </p:spTree>
    <p:extLst>
      <p:ext uri="{BB962C8B-B14F-4D97-AF65-F5344CB8AC3E}">
        <p14:creationId xmlns:p14="http://schemas.microsoft.com/office/powerpoint/2010/main" val="21699731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en-US" dirty="0">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26</a:t>
            </a:fld>
            <a:endParaRPr lang="en-US" dirty="0"/>
          </a:p>
        </p:txBody>
      </p:sp>
    </p:spTree>
    <p:extLst>
      <p:ext uri="{BB962C8B-B14F-4D97-AF65-F5344CB8AC3E}">
        <p14:creationId xmlns:p14="http://schemas.microsoft.com/office/powerpoint/2010/main" val="21699731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en-US" dirty="0">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27</a:t>
            </a:fld>
            <a:endParaRPr lang="en-US" dirty="0"/>
          </a:p>
        </p:txBody>
      </p:sp>
    </p:spTree>
    <p:extLst>
      <p:ext uri="{BB962C8B-B14F-4D97-AF65-F5344CB8AC3E}">
        <p14:creationId xmlns:p14="http://schemas.microsoft.com/office/powerpoint/2010/main" val="21699731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en-US" dirty="0">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28</a:t>
            </a:fld>
            <a:endParaRPr lang="en-US" dirty="0"/>
          </a:p>
        </p:txBody>
      </p:sp>
    </p:spTree>
    <p:extLst>
      <p:ext uri="{BB962C8B-B14F-4D97-AF65-F5344CB8AC3E}">
        <p14:creationId xmlns:p14="http://schemas.microsoft.com/office/powerpoint/2010/main" val="21699731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en-US" dirty="0">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29</a:t>
            </a:fld>
            <a:endParaRPr lang="en-US" dirty="0"/>
          </a:p>
        </p:txBody>
      </p:sp>
    </p:spTree>
    <p:extLst>
      <p:ext uri="{BB962C8B-B14F-4D97-AF65-F5344CB8AC3E}">
        <p14:creationId xmlns:p14="http://schemas.microsoft.com/office/powerpoint/2010/main" val="2169973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en-US" dirty="0">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3</a:t>
            </a:fld>
            <a:endParaRPr lang="en-US" dirty="0"/>
          </a:p>
        </p:txBody>
      </p:sp>
    </p:spTree>
    <p:extLst>
      <p:ext uri="{BB962C8B-B14F-4D97-AF65-F5344CB8AC3E}">
        <p14:creationId xmlns:p14="http://schemas.microsoft.com/office/powerpoint/2010/main" val="21699731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en-US" dirty="0">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30</a:t>
            </a:fld>
            <a:endParaRPr lang="en-US" dirty="0"/>
          </a:p>
        </p:txBody>
      </p:sp>
    </p:spTree>
    <p:extLst>
      <p:ext uri="{BB962C8B-B14F-4D97-AF65-F5344CB8AC3E}">
        <p14:creationId xmlns:p14="http://schemas.microsoft.com/office/powerpoint/2010/main" val="21699731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en-US" dirty="0">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31</a:t>
            </a:fld>
            <a:endParaRPr lang="en-US" dirty="0"/>
          </a:p>
        </p:txBody>
      </p:sp>
    </p:spTree>
    <p:extLst>
      <p:ext uri="{BB962C8B-B14F-4D97-AF65-F5344CB8AC3E}">
        <p14:creationId xmlns:p14="http://schemas.microsoft.com/office/powerpoint/2010/main" val="21699731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en-US" dirty="0">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32</a:t>
            </a:fld>
            <a:endParaRPr lang="en-US" dirty="0"/>
          </a:p>
        </p:txBody>
      </p:sp>
    </p:spTree>
    <p:extLst>
      <p:ext uri="{BB962C8B-B14F-4D97-AF65-F5344CB8AC3E}">
        <p14:creationId xmlns:p14="http://schemas.microsoft.com/office/powerpoint/2010/main" val="21699731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en-US" dirty="0">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33</a:t>
            </a:fld>
            <a:endParaRPr lang="en-US" dirty="0"/>
          </a:p>
        </p:txBody>
      </p:sp>
    </p:spTree>
    <p:extLst>
      <p:ext uri="{BB962C8B-B14F-4D97-AF65-F5344CB8AC3E}">
        <p14:creationId xmlns:p14="http://schemas.microsoft.com/office/powerpoint/2010/main" val="21699731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en-US" dirty="0">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34</a:t>
            </a:fld>
            <a:endParaRPr lang="en-US" dirty="0"/>
          </a:p>
        </p:txBody>
      </p:sp>
    </p:spTree>
    <p:extLst>
      <p:ext uri="{BB962C8B-B14F-4D97-AF65-F5344CB8AC3E}">
        <p14:creationId xmlns:p14="http://schemas.microsoft.com/office/powerpoint/2010/main" val="21699731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en-US" dirty="0">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35</a:t>
            </a:fld>
            <a:endParaRPr lang="en-US" dirty="0"/>
          </a:p>
        </p:txBody>
      </p:sp>
    </p:spTree>
    <p:extLst>
      <p:ext uri="{BB962C8B-B14F-4D97-AF65-F5344CB8AC3E}">
        <p14:creationId xmlns:p14="http://schemas.microsoft.com/office/powerpoint/2010/main" val="21699731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en-US" dirty="0">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36</a:t>
            </a:fld>
            <a:endParaRPr lang="en-US" dirty="0"/>
          </a:p>
        </p:txBody>
      </p:sp>
    </p:spTree>
    <p:extLst>
      <p:ext uri="{BB962C8B-B14F-4D97-AF65-F5344CB8AC3E}">
        <p14:creationId xmlns:p14="http://schemas.microsoft.com/office/powerpoint/2010/main" val="21699731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en-US" dirty="0">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37</a:t>
            </a:fld>
            <a:endParaRPr lang="en-US" dirty="0"/>
          </a:p>
        </p:txBody>
      </p:sp>
    </p:spTree>
    <p:extLst>
      <p:ext uri="{BB962C8B-B14F-4D97-AF65-F5344CB8AC3E}">
        <p14:creationId xmlns:p14="http://schemas.microsoft.com/office/powerpoint/2010/main" val="21699731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en-US" dirty="0">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38</a:t>
            </a:fld>
            <a:endParaRPr lang="en-US" dirty="0"/>
          </a:p>
        </p:txBody>
      </p:sp>
    </p:spTree>
    <p:extLst>
      <p:ext uri="{BB962C8B-B14F-4D97-AF65-F5344CB8AC3E}">
        <p14:creationId xmlns:p14="http://schemas.microsoft.com/office/powerpoint/2010/main" val="21699731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en-US" dirty="0">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39</a:t>
            </a:fld>
            <a:endParaRPr lang="en-US" dirty="0"/>
          </a:p>
        </p:txBody>
      </p:sp>
    </p:spTree>
    <p:extLst>
      <p:ext uri="{BB962C8B-B14F-4D97-AF65-F5344CB8AC3E}">
        <p14:creationId xmlns:p14="http://schemas.microsoft.com/office/powerpoint/2010/main" val="2169973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en-US" dirty="0">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4</a:t>
            </a:fld>
            <a:endParaRPr lang="en-US" dirty="0"/>
          </a:p>
        </p:txBody>
      </p:sp>
    </p:spTree>
    <p:extLst>
      <p:ext uri="{BB962C8B-B14F-4D97-AF65-F5344CB8AC3E}">
        <p14:creationId xmlns:p14="http://schemas.microsoft.com/office/powerpoint/2010/main" val="21699731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en-US" dirty="0">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40</a:t>
            </a:fld>
            <a:endParaRPr lang="en-US" dirty="0"/>
          </a:p>
        </p:txBody>
      </p:sp>
    </p:spTree>
    <p:extLst>
      <p:ext uri="{BB962C8B-B14F-4D97-AF65-F5344CB8AC3E}">
        <p14:creationId xmlns:p14="http://schemas.microsoft.com/office/powerpoint/2010/main" val="21699731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Shape 38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2" name="Shape 38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dirty="0"/>
          </a:p>
        </p:txBody>
      </p:sp>
      <p:sp>
        <p:nvSpPr>
          <p:cNvPr id="383" name="Shape 383"/>
          <p:cNvSpPr txBox="1">
            <a:spLocks noGrp="1"/>
          </p:cNvSpPr>
          <p:nvPr>
            <p:ph type="sldNum" idx="12"/>
          </p:nvPr>
        </p:nvSpPr>
        <p:spPr>
          <a:xfrm>
            <a:off x="3884612" y="8685213"/>
            <a:ext cx="2971800" cy="457200"/>
          </a:xfrm>
          <a:prstGeom prst="rect">
            <a:avLst/>
          </a:prstGeom>
        </p:spPr>
        <p:txBody>
          <a:bodyPr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Pct val="25000"/>
              <a:buFont typeface="Arial"/>
              <a:buNone/>
              <a:tabLst/>
              <a:defRPr/>
            </a:pPr>
            <a:fld id="{00000000-1234-1234-1234-123412341234}" type="slidenum">
              <a:rPr kumimoji="0" lang="en-US" sz="1200" b="0" i="0" u="none" strike="noStrike" kern="1200" cap="none" spc="0" normalizeH="0" baseline="0" noProof="0">
                <a:ln>
                  <a:noFill/>
                </a:ln>
                <a:solidFill>
                  <a:prstClr val="black"/>
                </a:solidFill>
                <a:effectLst/>
                <a:uLnTx/>
                <a:uFillTx/>
                <a:latin typeface="Arial"/>
                <a:ea typeface="+mn-ea"/>
                <a:cs typeface="+mn-cs"/>
              </a:rPr>
              <a:pPr marL="0" marR="0" lvl="0" indent="0" algn="r" defTabSz="914400" rtl="0" eaLnBrk="1" fontAlgn="auto" latinLnBrk="0" hangingPunct="1">
                <a:lnSpc>
                  <a:spcPct val="100000"/>
                </a:lnSpc>
                <a:spcBef>
                  <a:spcPts val="0"/>
                </a:spcBef>
                <a:spcAft>
                  <a:spcPts val="0"/>
                </a:spcAft>
                <a:buClr>
                  <a:srgbClr val="000000"/>
                </a:buClr>
                <a:buSzPct val="25000"/>
                <a:buFont typeface="Arial"/>
                <a:buNone/>
                <a:tabLst/>
                <a:defRPr/>
              </a:pPr>
              <a:t>41</a:t>
            </a:fld>
            <a:endParaRPr kumimoji="0" lang="en-US" sz="1200" b="0" i="0" u="none" strike="noStrike" kern="1200" cap="none" spc="0" normalizeH="0" baseline="0" noProof="0">
              <a:ln>
                <a:noFill/>
              </a:ln>
              <a:solidFill>
                <a:prstClr val="black"/>
              </a:solidFill>
              <a:effectLst/>
              <a:uLnTx/>
              <a:uFillTx/>
              <a:latin typeface="Arial"/>
              <a:ea typeface="+mn-ea"/>
              <a:cs typeface="+mn-cs"/>
            </a:endParaRPr>
          </a:p>
        </p:txBody>
      </p:sp>
    </p:spTree>
    <p:extLst>
      <p:ext uri="{BB962C8B-B14F-4D97-AF65-F5344CB8AC3E}">
        <p14:creationId xmlns:p14="http://schemas.microsoft.com/office/powerpoint/2010/main" val="38749011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en-US" dirty="0">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5</a:t>
            </a:fld>
            <a:endParaRPr lang="en-US" dirty="0"/>
          </a:p>
        </p:txBody>
      </p:sp>
    </p:spTree>
    <p:extLst>
      <p:ext uri="{BB962C8B-B14F-4D97-AF65-F5344CB8AC3E}">
        <p14:creationId xmlns:p14="http://schemas.microsoft.com/office/powerpoint/2010/main" val="2169973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en-US" dirty="0">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6</a:t>
            </a:fld>
            <a:endParaRPr lang="en-US" dirty="0"/>
          </a:p>
        </p:txBody>
      </p:sp>
    </p:spTree>
    <p:extLst>
      <p:ext uri="{BB962C8B-B14F-4D97-AF65-F5344CB8AC3E}">
        <p14:creationId xmlns:p14="http://schemas.microsoft.com/office/powerpoint/2010/main" val="2169973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en-US" dirty="0">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7</a:t>
            </a:fld>
            <a:endParaRPr lang="en-US" dirty="0"/>
          </a:p>
        </p:txBody>
      </p:sp>
    </p:spTree>
    <p:extLst>
      <p:ext uri="{BB962C8B-B14F-4D97-AF65-F5344CB8AC3E}">
        <p14:creationId xmlns:p14="http://schemas.microsoft.com/office/powerpoint/2010/main" val="2169973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en-US" dirty="0">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8</a:t>
            </a:fld>
            <a:endParaRPr lang="en-US" dirty="0"/>
          </a:p>
        </p:txBody>
      </p:sp>
    </p:spTree>
    <p:extLst>
      <p:ext uri="{BB962C8B-B14F-4D97-AF65-F5344CB8AC3E}">
        <p14:creationId xmlns:p14="http://schemas.microsoft.com/office/powerpoint/2010/main" val="2169973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en-US" dirty="0">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9</a:t>
            </a:fld>
            <a:endParaRPr lang="en-US" dirty="0"/>
          </a:p>
        </p:txBody>
      </p:sp>
    </p:spTree>
    <p:extLst>
      <p:ext uri="{BB962C8B-B14F-4D97-AF65-F5344CB8AC3E}">
        <p14:creationId xmlns:p14="http://schemas.microsoft.com/office/powerpoint/2010/main" val="2169973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 name="Rectangle 9"/>
          <p:cNvSpPr/>
          <p:nvPr/>
        </p:nvSpPr>
        <p:spPr bwMode="white">
          <a:xfrm>
            <a:off x="0" y="0"/>
            <a:ext cx="9144000" cy="3886200"/>
          </a:xfrm>
          <a:prstGeom prst="rect">
            <a:avLst/>
          </a:prstGeom>
          <a:solidFill>
            <a:srgbClr val="007FA3"/>
          </a:solidFill>
          <a:ln>
            <a:solidFill>
              <a:srgbClr val="007F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685800" y="762000"/>
            <a:ext cx="7772400" cy="2838451"/>
          </a:xfrm>
        </p:spPr>
        <p:txBody>
          <a:bodyPr anchor="b">
            <a:noAutofit/>
          </a:bodyPr>
          <a:lstStyle>
            <a:lvl1pPr algn="l">
              <a:defRPr sz="3600">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674687" y="3962400"/>
            <a:ext cx="7794626" cy="1752600"/>
          </a:xfrm>
        </p:spPr>
        <p:txBody>
          <a:bodyPr>
            <a:noAutofit/>
          </a:bodyPr>
          <a:lstStyle>
            <a:lvl1pPr marL="0" indent="0" algn="l">
              <a:spcBef>
                <a:spcPts val="0"/>
              </a:spcBef>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12"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10/9/2019</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8879806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1447800"/>
            <a:ext cx="7772400" cy="2152651"/>
          </a:xfrm>
        </p:spPr>
        <p:txBody>
          <a:bodyPr anchor="b">
            <a:noAutofit/>
          </a:bodyPr>
          <a:lstStyle>
            <a:lvl1pPr algn="l">
              <a:defRPr sz="3400" b="1" cap="none" baseline="0">
                <a:solidFill>
                  <a:srgbClr val="007FA3"/>
                </a:solidFill>
              </a:defRPr>
            </a:lvl1pPr>
          </a:lstStyle>
          <a:p>
            <a:r>
              <a:rPr lang="en-US" dirty="0"/>
              <a:t>Click to edit Master title style</a:t>
            </a:r>
          </a:p>
        </p:txBody>
      </p:sp>
      <p:sp>
        <p:nvSpPr>
          <p:cNvPr id="3" name="Text Placeholder 2"/>
          <p:cNvSpPr>
            <a:spLocks noGrp="1"/>
          </p:cNvSpPr>
          <p:nvPr>
            <p:ph type="body" idx="1"/>
          </p:nvPr>
        </p:nvSpPr>
        <p:spPr>
          <a:xfrm>
            <a:off x="674687" y="3962400"/>
            <a:ext cx="7794627" cy="1752600"/>
          </a:xfrm>
        </p:spPr>
        <p:txBody>
          <a:bodyPr anchor="t">
            <a:noAutofit/>
          </a:bodyPr>
          <a:lstStyle>
            <a:lvl1pPr marL="0" indent="0">
              <a:spcBef>
                <a:spcPts val="0"/>
              </a:spcBef>
              <a:buNone/>
              <a:defRPr sz="1600">
                <a:solidFill>
                  <a:srgbClr val="007FA3"/>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9"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10/9/2019</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37547041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Click to edit Master title style</a:t>
            </a:r>
          </a:p>
        </p:txBody>
      </p:sp>
      <p:sp>
        <p:nvSpPr>
          <p:cNvPr id="9" name="Footer Placeholder 3"/>
          <p:cNvSpPr>
            <a:spLocks noGrp="1"/>
          </p:cNvSpPr>
          <p:nvPr>
            <p:ph type="ftr" sz="quarter" idx="11"/>
          </p:nvPr>
        </p:nvSpPr>
        <p:spPr>
          <a:xfrm>
            <a:off x="93969" y="6172200"/>
            <a:ext cx="8595360" cy="235463"/>
          </a:xfrm>
        </p:spPr>
        <p:txBody>
          <a:bodyPr/>
          <a:lstStyle/>
          <a:p>
            <a:endParaRPr lang="en-US" dirty="0"/>
          </a:p>
        </p:txBody>
      </p:sp>
      <p:sp>
        <p:nvSpPr>
          <p:cNvPr id="3" name="Date Placeholder 2"/>
          <p:cNvSpPr>
            <a:spLocks noGrp="1"/>
          </p:cNvSpPr>
          <p:nvPr>
            <p:ph type="dt" sz="half" idx="10"/>
          </p:nvPr>
        </p:nvSpPr>
        <p:spPr/>
        <p:txBody>
          <a:bodyPr/>
          <a:lstStyle/>
          <a:p>
            <a:fld id="{A9DF6EFB-3F44-496C-A842-1E0B3D3B975A}" type="datetimeFigureOut">
              <a:rPr lang="en-US" smtClean="0"/>
              <a:t>10/9/2019</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18551265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8"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10/9/2019</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pic>
        <p:nvPicPr>
          <p:cNvPr id="7" name="Picture 6"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97400" y="6434394"/>
            <a:ext cx="918000" cy="279915"/>
          </a:xfrm>
          <a:prstGeom prst="rect">
            <a:avLst/>
          </a:prstGeom>
        </p:spPr>
      </p:pic>
      <p:sp>
        <p:nvSpPr>
          <p:cNvPr id="11" name="TextBox 10"/>
          <p:cNvSpPr txBox="1"/>
          <p:nvPr userDrawn="1"/>
        </p:nvSpPr>
        <p:spPr>
          <a:xfrm>
            <a:off x="95799" y="6438054"/>
            <a:ext cx="7162800" cy="276999"/>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1200" b="0" dirty="0">
                <a:latin typeface="Verdana" panose="020B0604030504040204" pitchFamily="34" charset="0"/>
                <a:ea typeface="Verdana" panose="020B0604030504040204" pitchFamily="34" charset="0"/>
                <a:cs typeface="Verdana" panose="020B0604030504040204" pitchFamily="34" charset="0"/>
              </a:rPr>
              <a:t>Copyright © 2017, 2015, 2013 Pearson Education, Inc. All Rights Reserved</a:t>
            </a:r>
          </a:p>
        </p:txBody>
      </p:sp>
    </p:spTree>
    <p:extLst>
      <p:ext uri="{BB962C8B-B14F-4D97-AF65-F5344CB8AC3E}">
        <p14:creationId xmlns:p14="http://schemas.microsoft.com/office/powerpoint/2010/main" val="37111366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1_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lvl1pPr>
              <a:defRPr>
                <a:latin typeface="+mj-lt"/>
              </a:defRPr>
            </a:lvl1pPr>
          </a:lstStyle>
          <a:p>
            <a:r>
              <a:rPr lang="en-US" dirty="0"/>
              <a:t>Click to edit Master title style</a:t>
            </a:r>
          </a:p>
        </p:txBody>
      </p:sp>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latin typeface="+mj-lt"/>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Add edition here</a:t>
            </a:r>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a:t>Chapter ##</a:t>
            </a:r>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sp>
        <p:nvSpPr>
          <p:cNvPr id="8" name="Text Placeholder 22"/>
          <p:cNvSpPr>
            <a:spLocks noGrp="1"/>
          </p:cNvSpPr>
          <p:nvPr>
            <p:ph type="body" sz="quarter" idx="16" hasCustomPrompt="1"/>
          </p:nvPr>
        </p:nvSpPr>
        <p:spPr>
          <a:xfrm>
            <a:off x="2834640" y="6400800"/>
            <a:ext cx="6080760" cy="274320"/>
          </a:xfrm>
        </p:spPr>
        <p:txBody>
          <a:bodyPr anchor="ctr"/>
          <a:lstStyle>
            <a:lvl1pPr marL="0" indent="0">
              <a:spcBef>
                <a:spcPts val="0"/>
              </a:spcBef>
              <a:buFontTx/>
              <a:buNone/>
              <a:defRPr sz="1200">
                <a:latin typeface="Verdana" pitchFamily="34" charset="0"/>
                <a:ea typeface="Verdana" pitchFamily="34" charset="0"/>
                <a:cs typeface="Verdana" pitchFamily="34" charset="0"/>
              </a:defRPr>
            </a:lvl1pPr>
          </a:lstStyle>
          <a:p>
            <a:pPr lvl="0"/>
            <a:r>
              <a:rPr lang="en-US" dirty="0"/>
              <a:t>Copyright</a:t>
            </a:r>
          </a:p>
        </p:txBody>
      </p:sp>
      <p:pic>
        <p:nvPicPr>
          <p:cNvPr id="12" name="Shape 15" descr="Pearson Logo"/>
          <p:cNvPicPr preferRelativeResize="0"/>
          <p:nvPr userDrawn="1"/>
        </p:nvPicPr>
        <p:blipFill rotWithShape="1">
          <a:blip r:embed="rId2">
            <a:alphaModFix/>
          </a:blip>
          <a:srcRect/>
          <a:stretch/>
        </p:blipFill>
        <p:spPr>
          <a:xfrm>
            <a:off x="443972" y="6429709"/>
            <a:ext cx="917999" cy="279914"/>
          </a:xfrm>
          <a:prstGeom prst="rect">
            <a:avLst/>
          </a:prstGeom>
          <a:noFill/>
          <a:ln>
            <a:noFill/>
          </a:ln>
        </p:spPr>
      </p:pic>
    </p:spTree>
    <p:extLst>
      <p:ext uri="{BB962C8B-B14F-4D97-AF65-F5344CB8AC3E}">
        <p14:creationId xmlns:p14="http://schemas.microsoft.com/office/powerpoint/2010/main" val="3877391222"/>
      </p:ext>
    </p:extLst>
  </p:cSld>
  <p:clrMapOvr>
    <a:masterClrMapping/>
  </p:clrMapOvr>
  <p:hf sldNum="0" hdr="0" dt="0"/>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4_Title and Two Content">
    <p:spTree>
      <p:nvGrpSpPr>
        <p:cNvPr id="1" name="Shape 30"/>
        <p:cNvGrpSpPr/>
        <p:nvPr/>
      </p:nvGrpSpPr>
      <p:grpSpPr>
        <a:xfrm>
          <a:off x="0" y="0"/>
          <a:ext cx="0" cy="0"/>
          <a:chOff x="0" y="0"/>
          <a:chExt cx="0" cy="0"/>
        </a:xfrm>
      </p:grpSpPr>
      <p:sp>
        <p:nvSpPr>
          <p:cNvPr id="31" name="Shape 3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34" name="Shape 34"/>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
        <p:nvSpPr>
          <p:cNvPr id="4" name="Content Placeholder 3">
            <a:extLst>
              <a:ext uri="{FF2B5EF4-FFF2-40B4-BE49-F238E27FC236}">
                <a16:creationId xmlns:a16="http://schemas.microsoft.com/office/drawing/2014/main" id="{211BB07C-705F-4113-A2C5-779D6EA64D97}"/>
              </a:ext>
            </a:extLst>
          </p:cNvPr>
          <p:cNvSpPr>
            <a:spLocks noGrp="1"/>
          </p:cNvSpPr>
          <p:nvPr>
            <p:ph sz="quarter" idx="13"/>
          </p:nvPr>
        </p:nvSpPr>
        <p:spPr>
          <a:xfrm>
            <a:off x="457200" y="1556327"/>
            <a:ext cx="8229600" cy="2267528"/>
          </a:xfrm>
        </p:spPr>
        <p:txBody>
          <a:bodyPr/>
          <a:lstStyle/>
          <a:p>
            <a:pPr lvl="0"/>
            <a:r>
              <a:rPr lang="en-US" dirty="0"/>
              <a:t>Edit Master text styles</a:t>
            </a:r>
          </a:p>
        </p:txBody>
      </p:sp>
      <p:sp>
        <p:nvSpPr>
          <p:cNvPr id="7" name="Content Placeholder 6">
            <a:extLst>
              <a:ext uri="{FF2B5EF4-FFF2-40B4-BE49-F238E27FC236}">
                <a16:creationId xmlns:a16="http://schemas.microsoft.com/office/drawing/2014/main" id="{820D01C0-4FD2-4065-9EC3-96A308398288}"/>
              </a:ext>
            </a:extLst>
          </p:cNvPr>
          <p:cNvSpPr>
            <a:spLocks noGrp="1"/>
          </p:cNvSpPr>
          <p:nvPr>
            <p:ph sz="quarter" idx="14"/>
          </p:nvPr>
        </p:nvSpPr>
        <p:spPr>
          <a:xfrm>
            <a:off x="457200" y="3971925"/>
            <a:ext cx="8229600" cy="2105025"/>
          </a:xfrm>
        </p:spPr>
        <p:txBody>
          <a:bodyPr/>
          <a:lstStyle/>
          <a:p>
            <a:pPr lvl="0"/>
            <a:r>
              <a:rPr lang="en-US" dirty="0"/>
              <a:t>Edit Master text styles</a:t>
            </a:r>
          </a:p>
        </p:txBody>
      </p:sp>
    </p:spTree>
    <p:extLst>
      <p:ext uri="{BB962C8B-B14F-4D97-AF65-F5344CB8AC3E}">
        <p14:creationId xmlns:p14="http://schemas.microsoft.com/office/powerpoint/2010/main" val="32125063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Add edition here</a:t>
            </a:r>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a:t>Chapter ##</a:t>
            </a:r>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sp>
        <p:nvSpPr>
          <p:cNvPr id="16" name="Footer Placeholder 2"/>
          <p:cNvSpPr>
            <a:spLocks noGrp="1"/>
          </p:cNvSpPr>
          <p:nvPr>
            <p:ph type="ftr" sz="quarter" idx="10"/>
          </p:nvPr>
        </p:nvSpPr>
        <p:spPr>
          <a:xfrm>
            <a:off x="93969" y="6165337"/>
            <a:ext cx="8595360" cy="235463"/>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10/9/2019</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
        <p:nvSpPr>
          <p:cNvPr id="18" name="Text Placeholder 17"/>
          <p:cNvSpPr>
            <a:spLocks noGrp="1"/>
          </p:cNvSpPr>
          <p:nvPr>
            <p:ph type="body" sz="quarter" idx="16"/>
          </p:nvPr>
        </p:nvSpPr>
        <p:spPr>
          <a:xfrm>
            <a:off x="1752600" y="6529254"/>
            <a:ext cx="5867400" cy="187537"/>
          </a:xfrm>
        </p:spPr>
        <p:txBody>
          <a:bodyPr/>
          <a:lstStyle>
            <a:lvl1pPr marL="0" indent="0">
              <a:buNone/>
              <a:defRPr sz="1200" baseline="0"/>
            </a:lvl1pPr>
          </a:lstStyle>
          <a:p>
            <a:pPr lvl="0"/>
            <a:endParaRPr lang="en-IN" dirty="0"/>
          </a:p>
        </p:txBody>
      </p:sp>
      <p:pic>
        <p:nvPicPr>
          <p:cNvPr id="17" name="Picture 16"/>
          <p:cNvPicPr>
            <a:picLocks/>
          </p:cNvPicPr>
          <p:nvPr userDrawn="1"/>
        </p:nvPicPr>
        <p:blipFill>
          <a:blip r:embed="rId2" cstate="screen">
            <a:extLst>
              <a:ext uri="{28A0092B-C50C-407E-A947-70E740481C1C}">
                <a14:useLocalDpi xmlns:a14="http://schemas.microsoft.com/office/drawing/2010/main"/>
              </a:ext>
            </a:extLst>
          </a:blip>
          <a:stretch>
            <a:fillRect/>
          </a:stretch>
        </p:blipFill>
        <p:spPr>
          <a:xfrm>
            <a:off x="685800" y="1703155"/>
            <a:ext cx="3369600" cy="4564800"/>
          </a:xfrm>
          <a:prstGeom prst="rect">
            <a:avLst/>
          </a:prstGeom>
        </p:spPr>
      </p:pic>
    </p:spTree>
    <p:extLst>
      <p:ext uri="{BB962C8B-B14F-4D97-AF65-F5344CB8AC3E}">
        <p14:creationId xmlns:p14="http://schemas.microsoft.com/office/powerpoint/2010/main" val="29810628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 Learning Objectives and Content">
    <p:spTree>
      <p:nvGrpSpPr>
        <p:cNvPr id="1" name=""/>
        <p:cNvGrpSpPr/>
        <p:nvPr/>
      </p:nvGrpSpPr>
      <p:grpSpPr>
        <a:xfrm>
          <a:off x="0" y="0"/>
          <a:ext cx="0" cy="0"/>
          <a:chOff x="0" y="0"/>
          <a:chExt cx="0" cy="0"/>
        </a:xfrm>
      </p:grpSpPr>
      <p:sp>
        <p:nvSpPr>
          <p:cNvPr id="8" name="Title 7"/>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Learning Objectives Placeholder 6"/>
          <p:cNvSpPr>
            <a:spLocks noGrp="1"/>
          </p:cNvSpPr>
          <p:nvPr>
            <p:ph type="body" sz="quarter" idx="13" hasCustomPrompt="1"/>
          </p:nvPr>
        </p:nvSpPr>
        <p:spPr>
          <a:xfrm>
            <a:off x="457200" y="816430"/>
            <a:ext cx="8229600" cy="402770"/>
          </a:xfrm>
        </p:spPr>
        <p:txBody>
          <a:bodyPr>
            <a:noAutofit/>
          </a:bodyPr>
          <a:lstStyle>
            <a:lvl1pPr marL="0" indent="0">
              <a:spcBef>
                <a:spcPts val="0"/>
              </a:spcBef>
              <a:buNone/>
              <a:defRPr sz="16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Click to add Learning Objective(s)</a:t>
            </a:r>
          </a:p>
        </p:txBody>
      </p:sp>
      <p:sp>
        <p:nvSpPr>
          <p:cNvPr id="9" name="Content Placeholder 8"/>
          <p:cNvSpPr>
            <a:spLocks noGrp="1"/>
          </p:cNvSpPr>
          <p:nvPr>
            <p:ph sz="quarter" idx="14"/>
          </p:nvPr>
        </p:nvSpPr>
        <p:spPr>
          <a:xfrm>
            <a:off x="457200" y="1600200"/>
            <a:ext cx="8229600" cy="4525963"/>
          </a:xfrm>
        </p:spPr>
        <p:txBody>
          <a:bodyPr/>
          <a:lstStyle>
            <a:lvl5pPr>
              <a:defRPr/>
            </a:lvl5pPr>
            <a:lvl6pPr>
              <a:defRPr/>
            </a:lvl6pPr>
            <a:lvl7pPr>
              <a:defRPr/>
            </a:lvl7pPr>
            <a:lvl8pPr>
              <a:defRPr/>
            </a:lvl8pPr>
            <a:lvl9pP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2" name="Footer Placeholder 2"/>
          <p:cNvSpPr>
            <a:spLocks noGrp="1"/>
          </p:cNvSpPr>
          <p:nvPr>
            <p:ph type="ftr" sz="quarter" idx="10"/>
          </p:nvPr>
        </p:nvSpPr>
        <p:spPr>
          <a:xfrm>
            <a:off x="93969" y="6172200"/>
            <a:ext cx="8595360" cy="235463"/>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10/9/2019</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15246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10/9/2019</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2109093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8" name="Title 7"/>
          <p:cNvSpPr>
            <a:spLocks noGrp="1"/>
          </p:cNvSpPr>
          <p:nvPr>
            <p:ph type="title"/>
          </p:nvPr>
        </p:nvSpPr>
        <p:spPr>
          <a:xfrm>
            <a:off x="457200" y="838200"/>
            <a:ext cx="8229600" cy="474452"/>
          </a:xfrm>
        </p:spPr>
        <p:txBody>
          <a:bodyPr/>
          <a:lstStyle/>
          <a:p>
            <a:r>
              <a:rPr lang="en-US" dirty="0"/>
              <a:t>Click to edit Master title style</a:t>
            </a:r>
          </a:p>
        </p:txBody>
      </p:sp>
      <p:sp>
        <p:nvSpPr>
          <p:cNvPr id="3" name="Content Placeholder 2"/>
          <p:cNvSpPr>
            <a:spLocks noGrp="1"/>
          </p:cNvSpPr>
          <p:nvPr>
            <p:ph idx="1"/>
          </p:nvPr>
        </p:nvSpPr>
        <p:spPr>
          <a:xfrm>
            <a:off x="457200" y="1447800"/>
            <a:ext cx="8205788" cy="685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10/9/2019</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
        <p:nvSpPr>
          <p:cNvPr id="4" name="Content Placeholder 3"/>
          <p:cNvSpPr>
            <a:spLocks noGrp="1"/>
          </p:cNvSpPr>
          <p:nvPr>
            <p:ph sz="quarter" idx="13"/>
          </p:nvPr>
        </p:nvSpPr>
        <p:spPr>
          <a:xfrm>
            <a:off x="457200" y="2286000"/>
            <a:ext cx="8205788" cy="6858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7" name="Content Placeholder 6"/>
          <p:cNvSpPr>
            <a:spLocks noGrp="1"/>
          </p:cNvSpPr>
          <p:nvPr>
            <p:ph sz="quarter" idx="14"/>
          </p:nvPr>
        </p:nvSpPr>
        <p:spPr>
          <a:xfrm>
            <a:off x="457200" y="3086100"/>
            <a:ext cx="8205788" cy="6858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2" name="Content Placeholder 11"/>
          <p:cNvSpPr>
            <a:spLocks noGrp="1"/>
          </p:cNvSpPr>
          <p:nvPr>
            <p:ph sz="quarter" idx="15"/>
          </p:nvPr>
        </p:nvSpPr>
        <p:spPr>
          <a:xfrm>
            <a:off x="457200" y="3962400"/>
            <a:ext cx="8205788" cy="6858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4" name="Content Placeholder 13"/>
          <p:cNvSpPr>
            <a:spLocks noGrp="1"/>
          </p:cNvSpPr>
          <p:nvPr>
            <p:ph sz="quarter" idx="16"/>
          </p:nvPr>
        </p:nvSpPr>
        <p:spPr>
          <a:xfrm>
            <a:off x="457200" y="4724400"/>
            <a:ext cx="8205788" cy="6858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6" name="Content Placeholder 15"/>
          <p:cNvSpPr>
            <a:spLocks noGrp="1"/>
          </p:cNvSpPr>
          <p:nvPr>
            <p:ph sz="quarter" idx="17"/>
          </p:nvPr>
        </p:nvSpPr>
        <p:spPr>
          <a:xfrm>
            <a:off x="457200" y="5562600"/>
            <a:ext cx="8205788" cy="457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26195010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8" name="Title 7"/>
          <p:cNvSpPr>
            <a:spLocks noGrp="1"/>
          </p:cNvSpPr>
          <p:nvPr>
            <p:ph type="title"/>
          </p:nvPr>
        </p:nvSpPr>
        <p:spPr>
          <a:xfrm>
            <a:off x="457200" y="685800"/>
            <a:ext cx="8229600" cy="626852"/>
          </a:xfrm>
        </p:spPr>
        <p:txBody>
          <a:bodyPr/>
          <a:lstStyle>
            <a:lvl1pPr>
              <a:defRPr sz="3600">
                <a:latin typeface="+mj-lt"/>
              </a:defRPr>
            </a:lvl1pPr>
          </a:lstStyle>
          <a:p>
            <a:r>
              <a:rPr lang="en-US" dirty="0"/>
              <a:t>Click to edit Master title style</a:t>
            </a:r>
          </a:p>
        </p:txBody>
      </p:sp>
      <p:sp>
        <p:nvSpPr>
          <p:cNvPr id="3" name="Content Placeholder 2"/>
          <p:cNvSpPr>
            <a:spLocks noGrp="1"/>
          </p:cNvSpPr>
          <p:nvPr>
            <p:ph idx="1"/>
          </p:nvPr>
        </p:nvSpPr>
        <p:spPr>
          <a:xfrm>
            <a:off x="457200" y="1600201"/>
            <a:ext cx="8205788" cy="9906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10/9/2019</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
        <p:nvSpPr>
          <p:cNvPr id="4" name="Content Placeholder 3"/>
          <p:cNvSpPr>
            <a:spLocks noGrp="1"/>
          </p:cNvSpPr>
          <p:nvPr>
            <p:ph sz="quarter" idx="13"/>
          </p:nvPr>
        </p:nvSpPr>
        <p:spPr>
          <a:xfrm>
            <a:off x="457200" y="2819400"/>
            <a:ext cx="8205788" cy="9906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7" name="Content Placeholder 6"/>
          <p:cNvSpPr>
            <a:spLocks noGrp="1"/>
          </p:cNvSpPr>
          <p:nvPr>
            <p:ph sz="quarter" idx="14"/>
          </p:nvPr>
        </p:nvSpPr>
        <p:spPr>
          <a:xfrm>
            <a:off x="457200" y="4038600"/>
            <a:ext cx="8205788" cy="914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2" name="Content Placeholder 11"/>
          <p:cNvSpPr>
            <a:spLocks noGrp="1"/>
          </p:cNvSpPr>
          <p:nvPr>
            <p:ph sz="quarter" idx="15"/>
          </p:nvPr>
        </p:nvSpPr>
        <p:spPr>
          <a:xfrm>
            <a:off x="457200" y="5181600"/>
            <a:ext cx="8205788" cy="83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14970570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Learning Objective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118872" indent="-118872">
              <a:buClr>
                <a:srgbClr val="007FA3"/>
              </a:buClr>
              <a:buSzPct val="25000"/>
              <a:defRPr sz="1600"/>
            </a:lvl1pPr>
            <a:lvl2pPr marL="569913" indent="-285750">
              <a:buClr>
                <a:srgbClr val="007FA3"/>
              </a:buClr>
              <a:defRPr sz="1600"/>
            </a:lvl2pPr>
            <a:lvl3pPr>
              <a:buClr>
                <a:srgbClr val="007FA3"/>
              </a:buClr>
              <a:defRPr sz="1600"/>
            </a:lvl3pPr>
            <a:lvl4pPr>
              <a:buClr>
                <a:srgbClr val="007FA3"/>
              </a:buClr>
              <a:defRPr sz="1600"/>
            </a:lvl4pPr>
            <a:lvl5pPr>
              <a:buClr>
                <a:srgbClr val="007FA3"/>
              </a:buClr>
              <a:defRPr sz="1600"/>
            </a:lvl5pPr>
            <a:lvl6pPr>
              <a:buClr>
                <a:srgbClr val="007FA3"/>
              </a:buClr>
              <a:defRPr sz="1600"/>
            </a:lvl6pPr>
            <a:lvl7pPr>
              <a:buClr>
                <a:srgbClr val="007FA3"/>
              </a:buClr>
              <a:defRPr sz="1600"/>
            </a:lvl7pPr>
            <a:lvl8pPr>
              <a:buClr>
                <a:srgbClr val="007FA3"/>
              </a:buClr>
              <a:defRPr sz="1600"/>
            </a:lvl8pPr>
            <a:lvl9pPr>
              <a:buClr>
                <a:srgbClr val="007FA3"/>
              </a:buCl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0"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10/9/2019</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2752008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Figure + Caption">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228600"/>
            <a:ext cx="8229600" cy="1066800"/>
          </a:xfrm>
        </p:spPr>
        <p:txBody>
          <a:bodyPr anchor="t"/>
          <a:lstStyle>
            <a:lvl1pPr>
              <a:defRPr sz="3400">
                <a:solidFill>
                  <a:srgbClr val="007FA3"/>
                </a:solidFill>
              </a:defRPr>
            </a:lvl1pPr>
          </a:lstStyle>
          <a:p>
            <a:r>
              <a:rPr lang="en-US" dirty="0"/>
              <a:t>Click to add figure number and title</a:t>
            </a:r>
          </a:p>
        </p:txBody>
      </p:sp>
      <p:sp>
        <p:nvSpPr>
          <p:cNvPr id="10" name="Text Placeholder 9"/>
          <p:cNvSpPr>
            <a:spLocks noGrp="1"/>
          </p:cNvSpPr>
          <p:nvPr>
            <p:ph type="body" sz="quarter" idx="13" hasCustomPrompt="1"/>
          </p:nvPr>
        </p:nvSpPr>
        <p:spPr>
          <a:xfrm>
            <a:off x="457200" y="5368160"/>
            <a:ext cx="8229600" cy="916856"/>
          </a:xfrm>
        </p:spPr>
        <p:txBody>
          <a:bodyPr anchor="b"/>
          <a:lstStyle>
            <a:lvl1pPr marL="0" indent="0">
              <a:spcBef>
                <a:spcPts val="0"/>
              </a:spcBef>
              <a:buNone/>
              <a:defRPr sz="800"/>
            </a:lvl1pPr>
            <a:lvl2pPr marL="0" indent="0">
              <a:spcBef>
                <a:spcPts val="0"/>
              </a:spcBef>
              <a:buNone/>
              <a:defRPr sz="1600"/>
            </a:lvl2pPr>
            <a:lvl3pPr marL="0" indent="0">
              <a:spcBef>
                <a:spcPts val="0"/>
              </a:spcBef>
              <a:buNone/>
              <a:defRPr sz="1600"/>
            </a:lvl3pPr>
            <a:lvl4pPr marL="0" indent="0">
              <a:spcBef>
                <a:spcPts val="0"/>
              </a:spcBef>
              <a:buNone/>
              <a:defRPr sz="1600"/>
            </a:lvl4pPr>
            <a:lvl5pPr marL="0" indent="0">
              <a:spcBef>
                <a:spcPts val="0"/>
              </a:spcBef>
              <a:buNone/>
              <a:defRPr sz="1600"/>
            </a:lvl5pPr>
            <a:lvl6pPr marL="0" indent="0">
              <a:spcBef>
                <a:spcPts val="0"/>
              </a:spcBef>
              <a:buNone/>
              <a:defRPr sz="1600"/>
            </a:lvl6pPr>
            <a:lvl7pPr marL="0" indent="0">
              <a:spcBef>
                <a:spcPts val="0"/>
              </a:spcBef>
              <a:buNone/>
              <a:defRPr sz="1600"/>
            </a:lvl7pPr>
            <a:lvl8pPr marL="0" indent="0">
              <a:spcBef>
                <a:spcPts val="0"/>
              </a:spcBef>
              <a:buNone/>
              <a:defRPr sz="1600"/>
            </a:lvl8pPr>
            <a:lvl9pPr marL="0" indent="0">
              <a:spcBef>
                <a:spcPts val="0"/>
              </a:spcBef>
              <a:buNone/>
              <a:defRPr sz="1600"/>
            </a:lvl9pPr>
          </a:lstStyle>
          <a:p>
            <a:pPr lvl="0"/>
            <a:r>
              <a:rPr lang="en-US" dirty="0"/>
              <a:t>Click to add caption</a:t>
            </a:r>
          </a:p>
        </p:txBody>
      </p:sp>
      <p:sp>
        <p:nvSpPr>
          <p:cNvPr id="11"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10/9/2019</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pic>
        <p:nvPicPr>
          <p:cNvPr id="12" name="Picture 11"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97400" y="6434394"/>
            <a:ext cx="918000" cy="279915"/>
          </a:xfrm>
          <a:prstGeom prst="rect">
            <a:avLst/>
          </a:prstGeom>
        </p:spPr>
      </p:pic>
      <p:sp>
        <p:nvSpPr>
          <p:cNvPr id="13" name="TextBox 12"/>
          <p:cNvSpPr txBox="1"/>
          <p:nvPr userDrawn="1"/>
        </p:nvSpPr>
        <p:spPr>
          <a:xfrm>
            <a:off x="95799" y="6438054"/>
            <a:ext cx="7162800" cy="276999"/>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1200" b="0" dirty="0">
                <a:latin typeface="Verdana" panose="020B0604030504040204" pitchFamily="34" charset="0"/>
                <a:ea typeface="Verdana" panose="020B0604030504040204" pitchFamily="34" charset="0"/>
                <a:cs typeface="Verdana" panose="020B0604030504040204" pitchFamily="34" charset="0"/>
              </a:rPr>
              <a:t>Copyright © 2017, 2015, 2013 Pearson Education, Inc. All Rights Reserved</a:t>
            </a:r>
          </a:p>
        </p:txBody>
      </p:sp>
    </p:spTree>
    <p:extLst>
      <p:ext uri="{BB962C8B-B14F-4D97-AF65-F5344CB8AC3E}">
        <p14:creationId xmlns:p14="http://schemas.microsoft.com/office/powerpoint/2010/main" val="22037960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39624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10/9/2019</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31547999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15372"/>
            <a:ext cx="8229600" cy="1097280"/>
          </a:xfrm>
          <a:prstGeom prst="rect">
            <a:avLst/>
          </a:prstGeom>
        </p:spPr>
        <p:txBody>
          <a:bodyPr vert="horz" lIns="0" tIns="0" rIns="0" bIns="0" rtlCol="0" anchor="b">
            <a:noAutofit/>
          </a:bodyPr>
          <a:lstStyle/>
          <a:p>
            <a:r>
              <a:rPr lang="en-US" dirty="0"/>
              <a:t>Click to edit </a:t>
            </a:r>
            <a:br>
              <a:rPr lang="en-US" dirty="0"/>
            </a:br>
            <a:r>
              <a:rPr lang="en-US" dirty="0"/>
              <a:t>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1" name="Footer Placeholder 4"/>
          <p:cNvSpPr>
            <a:spLocks noGrp="1"/>
          </p:cNvSpPr>
          <p:nvPr>
            <p:ph type="ftr" sz="quarter" idx="3"/>
          </p:nvPr>
        </p:nvSpPr>
        <p:spPr>
          <a:xfrm>
            <a:off x="93969" y="6172200"/>
            <a:ext cx="8595360" cy="235463"/>
          </a:xfrm>
          <a:prstGeom prst="rect">
            <a:avLst/>
          </a:prstGeom>
        </p:spPr>
        <p:txBody>
          <a:bodyPr vert="horz" lIns="0" tIns="0" rIns="0" bIns="0" rtlCol="0" anchor="b"/>
          <a:lstStyle>
            <a:lvl1pPr algn="l">
              <a:defRPr sz="1100">
                <a:solidFill>
                  <a:schemeClr val="tx1"/>
                </a:solidFill>
              </a:defRPr>
            </a:lvl1pPr>
          </a:lstStyle>
          <a:p>
            <a:endParaRPr lang="en-US" dirty="0"/>
          </a:p>
        </p:txBody>
      </p:sp>
      <p:sp>
        <p:nvSpPr>
          <p:cNvPr id="4" name="Date Placeholder 3"/>
          <p:cNvSpPr>
            <a:spLocks noGrp="1"/>
          </p:cNvSpPr>
          <p:nvPr>
            <p:ph type="dt" sz="half" idx="2"/>
          </p:nvPr>
        </p:nvSpPr>
        <p:spPr>
          <a:xfrm>
            <a:off x="6335713" y="113072"/>
            <a:ext cx="2133600" cy="182880"/>
          </a:xfrm>
          <a:prstGeom prst="rect">
            <a:avLst/>
          </a:prstGeom>
        </p:spPr>
        <p:txBody>
          <a:bodyPr vert="horz" lIns="91440" tIns="45720" rIns="91440" bIns="45720" rtlCol="0" anchor="ctr"/>
          <a:lstStyle>
            <a:lvl1pPr algn="r">
              <a:defRPr sz="900">
                <a:solidFill>
                  <a:schemeClr val="bg1"/>
                </a:solidFill>
              </a:defRPr>
            </a:lvl1pPr>
          </a:lstStyle>
          <a:p>
            <a:fld id="{A9DF6EFB-3F44-496C-A842-1E0B3D3B975A}" type="datetimeFigureOut">
              <a:rPr lang="en-US" smtClean="0"/>
              <a:pPr/>
              <a:t>10/9/2019</a:t>
            </a:fld>
            <a:endParaRPr lang="en-US" dirty="0"/>
          </a:p>
        </p:txBody>
      </p:sp>
      <p:sp>
        <p:nvSpPr>
          <p:cNvPr id="6" name="Slide Number Placeholder 5"/>
          <p:cNvSpPr>
            <a:spLocks noGrp="1"/>
          </p:cNvSpPr>
          <p:nvPr>
            <p:ph type="sldNum" sz="quarter" idx="4"/>
          </p:nvPr>
        </p:nvSpPr>
        <p:spPr>
          <a:xfrm>
            <a:off x="8469312" y="113072"/>
            <a:ext cx="551783" cy="182880"/>
          </a:xfrm>
          <a:prstGeom prst="rect">
            <a:avLst/>
          </a:prstGeom>
        </p:spPr>
        <p:txBody>
          <a:bodyPr vert="horz" lIns="91440" tIns="45720" rIns="91440" bIns="45720" rtlCol="0" anchor="ctr"/>
          <a:lstStyle>
            <a:lvl1pPr algn="r">
              <a:defRPr sz="900">
                <a:solidFill>
                  <a:schemeClr val="bg1"/>
                </a:solidFill>
              </a:defRPr>
            </a:lvl1pPr>
          </a:lstStyle>
          <a:p>
            <a:fld id="{200B2350-5261-4F5C-9DF5-EF0D264FC8D2}" type="slidenum">
              <a:rPr lang="en-US" smtClean="0"/>
              <a:pPr/>
              <a:t>‹#›</a:t>
            </a:fld>
            <a:endParaRPr lang="en-US" dirty="0"/>
          </a:p>
        </p:txBody>
      </p:sp>
      <p:sp>
        <p:nvSpPr>
          <p:cNvPr id="10" name="Text Placeholder 1">
            <a:extLst>
              <a:ext uri="{FF2B5EF4-FFF2-40B4-BE49-F238E27FC236}">
                <a16:creationId xmlns:a16="http://schemas.microsoft.com/office/drawing/2014/main" id="{B90BF7CC-C13E-4975-9A72-17609AD86A49}"/>
              </a:ext>
            </a:extLst>
          </p:cNvPr>
          <p:cNvSpPr txBox="1">
            <a:spLocks/>
          </p:cNvSpPr>
          <p:nvPr userDrawn="1"/>
        </p:nvSpPr>
        <p:spPr>
          <a:xfrm>
            <a:off x="2224086" y="6432306"/>
            <a:ext cx="6545037" cy="276999"/>
          </a:xfrm>
          <a:prstGeom prst="rect">
            <a:avLst/>
          </a:prstGeom>
        </p:spPr>
        <p:txBody>
          <a:bodyPr wrap="square">
            <a:spAutoFit/>
          </a:bodyPr>
          <a:lstStyle>
            <a:lvl1pPr marL="256032" indent="-256032" algn="l" defTabSz="914400" rtl="0" eaLnBrk="1" latinLnBrk="0" hangingPunct="1">
              <a:spcBef>
                <a:spcPts val="1500"/>
              </a:spcBef>
              <a:buClr>
                <a:srgbClr val="007FA3"/>
              </a:buClr>
              <a:buFont typeface="Arial" panose="020B0604020202020204" pitchFamily="34" charset="0"/>
              <a:buChar char="•"/>
              <a:defRPr sz="1600" kern="1200">
                <a:solidFill>
                  <a:schemeClr val="tx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16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9pPr>
          </a:lstStyle>
          <a:p>
            <a:pPr marL="0" indent="0" algn="r">
              <a:buClrTx/>
              <a:buNone/>
              <a:defRPr/>
            </a:pPr>
            <a:r>
              <a:rPr lang="en-US" sz="1200" dirty="0">
                <a:latin typeface="Verdana" pitchFamily="34" charset="0"/>
                <a:ea typeface="Verdana" pitchFamily="34" charset="0"/>
                <a:cs typeface="Verdana" pitchFamily="34" charset="0"/>
              </a:rPr>
              <a:t>Copyright © 2020, 2016, 2011 Pearson Education, Inc. All Rights Reserved</a:t>
            </a:r>
            <a:endParaRPr lang="en-US" altLang="en-US" sz="1200" dirty="0">
              <a:latin typeface="Verdana" pitchFamily="34" charset="0"/>
              <a:ea typeface="Verdana" pitchFamily="34" charset="0"/>
              <a:cs typeface="Verdana" pitchFamily="34" charset="0"/>
            </a:endParaRPr>
          </a:p>
        </p:txBody>
      </p:sp>
      <p:pic>
        <p:nvPicPr>
          <p:cNvPr id="14" name="Shape 15" descr="Pearson Logo"/>
          <p:cNvPicPr preferRelativeResize="0"/>
          <p:nvPr userDrawn="1"/>
        </p:nvPicPr>
        <p:blipFill rotWithShape="1">
          <a:blip r:embed="rId16">
            <a:alphaModFix/>
          </a:blip>
          <a:srcRect/>
          <a:stretch/>
        </p:blipFill>
        <p:spPr>
          <a:xfrm>
            <a:off x="443972" y="6429709"/>
            <a:ext cx="917999" cy="279914"/>
          </a:xfrm>
          <a:prstGeom prst="rect">
            <a:avLst/>
          </a:prstGeom>
          <a:noFill/>
          <a:ln>
            <a:noFill/>
          </a:ln>
        </p:spPr>
      </p:pic>
    </p:spTree>
    <p:extLst>
      <p:ext uri="{BB962C8B-B14F-4D97-AF65-F5344CB8AC3E}">
        <p14:creationId xmlns:p14="http://schemas.microsoft.com/office/powerpoint/2010/main" val="3691570016"/>
      </p:ext>
    </p:extLst>
  </p:cSld>
  <p:clrMap bg1="lt1" tx1="dk1" bg2="lt2" tx2="dk2" accent1="accent1" accent2="accent2" accent3="accent3" accent4="accent4" accent5="accent5" accent6="accent6" hlink="hlink" folHlink="folHlink"/>
  <p:sldLayoutIdLst>
    <p:sldLayoutId id="2147483649" r:id="rId1"/>
    <p:sldLayoutId id="2147483657" r:id="rId2"/>
    <p:sldLayoutId id="2147483656" r:id="rId3"/>
    <p:sldLayoutId id="2147483650" r:id="rId4"/>
    <p:sldLayoutId id="2147483663" r:id="rId5"/>
    <p:sldLayoutId id="2147483662" r:id="rId6"/>
    <p:sldLayoutId id="2147483659" r:id="rId7"/>
    <p:sldLayoutId id="2147483658" r:id="rId8"/>
    <p:sldLayoutId id="2147483660" r:id="rId9"/>
    <p:sldLayoutId id="2147483651" r:id="rId10"/>
    <p:sldLayoutId id="2147483654" r:id="rId11"/>
    <p:sldLayoutId id="2147483655" r:id="rId12"/>
    <p:sldLayoutId id="2147483661" r:id="rId13"/>
    <p:sldLayoutId id="2147483664" r:id="rId14"/>
  </p:sldLayoutIdLst>
  <p:txStyles>
    <p:titleStyle>
      <a:lvl1pPr algn="l" defTabSz="914400" rtl="0" eaLnBrk="1" latinLnBrk="0" hangingPunct="1">
        <a:lnSpc>
          <a:spcPct val="100000"/>
        </a:lnSpc>
        <a:spcBef>
          <a:spcPct val="0"/>
        </a:spcBef>
        <a:buNone/>
        <a:defRPr sz="3400" b="1" kern="1200">
          <a:solidFill>
            <a:srgbClr val="007FA3"/>
          </a:solidFill>
          <a:latin typeface="Times New Roman" panose="02020603050405020304" pitchFamily="18" charset="0"/>
          <a:ea typeface="+mj-ea"/>
          <a:cs typeface="Times New Roman" panose="02020603050405020304" pitchFamily="18" charset="0"/>
        </a:defRPr>
      </a:lvl1pPr>
    </p:titleStyle>
    <p:bodyStyle>
      <a:lvl1pPr marL="256032" indent="-256032" algn="l" defTabSz="914400" rtl="0" eaLnBrk="1" latinLnBrk="0" hangingPunct="1">
        <a:spcBef>
          <a:spcPts val="1500"/>
        </a:spcBef>
        <a:buClr>
          <a:srgbClr val="007FA3"/>
        </a:buClr>
        <a:buFont typeface="Arial" panose="020B0604020202020204" pitchFamily="34" charset="0"/>
        <a:buChar char="•"/>
        <a:defRPr sz="1600" kern="1200">
          <a:solidFill>
            <a:schemeClr val="tx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16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5456" userDrawn="1">
          <p15:clr>
            <a:srgbClr val="F26B43"/>
          </p15:clr>
        </p15:guide>
        <p15:guide id="3" orient="horz" pos="417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4.xml"/><Relationship Id="rId1" Type="http://schemas.openxmlformats.org/officeDocument/2006/relationships/vmlDrawing" Target="../drawings/vmlDrawing1.vml"/><Relationship Id="rId5" Type="http://schemas.openxmlformats.org/officeDocument/2006/relationships/image" Target="../media/image5.wmf"/><Relationship Id="rId4" Type="http://schemas.openxmlformats.org/officeDocument/2006/relationships/oleObject" Target="../embeddings/oleObject1.bin"/></Relationships>
</file>

<file path=ppt/slides/_rels/slide1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4.xml"/><Relationship Id="rId1" Type="http://schemas.openxmlformats.org/officeDocument/2006/relationships/vmlDrawing" Target="../drawings/vmlDrawing2.vml"/><Relationship Id="rId5" Type="http://schemas.openxmlformats.org/officeDocument/2006/relationships/image" Target="../media/image7.wmf"/><Relationship Id="rId4" Type="http://schemas.openxmlformats.org/officeDocument/2006/relationships/oleObject" Target="../embeddings/oleObject2.bin"/></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4.xml"/><Relationship Id="rId1" Type="http://schemas.openxmlformats.org/officeDocument/2006/relationships/vmlDrawing" Target="../drawings/vmlDrawing3.vml"/><Relationship Id="rId5" Type="http://schemas.openxmlformats.org/officeDocument/2006/relationships/image" Target="../media/image8.wmf"/><Relationship Id="rId4" Type="http://schemas.openxmlformats.org/officeDocument/2006/relationships/oleObject" Target="../embeddings/oleObject3.bin"/></Relationships>
</file>

<file path=ppt/slides/_rels/slide1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9.xml"/></Relationships>
</file>

<file path=ppt/slides/_rels/slide3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37.xml"/><Relationship Id="rId1" Type="http://schemas.openxmlformats.org/officeDocument/2006/relationships/slideLayout" Target="../slideLayouts/slideLayout4.xml"/><Relationship Id="rId4" Type="http://schemas.openxmlformats.org/officeDocument/2006/relationships/hyperlink" Target="http://data.worldbank.org/indicator/NY.GNP.PCAP.PP.CD" TargetMode="Externa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8" Type="http://schemas.openxmlformats.org/officeDocument/2006/relationships/oleObject" Target="../embeddings/oleObject6.bin"/><Relationship Id="rId3" Type="http://schemas.openxmlformats.org/officeDocument/2006/relationships/notesSlide" Target="../notesSlides/notesSlide40.xml"/><Relationship Id="rId7" Type="http://schemas.openxmlformats.org/officeDocument/2006/relationships/image" Target="../media/image14.wmf"/><Relationship Id="rId2" Type="http://schemas.openxmlformats.org/officeDocument/2006/relationships/slideLayout" Target="../slideLayouts/slideLayout9.xml"/><Relationship Id="rId1" Type="http://schemas.openxmlformats.org/officeDocument/2006/relationships/vmlDrawing" Target="../drawings/vmlDrawing4.vml"/><Relationship Id="rId6" Type="http://schemas.openxmlformats.org/officeDocument/2006/relationships/oleObject" Target="../embeddings/oleObject5.bin"/><Relationship Id="rId5" Type="http://schemas.openxmlformats.org/officeDocument/2006/relationships/image" Target="../media/image13.wmf"/><Relationship Id="rId4" Type="http://schemas.openxmlformats.org/officeDocument/2006/relationships/oleObject" Target="../embeddings/oleObject4.bin"/><Relationship Id="rId9" Type="http://schemas.openxmlformats.org/officeDocument/2006/relationships/image" Target="../media/image15.wmf"/></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3" y="220640"/>
            <a:ext cx="8205785" cy="553998"/>
          </a:xfrm>
        </p:spPr>
        <p:txBody>
          <a:bodyPr wrap="square">
            <a:spAutoFit/>
          </a:bodyPr>
          <a:lstStyle/>
          <a:p>
            <a:r>
              <a:rPr lang="en-US" sz="3600" dirty="0"/>
              <a:t>Principles of Economics</a:t>
            </a:r>
            <a:endParaRPr lang="en-IN" sz="2800" dirty="0"/>
          </a:p>
        </p:txBody>
      </p:sp>
      <p:sp>
        <p:nvSpPr>
          <p:cNvPr id="3" name="Text Placeholder 2"/>
          <p:cNvSpPr>
            <a:spLocks noGrp="1"/>
          </p:cNvSpPr>
          <p:nvPr>
            <p:ph type="body" sz="quarter" idx="13"/>
          </p:nvPr>
        </p:nvSpPr>
        <p:spPr>
          <a:xfrm>
            <a:off x="457206" y="965303"/>
            <a:ext cx="8229600" cy="305749"/>
          </a:xfrm>
        </p:spPr>
        <p:txBody>
          <a:bodyPr anchor="ctr">
            <a:spAutoFit/>
          </a:bodyPr>
          <a:lstStyle/>
          <a:p>
            <a:r>
              <a:rPr lang="en-US" dirty="0"/>
              <a:t>Thirteenth Edition</a:t>
            </a:r>
            <a:endParaRPr lang="en-IN" dirty="0"/>
          </a:p>
        </p:txBody>
      </p:sp>
      <p:sp>
        <p:nvSpPr>
          <p:cNvPr id="4" name="Text Placeholder 3"/>
          <p:cNvSpPr>
            <a:spLocks noGrp="1"/>
          </p:cNvSpPr>
          <p:nvPr>
            <p:ph type="body" sz="quarter" idx="14"/>
          </p:nvPr>
        </p:nvSpPr>
        <p:spPr>
          <a:xfrm>
            <a:off x="4903789" y="2707959"/>
            <a:ext cx="2438400" cy="492443"/>
          </a:xfrm>
        </p:spPr>
        <p:txBody>
          <a:bodyPr wrap="square">
            <a:spAutoFit/>
          </a:bodyPr>
          <a:lstStyle/>
          <a:p>
            <a:r>
              <a:rPr lang="en-US" sz="3200" dirty="0"/>
              <a:t>Chapter 21</a:t>
            </a:r>
          </a:p>
        </p:txBody>
      </p:sp>
      <p:sp>
        <p:nvSpPr>
          <p:cNvPr id="5" name="Text Placeholder 4"/>
          <p:cNvSpPr>
            <a:spLocks noGrp="1"/>
          </p:cNvSpPr>
          <p:nvPr>
            <p:ph type="body" sz="quarter" idx="15"/>
          </p:nvPr>
        </p:nvSpPr>
        <p:spPr>
          <a:xfrm>
            <a:off x="4951413" y="3317490"/>
            <a:ext cx="3686175" cy="644909"/>
          </a:xfrm>
        </p:spPr>
        <p:txBody>
          <a:bodyPr>
            <a:noAutofit/>
          </a:bodyPr>
          <a:lstStyle/>
          <a:p>
            <a:r>
              <a:rPr lang="en-IN" sz="2000" dirty="0"/>
              <a:t>Measuring National Output and National Income</a:t>
            </a:r>
          </a:p>
        </p:txBody>
      </p:sp>
      <p:pic>
        <p:nvPicPr>
          <p:cNvPr id="7" name="Picture 6" descr="Front Cover: Principles of Economics, Thirteenth Edition by Karl E. Case, Ray C. Fair, Sharon M. Oster.&#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2860" y="1442113"/>
            <a:ext cx="3810382" cy="4874298"/>
          </a:xfrm>
          <a:prstGeom prst="rect">
            <a:avLst/>
          </a:prstGeom>
        </p:spPr>
      </p:pic>
      <p:sp>
        <p:nvSpPr>
          <p:cNvPr id="11" name="Text Placeholder 6"/>
          <p:cNvSpPr>
            <a:spLocks noGrp="1"/>
          </p:cNvSpPr>
          <p:nvPr>
            <p:ph type="body" sz="quarter" idx="16"/>
          </p:nvPr>
        </p:nvSpPr>
        <p:spPr>
          <a:xfrm>
            <a:off x="2200275" y="6457474"/>
            <a:ext cx="6477000" cy="228600"/>
          </a:xfrm>
        </p:spPr>
        <p:txBody>
          <a:bodyPr/>
          <a:lstStyle/>
          <a:p>
            <a:pPr marL="0" indent="0" algn="r">
              <a:buClrTx/>
              <a:buNone/>
              <a:defRPr/>
            </a:pPr>
            <a:r>
              <a:rPr lang="en-US" sz="1200" dirty="0">
                <a:latin typeface="Verdana" pitchFamily="34" charset="0"/>
                <a:ea typeface="Verdana" pitchFamily="34" charset="0"/>
                <a:cs typeface="Verdana" pitchFamily="34" charset="0"/>
              </a:rPr>
              <a:t>Copyright © 2020, 2016, 2011 Pearson Education, Inc. All Rights Reserved</a:t>
            </a:r>
            <a:endParaRPr lang="en-US" altLang="en-US" sz="1200" dirty="0">
              <a:latin typeface="Verdana" pitchFamily="34" charset="0"/>
              <a:ea typeface="Verdana" pitchFamily="34" charset="0"/>
              <a:cs typeface="Verdana" pitchFamily="34" charset="0"/>
            </a:endParaRPr>
          </a:p>
        </p:txBody>
      </p:sp>
      <p:sp>
        <p:nvSpPr>
          <p:cNvPr id="8" name="Text Placeholder 3"/>
          <p:cNvSpPr txBox="1">
            <a:spLocks/>
          </p:cNvSpPr>
          <p:nvPr/>
        </p:nvSpPr>
        <p:spPr>
          <a:xfrm>
            <a:off x="4885347" y="4671536"/>
            <a:ext cx="3801453" cy="738664"/>
          </a:xfrm>
          <a:prstGeom prst="rect">
            <a:avLst/>
          </a:prstGeom>
        </p:spPr>
        <p:txBody>
          <a:bodyPr vert="horz" wrap="square" lIns="0" tIns="0" rIns="0" bIns="0" rtlCol="0" anchor="b">
            <a:spAutoFit/>
          </a:bodyPr>
          <a:lstStyle>
            <a:lvl1pPr marL="0" indent="0" algn="l" defTabSz="914400" rtl="0" eaLnBrk="1" latinLnBrk="0" hangingPunct="1">
              <a:spcBef>
                <a:spcPts val="0"/>
              </a:spcBef>
              <a:buClr>
                <a:srgbClr val="007FA3"/>
              </a:buClr>
              <a:buFont typeface="Arial" panose="020B0604020202020204" pitchFamily="34" charset="0"/>
              <a:buNone/>
              <a:defRPr sz="3000" kern="1200" baseline="0">
                <a:solidFill>
                  <a:schemeClr val="tx1"/>
                </a:solidFill>
                <a:latin typeface="+mn-lt"/>
                <a:ea typeface="+mn-ea"/>
                <a:cs typeface="+mn-cs"/>
              </a:defRPr>
            </a:lvl1pPr>
            <a:lvl2pPr marL="0" indent="0" algn="l" defTabSz="914400" rtl="0" eaLnBrk="1" latinLnBrk="0" hangingPunct="1">
              <a:spcBef>
                <a:spcPts val="0"/>
              </a:spcBef>
              <a:buClr>
                <a:srgbClr val="007FA3"/>
              </a:buClr>
              <a:buFont typeface="Arial" panose="020B0604020202020204" pitchFamily="34" charset="0"/>
              <a:buNone/>
              <a:defRPr sz="4400" kern="1200">
                <a:solidFill>
                  <a:schemeClr val="tx1"/>
                </a:solidFill>
                <a:latin typeface="+mn-lt"/>
                <a:ea typeface="+mn-ea"/>
                <a:cs typeface="+mn-cs"/>
              </a:defRPr>
            </a:lvl2pPr>
            <a:lvl3pPr marL="0" indent="0" algn="l" defTabSz="914400" rtl="0" eaLnBrk="1" latinLnBrk="0" hangingPunct="1">
              <a:spcBef>
                <a:spcPts val="0"/>
              </a:spcBef>
              <a:buClr>
                <a:srgbClr val="007FA3"/>
              </a:buClr>
              <a:buFont typeface="Wingdings" panose="05000000000000000000" pitchFamily="2" charset="2"/>
              <a:buNone/>
              <a:defRPr sz="4400" kern="1200">
                <a:solidFill>
                  <a:schemeClr val="tx1"/>
                </a:solidFill>
                <a:latin typeface="+mn-lt"/>
                <a:ea typeface="+mn-ea"/>
                <a:cs typeface="+mn-cs"/>
              </a:defRPr>
            </a:lvl3pPr>
            <a:lvl4pPr marL="0" indent="0" algn="l" defTabSz="914400" rtl="0" eaLnBrk="1" latinLnBrk="0" hangingPunct="1">
              <a:spcBef>
                <a:spcPts val="0"/>
              </a:spcBef>
              <a:buClr>
                <a:srgbClr val="007FA3"/>
              </a:buClr>
              <a:buFont typeface="Arial" panose="020B0604020202020204" pitchFamily="34" charset="0"/>
              <a:buNone/>
              <a:defRPr sz="4400" kern="1200">
                <a:solidFill>
                  <a:schemeClr val="tx1"/>
                </a:solidFill>
                <a:latin typeface="+mn-lt"/>
                <a:ea typeface="+mn-ea"/>
                <a:cs typeface="+mn-cs"/>
              </a:defRPr>
            </a:lvl4pPr>
            <a:lvl5pPr marL="0" indent="0" algn="l" defTabSz="914400" rtl="0" eaLnBrk="1" latinLnBrk="0" hangingPunct="1">
              <a:spcBef>
                <a:spcPts val="0"/>
              </a:spcBef>
              <a:buClr>
                <a:srgbClr val="007FA3"/>
              </a:buClr>
              <a:buFont typeface="Arial" panose="020B0604020202020204" pitchFamily="34" charset="0"/>
              <a:buNone/>
              <a:defRPr sz="4400" kern="1200">
                <a:solidFill>
                  <a:schemeClr val="tx1"/>
                </a:solidFill>
                <a:latin typeface="+mn-lt"/>
                <a:ea typeface="+mn-ea"/>
                <a:cs typeface="+mn-cs"/>
              </a:defRPr>
            </a:lvl5pPr>
            <a:lvl6pPr marL="0" indent="0" algn="l" defTabSz="914400" rtl="0" eaLnBrk="1" latinLnBrk="0" hangingPunct="1">
              <a:spcBef>
                <a:spcPts val="0"/>
              </a:spcBef>
              <a:buClr>
                <a:srgbClr val="007FA3"/>
              </a:buClr>
              <a:buFont typeface="Arial" panose="020B0604020202020204" pitchFamily="34" charset="0"/>
              <a:buNone/>
              <a:defRPr sz="4400" kern="1200">
                <a:solidFill>
                  <a:schemeClr val="tx1"/>
                </a:solidFill>
                <a:latin typeface="+mn-lt"/>
                <a:ea typeface="+mn-ea"/>
                <a:cs typeface="+mn-cs"/>
              </a:defRPr>
            </a:lvl6pPr>
            <a:lvl7pPr marL="0" indent="0" algn="l" defTabSz="914400" rtl="0" eaLnBrk="1" latinLnBrk="0" hangingPunct="1">
              <a:spcBef>
                <a:spcPts val="0"/>
              </a:spcBef>
              <a:buClr>
                <a:srgbClr val="007FA3"/>
              </a:buClr>
              <a:buFont typeface="Arial" panose="020B0604020202020204" pitchFamily="34" charset="0"/>
              <a:buNone/>
              <a:defRPr sz="4400" kern="1200">
                <a:solidFill>
                  <a:schemeClr val="tx1"/>
                </a:solidFill>
                <a:latin typeface="+mn-lt"/>
                <a:ea typeface="+mn-ea"/>
                <a:cs typeface="+mn-cs"/>
              </a:defRPr>
            </a:lvl7pPr>
            <a:lvl8pPr marL="0" indent="0" algn="l" defTabSz="914400" rtl="0" eaLnBrk="1" latinLnBrk="0" hangingPunct="1">
              <a:spcBef>
                <a:spcPts val="0"/>
              </a:spcBef>
              <a:buClr>
                <a:srgbClr val="007FA3"/>
              </a:buClr>
              <a:buFont typeface="Arial" panose="020B0604020202020204" pitchFamily="34" charset="0"/>
              <a:buNone/>
              <a:defRPr sz="4400" kern="1200">
                <a:solidFill>
                  <a:schemeClr val="tx1"/>
                </a:solidFill>
                <a:latin typeface="+mn-lt"/>
                <a:ea typeface="+mn-ea"/>
                <a:cs typeface="+mn-cs"/>
              </a:defRPr>
            </a:lvl8pPr>
            <a:lvl9pPr marL="0" indent="0" algn="l" defTabSz="914400" rtl="0" eaLnBrk="1" latinLnBrk="0" hangingPunct="1">
              <a:spcBef>
                <a:spcPts val="0"/>
              </a:spcBef>
              <a:buClr>
                <a:srgbClr val="007FA3"/>
              </a:buClr>
              <a:buFont typeface="Arial" panose="020B0604020202020204" pitchFamily="34" charset="0"/>
              <a:buNone/>
              <a:defRPr sz="4400" kern="1200">
                <a:solidFill>
                  <a:schemeClr val="tx1"/>
                </a:solidFill>
                <a:latin typeface="+mn-lt"/>
                <a:ea typeface="+mn-ea"/>
                <a:cs typeface="+mn-cs"/>
              </a:defRPr>
            </a:lvl9pPr>
          </a:lstStyle>
          <a:p>
            <a:r>
              <a:rPr lang="en-US" sz="1600" dirty="0">
                <a:solidFill>
                  <a:schemeClr val="bg1"/>
                </a:solidFill>
              </a:rPr>
              <a:t>Slides in this presentation contain hyperlinks. JAWS users should be able to get a list of links by using INSERT+F7</a:t>
            </a:r>
          </a:p>
        </p:txBody>
      </p:sp>
    </p:spTree>
    <p:extLst>
      <p:ext uri="{BB962C8B-B14F-4D97-AF65-F5344CB8AC3E}">
        <p14:creationId xmlns:p14="http://schemas.microsoft.com/office/powerpoint/2010/main" val="30700351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6344" y="773120"/>
            <a:ext cx="8229600" cy="553998"/>
          </a:xfrm>
        </p:spPr>
        <p:txBody>
          <a:bodyPr>
            <a:spAutoFit/>
          </a:bodyPr>
          <a:lstStyle/>
          <a:p>
            <a:r>
              <a:rPr lang="en-IN" altLang="en-US" sz="3600" dirty="0">
                <a:latin typeface="+mj-lt"/>
              </a:rPr>
              <a:t>Calculating GDP</a:t>
            </a:r>
            <a:endParaRPr lang="en-US" sz="2800" dirty="0">
              <a:latin typeface="+mj-lt"/>
            </a:endParaRPr>
          </a:p>
        </p:txBody>
      </p:sp>
      <p:sp>
        <p:nvSpPr>
          <p:cNvPr id="3" name="Content Placeholder 2"/>
          <p:cNvSpPr>
            <a:spLocks noGrp="1"/>
          </p:cNvSpPr>
          <p:nvPr>
            <p:ph idx="1"/>
          </p:nvPr>
        </p:nvSpPr>
        <p:spPr>
          <a:xfrm>
            <a:off x="457200" y="1600201"/>
            <a:ext cx="8229600" cy="2816156"/>
          </a:xfrm>
        </p:spPr>
        <p:txBody>
          <a:bodyPr>
            <a:spAutoFit/>
          </a:bodyPr>
          <a:lstStyle/>
          <a:p>
            <a:pPr>
              <a:spcBef>
                <a:spcPts val="1800"/>
              </a:spcBef>
              <a:spcAft>
                <a:spcPct val="0"/>
              </a:spcAft>
            </a:pPr>
            <a:r>
              <a:rPr lang="en-US" sz="2400" b="1" dirty="0"/>
              <a:t>expenditure approach</a:t>
            </a:r>
            <a:r>
              <a:rPr lang="en-US" sz="2400" b="1" dirty="0">
                <a:solidFill>
                  <a:srgbClr val="006668"/>
                </a:solidFill>
              </a:rPr>
              <a:t>  </a:t>
            </a:r>
            <a:r>
              <a:rPr lang="en-US" sz="2400" dirty="0"/>
              <a:t>A method of computing GDP that measures the total amount spent on all final goods and services during a given period.</a:t>
            </a:r>
          </a:p>
          <a:p>
            <a:pPr>
              <a:spcBef>
                <a:spcPts val="1800"/>
              </a:spcBef>
              <a:spcAft>
                <a:spcPct val="0"/>
              </a:spcAft>
            </a:pPr>
            <a:r>
              <a:rPr lang="en-US" sz="2400" b="1" dirty="0"/>
              <a:t>income approach</a:t>
            </a:r>
            <a:r>
              <a:rPr lang="en-US" sz="2400" b="1" dirty="0">
                <a:solidFill>
                  <a:srgbClr val="006668"/>
                </a:solidFill>
              </a:rPr>
              <a:t>  </a:t>
            </a:r>
            <a:r>
              <a:rPr lang="en-US" sz="2400" dirty="0"/>
              <a:t>A method of computing GDP that measures the income—wages, rents, interest, and profits—received by all factors of production in producing final goods and services.  </a:t>
            </a:r>
          </a:p>
        </p:txBody>
      </p:sp>
    </p:spTree>
    <p:extLst>
      <p:ext uri="{BB962C8B-B14F-4D97-AF65-F5344CB8AC3E}">
        <p14:creationId xmlns:p14="http://schemas.microsoft.com/office/powerpoint/2010/main" val="37668028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6344" y="773120"/>
            <a:ext cx="8229600" cy="553998"/>
          </a:xfrm>
        </p:spPr>
        <p:txBody>
          <a:bodyPr>
            <a:spAutoFit/>
          </a:bodyPr>
          <a:lstStyle/>
          <a:p>
            <a:r>
              <a:rPr lang="en-IN" altLang="en-US" sz="3600" dirty="0">
                <a:latin typeface="+mj-lt"/>
              </a:rPr>
              <a:t>The Expenditure Approach </a:t>
            </a:r>
            <a:r>
              <a:rPr lang="en-IN" altLang="en-US" sz="2800" dirty="0">
                <a:latin typeface="+mj-lt"/>
              </a:rPr>
              <a:t>(1 of 7)</a:t>
            </a:r>
            <a:endParaRPr lang="en-US" sz="2800" dirty="0">
              <a:latin typeface="+mj-lt"/>
            </a:endParaRPr>
          </a:p>
        </p:txBody>
      </p:sp>
      <p:sp>
        <p:nvSpPr>
          <p:cNvPr id="3" name="Content Placeholder 2"/>
          <p:cNvSpPr>
            <a:spLocks noGrp="1"/>
          </p:cNvSpPr>
          <p:nvPr>
            <p:ph idx="1"/>
          </p:nvPr>
        </p:nvSpPr>
        <p:spPr>
          <a:xfrm>
            <a:off x="457200" y="1600201"/>
            <a:ext cx="8229600" cy="4247317"/>
          </a:xfrm>
        </p:spPr>
        <p:txBody>
          <a:bodyPr>
            <a:spAutoFit/>
          </a:bodyPr>
          <a:lstStyle/>
          <a:p>
            <a:pPr>
              <a:spcBef>
                <a:spcPts val="1800"/>
              </a:spcBef>
              <a:spcAft>
                <a:spcPct val="0"/>
              </a:spcAft>
            </a:pPr>
            <a:r>
              <a:rPr lang="en-US" sz="2400" dirty="0"/>
              <a:t>There are four main categories of expenditure:</a:t>
            </a:r>
          </a:p>
          <a:p>
            <a:pPr lvl="1">
              <a:spcBef>
                <a:spcPts val="1800"/>
              </a:spcBef>
              <a:spcAft>
                <a:spcPct val="0"/>
              </a:spcAft>
            </a:pPr>
            <a:r>
              <a:rPr lang="en-US" sz="2400" dirty="0"/>
              <a:t>Personal consumption expenditures (</a:t>
            </a:r>
            <a:r>
              <a:rPr lang="en-US" sz="2400" i="1" dirty="0"/>
              <a:t>C</a:t>
            </a:r>
            <a:r>
              <a:rPr lang="en-US" sz="2400" dirty="0"/>
              <a:t>): household spending on consumer goods</a:t>
            </a:r>
          </a:p>
          <a:p>
            <a:pPr lvl="1">
              <a:spcBef>
                <a:spcPts val="1800"/>
              </a:spcBef>
              <a:spcAft>
                <a:spcPct val="0"/>
              </a:spcAft>
            </a:pPr>
            <a:r>
              <a:rPr lang="en-US" sz="2400" dirty="0"/>
              <a:t>Gross private domestic investment (</a:t>
            </a:r>
            <a:r>
              <a:rPr lang="en-US" sz="2400" i="1" dirty="0" err="1"/>
              <a:t>I</a:t>
            </a:r>
            <a:r>
              <a:rPr lang="en-US" sz="2400" i="1" baseline="40000" dirty="0" err="1"/>
              <a:t>a</a:t>
            </a:r>
            <a:r>
              <a:rPr lang="en-US" sz="2400" dirty="0"/>
              <a:t>): spending by firms and households on new capital</a:t>
            </a:r>
            <a:r>
              <a:rPr lang="en-US" sz="2400" dirty="0">
                <a:latin typeface="Arial" panose="020B0604020202020204" pitchFamily="34" charset="0"/>
                <a:cs typeface="Arial" panose="020B0604020202020204" pitchFamily="34" charset="0"/>
              </a:rPr>
              <a:t>—</a:t>
            </a:r>
            <a:r>
              <a:rPr lang="en-US" sz="2400" dirty="0"/>
              <a:t>that is, plant, equipment, inventory, and new residential structures</a:t>
            </a:r>
          </a:p>
          <a:p>
            <a:pPr lvl="1">
              <a:spcBef>
                <a:spcPts val="1800"/>
              </a:spcBef>
              <a:spcAft>
                <a:spcPct val="0"/>
              </a:spcAft>
            </a:pPr>
            <a:r>
              <a:rPr lang="en-US" sz="2400" dirty="0"/>
              <a:t>Government consumption and gross investment (</a:t>
            </a:r>
            <a:r>
              <a:rPr lang="en-US" sz="2400" i="1" dirty="0"/>
              <a:t>G</a:t>
            </a:r>
            <a:r>
              <a:rPr lang="en-US" sz="2400" dirty="0"/>
              <a:t>)</a:t>
            </a:r>
          </a:p>
          <a:p>
            <a:pPr lvl="1">
              <a:spcBef>
                <a:spcPts val="1800"/>
              </a:spcBef>
              <a:spcAft>
                <a:spcPct val="0"/>
              </a:spcAft>
            </a:pPr>
            <a:r>
              <a:rPr lang="en-US" sz="2400" dirty="0"/>
              <a:t>Net exports (</a:t>
            </a:r>
            <a:r>
              <a:rPr lang="en-US" sz="2400" i="1" dirty="0"/>
              <a:t>EX </a:t>
            </a:r>
            <a:r>
              <a:rPr lang="en-US" sz="2400" i="1" dirty="0">
                <a:cs typeface="Arial"/>
              </a:rPr>
              <a:t>−</a:t>
            </a:r>
            <a:r>
              <a:rPr lang="en-US" sz="2400" i="1" dirty="0"/>
              <a:t> IM</a:t>
            </a:r>
            <a:r>
              <a:rPr lang="en-US" sz="2400" dirty="0"/>
              <a:t>): net spending by the rest of the world, or exports (</a:t>
            </a:r>
            <a:r>
              <a:rPr lang="en-US" sz="2400" i="1" dirty="0"/>
              <a:t>EX</a:t>
            </a:r>
            <a:r>
              <a:rPr lang="en-US" sz="2400" dirty="0"/>
              <a:t>) minus imports (</a:t>
            </a:r>
            <a:r>
              <a:rPr lang="en-US" sz="2400" i="1" dirty="0"/>
              <a:t>IM</a:t>
            </a:r>
            <a:r>
              <a:rPr lang="en-US" sz="2400" dirty="0"/>
              <a:t>)</a:t>
            </a:r>
          </a:p>
        </p:txBody>
      </p:sp>
      <p:graphicFrame>
        <p:nvGraphicFramePr>
          <p:cNvPr id="5" name="Object 4" descr="GDP equals C plus I super a plus G plus start parens E ties X minus I times M parens close"/>
          <p:cNvGraphicFramePr>
            <a:graphicFrameLocks noChangeAspect="1"/>
          </p:cNvGraphicFramePr>
          <p:nvPr>
            <p:extLst>
              <p:ext uri="{D42A27DB-BD31-4B8C-83A1-F6EECF244321}">
                <p14:modId xmlns:p14="http://schemas.microsoft.com/office/powerpoint/2010/main" val="2927027288"/>
              </p:ext>
            </p:extLst>
          </p:nvPr>
        </p:nvGraphicFramePr>
        <p:xfrm>
          <a:off x="2470150" y="5935136"/>
          <a:ext cx="4203700" cy="406400"/>
        </p:xfrm>
        <a:graphic>
          <a:graphicData uri="http://schemas.openxmlformats.org/presentationml/2006/ole">
            <mc:AlternateContent xmlns:mc="http://schemas.openxmlformats.org/markup-compatibility/2006">
              <mc:Choice xmlns:v="urn:schemas-microsoft-com:vml" Requires="v">
                <p:oleObj spid="_x0000_s1098" name="Equation" r:id="rId4" imgW="4203360" imgH="406080" progId="Equation.DSMT4">
                  <p:embed/>
                </p:oleObj>
              </mc:Choice>
              <mc:Fallback>
                <p:oleObj name="Equation" r:id="rId4" imgW="4203360" imgH="406080" progId="Equation.DSMT4">
                  <p:embed/>
                  <p:pic>
                    <p:nvPicPr>
                      <p:cNvPr id="0" name=""/>
                      <p:cNvPicPr/>
                      <p:nvPr/>
                    </p:nvPicPr>
                    <p:blipFill>
                      <a:blip r:embed="rId5"/>
                      <a:stretch>
                        <a:fillRect/>
                      </a:stretch>
                    </p:blipFill>
                    <p:spPr>
                      <a:xfrm>
                        <a:off x="2470150" y="5935136"/>
                        <a:ext cx="4203700" cy="406400"/>
                      </a:xfrm>
                      <a:prstGeom prst="rect">
                        <a:avLst/>
                      </a:prstGeom>
                    </p:spPr>
                  </p:pic>
                </p:oleObj>
              </mc:Fallback>
            </mc:AlternateContent>
          </a:graphicData>
        </a:graphic>
      </p:graphicFrame>
    </p:spTree>
    <p:extLst>
      <p:ext uri="{BB962C8B-B14F-4D97-AF65-F5344CB8AC3E}">
        <p14:creationId xmlns:p14="http://schemas.microsoft.com/office/powerpoint/2010/main" val="8718314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5254"/>
            <a:ext cx="8229600" cy="553998"/>
          </a:xfrm>
        </p:spPr>
        <p:txBody>
          <a:bodyPr>
            <a:spAutoFit/>
          </a:bodyPr>
          <a:lstStyle/>
          <a:p>
            <a:r>
              <a:rPr lang="en-IN" altLang="en-US" dirty="0"/>
              <a:t>Economics In Practice </a:t>
            </a:r>
            <a:r>
              <a:rPr lang="en-IN" altLang="en-US" sz="2800" dirty="0"/>
              <a:t>(1 of 4)</a:t>
            </a:r>
            <a:endParaRPr lang="en-US" sz="2800" dirty="0">
              <a:latin typeface="+mj-lt"/>
            </a:endParaRPr>
          </a:p>
        </p:txBody>
      </p:sp>
      <p:sp>
        <p:nvSpPr>
          <p:cNvPr id="4" name="Content Placeholder 3"/>
          <p:cNvSpPr>
            <a:spLocks noGrp="1"/>
          </p:cNvSpPr>
          <p:nvPr>
            <p:ph sz="quarter" idx="14"/>
          </p:nvPr>
        </p:nvSpPr>
        <p:spPr>
          <a:xfrm>
            <a:off x="457200" y="862042"/>
            <a:ext cx="8205788" cy="430887"/>
          </a:xfrm>
        </p:spPr>
        <p:txBody>
          <a:bodyPr>
            <a:spAutoFit/>
          </a:bodyPr>
          <a:lstStyle/>
          <a:p>
            <a:pPr marL="0" indent="0">
              <a:buNone/>
            </a:pPr>
            <a:r>
              <a:rPr lang="en-IN" sz="2800" b="1" dirty="0">
                <a:solidFill>
                  <a:schemeClr val="bg2"/>
                </a:solidFill>
              </a:rPr>
              <a:t>Where Does eBay Get Counted?</a:t>
            </a:r>
          </a:p>
        </p:txBody>
      </p:sp>
      <p:sp>
        <p:nvSpPr>
          <p:cNvPr id="3" name="Content Placeholder 2"/>
          <p:cNvSpPr>
            <a:spLocks noGrp="1"/>
          </p:cNvSpPr>
          <p:nvPr>
            <p:ph idx="1"/>
          </p:nvPr>
        </p:nvSpPr>
        <p:spPr>
          <a:xfrm>
            <a:off x="457200" y="1905010"/>
            <a:ext cx="4038600" cy="2846933"/>
          </a:xfrm>
        </p:spPr>
        <p:txBody>
          <a:bodyPr wrap="square">
            <a:spAutoFit/>
          </a:bodyPr>
          <a:lstStyle/>
          <a:p>
            <a:pPr marL="0" indent="0">
              <a:buNone/>
            </a:pPr>
            <a:r>
              <a:rPr lang="en-US" dirty="0"/>
              <a:t>eBay’s business is to provide a marketplace for exchange. In doing so, it uses labor and capital and creates value. </a:t>
            </a:r>
          </a:p>
          <a:p>
            <a:pPr marL="0" indent="0">
              <a:buNone/>
            </a:pPr>
            <a:r>
              <a:rPr lang="en-US" dirty="0"/>
              <a:t>In return for creating this value, eBay charges fees to the sellers that use its site. The value of these fees enter into GDP.</a:t>
            </a:r>
          </a:p>
          <a:p>
            <a:pPr marL="0" indent="0">
              <a:buNone/>
            </a:pPr>
            <a:r>
              <a:rPr lang="en-US" dirty="0"/>
              <a:t>Items that people sell on eBay do not contribute to current GDP. The cost of finding an interested buyer for those goods, however, does get counted. </a:t>
            </a:r>
          </a:p>
        </p:txBody>
      </p:sp>
      <p:pic>
        <p:nvPicPr>
          <p:cNvPr id="2050" name="Picture 2" descr="A photo shows a woman looking at a laptop screen and taking not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21002" y="1940346"/>
            <a:ext cx="3992456" cy="2662997"/>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4"/>
          <p:cNvSpPr>
            <a:spLocks noGrp="1"/>
          </p:cNvSpPr>
          <p:nvPr>
            <p:ph sz="quarter" idx="13"/>
          </p:nvPr>
        </p:nvSpPr>
        <p:spPr>
          <a:xfrm>
            <a:off x="457200" y="5254216"/>
            <a:ext cx="8205788" cy="1138773"/>
          </a:xfrm>
        </p:spPr>
        <p:txBody>
          <a:bodyPr>
            <a:spAutoFit/>
          </a:bodyPr>
          <a:lstStyle/>
          <a:p>
            <a:pPr marL="0" indent="0">
              <a:spcBef>
                <a:spcPts val="600"/>
              </a:spcBef>
              <a:buNone/>
            </a:pPr>
            <a:r>
              <a:rPr lang="en-IN" dirty="0"/>
              <a:t>CRITICAL THINKING</a:t>
            </a:r>
          </a:p>
          <a:p>
            <a:pPr marL="342900" lvl="0" indent="-342900">
              <a:spcBef>
                <a:spcPts val="600"/>
              </a:spcBef>
              <a:buFont typeface="+mj-lt"/>
              <a:buAutoNum type="arabicPeriod"/>
            </a:pPr>
            <a:r>
              <a:rPr lang="en-US" dirty="0">
                <a:solidFill>
                  <a:prstClr val="black"/>
                </a:solidFill>
              </a:rPr>
              <a:t>Sarah has a 2009 Honda Civic. In 2013, he sells it to Mary for $10,000. Is that $10,000 counted in the GDP for 2013? </a:t>
            </a:r>
          </a:p>
          <a:p>
            <a:pPr marL="342900" lvl="0" indent="-342900">
              <a:spcBef>
                <a:spcPts val="600"/>
              </a:spcBef>
              <a:buFont typeface="+mj-lt"/>
              <a:buAutoNum type="arabicPeriod"/>
            </a:pPr>
            <a:r>
              <a:rPr lang="en-US" dirty="0">
                <a:solidFill>
                  <a:prstClr val="black"/>
                </a:solidFill>
              </a:rPr>
              <a:t>If Sarah is an automobile dealer, does that change your answer to Question 1 at all?</a:t>
            </a:r>
          </a:p>
        </p:txBody>
      </p:sp>
    </p:spTree>
    <p:extLst>
      <p:ext uri="{BB962C8B-B14F-4D97-AF65-F5344CB8AC3E}">
        <p14:creationId xmlns:p14="http://schemas.microsoft.com/office/powerpoint/2010/main" val="31084669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6321"/>
            <a:ext cx="8205788" cy="1107996"/>
          </a:xfrm>
        </p:spPr>
        <p:txBody>
          <a:bodyPr wrap="square">
            <a:spAutoFit/>
          </a:bodyPr>
          <a:lstStyle/>
          <a:p>
            <a:r>
              <a:rPr lang="en-IN" altLang="en-US" sz="3600" dirty="0">
                <a:latin typeface="+mj-lt"/>
              </a:rPr>
              <a:t>Table 21.2 Components of U.S. GDP, 2017: The Expenditure Approach</a:t>
            </a:r>
          </a:p>
        </p:txBody>
      </p:sp>
      <p:graphicFrame>
        <p:nvGraphicFramePr>
          <p:cNvPr id="6" name="Table 1"/>
          <p:cNvGraphicFramePr>
            <a:graphicFrameLocks/>
          </p:cNvGraphicFramePr>
          <p:nvPr>
            <p:extLst>
              <p:ext uri="{D42A27DB-BD31-4B8C-83A1-F6EECF244321}">
                <p14:modId xmlns:p14="http://schemas.microsoft.com/office/powerpoint/2010/main" val="1959328563"/>
              </p:ext>
            </p:extLst>
          </p:nvPr>
        </p:nvGraphicFramePr>
        <p:xfrm>
          <a:off x="523875" y="1452056"/>
          <a:ext cx="8077200" cy="4572000"/>
        </p:xfrm>
        <a:graphic>
          <a:graphicData uri="http://schemas.openxmlformats.org/drawingml/2006/table">
            <a:tbl>
              <a:tblPr firstRow="1">
                <a:tableStyleId>{0E3FDE45-AF77-4B5C-9715-49D594BDF05E}</a:tableStyleId>
              </a:tblPr>
              <a:tblGrid>
                <a:gridCol w="3771900">
                  <a:extLst>
                    <a:ext uri="{9D8B030D-6E8A-4147-A177-3AD203B41FA5}">
                      <a16:colId xmlns:a16="http://schemas.microsoft.com/office/drawing/2014/main" val="20000"/>
                    </a:ext>
                  </a:extLst>
                </a:gridCol>
                <a:gridCol w="1066800">
                  <a:extLst>
                    <a:ext uri="{9D8B030D-6E8A-4147-A177-3AD203B41FA5}">
                      <a16:colId xmlns:a16="http://schemas.microsoft.com/office/drawing/2014/main" val="20001"/>
                    </a:ext>
                  </a:extLst>
                </a:gridCol>
                <a:gridCol w="990600">
                  <a:extLst>
                    <a:ext uri="{9D8B030D-6E8A-4147-A177-3AD203B41FA5}">
                      <a16:colId xmlns:a16="http://schemas.microsoft.com/office/drawing/2014/main" val="20002"/>
                    </a:ext>
                  </a:extLst>
                </a:gridCol>
                <a:gridCol w="1219200">
                  <a:extLst>
                    <a:ext uri="{9D8B030D-6E8A-4147-A177-3AD203B41FA5}">
                      <a16:colId xmlns:a16="http://schemas.microsoft.com/office/drawing/2014/main" val="20003"/>
                    </a:ext>
                  </a:extLst>
                </a:gridCol>
                <a:gridCol w="1028700">
                  <a:extLst>
                    <a:ext uri="{9D8B030D-6E8A-4147-A177-3AD203B41FA5}">
                      <a16:colId xmlns:a16="http://schemas.microsoft.com/office/drawing/2014/main" val="20004"/>
                    </a:ext>
                  </a:extLst>
                </a:gridCol>
              </a:tblGrid>
              <a:tr h="331024">
                <a:tc>
                  <a:txBody>
                    <a:bodyPr/>
                    <a:lstStyle/>
                    <a:p>
                      <a:r>
                        <a:rPr lang="en-IN" sz="1200" dirty="0">
                          <a:solidFill>
                            <a:srgbClr val="007FA3"/>
                          </a:solidFill>
                        </a:rPr>
                        <a:t>Blank</a:t>
                      </a:r>
                    </a:p>
                  </a:txBody>
                  <a:tcPr>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7FA3"/>
                    </a:solid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IN" sz="1200" b="1" dirty="0">
                          <a:solidFill>
                            <a:schemeClr val="bg1"/>
                          </a:solidFill>
                        </a:rPr>
                        <a:t>Billions of Dollars ($)</a:t>
                      </a:r>
                    </a:p>
                  </a:txBody>
                  <a:tcP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7FA3"/>
                    </a:solid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IN" sz="1200" b="1" dirty="0">
                          <a:solidFill>
                            <a:schemeClr val="bg1"/>
                          </a:solidFill>
                        </a:rPr>
                        <a:t>Billions of Dollars ($)</a:t>
                      </a:r>
                    </a:p>
                  </a:txBody>
                  <a:tcP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7FA3"/>
                    </a:solid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IN" sz="1200" b="1" dirty="0">
                          <a:solidFill>
                            <a:schemeClr val="bg1"/>
                          </a:solidFill>
                        </a:rPr>
                        <a:t>Percentage of GDP (%)</a:t>
                      </a:r>
                    </a:p>
                  </a:txBody>
                  <a:tcP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7FA3"/>
                    </a:solid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IN" sz="1200" b="1" dirty="0">
                          <a:solidFill>
                            <a:schemeClr val="bg1"/>
                          </a:solidFill>
                        </a:rPr>
                        <a:t>Percentage of GDP (%)</a:t>
                      </a:r>
                    </a:p>
                  </a:txBody>
                  <a:tcP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7FA3"/>
                    </a:solidFill>
                  </a:tcPr>
                </a:tc>
                <a:extLst>
                  <a:ext uri="{0D108BD9-81ED-4DB2-BD59-A6C34878D82A}">
                    <a16:rowId xmlns:a16="http://schemas.microsoft.com/office/drawing/2014/main" val="10000"/>
                  </a:ext>
                </a:extLst>
              </a:tr>
              <a:tr h="23488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200" dirty="0"/>
                        <a:t>Personal consumption expenditures (</a:t>
                      </a:r>
                      <a:r>
                        <a:rPr lang="en-IN" sz="1200" i="1" dirty="0"/>
                        <a:t>C</a:t>
                      </a:r>
                      <a:r>
                        <a:rPr lang="en-IN" sz="1200" dirty="0"/>
                        <a:t>) </a:t>
                      </a:r>
                    </a:p>
                  </a:txBody>
                  <a:tcPr anchor="b">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IN" sz="1200" dirty="0"/>
                        <a:t>13,395.5</a:t>
                      </a:r>
                    </a:p>
                  </a:txBody>
                  <a:tcPr anchor="b">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algn="r"/>
                      <a:r>
                        <a:rPr lang="en-IN" sz="1200" dirty="0">
                          <a:solidFill>
                            <a:srgbClr val="D4EAE4"/>
                          </a:solidFill>
                        </a:rPr>
                        <a:t>Blank</a:t>
                      </a:r>
                      <a:endParaRPr lang="en-IN" sz="1200" dirty="0"/>
                    </a:p>
                  </a:txBody>
                  <a:tcPr anchor="b">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IN" sz="1200" dirty="0"/>
                        <a:t>69.1</a:t>
                      </a:r>
                    </a:p>
                  </a:txBody>
                  <a:tcPr anchor="b">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algn="r"/>
                      <a:r>
                        <a:rPr lang="en-IN" sz="1200" dirty="0">
                          <a:solidFill>
                            <a:srgbClr val="D4EAE4"/>
                          </a:solidFill>
                        </a:rPr>
                        <a:t>Blank</a:t>
                      </a:r>
                      <a:endParaRPr lang="en-IN" sz="1200" dirty="0"/>
                    </a:p>
                  </a:txBody>
                  <a:tcPr anchor="b">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extLst>
                  <a:ext uri="{0D108BD9-81ED-4DB2-BD59-A6C34878D82A}">
                    <a16:rowId xmlns:a16="http://schemas.microsoft.com/office/drawing/2014/main" val="10002"/>
                  </a:ext>
                </a:extLst>
              </a:tr>
              <a:tr h="234889">
                <a:tc>
                  <a:txBody>
                    <a:bodyPr/>
                    <a:lstStyle/>
                    <a:p>
                      <a:r>
                        <a:rPr lang="en-IN" sz="1200" dirty="0"/>
                        <a:t>  Durable goods </a:t>
                      </a:r>
                    </a:p>
                  </a:txBody>
                  <a:tcPr>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algn="r"/>
                      <a:r>
                        <a:rPr lang="en-IN" sz="1200" dirty="0">
                          <a:solidFill>
                            <a:srgbClr val="D4EAE4"/>
                          </a:solidFill>
                        </a:rPr>
                        <a:t>Blank</a:t>
                      </a:r>
                    </a:p>
                  </a:txBody>
                  <a:tcP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algn="r"/>
                      <a:r>
                        <a:rPr lang="en-IN" sz="1200" dirty="0"/>
                        <a:t>1,473.8</a:t>
                      </a:r>
                    </a:p>
                  </a:txBody>
                  <a:tcP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algn="r"/>
                      <a:r>
                        <a:rPr lang="en-IN" sz="1200" dirty="0">
                          <a:solidFill>
                            <a:srgbClr val="D4EAE4"/>
                          </a:solidFill>
                        </a:rPr>
                        <a:t>Blank</a:t>
                      </a:r>
                      <a:endParaRPr lang="en-IN" sz="1200" dirty="0"/>
                    </a:p>
                  </a:txBody>
                  <a:tcP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algn="r"/>
                      <a:r>
                        <a:rPr lang="en-IN" sz="1200" dirty="0"/>
                        <a:t>7.6</a:t>
                      </a:r>
                    </a:p>
                  </a:txBody>
                  <a:tcP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extLst>
                  <a:ext uri="{0D108BD9-81ED-4DB2-BD59-A6C34878D82A}">
                    <a16:rowId xmlns:a16="http://schemas.microsoft.com/office/drawing/2014/main" val="10003"/>
                  </a:ext>
                </a:extLst>
              </a:tr>
              <a:tr h="198614">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IN" sz="1200" dirty="0"/>
                        <a:t>  Nondurable goods</a:t>
                      </a:r>
                    </a:p>
                  </a:txBody>
                  <a:tcPr>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algn="r"/>
                      <a:r>
                        <a:rPr lang="en-IN" sz="1200" dirty="0">
                          <a:solidFill>
                            <a:srgbClr val="D4EAE4"/>
                          </a:solidFill>
                        </a:rPr>
                        <a:t>Blank</a:t>
                      </a:r>
                      <a:endParaRPr lang="en-IN" sz="1200" dirty="0"/>
                    </a:p>
                  </a:txBody>
                  <a:tcP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IN" sz="1200" dirty="0"/>
                        <a:t>2,851.5</a:t>
                      </a:r>
                    </a:p>
                  </a:txBody>
                  <a:tcP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algn="r"/>
                      <a:r>
                        <a:rPr lang="en-IN" sz="1200" dirty="0">
                          <a:solidFill>
                            <a:srgbClr val="D4EAE4"/>
                          </a:solidFill>
                        </a:rPr>
                        <a:t>Blank</a:t>
                      </a:r>
                      <a:endParaRPr lang="en-IN" sz="1200" dirty="0"/>
                    </a:p>
                  </a:txBody>
                  <a:tcP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algn="r"/>
                      <a:r>
                        <a:rPr lang="en-IN" sz="1200" dirty="0"/>
                        <a:t>14.6</a:t>
                      </a:r>
                    </a:p>
                  </a:txBody>
                  <a:tcP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extLst>
                  <a:ext uri="{0D108BD9-81ED-4DB2-BD59-A6C34878D82A}">
                    <a16:rowId xmlns:a16="http://schemas.microsoft.com/office/drawing/2014/main" val="10011"/>
                  </a:ext>
                </a:extLst>
              </a:tr>
              <a:tr h="198614">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IN" sz="1200" kern="1200" dirty="0">
                          <a:solidFill>
                            <a:schemeClr val="tx1"/>
                          </a:solidFill>
                          <a:latin typeface="+mn-lt"/>
                          <a:ea typeface="+mn-ea"/>
                          <a:cs typeface="+mn-cs"/>
                        </a:rPr>
                        <a:t>  Services</a:t>
                      </a:r>
                    </a:p>
                  </a:txBody>
                  <a:tcPr>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algn="r"/>
                      <a:r>
                        <a:rPr lang="en-IN" sz="1200" dirty="0">
                          <a:solidFill>
                            <a:srgbClr val="D4EAE4"/>
                          </a:solidFill>
                        </a:rPr>
                        <a:t>Blank</a:t>
                      </a:r>
                      <a:endParaRPr lang="en-IN" sz="1200" dirty="0"/>
                    </a:p>
                  </a:txBody>
                  <a:tcP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algn="r"/>
                      <a:r>
                        <a:rPr lang="en-IN" sz="1200" dirty="0"/>
                        <a:t>9,100.2</a:t>
                      </a:r>
                    </a:p>
                  </a:txBody>
                  <a:tcP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algn="r"/>
                      <a:r>
                        <a:rPr lang="en-IN" sz="1200" dirty="0">
                          <a:solidFill>
                            <a:srgbClr val="D4EAE4"/>
                          </a:solidFill>
                        </a:rPr>
                        <a:t>Blank</a:t>
                      </a:r>
                      <a:endParaRPr lang="en-IN" sz="1200" dirty="0"/>
                    </a:p>
                  </a:txBody>
                  <a:tcP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algn="r"/>
                      <a:r>
                        <a:rPr lang="en-IN" sz="1200" dirty="0"/>
                        <a:t>46.9</a:t>
                      </a:r>
                    </a:p>
                  </a:txBody>
                  <a:tcP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extLst>
                  <a:ext uri="{0D108BD9-81ED-4DB2-BD59-A6C34878D82A}">
                    <a16:rowId xmlns:a16="http://schemas.microsoft.com/office/drawing/2014/main" val="10004"/>
                  </a:ext>
                </a:extLst>
              </a:tr>
              <a:tr h="198614">
                <a:tc>
                  <a:txBody>
                    <a:bodyPr/>
                    <a:lstStyle/>
                    <a:p>
                      <a:r>
                        <a:rPr lang="en-IN" sz="1200" dirty="0"/>
                        <a:t>Gross private domestic investment (</a:t>
                      </a:r>
                      <a:r>
                        <a:rPr lang="en-IN" sz="1200" i="1" dirty="0" err="1"/>
                        <a:t>I</a:t>
                      </a:r>
                      <a:r>
                        <a:rPr lang="en-IN" sz="1200" i="1" baseline="30000" dirty="0" err="1"/>
                        <a:t>a</a:t>
                      </a:r>
                      <a:r>
                        <a:rPr lang="en-IN" sz="1200" dirty="0"/>
                        <a:t>)</a:t>
                      </a:r>
                    </a:p>
                  </a:txBody>
                  <a:tcPr>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algn="r"/>
                      <a:r>
                        <a:rPr lang="en-IN" sz="1200" dirty="0"/>
                        <a:t>3,212.8</a:t>
                      </a:r>
                    </a:p>
                  </a:txBody>
                  <a:tcP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algn="r"/>
                      <a:r>
                        <a:rPr lang="en-IN" sz="1200" dirty="0">
                          <a:solidFill>
                            <a:srgbClr val="D4EAE4"/>
                          </a:solidFill>
                        </a:rPr>
                        <a:t>Blank</a:t>
                      </a:r>
                      <a:endParaRPr lang="en-IN" sz="1200" dirty="0"/>
                    </a:p>
                  </a:txBody>
                  <a:tcP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algn="r"/>
                      <a:r>
                        <a:rPr lang="en-IN" sz="1200" dirty="0"/>
                        <a:t>16.6</a:t>
                      </a:r>
                    </a:p>
                  </a:txBody>
                  <a:tcP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algn="r"/>
                      <a:r>
                        <a:rPr lang="en-IN" sz="1200" dirty="0">
                          <a:solidFill>
                            <a:srgbClr val="D4EAE4"/>
                          </a:solidFill>
                        </a:rPr>
                        <a:t>Blank</a:t>
                      </a:r>
                      <a:endParaRPr lang="en-IN" sz="1200" dirty="0"/>
                    </a:p>
                  </a:txBody>
                  <a:tcP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extLst>
                  <a:ext uri="{0D108BD9-81ED-4DB2-BD59-A6C34878D82A}">
                    <a16:rowId xmlns:a16="http://schemas.microsoft.com/office/drawing/2014/main" val="10005"/>
                  </a:ext>
                </a:extLst>
              </a:tr>
              <a:tr h="198614">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IN" sz="1200" dirty="0"/>
                        <a:t>  </a:t>
                      </a:r>
                      <a:r>
                        <a:rPr lang="en-IN" sz="1200" dirty="0" err="1"/>
                        <a:t>Nonresidential</a:t>
                      </a:r>
                      <a:endParaRPr lang="en-IN" sz="1200" kern="1200" dirty="0">
                        <a:solidFill>
                          <a:schemeClr val="tx1"/>
                        </a:solidFill>
                        <a:latin typeface="+mn-lt"/>
                        <a:ea typeface="+mn-ea"/>
                        <a:cs typeface="+mn-cs"/>
                      </a:endParaRPr>
                    </a:p>
                  </a:txBody>
                  <a:tcPr>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algn="r"/>
                      <a:r>
                        <a:rPr lang="en-IN" sz="1200" dirty="0">
                          <a:solidFill>
                            <a:srgbClr val="D4EAE4"/>
                          </a:solidFill>
                        </a:rPr>
                        <a:t>Blank</a:t>
                      </a:r>
                      <a:endParaRPr lang="en-IN" sz="1200" dirty="0"/>
                    </a:p>
                  </a:txBody>
                  <a:tcP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algn="r"/>
                      <a:r>
                        <a:rPr lang="en-IN" sz="1200" dirty="0"/>
                        <a:t>2,449.6</a:t>
                      </a:r>
                    </a:p>
                  </a:txBody>
                  <a:tcP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algn="r"/>
                      <a:r>
                        <a:rPr lang="en-IN" sz="1200" dirty="0">
                          <a:solidFill>
                            <a:srgbClr val="D4EAE4"/>
                          </a:solidFill>
                        </a:rPr>
                        <a:t>Blank</a:t>
                      </a:r>
                      <a:endParaRPr lang="en-IN" sz="1200" dirty="0"/>
                    </a:p>
                  </a:txBody>
                  <a:tcP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IN" sz="1200" dirty="0"/>
                        <a:t>12.6</a:t>
                      </a:r>
                    </a:p>
                  </a:txBody>
                  <a:tcP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extLst>
                  <a:ext uri="{0D108BD9-81ED-4DB2-BD59-A6C34878D82A}">
                    <a16:rowId xmlns:a16="http://schemas.microsoft.com/office/drawing/2014/main" val="10006"/>
                  </a:ext>
                </a:extLst>
              </a:tr>
              <a:tr h="198614">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IN" sz="1200" kern="1200" dirty="0">
                          <a:solidFill>
                            <a:schemeClr val="tx1"/>
                          </a:solidFill>
                          <a:latin typeface="+mn-lt"/>
                          <a:ea typeface="+mn-ea"/>
                          <a:cs typeface="+mn-cs"/>
                        </a:rPr>
                        <a:t>  Residential</a:t>
                      </a:r>
                    </a:p>
                  </a:txBody>
                  <a:tcPr>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algn="r"/>
                      <a:r>
                        <a:rPr lang="en-IN" sz="1200" dirty="0">
                          <a:solidFill>
                            <a:srgbClr val="D4EAE4"/>
                          </a:solidFill>
                        </a:rPr>
                        <a:t>Blank</a:t>
                      </a:r>
                      <a:endParaRPr lang="en-IN" sz="1200" dirty="0"/>
                    </a:p>
                  </a:txBody>
                  <a:tcP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IN" sz="1200" dirty="0"/>
                        <a:t>747.6</a:t>
                      </a:r>
                    </a:p>
                  </a:txBody>
                  <a:tcP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algn="r"/>
                      <a:r>
                        <a:rPr lang="en-IN" sz="1200" dirty="0">
                          <a:solidFill>
                            <a:srgbClr val="D4EAE4"/>
                          </a:solidFill>
                        </a:rPr>
                        <a:t>Blank</a:t>
                      </a:r>
                      <a:endParaRPr lang="en-IN" sz="1200" dirty="0"/>
                    </a:p>
                  </a:txBody>
                  <a:tcP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IN" sz="1200" dirty="0"/>
                        <a:t>3.9</a:t>
                      </a:r>
                    </a:p>
                  </a:txBody>
                  <a:tcP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extLst>
                  <a:ext uri="{0D108BD9-81ED-4DB2-BD59-A6C34878D82A}">
                    <a16:rowId xmlns:a16="http://schemas.microsoft.com/office/drawing/2014/main" val="10007"/>
                  </a:ext>
                </a:extLst>
              </a:tr>
              <a:tr h="198614">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IN" sz="1200" dirty="0"/>
                        <a:t>  Change</a:t>
                      </a:r>
                      <a:r>
                        <a:rPr lang="en-IN" sz="1200" baseline="0" dirty="0"/>
                        <a:t> in business inventories</a:t>
                      </a:r>
                      <a:endParaRPr lang="en-IN" sz="1200" dirty="0"/>
                    </a:p>
                  </a:txBody>
                  <a:tcPr>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algn="r"/>
                      <a:r>
                        <a:rPr lang="en-IN" sz="1200" dirty="0">
                          <a:solidFill>
                            <a:srgbClr val="D4EAE4"/>
                          </a:solidFill>
                        </a:rPr>
                        <a:t>Blank</a:t>
                      </a:r>
                      <a:endParaRPr lang="en-IN" sz="1200" dirty="0"/>
                    </a:p>
                  </a:txBody>
                  <a:tcP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IN" sz="1200" dirty="0"/>
                        <a:t>15.7</a:t>
                      </a:r>
                    </a:p>
                  </a:txBody>
                  <a:tcP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algn="r"/>
                      <a:r>
                        <a:rPr lang="en-IN" sz="1200" dirty="0">
                          <a:solidFill>
                            <a:srgbClr val="D4EAE4"/>
                          </a:solidFill>
                        </a:rPr>
                        <a:t>Blank</a:t>
                      </a:r>
                      <a:endParaRPr lang="en-IN" sz="1200" dirty="0"/>
                    </a:p>
                  </a:txBody>
                  <a:tcP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IN" sz="1200" dirty="0"/>
                        <a:t>0.1</a:t>
                      </a:r>
                    </a:p>
                  </a:txBody>
                  <a:tcP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extLst>
                  <a:ext uri="{0D108BD9-81ED-4DB2-BD59-A6C34878D82A}">
                    <a16:rowId xmlns:a16="http://schemas.microsoft.com/office/drawing/2014/main" val="10008"/>
                  </a:ext>
                </a:extLst>
              </a:tr>
              <a:tr h="198614">
                <a:tc>
                  <a:txBody>
                    <a:bodyPr/>
                    <a:lstStyle/>
                    <a:p>
                      <a:r>
                        <a:rPr lang="en-IN" sz="1200" dirty="0"/>
                        <a:t>Government consumption and gross investment</a:t>
                      </a:r>
                      <a:r>
                        <a:rPr lang="en-IN" sz="1200" baseline="0" dirty="0"/>
                        <a:t> (</a:t>
                      </a:r>
                      <a:r>
                        <a:rPr lang="en-IN" sz="1200" i="1" baseline="0" dirty="0"/>
                        <a:t>G</a:t>
                      </a:r>
                      <a:r>
                        <a:rPr lang="en-IN" sz="1200" baseline="0" dirty="0"/>
                        <a:t>)</a:t>
                      </a:r>
                    </a:p>
                  </a:txBody>
                  <a:tcPr>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IN" sz="1200" dirty="0"/>
                        <a:t>3,353.8</a:t>
                      </a:r>
                    </a:p>
                  </a:txBody>
                  <a:tcP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algn="r"/>
                      <a:r>
                        <a:rPr lang="en-IN" sz="1200" dirty="0">
                          <a:solidFill>
                            <a:srgbClr val="D4EAE4"/>
                          </a:solidFill>
                        </a:rPr>
                        <a:t>Blank</a:t>
                      </a:r>
                      <a:endParaRPr lang="en-IN" sz="1200" dirty="0"/>
                    </a:p>
                  </a:txBody>
                  <a:tcP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IN" sz="1200" dirty="0"/>
                        <a:t>17.3</a:t>
                      </a:r>
                    </a:p>
                  </a:txBody>
                  <a:tcP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algn="r"/>
                      <a:r>
                        <a:rPr lang="en-IN" sz="1200" dirty="0">
                          <a:solidFill>
                            <a:srgbClr val="D4EAE4"/>
                          </a:solidFill>
                        </a:rPr>
                        <a:t>Blank</a:t>
                      </a:r>
                      <a:endParaRPr lang="en-IN" sz="1200" dirty="0"/>
                    </a:p>
                  </a:txBody>
                  <a:tcP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extLst>
                  <a:ext uri="{0D108BD9-81ED-4DB2-BD59-A6C34878D82A}">
                    <a16:rowId xmlns:a16="http://schemas.microsoft.com/office/drawing/2014/main" val="10009"/>
                  </a:ext>
                </a:extLst>
              </a:tr>
              <a:tr h="198614">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IN" sz="1200" baseline="0" dirty="0"/>
                        <a:t>  Federal</a:t>
                      </a:r>
                    </a:p>
                  </a:txBody>
                  <a:tcPr>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algn="r"/>
                      <a:r>
                        <a:rPr lang="en-IN" sz="1200" dirty="0">
                          <a:solidFill>
                            <a:srgbClr val="D4EAE4"/>
                          </a:solidFill>
                        </a:rPr>
                        <a:t>Blank</a:t>
                      </a:r>
                      <a:endParaRPr lang="en-IN" sz="1200" dirty="0"/>
                    </a:p>
                  </a:txBody>
                  <a:tcP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IN" sz="1200" dirty="0"/>
                        <a:t>1,260.7</a:t>
                      </a:r>
                    </a:p>
                  </a:txBody>
                  <a:tcP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algn="r"/>
                      <a:r>
                        <a:rPr lang="en-IN" sz="1200" dirty="0">
                          <a:solidFill>
                            <a:srgbClr val="D4EAE4"/>
                          </a:solidFill>
                        </a:rPr>
                        <a:t>Blank</a:t>
                      </a:r>
                      <a:endParaRPr lang="en-IN" sz="1200" dirty="0"/>
                    </a:p>
                  </a:txBody>
                  <a:tcP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IN" sz="1200" dirty="0"/>
                        <a:t>6.5</a:t>
                      </a:r>
                    </a:p>
                  </a:txBody>
                  <a:tcP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extLst>
                  <a:ext uri="{0D108BD9-81ED-4DB2-BD59-A6C34878D82A}">
                    <a16:rowId xmlns:a16="http://schemas.microsoft.com/office/drawing/2014/main" val="10010"/>
                  </a:ext>
                </a:extLst>
              </a:tr>
              <a:tr h="198614">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IN" sz="1200" baseline="0" dirty="0"/>
                        <a:t>  State and local</a:t>
                      </a:r>
                      <a:endParaRPr lang="en-IN" sz="1200" dirty="0"/>
                    </a:p>
                  </a:txBody>
                  <a:tcPr>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algn="r"/>
                      <a:r>
                        <a:rPr lang="en-IN" sz="1200" dirty="0">
                          <a:solidFill>
                            <a:srgbClr val="D4EAE4"/>
                          </a:solidFill>
                        </a:rPr>
                        <a:t>Blank</a:t>
                      </a:r>
                      <a:endParaRPr lang="en-IN" sz="1200" dirty="0"/>
                    </a:p>
                  </a:txBody>
                  <a:tcP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IN" sz="1200" dirty="0"/>
                        <a:t>2,093.2</a:t>
                      </a:r>
                    </a:p>
                  </a:txBody>
                  <a:tcP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algn="r"/>
                      <a:r>
                        <a:rPr lang="en-IN" sz="1200" dirty="0">
                          <a:solidFill>
                            <a:srgbClr val="D4EAE4"/>
                          </a:solidFill>
                        </a:rPr>
                        <a:t>Blank</a:t>
                      </a:r>
                      <a:endParaRPr lang="en-IN" sz="1200" dirty="0"/>
                    </a:p>
                  </a:txBody>
                  <a:tcP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IN" sz="1200" dirty="0"/>
                        <a:t>10.8</a:t>
                      </a:r>
                    </a:p>
                  </a:txBody>
                  <a:tcP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extLst>
                  <a:ext uri="{0D108BD9-81ED-4DB2-BD59-A6C34878D82A}">
                    <a16:rowId xmlns:a16="http://schemas.microsoft.com/office/drawing/2014/main" val="10012"/>
                  </a:ext>
                </a:extLst>
              </a:tr>
              <a:tr h="198614">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IN" sz="1200" dirty="0"/>
                        <a:t>Net exports(</a:t>
                      </a:r>
                      <a:r>
                        <a:rPr lang="en-IN" sz="1200" i="1" dirty="0"/>
                        <a:t>EX </a:t>
                      </a:r>
                      <a:r>
                        <a:rPr lang="en-IN" sz="1200" i="1" dirty="0">
                          <a:latin typeface="Arial"/>
                          <a:cs typeface="Arial"/>
                        </a:rPr>
                        <a:t>−</a:t>
                      </a:r>
                      <a:r>
                        <a:rPr lang="en-IN" sz="1200" i="1" dirty="0"/>
                        <a:t> IM</a:t>
                      </a:r>
                      <a:r>
                        <a:rPr lang="en-IN" sz="1200" dirty="0"/>
                        <a:t>)</a:t>
                      </a:r>
                    </a:p>
                  </a:txBody>
                  <a:tcPr>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IN" sz="1200" dirty="0"/>
                        <a:t>-571.6</a:t>
                      </a:r>
                    </a:p>
                  </a:txBody>
                  <a:tcP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IN" sz="1200" dirty="0">
                          <a:solidFill>
                            <a:srgbClr val="D4EAE4"/>
                          </a:solidFill>
                        </a:rPr>
                        <a:t>Blank</a:t>
                      </a:r>
                      <a:endParaRPr lang="en-IN" sz="1200" dirty="0"/>
                    </a:p>
                  </a:txBody>
                  <a:tcP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IN" sz="1200" dirty="0"/>
                        <a:t>-2.9</a:t>
                      </a:r>
                    </a:p>
                  </a:txBody>
                  <a:tcP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IN" sz="1200" dirty="0">
                          <a:solidFill>
                            <a:srgbClr val="D4EAE4"/>
                          </a:solidFill>
                        </a:rPr>
                        <a:t>Blank</a:t>
                      </a:r>
                      <a:endParaRPr lang="en-IN" sz="1200" dirty="0"/>
                    </a:p>
                  </a:txBody>
                  <a:tcP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extLst>
                  <a:ext uri="{0D108BD9-81ED-4DB2-BD59-A6C34878D82A}">
                    <a16:rowId xmlns:a16="http://schemas.microsoft.com/office/drawing/2014/main" val="10013"/>
                  </a:ext>
                </a:extLst>
              </a:tr>
              <a:tr h="198614">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IN" sz="1200" kern="1200" dirty="0">
                          <a:solidFill>
                            <a:schemeClr val="tx1"/>
                          </a:solidFill>
                          <a:latin typeface="+mn-lt"/>
                          <a:ea typeface="+mn-ea"/>
                          <a:cs typeface="+mn-cs"/>
                        </a:rPr>
                        <a:t>  Exports (EX)</a:t>
                      </a:r>
                    </a:p>
                  </a:txBody>
                  <a:tcPr>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algn="r"/>
                      <a:r>
                        <a:rPr lang="en-IN" sz="1200" dirty="0">
                          <a:solidFill>
                            <a:srgbClr val="D4EAE4"/>
                          </a:solidFill>
                        </a:rPr>
                        <a:t>Blank</a:t>
                      </a:r>
                      <a:endParaRPr lang="en-IN" sz="1200" dirty="0"/>
                    </a:p>
                  </a:txBody>
                  <a:tcP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algn="r"/>
                      <a:r>
                        <a:rPr lang="en-IN" sz="1200" dirty="0"/>
                        <a:t>2,334.0</a:t>
                      </a:r>
                    </a:p>
                  </a:txBody>
                  <a:tcP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algn="r"/>
                      <a:r>
                        <a:rPr lang="en-IN" sz="1200" dirty="0">
                          <a:solidFill>
                            <a:srgbClr val="D4EAE4"/>
                          </a:solidFill>
                        </a:rPr>
                        <a:t>Blank</a:t>
                      </a:r>
                      <a:endParaRPr lang="en-IN" sz="1200" dirty="0"/>
                    </a:p>
                  </a:txBody>
                  <a:tcP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algn="r"/>
                      <a:r>
                        <a:rPr lang="en-IN" sz="1200" dirty="0"/>
                        <a:t>12.1</a:t>
                      </a:r>
                    </a:p>
                  </a:txBody>
                  <a:tcP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extLst>
                  <a:ext uri="{0D108BD9-81ED-4DB2-BD59-A6C34878D82A}">
                    <a16:rowId xmlns:a16="http://schemas.microsoft.com/office/drawing/2014/main" val="10014"/>
                  </a:ext>
                </a:extLst>
              </a:tr>
              <a:tr h="198614">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IN" sz="1200" dirty="0"/>
                        <a:t>  Exports (EX)</a:t>
                      </a:r>
                    </a:p>
                  </a:txBody>
                  <a:tcPr>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algn="r"/>
                      <a:r>
                        <a:rPr lang="en-IN" sz="1200" dirty="0">
                          <a:solidFill>
                            <a:srgbClr val="D4EAE4"/>
                          </a:solidFill>
                        </a:rPr>
                        <a:t>Blank</a:t>
                      </a:r>
                      <a:endParaRPr lang="en-IN" sz="1200" dirty="0"/>
                    </a:p>
                  </a:txBody>
                  <a:tcP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algn="r"/>
                      <a:r>
                        <a:rPr lang="en-IN" sz="1200" dirty="0"/>
                        <a:t>2,915.6</a:t>
                      </a:r>
                    </a:p>
                  </a:txBody>
                  <a:tcP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algn="r"/>
                      <a:r>
                        <a:rPr lang="en-IN" sz="1200" dirty="0">
                          <a:solidFill>
                            <a:srgbClr val="D4EAE4"/>
                          </a:solidFill>
                        </a:rPr>
                        <a:t>Blank</a:t>
                      </a:r>
                      <a:endParaRPr lang="en-IN" sz="1200" dirty="0"/>
                    </a:p>
                  </a:txBody>
                  <a:tcP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algn="r"/>
                      <a:r>
                        <a:rPr lang="en-IN" sz="1200" dirty="0"/>
                        <a:t>15.0</a:t>
                      </a:r>
                    </a:p>
                  </a:txBody>
                  <a:tcP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extLst>
                  <a:ext uri="{0D108BD9-81ED-4DB2-BD59-A6C34878D82A}">
                    <a16:rowId xmlns:a16="http://schemas.microsoft.com/office/drawing/2014/main" val="10015"/>
                  </a:ext>
                </a:extLst>
              </a:tr>
              <a:tr h="19861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rPr>
                        <a:t>Gross domestic product</a:t>
                      </a:r>
                      <a:endParaRPr lang="en-IN" sz="1200" dirty="0"/>
                    </a:p>
                  </a:txBody>
                  <a:tcPr>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rPr>
                        <a:t>19,390.6</a:t>
                      </a:r>
                      <a:endParaRPr lang="en-US" sz="1200" dirty="0"/>
                    </a:p>
                  </a:txBody>
                  <a:tcP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algn="r"/>
                      <a:r>
                        <a:rPr lang="en-IN" sz="1200" dirty="0">
                          <a:solidFill>
                            <a:srgbClr val="D4EAE4"/>
                          </a:solidFill>
                        </a:rPr>
                        <a:t>Blank</a:t>
                      </a:r>
                      <a:endParaRPr lang="en-US" sz="1200" dirty="0"/>
                    </a:p>
                  </a:txBody>
                  <a:tcPr anchor="b">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algn="r"/>
                      <a:r>
                        <a:rPr lang="en-US" sz="1200" kern="1200" dirty="0">
                          <a:solidFill>
                            <a:schemeClr val="tx1"/>
                          </a:solidFill>
                          <a:effectLst/>
                        </a:rPr>
                        <a:t>100.0</a:t>
                      </a:r>
                      <a:endParaRPr lang="en-IN" sz="1200" dirty="0"/>
                    </a:p>
                  </a:txBody>
                  <a:tcP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algn="r"/>
                      <a:r>
                        <a:rPr lang="en-IN" sz="1200" dirty="0">
                          <a:solidFill>
                            <a:srgbClr val="D4EAE4"/>
                          </a:solidFill>
                        </a:rPr>
                        <a:t>Blank</a:t>
                      </a:r>
                      <a:endParaRPr lang="en-US" sz="1200" dirty="0"/>
                    </a:p>
                  </a:txBody>
                  <a:tcPr anchor="b">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extLst>
                  <a:ext uri="{0D108BD9-81ED-4DB2-BD59-A6C34878D82A}">
                    <a16:rowId xmlns:a16="http://schemas.microsoft.com/office/drawing/2014/main" val="10016"/>
                  </a:ext>
                </a:extLst>
              </a:tr>
            </a:tbl>
          </a:graphicData>
        </a:graphic>
      </p:graphicFrame>
      <p:sp>
        <p:nvSpPr>
          <p:cNvPr id="3" name="Content Placeholder 2"/>
          <p:cNvSpPr>
            <a:spLocks noGrp="1"/>
          </p:cNvSpPr>
          <p:nvPr>
            <p:ph idx="1"/>
          </p:nvPr>
        </p:nvSpPr>
        <p:spPr>
          <a:xfrm>
            <a:off x="433388" y="6146003"/>
            <a:ext cx="4900612" cy="250095"/>
          </a:xfrm>
        </p:spPr>
        <p:txBody>
          <a:bodyPr/>
          <a:lstStyle/>
          <a:p>
            <a:pPr marL="0" indent="0">
              <a:spcBef>
                <a:spcPts val="600"/>
              </a:spcBef>
              <a:buNone/>
            </a:pPr>
            <a:r>
              <a:rPr lang="en-IN" sz="1400" i="1" dirty="0"/>
              <a:t>Source: </a:t>
            </a:r>
            <a:r>
              <a:rPr lang="en-IN" sz="1400" dirty="0"/>
              <a:t>U.S. Bureau of Economic Analysis, March 28, 2018.</a:t>
            </a:r>
          </a:p>
        </p:txBody>
      </p:sp>
      <p:sp>
        <p:nvSpPr>
          <p:cNvPr id="4" name="Content Placeholder 3"/>
          <p:cNvSpPr>
            <a:spLocks noGrp="1"/>
          </p:cNvSpPr>
          <p:nvPr>
            <p:ph idx="13"/>
          </p:nvPr>
        </p:nvSpPr>
        <p:spPr>
          <a:xfrm>
            <a:off x="5529263" y="6143637"/>
            <a:ext cx="3124200" cy="246221"/>
          </a:xfrm>
        </p:spPr>
        <p:txBody>
          <a:bodyPr wrap="square">
            <a:spAutoFit/>
          </a:bodyPr>
          <a:lstStyle/>
          <a:p>
            <a:pPr marL="0" indent="0">
              <a:buNone/>
            </a:pPr>
            <a:r>
              <a:rPr lang="en-IN" dirty="0" err="1"/>
              <a:t>MyLab</a:t>
            </a:r>
            <a:r>
              <a:rPr lang="en-IN" dirty="0"/>
              <a:t> Economics Real-time data</a:t>
            </a:r>
          </a:p>
        </p:txBody>
      </p:sp>
    </p:spTree>
    <p:extLst>
      <p:ext uri="{BB962C8B-B14F-4D97-AF65-F5344CB8AC3E}">
        <p14:creationId xmlns:p14="http://schemas.microsoft.com/office/powerpoint/2010/main" val="2580994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6344" y="773120"/>
            <a:ext cx="8229600" cy="553998"/>
          </a:xfrm>
        </p:spPr>
        <p:txBody>
          <a:bodyPr>
            <a:spAutoFit/>
          </a:bodyPr>
          <a:lstStyle/>
          <a:p>
            <a:r>
              <a:rPr lang="en-IN" altLang="en-US" sz="3600" dirty="0">
                <a:latin typeface="+mj-lt"/>
              </a:rPr>
              <a:t>The Expenditure Approach </a:t>
            </a:r>
            <a:r>
              <a:rPr lang="en-IN" altLang="en-US" sz="2800" dirty="0">
                <a:latin typeface="+mj-lt"/>
              </a:rPr>
              <a:t>(2 of 7)</a:t>
            </a:r>
            <a:endParaRPr lang="en-US" sz="2800" dirty="0">
              <a:latin typeface="+mj-lt"/>
            </a:endParaRPr>
          </a:p>
        </p:txBody>
      </p:sp>
      <p:sp>
        <p:nvSpPr>
          <p:cNvPr id="3" name="Content Placeholder 2"/>
          <p:cNvSpPr>
            <a:spLocks noGrp="1"/>
          </p:cNvSpPr>
          <p:nvPr>
            <p:ph idx="1"/>
          </p:nvPr>
        </p:nvSpPr>
        <p:spPr>
          <a:xfrm>
            <a:off x="457200" y="1600201"/>
            <a:ext cx="8229600" cy="4462760"/>
          </a:xfrm>
        </p:spPr>
        <p:txBody>
          <a:bodyPr>
            <a:spAutoFit/>
          </a:bodyPr>
          <a:lstStyle/>
          <a:p>
            <a:pPr marL="0" indent="0">
              <a:buNone/>
            </a:pPr>
            <a:r>
              <a:rPr lang="en-US" sz="2400" b="1" dirty="0"/>
              <a:t>Personal Consumption Expenditures (</a:t>
            </a:r>
            <a:r>
              <a:rPr lang="en-US" sz="2400" b="1" i="1" dirty="0"/>
              <a:t>C</a:t>
            </a:r>
            <a:r>
              <a:rPr lang="en-US" sz="2400" b="1" dirty="0"/>
              <a:t>)</a:t>
            </a:r>
            <a:r>
              <a:rPr lang="en-US" sz="2400" b="1" dirty="0">
                <a:solidFill>
                  <a:srgbClr val="006668"/>
                </a:solidFill>
              </a:rPr>
              <a:t> </a:t>
            </a:r>
          </a:p>
          <a:p>
            <a:r>
              <a:rPr lang="en-US" sz="2400" b="1" dirty="0"/>
              <a:t>personal consumption expenditures (</a:t>
            </a:r>
            <a:r>
              <a:rPr lang="en-US" sz="2400" b="1" i="1" dirty="0"/>
              <a:t>C</a:t>
            </a:r>
            <a:r>
              <a:rPr lang="en-US" sz="2400" b="1" dirty="0"/>
              <a:t>)</a:t>
            </a:r>
            <a:r>
              <a:rPr lang="en-US" sz="2400" b="1" dirty="0">
                <a:solidFill>
                  <a:srgbClr val="006668"/>
                </a:solidFill>
              </a:rPr>
              <a:t>  </a:t>
            </a:r>
            <a:r>
              <a:rPr lang="en-US" sz="2400" dirty="0"/>
              <a:t>Expenditures by consumers on goods and services.</a:t>
            </a:r>
          </a:p>
          <a:p>
            <a:r>
              <a:rPr lang="en-US" sz="2400" b="1" dirty="0"/>
              <a:t>durable goods</a:t>
            </a:r>
            <a:r>
              <a:rPr lang="en-US" sz="2400" b="1" dirty="0">
                <a:solidFill>
                  <a:srgbClr val="006668"/>
                </a:solidFill>
              </a:rPr>
              <a:t>  </a:t>
            </a:r>
            <a:r>
              <a:rPr lang="en-US" sz="2400" dirty="0" err="1"/>
              <a:t>Goods</a:t>
            </a:r>
            <a:r>
              <a:rPr lang="en-US" sz="2400" dirty="0"/>
              <a:t> that last a relatively long time, such as cars and household appliances. </a:t>
            </a:r>
          </a:p>
          <a:p>
            <a:r>
              <a:rPr lang="en-US" sz="2400" b="1" dirty="0"/>
              <a:t>nondurable goods</a:t>
            </a:r>
            <a:r>
              <a:rPr lang="en-US" sz="2400" b="1" dirty="0">
                <a:solidFill>
                  <a:srgbClr val="006668"/>
                </a:solidFill>
              </a:rPr>
              <a:t>  </a:t>
            </a:r>
            <a:r>
              <a:rPr lang="en-US" sz="2400" dirty="0" err="1"/>
              <a:t>Goods</a:t>
            </a:r>
            <a:r>
              <a:rPr lang="en-US" sz="2400" dirty="0"/>
              <a:t> that are used up fairly quickly, such as food and clothing.</a:t>
            </a:r>
          </a:p>
          <a:p>
            <a:pPr>
              <a:spcAft>
                <a:spcPct val="0"/>
              </a:spcAft>
            </a:pPr>
            <a:r>
              <a:rPr lang="en-US" sz="2400" b="1" dirty="0"/>
              <a:t>services</a:t>
            </a:r>
            <a:r>
              <a:rPr lang="en-US" sz="2400" b="1" dirty="0">
                <a:solidFill>
                  <a:srgbClr val="006668"/>
                </a:solidFill>
              </a:rPr>
              <a:t>  </a:t>
            </a:r>
            <a:r>
              <a:rPr lang="en-US" sz="2400" dirty="0"/>
              <a:t>The things we buy that do not involve the production of physical things, such as legal and medical services and education. </a:t>
            </a:r>
          </a:p>
        </p:txBody>
      </p:sp>
    </p:spTree>
    <p:extLst>
      <p:ext uri="{BB962C8B-B14F-4D97-AF65-F5344CB8AC3E}">
        <p14:creationId xmlns:p14="http://schemas.microsoft.com/office/powerpoint/2010/main" val="37594579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6344" y="773120"/>
            <a:ext cx="8229600" cy="553998"/>
          </a:xfrm>
        </p:spPr>
        <p:txBody>
          <a:bodyPr>
            <a:spAutoFit/>
          </a:bodyPr>
          <a:lstStyle/>
          <a:p>
            <a:r>
              <a:rPr lang="en-IN" altLang="en-US" sz="3600" dirty="0">
                <a:latin typeface="+mj-lt"/>
              </a:rPr>
              <a:t>The Expenditure Approach </a:t>
            </a:r>
            <a:r>
              <a:rPr lang="en-IN" altLang="en-US" sz="2800" dirty="0">
                <a:latin typeface="+mj-lt"/>
              </a:rPr>
              <a:t>(3 of 7)</a:t>
            </a:r>
            <a:endParaRPr lang="en-US" sz="2800" dirty="0">
              <a:latin typeface="+mj-lt"/>
            </a:endParaRPr>
          </a:p>
        </p:txBody>
      </p:sp>
      <p:sp>
        <p:nvSpPr>
          <p:cNvPr id="3" name="Content Placeholder 2"/>
          <p:cNvSpPr>
            <a:spLocks noGrp="1"/>
          </p:cNvSpPr>
          <p:nvPr>
            <p:ph idx="1"/>
          </p:nvPr>
        </p:nvSpPr>
        <p:spPr>
          <a:xfrm>
            <a:off x="457200" y="1600201"/>
            <a:ext cx="8229600" cy="3901068"/>
          </a:xfrm>
        </p:spPr>
        <p:txBody>
          <a:bodyPr>
            <a:spAutoFit/>
          </a:bodyPr>
          <a:lstStyle/>
          <a:p>
            <a:pPr marL="0" indent="0">
              <a:buNone/>
            </a:pPr>
            <a:r>
              <a:rPr lang="en-US" sz="2400" b="1" dirty="0"/>
              <a:t>Gross Private Domestic Investment (</a:t>
            </a:r>
            <a:r>
              <a:rPr lang="en-US" sz="2400" b="1" i="1" spc="200" dirty="0" err="1"/>
              <a:t>I</a:t>
            </a:r>
            <a:r>
              <a:rPr lang="en-US" sz="2400" b="1" i="1" baseline="40000" dirty="0" err="1"/>
              <a:t>a</a:t>
            </a:r>
            <a:r>
              <a:rPr lang="en-US" sz="2400" b="1" dirty="0"/>
              <a:t>)</a:t>
            </a:r>
          </a:p>
          <a:p>
            <a:r>
              <a:rPr lang="en-US" sz="2400" b="1" dirty="0"/>
              <a:t>gross private domestic investment (</a:t>
            </a:r>
            <a:r>
              <a:rPr lang="en-US" sz="2400" b="1" i="1" spc="200" dirty="0" err="1"/>
              <a:t>I</a:t>
            </a:r>
            <a:r>
              <a:rPr lang="en-US" sz="2400" b="1" i="1" baseline="40000" dirty="0" err="1"/>
              <a:t>a</a:t>
            </a:r>
            <a:r>
              <a:rPr lang="en-US" sz="2400" b="1" dirty="0"/>
              <a:t>)</a:t>
            </a:r>
            <a:r>
              <a:rPr lang="en-US" sz="2400" b="1" dirty="0">
                <a:solidFill>
                  <a:srgbClr val="006668"/>
                </a:solidFill>
              </a:rPr>
              <a:t>  </a:t>
            </a:r>
            <a:r>
              <a:rPr lang="en-US" sz="2400" dirty="0"/>
              <a:t>Total investment in capital—that is, the purchase of new housing, plants, equipment, and inventory by the private (or nongovernment) sector.  </a:t>
            </a:r>
          </a:p>
          <a:p>
            <a:r>
              <a:rPr lang="en-US" sz="2400" b="1" dirty="0"/>
              <a:t>nonresidential investment</a:t>
            </a:r>
            <a:r>
              <a:rPr lang="en-US" sz="2400" b="1" dirty="0">
                <a:solidFill>
                  <a:srgbClr val="006668"/>
                </a:solidFill>
              </a:rPr>
              <a:t>  </a:t>
            </a:r>
            <a:r>
              <a:rPr lang="en-US" sz="2400" dirty="0"/>
              <a:t>Expenditures by firms for machines, tools, plants, and so on. </a:t>
            </a:r>
          </a:p>
          <a:p>
            <a:r>
              <a:rPr lang="en-US" sz="2400" b="1" dirty="0"/>
              <a:t>residential investment</a:t>
            </a:r>
            <a:r>
              <a:rPr lang="en-US" sz="2400" b="1" dirty="0">
                <a:solidFill>
                  <a:srgbClr val="006668"/>
                </a:solidFill>
              </a:rPr>
              <a:t>  </a:t>
            </a:r>
            <a:r>
              <a:rPr lang="en-US" sz="2400" dirty="0"/>
              <a:t>Expenditures by households and firms on new houses and apartment buildings. </a:t>
            </a:r>
          </a:p>
        </p:txBody>
      </p:sp>
    </p:spTree>
    <p:extLst>
      <p:ext uri="{BB962C8B-B14F-4D97-AF65-F5344CB8AC3E}">
        <p14:creationId xmlns:p14="http://schemas.microsoft.com/office/powerpoint/2010/main" val="30578998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6344" y="773120"/>
            <a:ext cx="8229600" cy="553998"/>
          </a:xfrm>
        </p:spPr>
        <p:txBody>
          <a:bodyPr>
            <a:spAutoFit/>
          </a:bodyPr>
          <a:lstStyle/>
          <a:p>
            <a:r>
              <a:rPr lang="en-IN" altLang="en-US" sz="3600" dirty="0">
                <a:latin typeface="+mj-lt"/>
              </a:rPr>
              <a:t>The Expenditure Approach </a:t>
            </a:r>
            <a:r>
              <a:rPr lang="en-IN" altLang="en-US" sz="2800" dirty="0">
                <a:latin typeface="+mj-lt"/>
              </a:rPr>
              <a:t>(4 of 7)</a:t>
            </a:r>
            <a:endParaRPr lang="en-US" sz="2800" dirty="0">
              <a:latin typeface="+mj-lt"/>
            </a:endParaRPr>
          </a:p>
        </p:txBody>
      </p:sp>
      <p:sp>
        <p:nvSpPr>
          <p:cNvPr id="3" name="Content Placeholder 2"/>
          <p:cNvSpPr>
            <a:spLocks noGrp="1"/>
          </p:cNvSpPr>
          <p:nvPr>
            <p:ph idx="1"/>
          </p:nvPr>
        </p:nvSpPr>
        <p:spPr>
          <a:xfrm>
            <a:off x="457200" y="1600201"/>
            <a:ext cx="8229600" cy="1708160"/>
          </a:xfrm>
        </p:spPr>
        <p:txBody>
          <a:bodyPr>
            <a:spAutoFit/>
          </a:bodyPr>
          <a:lstStyle/>
          <a:p>
            <a:pPr marL="0" indent="0">
              <a:buNone/>
            </a:pPr>
            <a:r>
              <a:rPr lang="en-US" sz="2400" b="1" dirty="0"/>
              <a:t>Gross Private Domestic Investment (</a:t>
            </a:r>
            <a:r>
              <a:rPr lang="en-US" sz="2400" b="1" i="1" spc="200" dirty="0" err="1"/>
              <a:t>I</a:t>
            </a:r>
            <a:r>
              <a:rPr lang="en-US" sz="2400" b="1" i="1" baseline="40000" dirty="0" err="1"/>
              <a:t>a</a:t>
            </a:r>
            <a:r>
              <a:rPr lang="en-US" sz="2400" b="1" dirty="0"/>
              <a:t>)</a:t>
            </a:r>
          </a:p>
          <a:p>
            <a:pPr>
              <a:spcBef>
                <a:spcPts val="1800"/>
              </a:spcBef>
            </a:pPr>
            <a:r>
              <a:rPr lang="en-US" sz="2400" b="1" dirty="0"/>
              <a:t>change in business inventories</a:t>
            </a:r>
            <a:r>
              <a:rPr lang="en-US" sz="2400" b="1" dirty="0">
                <a:solidFill>
                  <a:srgbClr val="006668"/>
                </a:solidFill>
              </a:rPr>
              <a:t>  </a:t>
            </a:r>
            <a:r>
              <a:rPr lang="en-US" sz="2400" dirty="0"/>
              <a:t>The amount by which firms’ inventories change during a period. Inventories are the goods that firms produce now but intend to sell later. </a:t>
            </a:r>
          </a:p>
        </p:txBody>
      </p:sp>
      <p:graphicFrame>
        <p:nvGraphicFramePr>
          <p:cNvPr id="4" name="Object 3" descr="GDP equals final sales Plus change in business inventories"/>
          <p:cNvGraphicFramePr>
            <a:graphicFrameLocks noChangeAspect="1"/>
          </p:cNvGraphicFramePr>
          <p:nvPr>
            <p:extLst>
              <p:ext uri="{D42A27DB-BD31-4B8C-83A1-F6EECF244321}">
                <p14:modId xmlns:p14="http://schemas.microsoft.com/office/powerpoint/2010/main" val="2143690835"/>
              </p:ext>
            </p:extLst>
          </p:nvPr>
        </p:nvGraphicFramePr>
        <p:xfrm>
          <a:off x="1209675" y="3581400"/>
          <a:ext cx="6705600" cy="406400"/>
        </p:xfrm>
        <a:graphic>
          <a:graphicData uri="http://schemas.openxmlformats.org/presentationml/2006/ole">
            <mc:AlternateContent xmlns:mc="http://schemas.openxmlformats.org/markup-compatibility/2006">
              <mc:Choice xmlns:v="urn:schemas-microsoft-com:vml" Requires="v">
                <p:oleObj spid="_x0000_s3138" name="Equation" r:id="rId4" imgW="3352680" imgH="203040" progId="Equation.DSMT4">
                  <p:embed/>
                </p:oleObj>
              </mc:Choice>
              <mc:Fallback>
                <p:oleObj name="Equation" r:id="rId4" imgW="3352680" imgH="203040" progId="Equation.DSMT4">
                  <p:embed/>
                  <p:pic>
                    <p:nvPicPr>
                      <p:cNvPr id="0" name="Object 3" descr="GDP equals final sales Plus change in business inventories"/>
                      <p:cNvPicPr>
                        <a:picLocks noChangeAspect="1" noChangeArrowheads="1"/>
                      </p:cNvPicPr>
                      <p:nvPr/>
                    </p:nvPicPr>
                    <p:blipFill>
                      <a:blip r:embed="rId5"/>
                      <a:srcRect/>
                      <a:stretch>
                        <a:fillRect/>
                      </a:stretch>
                    </p:blipFill>
                    <p:spPr bwMode="auto">
                      <a:xfrm>
                        <a:off x="1209675" y="3581400"/>
                        <a:ext cx="6705600" cy="40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001568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6344" y="773120"/>
            <a:ext cx="8229600" cy="553998"/>
          </a:xfrm>
        </p:spPr>
        <p:txBody>
          <a:bodyPr>
            <a:spAutoFit/>
          </a:bodyPr>
          <a:lstStyle/>
          <a:p>
            <a:r>
              <a:rPr lang="en-IN" altLang="en-US" sz="3600" dirty="0">
                <a:latin typeface="+mj-lt"/>
              </a:rPr>
              <a:t>The Expenditure Approach </a:t>
            </a:r>
            <a:r>
              <a:rPr lang="en-IN" altLang="en-US" sz="2800" dirty="0">
                <a:latin typeface="+mj-lt"/>
              </a:rPr>
              <a:t>(5 of 7)</a:t>
            </a:r>
            <a:endParaRPr lang="en-US" sz="2800" dirty="0">
              <a:latin typeface="+mj-lt"/>
            </a:endParaRPr>
          </a:p>
        </p:txBody>
      </p:sp>
      <p:sp>
        <p:nvSpPr>
          <p:cNvPr id="3" name="Content Placeholder 2"/>
          <p:cNvSpPr>
            <a:spLocks noGrp="1"/>
          </p:cNvSpPr>
          <p:nvPr>
            <p:ph idx="1"/>
          </p:nvPr>
        </p:nvSpPr>
        <p:spPr>
          <a:xfrm>
            <a:off x="457200" y="1600201"/>
            <a:ext cx="8229600" cy="3162404"/>
          </a:xfrm>
        </p:spPr>
        <p:txBody>
          <a:bodyPr>
            <a:spAutoFit/>
          </a:bodyPr>
          <a:lstStyle/>
          <a:p>
            <a:pPr marL="0" indent="0">
              <a:buNone/>
            </a:pPr>
            <a:r>
              <a:rPr lang="en-US" sz="2400" b="1" dirty="0"/>
              <a:t>Gross Private Domestic Investment (</a:t>
            </a:r>
            <a:r>
              <a:rPr lang="en-US" sz="2400" b="1" i="1" spc="200" dirty="0" err="1"/>
              <a:t>I</a:t>
            </a:r>
            <a:r>
              <a:rPr lang="en-US" sz="2400" b="1" i="1" baseline="40000" dirty="0" err="1"/>
              <a:t>a</a:t>
            </a:r>
            <a:r>
              <a:rPr lang="en-US" sz="2400" b="1" dirty="0"/>
              <a:t>)</a:t>
            </a:r>
          </a:p>
          <a:p>
            <a:r>
              <a:rPr lang="en-US" sz="2400" b="1" dirty="0"/>
              <a:t>depreciation</a:t>
            </a:r>
            <a:r>
              <a:rPr lang="en-US" sz="2400" b="1" dirty="0">
                <a:solidFill>
                  <a:srgbClr val="006668"/>
                </a:solidFill>
              </a:rPr>
              <a:t>  </a:t>
            </a:r>
            <a:r>
              <a:rPr lang="en-US" sz="2400" dirty="0"/>
              <a:t>The amount by which an asset’s value falls in a given period.</a:t>
            </a:r>
          </a:p>
          <a:p>
            <a:r>
              <a:rPr lang="en-US" sz="2400" b="1" dirty="0"/>
              <a:t>gross investment</a:t>
            </a:r>
            <a:r>
              <a:rPr lang="en-US" sz="2400" b="1" dirty="0">
                <a:solidFill>
                  <a:srgbClr val="006668"/>
                </a:solidFill>
              </a:rPr>
              <a:t>  </a:t>
            </a:r>
            <a:r>
              <a:rPr lang="en-US" sz="2400" dirty="0"/>
              <a:t>The total value of all newly produced capital goods (plant, equipment, housing, and inventory) produced in a given period.</a:t>
            </a:r>
          </a:p>
          <a:p>
            <a:pPr>
              <a:spcAft>
                <a:spcPts val="1800"/>
              </a:spcAft>
            </a:pPr>
            <a:r>
              <a:rPr lang="en-US" sz="2400" b="1" dirty="0"/>
              <a:t>net investment</a:t>
            </a:r>
            <a:r>
              <a:rPr lang="en-US" sz="2400" b="1" dirty="0">
                <a:solidFill>
                  <a:srgbClr val="006668"/>
                </a:solidFill>
              </a:rPr>
              <a:t>  </a:t>
            </a:r>
            <a:r>
              <a:rPr lang="en-US" sz="2400" dirty="0"/>
              <a:t>Gross investment minus depreciation.</a:t>
            </a:r>
            <a:endParaRPr lang="en-US" sz="2000" dirty="0">
              <a:latin typeface="Arial" panose="020B0604020202020204" pitchFamily="34" charset="0"/>
              <a:sym typeface="Wingdings 3" panose="05040102010807070707" pitchFamily="18" charset="2"/>
            </a:endParaRPr>
          </a:p>
        </p:txBody>
      </p:sp>
      <p:graphicFrame>
        <p:nvGraphicFramePr>
          <p:cNvPr id="5" name="Object 4" descr="capitalend of period equals capitalbeginning of period plus net investment"/>
          <p:cNvGraphicFramePr>
            <a:graphicFrameLocks noChangeAspect="1"/>
          </p:cNvGraphicFramePr>
          <p:nvPr>
            <p:extLst>
              <p:ext uri="{D42A27DB-BD31-4B8C-83A1-F6EECF244321}">
                <p14:modId xmlns:p14="http://schemas.microsoft.com/office/powerpoint/2010/main" val="2463203268"/>
              </p:ext>
            </p:extLst>
          </p:nvPr>
        </p:nvGraphicFramePr>
        <p:xfrm>
          <a:off x="1709738" y="5029200"/>
          <a:ext cx="5756275" cy="422275"/>
        </p:xfrm>
        <a:graphic>
          <a:graphicData uri="http://schemas.openxmlformats.org/presentationml/2006/ole">
            <mc:AlternateContent xmlns:mc="http://schemas.openxmlformats.org/markup-compatibility/2006">
              <mc:Choice xmlns:v="urn:schemas-microsoft-com:vml" Requires="v">
                <p:oleObj spid="_x0000_s4161" name="Equation" r:id="rId4" imgW="3288960" imgH="241200" progId="Equation.DSMT4">
                  <p:embed/>
                </p:oleObj>
              </mc:Choice>
              <mc:Fallback>
                <p:oleObj name="Equation" r:id="rId4" imgW="3288960" imgH="241200" progId="Equation.DSMT4">
                  <p:embed/>
                  <p:pic>
                    <p:nvPicPr>
                      <p:cNvPr id="0" name="Object 3" descr="capitalend of period equals capitalbeginning of period plus net investment"/>
                      <p:cNvPicPr>
                        <a:picLocks noChangeAspect="1" noChangeArrowheads="1"/>
                      </p:cNvPicPr>
                      <p:nvPr/>
                    </p:nvPicPr>
                    <p:blipFill>
                      <a:blip r:embed="rId5"/>
                      <a:srcRect/>
                      <a:stretch>
                        <a:fillRect/>
                      </a:stretch>
                    </p:blipFill>
                    <p:spPr bwMode="auto">
                      <a:xfrm>
                        <a:off x="1709738" y="5029200"/>
                        <a:ext cx="5756275"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42799429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5254"/>
            <a:ext cx="8229600" cy="553998"/>
          </a:xfrm>
        </p:spPr>
        <p:txBody>
          <a:bodyPr>
            <a:spAutoFit/>
          </a:bodyPr>
          <a:lstStyle/>
          <a:p>
            <a:r>
              <a:rPr lang="en-IN" altLang="en-US" dirty="0"/>
              <a:t>Economics In Practice </a:t>
            </a:r>
            <a:r>
              <a:rPr lang="en-IN" altLang="en-US" sz="2800" dirty="0"/>
              <a:t>(2 of 4)</a:t>
            </a:r>
            <a:endParaRPr lang="en-US" sz="2800" dirty="0"/>
          </a:p>
        </p:txBody>
      </p:sp>
      <p:sp>
        <p:nvSpPr>
          <p:cNvPr id="4" name="Content Placeholder 3"/>
          <p:cNvSpPr>
            <a:spLocks noGrp="1"/>
          </p:cNvSpPr>
          <p:nvPr>
            <p:ph sz="quarter" idx="14"/>
          </p:nvPr>
        </p:nvSpPr>
        <p:spPr>
          <a:xfrm>
            <a:off x="457200" y="862042"/>
            <a:ext cx="8205788" cy="861774"/>
          </a:xfrm>
        </p:spPr>
        <p:txBody>
          <a:bodyPr>
            <a:spAutoFit/>
          </a:bodyPr>
          <a:lstStyle/>
          <a:p>
            <a:pPr marL="0" indent="0">
              <a:buNone/>
            </a:pPr>
            <a:r>
              <a:rPr lang="en-IN" sz="2800" b="1" dirty="0">
                <a:solidFill>
                  <a:schemeClr val="bg2"/>
                </a:solidFill>
              </a:rPr>
              <a:t>Estimating Depreciation in the National Income and Product Accounts</a:t>
            </a:r>
          </a:p>
        </p:txBody>
      </p:sp>
      <p:sp>
        <p:nvSpPr>
          <p:cNvPr id="3" name="Content Placeholder 2"/>
          <p:cNvSpPr>
            <a:spLocks noGrp="1"/>
          </p:cNvSpPr>
          <p:nvPr>
            <p:ph idx="1"/>
          </p:nvPr>
        </p:nvSpPr>
        <p:spPr>
          <a:xfrm>
            <a:off x="457200" y="1905010"/>
            <a:ext cx="3962400" cy="3531736"/>
          </a:xfrm>
        </p:spPr>
        <p:txBody>
          <a:bodyPr wrap="square">
            <a:spAutoFit/>
          </a:bodyPr>
          <a:lstStyle/>
          <a:p>
            <a:pPr marL="0" indent="0">
              <a:buNone/>
            </a:pPr>
            <a:r>
              <a:rPr lang="en-US" dirty="0"/>
              <a:t>For some products, the calculation of physical depreciation is relatively simple.</a:t>
            </a:r>
          </a:p>
          <a:p>
            <a:pPr marL="0" indent="0">
              <a:buNone/>
            </a:pPr>
            <a:r>
              <a:rPr lang="en-US" dirty="0"/>
              <a:t>But for goods in the high tech area, depreciation occurs when the goods become obsolete.</a:t>
            </a:r>
          </a:p>
          <a:p>
            <a:pPr marL="0" indent="0">
              <a:buNone/>
            </a:pPr>
            <a:r>
              <a:rPr lang="en-US" dirty="0"/>
              <a:t>A paper by four Federal Reserve Board economists indicates that computers lose roughly half their value with each additional year of use.</a:t>
            </a:r>
          </a:p>
          <a:p>
            <a:pPr marL="0" indent="0">
              <a:buNone/>
            </a:pPr>
            <a:r>
              <a:rPr lang="en-US" dirty="0"/>
              <a:t>Most of this depreciation comes from the inability of older computer models to match the functionality of the newer models.</a:t>
            </a:r>
          </a:p>
        </p:txBody>
      </p:sp>
      <p:pic>
        <p:nvPicPr>
          <p:cNvPr id="5122" name="Picture 2" descr="A photo shows a woman smiling and working on her lapto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03994" y="1912890"/>
            <a:ext cx="3993662" cy="2668682"/>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4"/>
          <p:cNvSpPr>
            <a:spLocks noGrp="1"/>
          </p:cNvSpPr>
          <p:nvPr>
            <p:ph sz="quarter" idx="13"/>
          </p:nvPr>
        </p:nvSpPr>
        <p:spPr>
          <a:xfrm>
            <a:off x="4486275" y="4720816"/>
            <a:ext cx="4167188" cy="1669688"/>
          </a:xfrm>
        </p:spPr>
        <p:txBody>
          <a:bodyPr wrap="square">
            <a:spAutoFit/>
          </a:bodyPr>
          <a:lstStyle/>
          <a:p>
            <a:pPr marL="0" indent="0">
              <a:spcBef>
                <a:spcPts val="600"/>
              </a:spcBef>
              <a:buNone/>
            </a:pPr>
            <a:r>
              <a:rPr lang="en-IN" dirty="0"/>
              <a:t>CRITICAL THINKING</a:t>
            </a:r>
          </a:p>
          <a:p>
            <a:pPr marL="342900" lvl="0" indent="-342900">
              <a:buFont typeface="+mj-lt"/>
              <a:buAutoNum type="arabicPeriod"/>
            </a:pPr>
            <a:r>
              <a:rPr lang="en-US" dirty="0">
                <a:solidFill>
                  <a:prstClr val="black"/>
                </a:solidFill>
              </a:rPr>
              <a:t>If a computer is initially worth $1,000 and loses half of its value per year, what is its value after three years of depreciation? How much depreciation takes place in the third year? </a:t>
            </a:r>
          </a:p>
        </p:txBody>
      </p:sp>
    </p:spTree>
    <p:extLst>
      <p:ext uri="{BB962C8B-B14F-4D97-AF65-F5344CB8AC3E}">
        <p14:creationId xmlns:p14="http://schemas.microsoft.com/office/powerpoint/2010/main" val="8688490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6344" y="773120"/>
            <a:ext cx="8229600" cy="553998"/>
          </a:xfrm>
        </p:spPr>
        <p:txBody>
          <a:bodyPr>
            <a:spAutoFit/>
          </a:bodyPr>
          <a:lstStyle/>
          <a:p>
            <a:r>
              <a:rPr lang="en-IN" altLang="en-US" sz="3600" dirty="0">
                <a:latin typeface="+mj-lt"/>
              </a:rPr>
              <a:t>The Expenditure Approach </a:t>
            </a:r>
            <a:r>
              <a:rPr lang="en-IN" altLang="en-US" sz="2800" dirty="0">
                <a:latin typeface="+mj-lt"/>
              </a:rPr>
              <a:t>(6 of 7)</a:t>
            </a:r>
            <a:endParaRPr lang="en-US" sz="2800" dirty="0">
              <a:latin typeface="+mj-lt"/>
            </a:endParaRPr>
          </a:p>
        </p:txBody>
      </p:sp>
      <p:sp>
        <p:nvSpPr>
          <p:cNvPr id="3" name="Content Placeholder 2"/>
          <p:cNvSpPr>
            <a:spLocks noGrp="1"/>
          </p:cNvSpPr>
          <p:nvPr>
            <p:ph idx="1"/>
          </p:nvPr>
        </p:nvSpPr>
        <p:spPr>
          <a:xfrm>
            <a:off x="457200" y="1600201"/>
            <a:ext cx="8229600" cy="1669688"/>
          </a:xfrm>
        </p:spPr>
        <p:txBody>
          <a:bodyPr>
            <a:spAutoFit/>
          </a:bodyPr>
          <a:lstStyle/>
          <a:p>
            <a:pPr marL="0" indent="0">
              <a:spcAft>
                <a:spcPct val="0"/>
              </a:spcAft>
              <a:buNone/>
            </a:pPr>
            <a:r>
              <a:rPr lang="en-US" sz="2400" b="1" dirty="0"/>
              <a:t>Government Consumption and Gross Investment (</a:t>
            </a:r>
            <a:r>
              <a:rPr lang="en-US" sz="2400" b="1" i="1" dirty="0"/>
              <a:t>G</a:t>
            </a:r>
            <a:r>
              <a:rPr lang="en-US" sz="2400" b="1" dirty="0"/>
              <a:t>)</a:t>
            </a:r>
          </a:p>
          <a:p>
            <a:pPr>
              <a:spcAft>
                <a:spcPct val="0"/>
              </a:spcAft>
            </a:pPr>
            <a:r>
              <a:rPr lang="en-US" sz="2400" b="1" dirty="0"/>
              <a:t>government consumption and gross investment (</a:t>
            </a:r>
            <a:r>
              <a:rPr lang="en-US" sz="2400" b="1" i="1" dirty="0"/>
              <a:t>G</a:t>
            </a:r>
            <a:r>
              <a:rPr lang="en-US" sz="2400" b="1" dirty="0"/>
              <a:t>)</a:t>
            </a:r>
            <a:r>
              <a:rPr lang="en-US" sz="2400" b="1" dirty="0">
                <a:solidFill>
                  <a:srgbClr val="006668"/>
                </a:solidFill>
              </a:rPr>
              <a:t>  </a:t>
            </a:r>
            <a:r>
              <a:rPr lang="en-US" sz="2400" dirty="0"/>
              <a:t>Expenditures by federal, state, and local governments for final goods and services.</a:t>
            </a:r>
          </a:p>
        </p:txBody>
      </p:sp>
    </p:spTree>
    <p:extLst>
      <p:ext uri="{BB962C8B-B14F-4D97-AF65-F5344CB8AC3E}">
        <p14:creationId xmlns:p14="http://schemas.microsoft.com/office/powerpoint/2010/main" val="29380469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1590"/>
            <a:ext cx="8229600" cy="1107996"/>
          </a:xfrm>
        </p:spPr>
        <p:txBody>
          <a:bodyPr>
            <a:spAutoFit/>
          </a:bodyPr>
          <a:lstStyle/>
          <a:p>
            <a:r>
              <a:rPr lang="en-IN" sz="3600" dirty="0">
                <a:latin typeface="+mj-lt"/>
              </a:rPr>
              <a:t>Chapter Outline and Learning Objectives</a:t>
            </a:r>
            <a:endParaRPr lang="en-IN" sz="2800" dirty="0">
              <a:latin typeface="+mj-lt"/>
            </a:endParaRPr>
          </a:p>
        </p:txBody>
      </p:sp>
      <p:sp>
        <p:nvSpPr>
          <p:cNvPr id="3" name="Content Placeholder 2"/>
          <p:cNvSpPr>
            <a:spLocks noGrp="1"/>
          </p:cNvSpPr>
          <p:nvPr>
            <p:ph idx="1"/>
          </p:nvPr>
        </p:nvSpPr>
        <p:spPr>
          <a:xfrm>
            <a:off x="457200" y="1625607"/>
            <a:ext cx="8205788" cy="1208023"/>
          </a:xfrm>
        </p:spPr>
        <p:txBody>
          <a:bodyPr>
            <a:spAutoFit/>
          </a:bodyPr>
          <a:lstStyle/>
          <a:p>
            <a:pPr marL="0" indent="0">
              <a:buNone/>
            </a:pPr>
            <a:r>
              <a:rPr lang="en-IN" sz="2200" b="1" dirty="0"/>
              <a:t>21.1</a:t>
            </a:r>
            <a:r>
              <a:rPr lang="en-IN" sz="2200" b="1" dirty="0">
                <a:solidFill>
                  <a:schemeClr val="bg2"/>
                </a:solidFill>
              </a:rPr>
              <a:t> </a:t>
            </a:r>
            <a:r>
              <a:rPr lang="en-IN" sz="2200" b="1" dirty="0"/>
              <a:t>Gross Domestic Product</a:t>
            </a:r>
          </a:p>
          <a:p>
            <a:pPr marL="271463" indent="-271463"/>
            <a:r>
              <a:rPr lang="en-IN" sz="2200" dirty="0"/>
              <a:t>Describe GDP fundamentals and differentiate between GDP and GNP.</a:t>
            </a:r>
          </a:p>
        </p:txBody>
      </p:sp>
      <p:sp>
        <p:nvSpPr>
          <p:cNvPr id="4" name="Content Placeholder 3"/>
          <p:cNvSpPr>
            <a:spLocks noGrp="1"/>
          </p:cNvSpPr>
          <p:nvPr>
            <p:ph sz="quarter" idx="13"/>
          </p:nvPr>
        </p:nvSpPr>
        <p:spPr>
          <a:xfrm>
            <a:off x="457200" y="2937959"/>
            <a:ext cx="8205788" cy="869469"/>
          </a:xfrm>
        </p:spPr>
        <p:txBody>
          <a:bodyPr>
            <a:spAutoFit/>
          </a:bodyPr>
          <a:lstStyle/>
          <a:p>
            <a:pPr marL="0" indent="0">
              <a:buSzPct val="100000"/>
              <a:buNone/>
            </a:pPr>
            <a:r>
              <a:rPr lang="en-IN" sz="2200" b="1" dirty="0"/>
              <a:t>21.2</a:t>
            </a:r>
            <a:r>
              <a:rPr lang="en-IN" sz="2200" b="1" dirty="0">
                <a:solidFill>
                  <a:schemeClr val="bg2"/>
                </a:solidFill>
              </a:rPr>
              <a:t> </a:t>
            </a:r>
            <a:r>
              <a:rPr lang="en-IN" sz="2200" b="1" dirty="0"/>
              <a:t>Calculating GDP</a:t>
            </a:r>
          </a:p>
          <a:p>
            <a:pPr marL="271463" indent="-271463">
              <a:buSzPct val="100000"/>
            </a:pPr>
            <a:r>
              <a:rPr lang="en-IN" sz="2200" dirty="0"/>
              <a:t>Explain two methods for calculating GDP.</a:t>
            </a:r>
          </a:p>
        </p:txBody>
      </p:sp>
      <p:sp>
        <p:nvSpPr>
          <p:cNvPr id="5" name="Content Placeholder 4"/>
          <p:cNvSpPr>
            <a:spLocks noGrp="1"/>
          </p:cNvSpPr>
          <p:nvPr>
            <p:ph sz="quarter" idx="14"/>
          </p:nvPr>
        </p:nvSpPr>
        <p:spPr>
          <a:xfrm>
            <a:off x="457200" y="3924333"/>
            <a:ext cx="8205788" cy="869469"/>
          </a:xfrm>
        </p:spPr>
        <p:txBody>
          <a:bodyPr>
            <a:spAutoFit/>
          </a:bodyPr>
          <a:lstStyle/>
          <a:p>
            <a:pPr marL="0" indent="0">
              <a:buSzPct val="100000"/>
              <a:buNone/>
            </a:pPr>
            <a:r>
              <a:rPr lang="en-IN" sz="2200" b="1" dirty="0"/>
              <a:t>21.3</a:t>
            </a:r>
            <a:r>
              <a:rPr lang="en-IN" sz="2200" dirty="0"/>
              <a:t> </a:t>
            </a:r>
            <a:r>
              <a:rPr lang="en-IN" sz="2200" b="1" dirty="0"/>
              <a:t>Nominal versus Real GDP</a:t>
            </a:r>
          </a:p>
          <a:p>
            <a:pPr marL="271463" indent="-271463">
              <a:buSzPct val="100000"/>
            </a:pPr>
            <a:r>
              <a:rPr lang="en-IN" sz="2200" dirty="0"/>
              <a:t>Discuss the difference between real GDP and nominal GDP.</a:t>
            </a:r>
          </a:p>
        </p:txBody>
      </p:sp>
      <p:sp>
        <p:nvSpPr>
          <p:cNvPr id="6" name="Content Placeholder 5"/>
          <p:cNvSpPr>
            <a:spLocks noGrp="1"/>
          </p:cNvSpPr>
          <p:nvPr>
            <p:ph sz="quarter" idx="15"/>
          </p:nvPr>
        </p:nvSpPr>
        <p:spPr>
          <a:xfrm>
            <a:off x="457200" y="4897211"/>
            <a:ext cx="8205788" cy="869469"/>
          </a:xfrm>
        </p:spPr>
        <p:txBody>
          <a:bodyPr>
            <a:spAutoFit/>
          </a:bodyPr>
          <a:lstStyle/>
          <a:p>
            <a:pPr marL="0" indent="0">
              <a:buSzPct val="100000"/>
              <a:buNone/>
            </a:pPr>
            <a:r>
              <a:rPr lang="en-IN" sz="2200" b="1" dirty="0"/>
              <a:t>20.3</a:t>
            </a:r>
            <a:r>
              <a:rPr lang="en-IN" sz="2200" dirty="0"/>
              <a:t> </a:t>
            </a:r>
            <a:r>
              <a:rPr lang="en-IN" sz="2200" b="1" dirty="0"/>
              <a:t>Limitations of the GDP Concept</a:t>
            </a:r>
          </a:p>
          <a:p>
            <a:pPr marL="271463" indent="-271463">
              <a:buSzPct val="100000"/>
            </a:pPr>
            <a:r>
              <a:rPr lang="en-IN" sz="2200" dirty="0"/>
              <a:t>Discuss the limitations of using GDP to measure well-being.</a:t>
            </a:r>
          </a:p>
        </p:txBody>
      </p:sp>
      <p:sp>
        <p:nvSpPr>
          <p:cNvPr id="7" name="Content Placeholder 6"/>
          <p:cNvSpPr>
            <a:spLocks noGrp="1"/>
          </p:cNvSpPr>
          <p:nvPr>
            <p:ph sz="quarter" idx="16"/>
          </p:nvPr>
        </p:nvSpPr>
        <p:spPr>
          <a:xfrm>
            <a:off x="457200" y="5915144"/>
            <a:ext cx="8205788" cy="387116"/>
          </a:xfrm>
        </p:spPr>
        <p:txBody>
          <a:bodyPr/>
          <a:lstStyle/>
          <a:p>
            <a:pPr marL="0" indent="0">
              <a:buNone/>
            </a:pPr>
            <a:r>
              <a:rPr lang="en-IN" sz="2200" b="1" dirty="0"/>
              <a:t>Looking Ahead</a:t>
            </a:r>
          </a:p>
        </p:txBody>
      </p:sp>
    </p:spTree>
    <p:extLst>
      <p:ext uri="{BB962C8B-B14F-4D97-AF65-F5344CB8AC3E}">
        <p14:creationId xmlns:p14="http://schemas.microsoft.com/office/powerpoint/2010/main" val="3925979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6344" y="773120"/>
            <a:ext cx="8229600" cy="553998"/>
          </a:xfrm>
        </p:spPr>
        <p:txBody>
          <a:bodyPr>
            <a:spAutoFit/>
          </a:bodyPr>
          <a:lstStyle/>
          <a:p>
            <a:r>
              <a:rPr lang="en-IN" altLang="en-US" sz="3600" dirty="0">
                <a:latin typeface="+mj-lt"/>
              </a:rPr>
              <a:t>The Expenditure Approach </a:t>
            </a:r>
            <a:r>
              <a:rPr lang="en-IN" altLang="en-US" sz="2800" dirty="0">
                <a:latin typeface="+mj-lt"/>
              </a:rPr>
              <a:t>(7 of 7)</a:t>
            </a:r>
            <a:endParaRPr lang="en-US" sz="2800" dirty="0">
              <a:latin typeface="+mj-lt"/>
            </a:endParaRPr>
          </a:p>
        </p:txBody>
      </p:sp>
      <p:sp>
        <p:nvSpPr>
          <p:cNvPr id="3" name="Content Placeholder 2"/>
          <p:cNvSpPr>
            <a:spLocks noGrp="1"/>
          </p:cNvSpPr>
          <p:nvPr>
            <p:ph idx="1"/>
          </p:nvPr>
        </p:nvSpPr>
        <p:spPr>
          <a:xfrm>
            <a:off x="457200" y="1600201"/>
            <a:ext cx="8229600" cy="2039020"/>
          </a:xfrm>
        </p:spPr>
        <p:txBody>
          <a:bodyPr>
            <a:spAutoFit/>
          </a:bodyPr>
          <a:lstStyle/>
          <a:p>
            <a:pPr marL="0" indent="0">
              <a:spcAft>
                <a:spcPct val="0"/>
              </a:spcAft>
              <a:buNone/>
            </a:pPr>
            <a:r>
              <a:rPr lang="en-US" sz="2400" b="1" dirty="0"/>
              <a:t>Net Exports (</a:t>
            </a:r>
            <a:r>
              <a:rPr lang="en-US" sz="2400" b="1" i="1" dirty="0"/>
              <a:t>EX</a:t>
            </a:r>
            <a:r>
              <a:rPr lang="en-US" sz="2400" b="1" i="1" dirty="0">
                <a:cs typeface="Arial"/>
              </a:rPr>
              <a:t>−</a:t>
            </a:r>
            <a:r>
              <a:rPr lang="en-US" sz="2400" b="1" i="1" dirty="0"/>
              <a:t>IM</a:t>
            </a:r>
            <a:r>
              <a:rPr lang="en-US" sz="2400" b="1" dirty="0"/>
              <a:t>)</a:t>
            </a:r>
          </a:p>
          <a:p>
            <a:pPr>
              <a:spcAft>
                <a:spcPct val="0"/>
              </a:spcAft>
            </a:pPr>
            <a:r>
              <a:rPr lang="en-US" sz="2400" b="1" dirty="0"/>
              <a:t>net exports (</a:t>
            </a:r>
            <a:r>
              <a:rPr lang="en-US" sz="2400" b="1" i="1" dirty="0"/>
              <a:t>EX</a:t>
            </a:r>
            <a:r>
              <a:rPr lang="en-US" sz="2400" b="1" i="1" dirty="0">
                <a:cs typeface="Arial"/>
              </a:rPr>
              <a:t>−</a:t>
            </a:r>
            <a:r>
              <a:rPr lang="en-US" sz="2400" b="1" i="1" dirty="0"/>
              <a:t>IM</a:t>
            </a:r>
            <a:r>
              <a:rPr lang="en-US" sz="2400" b="1" dirty="0"/>
              <a:t>)</a:t>
            </a:r>
            <a:r>
              <a:rPr lang="en-US" sz="2400" b="1" dirty="0">
                <a:solidFill>
                  <a:srgbClr val="006668"/>
                </a:solidFill>
              </a:rPr>
              <a:t>  </a:t>
            </a:r>
            <a:r>
              <a:rPr lang="en-US" sz="2400" dirty="0"/>
              <a:t>The difference between exports (sales to foreigners of U.S.-produced goods and services) and imports (U.S. purchases of goods and services from abroad). The figure can be positive or negative. </a:t>
            </a:r>
          </a:p>
        </p:txBody>
      </p:sp>
    </p:spTree>
    <p:extLst>
      <p:ext uri="{BB962C8B-B14F-4D97-AF65-F5344CB8AC3E}">
        <p14:creationId xmlns:p14="http://schemas.microsoft.com/office/powerpoint/2010/main" val="15424095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6344" y="773120"/>
            <a:ext cx="8229600" cy="553998"/>
          </a:xfrm>
        </p:spPr>
        <p:txBody>
          <a:bodyPr>
            <a:spAutoFit/>
          </a:bodyPr>
          <a:lstStyle/>
          <a:p>
            <a:r>
              <a:rPr lang="en-IN" altLang="en-US" sz="3600" dirty="0">
                <a:latin typeface="+mj-lt"/>
              </a:rPr>
              <a:t>The Income Approach </a:t>
            </a:r>
            <a:r>
              <a:rPr lang="en-IN" altLang="en-US" sz="2800" dirty="0">
                <a:latin typeface="+mj-lt"/>
              </a:rPr>
              <a:t>(1 of 4)</a:t>
            </a:r>
            <a:endParaRPr lang="en-US" sz="2800" dirty="0">
              <a:latin typeface="+mj-lt"/>
            </a:endParaRPr>
          </a:p>
        </p:txBody>
      </p:sp>
      <p:sp>
        <p:nvSpPr>
          <p:cNvPr id="3" name="Content Placeholder 2"/>
          <p:cNvSpPr>
            <a:spLocks noGrp="1"/>
          </p:cNvSpPr>
          <p:nvPr>
            <p:ph idx="1"/>
          </p:nvPr>
        </p:nvSpPr>
        <p:spPr>
          <a:xfrm>
            <a:off x="457200" y="1600201"/>
            <a:ext cx="8229600" cy="4270400"/>
          </a:xfrm>
        </p:spPr>
        <p:txBody>
          <a:bodyPr>
            <a:spAutoFit/>
          </a:bodyPr>
          <a:lstStyle/>
          <a:p>
            <a:pPr>
              <a:spcAft>
                <a:spcPct val="0"/>
              </a:spcAft>
            </a:pPr>
            <a:r>
              <a:rPr lang="en-US" sz="2400" b="1" dirty="0"/>
              <a:t>national income</a:t>
            </a:r>
            <a:r>
              <a:rPr lang="en-US" sz="2400" b="1" dirty="0">
                <a:solidFill>
                  <a:srgbClr val="006668"/>
                </a:solidFill>
              </a:rPr>
              <a:t>  </a:t>
            </a:r>
            <a:r>
              <a:rPr lang="en-US" sz="2400" dirty="0"/>
              <a:t>The total income earned by the factors of production owned by a country’s citizens.</a:t>
            </a:r>
          </a:p>
          <a:p>
            <a:pPr>
              <a:spcAft>
                <a:spcPct val="0"/>
              </a:spcAft>
            </a:pPr>
            <a:r>
              <a:rPr lang="en-US" sz="2400" b="1" dirty="0"/>
              <a:t>compensation of employees</a:t>
            </a:r>
            <a:r>
              <a:rPr lang="en-US" sz="2400" b="1" dirty="0">
                <a:solidFill>
                  <a:srgbClr val="006668"/>
                </a:solidFill>
              </a:rPr>
              <a:t>  </a:t>
            </a:r>
            <a:r>
              <a:rPr lang="en-US" sz="2400" dirty="0"/>
              <a:t>Includes wages, salaries, and various supplements—employer contributions to social insurance and pension funds, for example—paid to households by firms and by the government.  </a:t>
            </a:r>
          </a:p>
          <a:p>
            <a:pPr>
              <a:spcAft>
                <a:spcPct val="0"/>
              </a:spcAft>
            </a:pPr>
            <a:r>
              <a:rPr lang="en-US" sz="2400" b="1" dirty="0"/>
              <a:t>proprietors’ income</a:t>
            </a:r>
            <a:r>
              <a:rPr lang="en-US" sz="2400" b="1" dirty="0">
                <a:solidFill>
                  <a:srgbClr val="006668"/>
                </a:solidFill>
              </a:rPr>
              <a:t>  </a:t>
            </a:r>
            <a:r>
              <a:rPr lang="en-US" sz="2400" dirty="0"/>
              <a:t>The income of unincorporated businesses. </a:t>
            </a:r>
          </a:p>
          <a:p>
            <a:pPr>
              <a:spcAft>
                <a:spcPct val="0"/>
              </a:spcAft>
            </a:pPr>
            <a:r>
              <a:rPr lang="en-US" sz="2400" b="1" dirty="0"/>
              <a:t>rental income</a:t>
            </a:r>
            <a:r>
              <a:rPr lang="en-US" sz="2400" b="1" dirty="0">
                <a:solidFill>
                  <a:srgbClr val="006668"/>
                </a:solidFill>
              </a:rPr>
              <a:t>  </a:t>
            </a:r>
            <a:r>
              <a:rPr lang="en-US" sz="2400" dirty="0"/>
              <a:t>The income received by property owners in the form of rent.</a:t>
            </a:r>
          </a:p>
        </p:txBody>
      </p:sp>
    </p:spTree>
    <p:extLst>
      <p:ext uri="{BB962C8B-B14F-4D97-AF65-F5344CB8AC3E}">
        <p14:creationId xmlns:p14="http://schemas.microsoft.com/office/powerpoint/2010/main" val="38828976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6344" y="773120"/>
            <a:ext cx="8229600" cy="553998"/>
          </a:xfrm>
        </p:spPr>
        <p:txBody>
          <a:bodyPr>
            <a:spAutoFit/>
          </a:bodyPr>
          <a:lstStyle/>
          <a:p>
            <a:r>
              <a:rPr lang="en-IN" altLang="en-US" sz="3600" dirty="0">
                <a:latin typeface="+mj-lt"/>
              </a:rPr>
              <a:t>The Income Approach </a:t>
            </a:r>
            <a:r>
              <a:rPr lang="en-IN" altLang="en-US" sz="2800" dirty="0">
                <a:latin typeface="+mj-lt"/>
              </a:rPr>
              <a:t>(2 of 4)</a:t>
            </a:r>
            <a:endParaRPr lang="en-US" sz="2800" dirty="0">
              <a:latin typeface="+mj-lt"/>
            </a:endParaRPr>
          </a:p>
        </p:txBody>
      </p:sp>
      <p:sp>
        <p:nvSpPr>
          <p:cNvPr id="3" name="Content Placeholder 2"/>
          <p:cNvSpPr>
            <a:spLocks noGrp="1"/>
          </p:cNvSpPr>
          <p:nvPr>
            <p:ph idx="1"/>
          </p:nvPr>
        </p:nvSpPr>
        <p:spPr>
          <a:xfrm>
            <a:off x="457200" y="1600201"/>
            <a:ext cx="8229600" cy="4462760"/>
          </a:xfrm>
        </p:spPr>
        <p:txBody>
          <a:bodyPr>
            <a:spAutoFit/>
          </a:bodyPr>
          <a:lstStyle/>
          <a:p>
            <a:pPr>
              <a:spcAft>
                <a:spcPct val="0"/>
              </a:spcAft>
            </a:pPr>
            <a:r>
              <a:rPr lang="en-US" sz="2400" b="1" dirty="0"/>
              <a:t>corporate profits</a:t>
            </a:r>
            <a:r>
              <a:rPr lang="en-US" sz="2400" b="1" dirty="0">
                <a:solidFill>
                  <a:srgbClr val="006668"/>
                </a:solidFill>
              </a:rPr>
              <a:t>  </a:t>
            </a:r>
            <a:r>
              <a:rPr lang="en-US" sz="2400" dirty="0"/>
              <a:t>The income of corporations.</a:t>
            </a:r>
          </a:p>
          <a:p>
            <a:pPr>
              <a:spcAft>
                <a:spcPct val="0"/>
              </a:spcAft>
            </a:pPr>
            <a:r>
              <a:rPr lang="en-US" sz="2400" b="1" dirty="0"/>
              <a:t>net interest</a:t>
            </a:r>
            <a:r>
              <a:rPr lang="en-US" sz="2400" b="1" dirty="0">
                <a:solidFill>
                  <a:srgbClr val="006668"/>
                </a:solidFill>
              </a:rPr>
              <a:t>  </a:t>
            </a:r>
            <a:r>
              <a:rPr lang="en-US" sz="2400" dirty="0"/>
              <a:t>The interest paid by business. </a:t>
            </a:r>
          </a:p>
          <a:p>
            <a:pPr>
              <a:spcAft>
                <a:spcPct val="0"/>
              </a:spcAft>
            </a:pPr>
            <a:r>
              <a:rPr lang="en-US" sz="2400" b="1" dirty="0"/>
              <a:t>indirect taxes minus subsidies</a:t>
            </a:r>
            <a:r>
              <a:rPr lang="en-US" sz="2400" b="1" dirty="0">
                <a:solidFill>
                  <a:srgbClr val="006668"/>
                </a:solidFill>
              </a:rPr>
              <a:t>  </a:t>
            </a:r>
            <a:r>
              <a:rPr lang="en-US" sz="2400" dirty="0"/>
              <a:t>Taxes such as sales taxes, customs duties, and license fees less subsidies that the government pays for which it receives no goods or services in return. </a:t>
            </a:r>
          </a:p>
          <a:p>
            <a:pPr>
              <a:spcAft>
                <a:spcPct val="0"/>
              </a:spcAft>
            </a:pPr>
            <a:r>
              <a:rPr lang="en-US" sz="2400" b="1" dirty="0"/>
              <a:t>net business transfer payments</a:t>
            </a:r>
            <a:r>
              <a:rPr lang="en-US" sz="2400" b="1" dirty="0">
                <a:solidFill>
                  <a:srgbClr val="006668"/>
                </a:solidFill>
              </a:rPr>
              <a:t>  </a:t>
            </a:r>
            <a:r>
              <a:rPr lang="en-US" sz="2400" dirty="0"/>
              <a:t>Net transfer payments by businesses to others.</a:t>
            </a:r>
          </a:p>
          <a:p>
            <a:pPr>
              <a:spcAft>
                <a:spcPct val="0"/>
              </a:spcAft>
            </a:pPr>
            <a:r>
              <a:rPr lang="en-US" sz="2400" b="1" dirty="0"/>
              <a:t>surplus of government enterprises</a:t>
            </a:r>
            <a:r>
              <a:rPr lang="en-US" sz="2400" b="1" dirty="0">
                <a:solidFill>
                  <a:srgbClr val="006668"/>
                </a:solidFill>
              </a:rPr>
              <a:t>  </a:t>
            </a:r>
            <a:r>
              <a:rPr lang="en-US" sz="2400" dirty="0"/>
              <a:t>Income of government enterprises.</a:t>
            </a:r>
          </a:p>
        </p:txBody>
      </p:sp>
    </p:spTree>
    <p:extLst>
      <p:ext uri="{BB962C8B-B14F-4D97-AF65-F5344CB8AC3E}">
        <p14:creationId xmlns:p14="http://schemas.microsoft.com/office/powerpoint/2010/main" val="42502309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58654"/>
            <a:ext cx="8229600" cy="553998"/>
          </a:xfrm>
        </p:spPr>
        <p:txBody>
          <a:bodyPr>
            <a:spAutoFit/>
          </a:bodyPr>
          <a:lstStyle/>
          <a:p>
            <a:r>
              <a:rPr lang="en-IN" altLang="en-US" sz="3600" dirty="0">
                <a:latin typeface="+mj-lt"/>
              </a:rPr>
              <a:t>Table 21.3 National Income, 2017</a:t>
            </a:r>
          </a:p>
        </p:txBody>
      </p:sp>
      <p:graphicFrame>
        <p:nvGraphicFramePr>
          <p:cNvPr id="6" name="Table 1"/>
          <p:cNvGraphicFramePr>
            <a:graphicFrameLocks/>
          </p:cNvGraphicFramePr>
          <p:nvPr>
            <p:extLst>
              <p:ext uri="{D42A27DB-BD31-4B8C-83A1-F6EECF244321}">
                <p14:modId xmlns:p14="http://schemas.microsoft.com/office/powerpoint/2010/main" val="3511158172"/>
              </p:ext>
            </p:extLst>
          </p:nvPr>
        </p:nvGraphicFramePr>
        <p:xfrm>
          <a:off x="523875" y="1590675"/>
          <a:ext cx="8077200" cy="4084320"/>
        </p:xfrm>
        <a:graphic>
          <a:graphicData uri="http://schemas.openxmlformats.org/drawingml/2006/table">
            <a:tbl>
              <a:tblPr firstRow="1">
                <a:tableStyleId>{0E3FDE45-AF77-4B5C-9715-49D594BDF05E}</a:tableStyleId>
              </a:tblPr>
              <a:tblGrid>
                <a:gridCol w="3438525">
                  <a:extLst>
                    <a:ext uri="{9D8B030D-6E8A-4147-A177-3AD203B41FA5}">
                      <a16:colId xmlns:a16="http://schemas.microsoft.com/office/drawing/2014/main" val="20000"/>
                    </a:ext>
                  </a:extLst>
                </a:gridCol>
                <a:gridCol w="990600">
                  <a:extLst>
                    <a:ext uri="{9D8B030D-6E8A-4147-A177-3AD203B41FA5}">
                      <a16:colId xmlns:a16="http://schemas.microsoft.com/office/drawing/2014/main" val="20001"/>
                    </a:ext>
                  </a:extLst>
                </a:gridCol>
                <a:gridCol w="1066800">
                  <a:extLst>
                    <a:ext uri="{9D8B030D-6E8A-4147-A177-3AD203B41FA5}">
                      <a16:colId xmlns:a16="http://schemas.microsoft.com/office/drawing/2014/main" val="20002"/>
                    </a:ext>
                  </a:extLst>
                </a:gridCol>
                <a:gridCol w="1295400">
                  <a:extLst>
                    <a:ext uri="{9D8B030D-6E8A-4147-A177-3AD203B41FA5}">
                      <a16:colId xmlns:a16="http://schemas.microsoft.com/office/drawing/2014/main" val="20003"/>
                    </a:ext>
                  </a:extLst>
                </a:gridCol>
                <a:gridCol w="1285875">
                  <a:extLst>
                    <a:ext uri="{9D8B030D-6E8A-4147-A177-3AD203B41FA5}">
                      <a16:colId xmlns:a16="http://schemas.microsoft.com/office/drawing/2014/main" val="20004"/>
                    </a:ext>
                  </a:extLst>
                </a:gridCol>
              </a:tblGrid>
              <a:tr h="331024">
                <a:tc>
                  <a:txBody>
                    <a:bodyPr/>
                    <a:lstStyle/>
                    <a:p>
                      <a:r>
                        <a:rPr lang="en-IN" sz="1600" dirty="0">
                          <a:solidFill>
                            <a:srgbClr val="007FA3"/>
                          </a:solidFill>
                        </a:rPr>
                        <a:t>Blank</a:t>
                      </a:r>
                    </a:p>
                  </a:txBody>
                  <a:tcPr>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7FA3"/>
                    </a:solid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IN" sz="1600" b="1" dirty="0">
                          <a:solidFill>
                            <a:schemeClr val="bg1"/>
                          </a:solidFill>
                        </a:rPr>
                        <a:t>Billions of Dollars ($)</a:t>
                      </a:r>
                    </a:p>
                  </a:txBody>
                  <a:tcP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7FA3"/>
                    </a:solid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IN" sz="1600" b="1" dirty="0">
                          <a:solidFill>
                            <a:schemeClr val="bg1"/>
                          </a:solidFill>
                        </a:rPr>
                        <a:t>Billions of Dollars ($)</a:t>
                      </a:r>
                    </a:p>
                  </a:txBody>
                  <a:tcP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7FA3"/>
                    </a:solid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IN" sz="1600" b="1" dirty="0">
                          <a:solidFill>
                            <a:schemeClr val="bg1"/>
                          </a:solidFill>
                        </a:rPr>
                        <a:t>Percentage of National Income (%)</a:t>
                      </a:r>
                    </a:p>
                  </a:txBody>
                  <a:tcP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7FA3"/>
                    </a:solid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IN" sz="1600" b="1" dirty="0">
                          <a:solidFill>
                            <a:schemeClr val="bg1"/>
                          </a:solidFill>
                        </a:rPr>
                        <a:t>Percentage of National Income (%)</a:t>
                      </a:r>
                    </a:p>
                  </a:txBody>
                  <a:tcP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7FA3"/>
                    </a:solidFill>
                  </a:tcPr>
                </a:tc>
                <a:extLst>
                  <a:ext uri="{0D108BD9-81ED-4DB2-BD59-A6C34878D82A}">
                    <a16:rowId xmlns:a16="http://schemas.microsoft.com/office/drawing/2014/main" val="10000"/>
                  </a:ext>
                </a:extLst>
              </a:tr>
              <a:tr h="23488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a:t>National income </a:t>
                      </a:r>
                    </a:p>
                  </a:txBody>
                  <a:tcPr>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IN" sz="1600" dirty="0"/>
                        <a:t>16,607.7</a:t>
                      </a:r>
                    </a:p>
                  </a:txBody>
                  <a:tcP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algn="r"/>
                      <a:r>
                        <a:rPr lang="en-IN" sz="1600" dirty="0">
                          <a:solidFill>
                            <a:srgbClr val="D4EAE4"/>
                          </a:solidFill>
                        </a:rPr>
                        <a:t>Blank</a:t>
                      </a:r>
                      <a:endParaRPr lang="en-IN" sz="1600" dirty="0"/>
                    </a:p>
                  </a:txBody>
                  <a:tcP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IN" sz="1600" dirty="0"/>
                        <a:t>100.0</a:t>
                      </a:r>
                    </a:p>
                  </a:txBody>
                  <a:tcP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algn="r"/>
                      <a:r>
                        <a:rPr lang="en-IN" sz="1600" dirty="0">
                          <a:solidFill>
                            <a:srgbClr val="D4EAE4"/>
                          </a:solidFill>
                        </a:rPr>
                        <a:t>Blank</a:t>
                      </a:r>
                      <a:endParaRPr lang="en-IN" sz="1600" dirty="0"/>
                    </a:p>
                  </a:txBody>
                  <a:tcP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extLst>
                  <a:ext uri="{0D108BD9-81ED-4DB2-BD59-A6C34878D82A}">
                    <a16:rowId xmlns:a16="http://schemas.microsoft.com/office/drawing/2014/main" val="10002"/>
                  </a:ext>
                </a:extLst>
              </a:tr>
              <a:tr h="234889">
                <a:tc>
                  <a:txBody>
                    <a:bodyPr/>
                    <a:lstStyle/>
                    <a:p>
                      <a:r>
                        <a:rPr lang="en-IN" sz="1600" dirty="0"/>
                        <a:t>  Compensation of employees</a:t>
                      </a:r>
                    </a:p>
                  </a:txBody>
                  <a:tcPr>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algn="r"/>
                      <a:r>
                        <a:rPr lang="en-IN" sz="1600" dirty="0">
                          <a:solidFill>
                            <a:srgbClr val="D4EAE4"/>
                          </a:solidFill>
                        </a:rPr>
                        <a:t>Blank</a:t>
                      </a:r>
                      <a:endParaRPr lang="en-IN" sz="1600" dirty="0"/>
                    </a:p>
                  </a:txBody>
                  <a:tcP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algn="r"/>
                      <a:r>
                        <a:rPr lang="en-IN" sz="1600" dirty="0"/>
                        <a:t>10,307.2</a:t>
                      </a:r>
                    </a:p>
                  </a:txBody>
                  <a:tcP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algn="r"/>
                      <a:r>
                        <a:rPr lang="en-IN" sz="1600" dirty="0">
                          <a:solidFill>
                            <a:srgbClr val="D4EAE4"/>
                          </a:solidFill>
                        </a:rPr>
                        <a:t>Blank</a:t>
                      </a:r>
                      <a:endParaRPr lang="en-IN" sz="1600" dirty="0"/>
                    </a:p>
                  </a:txBody>
                  <a:tcP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algn="r"/>
                      <a:r>
                        <a:rPr lang="en-IN" sz="1600" dirty="0"/>
                        <a:t>62.1</a:t>
                      </a:r>
                    </a:p>
                  </a:txBody>
                  <a:tcP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extLst>
                  <a:ext uri="{0D108BD9-81ED-4DB2-BD59-A6C34878D82A}">
                    <a16:rowId xmlns:a16="http://schemas.microsoft.com/office/drawing/2014/main" val="10003"/>
                  </a:ext>
                </a:extLst>
              </a:tr>
              <a:tr h="198614">
                <a:tc>
                  <a:txBody>
                    <a:bodyPr/>
                    <a:lstStyle/>
                    <a:p>
                      <a:r>
                        <a:rPr lang="en-IN" sz="1600" dirty="0"/>
                        <a:t>  Proprietor’s income</a:t>
                      </a:r>
                    </a:p>
                  </a:txBody>
                  <a:tcPr>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algn="r"/>
                      <a:r>
                        <a:rPr lang="en-IN" sz="1600" dirty="0">
                          <a:solidFill>
                            <a:srgbClr val="D4EAE4"/>
                          </a:solidFill>
                        </a:rPr>
                        <a:t>Blank</a:t>
                      </a:r>
                      <a:endParaRPr lang="en-IN" sz="1600" dirty="0"/>
                    </a:p>
                  </a:txBody>
                  <a:tcP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algn="r"/>
                      <a:r>
                        <a:rPr lang="en-IN" sz="1600" dirty="0"/>
                        <a:t>1,386.0</a:t>
                      </a:r>
                    </a:p>
                  </a:txBody>
                  <a:tcP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algn="r"/>
                      <a:r>
                        <a:rPr lang="en-IN" sz="1600" dirty="0">
                          <a:solidFill>
                            <a:srgbClr val="D4EAE4"/>
                          </a:solidFill>
                        </a:rPr>
                        <a:t>Blank</a:t>
                      </a:r>
                      <a:endParaRPr lang="en-IN" sz="1600" dirty="0"/>
                    </a:p>
                  </a:txBody>
                  <a:tcP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algn="r"/>
                      <a:r>
                        <a:rPr lang="en-IN" sz="1600" dirty="0"/>
                        <a:t>8.3</a:t>
                      </a:r>
                    </a:p>
                  </a:txBody>
                  <a:tcP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extLst>
                  <a:ext uri="{0D108BD9-81ED-4DB2-BD59-A6C34878D82A}">
                    <a16:rowId xmlns:a16="http://schemas.microsoft.com/office/drawing/2014/main" val="10011"/>
                  </a:ext>
                </a:extLst>
              </a:tr>
              <a:tr h="198614">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IN" sz="1600" kern="1200" dirty="0">
                          <a:solidFill>
                            <a:schemeClr val="tx1"/>
                          </a:solidFill>
                          <a:latin typeface="+mn-lt"/>
                          <a:ea typeface="+mn-ea"/>
                          <a:cs typeface="+mn-cs"/>
                        </a:rPr>
                        <a:t>  Rental income</a:t>
                      </a:r>
                    </a:p>
                  </a:txBody>
                  <a:tcPr>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algn="r"/>
                      <a:r>
                        <a:rPr lang="en-IN" sz="1600" dirty="0">
                          <a:solidFill>
                            <a:srgbClr val="D4EAE4"/>
                          </a:solidFill>
                        </a:rPr>
                        <a:t>Blank</a:t>
                      </a:r>
                      <a:endParaRPr lang="en-IN" sz="1600" dirty="0"/>
                    </a:p>
                  </a:txBody>
                  <a:tcP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algn="r"/>
                      <a:r>
                        <a:rPr lang="en-IN" sz="1600" dirty="0"/>
                        <a:t>743.9</a:t>
                      </a:r>
                    </a:p>
                  </a:txBody>
                  <a:tcP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algn="r"/>
                      <a:r>
                        <a:rPr lang="en-IN" sz="1600" dirty="0">
                          <a:solidFill>
                            <a:srgbClr val="D4EAE4"/>
                          </a:solidFill>
                        </a:rPr>
                        <a:t>Blank</a:t>
                      </a:r>
                      <a:endParaRPr lang="en-IN" sz="1600" dirty="0"/>
                    </a:p>
                  </a:txBody>
                  <a:tcP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algn="r"/>
                      <a:r>
                        <a:rPr lang="en-IN" sz="1600" dirty="0"/>
                        <a:t>4.5</a:t>
                      </a:r>
                    </a:p>
                  </a:txBody>
                  <a:tcP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extLst>
                  <a:ext uri="{0D108BD9-81ED-4DB2-BD59-A6C34878D82A}">
                    <a16:rowId xmlns:a16="http://schemas.microsoft.com/office/drawing/2014/main" val="10004"/>
                  </a:ext>
                </a:extLst>
              </a:tr>
              <a:tr h="198614">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IN" sz="1600" kern="1200" dirty="0">
                          <a:solidFill>
                            <a:schemeClr val="tx1"/>
                          </a:solidFill>
                          <a:latin typeface="+mn-lt"/>
                          <a:ea typeface="+mn-ea"/>
                          <a:cs typeface="+mn-cs"/>
                        </a:rPr>
                        <a:t>  Corporate profits</a:t>
                      </a:r>
                    </a:p>
                  </a:txBody>
                  <a:tcPr>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algn="r"/>
                      <a:r>
                        <a:rPr lang="en-IN" sz="1600" dirty="0">
                          <a:solidFill>
                            <a:srgbClr val="D4EAE4"/>
                          </a:solidFill>
                        </a:rPr>
                        <a:t>Blank</a:t>
                      </a:r>
                      <a:endParaRPr lang="en-IN" sz="1600" dirty="0"/>
                    </a:p>
                  </a:txBody>
                  <a:tcP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algn="r"/>
                      <a:r>
                        <a:rPr lang="en-IN" sz="1600" dirty="0"/>
                        <a:t>2,164.6</a:t>
                      </a:r>
                    </a:p>
                  </a:txBody>
                  <a:tcP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algn="r"/>
                      <a:r>
                        <a:rPr lang="en-IN" sz="1600" dirty="0">
                          <a:solidFill>
                            <a:srgbClr val="D4EAE4"/>
                          </a:solidFill>
                        </a:rPr>
                        <a:t>Blank</a:t>
                      </a:r>
                      <a:endParaRPr lang="en-IN" sz="1600" dirty="0"/>
                    </a:p>
                  </a:txBody>
                  <a:tcP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algn="r"/>
                      <a:r>
                        <a:rPr lang="en-IN" sz="1600" dirty="0"/>
                        <a:t>13.0</a:t>
                      </a:r>
                    </a:p>
                  </a:txBody>
                  <a:tcP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extLst>
                  <a:ext uri="{0D108BD9-81ED-4DB2-BD59-A6C34878D82A}">
                    <a16:rowId xmlns:a16="http://schemas.microsoft.com/office/drawing/2014/main" val="10005"/>
                  </a:ext>
                </a:extLst>
              </a:tr>
              <a:tr h="198614">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IN" sz="1600" kern="1200" dirty="0">
                          <a:solidFill>
                            <a:schemeClr val="tx1"/>
                          </a:solidFill>
                          <a:latin typeface="+mn-lt"/>
                          <a:ea typeface="+mn-ea"/>
                          <a:cs typeface="+mn-cs"/>
                        </a:rPr>
                        <a:t>  Net interest</a:t>
                      </a:r>
                    </a:p>
                  </a:txBody>
                  <a:tcPr>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algn="r"/>
                      <a:r>
                        <a:rPr lang="en-IN" sz="1600" dirty="0">
                          <a:solidFill>
                            <a:srgbClr val="D4EAE4"/>
                          </a:solidFill>
                        </a:rPr>
                        <a:t>Blank</a:t>
                      </a:r>
                      <a:endParaRPr lang="en-IN" sz="1600" dirty="0"/>
                    </a:p>
                  </a:txBody>
                  <a:tcP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algn="r"/>
                      <a:r>
                        <a:rPr lang="en-IN" sz="1600" dirty="0"/>
                        <a:t>586.4</a:t>
                      </a:r>
                    </a:p>
                  </a:txBody>
                  <a:tcP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algn="r"/>
                      <a:r>
                        <a:rPr lang="en-IN" sz="1600" dirty="0">
                          <a:solidFill>
                            <a:srgbClr val="D4EAE4"/>
                          </a:solidFill>
                        </a:rPr>
                        <a:t>Blank</a:t>
                      </a:r>
                      <a:endParaRPr lang="en-IN" sz="1600" dirty="0"/>
                    </a:p>
                  </a:txBody>
                  <a:tcP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algn="r"/>
                      <a:r>
                        <a:rPr lang="en-IN" sz="1600" dirty="0"/>
                        <a:t>3.5</a:t>
                      </a:r>
                    </a:p>
                  </a:txBody>
                  <a:tcP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extLst>
                  <a:ext uri="{0D108BD9-81ED-4DB2-BD59-A6C34878D82A}">
                    <a16:rowId xmlns:a16="http://schemas.microsoft.com/office/drawing/2014/main" val="10006"/>
                  </a:ext>
                </a:extLst>
              </a:tr>
              <a:tr h="198614">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IN" sz="1600" kern="1200" dirty="0">
                          <a:solidFill>
                            <a:schemeClr val="tx1"/>
                          </a:solidFill>
                          <a:latin typeface="+mn-lt"/>
                          <a:ea typeface="+mn-ea"/>
                          <a:cs typeface="+mn-cs"/>
                        </a:rPr>
                        <a:t>  Indirect taxes minus subsidies</a:t>
                      </a:r>
                    </a:p>
                  </a:txBody>
                  <a:tcPr>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algn="r"/>
                      <a:r>
                        <a:rPr lang="en-IN" sz="1600" dirty="0">
                          <a:solidFill>
                            <a:srgbClr val="D4EAE4"/>
                          </a:solidFill>
                        </a:rPr>
                        <a:t>Blank</a:t>
                      </a:r>
                      <a:endParaRPr lang="en-IN" sz="1600" dirty="0"/>
                    </a:p>
                  </a:txBody>
                  <a:tcP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algn="r"/>
                      <a:r>
                        <a:rPr lang="en-IN" sz="1600" dirty="0"/>
                        <a:t>1,268.8</a:t>
                      </a:r>
                    </a:p>
                  </a:txBody>
                  <a:tcP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algn="r"/>
                      <a:r>
                        <a:rPr lang="en-IN" sz="1600" dirty="0">
                          <a:solidFill>
                            <a:srgbClr val="D4EAE4"/>
                          </a:solidFill>
                        </a:rPr>
                        <a:t>Blank</a:t>
                      </a:r>
                      <a:endParaRPr lang="en-IN" sz="1600" dirty="0"/>
                    </a:p>
                  </a:txBody>
                  <a:tcP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algn="r"/>
                      <a:r>
                        <a:rPr lang="en-IN" sz="1600" dirty="0"/>
                        <a:t>7.6</a:t>
                      </a:r>
                    </a:p>
                  </a:txBody>
                  <a:tcP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extLst>
                  <a:ext uri="{0D108BD9-81ED-4DB2-BD59-A6C34878D82A}">
                    <a16:rowId xmlns:a16="http://schemas.microsoft.com/office/drawing/2014/main" val="10007"/>
                  </a:ext>
                </a:extLst>
              </a:tr>
              <a:tr h="198614">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IN" sz="1600" kern="1200" dirty="0">
                          <a:solidFill>
                            <a:schemeClr val="tx1"/>
                          </a:solidFill>
                          <a:latin typeface="+mn-lt"/>
                          <a:ea typeface="+mn-ea"/>
                          <a:cs typeface="+mn-cs"/>
                        </a:rPr>
                        <a:t>  Net business transfer payments</a:t>
                      </a:r>
                    </a:p>
                  </a:txBody>
                  <a:tcPr>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algn="r"/>
                      <a:r>
                        <a:rPr lang="en-IN" sz="1600" dirty="0">
                          <a:solidFill>
                            <a:srgbClr val="D4EAE4"/>
                          </a:solidFill>
                        </a:rPr>
                        <a:t>Blank</a:t>
                      </a:r>
                      <a:endParaRPr lang="en-IN" sz="1600" dirty="0"/>
                    </a:p>
                  </a:txBody>
                  <a:tcP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algn="r"/>
                      <a:r>
                        <a:rPr lang="en-IN" sz="1600" dirty="0"/>
                        <a:t>161.8</a:t>
                      </a:r>
                    </a:p>
                  </a:txBody>
                  <a:tcP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algn="r"/>
                      <a:r>
                        <a:rPr lang="en-IN" sz="1600" dirty="0">
                          <a:solidFill>
                            <a:srgbClr val="D4EAE4"/>
                          </a:solidFill>
                        </a:rPr>
                        <a:t>Blank</a:t>
                      </a:r>
                      <a:endParaRPr lang="en-IN" sz="1600" dirty="0"/>
                    </a:p>
                  </a:txBody>
                  <a:tcP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algn="r"/>
                      <a:r>
                        <a:rPr lang="en-IN" sz="1600" dirty="0"/>
                        <a:t>1.0</a:t>
                      </a:r>
                    </a:p>
                  </a:txBody>
                  <a:tcP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extLst>
                  <a:ext uri="{0D108BD9-81ED-4DB2-BD59-A6C34878D82A}">
                    <a16:rowId xmlns:a16="http://schemas.microsoft.com/office/drawing/2014/main" val="10008"/>
                  </a:ext>
                </a:extLst>
              </a:tr>
              <a:tr h="198614">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IN" sz="1600" kern="1200" dirty="0">
                          <a:solidFill>
                            <a:schemeClr val="tx1"/>
                          </a:solidFill>
                          <a:latin typeface="+mn-lt"/>
                          <a:ea typeface="+mn-ea"/>
                          <a:cs typeface="+mn-cs"/>
                        </a:rPr>
                        <a:t>  Surplus of government enterprises</a:t>
                      </a:r>
                    </a:p>
                  </a:txBody>
                  <a:tcPr>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algn="r"/>
                      <a:r>
                        <a:rPr lang="en-IN" sz="1600" dirty="0">
                          <a:solidFill>
                            <a:srgbClr val="D4EAE4"/>
                          </a:solidFill>
                        </a:rPr>
                        <a:t>Blank</a:t>
                      </a:r>
                      <a:endParaRPr lang="en-IN" sz="1600" dirty="0"/>
                    </a:p>
                  </a:txBody>
                  <a:tcP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algn="r"/>
                      <a:r>
                        <a:rPr lang="en-IN" sz="1600" dirty="0"/>
                        <a:t>−11.0</a:t>
                      </a:r>
                    </a:p>
                  </a:txBody>
                  <a:tcP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algn="r"/>
                      <a:r>
                        <a:rPr lang="en-IN" sz="1600" dirty="0">
                          <a:solidFill>
                            <a:srgbClr val="D4EAE4"/>
                          </a:solidFill>
                        </a:rPr>
                        <a:t>Blank</a:t>
                      </a:r>
                      <a:endParaRPr lang="en-IN" sz="1600" dirty="0"/>
                    </a:p>
                  </a:txBody>
                  <a:tcP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algn="r"/>
                      <a:r>
                        <a:rPr lang="en-IN" sz="1600" dirty="0"/>
                        <a:t>−0.1</a:t>
                      </a:r>
                    </a:p>
                  </a:txBody>
                  <a:tcP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extLst>
                  <a:ext uri="{0D108BD9-81ED-4DB2-BD59-A6C34878D82A}">
                    <a16:rowId xmlns:a16="http://schemas.microsoft.com/office/drawing/2014/main" val="10009"/>
                  </a:ext>
                </a:extLst>
              </a:tr>
            </a:tbl>
          </a:graphicData>
        </a:graphic>
      </p:graphicFrame>
      <p:sp>
        <p:nvSpPr>
          <p:cNvPr id="3" name="Content Placeholder 2"/>
          <p:cNvSpPr>
            <a:spLocks noGrp="1"/>
          </p:cNvSpPr>
          <p:nvPr>
            <p:ph idx="1"/>
          </p:nvPr>
        </p:nvSpPr>
        <p:spPr>
          <a:xfrm>
            <a:off x="433388" y="5973295"/>
            <a:ext cx="8229600" cy="275105"/>
          </a:xfrm>
        </p:spPr>
        <p:txBody>
          <a:bodyPr/>
          <a:lstStyle/>
          <a:p>
            <a:pPr marL="0" indent="0">
              <a:buNone/>
            </a:pPr>
            <a:r>
              <a:rPr lang="en-US" i="1" dirty="0"/>
              <a:t>Source: </a:t>
            </a:r>
            <a:r>
              <a:rPr lang="en-US" dirty="0"/>
              <a:t>U.S. Bureau of Economic Analysis, March 28, 2018.</a:t>
            </a:r>
          </a:p>
        </p:txBody>
      </p:sp>
    </p:spTree>
    <p:extLst>
      <p:ext uri="{BB962C8B-B14F-4D97-AF65-F5344CB8AC3E}">
        <p14:creationId xmlns:p14="http://schemas.microsoft.com/office/powerpoint/2010/main" val="38366052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6344" y="773120"/>
            <a:ext cx="8229600" cy="553998"/>
          </a:xfrm>
        </p:spPr>
        <p:txBody>
          <a:bodyPr>
            <a:spAutoFit/>
          </a:bodyPr>
          <a:lstStyle/>
          <a:p>
            <a:r>
              <a:rPr lang="en-IN" altLang="en-US" sz="3600" dirty="0">
                <a:latin typeface="+mj-lt"/>
              </a:rPr>
              <a:t>The Income Approach </a:t>
            </a:r>
            <a:r>
              <a:rPr lang="en-IN" altLang="en-US" sz="2800" dirty="0">
                <a:latin typeface="+mj-lt"/>
              </a:rPr>
              <a:t>(3 of 4)</a:t>
            </a:r>
            <a:endParaRPr lang="en-US" sz="2800" dirty="0">
              <a:latin typeface="+mj-lt"/>
            </a:endParaRPr>
          </a:p>
        </p:txBody>
      </p:sp>
      <p:sp>
        <p:nvSpPr>
          <p:cNvPr id="3" name="Content Placeholder 2"/>
          <p:cNvSpPr>
            <a:spLocks noGrp="1"/>
          </p:cNvSpPr>
          <p:nvPr>
            <p:ph idx="1"/>
          </p:nvPr>
        </p:nvSpPr>
        <p:spPr>
          <a:xfrm>
            <a:off x="457200" y="1600201"/>
            <a:ext cx="8229600" cy="2231380"/>
          </a:xfrm>
        </p:spPr>
        <p:txBody>
          <a:bodyPr>
            <a:spAutoFit/>
          </a:bodyPr>
          <a:lstStyle/>
          <a:p>
            <a:r>
              <a:rPr lang="en-US" sz="2400" b="1" dirty="0"/>
              <a:t>net national product (NNP)</a:t>
            </a:r>
            <a:r>
              <a:rPr lang="en-US" sz="2400" b="1" dirty="0">
                <a:solidFill>
                  <a:srgbClr val="006668"/>
                </a:solidFill>
              </a:rPr>
              <a:t>   </a:t>
            </a:r>
            <a:r>
              <a:rPr lang="en-US" sz="2400" dirty="0"/>
              <a:t>Gross national product minus depreciation; a nation’s total product minus what is required to maintain the value of its capital stock.</a:t>
            </a:r>
          </a:p>
          <a:p>
            <a:r>
              <a:rPr lang="en-US" sz="2400" b="1" dirty="0"/>
              <a:t>statistical discrepancy</a:t>
            </a:r>
            <a:r>
              <a:rPr lang="en-US" sz="2400" b="1" dirty="0">
                <a:solidFill>
                  <a:srgbClr val="006668"/>
                </a:solidFill>
              </a:rPr>
              <a:t>  </a:t>
            </a:r>
            <a:r>
              <a:rPr lang="en-US" sz="2400" dirty="0"/>
              <a:t>Data measurement error.</a:t>
            </a:r>
          </a:p>
          <a:p>
            <a:r>
              <a:rPr lang="en-US" sz="2400" b="1" dirty="0"/>
              <a:t>personal income</a:t>
            </a:r>
            <a:r>
              <a:rPr lang="en-US" sz="2400" b="1" dirty="0">
                <a:solidFill>
                  <a:srgbClr val="006668"/>
                </a:solidFill>
              </a:rPr>
              <a:t>  </a:t>
            </a:r>
            <a:r>
              <a:rPr lang="en-US" sz="2400" dirty="0"/>
              <a:t>The total income of households.</a:t>
            </a:r>
          </a:p>
        </p:txBody>
      </p:sp>
    </p:spTree>
    <p:extLst>
      <p:ext uri="{BB962C8B-B14F-4D97-AF65-F5344CB8AC3E}">
        <p14:creationId xmlns:p14="http://schemas.microsoft.com/office/powerpoint/2010/main" val="18447539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4656"/>
            <a:ext cx="8229600" cy="1107996"/>
          </a:xfrm>
        </p:spPr>
        <p:txBody>
          <a:bodyPr>
            <a:spAutoFit/>
          </a:bodyPr>
          <a:lstStyle/>
          <a:p>
            <a:r>
              <a:rPr lang="en-IN" altLang="en-US" sz="3600" dirty="0">
                <a:latin typeface="+mj-lt"/>
              </a:rPr>
              <a:t>Table 21.4 GDP, GNP, NNP, and National Income, 2017</a:t>
            </a:r>
          </a:p>
        </p:txBody>
      </p:sp>
      <p:graphicFrame>
        <p:nvGraphicFramePr>
          <p:cNvPr id="6" name="Table 1"/>
          <p:cNvGraphicFramePr>
            <a:graphicFrameLocks/>
          </p:cNvGraphicFramePr>
          <p:nvPr>
            <p:extLst>
              <p:ext uri="{D42A27DB-BD31-4B8C-83A1-F6EECF244321}">
                <p14:modId xmlns:p14="http://schemas.microsoft.com/office/powerpoint/2010/main" val="3621975017"/>
              </p:ext>
            </p:extLst>
          </p:nvPr>
        </p:nvGraphicFramePr>
        <p:xfrm>
          <a:off x="523874" y="1602999"/>
          <a:ext cx="8081608" cy="4146498"/>
        </p:xfrm>
        <a:graphic>
          <a:graphicData uri="http://schemas.openxmlformats.org/drawingml/2006/table">
            <a:tbl>
              <a:tblPr firstRow="1">
                <a:tableStyleId>{0E3FDE45-AF77-4B5C-9715-49D594BDF05E}</a:tableStyleId>
              </a:tblPr>
              <a:tblGrid>
                <a:gridCol w="5628440">
                  <a:extLst>
                    <a:ext uri="{9D8B030D-6E8A-4147-A177-3AD203B41FA5}">
                      <a16:colId xmlns:a16="http://schemas.microsoft.com/office/drawing/2014/main" val="20000"/>
                    </a:ext>
                  </a:extLst>
                </a:gridCol>
                <a:gridCol w="2453168">
                  <a:extLst>
                    <a:ext uri="{9D8B030D-6E8A-4147-A177-3AD203B41FA5}">
                      <a16:colId xmlns:a16="http://schemas.microsoft.com/office/drawing/2014/main" val="20001"/>
                    </a:ext>
                  </a:extLst>
                </a:gridCol>
              </a:tblGrid>
              <a:tr h="348192">
                <a:tc>
                  <a:txBody>
                    <a:bodyPr/>
                    <a:lstStyle/>
                    <a:p>
                      <a:r>
                        <a:rPr lang="en-IN" sz="1800" dirty="0">
                          <a:solidFill>
                            <a:srgbClr val="007FA3"/>
                          </a:solidFill>
                        </a:rPr>
                        <a:t>Blank</a:t>
                      </a:r>
                    </a:p>
                  </a:txBody>
                  <a:tcPr marL="94961" marR="94961" marT="47481" marB="47481">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7FA3"/>
                    </a:solidFill>
                  </a:tcPr>
                </a:tc>
                <a:tc>
                  <a:txBody>
                    <a:bodyPr/>
                    <a:lstStyle/>
                    <a:p>
                      <a:pPr algn="r"/>
                      <a:r>
                        <a:rPr lang="en-IN" sz="1800" b="1" dirty="0">
                          <a:solidFill>
                            <a:schemeClr val="bg1"/>
                          </a:solidFill>
                        </a:rPr>
                        <a:t>Billions of Dollars</a:t>
                      </a:r>
                      <a:r>
                        <a:rPr lang="en-IN" sz="1800" b="1" baseline="0" dirty="0">
                          <a:solidFill>
                            <a:schemeClr val="bg1"/>
                          </a:solidFill>
                        </a:rPr>
                        <a:t> </a:t>
                      </a:r>
                      <a:r>
                        <a:rPr lang="en-IN" sz="1800" b="1" dirty="0">
                          <a:solidFill>
                            <a:schemeClr val="bg1"/>
                          </a:solidFill>
                        </a:rPr>
                        <a:t>($)</a:t>
                      </a:r>
                    </a:p>
                  </a:txBody>
                  <a:tcPr marL="94961" marR="94961" marT="47481" marB="47481">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7FA3"/>
                    </a:solidFill>
                  </a:tcPr>
                </a:tc>
                <a:extLst>
                  <a:ext uri="{0D108BD9-81ED-4DB2-BD59-A6C34878D82A}">
                    <a16:rowId xmlns:a16="http://schemas.microsoft.com/office/drawing/2014/main" val="10000"/>
                  </a:ext>
                </a:extLst>
              </a:tr>
              <a:tr h="348192">
                <a:tc>
                  <a:txBody>
                    <a:bodyPr/>
                    <a:lstStyle/>
                    <a:p>
                      <a:r>
                        <a:rPr lang="en-IN" sz="1800" b="1" dirty="0"/>
                        <a:t>GDP</a:t>
                      </a:r>
                      <a:r>
                        <a:rPr lang="en-IN" sz="1800" dirty="0"/>
                        <a:t> </a:t>
                      </a:r>
                    </a:p>
                  </a:txBody>
                  <a:tcPr marL="94961" marR="94961" marT="47481" marB="47481">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lvl="0" algn="r"/>
                      <a:r>
                        <a:rPr lang="en-IN" sz="1800" dirty="0"/>
                        <a:t>19,390.6</a:t>
                      </a:r>
                    </a:p>
                  </a:txBody>
                  <a:tcPr marL="94961" marR="94961" marT="47481" marB="47481" anchor="b">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extLst>
                  <a:ext uri="{0D108BD9-81ED-4DB2-BD59-A6C34878D82A}">
                    <a16:rowId xmlns:a16="http://schemas.microsoft.com/office/drawing/2014/main" val="10002"/>
                  </a:ext>
                </a:extLst>
              </a:tr>
              <a:tr h="348192">
                <a:tc>
                  <a:txBody>
                    <a:bodyPr/>
                    <a:lstStyle/>
                    <a:p>
                      <a:pPr marL="117475" marR="0" lvl="1" indent="-117475" algn="l" defTabSz="914400" rtl="0" eaLnBrk="1" fontAlgn="auto" latinLnBrk="0" hangingPunct="1">
                        <a:lnSpc>
                          <a:spcPct val="100000"/>
                        </a:lnSpc>
                        <a:spcBef>
                          <a:spcPts val="0"/>
                        </a:spcBef>
                        <a:spcAft>
                          <a:spcPts val="0"/>
                        </a:spcAft>
                        <a:buClrTx/>
                        <a:buSzTx/>
                        <a:buFontTx/>
                        <a:buNone/>
                        <a:tabLst/>
                        <a:defRPr/>
                      </a:pPr>
                      <a:r>
                        <a:rPr lang="en-IN" sz="1800" kern="1200" dirty="0">
                          <a:solidFill>
                            <a:schemeClr val="tx1"/>
                          </a:solidFill>
                          <a:latin typeface="+mn-lt"/>
                          <a:ea typeface="+mn-ea"/>
                          <a:cs typeface="+mn-cs"/>
                        </a:rPr>
                        <a:t>  Plus: Receipts of factor income from the rest of the world</a:t>
                      </a:r>
                    </a:p>
                  </a:txBody>
                  <a:tcPr marL="94961" marR="94961" marT="47481" marB="47481">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lvl="0" algn="r"/>
                      <a:r>
                        <a:rPr lang="en-IN" sz="1800" dirty="0"/>
                        <a:t>+934.7</a:t>
                      </a:r>
                    </a:p>
                  </a:txBody>
                  <a:tcPr marL="94961" marR="94961" marT="47481" marB="47481" anchor="b">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extLst>
                  <a:ext uri="{0D108BD9-81ED-4DB2-BD59-A6C34878D82A}">
                    <a16:rowId xmlns:a16="http://schemas.microsoft.com/office/drawing/2014/main" val="10003"/>
                  </a:ext>
                </a:extLst>
              </a:tr>
              <a:tr h="348192">
                <a:tc>
                  <a:txBody>
                    <a:bodyPr/>
                    <a:lstStyle/>
                    <a:p>
                      <a:pPr marL="117475" marR="0" lvl="1" indent="-117475" algn="l" defTabSz="914400" rtl="0" eaLnBrk="1" fontAlgn="auto" latinLnBrk="0" hangingPunct="1">
                        <a:lnSpc>
                          <a:spcPct val="100000"/>
                        </a:lnSpc>
                        <a:spcBef>
                          <a:spcPts val="0"/>
                        </a:spcBef>
                        <a:spcAft>
                          <a:spcPts val="0"/>
                        </a:spcAft>
                        <a:buClrTx/>
                        <a:buSzTx/>
                        <a:buFontTx/>
                        <a:buNone/>
                        <a:tabLst/>
                        <a:defRPr/>
                      </a:pPr>
                      <a:r>
                        <a:rPr lang="en-IN" sz="1800" kern="1200" dirty="0">
                          <a:solidFill>
                            <a:schemeClr val="tx1"/>
                          </a:solidFill>
                          <a:latin typeface="+mn-lt"/>
                          <a:ea typeface="+mn-ea"/>
                          <a:cs typeface="+mn-cs"/>
                        </a:rPr>
                        <a:t>  Less: Payments of factor income to the rest of the world</a:t>
                      </a:r>
                    </a:p>
                  </a:txBody>
                  <a:tcPr marL="94961" marR="94961" marT="47481" marB="47481">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lvl="0" algn="r"/>
                      <a:r>
                        <a:rPr lang="en-IN" sz="1800" dirty="0"/>
                        <a:t>−717.9</a:t>
                      </a:r>
                    </a:p>
                  </a:txBody>
                  <a:tcPr marL="94961" marR="94961" marT="47481" marB="47481" anchor="b">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extLst>
                  <a:ext uri="{0D108BD9-81ED-4DB2-BD59-A6C34878D82A}">
                    <a16:rowId xmlns:a16="http://schemas.microsoft.com/office/drawing/2014/main" val="10011"/>
                  </a:ext>
                </a:extLst>
              </a:tr>
              <a:tr h="348192">
                <a:tc>
                  <a:txBody>
                    <a:bodyPr/>
                    <a:lstStyle/>
                    <a:p>
                      <a:r>
                        <a:rPr lang="en-IN" sz="1800" dirty="0"/>
                        <a:t>Equals: </a:t>
                      </a:r>
                      <a:r>
                        <a:rPr lang="en-IN" sz="1800" b="0" dirty="0"/>
                        <a:t>GNP</a:t>
                      </a:r>
                    </a:p>
                  </a:txBody>
                  <a:tcPr marL="94961" marR="94961" marT="47481" marB="47481">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algn="r"/>
                      <a:r>
                        <a:rPr lang="en-IN" sz="1800" dirty="0"/>
                        <a:t>19,607.4</a:t>
                      </a:r>
                    </a:p>
                  </a:txBody>
                  <a:tcPr marL="94961" marR="94961" marT="47481" marB="47481" anchor="b">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extLst>
                  <a:ext uri="{0D108BD9-81ED-4DB2-BD59-A6C34878D82A}">
                    <a16:rowId xmlns:a16="http://schemas.microsoft.com/office/drawing/2014/main" val="10004"/>
                  </a:ext>
                </a:extLst>
              </a:tr>
              <a:tr h="348192">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IN" sz="1800" kern="1200" dirty="0">
                          <a:solidFill>
                            <a:schemeClr val="tx1"/>
                          </a:solidFill>
                          <a:latin typeface="+mn-lt"/>
                          <a:ea typeface="+mn-ea"/>
                          <a:cs typeface="+mn-cs"/>
                        </a:rPr>
                        <a:t>  Less: Depreciation</a:t>
                      </a:r>
                    </a:p>
                  </a:txBody>
                  <a:tcPr marL="94961" marR="94961" marT="47481" marB="47481">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algn="r"/>
                      <a:r>
                        <a:rPr lang="en-IN" sz="1800" dirty="0"/>
                        <a:t>−3,034.7</a:t>
                      </a:r>
                    </a:p>
                  </a:txBody>
                  <a:tcPr marL="94961" marR="94961" marT="47481" marB="47481" anchor="b">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extLst>
                  <a:ext uri="{0D108BD9-81ED-4DB2-BD59-A6C34878D82A}">
                    <a16:rowId xmlns:a16="http://schemas.microsoft.com/office/drawing/2014/main" val="10005"/>
                  </a:ext>
                </a:extLst>
              </a:tr>
              <a:tr h="348192">
                <a:tc>
                  <a:txBody>
                    <a:bodyPr/>
                    <a:lstStyle/>
                    <a:p>
                      <a:r>
                        <a:rPr lang="en-IN" sz="1800" dirty="0"/>
                        <a:t>Equals: </a:t>
                      </a:r>
                      <a:r>
                        <a:rPr lang="en-IN" sz="1800" b="0" dirty="0"/>
                        <a:t>Net national product (NNP</a:t>
                      </a:r>
                      <a:r>
                        <a:rPr lang="en-IN" sz="1800" b="1" dirty="0"/>
                        <a:t>)</a:t>
                      </a:r>
                    </a:p>
                  </a:txBody>
                  <a:tcPr marL="94961" marR="94961" marT="47481" marB="47481">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algn="r"/>
                      <a:r>
                        <a:rPr lang="en-IN" sz="1800" dirty="0"/>
                        <a:t>16,572.7</a:t>
                      </a:r>
                    </a:p>
                  </a:txBody>
                  <a:tcPr marL="94961" marR="94961" marT="47481" marB="47481" anchor="b">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extLst>
                  <a:ext uri="{0D108BD9-81ED-4DB2-BD59-A6C34878D82A}">
                    <a16:rowId xmlns:a16="http://schemas.microsoft.com/office/drawing/2014/main" val="10006"/>
                  </a:ext>
                </a:extLst>
              </a:tr>
              <a:tr h="348192">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IN" sz="1800" kern="1200" dirty="0">
                          <a:solidFill>
                            <a:schemeClr val="tx1"/>
                          </a:solidFill>
                          <a:latin typeface="+mn-lt"/>
                          <a:ea typeface="+mn-ea"/>
                          <a:cs typeface="+mn-cs"/>
                        </a:rPr>
                        <a:t>  Less: Statistical discrepancy</a:t>
                      </a:r>
                    </a:p>
                  </a:txBody>
                  <a:tcPr marL="94961" marR="94961" marT="47481" marB="47481">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algn="r"/>
                      <a:r>
                        <a:rPr lang="en-IN" sz="1800" dirty="0"/>
                        <a:t>−(−35.0)</a:t>
                      </a:r>
                    </a:p>
                  </a:txBody>
                  <a:tcPr marL="94961" marR="94961" marT="47481" marB="47481" anchor="b">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extLst>
                  <a:ext uri="{0D108BD9-81ED-4DB2-BD59-A6C34878D82A}">
                    <a16:rowId xmlns:a16="http://schemas.microsoft.com/office/drawing/2014/main" val="10007"/>
                  </a:ext>
                </a:extLst>
              </a:tr>
              <a:tr h="34819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a:t>Equals: </a:t>
                      </a:r>
                      <a:r>
                        <a:rPr lang="en-IN" sz="1800" b="0" dirty="0"/>
                        <a:t>National income</a:t>
                      </a:r>
                    </a:p>
                  </a:txBody>
                  <a:tcPr marL="94961" marR="94961" marT="47481" marB="47481">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algn="r"/>
                      <a:r>
                        <a:rPr lang="en-IN" sz="1800" dirty="0"/>
                        <a:t>16,607.7</a:t>
                      </a:r>
                    </a:p>
                  </a:txBody>
                  <a:tcPr marL="94961" marR="94961" marT="47481" marB="47481">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extLst>
                  <a:ext uri="{0D108BD9-81ED-4DB2-BD59-A6C34878D82A}">
                    <a16:rowId xmlns:a16="http://schemas.microsoft.com/office/drawing/2014/main" val="10008"/>
                  </a:ext>
                </a:extLst>
              </a:tr>
            </a:tbl>
          </a:graphicData>
        </a:graphic>
      </p:graphicFrame>
      <p:sp>
        <p:nvSpPr>
          <p:cNvPr id="3" name="Content Placeholder 2"/>
          <p:cNvSpPr>
            <a:spLocks noGrp="1"/>
          </p:cNvSpPr>
          <p:nvPr>
            <p:ph idx="1"/>
          </p:nvPr>
        </p:nvSpPr>
        <p:spPr>
          <a:xfrm>
            <a:off x="433388" y="6120793"/>
            <a:ext cx="8229600" cy="275105"/>
          </a:xfrm>
        </p:spPr>
        <p:txBody>
          <a:bodyPr/>
          <a:lstStyle/>
          <a:p>
            <a:pPr marL="0" indent="0">
              <a:buNone/>
            </a:pPr>
            <a:r>
              <a:rPr lang="en-US" sz="1800" i="1" dirty="0"/>
              <a:t>Source: </a:t>
            </a:r>
            <a:r>
              <a:rPr lang="en-US" sz="1800" dirty="0"/>
              <a:t>U.S. Bureau of Economic Analysis, March 28, 2018.</a:t>
            </a:r>
          </a:p>
        </p:txBody>
      </p:sp>
    </p:spTree>
    <p:extLst>
      <p:ext uri="{BB962C8B-B14F-4D97-AF65-F5344CB8AC3E}">
        <p14:creationId xmlns:p14="http://schemas.microsoft.com/office/powerpoint/2010/main" val="21221892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6344" y="773120"/>
            <a:ext cx="8229600" cy="553998"/>
          </a:xfrm>
        </p:spPr>
        <p:txBody>
          <a:bodyPr>
            <a:spAutoFit/>
          </a:bodyPr>
          <a:lstStyle/>
          <a:p>
            <a:r>
              <a:rPr lang="en-IN" altLang="en-US" sz="3600" dirty="0">
                <a:latin typeface="+mj-lt"/>
              </a:rPr>
              <a:t>The Income Approach </a:t>
            </a:r>
            <a:r>
              <a:rPr lang="en-IN" altLang="en-US" sz="2800" dirty="0">
                <a:latin typeface="+mj-lt"/>
              </a:rPr>
              <a:t>(4 of 4)</a:t>
            </a:r>
            <a:endParaRPr lang="en-US" sz="2800" dirty="0">
              <a:latin typeface="+mj-lt"/>
            </a:endParaRPr>
          </a:p>
        </p:txBody>
      </p:sp>
      <p:sp>
        <p:nvSpPr>
          <p:cNvPr id="3" name="Content Placeholder 2"/>
          <p:cNvSpPr>
            <a:spLocks noGrp="1"/>
          </p:cNvSpPr>
          <p:nvPr>
            <p:ph idx="1"/>
          </p:nvPr>
        </p:nvSpPr>
        <p:spPr>
          <a:xfrm>
            <a:off x="457200" y="1600201"/>
            <a:ext cx="8229600" cy="4078039"/>
          </a:xfrm>
        </p:spPr>
        <p:txBody>
          <a:bodyPr>
            <a:spAutoFit/>
          </a:bodyPr>
          <a:lstStyle/>
          <a:p>
            <a:r>
              <a:rPr lang="en-US" sz="2400" b="1" dirty="0"/>
              <a:t>disposable personal income </a:t>
            </a:r>
            <a:r>
              <a:rPr lang="en-US" sz="2400" dirty="0"/>
              <a:t>or</a:t>
            </a:r>
            <a:r>
              <a:rPr lang="en-US" sz="2400" b="1" dirty="0"/>
              <a:t> after-tax income</a:t>
            </a:r>
            <a:r>
              <a:rPr lang="en-US" sz="2400" b="1" dirty="0">
                <a:solidFill>
                  <a:srgbClr val="006668"/>
                </a:solidFill>
              </a:rPr>
              <a:t>  </a:t>
            </a:r>
            <a:r>
              <a:rPr lang="en-US" sz="2400" dirty="0"/>
              <a:t>Personal income minus personal income taxes. The amount that households have to spend or save.</a:t>
            </a:r>
          </a:p>
          <a:p>
            <a:r>
              <a:rPr lang="en-US" sz="2400" b="1" dirty="0"/>
              <a:t>personal saving</a:t>
            </a:r>
            <a:r>
              <a:rPr lang="en-US" sz="2400" b="1" dirty="0">
                <a:solidFill>
                  <a:srgbClr val="006668"/>
                </a:solidFill>
              </a:rPr>
              <a:t>  </a:t>
            </a:r>
            <a:r>
              <a:rPr lang="en-US" sz="2400" dirty="0"/>
              <a:t>The amount of disposable income that is left after total personal spending in a given period. </a:t>
            </a:r>
          </a:p>
          <a:p>
            <a:r>
              <a:rPr lang="en-US" sz="2400" b="1" dirty="0"/>
              <a:t>personal saving rate</a:t>
            </a:r>
            <a:r>
              <a:rPr lang="en-US" sz="2400" b="1" dirty="0">
                <a:solidFill>
                  <a:srgbClr val="006668"/>
                </a:solidFill>
              </a:rPr>
              <a:t>  </a:t>
            </a:r>
            <a:r>
              <a:rPr lang="en-US" sz="2400" dirty="0"/>
              <a:t>The percentage of disposable personal income that is saved. If the personal saving rate is low, households are spending a large amount relative to their incomes; if it is high, households are spending cautiously. </a:t>
            </a:r>
          </a:p>
        </p:txBody>
      </p:sp>
    </p:spTree>
    <p:extLst>
      <p:ext uri="{BB962C8B-B14F-4D97-AF65-F5344CB8AC3E}">
        <p14:creationId xmlns:p14="http://schemas.microsoft.com/office/powerpoint/2010/main" val="91519999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2634"/>
            <a:ext cx="8229600" cy="1661993"/>
          </a:xfrm>
        </p:spPr>
        <p:txBody>
          <a:bodyPr>
            <a:spAutoFit/>
          </a:bodyPr>
          <a:lstStyle/>
          <a:p>
            <a:r>
              <a:rPr lang="en-IN" altLang="en-US" sz="3600" dirty="0">
                <a:latin typeface="+mj-lt"/>
              </a:rPr>
              <a:t>Table 21.5 National Income, Personal Income, Disposable Personal Income, and Personal Saving, 2017</a:t>
            </a:r>
          </a:p>
        </p:txBody>
      </p:sp>
      <p:graphicFrame>
        <p:nvGraphicFramePr>
          <p:cNvPr id="6" name="Table 1"/>
          <p:cNvGraphicFramePr>
            <a:graphicFrameLocks/>
          </p:cNvGraphicFramePr>
          <p:nvPr>
            <p:extLst>
              <p:ext uri="{D42A27DB-BD31-4B8C-83A1-F6EECF244321}">
                <p14:modId xmlns:p14="http://schemas.microsoft.com/office/powerpoint/2010/main" val="2092957205"/>
              </p:ext>
            </p:extLst>
          </p:nvPr>
        </p:nvGraphicFramePr>
        <p:xfrm>
          <a:off x="523874" y="1991411"/>
          <a:ext cx="8081608" cy="4061040"/>
        </p:xfrm>
        <a:graphic>
          <a:graphicData uri="http://schemas.openxmlformats.org/drawingml/2006/table">
            <a:tbl>
              <a:tblPr firstRow="1">
                <a:tableStyleId>{0E3FDE45-AF77-4B5C-9715-49D594BDF05E}</a:tableStyleId>
              </a:tblPr>
              <a:tblGrid>
                <a:gridCol w="5628440">
                  <a:extLst>
                    <a:ext uri="{9D8B030D-6E8A-4147-A177-3AD203B41FA5}">
                      <a16:colId xmlns:a16="http://schemas.microsoft.com/office/drawing/2014/main" val="20000"/>
                    </a:ext>
                  </a:extLst>
                </a:gridCol>
                <a:gridCol w="2453168">
                  <a:extLst>
                    <a:ext uri="{9D8B030D-6E8A-4147-A177-3AD203B41FA5}">
                      <a16:colId xmlns:a16="http://schemas.microsoft.com/office/drawing/2014/main" val="20001"/>
                    </a:ext>
                  </a:extLst>
                </a:gridCol>
              </a:tblGrid>
              <a:tr h="348192">
                <a:tc>
                  <a:txBody>
                    <a:bodyPr/>
                    <a:lstStyle/>
                    <a:p>
                      <a:r>
                        <a:rPr lang="en-IN" sz="1600" dirty="0">
                          <a:solidFill>
                            <a:srgbClr val="007FA3"/>
                          </a:solidFill>
                        </a:rPr>
                        <a:t>Blank</a:t>
                      </a:r>
                    </a:p>
                  </a:txBody>
                  <a:tcPr>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7FA3"/>
                    </a:solidFill>
                  </a:tcPr>
                </a:tc>
                <a:tc>
                  <a:txBody>
                    <a:bodyPr/>
                    <a:lstStyle/>
                    <a:p>
                      <a:pPr algn="r"/>
                      <a:r>
                        <a:rPr lang="en-IN" sz="1600" b="1" dirty="0">
                          <a:solidFill>
                            <a:schemeClr val="bg1"/>
                          </a:solidFill>
                        </a:rPr>
                        <a:t>Billions of Dollars ($)</a:t>
                      </a:r>
                    </a:p>
                  </a:txBody>
                  <a:tcP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7FA3"/>
                    </a:solidFill>
                  </a:tcPr>
                </a:tc>
                <a:extLst>
                  <a:ext uri="{0D108BD9-81ED-4DB2-BD59-A6C34878D82A}">
                    <a16:rowId xmlns:a16="http://schemas.microsoft.com/office/drawing/2014/main" val="10000"/>
                  </a:ext>
                </a:extLst>
              </a:tr>
              <a:tr h="348192">
                <a:tc>
                  <a:txBody>
                    <a:bodyPr/>
                    <a:lstStyle/>
                    <a:p>
                      <a:r>
                        <a:rPr lang="en-IN" sz="1600" b="0" dirty="0"/>
                        <a:t>National income </a:t>
                      </a:r>
                    </a:p>
                  </a:txBody>
                  <a:tcPr>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lvl="0" algn="r"/>
                      <a:r>
                        <a:rPr lang="en-IN" sz="1600" dirty="0"/>
                        <a:t>16,607.7</a:t>
                      </a:r>
                    </a:p>
                  </a:txBody>
                  <a:tcPr anchor="b">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extLst>
                  <a:ext uri="{0D108BD9-81ED-4DB2-BD59-A6C34878D82A}">
                    <a16:rowId xmlns:a16="http://schemas.microsoft.com/office/drawing/2014/main" val="10002"/>
                  </a:ext>
                </a:extLst>
              </a:tr>
              <a:tr h="348192">
                <a:tc>
                  <a:txBody>
                    <a:bodyPr/>
                    <a:lstStyle/>
                    <a:p>
                      <a:pPr marL="117475" lvl="1" indent="0"/>
                      <a:r>
                        <a:rPr lang="en-IN" sz="1600" b="0" dirty="0"/>
                        <a:t>Less: Amount of national income not going to households</a:t>
                      </a:r>
                      <a:endParaRPr lang="en-IN" sz="1600" b="0" baseline="0" dirty="0"/>
                    </a:p>
                  </a:txBody>
                  <a:tcPr>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lvl="0" algn="r"/>
                      <a:r>
                        <a:rPr lang="en-IN" sz="1600" dirty="0"/>
                        <a:t>−180.4</a:t>
                      </a:r>
                    </a:p>
                  </a:txBody>
                  <a:tcPr anchor="b">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extLst>
                  <a:ext uri="{0D108BD9-81ED-4DB2-BD59-A6C34878D82A}">
                    <a16:rowId xmlns:a16="http://schemas.microsoft.com/office/drawing/2014/main" val="10003"/>
                  </a:ext>
                </a:extLst>
              </a:tr>
              <a:tr h="348192">
                <a:tc>
                  <a:txBody>
                    <a:bodyPr/>
                    <a:lstStyle/>
                    <a:p>
                      <a:r>
                        <a:rPr lang="en-IN" sz="1600" b="0" dirty="0"/>
                        <a:t>Equals: Personal income</a:t>
                      </a:r>
                    </a:p>
                  </a:txBody>
                  <a:tcPr>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algn="r"/>
                      <a:r>
                        <a:rPr lang="en-IN" sz="1600" dirty="0"/>
                        <a:t>16,427.3</a:t>
                      </a:r>
                    </a:p>
                  </a:txBody>
                  <a:tcPr anchor="b">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extLst>
                  <a:ext uri="{0D108BD9-81ED-4DB2-BD59-A6C34878D82A}">
                    <a16:rowId xmlns:a16="http://schemas.microsoft.com/office/drawing/2014/main" val="10011"/>
                  </a:ext>
                </a:extLst>
              </a:tr>
              <a:tr h="348192">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IN" sz="1600" b="0" kern="1200" dirty="0">
                          <a:solidFill>
                            <a:schemeClr val="tx1"/>
                          </a:solidFill>
                          <a:latin typeface="+mn-lt"/>
                          <a:ea typeface="+mn-ea"/>
                          <a:cs typeface="+mn-cs"/>
                        </a:rPr>
                        <a:t>  Less: Personal income taxes</a:t>
                      </a:r>
                    </a:p>
                  </a:txBody>
                  <a:tcPr>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algn="r"/>
                      <a:r>
                        <a:rPr lang="en-IN" sz="1600" dirty="0"/>
                        <a:t>−2,048.3</a:t>
                      </a:r>
                    </a:p>
                  </a:txBody>
                  <a:tcP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extLst>
                  <a:ext uri="{0D108BD9-81ED-4DB2-BD59-A6C34878D82A}">
                    <a16:rowId xmlns:a16="http://schemas.microsoft.com/office/drawing/2014/main" val="10004"/>
                  </a:ext>
                </a:extLst>
              </a:tr>
              <a:tr h="348192">
                <a:tc>
                  <a:txBody>
                    <a:bodyPr/>
                    <a:lstStyle/>
                    <a:p>
                      <a:r>
                        <a:rPr lang="en-IN" sz="1600" b="0" dirty="0"/>
                        <a:t>Equals: Disposable personal income</a:t>
                      </a:r>
                    </a:p>
                  </a:txBody>
                  <a:tcPr>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algn="r"/>
                      <a:r>
                        <a:rPr lang="en-IN" sz="1600" dirty="0"/>
                        <a:t>14,379.0</a:t>
                      </a:r>
                    </a:p>
                  </a:txBody>
                  <a:tcP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extLst>
                  <a:ext uri="{0D108BD9-81ED-4DB2-BD59-A6C34878D82A}">
                    <a16:rowId xmlns:a16="http://schemas.microsoft.com/office/drawing/2014/main" val="10005"/>
                  </a:ext>
                </a:extLst>
              </a:tr>
              <a:tr h="348192">
                <a:tc>
                  <a:txBody>
                    <a:bodyPr/>
                    <a:lstStyle/>
                    <a:p>
                      <a:pPr marL="169863" marR="0" lvl="1" indent="-169863" algn="l" defTabSz="914400" rtl="0" eaLnBrk="1" fontAlgn="auto" latinLnBrk="0" hangingPunct="1">
                        <a:lnSpc>
                          <a:spcPct val="100000"/>
                        </a:lnSpc>
                        <a:spcBef>
                          <a:spcPts val="0"/>
                        </a:spcBef>
                        <a:spcAft>
                          <a:spcPts val="0"/>
                        </a:spcAft>
                        <a:buClrTx/>
                        <a:buSzTx/>
                        <a:buFontTx/>
                        <a:buNone/>
                        <a:tabLst/>
                        <a:defRPr/>
                      </a:pPr>
                      <a:r>
                        <a:rPr lang="en-IN" sz="1600" b="0" kern="1200" dirty="0">
                          <a:solidFill>
                            <a:schemeClr val="tx1"/>
                          </a:solidFill>
                          <a:latin typeface="+mn-lt"/>
                          <a:ea typeface="+mn-ea"/>
                          <a:cs typeface="+mn-cs"/>
                        </a:rPr>
                        <a:t>  Less: Personal consumption expenditures</a:t>
                      </a:r>
                    </a:p>
                  </a:txBody>
                  <a:tcPr>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algn="r"/>
                      <a:r>
                        <a:rPr lang="en-IN" sz="1600" dirty="0"/>
                        <a:t>−13,395.5</a:t>
                      </a:r>
                    </a:p>
                  </a:txBody>
                  <a:tcP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extLst>
                  <a:ext uri="{0D108BD9-81ED-4DB2-BD59-A6C34878D82A}">
                    <a16:rowId xmlns:a16="http://schemas.microsoft.com/office/drawing/2014/main" val="10006"/>
                  </a:ext>
                </a:extLst>
              </a:tr>
              <a:tr h="348192">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IN" sz="1600" b="0" kern="1200" dirty="0">
                          <a:solidFill>
                            <a:schemeClr val="tx1"/>
                          </a:solidFill>
                          <a:latin typeface="+mn-lt"/>
                          <a:ea typeface="+mn-ea"/>
                          <a:cs typeface="+mn-cs"/>
                        </a:rPr>
                        <a:t>    Personal interest payments</a:t>
                      </a:r>
                    </a:p>
                  </a:txBody>
                  <a:tcPr>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algn="r"/>
                      <a:r>
                        <a:rPr lang="en-IN" sz="1600" dirty="0"/>
                        <a:t>−300.5</a:t>
                      </a:r>
                    </a:p>
                  </a:txBody>
                  <a:tcP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extLst>
                  <a:ext uri="{0D108BD9-81ED-4DB2-BD59-A6C34878D82A}">
                    <a16:rowId xmlns:a16="http://schemas.microsoft.com/office/drawing/2014/main" val="10007"/>
                  </a:ext>
                </a:extLst>
              </a:tr>
              <a:tr h="348192">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IN" sz="1600" b="0" kern="1200" dirty="0">
                          <a:solidFill>
                            <a:schemeClr val="tx1"/>
                          </a:solidFill>
                          <a:latin typeface="+mn-lt"/>
                          <a:ea typeface="+mn-ea"/>
                          <a:cs typeface="+mn-cs"/>
                        </a:rPr>
                        <a:t>   Transfer payments made by households</a:t>
                      </a:r>
                    </a:p>
                  </a:txBody>
                  <a:tcPr>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algn="r"/>
                      <a:r>
                        <a:rPr lang="en-IN" sz="1600" dirty="0"/>
                        <a:t>−197.0</a:t>
                      </a:r>
                    </a:p>
                  </a:txBody>
                  <a:tcP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extLst>
                  <a:ext uri="{0D108BD9-81ED-4DB2-BD59-A6C34878D82A}">
                    <a16:rowId xmlns:a16="http://schemas.microsoft.com/office/drawing/2014/main" val="10008"/>
                  </a:ext>
                </a:extLst>
              </a:tr>
              <a:tr h="34819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b="0" dirty="0"/>
                        <a:t>Equals: Personal saving</a:t>
                      </a:r>
                    </a:p>
                  </a:txBody>
                  <a:tcPr>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algn="r"/>
                      <a:r>
                        <a:rPr lang="en-IN" sz="1600" dirty="0"/>
                        <a:t>485.9</a:t>
                      </a:r>
                    </a:p>
                  </a:txBody>
                  <a:tcP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extLst>
                  <a:ext uri="{0D108BD9-81ED-4DB2-BD59-A6C34878D82A}">
                    <a16:rowId xmlns:a16="http://schemas.microsoft.com/office/drawing/2014/main" val="10009"/>
                  </a:ext>
                </a:extLst>
              </a:tr>
              <a:tr h="34819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b="0" dirty="0"/>
                        <a:t>Personal saving as a percentage of disposable</a:t>
                      </a:r>
                      <a:r>
                        <a:rPr lang="en-IN" sz="1600" b="0" baseline="0" dirty="0"/>
                        <a:t> personal income:</a:t>
                      </a:r>
                      <a:endParaRPr lang="en-IN" sz="1600" b="0" dirty="0"/>
                    </a:p>
                  </a:txBody>
                  <a:tcPr>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algn="r"/>
                      <a:r>
                        <a:rPr lang="en-IN" sz="1600" dirty="0"/>
                        <a:t>3.4%</a:t>
                      </a:r>
                    </a:p>
                  </a:txBody>
                  <a:tcP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extLst>
                  <a:ext uri="{0D108BD9-81ED-4DB2-BD59-A6C34878D82A}">
                    <a16:rowId xmlns:a16="http://schemas.microsoft.com/office/drawing/2014/main" val="10010"/>
                  </a:ext>
                </a:extLst>
              </a:tr>
            </a:tbl>
          </a:graphicData>
        </a:graphic>
      </p:graphicFrame>
      <p:sp>
        <p:nvSpPr>
          <p:cNvPr id="3" name="Content Placeholder 2"/>
          <p:cNvSpPr>
            <a:spLocks noGrp="1"/>
          </p:cNvSpPr>
          <p:nvPr>
            <p:ph idx="1"/>
          </p:nvPr>
        </p:nvSpPr>
        <p:spPr>
          <a:xfrm>
            <a:off x="433388" y="6144061"/>
            <a:ext cx="8229600" cy="247619"/>
          </a:xfrm>
        </p:spPr>
        <p:txBody>
          <a:bodyPr/>
          <a:lstStyle/>
          <a:p>
            <a:pPr marL="0" indent="0">
              <a:buNone/>
            </a:pPr>
            <a:r>
              <a:rPr lang="en-US" sz="1800" i="1" dirty="0"/>
              <a:t>Source: </a:t>
            </a:r>
            <a:r>
              <a:rPr lang="en-US" sz="1800" dirty="0"/>
              <a:t>U.S. Bureau of Economic Analysis, March 28, 2018.</a:t>
            </a:r>
          </a:p>
        </p:txBody>
      </p:sp>
    </p:spTree>
    <p:extLst>
      <p:ext uri="{BB962C8B-B14F-4D97-AF65-F5344CB8AC3E}">
        <p14:creationId xmlns:p14="http://schemas.microsoft.com/office/powerpoint/2010/main" val="179908393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5254"/>
            <a:ext cx="8229600" cy="553998"/>
          </a:xfrm>
        </p:spPr>
        <p:txBody>
          <a:bodyPr>
            <a:spAutoFit/>
          </a:bodyPr>
          <a:lstStyle/>
          <a:p>
            <a:r>
              <a:rPr lang="en-IN" altLang="en-US" dirty="0"/>
              <a:t>Economics In Practice </a:t>
            </a:r>
            <a:r>
              <a:rPr lang="en-IN" altLang="en-US" sz="2800" dirty="0"/>
              <a:t>(3 of 4)</a:t>
            </a:r>
            <a:endParaRPr lang="en-US" sz="2800" dirty="0">
              <a:latin typeface="+mj-lt"/>
            </a:endParaRPr>
          </a:p>
        </p:txBody>
      </p:sp>
      <p:sp>
        <p:nvSpPr>
          <p:cNvPr id="4" name="Content Placeholder 3"/>
          <p:cNvSpPr>
            <a:spLocks noGrp="1"/>
          </p:cNvSpPr>
          <p:nvPr>
            <p:ph sz="quarter" idx="14"/>
          </p:nvPr>
        </p:nvSpPr>
        <p:spPr>
          <a:xfrm>
            <a:off x="457200" y="862042"/>
            <a:ext cx="8205788" cy="861774"/>
          </a:xfrm>
        </p:spPr>
        <p:txBody>
          <a:bodyPr>
            <a:spAutoFit/>
          </a:bodyPr>
          <a:lstStyle/>
          <a:p>
            <a:pPr marL="0" indent="0">
              <a:buNone/>
            </a:pPr>
            <a:r>
              <a:rPr lang="en-IN" sz="2800" b="1" dirty="0">
                <a:solidFill>
                  <a:schemeClr val="bg2"/>
                </a:solidFill>
              </a:rPr>
              <a:t>GDP: One of the Great Inventions of the 20th Century</a:t>
            </a:r>
          </a:p>
        </p:txBody>
      </p:sp>
      <p:sp>
        <p:nvSpPr>
          <p:cNvPr id="3" name="Content Placeholder 2"/>
          <p:cNvSpPr>
            <a:spLocks noGrp="1"/>
          </p:cNvSpPr>
          <p:nvPr>
            <p:ph idx="1"/>
          </p:nvPr>
        </p:nvSpPr>
        <p:spPr>
          <a:xfrm>
            <a:off x="457200" y="1905010"/>
            <a:ext cx="4038600" cy="2846933"/>
          </a:xfrm>
        </p:spPr>
        <p:txBody>
          <a:bodyPr wrap="square">
            <a:spAutoFit/>
          </a:bodyPr>
          <a:lstStyle/>
          <a:p>
            <a:pPr marL="0" indent="0">
              <a:buNone/>
            </a:pPr>
            <a:r>
              <a:rPr lang="en-US" dirty="0"/>
              <a:t>The United States and the rest of the world rely on GDP to tell where we are in the business cycle and to estimate long-run growth. </a:t>
            </a:r>
          </a:p>
          <a:p>
            <a:pPr marL="0" indent="0">
              <a:buNone/>
            </a:pPr>
            <a:r>
              <a:rPr lang="en-US" dirty="0"/>
              <a:t>It is the centerpiece of an elaborate and indispensable system of social accounting, the national income, and product accounts. </a:t>
            </a:r>
          </a:p>
          <a:p>
            <a:pPr marL="0" indent="0">
              <a:buNone/>
            </a:pPr>
            <a:r>
              <a:rPr lang="en-US" dirty="0"/>
              <a:t>This is surely the single most innovative achievement of the Commerce Department in the 20th century.</a:t>
            </a:r>
          </a:p>
        </p:txBody>
      </p:sp>
      <p:pic>
        <p:nvPicPr>
          <p:cNvPr id="6146" name="Picture 2" descr="A word cloud shows several macroeconomics terms such as GDP, consumption, product , and production.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21339" y="1823387"/>
            <a:ext cx="2278035" cy="3327115"/>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4"/>
          <p:cNvSpPr>
            <a:spLocks noGrp="1"/>
          </p:cNvSpPr>
          <p:nvPr>
            <p:ph sz="quarter" idx="13"/>
          </p:nvPr>
        </p:nvSpPr>
        <p:spPr>
          <a:xfrm>
            <a:off x="457200" y="5210175"/>
            <a:ext cx="8205788" cy="1177245"/>
          </a:xfrm>
        </p:spPr>
        <p:txBody>
          <a:bodyPr>
            <a:spAutoFit/>
          </a:bodyPr>
          <a:lstStyle/>
          <a:p>
            <a:pPr marL="0" indent="0">
              <a:spcBef>
                <a:spcPts val="600"/>
              </a:spcBef>
              <a:buNone/>
            </a:pPr>
            <a:r>
              <a:rPr lang="en-IN" dirty="0"/>
              <a:t>CRITICAL THINKING</a:t>
            </a:r>
          </a:p>
          <a:p>
            <a:pPr marL="342900" indent="-342900" fontAlgn="auto">
              <a:spcAft>
                <a:spcPts val="0"/>
              </a:spcAft>
              <a:buFont typeface="+mj-lt"/>
              <a:buAutoNum type="arabicPeriod"/>
            </a:pPr>
            <a:r>
              <a:rPr lang="en-US" dirty="0">
                <a:solidFill>
                  <a:prstClr val="black"/>
                </a:solidFill>
              </a:rPr>
              <a:t>The articles emphasize the importance of being able to measure an economy’s output to improve government policy. Looking at recent news, can you identify one economic policy debate or action that referenced GDP?</a:t>
            </a:r>
          </a:p>
        </p:txBody>
      </p:sp>
    </p:spTree>
    <p:extLst>
      <p:ext uri="{BB962C8B-B14F-4D97-AF65-F5344CB8AC3E}">
        <p14:creationId xmlns:p14="http://schemas.microsoft.com/office/powerpoint/2010/main" val="275896731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6344" y="773120"/>
            <a:ext cx="8229600" cy="553998"/>
          </a:xfrm>
        </p:spPr>
        <p:txBody>
          <a:bodyPr>
            <a:spAutoFit/>
          </a:bodyPr>
          <a:lstStyle/>
          <a:p>
            <a:r>
              <a:rPr lang="en-IN" altLang="en-US" sz="3600" dirty="0">
                <a:latin typeface="+mj-lt"/>
              </a:rPr>
              <a:t>Nominal versus Real GDP</a:t>
            </a:r>
            <a:endParaRPr lang="en-US" sz="2800" dirty="0">
              <a:latin typeface="+mj-lt"/>
            </a:endParaRPr>
          </a:p>
        </p:txBody>
      </p:sp>
      <p:sp>
        <p:nvSpPr>
          <p:cNvPr id="3" name="Content Placeholder 2"/>
          <p:cNvSpPr>
            <a:spLocks noGrp="1"/>
          </p:cNvSpPr>
          <p:nvPr>
            <p:ph idx="1"/>
          </p:nvPr>
        </p:nvSpPr>
        <p:spPr>
          <a:xfrm>
            <a:off x="457200" y="1600201"/>
            <a:ext cx="8229600" cy="2600712"/>
          </a:xfrm>
        </p:spPr>
        <p:txBody>
          <a:bodyPr>
            <a:spAutoFit/>
          </a:bodyPr>
          <a:lstStyle/>
          <a:p>
            <a:r>
              <a:rPr lang="en-US" sz="2400" b="1" dirty="0"/>
              <a:t>current dollars</a:t>
            </a:r>
            <a:r>
              <a:rPr lang="en-US" sz="2400" b="1" dirty="0">
                <a:solidFill>
                  <a:srgbClr val="006668"/>
                </a:solidFill>
              </a:rPr>
              <a:t>  </a:t>
            </a:r>
            <a:r>
              <a:rPr lang="en-US" sz="2400" dirty="0"/>
              <a:t>The current prices that we pay for goods and services.</a:t>
            </a:r>
          </a:p>
          <a:p>
            <a:r>
              <a:rPr lang="en-US" sz="2400" b="1" dirty="0"/>
              <a:t>nominal GDP</a:t>
            </a:r>
            <a:r>
              <a:rPr lang="en-US" sz="2400" b="1" dirty="0">
                <a:solidFill>
                  <a:srgbClr val="006668"/>
                </a:solidFill>
              </a:rPr>
              <a:t>  </a:t>
            </a:r>
            <a:r>
              <a:rPr lang="en-US" sz="2400" dirty="0"/>
              <a:t>Gross domestic product measured in current dollars.</a:t>
            </a:r>
          </a:p>
          <a:p>
            <a:r>
              <a:rPr lang="en-US" sz="2400" b="1" dirty="0"/>
              <a:t>weight</a:t>
            </a:r>
            <a:r>
              <a:rPr lang="en-US" sz="2400" b="1" dirty="0">
                <a:solidFill>
                  <a:srgbClr val="006668"/>
                </a:solidFill>
              </a:rPr>
              <a:t>  </a:t>
            </a:r>
            <a:r>
              <a:rPr lang="en-US" sz="2400" dirty="0"/>
              <a:t>The importance attached to an item within a group of items.</a:t>
            </a:r>
          </a:p>
        </p:txBody>
      </p:sp>
    </p:spTree>
    <p:extLst>
      <p:ext uri="{BB962C8B-B14F-4D97-AF65-F5344CB8AC3E}">
        <p14:creationId xmlns:p14="http://schemas.microsoft.com/office/powerpoint/2010/main" val="3704971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6344" y="219122"/>
            <a:ext cx="8229600" cy="1107996"/>
          </a:xfrm>
        </p:spPr>
        <p:txBody>
          <a:bodyPr>
            <a:spAutoFit/>
          </a:bodyPr>
          <a:lstStyle/>
          <a:p>
            <a:r>
              <a:rPr lang="en-IN" altLang="en-US" sz="3600" dirty="0">
                <a:latin typeface="+mj-lt"/>
              </a:rPr>
              <a:t>Measuring National Output and National Income</a:t>
            </a:r>
            <a:endParaRPr lang="en-US" sz="2800" dirty="0">
              <a:latin typeface="+mj-lt"/>
            </a:endParaRPr>
          </a:p>
        </p:txBody>
      </p:sp>
      <p:sp>
        <p:nvSpPr>
          <p:cNvPr id="3" name="Content Placeholder 2"/>
          <p:cNvSpPr>
            <a:spLocks noGrp="1"/>
          </p:cNvSpPr>
          <p:nvPr>
            <p:ph idx="1"/>
          </p:nvPr>
        </p:nvSpPr>
        <p:spPr>
          <a:xfrm>
            <a:off x="457200" y="1600201"/>
            <a:ext cx="8229600" cy="3339376"/>
          </a:xfrm>
        </p:spPr>
        <p:txBody>
          <a:bodyPr>
            <a:spAutoFit/>
          </a:bodyPr>
          <a:lstStyle/>
          <a:p>
            <a:pPr lvl="0">
              <a:spcAft>
                <a:spcPct val="0"/>
              </a:spcAft>
            </a:pPr>
            <a:r>
              <a:rPr lang="en-US" sz="2400" b="1" dirty="0">
                <a:solidFill>
                  <a:prstClr val="black"/>
                </a:solidFill>
              </a:rPr>
              <a:t>national income and product accounts</a:t>
            </a:r>
            <a:r>
              <a:rPr lang="en-US" sz="2400" dirty="0">
                <a:solidFill>
                  <a:prstClr val="black"/>
                </a:solidFill>
              </a:rPr>
              <a:t>  Data collected and published by the government describing the various components of national income and output in the economy.</a:t>
            </a:r>
          </a:p>
          <a:p>
            <a:pPr lvl="0">
              <a:spcAft>
                <a:spcPct val="0"/>
              </a:spcAft>
            </a:pPr>
            <a:r>
              <a:rPr lang="en-US" sz="2400" dirty="0">
                <a:solidFill>
                  <a:prstClr val="black"/>
                </a:solidFill>
              </a:rPr>
              <a:t>Data are complied by the Bureau of Economic Analysis (BEA) of the U.S. Department of Commerce.</a:t>
            </a:r>
          </a:p>
          <a:p>
            <a:pPr lvl="0">
              <a:spcAft>
                <a:spcPct val="0"/>
              </a:spcAft>
            </a:pPr>
            <a:r>
              <a:rPr lang="en-US" sz="2400" dirty="0">
                <a:solidFill>
                  <a:prstClr val="black"/>
                </a:solidFill>
              </a:rPr>
              <a:t>While there are literally thousands of variables in the national income and product accounts, in this chapter we discuss only those that are most important.</a:t>
            </a:r>
            <a:endParaRPr lang="en-US" sz="2000" dirty="0">
              <a:solidFill>
                <a:prstClr val="black"/>
              </a:solidFill>
            </a:endParaRPr>
          </a:p>
        </p:txBody>
      </p:sp>
    </p:spTree>
    <p:extLst>
      <p:ext uri="{BB962C8B-B14F-4D97-AF65-F5344CB8AC3E}">
        <p14:creationId xmlns:p14="http://schemas.microsoft.com/office/powerpoint/2010/main" val="85815727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6344" y="773120"/>
            <a:ext cx="8229600" cy="553998"/>
          </a:xfrm>
        </p:spPr>
        <p:txBody>
          <a:bodyPr>
            <a:spAutoFit/>
          </a:bodyPr>
          <a:lstStyle/>
          <a:p>
            <a:r>
              <a:rPr lang="en-IN" altLang="en-US" sz="3600" dirty="0">
                <a:latin typeface="+mj-lt"/>
              </a:rPr>
              <a:t>Calculating Real GDP</a:t>
            </a:r>
            <a:endParaRPr lang="en-US" sz="2800" dirty="0">
              <a:latin typeface="+mj-lt"/>
            </a:endParaRPr>
          </a:p>
        </p:txBody>
      </p:sp>
      <p:sp>
        <p:nvSpPr>
          <p:cNvPr id="3" name="Content Placeholder 2"/>
          <p:cNvSpPr>
            <a:spLocks noGrp="1"/>
          </p:cNvSpPr>
          <p:nvPr>
            <p:ph idx="1"/>
          </p:nvPr>
        </p:nvSpPr>
        <p:spPr>
          <a:xfrm>
            <a:off x="457200" y="1600201"/>
            <a:ext cx="8229600" cy="1669688"/>
          </a:xfrm>
        </p:spPr>
        <p:txBody>
          <a:bodyPr>
            <a:spAutoFit/>
          </a:bodyPr>
          <a:lstStyle/>
          <a:p>
            <a:r>
              <a:rPr lang="en-US" sz="2400" b="1" dirty="0"/>
              <a:t>base year</a:t>
            </a:r>
            <a:r>
              <a:rPr lang="en-US" sz="2400" b="1" dirty="0">
                <a:solidFill>
                  <a:srgbClr val="006668"/>
                </a:solidFill>
              </a:rPr>
              <a:t>  </a:t>
            </a:r>
            <a:r>
              <a:rPr lang="en-US" sz="2400" dirty="0"/>
              <a:t>The year chosen for the weights in a fixed-weight procedure.</a:t>
            </a:r>
          </a:p>
          <a:p>
            <a:r>
              <a:rPr lang="en-US" sz="2400" b="1" dirty="0"/>
              <a:t>fixed-weight procedure </a:t>
            </a:r>
            <a:r>
              <a:rPr lang="en-US" sz="2400" b="1" dirty="0">
                <a:solidFill>
                  <a:srgbClr val="006668"/>
                </a:solidFill>
              </a:rPr>
              <a:t> </a:t>
            </a:r>
            <a:r>
              <a:rPr lang="en-US" sz="2400" dirty="0"/>
              <a:t>A procedure that uses weights from a given base year. </a:t>
            </a:r>
          </a:p>
        </p:txBody>
      </p:sp>
    </p:spTree>
    <p:extLst>
      <p:ext uri="{BB962C8B-B14F-4D97-AF65-F5344CB8AC3E}">
        <p14:creationId xmlns:p14="http://schemas.microsoft.com/office/powerpoint/2010/main" val="213876254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53530"/>
            <a:ext cx="8229600" cy="553998"/>
          </a:xfrm>
        </p:spPr>
        <p:txBody>
          <a:bodyPr>
            <a:spAutoFit/>
          </a:bodyPr>
          <a:lstStyle/>
          <a:p>
            <a:r>
              <a:rPr lang="en-IN" altLang="en-US" sz="3600" dirty="0">
                <a:latin typeface="+mj-lt"/>
              </a:rPr>
              <a:t>Table 21.6 Three-Good Economy</a:t>
            </a:r>
          </a:p>
        </p:txBody>
      </p:sp>
      <p:graphicFrame>
        <p:nvGraphicFramePr>
          <p:cNvPr id="6" name="Table 1"/>
          <p:cNvGraphicFramePr>
            <a:graphicFrameLocks/>
          </p:cNvGraphicFramePr>
          <p:nvPr>
            <p:extLst>
              <p:ext uri="{D42A27DB-BD31-4B8C-83A1-F6EECF244321}">
                <p14:modId xmlns:p14="http://schemas.microsoft.com/office/powerpoint/2010/main" val="3225136173"/>
              </p:ext>
            </p:extLst>
          </p:nvPr>
        </p:nvGraphicFramePr>
        <p:xfrm>
          <a:off x="490006" y="1676400"/>
          <a:ext cx="8139114" cy="4200114"/>
        </p:xfrm>
        <a:graphic>
          <a:graphicData uri="http://schemas.openxmlformats.org/drawingml/2006/table">
            <a:tbl>
              <a:tblPr firstRow="1">
                <a:tableStyleId>{0E3FDE45-AF77-4B5C-9715-49D594BDF05E}</a:tableStyleId>
              </a:tblPr>
              <a:tblGrid>
                <a:gridCol w="729194">
                  <a:extLst>
                    <a:ext uri="{9D8B030D-6E8A-4147-A177-3AD203B41FA5}">
                      <a16:colId xmlns:a16="http://schemas.microsoft.com/office/drawing/2014/main" val="20000"/>
                    </a:ext>
                  </a:extLst>
                </a:gridCol>
                <a:gridCol w="990600">
                  <a:extLst>
                    <a:ext uri="{9D8B030D-6E8A-4147-A177-3AD203B41FA5}">
                      <a16:colId xmlns:a16="http://schemas.microsoft.com/office/drawing/2014/main" val="20001"/>
                    </a:ext>
                  </a:extLst>
                </a:gridCol>
                <a:gridCol w="993244">
                  <a:extLst>
                    <a:ext uri="{9D8B030D-6E8A-4147-A177-3AD203B41FA5}">
                      <a16:colId xmlns:a16="http://schemas.microsoft.com/office/drawing/2014/main" val="20002"/>
                    </a:ext>
                  </a:extLst>
                </a:gridCol>
                <a:gridCol w="904346">
                  <a:extLst>
                    <a:ext uri="{9D8B030D-6E8A-4147-A177-3AD203B41FA5}">
                      <a16:colId xmlns:a16="http://schemas.microsoft.com/office/drawing/2014/main" val="20003"/>
                    </a:ext>
                  </a:extLst>
                </a:gridCol>
                <a:gridCol w="904346">
                  <a:extLst>
                    <a:ext uri="{9D8B030D-6E8A-4147-A177-3AD203B41FA5}">
                      <a16:colId xmlns:a16="http://schemas.microsoft.com/office/drawing/2014/main" val="20004"/>
                    </a:ext>
                  </a:extLst>
                </a:gridCol>
                <a:gridCol w="904346">
                  <a:extLst>
                    <a:ext uri="{9D8B030D-6E8A-4147-A177-3AD203B41FA5}">
                      <a16:colId xmlns:a16="http://schemas.microsoft.com/office/drawing/2014/main" val="20005"/>
                    </a:ext>
                  </a:extLst>
                </a:gridCol>
                <a:gridCol w="904346">
                  <a:extLst>
                    <a:ext uri="{9D8B030D-6E8A-4147-A177-3AD203B41FA5}">
                      <a16:colId xmlns:a16="http://schemas.microsoft.com/office/drawing/2014/main" val="20006"/>
                    </a:ext>
                  </a:extLst>
                </a:gridCol>
                <a:gridCol w="904346">
                  <a:extLst>
                    <a:ext uri="{9D8B030D-6E8A-4147-A177-3AD203B41FA5}">
                      <a16:colId xmlns:a16="http://schemas.microsoft.com/office/drawing/2014/main" val="20007"/>
                    </a:ext>
                  </a:extLst>
                </a:gridCol>
                <a:gridCol w="904346">
                  <a:extLst>
                    <a:ext uri="{9D8B030D-6E8A-4147-A177-3AD203B41FA5}">
                      <a16:colId xmlns:a16="http://schemas.microsoft.com/office/drawing/2014/main" val="20008"/>
                    </a:ext>
                  </a:extLst>
                </a:gridCol>
              </a:tblGrid>
              <a:tr h="668518">
                <a:tc>
                  <a:txBody>
                    <a:bodyPr/>
                    <a:lstStyle/>
                    <a:p>
                      <a:pPr algn="ctr"/>
                      <a:r>
                        <a:rPr lang="en-US" sz="1200" dirty="0">
                          <a:solidFill>
                            <a:srgbClr val="007FA3"/>
                          </a:solidFill>
                        </a:rPr>
                        <a:t>Blank</a:t>
                      </a:r>
                    </a:p>
                  </a:txBody>
                  <a:tcPr>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7FA3"/>
                    </a:solidFill>
                  </a:tcPr>
                </a:tc>
                <a:tc>
                  <a:txBody>
                    <a:bodyPr/>
                    <a:lstStyle/>
                    <a:p>
                      <a:pPr algn="ctr"/>
                      <a:r>
                        <a:rPr lang="en-US" sz="1200" b="1" dirty="0">
                          <a:solidFill>
                            <a:schemeClr val="bg1"/>
                          </a:solidFill>
                        </a:rPr>
                        <a:t>(1)</a:t>
                      </a:r>
                    </a:p>
                    <a:p>
                      <a:pPr algn="ctr"/>
                      <a:r>
                        <a:rPr lang="en-US" sz="1200" b="1" dirty="0">
                          <a:solidFill>
                            <a:schemeClr val="bg1"/>
                          </a:solidFill>
                        </a:rPr>
                        <a:t>Production</a:t>
                      </a:r>
                    </a:p>
                    <a:p>
                      <a:pPr algn="ctr"/>
                      <a:r>
                        <a:rPr lang="en-US" sz="1200" b="1" dirty="0">
                          <a:solidFill>
                            <a:schemeClr val="bg1"/>
                          </a:solidFill>
                        </a:rPr>
                        <a:t>Year 1</a:t>
                      </a:r>
                    </a:p>
                    <a:p>
                      <a:pPr algn="ctr"/>
                      <a:r>
                        <a:rPr lang="en-US" sz="1200" b="1" dirty="0">
                          <a:solidFill>
                            <a:schemeClr val="bg1"/>
                          </a:solidFill>
                        </a:rPr>
                        <a:t>Q</a:t>
                      </a:r>
                      <a:r>
                        <a:rPr lang="en-US" sz="1200" b="1" baseline="-25000" dirty="0">
                          <a:solidFill>
                            <a:schemeClr val="bg1"/>
                          </a:solidFill>
                        </a:rPr>
                        <a:t>1</a:t>
                      </a:r>
                    </a:p>
                  </a:txBody>
                  <a:tcP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7FA3"/>
                    </a:solidFill>
                  </a:tcPr>
                </a:tc>
                <a:tc>
                  <a:txBody>
                    <a:bodyPr/>
                    <a:lstStyle/>
                    <a:p>
                      <a:pPr algn="ctr"/>
                      <a:r>
                        <a:rPr lang="en-US" sz="1200" b="1" dirty="0">
                          <a:solidFill>
                            <a:schemeClr val="bg1"/>
                          </a:solidFill>
                        </a:rPr>
                        <a:t>(2)</a:t>
                      </a:r>
                    </a:p>
                    <a:p>
                      <a:pPr algn="ctr"/>
                      <a:r>
                        <a:rPr lang="en-US" sz="1200" b="1" dirty="0">
                          <a:solidFill>
                            <a:schemeClr val="bg1"/>
                          </a:solidFill>
                        </a:rPr>
                        <a:t>Production</a:t>
                      </a:r>
                    </a:p>
                    <a:p>
                      <a:pPr algn="ctr"/>
                      <a:r>
                        <a:rPr lang="en-US" sz="1200" b="1" dirty="0">
                          <a:solidFill>
                            <a:schemeClr val="bg1"/>
                          </a:solidFill>
                        </a:rPr>
                        <a:t>Year 2</a:t>
                      </a:r>
                    </a:p>
                    <a:p>
                      <a:pPr algn="ctr"/>
                      <a:r>
                        <a:rPr lang="en-US" sz="1200" b="1" dirty="0">
                          <a:solidFill>
                            <a:schemeClr val="bg1"/>
                          </a:solidFill>
                        </a:rPr>
                        <a:t>Q</a:t>
                      </a:r>
                      <a:r>
                        <a:rPr lang="en-US" sz="1200" b="1" baseline="-25000" dirty="0">
                          <a:solidFill>
                            <a:schemeClr val="bg1"/>
                          </a:solidFill>
                        </a:rPr>
                        <a:t>2</a:t>
                      </a:r>
                    </a:p>
                  </a:txBody>
                  <a:tcP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7FA3"/>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chemeClr val="bg1"/>
                          </a:solidFill>
                          <a:effectLst/>
                          <a:uLnTx/>
                          <a:uFillTx/>
                          <a:latin typeface="+mn-lt"/>
                        </a:rPr>
                        <a:t>(3)</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chemeClr val="bg1"/>
                          </a:solidFill>
                          <a:effectLst/>
                          <a:uLnTx/>
                          <a:uFillTx/>
                          <a:latin typeface="+mn-lt"/>
                        </a:rPr>
                        <a:t>Price per Unit</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chemeClr val="bg1"/>
                          </a:solidFill>
                          <a:effectLst/>
                          <a:uLnTx/>
                          <a:uFillTx/>
                          <a:latin typeface="+mn-lt"/>
                        </a:rPr>
                        <a:t>Year 1</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chemeClr val="bg1"/>
                          </a:solidFill>
                          <a:effectLst/>
                          <a:uLnTx/>
                          <a:uFillTx/>
                          <a:latin typeface="+mn-lt"/>
                        </a:rPr>
                        <a:t>P</a:t>
                      </a:r>
                      <a:r>
                        <a:rPr kumimoji="0" lang="en-US" sz="1200" b="1" i="0" u="none" strike="noStrike" kern="1200" cap="none" spc="0" normalizeH="0" baseline="-25000" noProof="0" dirty="0">
                          <a:ln>
                            <a:noFill/>
                          </a:ln>
                          <a:solidFill>
                            <a:schemeClr val="bg1"/>
                          </a:solidFill>
                          <a:effectLst/>
                          <a:uLnTx/>
                          <a:uFillTx/>
                          <a:latin typeface="+mn-lt"/>
                        </a:rPr>
                        <a:t>1</a:t>
                      </a:r>
                    </a:p>
                  </a:txBody>
                  <a:tcP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7FA3"/>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chemeClr val="bg1"/>
                          </a:solidFill>
                          <a:effectLst/>
                          <a:uLnTx/>
                          <a:uFillTx/>
                          <a:latin typeface="+mn-lt"/>
                        </a:rPr>
                        <a:t>(4)</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chemeClr val="bg1"/>
                          </a:solidFill>
                          <a:effectLst/>
                          <a:uLnTx/>
                          <a:uFillTx/>
                          <a:latin typeface="+mn-lt"/>
                        </a:rPr>
                        <a:t>Price per Unit</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chemeClr val="bg1"/>
                          </a:solidFill>
                          <a:effectLst/>
                          <a:uLnTx/>
                          <a:uFillTx/>
                          <a:latin typeface="+mn-lt"/>
                        </a:rPr>
                        <a:t>Year 2</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chemeClr val="bg1"/>
                          </a:solidFill>
                          <a:effectLst/>
                          <a:uLnTx/>
                          <a:uFillTx/>
                          <a:latin typeface="+mn-lt"/>
                        </a:rPr>
                        <a:t>P</a:t>
                      </a:r>
                      <a:r>
                        <a:rPr kumimoji="0" lang="en-US" sz="1200" b="1" i="0" u="none" strike="noStrike" kern="1200" cap="none" spc="0" normalizeH="0" baseline="-25000" noProof="0" dirty="0">
                          <a:ln>
                            <a:noFill/>
                          </a:ln>
                          <a:solidFill>
                            <a:schemeClr val="bg1"/>
                          </a:solidFill>
                          <a:effectLst/>
                          <a:uLnTx/>
                          <a:uFillTx/>
                          <a:latin typeface="+mn-lt"/>
                        </a:rPr>
                        <a:t>2</a:t>
                      </a:r>
                    </a:p>
                  </a:txBody>
                  <a:tcP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7FA3"/>
                    </a:solidFill>
                  </a:tcPr>
                </a:tc>
                <a:tc>
                  <a:txBody>
                    <a:bodyPr/>
                    <a:lstStyle/>
                    <a:p>
                      <a:r>
                        <a:rPr lang="en-US" sz="1200" b="1" dirty="0">
                          <a:solidFill>
                            <a:schemeClr val="bg1"/>
                          </a:solidFill>
                        </a:rPr>
                        <a:t>(5)</a:t>
                      </a:r>
                    </a:p>
                    <a:p>
                      <a:r>
                        <a:rPr lang="en-US" sz="1200" b="1" dirty="0">
                          <a:solidFill>
                            <a:schemeClr val="bg1"/>
                          </a:solidFill>
                        </a:rPr>
                        <a:t>GDP</a:t>
                      </a:r>
                      <a:r>
                        <a:rPr lang="en-US" sz="1200" b="1" baseline="0" dirty="0">
                          <a:solidFill>
                            <a:schemeClr val="bg1"/>
                          </a:solidFill>
                        </a:rPr>
                        <a:t> in</a:t>
                      </a:r>
                    </a:p>
                    <a:p>
                      <a:r>
                        <a:rPr lang="en-US" sz="1200" b="1" baseline="0" dirty="0">
                          <a:solidFill>
                            <a:schemeClr val="bg1"/>
                          </a:solidFill>
                        </a:rPr>
                        <a:t>Year 1 in</a:t>
                      </a:r>
                    </a:p>
                    <a:p>
                      <a:r>
                        <a:rPr lang="en-US" sz="1200" b="1" baseline="0" dirty="0">
                          <a:solidFill>
                            <a:schemeClr val="bg1"/>
                          </a:solidFill>
                        </a:rPr>
                        <a:t>Year 1</a:t>
                      </a:r>
                    </a:p>
                    <a:p>
                      <a:r>
                        <a:rPr lang="en-US" sz="1200" b="1" baseline="0" dirty="0">
                          <a:solidFill>
                            <a:schemeClr val="bg1"/>
                          </a:solidFill>
                        </a:rPr>
                        <a:t>Prices</a:t>
                      </a:r>
                    </a:p>
                    <a:p>
                      <a:r>
                        <a:rPr lang="en-US" sz="1200" b="1" baseline="0" dirty="0">
                          <a:solidFill>
                            <a:schemeClr val="bg1"/>
                          </a:solidFill>
                        </a:rPr>
                        <a:t>P</a:t>
                      </a:r>
                      <a:r>
                        <a:rPr lang="en-US" sz="1200" b="1" baseline="-25000" dirty="0">
                          <a:solidFill>
                            <a:schemeClr val="bg1"/>
                          </a:solidFill>
                        </a:rPr>
                        <a:t>1</a:t>
                      </a:r>
                      <a:r>
                        <a:rPr lang="en-US" sz="1200" b="1" baseline="0" dirty="0">
                          <a:solidFill>
                            <a:schemeClr val="bg1"/>
                          </a:solidFill>
                        </a:rPr>
                        <a:t> × Q</a:t>
                      </a:r>
                      <a:r>
                        <a:rPr lang="en-US" sz="1200" b="1" baseline="-25000" dirty="0">
                          <a:solidFill>
                            <a:schemeClr val="bg1"/>
                          </a:solidFill>
                        </a:rPr>
                        <a:t>1</a:t>
                      </a:r>
                    </a:p>
                  </a:txBody>
                  <a:tcP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7FA3"/>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chemeClr val="bg1"/>
                          </a:solidFill>
                          <a:effectLst/>
                          <a:uLnTx/>
                          <a:uFillTx/>
                          <a:latin typeface="+mn-lt"/>
                        </a:rPr>
                        <a:t>(6)</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chemeClr val="bg1"/>
                          </a:solidFill>
                          <a:effectLst/>
                          <a:uLnTx/>
                          <a:uFillTx/>
                          <a:latin typeface="+mn-lt"/>
                        </a:rPr>
                        <a:t>GDP in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chemeClr val="bg1"/>
                          </a:solidFill>
                          <a:effectLst/>
                          <a:uLnTx/>
                          <a:uFillTx/>
                          <a:latin typeface="+mn-lt"/>
                        </a:rPr>
                        <a:t>Year 1 in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chemeClr val="bg1"/>
                          </a:solidFill>
                          <a:effectLst/>
                          <a:uLnTx/>
                          <a:uFillTx/>
                          <a:latin typeface="+mn-lt"/>
                        </a:rPr>
                        <a:t>Year 1</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chemeClr val="bg1"/>
                          </a:solidFill>
                          <a:effectLst/>
                          <a:uLnTx/>
                          <a:uFillTx/>
                          <a:latin typeface="+mn-lt"/>
                        </a:rPr>
                        <a:t>Prices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chemeClr val="bg1"/>
                          </a:solidFill>
                          <a:effectLst/>
                          <a:uLnTx/>
                          <a:uFillTx/>
                          <a:latin typeface="+mn-lt"/>
                        </a:rPr>
                        <a:t>P</a:t>
                      </a:r>
                      <a:r>
                        <a:rPr kumimoji="0" lang="en-US" sz="1200" b="1" i="0" u="none" strike="noStrike" kern="1200" cap="none" spc="0" normalizeH="0" baseline="-25000" noProof="0" dirty="0">
                          <a:ln>
                            <a:noFill/>
                          </a:ln>
                          <a:solidFill>
                            <a:schemeClr val="bg1"/>
                          </a:solidFill>
                          <a:effectLst/>
                          <a:uLnTx/>
                          <a:uFillTx/>
                          <a:latin typeface="+mn-lt"/>
                        </a:rPr>
                        <a:t>1</a:t>
                      </a:r>
                      <a:r>
                        <a:rPr kumimoji="0" lang="en-US" sz="1200" b="1" i="0" u="none" strike="noStrike" kern="1200" cap="none" spc="0" normalizeH="0" baseline="0" noProof="0" dirty="0">
                          <a:ln>
                            <a:noFill/>
                          </a:ln>
                          <a:solidFill>
                            <a:schemeClr val="bg1"/>
                          </a:solidFill>
                          <a:effectLst/>
                          <a:uLnTx/>
                          <a:uFillTx/>
                          <a:latin typeface="+mn-lt"/>
                        </a:rPr>
                        <a:t> </a:t>
                      </a:r>
                      <a:r>
                        <a:rPr lang="en-US" sz="1200" b="1" baseline="0" dirty="0">
                          <a:solidFill>
                            <a:schemeClr val="bg1"/>
                          </a:solidFill>
                        </a:rPr>
                        <a:t>×</a:t>
                      </a:r>
                      <a:r>
                        <a:rPr kumimoji="0" lang="en-US" sz="1200" b="1" i="0" u="none" strike="noStrike" kern="1200" cap="none" spc="0" normalizeH="0" baseline="0" noProof="0" dirty="0">
                          <a:ln>
                            <a:noFill/>
                          </a:ln>
                          <a:solidFill>
                            <a:schemeClr val="bg1"/>
                          </a:solidFill>
                          <a:effectLst/>
                          <a:uLnTx/>
                          <a:uFillTx/>
                          <a:latin typeface="+mn-lt"/>
                        </a:rPr>
                        <a:t> Q</a:t>
                      </a:r>
                      <a:r>
                        <a:rPr kumimoji="0" lang="en-US" sz="1200" b="1" i="0" u="none" strike="noStrike" kern="1200" cap="none" spc="0" normalizeH="0" baseline="-25000" noProof="0" dirty="0">
                          <a:ln>
                            <a:noFill/>
                          </a:ln>
                          <a:solidFill>
                            <a:schemeClr val="bg1"/>
                          </a:solidFill>
                          <a:effectLst/>
                          <a:uLnTx/>
                          <a:uFillTx/>
                          <a:latin typeface="+mn-lt"/>
                        </a:rPr>
                        <a:t>2</a:t>
                      </a:r>
                    </a:p>
                  </a:txBody>
                  <a:tcP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7FA3"/>
                    </a:solidFill>
                  </a:tcPr>
                </a:tc>
                <a:tc>
                  <a:txBody>
                    <a:bodyPr/>
                    <a:lstStyle/>
                    <a:p>
                      <a:r>
                        <a:rPr lang="en-US" sz="1200" b="1" dirty="0">
                          <a:solidFill>
                            <a:schemeClr val="bg1"/>
                          </a:solidFill>
                        </a:rPr>
                        <a:t>(7)</a:t>
                      </a:r>
                    </a:p>
                    <a:p>
                      <a:r>
                        <a:rPr lang="en-US" sz="1200" b="1" dirty="0">
                          <a:solidFill>
                            <a:schemeClr val="bg1"/>
                          </a:solidFill>
                        </a:rPr>
                        <a:t>GDP</a:t>
                      </a:r>
                      <a:r>
                        <a:rPr lang="en-US" sz="1200" b="1" baseline="0" dirty="0">
                          <a:solidFill>
                            <a:schemeClr val="bg1"/>
                          </a:solidFill>
                        </a:rPr>
                        <a:t> in</a:t>
                      </a:r>
                    </a:p>
                    <a:p>
                      <a:r>
                        <a:rPr lang="en-US" sz="1200" b="1" baseline="0" dirty="0">
                          <a:solidFill>
                            <a:schemeClr val="bg1"/>
                          </a:solidFill>
                        </a:rPr>
                        <a:t>Year 2 in</a:t>
                      </a:r>
                    </a:p>
                    <a:p>
                      <a:r>
                        <a:rPr lang="en-US" sz="1200" b="1" baseline="0" dirty="0">
                          <a:solidFill>
                            <a:schemeClr val="bg1"/>
                          </a:solidFill>
                        </a:rPr>
                        <a:t>Year 2</a:t>
                      </a:r>
                    </a:p>
                    <a:p>
                      <a:r>
                        <a:rPr lang="en-US" sz="1200" b="1" baseline="0" dirty="0">
                          <a:solidFill>
                            <a:schemeClr val="bg1"/>
                          </a:solidFill>
                        </a:rPr>
                        <a:t>Prices</a:t>
                      </a:r>
                    </a:p>
                    <a:p>
                      <a:r>
                        <a:rPr lang="en-US" sz="1200" b="1" baseline="0" dirty="0">
                          <a:solidFill>
                            <a:schemeClr val="bg1"/>
                          </a:solidFill>
                        </a:rPr>
                        <a:t>P</a:t>
                      </a:r>
                      <a:r>
                        <a:rPr lang="en-US" sz="1200" b="1" baseline="-25000" dirty="0">
                          <a:solidFill>
                            <a:schemeClr val="bg1"/>
                          </a:solidFill>
                        </a:rPr>
                        <a:t>2</a:t>
                      </a:r>
                      <a:r>
                        <a:rPr lang="en-US" sz="1200" b="1" baseline="0" dirty="0">
                          <a:solidFill>
                            <a:schemeClr val="bg1"/>
                          </a:solidFill>
                        </a:rPr>
                        <a:t> × Q</a:t>
                      </a:r>
                      <a:r>
                        <a:rPr lang="en-US" sz="1200" b="1" baseline="-25000" dirty="0">
                          <a:solidFill>
                            <a:schemeClr val="bg1"/>
                          </a:solidFill>
                        </a:rPr>
                        <a:t>1</a:t>
                      </a:r>
                    </a:p>
                  </a:txBody>
                  <a:tcP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7FA3"/>
                    </a:solidFill>
                  </a:tcPr>
                </a:tc>
                <a:tc>
                  <a:txBody>
                    <a:bodyPr/>
                    <a:lstStyle/>
                    <a:p>
                      <a:r>
                        <a:rPr lang="en-US" sz="1200" b="1" dirty="0">
                          <a:solidFill>
                            <a:schemeClr val="bg1"/>
                          </a:solidFill>
                        </a:rPr>
                        <a:t>(8)</a:t>
                      </a:r>
                    </a:p>
                    <a:p>
                      <a:r>
                        <a:rPr lang="en-US" sz="1200" b="1" dirty="0">
                          <a:solidFill>
                            <a:schemeClr val="bg1"/>
                          </a:solidFill>
                        </a:rPr>
                        <a:t>GDP</a:t>
                      </a:r>
                      <a:r>
                        <a:rPr lang="en-US" sz="1200" b="1" baseline="0" dirty="0">
                          <a:solidFill>
                            <a:schemeClr val="bg1"/>
                          </a:solidFill>
                        </a:rPr>
                        <a:t> in</a:t>
                      </a:r>
                    </a:p>
                    <a:p>
                      <a:r>
                        <a:rPr lang="en-US" sz="1200" b="1" baseline="0" dirty="0">
                          <a:solidFill>
                            <a:schemeClr val="bg1"/>
                          </a:solidFill>
                        </a:rPr>
                        <a:t>Year 2 in</a:t>
                      </a:r>
                    </a:p>
                    <a:p>
                      <a:r>
                        <a:rPr lang="en-US" sz="1200" b="1" baseline="0" dirty="0">
                          <a:solidFill>
                            <a:schemeClr val="bg1"/>
                          </a:solidFill>
                        </a:rPr>
                        <a:t>Year 2</a:t>
                      </a:r>
                    </a:p>
                    <a:p>
                      <a:r>
                        <a:rPr lang="en-US" sz="1200" b="1" baseline="0" dirty="0">
                          <a:solidFill>
                            <a:schemeClr val="bg1"/>
                          </a:solidFill>
                        </a:rPr>
                        <a:t>Prices</a:t>
                      </a:r>
                    </a:p>
                    <a:p>
                      <a:r>
                        <a:rPr lang="en-US" sz="1200" b="1" baseline="0" dirty="0">
                          <a:solidFill>
                            <a:schemeClr val="bg1"/>
                          </a:solidFill>
                        </a:rPr>
                        <a:t>P</a:t>
                      </a:r>
                      <a:r>
                        <a:rPr lang="en-US" sz="1200" b="1" baseline="-25000" dirty="0">
                          <a:solidFill>
                            <a:schemeClr val="bg1"/>
                          </a:solidFill>
                        </a:rPr>
                        <a:t>2</a:t>
                      </a:r>
                      <a:r>
                        <a:rPr lang="en-US" sz="1200" b="1" baseline="0" dirty="0">
                          <a:solidFill>
                            <a:schemeClr val="bg1"/>
                          </a:solidFill>
                        </a:rPr>
                        <a:t> × Q</a:t>
                      </a:r>
                      <a:r>
                        <a:rPr lang="en-US" sz="1200" b="1" baseline="-25000" dirty="0">
                          <a:solidFill>
                            <a:schemeClr val="bg1"/>
                          </a:solidFill>
                        </a:rPr>
                        <a:t>2</a:t>
                      </a:r>
                    </a:p>
                  </a:txBody>
                  <a:tcP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7FA3"/>
                    </a:solidFill>
                  </a:tcPr>
                </a:tc>
                <a:extLst>
                  <a:ext uri="{0D108BD9-81ED-4DB2-BD59-A6C34878D82A}">
                    <a16:rowId xmlns:a16="http://schemas.microsoft.com/office/drawing/2014/main" val="10000"/>
                  </a:ext>
                </a:extLst>
              </a:tr>
              <a:tr h="668518">
                <a:tc>
                  <a:txBody>
                    <a:bodyPr/>
                    <a:lstStyle/>
                    <a:p>
                      <a:r>
                        <a:rPr lang="en-US" sz="1200" dirty="0"/>
                        <a:t>Good</a:t>
                      </a:r>
                      <a:r>
                        <a:rPr lang="en-US" sz="1200" baseline="0" dirty="0"/>
                        <a:t> </a:t>
                      </a:r>
                      <a:r>
                        <a:rPr lang="en-US" sz="1200" i="1" dirty="0"/>
                        <a:t>A </a:t>
                      </a:r>
                    </a:p>
                  </a:txBody>
                  <a:tcPr>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algn="ctr"/>
                      <a:r>
                        <a:rPr lang="en-US" sz="1200" dirty="0"/>
                        <a:t>6</a:t>
                      </a:r>
                    </a:p>
                  </a:txBody>
                  <a:tcP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algn="ctr"/>
                      <a:r>
                        <a:rPr lang="en-US" sz="1200" dirty="0"/>
                        <a:t>11</a:t>
                      </a:r>
                    </a:p>
                  </a:txBody>
                  <a:tcP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algn="ctr"/>
                      <a:r>
                        <a:rPr lang="en-US" sz="1200" dirty="0"/>
                        <a:t>$0.50</a:t>
                      </a:r>
                    </a:p>
                  </a:txBody>
                  <a:tcP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algn="ctr"/>
                      <a:r>
                        <a:rPr lang="en-US" sz="1200" dirty="0"/>
                        <a:t>$0.40</a:t>
                      </a:r>
                    </a:p>
                  </a:txBody>
                  <a:tcP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algn="ctr"/>
                      <a:r>
                        <a:rPr lang="en-US" sz="1200" dirty="0"/>
                        <a:t>$3.00</a:t>
                      </a:r>
                    </a:p>
                  </a:txBody>
                  <a:tcP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algn="ctr"/>
                      <a:r>
                        <a:rPr lang="en-US" sz="1200" dirty="0"/>
                        <a:t>$5.50</a:t>
                      </a:r>
                    </a:p>
                  </a:txBody>
                  <a:tcP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algn="ctr"/>
                      <a:r>
                        <a:rPr lang="en-US" sz="1200" dirty="0"/>
                        <a:t>$2.40</a:t>
                      </a:r>
                    </a:p>
                  </a:txBody>
                  <a:tcP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algn="ctr"/>
                      <a:r>
                        <a:rPr lang="en-US" sz="1200" dirty="0"/>
                        <a:t>$4.40</a:t>
                      </a:r>
                    </a:p>
                  </a:txBody>
                  <a:tcP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extLst>
                  <a:ext uri="{0D108BD9-81ED-4DB2-BD59-A6C34878D82A}">
                    <a16:rowId xmlns:a16="http://schemas.microsoft.com/office/drawing/2014/main" val="10002"/>
                  </a:ext>
                </a:extLst>
              </a:tr>
              <a:tr h="66851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t>Good</a:t>
                      </a:r>
                      <a:r>
                        <a:rPr lang="en-US" sz="1200" baseline="0" dirty="0"/>
                        <a:t> </a:t>
                      </a:r>
                      <a:r>
                        <a:rPr lang="en-US" sz="1200" i="1" dirty="0"/>
                        <a:t>B </a:t>
                      </a:r>
                    </a:p>
                  </a:txBody>
                  <a:tcPr>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algn="ctr"/>
                      <a:r>
                        <a:rPr lang="en-US" sz="1200" dirty="0"/>
                        <a:t>7</a:t>
                      </a:r>
                    </a:p>
                  </a:txBody>
                  <a:tcP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algn="ctr"/>
                      <a:r>
                        <a:rPr lang="en-US" sz="1200" dirty="0"/>
                        <a:t>4</a:t>
                      </a:r>
                    </a:p>
                  </a:txBody>
                  <a:tcP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algn="ctr"/>
                      <a:r>
                        <a:rPr lang="en-US" sz="1200" dirty="0"/>
                        <a:t>0.30</a:t>
                      </a:r>
                    </a:p>
                  </a:txBody>
                  <a:tcP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algn="ctr"/>
                      <a:r>
                        <a:rPr lang="en-US" sz="1200" dirty="0"/>
                        <a:t>1.00</a:t>
                      </a:r>
                    </a:p>
                  </a:txBody>
                  <a:tcP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algn="ctr"/>
                      <a:r>
                        <a:rPr lang="en-US" sz="1200" dirty="0"/>
                        <a:t>2.10</a:t>
                      </a:r>
                    </a:p>
                  </a:txBody>
                  <a:tcP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algn="ctr"/>
                      <a:r>
                        <a:rPr lang="en-US" sz="1200" dirty="0"/>
                        <a:t>1.20</a:t>
                      </a:r>
                    </a:p>
                  </a:txBody>
                  <a:tcP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algn="ctr"/>
                      <a:r>
                        <a:rPr lang="en-US" sz="1200" dirty="0"/>
                        <a:t>7.00</a:t>
                      </a:r>
                    </a:p>
                  </a:txBody>
                  <a:tcP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algn="ctr"/>
                      <a:r>
                        <a:rPr lang="en-US" sz="1200" dirty="0"/>
                        <a:t>4.00</a:t>
                      </a:r>
                    </a:p>
                  </a:txBody>
                  <a:tcP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extLst>
                  <a:ext uri="{0D108BD9-81ED-4DB2-BD59-A6C34878D82A}">
                    <a16:rowId xmlns:a16="http://schemas.microsoft.com/office/drawing/2014/main" val="10003"/>
                  </a:ext>
                </a:extLst>
              </a:tr>
              <a:tr h="66851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t>Good</a:t>
                      </a:r>
                      <a:r>
                        <a:rPr lang="en-US" sz="1200" baseline="0" dirty="0"/>
                        <a:t> </a:t>
                      </a:r>
                      <a:r>
                        <a:rPr lang="en-US" sz="1200" i="1" dirty="0"/>
                        <a:t>C </a:t>
                      </a:r>
                    </a:p>
                  </a:txBody>
                  <a:tcPr>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algn="ctr"/>
                      <a:r>
                        <a:rPr lang="en-US" sz="1200" dirty="0"/>
                        <a:t>10</a:t>
                      </a:r>
                    </a:p>
                  </a:txBody>
                  <a:tcP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algn="ctr"/>
                      <a:r>
                        <a:rPr lang="en-US" sz="1200" dirty="0"/>
                        <a:t>12</a:t>
                      </a:r>
                    </a:p>
                  </a:txBody>
                  <a:tcP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algn="ctr"/>
                      <a:r>
                        <a:rPr lang="en-US" sz="1200" dirty="0"/>
                        <a:t>0.70</a:t>
                      </a:r>
                    </a:p>
                  </a:txBody>
                  <a:tcP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algn="ctr"/>
                      <a:r>
                        <a:rPr lang="en-US" sz="1200" dirty="0"/>
                        <a:t>0.90</a:t>
                      </a:r>
                    </a:p>
                  </a:txBody>
                  <a:tcP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algn="ctr"/>
                      <a:r>
                        <a:rPr lang="en-US" sz="1200" u="sng" dirty="0"/>
                        <a:t>7.00</a:t>
                      </a:r>
                    </a:p>
                  </a:txBody>
                  <a:tcP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algn="ctr"/>
                      <a:r>
                        <a:rPr lang="en-US" sz="1200" u="sng" dirty="0"/>
                        <a:t>8.40</a:t>
                      </a:r>
                    </a:p>
                  </a:txBody>
                  <a:tcP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algn="ctr"/>
                      <a:r>
                        <a:rPr lang="en-US" sz="1200" u="sng" dirty="0"/>
                        <a:t>9.00</a:t>
                      </a:r>
                    </a:p>
                  </a:txBody>
                  <a:tcP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algn="ctr"/>
                      <a:r>
                        <a:rPr lang="en-US" sz="1200" u="sng" dirty="0"/>
                        <a:t>10.80</a:t>
                      </a:r>
                    </a:p>
                  </a:txBody>
                  <a:tcP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extLst>
                  <a:ext uri="{0D108BD9-81ED-4DB2-BD59-A6C34878D82A}">
                    <a16:rowId xmlns:a16="http://schemas.microsoft.com/office/drawing/2014/main" val="10011"/>
                  </a:ext>
                </a:extLst>
              </a:tr>
              <a:tr h="668518">
                <a:tc>
                  <a:txBody>
                    <a:bodyPr/>
                    <a:lstStyle/>
                    <a:p>
                      <a:r>
                        <a:rPr lang="en-US" sz="1200" dirty="0"/>
                        <a:t>Total</a:t>
                      </a:r>
                    </a:p>
                  </a:txBody>
                  <a:tcPr>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algn="ctr"/>
                      <a:r>
                        <a:rPr lang="en-US" sz="1200" dirty="0">
                          <a:solidFill>
                            <a:srgbClr val="D4EAE4"/>
                          </a:solidFill>
                        </a:rPr>
                        <a:t>Blank</a:t>
                      </a:r>
                    </a:p>
                  </a:txBody>
                  <a:tcP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algn="ctr"/>
                      <a:r>
                        <a:rPr lang="en-US" sz="1200" dirty="0">
                          <a:solidFill>
                            <a:srgbClr val="D4EAE4"/>
                          </a:solidFill>
                        </a:rPr>
                        <a:t>Blank</a:t>
                      </a:r>
                      <a:endParaRPr lang="en-US" sz="1200" dirty="0"/>
                    </a:p>
                  </a:txBody>
                  <a:tcP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algn="ctr"/>
                      <a:r>
                        <a:rPr lang="en-US" sz="1200" dirty="0">
                          <a:solidFill>
                            <a:srgbClr val="D4EAE4"/>
                          </a:solidFill>
                        </a:rPr>
                        <a:t>Blank</a:t>
                      </a:r>
                      <a:endParaRPr lang="en-US" sz="1200" dirty="0"/>
                    </a:p>
                  </a:txBody>
                  <a:tcP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algn="ctr"/>
                      <a:r>
                        <a:rPr lang="en-US" sz="1200" dirty="0">
                          <a:solidFill>
                            <a:srgbClr val="D4EAE4"/>
                          </a:solidFill>
                        </a:rPr>
                        <a:t>Blank</a:t>
                      </a:r>
                      <a:endParaRPr lang="en-US" sz="1200" dirty="0"/>
                    </a:p>
                  </a:txBody>
                  <a:tcP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algn="ctr"/>
                      <a:r>
                        <a:rPr lang="en-US" sz="1200" dirty="0"/>
                        <a:t>$12.10</a:t>
                      </a:r>
                    </a:p>
                    <a:p>
                      <a:pPr algn="ctr"/>
                      <a:endParaRPr lang="en-US" sz="1200" dirty="0"/>
                    </a:p>
                    <a:p>
                      <a:pPr algn="ctr"/>
                      <a:r>
                        <a:rPr lang="en-US" sz="1200" dirty="0"/>
                        <a:t>Nominal</a:t>
                      </a:r>
                    </a:p>
                    <a:p>
                      <a:pPr algn="ctr"/>
                      <a:r>
                        <a:rPr lang="en-US" sz="1200" dirty="0"/>
                        <a:t>GDP</a:t>
                      </a:r>
                      <a:r>
                        <a:rPr lang="en-US" sz="1200" baseline="0" dirty="0"/>
                        <a:t> in in Year 1</a:t>
                      </a:r>
                      <a:endParaRPr lang="en-US" sz="1200" dirty="0"/>
                    </a:p>
                  </a:txBody>
                  <a:tcP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algn="ctr"/>
                      <a:r>
                        <a:rPr lang="en-US" sz="1200" dirty="0"/>
                        <a:t>$15.10</a:t>
                      </a:r>
                    </a:p>
                  </a:txBody>
                  <a:tcP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algn="ctr"/>
                      <a:r>
                        <a:rPr lang="en-US" sz="1200" dirty="0"/>
                        <a:t>$18.40</a:t>
                      </a:r>
                    </a:p>
                  </a:txBody>
                  <a:tcP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algn="ctr"/>
                      <a:r>
                        <a:rPr lang="en-US" sz="1200" dirty="0"/>
                        <a:t>$19.20</a:t>
                      </a:r>
                    </a:p>
                    <a:p>
                      <a:pPr algn="ctr"/>
                      <a:endParaRPr lang="en-US" sz="1200" dirty="0"/>
                    </a:p>
                    <a:p>
                      <a:pPr algn="ctr"/>
                      <a:r>
                        <a:rPr lang="en-US" sz="1200" dirty="0"/>
                        <a:t>Nominal</a:t>
                      </a:r>
                    </a:p>
                    <a:p>
                      <a:pPr algn="ctr"/>
                      <a:r>
                        <a:rPr lang="en-US" sz="1200" dirty="0"/>
                        <a:t>GDP</a:t>
                      </a:r>
                      <a:r>
                        <a:rPr lang="en-US" sz="1200" baseline="0" dirty="0"/>
                        <a:t> in in Year 2</a:t>
                      </a:r>
                      <a:endParaRPr lang="en-US" sz="1200" dirty="0"/>
                    </a:p>
                  </a:txBody>
                  <a:tcP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21050926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6344" y="773120"/>
            <a:ext cx="8229600" cy="553998"/>
          </a:xfrm>
        </p:spPr>
        <p:txBody>
          <a:bodyPr>
            <a:spAutoFit/>
          </a:bodyPr>
          <a:lstStyle/>
          <a:p>
            <a:r>
              <a:rPr lang="en-IN" altLang="en-US" sz="3600" dirty="0">
                <a:latin typeface="+mj-lt"/>
              </a:rPr>
              <a:t>Calculating the GDP Deflator</a:t>
            </a:r>
            <a:endParaRPr lang="en-US" sz="2800" dirty="0">
              <a:latin typeface="+mj-lt"/>
            </a:endParaRPr>
          </a:p>
        </p:txBody>
      </p:sp>
      <p:sp>
        <p:nvSpPr>
          <p:cNvPr id="3" name="Content Placeholder 2"/>
          <p:cNvSpPr>
            <a:spLocks noGrp="1"/>
          </p:cNvSpPr>
          <p:nvPr>
            <p:ph idx="1"/>
          </p:nvPr>
        </p:nvSpPr>
        <p:spPr>
          <a:xfrm>
            <a:off x="457200" y="1600201"/>
            <a:ext cx="8229600" cy="1669688"/>
          </a:xfrm>
        </p:spPr>
        <p:txBody>
          <a:bodyPr>
            <a:spAutoFit/>
          </a:bodyPr>
          <a:lstStyle/>
          <a:p>
            <a:pPr>
              <a:spcAft>
                <a:spcPct val="0"/>
              </a:spcAft>
            </a:pPr>
            <a:r>
              <a:rPr lang="en-US" sz="2400" dirty="0"/>
              <a:t>Policy makers need not only good measures of how real output is changing but also good measures of how the overall price level is changing.</a:t>
            </a:r>
          </a:p>
          <a:p>
            <a:pPr>
              <a:spcAft>
                <a:spcPct val="0"/>
              </a:spcAft>
            </a:pPr>
            <a:r>
              <a:rPr lang="en-US" sz="2400" dirty="0"/>
              <a:t>The GDP deflator is one measure of the overall price level.</a:t>
            </a:r>
          </a:p>
        </p:txBody>
      </p:sp>
    </p:spTree>
    <p:extLst>
      <p:ext uri="{BB962C8B-B14F-4D97-AF65-F5344CB8AC3E}">
        <p14:creationId xmlns:p14="http://schemas.microsoft.com/office/powerpoint/2010/main" val="250917609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6344" y="773120"/>
            <a:ext cx="8229600" cy="553998"/>
          </a:xfrm>
        </p:spPr>
        <p:txBody>
          <a:bodyPr>
            <a:spAutoFit/>
          </a:bodyPr>
          <a:lstStyle/>
          <a:p>
            <a:r>
              <a:rPr lang="en-IN" altLang="en-US" sz="3600" dirty="0">
                <a:latin typeface="+mj-lt"/>
              </a:rPr>
              <a:t>The Problems of Fixed Weights</a:t>
            </a:r>
            <a:endParaRPr lang="en-US" sz="2800" dirty="0">
              <a:latin typeface="+mj-lt"/>
            </a:endParaRPr>
          </a:p>
        </p:txBody>
      </p:sp>
      <p:sp>
        <p:nvSpPr>
          <p:cNvPr id="3" name="Content Placeholder 2"/>
          <p:cNvSpPr>
            <a:spLocks noGrp="1"/>
          </p:cNvSpPr>
          <p:nvPr>
            <p:ph idx="1"/>
          </p:nvPr>
        </p:nvSpPr>
        <p:spPr>
          <a:xfrm>
            <a:off x="457200" y="1600201"/>
            <a:ext cx="8229600" cy="3339376"/>
          </a:xfrm>
        </p:spPr>
        <p:txBody>
          <a:bodyPr>
            <a:spAutoFit/>
          </a:bodyPr>
          <a:lstStyle/>
          <a:p>
            <a:pPr>
              <a:spcAft>
                <a:spcPct val="0"/>
              </a:spcAft>
            </a:pPr>
            <a:r>
              <a:rPr lang="en-US" sz="2400" dirty="0"/>
              <a:t>Many structural changes took place in the U.S. economy between the 1950s and 1987.</a:t>
            </a:r>
          </a:p>
          <a:p>
            <a:pPr>
              <a:spcAft>
                <a:spcPct val="0"/>
              </a:spcAft>
            </a:pPr>
            <a:r>
              <a:rPr lang="en-US" sz="2400" dirty="0"/>
              <a:t>The use of fixed-price weights does not account for the responses in the economy to supply shifts.</a:t>
            </a:r>
          </a:p>
          <a:p>
            <a:pPr>
              <a:spcAft>
                <a:spcPct val="0"/>
              </a:spcAft>
            </a:pPr>
            <a:r>
              <a:rPr lang="en-US" sz="2400" dirty="0"/>
              <a:t>The fixed-weight procedure ignores the substitution away from goods whose prices are increasing and toward goods whose prices are decreasing or whose prices are increasing less rapidly.</a:t>
            </a:r>
          </a:p>
        </p:txBody>
      </p:sp>
    </p:spTree>
    <p:extLst>
      <p:ext uri="{BB962C8B-B14F-4D97-AF65-F5344CB8AC3E}">
        <p14:creationId xmlns:p14="http://schemas.microsoft.com/office/powerpoint/2010/main" val="2195667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6344" y="773120"/>
            <a:ext cx="8229600" cy="553998"/>
          </a:xfrm>
        </p:spPr>
        <p:txBody>
          <a:bodyPr>
            <a:spAutoFit/>
          </a:bodyPr>
          <a:lstStyle/>
          <a:p>
            <a:r>
              <a:rPr lang="en-IN" altLang="en-US" sz="3600" dirty="0">
                <a:latin typeface="+mj-lt"/>
              </a:rPr>
              <a:t>Limitations of the GDP Concept </a:t>
            </a:r>
            <a:r>
              <a:rPr lang="en-IN" altLang="en-US" sz="2800" dirty="0">
                <a:latin typeface="+mj-lt"/>
              </a:rPr>
              <a:t>(1 of 2)</a:t>
            </a:r>
            <a:endParaRPr lang="en-US" sz="2800" dirty="0">
              <a:latin typeface="+mj-lt"/>
            </a:endParaRPr>
          </a:p>
        </p:txBody>
      </p:sp>
      <p:sp>
        <p:nvSpPr>
          <p:cNvPr id="3" name="Content Placeholder 2"/>
          <p:cNvSpPr>
            <a:spLocks noGrp="1"/>
          </p:cNvSpPr>
          <p:nvPr>
            <p:ph idx="1"/>
          </p:nvPr>
        </p:nvSpPr>
        <p:spPr>
          <a:xfrm>
            <a:off x="457200" y="1600201"/>
            <a:ext cx="8229600" cy="4462760"/>
          </a:xfrm>
        </p:spPr>
        <p:txBody>
          <a:bodyPr>
            <a:spAutoFit/>
          </a:bodyPr>
          <a:lstStyle/>
          <a:p>
            <a:pPr marL="0" indent="0">
              <a:spcAft>
                <a:spcPct val="0"/>
              </a:spcAft>
              <a:buNone/>
            </a:pPr>
            <a:r>
              <a:rPr lang="en-US" sz="2400" b="1" kern="0" dirty="0"/>
              <a:t>GDP and Social Welfare</a:t>
            </a:r>
          </a:p>
          <a:p>
            <a:pPr>
              <a:spcAft>
                <a:spcPct val="0"/>
              </a:spcAft>
            </a:pPr>
            <a:r>
              <a:rPr lang="en-US" sz="2400" dirty="0"/>
              <a:t>If crime levels went down, society would be better off, but a decrease in crime is not an increase in output and is not reflected in GDP.</a:t>
            </a:r>
          </a:p>
          <a:p>
            <a:pPr>
              <a:spcAft>
                <a:spcPct val="0"/>
              </a:spcAft>
            </a:pPr>
            <a:r>
              <a:rPr lang="en-US" sz="2400" dirty="0"/>
              <a:t>An increase in leisure is also an increase in social welfare, sometimes associated with a </a:t>
            </a:r>
            <a:r>
              <a:rPr lang="en-US" sz="2400" i="1" dirty="0"/>
              <a:t>decrease</a:t>
            </a:r>
            <a:r>
              <a:rPr lang="en-US" sz="2400" dirty="0"/>
              <a:t> in GDP.</a:t>
            </a:r>
          </a:p>
          <a:p>
            <a:pPr>
              <a:spcAft>
                <a:spcPct val="0"/>
              </a:spcAft>
            </a:pPr>
            <a:r>
              <a:rPr lang="en-US" sz="2400" dirty="0"/>
              <a:t>Most nonmarket and domestic activities, such as housework and child care, are not counted in GDP.</a:t>
            </a:r>
          </a:p>
          <a:p>
            <a:pPr>
              <a:spcAft>
                <a:spcPct val="0"/>
              </a:spcAft>
            </a:pPr>
            <a:r>
              <a:rPr lang="en-US" sz="2400" dirty="0"/>
              <a:t>GDP also has nothing to say about the distribution of output among individuals in a society.</a:t>
            </a:r>
          </a:p>
        </p:txBody>
      </p:sp>
    </p:spTree>
    <p:extLst>
      <p:ext uri="{BB962C8B-B14F-4D97-AF65-F5344CB8AC3E}">
        <p14:creationId xmlns:p14="http://schemas.microsoft.com/office/powerpoint/2010/main" val="27961973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5254"/>
            <a:ext cx="8229600" cy="553998"/>
          </a:xfrm>
        </p:spPr>
        <p:txBody>
          <a:bodyPr>
            <a:spAutoFit/>
          </a:bodyPr>
          <a:lstStyle/>
          <a:p>
            <a:r>
              <a:rPr lang="en-IN" altLang="en-US" dirty="0"/>
              <a:t>Economics In Practice </a:t>
            </a:r>
            <a:r>
              <a:rPr lang="en-IN" altLang="en-US" sz="2800" dirty="0"/>
              <a:t>(4 of 4)</a:t>
            </a:r>
            <a:endParaRPr lang="en-US" sz="2800" dirty="0">
              <a:latin typeface="+mj-lt"/>
            </a:endParaRPr>
          </a:p>
        </p:txBody>
      </p:sp>
      <p:sp>
        <p:nvSpPr>
          <p:cNvPr id="4" name="Content Placeholder 3"/>
          <p:cNvSpPr>
            <a:spLocks noGrp="1"/>
          </p:cNvSpPr>
          <p:nvPr>
            <p:ph sz="quarter" idx="14"/>
          </p:nvPr>
        </p:nvSpPr>
        <p:spPr>
          <a:xfrm>
            <a:off x="457200" y="862042"/>
            <a:ext cx="8205788" cy="430887"/>
          </a:xfrm>
        </p:spPr>
        <p:txBody>
          <a:bodyPr>
            <a:spAutoFit/>
          </a:bodyPr>
          <a:lstStyle/>
          <a:p>
            <a:pPr marL="0" indent="0">
              <a:buNone/>
            </a:pPr>
            <a:r>
              <a:rPr lang="en-IN" sz="2800" b="1" dirty="0">
                <a:solidFill>
                  <a:schemeClr val="bg2"/>
                </a:solidFill>
              </a:rPr>
              <a:t>Green Accounting</a:t>
            </a:r>
          </a:p>
        </p:txBody>
      </p:sp>
      <p:sp>
        <p:nvSpPr>
          <p:cNvPr id="3" name="Content Placeholder 2"/>
          <p:cNvSpPr>
            <a:spLocks noGrp="1"/>
          </p:cNvSpPr>
          <p:nvPr>
            <p:ph idx="1"/>
          </p:nvPr>
        </p:nvSpPr>
        <p:spPr>
          <a:xfrm>
            <a:off x="457200" y="1564864"/>
            <a:ext cx="4038600" cy="3793346"/>
          </a:xfrm>
        </p:spPr>
        <p:txBody>
          <a:bodyPr wrap="square">
            <a:spAutoFit/>
          </a:bodyPr>
          <a:lstStyle/>
          <a:p>
            <a:pPr marL="0" indent="0">
              <a:buNone/>
            </a:pPr>
            <a:r>
              <a:rPr lang="en-US" sz="1800" dirty="0"/>
              <a:t>The market goods that many industries produce go into the national income and product accounts, but the environmental costs of air pollution are not subtracted.</a:t>
            </a:r>
          </a:p>
          <a:p>
            <a:pPr marL="0" indent="0">
              <a:buNone/>
            </a:pPr>
            <a:r>
              <a:rPr lang="en-US" sz="1800" dirty="0"/>
              <a:t>Economists have estimated that including properly valued air pollution in the national income and product accounts—as an offset to the value of the marketed goods produced by some industries—would make their contribution to our nation’s GDP negative! </a:t>
            </a:r>
            <a:endParaRPr lang="en-US" sz="1800" baseline="30000" dirty="0"/>
          </a:p>
        </p:txBody>
      </p:sp>
      <p:pic>
        <p:nvPicPr>
          <p:cNvPr id="7170" name="Picture 2" descr="A photo shows a factory with several chimneys blowing out smoke in the sk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00956" y="1676400"/>
            <a:ext cx="4056888" cy="2588379"/>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4"/>
          <p:cNvSpPr>
            <a:spLocks noGrp="1"/>
          </p:cNvSpPr>
          <p:nvPr>
            <p:ph sz="quarter" idx="13"/>
          </p:nvPr>
        </p:nvSpPr>
        <p:spPr>
          <a:xfrm>
            <a:off x="457200" y="5482825"/>
            <a:ext cx="8205788" cy="907941"/>
          </a:xfrm>
        </p:spPr>
        <p:txBody>
          <a:bodyPr>
            <a:spAutoFit/>
          </a:bodyPr>
          <a:lstStyle/>
          <a:p>
            <a:pPr marL="0" indent="0">
              <a:spcBef>
                <a:spcPts val="600"/>
              </a:spcBef>
              <a:buNone/>
            </a:pPr>
            <a:r>
              <a:rPr lang="en-IN" sz="1800" dirty="0"/>
              <a:t>CRITICAL THINKING</a:t>
            </a:r>
          </a:p>
          <a:p>
            <a:pPr marL="342900" lvl="0" indent="-342900">
              <a:spcBef>
                <a:spcPts val="600"/>
              </a:spcBef>
              <a:buFont typeface="+mj-lt"/>
              <a:buAutoNum type="arabicPeriod"/>
            </a:pPr>
            <a:r>
              <a:rPr lang="en-IN" sz="1800" dirty="0">
                <a:solidFill>
                  <a:prstClr val="black"/>
                </a:solidFill>
              </a:rPr>
              <a:t>Why do you think we have not counted pollution in GDP measures in the past?</a:t>
            </a:r>
          </a:p>
        </p:txBody>
      </p:sp>
    </p:spTree>
    <p:extLst>
      <p:ext uri="{BB962C8B-B14F-4D97-AF65-F5344CB8AC3E}">
        <p14:creationId xmlns:p14="http://schemas.microsoft.com/office/powerpoint/2010/main" val="384366539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5667" y="775588"/>
            <a:ext cx="8229600" cy="553998"/>
          </a:xfrm>
        </p:spPr>
        <p:txBody>
          <a:bodyPr>
            <a:spAutoFit/>
          </a:bodyPr>
          <a:lstStyle/>
          <a:p>
            <a:r>
              <a:rPr lang="en-IN" altLang="en-US" sz="3600" dirty="0">
                <a:latin typeface="+mj-lt"/>
              </a:rPr>
              <a:t>Limitations of the GDP Concept </a:t>
            </a:r>
            <a:r>
              <a:rPr lang="en-IN" altLang="en-US" sz="2800" dirty="0">
                <a:latin typeface="+mj-lt"/>
              </a:rPr>
              <a:t>(2 of 2)</a:t>
            </a:r>
            <a:endParaRPr lang="en-US" sz="2800" dirty="0">
              <a:latin typeface="+mj-lt"/>
            </a:endParaRPr>
          </a:p>
        </p:txBody>
      </p:sp>
      <p:sp>
        <p:nvSpPr>
          <p:cNvPr id="3" name="Content Placeholder 2"/>
          <p:cNvSpPr>
            <a:spLocks noGrp="1"/>
          </p:cNvSpPr>
          <p:nvPr>
            <p:ph idx="1"/>
          </p:nvPr>
        </p:nvSpPr>
        <p:spPr>
          <a:xfrm>
            <a:off x="457200" y="1600200"/>
            <a:ext cx="8229600" cy="1669688"/>
          </a:xfrm>
        </p:spPr>
        <p:txBody>
          <a:bodyPr>
            <a:spAutoFit/>
          </a:bodyPr>
          <a:lstStyle/>
          <a:p>
            <a:pPr marL="0" indent="0">
              <a:buNone/>
            </a:pPr>
            <a:r>
              <a:rPr lang="en-US" sz="2400" b="1" kern="0" dirty="0"/>
              <a:t>The Informal Economy</a:t>
            </a:r>
          </a:p>
          <a:p>
            <a:r>
              <a:rPr lang="en-US" sz="2400" b="1" dirty="0"/>
              <a:t>informal economy</a:t>
            </a:r>
            <a:r>
              <a:rPr lang="en-US" sz="2400" b="1" dirty="0">
                <a:solidFill>
                  <a:srgbClr val="006668"/>
                </a:solidFill>
              </a:rPr>
              <a:t>  </a:t>
            </a:r>
            <a:r>
              <a:rPr lang="en-US" sz="2400" dirty="0"/>
              <a:t>The part of the economy in which transactions take place and in which income is generated that is unreported and therefore not counted in GDP. </a:t>
            </a:r>
          </a:p>
        </p:txBody>
      </p:sp>
      <p:sp>
        <p:nvSpPr>
          <p:cNvPr id="4" name="Content Placeholder 3"/>
          <p:cNvSpPr>
            <a:spLocks noGrp="1"/>
          </p:cNvSpPr>
          <p:nvPr>
            <p:ph idx="13"/>
          </p:nvPr>
        </p:nvSpPr>
        <p:spPr>
          <a:xfrm>
            <a:off x="457200" y="3429000"/>
            <a:ext cx="8229600" cy="1669688"/>
          </a:xfrm>
        </p:spPr>
        <p:txBody>
          <a:bodyPr>
            <a:spAutoFit/>
          </a:bodyPr>
          <a:lstStyle/>
          <a:p>
            <a:pPr marL="0" indent="0">
              <a:spcBef>
                <a:spcPts val="3000"/>
              </a:spcBef>
              <a:buNone/>
            </a:pPr>
            <a:r>
              <a:rPr lang="it-IT" sz="2400" b="1" kern="0" dirty="0"/>
              <a:t>Gross National Income per Capita</a:t>
            </a:r>
            <a:endParaRPr lang="en-US" sz="2400" b="1" kern="0" dirty="0"/>
          </a:p>
          <a:p>
            <a:r>
              <a:rPr lang="en-US" sz="2400" b="1" dirty="0"/>
              <a:t>gross national income (GNI)</a:t>
            </a:r>
            <a:r>
              <a:rPr lang="en-US" sz="2400" b="1" dirty="0">
                <a:solidFill>
                  <a:srgbClr val="006668"/>
                </a:solidFill>
              </a:rPr>
              <a:t>  </a:t>
            </a:r>
            <a:r>
              <a:rPr lang="en-US" sz="2400" dirty="0"/>
              <a:t>GNP converted into dollars using an average of currency exchange rates over several years adjusted for rates of inflation.</a:t>
            </a:r>
          </a:p>
        </p:txBody>
      </p:sp>
    </p:spTree>
    <p:extLst>
      <p:ext uri="{BB962C8B-B14F-4D97-AF65-F5344CB8AC3E}">
        <p14:creationId xmlns:p14="http://schemas.microsoft.com/office/powerpoint/2010/main" val="365554695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6344" y="152400"/>
            <a:ext cx="8196644" cy="1107996"/>
          </a:xfrm>
        </p:spPr>
        <p:txBody>
          <a:bodyPr wrap="square">
            <a:spAutoFit/>
          </a:bodyPr>
          <a:lstStyle/>
          <a:p>
            <a:r>
              <a:rPr lang="en-IN" altLang="en-US" sz="3600" dirty="0">
                <a:latin typeface="+mj-lt"/>
              </a:rPr>
              <a:t>Figure 21.1 Per Capita Gross National Income for Selected Countries, 2016</a:t>
            </a:r>
            <a:endParaRPr lang="en-US" sz="2800" dirty="0">
              <a:latin typeface="+mj-lt"/>
            </a:endParaRPr>
          </a:p>
        </p:txBody>
      </p:sp>
      <p:pic>
        <p:nvPicPr>
          <p:cNvPr id="8194" name="Picture 2" descr="The details of the graph are as follows:&#10;The x-axis shows the countries. The y-axis shows the U.S. dollars from 0 to 70,000 in increments of 10,000. The graph shows the following data:&#10;• Switzerland: 64,000 dollars&#10;• Norway: 61,000 dollars&#10;• United States: 59,000 dollars&#10;• Ireland: 56,000 dollars&#10;• Austria: 50,000 dollars&#10;• Denmark: 50,000 dollars&#10;• Netherlands: 49,800 dollars&#10;• Germany: 49,800 dollars&#10;• Sweden: 49,600 dollars&#10;• Belgium: 48,000 dollars&#10;• Australia: 47,500 dollars&#10;• Canada: 45,000 dollars&#10;• Finland: 45,000 dollars&#10;• Japan: 44,500 dollars&#10;• France: 43,500 dollars&#10;• United Kingdom: 43,500 dollars&#10;• Italy: 40,000 dollars&#10;• Israel: 38,000 dollars&#10;• Korea, Rep. of: 38,000 dollars&#10;• Spain: 38,000 dollars&#10;• Czech Republic: 34,000 dollars&#10;• Portugal: 32,000 dollars&#10;• Greece: 29,000 dollars&#10;• Hungary: 26,000 dollars&#10;• Turkey: 26,000 dollars&#10;• Russian Federation: 25,500 dollars&#10;• Chile: 24,000 dollars&#10;• Romania: 24,000 dollars&#10;• Mexico: 20,000 dollars&#10;• Thailand: 19,000 dollars&#10;• China: 18,500 dollars&#10;• Brazil: 18,000 dollars&#10;• Colombia: 17,500 dollars&#10;• South Africa: 16,500 dollars&#10;• Indonesia: 16,000 dollars&#10;• Egypt, Arab Rep.: 15,500 dollars&#10;• Philippines: 15,000 dollars&#10;• Venezuela, R.B.: 14,000 dollars&#10;• Jordan: 13,000 dollars&#10;• India: 10,000 dollars&#10;• Vietnam: 9,500 dollars&#10;• Nigeria: 9,500 dollars&#10;• Pakistan: 9,500 dollars&#10;• Bangladesh: 5,000 dollars&#10;• Kenya: 4,000 dollars&#10;• Nepal: 3,500 dollars&#10;• Rwanda: 2,500 dollars&#10;• Ethiopia: 2,500 dollars&#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97011" y="1904223"/>
            <a:ext cx="6731448" cy="3505709"/>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p:cNvSpPr>
            <a:spLocks noGrp="1"/>
          </p:cNvSpPr>
          <p:nvPr>
            <p:ph idx="1"/>
          </p:nvPr>
        </p:nvSpPr>
        <p:spPr>
          <a:xfrm>
            <a:off x="457200" y="5470611"/>
            <a:ext cx="8229600" cy="923330"/>
          </a:xfrm>
        </p:spPr>
        <p:txBody>
          <a:bodyPr>
            <a:spAutoFit/>
          </a:bodyPr>
          <a:lstStyle/>
          <a:p>
            <a:pPr marL="0" indent="0">
              <a:buNone/>
            </a:pPr>
            <a:r>
              <a:rPr lang="en-US" sz="2000" i="1" dirty="0"/>
              <a:t>Source: </a:t>
            </a:r>
            <a:r>
              <a:rPr lang="en-US" sz="2000" dirty="0"/>
              <a:t>Data from GNI per capita, PPP (current international $), The World Bank Group, Retrieved from </a:t>
            </a:r>
            <a:r>
              <a:rPr lang="en-US" sz="2000" dirty="0">
                <a:hlinkClick r:id="rId4"/>
              </a:rPr>
              <a:t>http://data.worldbank.org/indicator/NY.GNP.PCAP.PP.CD</a:t>
            </a:r>
            <a:endParaRPr lang="en-US" sz="2000" i="1" dirty="0"/>
          </a:p>
        </p:txBody>
      </p:sp>
    </p:spTree>
    <p:extLst>
      <p:ext uri="{BB962C8B-B14F-4D97-AF65-F5344CB8AC3E}">
        <p14:creationId xmlns:p14="http://schemas.microsoft.com/office/powerpoint/2010/main" val="42179481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6344" y="746994"/>
            <a:ext cx="8229600" cy="553998"/>
          </a:xfrm>
        </p:spPr>
        <p:txBody>
          <a:bodyPr>
            <a:spAutoFit/>
          </a:bodyPr>
          <a:lstStyle/>
          <a:p>
            <a:r>
              <a:rPr lang="en-IN" altLang="en-US" sz="3600" dirty="0">
                <a:latin typeface="+mj-lt"/>
              </a:rPr>
              <a:t>Looking Ahead</a:t>
            </a:r>
            <a:endParaRPr lang="en-US" sz="2800" dirty="0">
              <a:latin typeface="+mj-lt"/>
            </a:endParaRPr>
          </a:p>
        </p:txBody>
      </p:sp>
      <p:sp>
        <p:nvSpPr>
          <p:cNvPr id="3" name="Content Placeholder 2"/>
          <p:cNvSpPr>
            <a:spLocks noGrp="1"/>
          </p:cNvSpPr>
          <p:nvPr>
            <p:ph idx="1"/>
          </p:nvPr>
        </p:nvSpPr>
        <p:spPr>
          <a:xfrm>
            <a:off x="457200" y="1600201"/>
            <a:ext cx="8229600" cy="4270400"/>
          </a:xfrm>
        </p:spPr>
        <p:txBody>
          <a:bodyPr>
            <a:spAutoFit/>
          </a:bodyPr>
          <a:lstStyle/>
          <a:p>
            <a:pPr>
              <a:spcAft>
                <a:spcPct val="0"/>
              </a:spcAft>
            </a:pPr>
            <a:r>
              <a:rPr lang="en-US" sz="2400" dirty="0"/>
              <a:t>This chapter has introduced many key variables in which macroeconomists are interested, including GDP and its components.</a:t>
            </a:r>
          </a:p>
          <a:p>
            <a:pPr>
              <a:spcAft>
                <a:spcPct val="0"/>
              </a:spcAft>
            </a:pPr>
            <a:r>
              <a:rPr lang="en-US" sz="2400" dirty="0"/>
              <a:t>In the next chapter, we will discuss the data on employment, unemployment, and the labor force. </a:t>
            </a:r>
          </a:p>
          <a:p>
            <a:pPr>
              <a:spcAft>
                <a:spcPct val="0"/>
              </a:spcAft>
            </a:pPr>
            <a:r>
              <a:rPr lang="en-US" sz="2400" dirty="0"/>
              <a:t>In Chapter 25, we will discuss the data on money and interest rates. </a:t>
            </a:r>
          </a:p>
          <a:p>
            <a:pPr>
              <a:spcAft>
                <a:spcPct val="0"/>
              </a:spcAft>
            </a:pPr>
            <a:r>
              <a:rPr lang="en-US" sz="2400" dirty="0"/>
              <a:t>In Chapter 34, we will discuss in more detail the data on the relationship between the United States and the rest of the world.</a:t>
            </a:r>
          </a:p>
        </p:txBody>
      </p:sp>
    </p:spTree>
    <p:extLst>
      <p:ext uri="{BB962C8B-B14F-4D97-AF65-F5344CB8AC3E}">
        <p14:creationId xmlns:p14="http://schemas.microsoft.com/office/powerpoint/2010/main" val="305542041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58654"/>
            <a:ext cx="8229600" cy="553998"/>
          </a:xfrm>
        </p:spPr>
        <p:txBody>
          <a:bodyPr>
            <a:spAutoFit/>
          </a:bodyPr>
          <a:lstStyle/>
          <a:p>
            <a:r>
              <a:rPr lang="en-IN" altLang="en-US" sz="3600" dirty="0">
                <a:latin typeface="+mj-lt"/>
              </a:rPr>
              <a:t>Review Terms and Concepts </a:t>
            </a:r>
            <a:r>
              <a:rPr lang="en-IN" altLang="en-US" sz="2800" dirty="0">
                <a:latin typeface="+mj-lt"/>
              </a:rPr>
              <a:t>(1 of 2)</a:t>
            </a:r>
            <a:endParaRPr lang="en-US" sz="3200" dirty="0">
              <a:latin typeface="+mj-lt"/>
            </a:endParaRPr>
          </a:p>
        </p:txBody>
      </p:sp>
      <p:sp>
        <p:nvSpPr>
          <p:cNvPr id="3" name="Content Placeholder 2"/>
          <p:cNvSpPr>
            <a:spLocks noGrp="1"/>
          </p:cNvSpPr>
          <p:nvPr>
            <p:ph idx="1"/>
          </p:nvPr>
        </p:nvSpPr>
        <p:spPr>
          <a:xfrm>
            <a:off x="457200" y="1698627"/>
            <a:ext cx="4114800" cy="4616648"/>
          </a:xfrm>
        </p:spPr>
        <p:txBody>
          <a:bodyPr wrap="square">
            <a:spAutoFit/>
          </a:bodyPr>
          <a:lstStyle/>
          <a:p>
            <a:pPr marL="285750" indent="-285750" eaLnBrk="0" hangingPunct="0">
              <a:spcBef>
                <a:spcPts val="600"/>
              </a:spcBef>
              <a:spcAft>
                <a:spcPct val="0"/>
              </a:spcAft>
            </a:pPr>
            <a:r>
              <a:rPr lang="en-US" dirty="0">
                <a:latin typeface="+mj-lt"/>
                <a:sym typeface="Wingdings 3" panose="05040102010807070707" pitchFamily="18" charset="2"/>
              </a:rPr>
              <a:t>base year</a:t>
            </a:r>
          </a:p>
          <a:p>
            <a:pPr marL="285750" indent="-285750" eaLnBrk="0" hangingPunct="0">
              <a:spcBef>
                <a:spcPts val="600"/>
              </a:spcBef>
              <a:spcAft>
                <a:spcPct val="0"/>
              </a:spcAft>
            </a:pPr>
            <a:r>
              <a:rPr lang="en-US" dirty="0">
                <a:latin typeface="+mj-lt"/>
                <a:sym typeface="Wingdings 3" panose="05040102010807070707" pitchFamily="18" charset="2"/>
              </a:rPr>
              <a:t>change in business inventories</a:t>
            </a:r>
          </a:p>
          <a:p>
            <a:pPr marL="285750" indent="-285750" eaLnBrk="0" hangingPunct="0">
              <a:spcBef>
                <a:spcPts val="600"/>
              </a:spcBef>
              <a:spcAft>
                <a:spcPct val="0"/>
              </a:spcAft>
            </a:pPr>
            <a:r>
              <a:rPr lang="en-US" dirty="0">
                <a:latin typeface="+mj-lt"/>
                <a:sym typeface="Wingdings 3" panose="05040102010807070707" pitchFamily="18" charset="2"/>
              </a:rPr>
              <a:t>compensation of employees</a:t>
            </a:r>
          </a:p>
          <a:p>
            <a:pPr marL="285750" indent="-285750" eaLnBrk="0" hangingPunct="0">
              <a:spcBef>
                <a:spcPts val="600"/>
              </a:spcBef>
              <a:spcAft>
                <a:spcPct val="0"/>
              </a:spcAft>
            </a:pPr>
            <a:r>
              <a:rPr lang="en-US" dirty="0">
                <a:latin typeface="+mj-lt"/>
                <a:sym typeface="Wingdings 3" panose="05040102010807070707" pitchFamily="18" charset="2"/>
              </a:rPr>
              <a:t>corporate profits</a:t>
            </a:r>
          </a:p>
          <a:p>
            <a:pPr marL="285750" indent="-285750" eaLnBrk="0" hangingPunct="0">
              <a:spcBef>
                <a:spcPts val="600"/>
              </a:spcBef>
              <a:spcAft>
                <a:spcPct val="0"/>
              </a:spcAft>
            </a:pPr>
            <a:r>
              <a:rPr lang="en-US" dirty="0">
                <a:latin typeface="+mj-lt"/>
                <a:sym typeface="Wingdings 3" panose="05040102010807070707" pitchFamily="18" charset="2"/>
              </a:rPr>
              <a:t>current dollars</a:t>
            </a:r>
          </a:p>
          <a:p>
            <a:pPr marL="285750" indent="-285750" eaLnBrk="0" hangingPunct="0">
              <a:spcBef>
                <a:spcPts val="600"/>
              </a:spcBef>
              <a:spcAft>
                <a:spcPct val="0"/>
              </a:spcAft>
            </a:pPr>
            <a:r>
              <a:rPr lang="en-US" dirty="0">
                <a:latin typeface="+mj-lt"/>
                <a:sym typeface="Wingdings 3" panose="05040102010807070707" pitchFamily="18" charset="2"/>
              </a:rPr>
              <a:t>depreciation</a:t>
            </a:r>
          </a:p>
          <a:p>
            <a:pPr marL="285750" indent="-285750" eaLnBrk="0" hangingPunct="0">
              <a:spcBef>
                <a:spcPts val="600"/>
              </a:spcBef>
              <a:spcAft>
                <a:spcPct val="0"/>
              </a:spcAft>
            </a:pPr>
            <a:r>
              <a:rPr lang="en-US" dirty="0">
                <a:latin typeface="+mj-lt"/>
                <a:sym typeface="Wingdings 3" panose="05040102010807070707" pitchFamily="18" charset="2"/>
              </a:rPr>
              <a:t>disposable personal income, </a:t>
            </a:r>
            <a:r>
              <a:rPr lang="en-US" i="1" dirty="0">
                <a:latin typeface="+mj-lt"/>
                <a:sym typeface="Wingdings 3" panose="05040102010807070707" pitchFamily="18" charset="2"/>
              </a:rPr>
              <a:t>or</a:t>
            </a:r>
            <a:r>
              <a:rPr lang="en-US" dirty="0">
                <a:latin typeface="+mj-lt"/>
                <a:sym typeface="Wingdings 3" panose="05040102010807070707" pitchFamily="18" charset="2"/>
              </a:rPr>
              <a:t> after-tax income</a:t>
            </a:r>
          </a:p>
          <a:p>
            <a:pPr marL="285750" indent="-285750" eaLnBrk="0" hangingPunct="0">
              <a:spcBef>
                <a:spcPts val="600"/>
              </a:spcBef>
              <a:spcAft>
                <a:spcPct val="0"/>
              </a:spcAft>
            </a:pPr>
            <a:r>
              <a:rPr lang="en-US" dirty="0">
                <a:latin typeface="+mj-lt"/>
                <a:sym typeface="Wingdings 3" panose="05040102010807070707" pitchFamily="18" charset="2"/>
              </a:rPr>
              <a:t>durable goods</a:t>
            </a:r>
          </a:p>
          <a:p>
            <a:pPr marL="285750" indent="-285750" eaLnBrk="0" hangingPunct="0">
              <a:spcBef>
                <a:spcPts val="600"/>
              </a:spcBef>
              <a:spcAft>
                <a:spcPct val="0"/>
              </a:spcAft>
            </a:pPr>
            <a:r>
              <a:rPr lang="en-US" dirty="0">
                <a:latin typeface="+mj-lt"/>
                <a:sym typeface="Wingdings 3" panose="05040102010807070707" pitchFamily="18" charset="2"/>
              </a:rPr>
              <a:t>expenditure approach</a:t>
            </a:r>
          </a:p>
          <a:p>
            <a:pPr marL="285750" indent="-285750" eaLnBrk="0" hangingPunct="0">
              <a:spcBef>
                <a:spcPts val="600"/>
              </a:spcBef>
              <a:spcAft>
                <a:spcPct val="0"/>
              </a:spcAft>
            </a:pPr>
            <a:r>
              <a:rPr lang="en-US" dirty="0">
                <a:latin typeface="+mj-lt"/>
                <a:sym typeface="Wingdings 3" panose="05040102010807070707" pitchFamily="18" charset="2"/>
              </a:rPr>
              <a:t>final goods and services</a:t>
            </a:r>
          </a:p>
          <a:p>
            <a:pPr marL="285750" indent="-285750" eaLnBrk="0" hangingPunct="0">
              <a:spcBef>
                <a:spcPts val="600"/>
              </a:spcBef>
              <a:spcAft>
                <a:spcPct val="0"/>
              </a:spcAft>
            </a:pPr>
            <a:r>
              <a:rPr lang="en-US" dirty="0">
                <a:latin typeface="+mj-lt"/>
                <a:sym typeface="Wingdings 3" panose="05040102010807070707" pitchFamily="18" charset="2"/>
              </a:rPr>
              <a:t>fixed-weight procedure</a:t>
            </a:r>
          </a:p>
          <a:p>
            <a:pPr marL="285750" indent="-285750" eaLnBrk="0" hangingPunct="0">
              <a:spcBef>
                <a:spcPts val="600"/>
              </a:spcBef>
              <a:spcAft>
                <a:spcPct val="0"/>
              </a:spcAft>
            </a:pPr>
            <a:r>
              <a:rPr lang="en-US" dirty="0">
                <a:latin typeface="+mj-lt"/>
                <a:sym typeface="Wingdings 3" panose="05040102010807070707" pitchFamily="18" charset="2"/>
              </a:rPr>
              <a:t>government consumption and gross investment (G)</a:t>
            </a:r>
          </a:p>
          <a:p>
            <a:pPr marL="285750" indent="-285750">
              <a:spcBef>
                <a:spcPts val="600"/>
              </a:spcBef>
              <a:spcAft>
                <a:spcPct val="0"/>
              </a:spcAft>
            </a:pPr>
            <a:r>
              <a:rPr lang="en-US" dirty="0">
                <a:latin typeface="+mj-lt"/>
              </a:rPr>
              <a:t>gross domestic product (GDP)</a:t>
            </a:r>
          </a:p>
        </p:txBody>
      </p:sp>
      <p:sp>
        <p:nvSpPr>
          <p:cNvPr id="4" name="Content Placeholder 3"/>
          <p:cNvSpPr>
            <a:spLocks noGrp="1"/>
          </p:cNvSpPr>
          <p:nvPr>
            <p:ph idx="13"/>
          </p:nvPr>
        </p:nvSpPr>
        <p:spPr>
          <a:xfrm>
            <a:off x="4692121" y="1698627"/>
            <a:ext cx="3962400" cy="3477875"/>
          </a:xfrm>
        </p:spPr>
        <p:txBody>
          <a:bodyPr>
            <a:spAutoFit/>
          </a:bodyPr>
          <a:lstStyle/>
          <a:p>
            <a:pPr marL="285750" indent="-285750">
              <a:spcBef>
                <a:spcPts val="600"/>
              </a:spcBef>
              <a:spcAft>
                <a:spcPct val="0"/>
              </a:spcAft>
            </a:pPr>
            <a:r>
              <a:rPr lang="en-US" dirty="0">
                <a:latin typeface="+mj-lt"/>
              </a:rPr>
              <a:t>gross investment</a:t>
            </a:r>
          </a:p>
          <a:p>
            <a:pPr marL="285750" indent="-285750">
              <a:spcBef>
                <a:spcPts val="600"/>
              </a:spcBef>
              <a:spcAft>
                <a:spcPct val="0"/>
              </a:spcAft>
            </a:pPr>
            <a:r>
              <a:rPr lang="en-US" dirty="0">
                <a:latin typeface="+mj-lt"/>
              </a:rPr>
              <a:t>gross national income (GNI)</a:t>
            </a:r>
          </a:p>
          <a:p>
            <a:pPr marL="285750" indent="-285750">
              <a:spcBef>
                <a:spcPts val="600"/>
              </a:spcBef>
              <a:spcAft>
                <a:spcPct val="0"/>
              </a:spcAft>
            </a:pPr>
            <a:r>
              <a:rPr lang="en-US" dirty="0">
                <a:latin typeface="+mj-lt"/>
              </a:rPr>
              <a:t>gross national product (GNP) </a:t>
            </a:r>
          </a:p>
          <a:p>
            <a:pPr marL="285750" indent="-285750">
              <a:spcBef>
                <a:spcPts val="600"/>
              </a:spcBef>
              <a:spcAft>
                <a:spcPct val="0"/>
              </a:spcAft>
            </a:pPr>
            <a:r>
              <a:rPr lang="en-US" dirty="0">
                <a:latin typeface="+mj-lt"/>
              </a:rPr>
              <a:t>gross private domestic investment (</a:t>
            </a:r>
            <a:r>
              <a:rPr lang="en-US" i="1" dirty="0" err="1">
                <a:latin typeface="+mj-lt"/>
              </a:rPr>
              <a:t>I</a:t>
            </a:r>
            <a:r>
              <a:rPr lang="en-US" i="1" baseline="30000" dirty="0" err="1">
                <a:latin typeface="+mj-lt"/>
              </a:rPr>
              <a:t>a</a:t>
            </a:r>
            <a:r>
              <a:rPr lang="en-US" dirty="0">
                <a:latin typeface="+mj-lt"/>
              </a:rPr>
              <a:t>)</a:t>
            </a:r>
          </a:p>
          <a:p>
            <a:pPr marL="285750" indent="-285750">
              <a:spcBef>
                <a:spcPts val="600"/>
              </a:spcBef>
              <a:spcAft>
                <a:spcPct val="0"/>
              </a:spcAft>
            </a:pPr>
            <a:r>
              <a:rPr lang="en-US" dirty="0">
                <a:latin typeface="+mj-lt"/>
              </a:rPr>
              <a:t>income approach</a:t>
            </a:r>
          </a:p>
          <a:p>
            <a:pPr marL="285750" indent="-285750">
              <a:spcBef>
                <a:spcPts val="600"/>
              </a:spcBef>
              <a:spcAft>
                <a:spcPct val="0"/>
              </a:spcAft>
            </a:pPr>
            <a:r>
              <a:rPr lang="en-US" dirty="0">
                <a:latin typeface="+mj-lt"/>
              </a:rPr>
              <a:t>indirect taxes minus subsidies</a:t>
            </a:r>
          </a:p>
          <a:p>
            <a:pPr marL="285750" indent="-285750">
              <a:spcBef>
                <a:spcPts val="600"/>
              </a:spcBef>
              <a:spcAft>
                <a:spcPct val="0"/>
              </a:spcAft>
            </a:pPr>
            <a:r>
              <a:rPr lang="en-US" dirty="0">
                <a:latin typeface="+mj-lt"/>
              </a:rPr>
              <a:t>informal economy</a:t>
            </a:r>
          </a:p>
          <a:p>
            <a:pPr marL="285750" indent="-285750">
              <a:spcBef>
                <a:spcPts val="600"/>
              </a:spcBef>
              <a:spcAft>
                <a:spcPct val="0"/>
              </a:spcAft>
            </a:pPr>
            <a:r>
              <a:rPr lang="en-US" dirty="0">
                <a:latin typeface="+mj-lt"/>
              </a:rPr>
              <a:t>intermediate goods</a:t>
            </a:r>
          </a:p>
          <a:p>
            <a:pPr marL="285750" indent="-285750">
              <a:spcBef>
                <a:spcPts val="600"/>
              </a:spcBef>
              <a:spcAft>
                <a:spcPct val="0"/>
              </a:spcAft>
            </a:pPr>
            <a:r>
              <a:rPr lang="en-US" dirty="0">
                <a:latin typeface="+mj-lt"/>
              </a:rPr>
              <a:t>national income</a:t>
            </a:r>
          </a:p>
          <a:p>
            <a:pPr marL="285750" indent="-285750">
              <a:spcBef>
                <a:spcPts val="600"/>
              </a:spcBef>
              <a:spcAft>
                <a:spcPct val="0"/>
              </a:spcAft>
            </a:pPr>
            <a:r>
              <a:rPr lang="en-US" dirty="0">
                <a:latin typeface="+mj-lt"/>
              </a:rPr>
              <a:t>national income and product accounts</a:t>
            </a:r>
          </a:p>
          <a:p>
            <a:pPr marL="285750" indent="-285750">
              <a:spcBef>
                <a:spcPts val="600"/>
              </a:spcBef>
              <a:spcAft>
                <a:spcPct val="0"/>
              </a:spcAft>
            </a:pPr>
            <a:r>
              <a:rPr lang="en-US" dirty="0">
                <a:latin typeface="+mj-lt"/>
              </a:rPr>
              <a:t>net business transfer payments</a:t>
            </a:r>
          </a:p>
        </p:txBody>
      </p:sp>
    </p:spTree>
    <p:extLst>
      <p:ext uri="{BB962C8B-B14F-4D97-AF65-F5344CB8AC3E}">
        <p14:creationId xmlns:p14="http://schemas.microsoft.com/office/powerpoint/2010/main" val="21194862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6344" y="773120"/>
            <a:ext cx="8229600" cy="553998"/>
          </a:xfrm>
        </p:spPr>
        <p:txBody>
          <a:bodyPr>
            <a:spAutoFit/>
          </a:bodyPr>
          <a:lstStyle/>
          <a:p>
            <a:r>
              <a:rPr lang="en-IN" altLang="en-US" sz="3600" dirty="0">
                <a:latin typeface="+mj-lt"/>
              </a:rPr>
              <a:t>Gross Domestic Product</a:t>
            </a:r>
            <a:endParaRPr lang="en-US" sz="2800" dirty="0">
              <a:latin typeface="+mj-lt"/>
            </a:endParaRPr>
          </a:p>
        </p:txBody>
      </p:sp>
      <p:sp>
        <p:nvSpPr>
          <p:cNvPr id="3" name="Content Placeholder 2"/>
          <p:cNvSpPr>
            <a:spLocks noGrp="1"/>
          </p:cNvSpPr>
          <p:nvPr>
            <p:ph idx="1"/>
          </p:nvPr>
        </p:nvSpPr>
        <p:spPr>
          <a:xfrm>
            <a:off x="457200" y="1600201"/>
            <a:ext cx="8229600" cy="2816156"/>
          </a:xfrm>
        </p:spPr>
        <p:txBody>
          <a:bodyPr>
            <a:spAutoFit/>
          </a:bodyPr>
          <a:lstStyle/>
          <a:p>
            <a:pPr>
              <a:spcBef>
                <a:spcPts val="1800"/>
              </a:spcBef>
              <a:spcAft>
                <a:spcPct val="0"/>
              </a:spcAft>
            </a:pPr>
            <a:r>
              <a:rPr lang="en-US" sz="2400" b="1" dirty="0"/>
              <a:t>gross domestic product (GDP)</a:t>
            </a:r>
            <a:r>
              <a:rPr lang="en-US" sz="2400" b="1" dirty="0">
                <a:solidFill>
                  <a:srgbClr val="006668"/>
                </a:solidFill>
              </a:rPr>
              <a:t>  </a:t>
            </a:r>
            <a:r>
              <a:rPr lang="en-US" sz="2400" dirty="0"/>
              <a:t>The total market value of all final goods and services produced within a given period by factors of production located within a country. </a:t>
            </a:r>
          </a:p>
          <a:p>
            <a:pPr>
              <a:spcBef>
                <a:spcPts val="1800"/>
              </a:spcBef>
              <a:spcAft>
                <a:spcPct val="0"/>
              </a:spcAft>
            </a:pPr>
            <a:r>
              <a:rPr lang="en-US" sz="2400" dirty="0"/>
              <a:t>GDP is the total market value of a country’s output. It is the market value of all final goods and services produced within a given period of time by factors of production located within a country. </a:t>
            </a:r>
          </a:p>
        </p:txBody>
      </p:sp>
    </p:spTree>
    <p:extLst>
      <p:ext uri="{BB962C8B-B14F-4D97-AF65-F5344CB8AC3E}">
        <p14:creationId xmlns:p14="http://schemas.microsoft.com/office/powerpoint/2010/main" val="126892185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58654"/>
            <a:ext cx="8229600" cy="553998"/>
          </a:xfrm>
        </p:spPr>
        <p:txBody>
          <a:bodyPr>
            <a:spAutoFit/>
          </a:bodyPr>
          <a:lstStyle/>
          <a:p>
            <a:r>
              <a:rPr lang="en-IN" altLang="en-US" sz="3600" dirty="0">
                <a:latin typeface="+mj-lt"/>
              </a:rPr>
              <a:t>Review Terms and Concepts </a:t>
            </a:r>
            <a:r>
              <a:rPr lang="en-IN" altLang="en-US" sz="2800" dirty="0">
                <a:latin typeface="+mj-lt"/>
              </a:rPr>
              <a:t>(2 of 2)</a:t>
            </a:r>
            <a:endParaRPr lang="en-US" sz="3200" dirty="0">
              <a:latin typeface="+mj-lt"/>
            </a:endParaRPr>
          </a:p>
        </p:txBody>
      </p:sp>
      <p:sp>
        <p:nvSpPr>
          <p:cNvPr id="3" name="Content Placeholder 2"/>
          <p:cNvSpPr>
            <a:spLocks noGrp="1"/>
          </p:cNvSpPr>
          <p:nvPr>
            <p:ph idx="1"/>
          </p:nvPr>
        </p:nvSpPr>
        <p:spPr>
          <a:xfrm>
            <a:off x="457200" y="1546221"/>
            <a:ext cx="3048000" cy="4729500"/>
          </a:xfrm>
        </p:spPr>
        <p:txBody>
          <a:bodyPr wrap="square">
            <a:spAutoFit/>
          </a:bodyPr>
          <a:lstStyle/>
          <a:p>
            <a:pPr marL="285750" indent="-285750" eaLnBrk="0" hangingPunct="0">
              <a:spcBef>
                <a:spcPts val="800"/>
              </a:spcBef>
              <a:spcAft>
                <a:spcPct val="0"/>
              </a:spcAft>
            </a:pPr>
            <a:r>
              <a:rPr lang="en-US" sz="1800" dirty="0">
                <a:latin typeface="+mj-lt"/>
              </a:rPr>
              <a:t>net exports (</a:t>
            </a:r>
            <a:r>
              <a:rPr lang="en-US" sz="1800" i="1" dirty="0">
                <a:latin typeface="+mj-lt"/>
              </a:rPr>
              <a:t>EX </a:t>
            </a:r>
            <a:r>
              <a:rPr lang="en-US" sz="1800" i="1" dirty="0">
                <a:latin typeface="Arial"/>
                <a:cs typeface="Arial"/>
              </a:rPr>
              <a:t>−</a:t>
            </a:r>
            <a:r>
              <a:rPr lang="en-US" sz="1800" i="1" dirty="0">
                <a:latin typeface="+mj-lt"/>
              </a:rPr>
              <a:t> IM</a:t>
            </a:r>
            <a:r>
              <a:rPr lang="en-US" sz="1800" dirty="0">
                <a:latin typeface="+mj-lt"/>
              </a:rPr>
              <a:t>)</a:t>
            </a:r>
          </a:p>
          <a:p>
            <a:pPr marL="285750" indent="-285750" eaLnBrk="0" hangingPunct="0">
              <a:spcBef>
                <a:spcPts val="800"/>
              </a:spcBef>
              <a:spcAft>
                <a:spcPct val="0"/>
              </a:spcAft>
            </a:pPr>
            <a:r>
              <a:rPr lang="en-US" sz="1800" dirty="0">
                <a:latin typeface="+mj-lt"/>
              </a:rPr>
              <a:t>net interest</a:t>
            </a:r>
          </a:p>
          <a:p>
            <a:pPr marL="285750" indent="-285750" eaLnBrk="0" hangingPunct="0">
              <a:spcBef>
                <a:spcPts val="800"/>
              </a:spcBef>
              <a:spcAft>
                <a:spcPct val="0"/>
              </a:spcAft>
            </a:pPr>
            <a:r>
              <a:rPr lang="en-US" sz="1800" dirty="0">
                <a:latin typeface="+mj-lt"/>
              </a:rPr>
              <a:t>net investment</a:t>
            </a:r>
          </a:p>
          <a:p>
            <a:pPr marL="285750" indent="-285750" eaLnBrk="0" hangingPunct="0">
              <a:spcBef>
                <a:spcPts val="800"/>
              </a:spcBef>
              <a:spcAft>
                <a:spcPct val="0"/>
              </a:spcAft>
            </a:pPr>
            <a:r>
              <a:rPr lang="en-US" sz="1800" dirty="0">
                <a:latin typeface="+mj-lt"/>
              </a:rPr>
              <a:t>net national product (NNP)</a:t>
            </a:r>
          </a:p>
          <a:p>
            <a:pPr marL="285750" indent="-285750" eaLnBrk="0" hangingPunct="0">
              <a:spcBef>
                <a:spcPts val="800"/>
              </a:spcBef>
              <a:spcAft>
                <a:spcPct val="0"/>
              </a:spcAft>
            </a:pPr>
            <a:r>
              <a:rPr lang="en-US" sz="1800" dirty="0">
                <a:latin typeface="+mj-lt"/>
              </a:rPr>
              <a:t>nominal GDP</a:t>
            </a:r>
          </a:p>
          <a:p>
            <a:pPr marL="285750" indent="-285750" eaLnBrk="0" hangingPunct="0">
              <a:spcBef>
                <a:spcPts val="800"/>
              </a:spcBef>
              <a:spcAft>
                <a:spcPct val="0"/>
              </a:spcAft>
            </a:pPr>
            <a:r>
              <a:rPr lang="en-US" sz="1800" dirty="0">
                <a:latin typeface="+mj-lt"/>
              </a:rPr>
              <a:t>nondurable goods</a:t>
            </a:r>
          </a:p>
          <a:p>
            <a:pPr marL="285750" indent="-285750" eaLnBrk="0" hangingPunct="0">
              <a:spcBef>
                <a:spcPts val="800"/>
              </a:spcBef>
              <a:spcAft>
                <a:spcPct val="0"/>
              </a:spcAft>
            </a:pPr>
            <a:r>
              <a:rPr lang="en-US" sz="1800" dirty="0">
                <a:latin typeface="+mj-lt"/>
              </a:rPr>
              <a:t>nonresidential investment</a:t>
            </a:r>
          </a:p>
          <a:p>
            <a:pPr marL="285750" indent="-285750" eaLnBrk="0" hangingPunct="0">
              <a:spcBef>
                <a:spcPts val="800"/>
              </a:spcBef>
              <a:spcAft>
                <a:spcPct val="0"/>
              </a:spcAft>
            </a:pPr>
            <a:r>
              <a:rPr lang="en-US" sz="1800" dirty="0">
                <a:latin typeface="+mj-lt"/>
              </a:rPr>
              <a:t>personal consumption expenditures (</a:t>
            </a:r>
            <a:r>
              <a:rPr lang="en-US" sz="1800" i="1" dirty="0">
                <a:latin typeface="+mj-lt"/>
              </a:rPr>
              <a:t>C</a:t>
            </a:r>
            <a:r>
              <a:rPr lang="en-US" sz="1800" dirty="0">
                <a:latin typeface="+mj-lt"/>
              </a:rPr>
              <a:t>)</a:t>
            </a:r>
          </a:p>
          <a:p>
            <a:pPr marL="285750" indent="-285750" eaLnBrk="0" hangingPunct="0">
              <a:spcBef>
                <a:spcPts val="800"/>
              </a:spcBef>
              <a:spcAft>
                <a:spcPct val="0"/>
              </a:spcAft>
            </a:pPr>
            <a:r>
              <a:rPr lang="en-US" sz="1800" dirty="0">
                <a:latin typeface="+mj-lt"/>
              </a:rPr>
              <a:t>personal income</a:t>
            </a:r>
          </a:p>
          <a:p>
            <a:pPr marL="285750" indent="-285750" eaLnBrk="0" hangingPunct="0">
              <a:spcBef>
                <a:spcPts val="800"/>
              </a:spcBef>
              <a:spcAft>
                <a:spcPct val="0"/>
              </a:spcAft>
            </a:pPr>
            <a:r>
              <a:rPr lang="en-US" sz="1800" dirty="0">
                <a:latin typeface="+mj-lt"/>
              </a:rPr>
              <a:t>personal saving</a:t>
            </a:r>
          </a:p>
          <a:p>
            <a:pPr marL="285750" indent="-285750" eaLnBrk="0" hangingPunct="0">
              <a:spcBef>
                <a:spcPts val="800"/>
              </a:spcBef>
              <a:spcAft>
                <a:spcPct val="0"/>
              </a:spcAft>
            </a:pPr>
            <a:r>
              <a:rPr lang="en-US" sz="1800" dirty="0">
                <a:latin typeface="+mj-lt"/>
              </a:rPr>
              <a:t>personal saving rate</a:t>
            </a:r>
          </a:p>
          <a:p>
            <a:pPr marL="285750" indent="-285750" eaLnBrk="0" hangingPunct="0">
              <a:spcBef>
                <a:spcPts val="800"/>
              </a:spcBef>
              <a:spcAft>
                <a:spcPct val="0"/>
              </a:spcAft>
            </a:pPr>
            <a:r>
              <a:rPr lang="en-US" sz="1800" dirty="0">
                <a:latin typeface="+mj-lt"/>
              </a:rPr>
              <a:t>proprietors’ income</a:t>
            </a:r>
          </a:p>
        </p:txBody>
      </p:sp>
      <p:sp>
        <p:nvSpPr>
          <p:cNvPr id="4" name="Content Placeholder 3"/>
          <p:cNvSpPr>
            <a:spLocks noGrp="1"/>
          </p:cNvSpPr>
          <p:nvPr>
            <p:ph idx="13"/>
          </p:nvPr>
        </p:nvSpPr>
        <p:spPr>
          <a:xfrm>
            <a:off x="3657600" y="1546221"/>
            <a:ext cx="3962400" cy="3313728"/>
          </a:xfrm>
        </p:spPr>
        <p:txBody>
          <a:bodyPr>
            <a:spAutoFit/>
          </a:bodyPr>
          <a:lstStyle/>
          <a:p>
            <a:pPr lvl="0" eaLnBrk="0" hangingPunct="0">
              <a:spcBef>
                <a:spcPts val="800"/>
              </a:spcBef>
              <a:spcAft>
                <a:spcPct val="0"/>
              </a:spcAft>
            </a:pPr>
            <a:r>
              <a:rPr lang="en-US" sz="1800" dirty="0">
                <a:solidFill>
                  <a:prstClr val="black"/>
                </a:solidFill>
                <a:latin typeface="+mj-lt"/>
              </a:rPr>
              <a:t>rental income</a:t>
            </a:r>
          </a:p>
          <a:p>
            <a:pPr lvl="0" eaLnBrk="0" hangingPunct="0">
              <a:spcBef>
                <a:spcPts val="800"/>
              </a:spcBef>
              <a:spcAft>
                <a:spcPct val="0"/>
              </a:spcAft>
            </a:pPr>
            <a:r>
              <a:rPr lang="en-US" sz="1800" dirty="0">
                <a:solidFill>
                  <a:prstClr val="black"/>
                </a:solidFill>
                <a:latin typeface="+mj-lt"/>
              </a:rPr>
              <a:t>residential investment</a:t>
            </a:r>
          </a:p>
          <a:p>
            <a:pPr lvl="0">
              <a:spcBef>
                <a:spcPts val="800"/>
              </a:spcBef>
              <a:spcAft>
                <a:spcPct val="0"/>
              </a:spcAft>
            </a:pPr>
            <a:r>
              <a:rPr lang="en-US" sz="1800" dirty="0">
                <a:solidFill>
                  <a:prstClr val="black"/>
                </a:solidFill>
                <a:latin typeface="+mj-lt"/>
              </a:rPr>
              <a:t>services</a:t>
            </a:r>
          </a:p>
          <a:p>
            <a:pPr lvl="0">
              <a:spcBef>
                <a:spcPts val="800"/>
              </a:spcBef>
              <a:spcAft>
                <a:spcPct val="0"/>
              </a:spcAft>
            </a:pPr>
            <a:r>
              <a:rPr lang="en-US" sz="1800" dirty="0">
                <a:solidFill>
                  <a:prstClr val="black"/>
                </a:solidFill>
                <a:latin typeface="+mj-lt"/>
              </a:rPr>
              <a:t>statistical discrepancy</a:t>
            </a:r>
          </a:p>
          <a:p>
            <a:pPr lvl="0">
              <a:spcBef>
                <a:spcPts val="800"/>
              </a:spcBef>
              <a:spcAft>
                <a:spcPct val="0"/>
              </a:spcAft>
            </a:pPr>
            <a:r>
              <a:rPr lang="en-US" sz="1800" dirty="0">
                <a:solidFill>
                  <a:prstClr val="black"/>
                </a:solidFill>
                <a:latin typeface="+mj-lt"/>
              </a:rPr>
              <a:t>surplus of government enterprises</a:t>
            </a:r>
          </a:p>
          <a:p>
            <a:pPr lvl="0">
              <a:spcBef>
                <a:spcPts val="800"/>
              </a:spcBef>
              <a:spcAft>
                <a:spcPct val="0"/>
              </a:spcAft>
            </a:pPr>
            <a:r>
              <a:rPr lang="en-US" sz="1800" dirty="0">
                <a:solidFill>
                  <a:prstClr val="black"/>
                </a:solidFill>
                <a:latin typeface="+mj-lt"/>
              </a:rPr>
              <a:t>value added</a:t>
            </a:r>
          </a:p>
          <a:p>
            <a:pPr lvl="0">
              <a:spcBef>
                <a:spcPts val="800"/>
              </a:spcBef>
              <a:spcAft>
                <a:spcPct val="0"/>
              </a:spcAft>
            </a:pPr>
            <a:r>
              <a:rPr lang="en-US" sz="1800" dirty="0">
                <a:solidFill>
                  <a:prstClr val="black"/>
                </a:solidFill>
                <a:latin typeface="+mj-lt"/>
              </a:rPr>
              <a:t>weight</a:t>
            </a:r>
          </a:p>
          <a:p>
            <a:pPr lvl="0">
              <a:spcBef>
                <a:spcPts val="800"/>
              </a:spcBef>
              <a:spcAft>
                <a:spcPct val="0"/>
              </a:spcAft>
            </a:pPr>
            <a:r>
              <a:rPr lang="en-US" sz="1800" dirty="0">
                <a:solidFill>
                  <a:prstClr val="black"/>
                </a:solidFill>
                <a:latin typeface="+mj-lt"/>
              </a:rPr>
              <a:t>Equations:</a:t>
            </a:r>
          </a:p>
          <a:p>
            <a:pPr marL="0" lvl="0" indent="0">
              <a:spcBef>
                <a:spcPts val="800"/>
              </a:spcBef>
              <a:spcAft>
                <a:spcPct val="0"/>
              </a:spcAft>
              <a:buNone/>
            </a:pPr>
            <a:r>
              <a:rPr lang="en-US" sz="1800" dirty="0">
                <a:solidFill>
                  <a:prstClr val="black"/>
                </a:solidFill>
                <a:latin typeface="+mj-lt"/>
              </a:rPr>
              <a:t>    Expenditure approach to GDP: </a:t>
            </a:r>
          </a:p>
        </p:txBody>
      </p:sp>
      <p:graphicFrame>
        <p:nvGraphicFramePr>
          <p:cNvPr id="5" name="Object 4" descr="GDP equals C plus I super a plus G plus start parens E ties X minus I times M parens close "/>
          <p:cNvGraphicFramePr>
            <a:graphicFrameLocks noChangeAspect="1"/>
          </p:cNvGraphicFramePr>
          <p:nvPr>
            <p:extLst>
              <p:ext uri="{D42A27DB-BD31-4B8C-83A1-F6EECF244321}">
                <p14:modId xmlns:p14="http://schemas.microsoft.com/office/powerpoint/2010/main" val="1892459308"/>
              </p:ext>
            </p:extLst>
          </p:nvPr>
        </p:nvGraphicFramePr>
        <p:xfrm>
          <a:off x="3657600" y="4918075"/>
          <a:ext cx="3187700" cy="354013"/>
        </p:xfrm>
        <a:graphic>
          <a:graphicData uri="http://schemas.openxmlformats.org/presentationml/2006/ole">
            <mc:AlternateContent xmlns:mc="http://schemas.openxmlformats.org/markup-compatibility/2006">
              <mc:Choice xmlns:v="urn:schemas-microsoft-com:vml" Requires="v">
                <p:oleObj spid="_x0000_s9361" name="Equation" r:id="rId4" imgW="2286000" imgH="253800" progId="Equation.DSMT4">
                  <p:embed/>
                </p:oleObj>
              </mc:Choice>
              <mc:Fallback>
                <p:oleObj name="Equation" r:id="rId4" imgW="2286000" imgH="253800" progId="Equation.DSMT4">
                  <p:embed/>
                  <p:pic>
                    <p:nvPicPr>
                      <p:cNvPr id="0" name="Object 8" descr="GDP equals final sales Plus change in business inventories"/>
                      <p:cNvPicPr>
                        <a:picLocks noChangeAspect="1" noChangeArrowheads="1"/>
                      </p:cNvPicPr>
                      <p:nvPr/>
                    </p:nvPicPr>
                    <p:blipFill>
                      <a:blip r:embed="rId5"/>
                      <a:srcRect/>
                      <a:stretch>
                        <a:fillRect/>
                      </a:stretch>
                    </p:blipFill>
                    <p:spPr bwMode="auto">
                      <a:xfrm>
                        <a:off x="3657600" y="4918075"/>
                        <a:ext cx="3187700" cy="354013"/>
                      </a:xfrm>
                      <a:prstGeom prst="rect">
                        <a:avLst/>
                      </a:prstGeom>
                      <a:noFill/>
                      <a:ln>
                        <a:noFill/>
                      </a:ln>
                    </p:spPr>
                  </p:pic>
                </p:oleObj>
              </mc:Fallback>
            </mc:AlternateContent>
          </a:graphicData>
        </a:graphic>
      </p:graphicFrame>
      <p:graphicFrame>
        <p:nvGraphicFramePr>
          <p:cNvPr id="7" name="Object 6" descr="GDP equals final sales Plus change in business inventories"/>
          <p:cNvGraphicFramePr>
            <a:graphicFrameLocks noChangeAspect="1"/>
          </p:cNvGraphicFramePr>
          <p:nvPr>
            <p:extLst>
              <p:ext uri="{D42A27DB-BD31-4B8C-83A1-F6EECF244321}">
                <p14:modId xmlns:p14="http://schemas.microsoft.com/office/powerpoint/2010/main" val="606656331"/>
              </p:ext>
            </p:extLst>
          </p:nvPr>
        </p:nvGraphicFramePr>
        <p:xfrm>
          <a:off x="3605213" y="5435601"/>
          <a:ext cx="4672012" cy="282575"/>
        </p:xfrm>
        <a:graphic>
          <a:graphicData uri="http://schemas.openxmlformats.org/presentationml/2006/ole">
            <mc:AlternateContent xmlns:mc="http://schemas.openxmlformats.org/markup-compatibility/2006">
              <mc:Choice xmlns:v="urn:schemas-microsoft-com:vml" Requires="v">
                <p:oleObj spid="_x0000_s9362" name="Equation" r:id="rId6" imgW="3352680" imgH="203040" progId="Equation.DSMT4">
                  <p:embed/>
                </p:oleObj>
              </mc:Choice>
              <mc:Fallback>
                <p:oleObj name="Equation" r:id="rId6" imgW="3352680" imgH="203040" progId="Equation.DSMT4">
                  <p:embed/>
                  <p:pic>
                    <p:nvPicPr>
                      <p:cNvPr id="0" name=""/>
                      <p:cNvPicPr>
                        <a:picLocks noChangeAspect="1" noChangeArrowheads="1"/>
                      </p:cNvPicPr>
                      <p:nvPr/>
                    </p:nvPicPr>
                    <p:blipFill>
                      <a:blip r:embed="rId7"/>
                      <a:srcRect/>
                      <a:stretch>
                        <a:fillRect/>
                      </a:stretch>
                    </p:blipFill>
                    <p:spPr bwMode="auto">
                      <a:xfrm>
                        <a:off x="3605213" y="5435601"/>
                        <a:ext cx="4672012" cy="282575"/>
                      </a:xfrm>
                      <a:prstGeom prst="rect">
                        <a:avLst/>
                      </a:prstGeom>
                      <a:noFill/>
                      <a:ln>
                        <a:noFill/>
                      </a:ln>
                    </p:spPr>
                  </p:pic>
                </p:oleObj>
              </mc:Fallback>
            </mc:AlternateContent>
          </a:graphicData>
        </a:graphic>
      </p:graphicFrame>
      <p:graphicFrame>
        <p:nvGraphicFramePr>
          <p:cNvPr id="6" name="Object 5" descr="capitalend of period equals capitalbeginning of period plus net investment"/>
          <p:cNvGraphicFramePr>
            <a:graphicFrameLocks noChangeAspect="1"/>
          </p:cNvGraphicFramePr>
          <p:nvPr>
            <p:extLst>
              <p:ext uri="{D42A27DB-BD31-4B8C-83A1-F6EECF244321}">
                <p14:modId xmlns:p14="http://schemas.microsoft.com/office/powerpoint/2010/main" val="3642283524"/>
              </p:ext>
            </p:extLst>
          </p:nvPr>
        </p:nvGraphicFramePr>
        <p:xfrm>
          <a:off x="3667125" y="5867400"/>
          <a:ext cx="4857750" cy="355600"/>
        </p:xfrm>
        <a:graphic>
          <a:graphicData uri="http://schemas.openxmlformats.org/presentationml/2006/ole">
            <mc:AlternateContent xmlns:mc="http://schemas.openxmlformats.org/markup-compatibility/2006">
              <mc:Choice xmlns:v="urn:schemas-microsoft-com:vml" Requires="v">
                <p:oleObj spid="_x0000_s9363" name="Equation" r:id="rId8" imgW="3288960" imgH="241200" progId="Equation.DSMT4">
                  <p:embed/>
                </p:oleObj>
              </mc:Choice>
              <mc:Fallback>
                <p:oleObj name="Equation" r:id="rId8" imgW="3288960" imgH="241200" progId="Equation.DSMT4">
                  <p:embed/>
                  <p:pic>
                    <p:nvPicPr>
                      <p:cNvPr id="0" name="Object 4" descr="capitalend of period equals capitalbeginning of period plus net investment"/>
                      <p:cNvPicPr>
                        <a:picLocks noChangeAspect="1" noChangeArrowheads="1"/>
                      </p:cNvPicPr>
                      <p:nvPr/>
                    </p:nvPicPr>
                    <p:blipFill>
                      <a:blip r:embed="rId9"/>
                      <a:srcRect/>
                      <a:stretch>
                        <a:fillRect/>
                      </a:stretch>
                    </p:blipFill>
                    <p:spPr bwMode="auto">
                      <a:xfrm>
                        <a:off x="3667125" y="5867400"/>
                        <a:ext cx="4857750" cy="355600"/>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288757085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6" name="Title 4">
            <a:extLst>
              <a:ext uri="{FF2B5EF4-FFF2-40B4-BE49-F238E27FC236}">
                <a16:creationId xmlns:a16="http://schemas.microsoft.com/office/drawing/2014/main" id="{E47FF819-0D5D-491A-BF8F-B42813E7390C}"/>
              </a:ext>
            </a:extLst>
          </p:cNvPr>
          <p:cNvSpPr>
            <a:spLocks noGrp="1"/>
          </p:cNvSpPr>
          <p:nvPr>
            <p:ph type="title"/>
          </p:nvPr>
        </p:nvSpPr>
        <p:spPr>
          <a:xfrm>
            <a:off x="457200" y="760769"/>
            <a:ext cx="8229600" cy="553998"/>
          </a:xfrm>
        </p:spPr>
        <p:txBody>
          <a:bodyPr lIns="0" tIns="0" rIns="0" bIns="0">
            <a:spAutoFit/>
          </a:bodyPr>
          <a:lstStyle/>
          <a:p>
            <a:r>
              <a:rPr lang="en-US"/>
              <a:t>Copyright</a:t>
            </a:r>
            <a:endParaRPr lang="en-US" dirty="0"/>
          </a:p>
        </p:txBody>
      </p:sp>
      <p:pic>
        <p:nvPicPr>
          <p:cNvPr id="7" name="Graphic 6" descr="Warning">
            <a:extLst>
              <a:ext uri="{FF2B5EF4-FFF2-40B4-BE49-F238E27FC236}">
                <a16:creationId xmlns:a16="http://schemas.microsoft.com/office/drawing/2014/main" id="{C06FB2D2-3F36-42C9-A5A6-B6234DC54C96}"/>
              </a:ext>
            </a:extLst>
          </p:cNvPr>
          <p:cNvPicPr>
            <a:picLocks noChangeAspect="1"/>
          </p:cNvPicPr>
          <p:nvPr/>
        </p:nvPicPr>
        <p:blipFill>
          <a:blip>
            <a:extLst/>
          </a:blip>
          <a:stretch>
            <a:fillRect/>
          </a:stretch>
        </p:blipFill>
        <p:spPr>
          <a:xfrm>
            <a:off x="413328" y="2317359"/>
            <a:ext cx="1277815" cy="1434026"/>
          </a:xfrm>
          <a:prstGeom prst="rect">
            <a:avLst/>
          </a:prstGeom>
        </p:spPr>
      </p:pic>
      <p:sp>
        <p:nvSpPr>
          <p:cNvPr id="2" name="Text Placeholder 1">
            <a:extLst>
              <a:ext uri="{FF2B5EF4-FFF2-40B4-BE49-F238E27FC236}">
                <a16:creationId xmlns:a16="http://schemas.microsoft.com/office/drawing/2014/main" id="{AD5FAE7B-F718-4307-B112-AD6256157E8F}"/>
              </a:ext>
            </a:extLst>
          </p:cNvPr>
          <p:cNvSpPr>
            <a:spLocks noGrp="1"/>
          </p:cNvSpPr>
          <p:nvPr>
            <p:ph type="body" idx="4294967295"/>
          </p:nvPr>
        </p:nvSpPr>
        <p:spPr>
          <a:xfrm>
            <a:off x="1773205" y="1852246"/>
            <a:ext cx="6858001" cy="2854836"/>
          </a:xfrm>
          <a:ln/>
        </p:spPr>
        <p:style>
          <a:lnRef idx="2">
            <a:schemeClr val="dk1"/>
          </a:lnRef>
          <a:fillRef idx="1">
            <a:schemeClr val="lt1"/>
          </a:fillRef>
          <a:effectRef idx="0">
            <a:schemeClr val="dk1"/>
          </a:effectRef>
          <a:fontRef idx="minor">
            <a:schemeClr val="dk1"/>
          </a:fontRef>
        </p:style>
        <p:txBody>
          <a:bodyPr lIns="182880" tIns="182880" rIns="182880" bIns="182880" anchor="ctr"/>
          <a:lstStyle/>
          <a:p>
            <a:pPr marL="101600" indent="0">
              <a:buNone/>
            </a:pPr>
            <a:r>
              <a:rPr lang="en-US" b="1" dirty="0"/>
              <a:t>This work is protected by United States copyright laws and is</a:t>
            </a:r>
            <a:r>
              <a:rPr lang="en-US" b="1" baseline="0" dirty="0"/>
              <a:t> </a:t>
            </a:r>
            <a:r>
              <a:rPr lang="en-US" b="1" dirty="0"/>
              <a:t>provided solely for the use of instructors in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to honor the intended pedagogical purposes and the needs of other instructors who rely on these materials.</a:t>
            </a:r>
          </a:p>
        </p:txBody>
      </p:sp>
    </p:spTree>
    <p:extLst>
      <p:ext uri="{BB962C8B-B14F-4D97-AF65-F5344CB8AC3E}">
        <p14:creationId xmlns:p14="http://schemas.microsoft.com/office/powerpoint/2010/main" val="29312460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6344" y="773120"/>
            <a:ext cx="8229600" cy="553998"/>
          </a:xfrm>
        </p:spPr>
        <p:txBody>
          <a:bodyPr>
            <a:spAutoFit/>
          </a:bodyPr>
          <a:lstStyle/>
          <a:p>
            <a:r>
              <a:rPr lang="en-IN" altLang="en-US" sz="3600" dirty="0">
                <a:latin typeface="+mj-lt"/>
              </a:rPr>
              <a:t>Final Goods and Services </a:t>
            </a:r>
            <a:r>
              <a:rPr lang="en-IN" altLang="en-US" sz="2800" dirty="0">
                <a:latin typeface="+mj-lt"/>
              </a:rPr>
              <a:t>(1 of 2)</a:t>
            </a:r>
            <a:endParaRPr lang="en-US" sz="2800" dirty="0">
              <a:latin typeface="+mj-lt"/>
            </a:endParaRPr>
          </a:p>
        </p:txBody>
      </p:sp>
      <p:sp>
        <p:nvSpPr>
          <p:cNvPr id="3" name="Content Placeholder 2"/>
          <p:cNvSpPr>
            <a:spLocks noGrp="1"/>
          </p:cNvSpPr>
          <p:nvPr>
            <p:ph idx="1"/>
          </p:nvPr>
        </p:nvSpPr>
        <p:spPr>
          <a:xfrm>
            <a:off x="457200" y="1600201"/>
            <a:ext cx="8229600" cy="2970044"/>
          </a:xfrm>
        </p:spPr>
        <p:txBody>
          <a:bodyPr>
            <a:spAutoFit/>
          </a:bodyPr>
          <a:lstStyle/>
          <a:p>
            <a:r>
              <a:rPr lang="en-US" sz="2400" b="1" dirty="0"/>
              <a:t>final goods and services</a:t>
            </a:r>
            <a:r>
              <a:rPr lang="en-US" sz="2400" b="1" dirty="0">
                <a:solidFill>
                  <a:srgbClr val="006668"/>
                </a:solidFill>
              </a:rPr>
              <a:t>  </a:t>
            </a:r>
            <a:r>
              <a:rPr lang="en-US" sz="2400" dirty="0"/>
              <a:t>Goods and services produced for final use.</a:t>
            </a:r>
          </a:p>
          <a:p>
            <a:r>
              <a:rPr lang="en-US" sz="2400" b="1" dirty="0"/>
              <a:t>intermediate goods</a:t>
            </a:r>
            <a:r>
              <a:rPr lang="en-US" sz="2400" b="1" dirty="0">
                <a:solidFill>
                  <a:srgbClr val="006668"/>
                </a:solidFill>
              </a:rPr>
              <a:t>  </a:t>
            </a:r>
            <a:r>
              <a:rPr lang="en-US" sz="2400" dirty="0" err="1"/>
              <a:t>Goods</a:t>
            </a:r>
            <a:r>
              <a:rPr lang="en-US" sz="2400" dirty="0"/>
              <a:t> that are produced by one firm for use in further processing or for resale by another firm.</a:t>
            </a:r>
          </a:p>
          <a:p>
            <a:r>
              <a:rPr lang="en-US" sz="2400" b="1" dirty="0"/>
              <a:t>value added</a:t>
            </a:r>
            <a:r>
              <a:rPr lang="en-US" sz="2400" b="1" dirty="0">
                <a:solidFill>
                  <a:srgbClr val="006668"/>
                </a:solidFill>
              </a:rPr>
              <a:t>  </a:t>
            </a:r>
            <a:r>
              <a:rPr lang="en-US" sz="2400" dirty="0"/>
              <a:t>The difference between the value of goods as they leave a stage of production and the cost of the goods as they entered that stage.</a:t>
            </a:r>
          </a:p>
        </p:txBody>
      </p:sp>
    </p:spTree>
    <p:extLst>
      <p:ext uri="{BB962C8B-B14F-4D97-AF65-F5344CB8AC3E}">
        <p14:creationId xmlns:p14="http://schemas.microsoft.com/office/powerpoint/2010/main" val="3963290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6344" y="773120"/>
            <a:ext cx="8229600" cy="553998"/>
          </a:xfrm>
        </p:spPr>
        <p:txBody>
          <a:bodyPr>
            <a:spAutoFit/>
          </a:bodyPr>
          <a:lstStyle/>
          <a:p>
            <a:r>
              <a:rPr lang="en-IN" altLang="en-US" sz="3600" dirty="0">
                <a:latin typeface="+mj-lt"/>
              </a:rPr>
              <a:t>Final Goods and Services </a:t>
            </a:r>
            <a:r>
              <a:rPr lang="en-IN" altLang="en-US" sz="2800" dirty="0">
                <a:latin typeface="+mj-lt"/>
              </a:rPr>
              <a:t>(2 of 2)</a:t>
            </a:r>
            <a:endParaRPr lang="en-US" sz="2800" dirty="0">
              <a:latin typeface="+mj-lt"/>
            </a:endParaRPr>
          </a:p>
        </p:txBody>
      </p:sp>
      <p:sp>
        <p:nvSpPr>
          <p:cNvPr id="3" name="Content Placeholder 2"/>
          <p:cNvSpPr>
            <a:spLocks noGrp="1"/>
          </p:cNvSpPr>
          <p:nvPr>
            <p:ph idx="1"/>
          </p:nvPr>
        </p:nvSpPr>
        <p:spPr>
          <a:xfrm>
            <a:off x="457200" y="1600201"/>
            <a:ext cx="8229600" cy="2039020"/>
          </a:xfrm>
        </p:spPr>
        <p:txBody>
          <a:bodyPr>
            <a:spAutoFit/>
          </a:bodyPr>
          <a:lstStyle/>
          <a:p>
            <a:pPr>
              <a:spcAft>
                <a:spcPct val="0"/>
              </a:spcAft>
            </a:pPr>
            <a:r>
              <a:rPr lang="en-US" sz="2400" dirty="0"/>
              <a:t>In calculating GDP, we can sum up the value added at each stage of production or we can take the value of final sales. </a:t>
            </a:r>
          </a:p>
          <a:p>
            <a:pPr>
              <a:spcAft>
                <a:spcPct val="0"/>
              </a:spcAft>
            </a:pPr>
            <a:r>
              <a:rPr lang="en-US" sz="2400" dirty="0"/>
              <a:t>We do not use the value of total sales in an economy to measure how much output has been produced. </a:t>
            </a:r>
          </a:p>
        </p:txBody>
      </p:sp>
    </p:spTree>
    <p:extLst>
      <p:ext uri="{BB962C8B-B14F-4D97-AF65-F5344CB8AC3E}">
        <p14:creationId xmlns:p14="http://schemas.microsoft.com/office/powerpoint/2010/main" val="9895954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836"/>
            <a:ext cx="8229600" cy="1661993"/>
          </a:xfrm>
        </p:spPr>
        <p:txBody>
          <a:bodyPr>
            <a:spAutoFit/>
          </a:bodyPr>
          <a:lstStyle/>
          <a:p>
            <a:r>
              <a:rPr lang="en-IN" altLang="en-US" sz="3600" dirty="0">
                <a:latin typeface="+mj-lt"/>
              </a:rPr>
              <a:t>Table 21.1 Value Added in the Production of a Gallon of Gasoline (Hypothetical Numbers)</a:t>
            </a:r>
          </a:p>
        </p:txBody>
      </p:sp>
      <p:graphicFrame>
        <p:nvGraphicFramePr>
          <p:cNvPr id="6" name="Table 1"/>
          <p:cNvGraphicFramePr>
            <a:graphicFrameLocks/>
          </p:cNvGraphicFramePr>
          <p:nvPr>
            <p:extLst>
              <p:ext uri="{D42A27DB-BD31-4B8C-83A1-F6EECF244321}">
                <p14:modId xmlns:p14="http://schemas.microsoft.com/office/powerpoint/2010/main" val="4247635855"/>
              </p:ext>
            </p:extLst>
          </p:nvPr>
        </p:nvGraphicFramePr>
        <p:xfrm>
          <a:off x="838200" y="2286001"/>
          <a:ext cx="7315201" cy="3108960"/>
        </p:xfrm>
        <a:graphic>
          <a:graphicData uri="http://schemas.openxmlformats.org/drawingml/2006/table">
            <a:tbl>
              <a:tblPr firstRow="1">
                <a:tableStyleId>{0E3FDE45-AF77-4B5C-9715-49D594BDF05E}</a:tableStyleId>
              </a:tblPr>
              <a:tblGrid>
                <a:gridCol w="2971800">
                  <a:extLst>
                    <a:ext uri="{9D8B030D-6E8A-4147-A177-3AD203B41FA5}">
                      <a16:colId xmlns:a16="http://schemas.microsoft.com/office/drawing/2014/main" val="20000"/>
                    </a:ext>
                  </a:extLst>
                </a:gridCol>
                <a:gridCol w="2286000">
                  <a:extLst>
                    <a:ext uri="{9D8B030D-6E8A-4147-A177-3AD203B41FA5}">
                      <a16:colId xmlns:a16="http://schemas.microsoft.com/office/drawing/2014/main" val="20001"/>
                    </a:ext>
                  </a:extLst>
                </a:gridCol>
                <a:gridCol w="2057401">
                  <a:extLst>
                    <a:ext uri="{9D8B030D-6E8A-4147-A177-3AD203B41FA5}">
                      <a16:colId xmlns:a16="http://schemas.microsoft.com/office/drawing/2014/main" val="20002"/>
                    </a:ext>
                  </a:extLst>
                </a:gridCol>
              </a:tblGrid>
              <a:tr h="440668">
                <a:tc>
                  <a:txBody>
                    <a:bodyPr/>
                    <a:lstStyle/>
                    <a:p>
                      <a:r>
                        <a:rPr lang="en-IN" sz="2400" b="1" dirty="0">
                          <a:solidFill>
                            <a:schemeClr val="bg1"/>
                          </a:solidFill>
                          <a:latin typeface="+mj-lt"/>
                        </a:rPr>
                        <a:t>Stage of Production</a:t>
                      </a:r>
                    </a:p>
                  </a:txBody>
                  <a:tcPr>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7FA3"/>
                    </a:solidFill>
                  </a:tcPr>
                </a:tc>
                <a:tc>
                  <a:txBody>
                    <a:bodyPr/>
                    <a:lstStyle/>
                    <a:p>
                      <a:pPr algn="r"/>
                      <a:r>
                        <a:rPr lang="en-IN" sz="2400" b="1" dirty="0">
                          <a:solidFill>
                            <a:schemeClr val="bg1"/>
                          </a:solidFill>
                          <a:latin typeface="+mj-lt"/>
                        </a:rPr>
                        <a:t>Value of Sales</a:t>
                      </a:r>
                    </a:p>
                  </a:txBody>
                  <a:tcP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7FA3"/>
                    </a:solidFill>
                  </a:tcPr>
                </a:tc>
                <a:tc>
                  <a:txBody>
                    <a:bodyPr/>
                    <a:lstStyle/>
                    <a:p>
                      <a:pPr algn="r"/>
                      <a:r>
                        <a:rPr lang="en-IN" sz="2400" b="1" dirty="0">
                          <a:solidFill>
                            <a:schemeClr val="bg1"/>
                          </a:solidFill>
                          <a:latin typeface="+mj-lt"/>
                        </a:rPr>
                        <a:t>Value</a:t>
                      </a:r>
                      <a:r>
                        <a:rPr lang="en-IN" sz="2400" b="1" baseline="0" dirty="0">
                          <a:solidFill>
                            <a:schemeClr val="bg1"/>
                          </a:solidFill>
                          <a:latin typeface="+mj-lt"/>
                        </a:rPr>
                        <a:t> Added</a:t>
                      </a:r>
                      <a:endParaRPr lang="en-IN" sz="2400" b="1" dirty="0">
                        <a:solidFill>
                          <a:schemeClr val="bg1"/>
                        </a:solidFill>
                        <a:latin typeface="+mj-lt"/>
                      </a:endParaRPr>
                    </a:p>
                  </a:txBody>
                  <a:tcP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7FA3"/>
                    </a:solidFill>
                  </a:tcPr>
                </a:tc>
                <a:extLst>
                  <a:ext uri="{0D108BD9-81ED-4DB2-BD59-A6C34878D82A}">
                    <a16:rowId xmlns:a16="http://schemas.microsoft.com/office/drawing/2014/main" val="10000"/>
                  </a:ext>
                </a:extLst>
              </a:tr>
              <a:tr h="440668">
                <a:tc>
                  <a:txBody>
                    <a:bodyPr/>
                    <a:lstStyle/>
                    <a:p>
                      <a:r>
                        <a:rPr lang="en-IN" sz="2400" dirty="0">
                          <a:latin typeface="+mj-lt"/>
                        </a:rPr>
                        <a:t>(1) Oil drilling</a:t>
                      </a:r>
                    </a:p>
                  </a:txBody>
                  <a:tcPr>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algn="r"/>
                      <a:r>
                        <a:rPr lang="en-IN" sz="2400" dirty="0">
                          <a:latin typeface="+mj-lt"/>
                        </a:rPr>
                        <a:t>$3.00</a:t>
                      </a:r>
                    </a:p>
                  </a:txBody>
                  <a:tcP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algn="r"/>
                      <a:r>
                        <a:rPr lang="en-IN" sz="2400" dirty="0">
                          <a:latin typeface="+mj-lt"/>
                        </a:rPr>
                        <a:t>$3.00</a:t>
                      </a:r>
                    </a:p>
                  </a:txBody>
                  <a:tcP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extLst>
                  <a:ext uri="{0D108BD9-81ED-4DB2-BD59-A6C34878D82A}">
                    <a16:rowId xmlns:a16="http://schemas.microsoft.com/office/drawing/2014/main" val="10002"/>
                  </a:ext>
                </a:extLst>
              </a:tr>
              <a:tr h="440668">
                <a:tc>
                  <a:txBody>
                    <a:bodyPr/>
                    <a:lstStyle/>
                    <a:p>
                      <a:r>
                        <a:rPr lang="en-IN" sz="2400" dirty="0">
                          <a:latin typeface="+mj-lt"/>
                        </a:rPr>
                        <a:t>(2) Refining</a:t>
                      </a:r>
                    </a:p>
                  </a:txBody>
                  <a:tcPr>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algn="r"/>
                      <a:r>
                        <a:rPr lang="en-IN" sz="2400" dirty="0">
                          <a:latin typeface="+mj-lt"/>
                        </a:rPr>
                        <a:t>3.30</a:t>
                      </a:r>
                    </a:p>
                  </a:txBody>
                  <a:tcP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algn="r"/>
                      <a:r>
                        <a:rPr lang="en-IN" sz="2400" dirty="0">
                          <a:latin typeface="+mj-lt"/>
                        </a:rPr>
                        <a:t>0.30</a:t>
                      </a:r>
                    </a:p>
                  </a:txBody>
                  <a:tcP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extLst>
                  <a:ext uri="{0D108BD9-81ED-4DB2-BD59-A6C34878D82A}">
                    <a16:rowId xmlns:a16="http://schemas.microsoft.com/office/drawing/2014/main" val="10003"/>
                  </a:ext>
                </a:extLst>
              </a:tr>
              <a:tr h="295932">
                <a:tc>
                  <a:txBody>
                    <a:bodyPr/>
                    <a:lstStyle/>
                    <a:p>
                      <a:r>
                        <a:rPr lang="en-IN" sz="2400" dirty="0">
                          <a:latin typeface="+mj-lt"/>
                        </a:rPr>
                        <a:t>(3) Shipping</a:t>
                      </a:r>
                    </a:p>
                  </a:txBody>
                  <a:tcPr>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algn="r"/>
                      <a:r>
                        <a:rPr lang="en-IN" sz="2400" dirty="0">
                          <a:latin typeface="+mj-lt"/>
                        </a:rPr>
                        <a:t>3.60</a:t>
                      </a:r>
                    </a:p>
                  </a:txBody>
                  <a:tcP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algn="r"/>
                      <a:r>
                        <a:rPr lang="en-IN" sz="2400" dirty="0">
                          <a:latin typeface="+mj-lt"/>
                        </a:rPr>
                        <a:t>0.30</a:t>
                      </a:r>
                    </a:p>
                  </a:txBody>
                  <a:tcP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extLst>
                  <a:ext uri="{0D108BD9-81ED-4DB2-BD59-A6C34878D82A}">
                    <a16:rowId xmlns:a16="http://schemas.microsoft.com/office/drawing/2014/main" val="10011"/>
                  </a:ext>
                </a:extLst>
              </a:tr>
              <a:tr h="295932">
                <a:tc>
                  <a:txBody>
                    <a:bodyPr/>
                    <a:lstStyle/>
                    <a:p>
                      <a:r>
                        <a:rPr lang="en-IN" sz="2400" dirty="0">
                          <a:latin typeface="+mj-lt"/>
                        </a:rPr>
                        <a:t>(4) Retail sale</a:t>
                      </a:r>
                    </a:p>
                  </a:txBody>
                  <a:tcPr>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algn="r"/>
                      <a:r>
                        <a:rPr lang="en-IN" sz="2400" dirty="0">
                          <a:latin typeface="+mj-lt"/>
                        </a:rPr>
                        <a:t>4.00</a:t>
                      </a:r>
                    </a:p>
                  </a:txBody>
                  <a:tcP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algn="r"/>
                      <a:r>
                        <a:rPr lang="en-IN" sz="2400" dirty="0">
                          <a:latin typeface="+mj-lt"/>
                        </a:rPr>
                        <a:t>0.40</a:t>
                      </a:r>
                    </a:p>
                  </a:txBody>
                  <a:tcP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extLst>
                  <a:ext uri="{0D108BD9-81ED-4DB2-BD59-A6C34878D82A}">
                    <a16:rowId xmlns:a16="http://schemas.microsoft.com/office/drawing/2014/main" val="10004"/>
                  </a:ext>
                </a:extLst>
              </a:tr>
              <a:tr h="295932">
                <a:tc>
                  <a:txBody>
                    <a:bodyPr/>
                    <a:lstStyle/>
                    <a:p>
                      <a:r>
                        <a:rPr lang="en-IN" sz="2400" dirty="0">
                          <a:latin typeface="+mj-lt"/>
                        </a:rPr>
                        <a:t>Total value added</a:t>
                      </a:r>
                    </a:p>
                  </a:txBody>
                  <a:tcPr>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algn="r"/>
                      <a:r>
                        <a:rPr lang="en-IN" sz="2400" dirty="0">
                          <a:solidFill>
                            <a:srgbClr val="D4EAE4"/>
                          </a:solidFill>
                          <a:latin typeface="+mj-lt"/>
                        </a:rPr>
                        <a:t>Blank</a:t>
                      </a:r>
                    </a:p>
                  </a:txBody>
                  <a:tcP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algn="r"/>
                      <a:r>
                        <a:rPr lang="en-IN" sz="2400" dirty="0">
                          <a:latin typeface="+mj-lt"/>
                        </a:rPr>
                        <a:t>$4.00</a:t>
                      </a:r>
                    </a:p>
                  </a:txBody>
                  <a:tcP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3141585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6344" y="219122"/>
            <a:ext cx="8229600" cy="1107996"/>
          </a:xfrm>
        </p:spPr>
        <p:txBody>
          <a:bodyPr>
            <a:spAutoFit/>
          </a:bodyPr>
          <a:lstStyle/>
          <a:p>
            <a:r>
              <a:rPr lang="en-IN" altLang="en-US" sz="3600" dirty="0">
                <a:latin typeface="+mj-lt"/>
              </a:rPr>
              <a:t>Exclusion of Used Goods and Paper Transactions</a:t>
            </a:r>
            <a:endParaRPr lang="en-US" sz="2800" dirty="0">
              <a:latin typeface="+mj-lt"/>
            </a:endParaRPr>
          </a:p>
        </p:txBody>
      </p:sp>
      <p:sp>
        <p:nvSpPr>
          <p:cNvPr id="3" name="Content Placeholder 2"/>
          <p:cNvSpPr>
            <a:spLocks noGrp="1"/>
          </p:cNvSpPr>
          <p:nvPr>
            <p:ph idx="1"/>
          </p:nvPr>
        </p:nvSpPr>
        <p:spPr>
          <a:xfrm>
            <a:off x="457200" y="1600201"/>
            <a:ext cx="8229600" cy="2446824"/>
          </a:xfrm>
        </p:spPr>
        <p:txBody>
          <a:bodyPr>
            <a:spAutoFit/>
          </a:bodyPr>
          <a:lstStyle/>
          <a:p>
            <a:pPr>
              <a:spcBef>
                <a:spcPts val="1800"/>
              </a:spcBef>
              <a:spcAft>
                <a:spcPct val="0"/>
              </a:spcAft>
            </a:pPr>
            <a:r>
              <a:rPr lang="en-US" sz="2400" dirty="0"/>
              <a:t>GDP is concerned only with new, or current, production. Old output is not counted in current GDP because it was already counted when it was produced. </a:t>
            </a:r>
          </a:p>
          <a:p>
            <a:pPr>
              <a:spcBef>
                <a:spcPts val="1800"/>
              </a:spcBef>
              <a:spcAft>
                <a:spcPct val="0"/>
              </a:spcAft>
            </a:pPr>
            <a:r>
              <a:rPr lang="en-US" sz="2400" dirty="0"/>
              <a:t>GDP does not count transactions in which money or goods change hands but in which no new goods and services are produced. </a:t>
            </a:r>
          </a:p>
        </p:txBody>
      </p:sp>
    </p:spTree>
    <p:extLst>
      <p:ext uri="{BB962C8B-B14F-4D97-AF65-F5344CB8AC3E}">
        <p14:creationId xmlns:p14="http://schemas.microsoft.com/office/powerpoint/2010/main" val="38536751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6344" y="215480"/>
            <a:ext cx="8229600" cy="1661993"/>
          </a:xfrm>
        </p:spPr>
        <p:txBody>
          <a:bodyPr>
            <a:spAutoFit/>
          </a:bodyPr>
          <a:lstStyle/>
          <a:p>
            <a:r>
              <a:rPr lang="en-IN" altLang="en-US" sz="3600" dirty="0">
                <a:latin typeface="+mj-lt"/>
              </a:rPr>
              <a:t>Exclusion of Output Produced Abroad by Domestically Owned Factors of Production</a:t>
            </a:r>
            <a:endParaRPr lang="en-US" sz="2800" dirty="0">
              <a:latin typeface="+mj-lt"/>
            </a:endParaRPr>
          </a:p>
        </p:txBody>
      </p:sp>
      <p:sp>
        <p:nvSpPr>
          <p:cNvPr id="3" name="Content Placeholder 2"/>
          <p:cNvSpPr>
            <a:spLocks noGrp="1"/>
          </p:cNvSpPr>
          <p:nvPr>
            <p:ph idx="1"/>
          </p:nvPr>
        </p:nvSpPr>
        <p:spPr>
          <a:xfrm>
            <a:off x="457200" y="1964270"/>
            <a:ext cx="8229600" cy="2446824"/>
          </a:xfrm>
        </p:spPr>
        <p:txBody>
          <a:bodyPr>
            <a:spAutoFit/>
          </a:bodyPr>
          <a:lstStyle/>
          <a:p>
            <a:r>
              <a:rPr lang="en-US" sz="2400" dirty="0"/>
              <a:t>GDP is the value of output produced by factors of production </a:t>
            </a:r>
            <a:r>
              <a:rPr lang="en-US" sz="2400" i="1" dirty="0"/>
              <a:t>located within a country</a:t>
            </a:r>
            <a:r>
              <a:rPr lang="en-US" sz="2400" dirty="0"/>
              <a:t>.</a:t>
            </a:r>
          </a:p>
          <a:p>
            <a:r>
              <a:rPr lang="en-US" sz="2400" b="1" dirty="0"/>
              <a:t>gross national product (GNP)  </a:t>
            </a:r>
            <a:r>
              <a:rPr lang="en-US" sz="2400" dirty="0"/>
              <a:t>The total market value of all final goods and services produced within a given period by factors of production owned by a country’s citizens, regardless of where the output is produced. </a:t>
            </a:r>
          </a:p>
        </p:txBody>
      </p:sp>
    </p:spTree>
    <p:extLst>
      <p:ext uri="{BB962C8B-B14F-4D97-AF65-F5344CB8AC3E}">
        <p14:creationId xmlns:p14="http://schemas.microsoft.com/office/powerpoint/2010/main" val="4177147969"/>
      </p:ext>
    </p:extLst>
  </p:cSld>
  <p:clrMapOvr>
    <a:masterClrMapping/>
  </p:clrMapOvr>
</p:sld>
</file>

<file path=ppt/theme/theme1.xml><?xml version="1.0" encoding="utf-8"?>
<a:theme xmlns:a="http://schemas.openxmlformats.org/drawingml/2006/main" name="508 Lecture">
  <a:themeElements>
    <a:clrScheme name="Custom 7">
      <a:dk1>
        <a:sysClr val="windowText" lastClr="000000"/>
      </a:dk1>
      <a:lt1>
        <a:sysClr val="window" lastClr="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sz="2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2000" dirty="0" err="1" smtClean="0"/>
        </a:defPPr>
      </a:lstStyle>
    </a:txDef>
  </a:objectDefaults>
  <a:extraClrSchemeLst/>
</a:theme>
</file>

<file path=ppt/theme/theme2.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Horizon</Template>
  <TotalTime>2594</TotalTime>
  <Words>3398</Words>
  <Application>Microsoft Office PowerPoint</Application>
  <PresentationFormat>On-screen Show (4:3)</PresentationFormat>
  <Paragraphs>526</Paragraphs>
  <Slides>41</Slides>
  <Notes>41</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41</vt:i4>
      </vt:variant>
    </vt:vector>
  </HeadingPairs>
  <TitlesOfParts>
    <vt:vector size="47" baseType="lpstr">
      <vt:lpstr>Arial</vt:lpstr>
      <vt:lpstr>Times New Roman</vt:lpstr>
      <vt:lpstr>Verdana</vt:lpstr>
      <vt:lpstr>Wingdings</vt:lpstr>
      <vt:lpstr>508 Lecture</vt:lpstr>
      <vt:lpstr>Equation</vt:lpstr>
      <vt:lpstr>Principles of Economics</vt:lpstr>
      <vt:lpstr>Chapter Outline and Learning Objectives</vt:lpstr>
      <vt:lpstr>Measuring National Output and National Income</vt:lpstr>
      <vt:lpstr>Gross Domestic Product</vt:lpstr>
      <vt:lpstr>Final Goods and Services (1 of 2)</vt:lpstr>
      <vt:lpstr>Final Goods and Services (2 of 2)</vt:lpstr>
      <vt:lpstr>Table 21.1 Value Added in the Production of a Gallon of Gasoline (Hypothetical Numbers)</vt:lpstr>
      <vt:lpstr>Exclusion of Used Goods and Paper Transactions</vt:lpstr>
      <vt:lpstr>Exclusion of Output Produced Abroad by Domestically Owned Factors of Production</vt:lpstr>
      <vt:lpstr>Calculating GDP</vt:lpstr>
      <vt:lpstr>The Expenditure Approach (1 of 7)</vt:lpstr>
      <vt:lpstr>Economics In Practice (1 of 4)</vt:lpstr>
      <vt:lpstr>Table 21.2 Components of U.S. GDP, 2017: The Expenditure Approach</vt:lpstr>
      <vt:lpstr>The Expenditure Approach (2 of 7)</vt:lpstr>
      <vt:lpstr>The Expenditure Approach (3 of 7)</vt:lpstr>
      <vt:lpstr>The Expenditure Approach (4 of 7)</vt:lpstr>
      <vt:lpstr>The Expenditure Approach (5 of 7)</vt:lpstr>
      <vt:lpstr>Economics In Practice (2 of 4)</vt:lpstr>
      <vt:lpstr>The Expenditure Approach (6 of 7)</vt:lpstr>
      <vt:lpstr>The Expenditure Approach (7 of 7)</vt:lpstr>
      <vt:lpstr>The Income Approach (1 of 4)</vt:lpstr>
      <vt:lpstr>The Income Approach (2 of 4)</vt:lpstr>
      <vt:lpstr>Table 21.3 National Income, 2017</vt:lpstr>
      <vt:lpstr>The Income Approach (3 of 4)</vt:lpstr>
      <vt:lpstr>Table 21.4 GDP, GNP, NNP, and National Income, 2017</vt:lpstr>
      <vt:lpstr>The Income Approach (4 of 4)</vt:lpstr>
      <vt:lpstr>Table 21.5 National Income, Personal Income, Disposable Personal Income, and Personal Saving, 2017</vt:lpstr>
      <vt:lpstr>Economics In Practice (3 of 4)</vt:lpstr>
      <vt:lpstr>Nominal versus Real GDP</vt:lpstr>
      <vt:lpstr>Calculating Real GDP</vt:lpstr>
      <vt:lpstr>Table 21.6 Three-Good Economy</vt:lpstr>
      <vt:lpstr>Calculating the GDP Deflator</vt:lpstr>
      <vt:lpstr>The Problems of Fixed Weights</vt:lpstr>
      <vt:lpstr>Limitations of the GDP Concept (1 of 2)</vt:lpstr>
      <vt:lpstr>Economics In Practice (4 of 4)</vt:lpstr>
      <vt:lpstr>Limitations of the GDP Concept (2 of 2)</vt:lpstr>
      <vt:lpstr>Figure 21.1 Per Capita Gross National Income for Selected Countries, 2016</vt:lpstr>
      <vt:lpstr>Looking Ahead</vt:lpstr>
      <vt:lpstr>Review Terms and Concepts (1 of 2)</vt:lpstr>
      <vt:lpstr>Review Terms and Concepts (2 of 2)</vt:lpstr>
      <vt:lpstr>Copyright</vt:lpstr>
    </vt:vector>
  </TitlesOfParts>
  <Company>Pearson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Principles of Economics, Thirteenth Edition</dc:title>
  <dc:subject>Principles of Economics</dc:subject>
  <dc:creator>Karl E. Case/Ray C. Fair/Sharon M. Oster</dc:creator>
  <cp:keywords>Business</cp:keywords>
  <cp:lastModifiedBy>Alex Panayides</cp:lastModifiedBy>
  <cp:revision>667</cp:revision>
  <dcterms:created xsi:type="dcterms:W3CDTF">2014-07-14T20:04:21Z</dcterms:created>
  <dcterms:modified xsi:type="dcterms:W3CDTF">2019-10-09T13:26:38Z</dcterms:modified>
</cp:coreProperties>
</file>