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415" r:id="rId2"/>
    <p:sldId id="380" r:id="rId3"/>
    <p:sldId id="418" r:id="rId4"/>
    <p:sldId id="456" r:id="rId5"/>
    <p:sldId id="545" r:id="rId6"/>
    <p:sldId id="546" r:id="rId7"/>
    <p:sldId id="547" r:id="rId8"/>
    <p:sldId id="494" r:id="rId9"/>
    <p:sldId id="519" r:id="rId10"/>
    <p:sldId id="548" r:id="rId11"/>
    <p:sldId id="549" r:id="rId12"/>
    <p:sldId id="550" r:id="rId13"/>
    <p:sldId id="551" r:id="rId14"/>
    <p:sldId id="552" r:id="rId15"/>
    <p:sldId id="460" r:id="rId16"/>
    <p:sldId id="556" r:id="rId17"/>
    <p:sldId id="554" r:id="rId18"/>
    <p:sldId id="555" r:id="rId19"/>
    <p:sldId id="520" r:id="rId20"/>
    <p:sldId id="461" r:id="rId21"/>
    <p:sldId id="557" r:id="rId22"/>
    <p:sldId id="529" r:id="rId23"/>
    <p:sldId id="558" r:id="rId24"/>
    <p:sldId id="559" r:id="rId25"/>
    <p:sldId id="501" r:id="rId26"/>
    <p:sldId id="534" r:id="rId27"/>
    <p:sldId id="535" r:id="rId28"/>
    <p:sldId id="560" r:id="rId29"/>
    <p:sldId id="561" r:id="rId30"/>
    <p:sldId id="564" r:id="rId31"/>
    <p:sldId id="490" r:id="rId32"/>
    <p:sldId id="562" r:id="rId33"/>
    <p:sldId id="56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480" userDrawn="1">
          <p15:clr>
            <a:srgbClr val="A4A3A4"/>
          </p15:clr>
        </p15:guide>
        <p15:guide id="8" pos="545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guide id="14" pos="288">
          <p15:clr>
            <a:srgbClr val="A4A3A4"/>
          </p15:clr>
        </p15:guide>
        <p15:guide id="15"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90" autoAdjust="0"/>
    <p:restoredTop sz="82743" autoAdjust="0"/>
  </p:normalViewPr>
  <p:slideViewPr>
    <p:cSldViewPr>
      <p:cViewPr varScale="1">
        <p:scale>
          <a:sx n="114" d="100"/>
          <a:sy n="114" d="100"/>
        </p:scale>
        <p:origin x="1434" y="102"/>
      </p:cViewPr>
      <p:guideLst>
        <p:guide orient="horz" pos="2160"/>
        <p:guide pos="2880"/>
        <p:guide orient="horz" pos="144"/>
        <p:guide orient="horz" pos="436"/>
        <p:guide orient="horz" pos="768"/>
        <p:guide pos="480"/>
        <p:guide pos="5457"/>
        <p:guide orient="horz" pos="4176"/>
        <p:guide orient="horz" pos="432"/>
        <p:guide orient="horz" pos="4032"/>
        <p:guide orient="horz" pos="1200"/>
        <p:guide pos="288"/>
        <p:guide pos="5472"/>
      </p:guideLst>
    </p:cSldViewPr>
  </p:slideViewPr>
  <p:outlineViewPr>
    <p:cViewPr>
      <p:scale>
        <a:sx n="33" d="100"/>
        <a:sy n="33" d="100"/>
      </p:scale>
      <p:origin x="0" y="-129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10/9/2019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10/9/2019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510090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856972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1435488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879848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255587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618494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3812409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017948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60551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669633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719192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4015472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143900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310430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674226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372687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050243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11994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37268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875254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33</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098547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00534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984576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673644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103245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924774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87739122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1790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pic>
        <p:nvPicPr>
          <p:cNvPr id="14" name="Shape 15" descr="Pearson Logo"/>
          <p:cNvPicPr preferRelativeResize="0"/>
          <p:nvPr userDrawn="1"/>
        </p:nvPicPr>
        <p:blipFill rotWithShape="1">
          <a:blip r:embed="rId1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2" r:id="rId5"/>
    <p:sldLayoutId id="2147483659" r:id="rId6"/>
    <p:sldLayoutId id="2147483658" r:id="rId7"/>
    <p:sldLayoutId id="2147483660" r:id="rId8"/>
    <p:sldLayoutId id="2147483651" r:id="rId9"/>
    <p:sldLayoutId id="2147483654" r:id="rId10"/>
    <p:sldLayoutId id="2147483655" r:id="rId11"/>
    <p:sldLayoutId id="2147483661" r:id="rId12"/>
    <p:sldLayoutId id="2147483663"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2.xml"/><Relationship Id="rId7"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8.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5000625" y="2707959"/>
            <a:ext cx="2438400" cy="492443"/>
          </a:xfrm>
        </p:spPr>
        <p:txBody>
          <a:bodyPr wrap="square">
            <a:spAutoFit/>
          </a:bodyPr>
          <a:lstStyle/>
          <a:p>
            <a:r>
              <a:rPr lang="en-US" sz="3200" dirty="0"/>
              <a:t>Chapter 22</a:t>
            </a:r>
          </a:p>
        </p:txBody>
      </p:sp>
      <p:sp>
        <p:nvSpPr>
          <p:cNvPr id="5" name="Text Placeholder 4"/>
          <p:cNvSpPr>
            <a:spLocks noGrp="1"/>
          </p:cNvSpPr>
          <p:nvPr>
            <p:ph type="body" sz="quarter" idx="15"/>
          </p:nvPr>
        </p:nvSpPr>
        <p:spPr>
          <a:xfrm>
            <a:off x="5000625" y="3317490"/>
            <a:ext cx="2847975" cy="615553"/>
          </a:xfrm>
        </p:spPr>
        <p:txBody>
          <a:bodyPr wrap="square">
            <a:spAutoFit/>
          </a:bodyPr>
          <a:lstStyle/>
          <a:p>
            <a:r>
              <a:rPr lang="en-US" sz="2000" dirty="0"/>
              <a:t>Unemployment, Inflation, and Long-Run Growth</a:t>
            </a:r>
            <a:endParaRPr lang="en-IN" sz="2000" dirty="0"/>
          </a:p>
        </p:txBody>
      </p:sp>
      <p:pic>
        <p:nvPicPr>
          <p:cNvPr id="7" name="Picture 6"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60" y="1442113"/>
            <a:ext cx="3810382" cy="4874298"/>
          </a:xfrm>
          <a:prstGeom prst="rect">
            <a:avLst/>
          </a:prstGeom>
        </p:spPr>
      </p:pic>
      <p:sp>
        <p:nvSpPr>
          <p:cNvPr id="11" name="Text Placeholder 6"/>
          <p:cNvSpPr>
            <a:spLocks noGrp="1"/>
          </p:cNvSpPr>
          <p:nvPr>
            <p:ph type="body" sz="quarter" idx="16"/>
          </p:nvPr>
        </p:nvSpPr>
        <p:spPr>
          <a:xfrm>
            <a:off x="2200275"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998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874"/>
            <a:ext cx="8229600" cy="1107996"/>
          </a:xfrm>
        </p:spPr>
        <p:txBody>
          <a:bodyPr>
            <a:spAutoFit/>
          </a:bodyPr>
          <a:lstStyle/>
          <a:p>
            <a:r>
              <a:rPr lang="en-US" dirty="0"/>
              <a:t>Components of the Unemployment Rate </a:t>
            </a:r>
            <a:r>
              <a:rPr lang="en-US" sz="2800" dirty="0"/>
              <a:t>(2 of 3)</a:t>
            </a:r>
          </a:p>
        </p:txBody>
      </p:sp>
      <p:sp>
        <p:nvSpPr>
          <p:cNvPr id="11" name="Content Placeholder 7"/>
          <p:cNvSpPr>
            <a:spLocks noGrp="1"/>
          </p:cNvSpPr>
          <p:nvPr>
            <p:ph idx="1"/>
          </p:nvPr>
        </p:nvSpPr>
        <p:spPr>
          <a:xfrm>
            <a:off x="457200" y="1524001"/>
            <a:ext cx="8205788" cy="2408352"/>
          </a:xfrm>
        </p:spPr>
        <p:txBody>
          <a:bodyPr>
            <a:spAutoFit/>
          </a:bodyPr>
          <a:lstStyle/>
          <a:p>
            <a:pPr marL="0" indent="0">
              <a:spcAft>
                <a:spcPct val="0"/>
              </a:spcAft>
              <a:buNone/>
              <a:defRPr/>
            </a:pPr>
            <a:r>
              <a:rPr lang="en-US" sz="2400" b="1" dirty="0">
                <a:solidFill>
                  <a:prstClr val="black"/>
                </a:solidFill>
              </a:rPr>
              <a:t>Discouraged-Worker Effects</a:t>
            </a:r>
          </a:p>
          <a:p>
            <a:pPr>
              <a:spcAft>
                <a:spcPct val="0"/>
              </a:spcAft>
              <a:defRPr/>
            </a:pPr>
            <a:r>
              <a:rPr lang="en-US" sz="2400" b="1" dirty="0">
                <a:solidFill>
                  <a:prstClr val="black"/>
                </a:solidFill>
              </a:rPr>
              <a:t>discouraged-worker effect  </a:t>
            </a:r>
            <a:r>
              <a:rPr lang="en-US" sz="2400" dirty="0">
                <a:solidFill>
                  <a:prstClr val="black"/>
                </a:solidFill>
              </a:rPr>
              <a:t>The decline in the measured unemployment rate that results when people who want to work but cannot find jobs grow discouraged and stop looking, thus dropping out of the ranks of the unemployed and the labor force.</a:t>
            </a:r>
            <a:endParaRPr lang="en-IN" sz="2400" dirty="0">
              <a:solidFill>
                <a:prstClr val="black"/>
              </a:solidFill>
            </a:endParaRPr>
          </a:p>
        </p:txBody>
      </p:sp>
    </p:spTree>
    <p:extLst>
      <p:ext uri="{BB962C8B-B14F-4D97-AF65-F5344CB8AC3E}">
        <p14:creationId xmlns:p14="http://schemas.microsoft.com/office/powerpoint/2010/main" val="37881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874"/>
            <a:ext cx="8229600" cy="1107996"/>
          </a:xfrm>
        </p:spPr>
        <p:txBody>
          <a:bodyPr>
            <a:spAutoFit/>
          </a:bodyPr>
          <a:lstStyle/>
          <a:p>
            <a:r>
              <a:rPr lang="en-US" dirty="0"/>
              <a:t>Components of the Unemployment Rate </a:t>
            </a:r>
            <a:r>
              <a:rPr lang="en-US" sz="2800" dirty="0"/>
              <a:t>(3 of 3)</a:t>
            </a:r>
          </a:p>
        </p:txBody>
      </p:sp>
      <p:sp>
        <p:nvSpPr>
          <p:cNvPr id="11" name="Content Placeholder 7"/>
          <p:cNvSpPr>
            <a:spLocks noGrp="1"/>
          </p:cNvSpPr>
          <p:nvPr>
            <p:ph idx="1"/>
          </p:nvPr>
        </p:nvSpPr>
        <p:spPr>
          <a:xfrm>
            <a:off x="457200" y="1524001"/>
            <a:ext cx="8205788" cy="2970044"/>
          </a:xfrm>
        </p:spPr>
        <p:txBody>
          <a:bodyPr>
            <a:spAutoFit/>
          </a:bodyPr>
          <a:lstStyle/>
          <a:p>
            <a:pPr marL="0" indent="0">
              <a:spcAft>
                <a:spcPct val="0"/>
              </a:spcAft>
              <a:buNone/>
              <a:defRPr/>
            </a:pPr>
            <a:r>
              <a:rPr lang="en-US" sz="2400" b="1" dirty="0">
                <a:solidFill>
                  <a:prstClr val="black"/>
                </a:solidFill>
              </a:rPr>
              <a:t>Discouraged-Worker Effects</a:t>
            </a:r>
          </a:p>
          <a:p>
            <a:pPr>
              <a:spcAft>
                <a:spcPct val="0"/>
              </a:spcAft>
              <a:defRPr/>
            </a:pPr>
            <a:r>
              <a:rPr lang="en-US" sz="2400" dirty="0">
                <a:solidFill>
                  <a:prstClr val="black"/>
                </a:solidFill>
              </a:rPr>
              <a:t>If a BLS survey respondent cites inability to find employment as the sole reason for not searching for work, that person might be classified as a discouraged worker.</a:t>
            </a:r>
          </a:p>
          <a:p>
            <a:pPr>
              <a:spcAft>
                <a:spcPct val="0"/>
              </a:spcAft>
              <a:defRPr/>
            </a:pPr>
            <a:r>
              <a:rPr lang="en-US" sz="2400" dirty="0">
                <a:solidFill>
                  <a:prstClr val="black"/>
                </a:solidFill>
              </a:rPr>
              <a:t>Some economists argue that including the number of discouraged workers as unemployed gives a better picture of the unemployment situation.</a:t>
            </a:r>
            <a:endParaRPr lang="en-IN" sz="2400" dirty="0">
              <a:solidFill>
                <a:prstClr val="black"/>
              </a:solidFill>
            </a:endParaRPr>
          </a:p>
        </p:txBody>
      </p:sp>
    </p:spTree>
    <p:extLst>
      <p:ext uri="{BB962C8B-B14F-4D97-AF65-F5344CB8AC3E}">
        <p14:creationId xmlns:p14="http://schemas.microsoft.com/office/powerpoint/2010/main" val="18507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(2 of 4)</a:t>
            </a:r>
            <a:endParaRPr lang="en-US" sz="2800" dirty="0">
              <a:latin typeface="+mj-lt"/>
            </a:endParaRPr>
          </a:p>
        </p:txBody>
      </p:sp>
      <p:sp>
        <p:nvSpPr>
          <p:cNvPr id="4" name="Content Placeholder 3"/>
          <p:cNvSpPr>
            <a:spLocks noGrp="1"/>
          </p:cNvSpPr>
          <p:nvPr>
            <p:ph sz="quarter" idx="14"/>
          </p:nvPr>
        </p:nvSpPr>
        <p:spPr>
          <a:xfrm>
            <a:off x="457200" y="926068"/>
            <a:ext cx="8205788" cy="369332"/>
          </a:xfrm>
        </p:spPr>
        <p:txBody>
          <a:bodyPr wrap="square">
            <a:spAutoFit/>
          </a:bodyPr>
          <a:lstStyle/>
          <a:p>
            <a:pPr marL="0" indent="0">
              <a:spcBef>
                <a:spcPct val="0"/>
              </a:spcBef>
              <a:buNone/>
            </a:pPr>
            <a:r>
              <a:rPr lang="en-US" sz="2400" b="1" dirty="0">
                <a:solidFill>
                  <a:srgbClr val="007FA3"/>
                </a:solidFill>
                <a:latin typeface="+mj-lt"/>
                <a:ea typeface="+mj-ea"/>
                <a:cs typeface="Times New Roman" panose="02020603050405020304" pitchFamily="18" charset="0"/>
              </a:rPr>
              <a:t>A Quiet Revolution: Women Join the Labor Force</a:t>
            </a:r>
            <a:endParaRPr lang="en-IN" sz="24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
          </p:nvPr>
        </p:nvSpPr>
        <p:spPr>
          <a:xfrm>
            <a:off x="457200" y="1752600"/>
            <a:ext cx="3962400" cy="2877711"/>
          </a:xfrm>
        </p:spPr>
        <p:txBody>
          <a:bodyPr wrap="square">
            <a:spAutoFit/>
          </a:bodyPr>
          <a:lstStyle/>
          <a:p>
            <a:pPr marL="0" indent="0">
              <a:buNone/>
            </a:pPr>
            <a:r>
              <a:rPr lang="en-US" sz="1800" dirty="0"/>
              <a:t>The labor force participation rate of women increased from 36% in 1955 to 60% in 1996. </a:t>
            </a:r>
          </a:p>
          <a:p>
            <a:pPr marL="0" indent="0">
              <a:buNone/>
            </a:pPr>
            <a:r>
              <a:rPr lang="en-US" sz="1800" dirty="0"/>
              <a:t>Meanwhile, the participation rate for men declined from 85% in 1955 to 75% in 1996.</a:t>
            </a:r>
          </a:p>
          <a:p>
            <a:pPr marL="0" indent="0">
              <a:buNone/>
            </a:pPr>
            <a:r>
              <a:rPr lang="en-US" sz="1800" dirty="0"/>
              <a:t>No doubt, some men dropped out to assume more traditional women’s roles, such as child care</a:t>
            </a:r>
            <a:r>
              <a:rPr lang="en-IN" sz="1800" dirty="0"/>
              <a:t>.</a:t>
            </a:r>
          </a:p>
        </p:txBody>
      </p:sp>
      <p:pic>
        <p:nvPicPr>
          <p:cNvPr id="34818" name="Picture 2" descr="A photo shows a woman giving a presentation to two other wome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0896" y="1866479"/>
            <a:ext cx="4049290" cy="269952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sz="quarter" idx="13"/>
          </p:nvPr>
        </p:nvSpPr>
        <p:spPr>
          <a:xfrm>
            <a:off x="457200" y="4953000"/>
            <a:ext cx="8205788" cy="1300356"/>
          </a:xfrm>
        </p:spPr>
        <p:txBody>
          <a:bodyPr>
            <a:spAutoFit/>
          </a:bodyPr>
          <a:lstStyle/>
          <a:p>
            <a:pPr marL="0" lvl="0" indent="0">
              <a:spcBef>
                <a:spcPts val="0"/>
              </a:spcBef>
              <a:buClrTx/>
              <a:buNone/>
            </a:pPr>
            <a:r>
              <a:rPr lang="en-IN" sz="1800" dirty="0">
                <a:solidFill>
                  <a:prstClr val="black"/>
                </a:solidFill>
              </a:rPr>
              <a:t>CRITICAL THINKING</a:t>
            </a:r>
          </a:p>
          <a:p>
            <a:pPr marL="342900" lvl="0" indent="-342900">
              <a:buFont typeface="+mj-lt"/>
              <a:buAutoNum type="arabicPeriod"/>
            </a:pPr>
            <a:r>
              <a:rPr lang="en-US" sz="1800" dirty="0"/>
              <a:t>When a household decides to hire someone else to clean their house and uses their extra time to watch television, the wages paid to that household worker increase GDP. Is economic output in fact larger?</a:t>
            </a:r>
          </a:p>
        </p:txBody>
      </p:sp>
    </p:spTree>
    <p:extLst>
      <p:ext uri="{BB962C8B-B14F-4D97-AF65-F5344CB8AC3E}">
        <p14:creationId xmlns:p14="http://schemas.microsoft.com/office/powerpoint/2010/main" val="327582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33"/>
            <a:ext cx="8229600" cy="553998"/>
          </a:xfrm>
        </p:spPr>
        <p:txBody>
          <a:bodyPr>
            <a:spAutoFit/>
          </a:bodyPr>
          <a:lstStyle/>
          <a:p>
            <a:r>
              <a:rPr lang="en-US" sz="3600" dirty="0">
                <a:latin typeface="+mj-lt"/>
              </a:rPr>
              <a:t>The Duration of Unemployment</a:t>
            </a:r>
            <a:endParaRPr lang="en-IN" altLang="en-US" sz="3600" dirty="0">
              <a:latin typeface="+mj-lt"/>
            </a:endParaRPr>
          </a:p>
        </p:txBody>
      </p:sp>
      <p:sp>
        <p:nvSpPr>
          <p:cNvPr id="4" name="Content Placeholder 3"/>
          <p:cNvSpPr>
            <a:spLocks noGrp="1"/>
          </p:cNvSpPr>
          <p:nvPr>
            <p:ph idx="13"/>
          </p:nvPr>
        </p:nvSpPr>
        <p:spPr>
          <a:xfrm>
            <a:off x="457200" y="838999"/>
            <a:ext cx="8229600" cy="286251"/>
          </a:xfrm>
        </p:spPr>
        <p:txBody>
          <a:bodyPr/>
          <a:lstStyle/>
          <a:p>
            <a:pPr marL="0" indent="0">
              <a:buNone/>
            </a:pPr>
            <a:r>
              <a:rPr lang="en-US" b="1" dirty="0"/>
              <a:t>Table 22.3 Average Duration of Unemployment, 1970-2017</a:t>
            </a:r>
          </a:p>
        </p:txBody>
      </p:sp>
      <p:graphicFrame>
        <p:nvGraphicFramePr>
          <p:cNvPr id="6" name="Table 1"/>
          <p:cNvGraphicFramePr>
            <a:graphicFrameLocks/>
          </p:cNvGraphicFramePr>
          <p:nvPr>
            <p:extLst>
              <p:ext uri="{D42A27DB-BD31-4B8C-83A1-F6EECF244321}">
                <p14:modId xmlns:p14="http://schemas.microsoft.com/office/powerpoint/2010/main" val="4290644319"/>
              </p:ext>
            </p:extLst>
          </p:nvPr>
        </p:nvGraphicFramePr>
        <p:xfrm>
          <a:off x="1545264" y="1185016"/>
          <a:ext cx="6041266" cy="4897785"/>
        </p:xfrm>
        <a:graphic>
          <a:graphicData uri="http://schemas.openxmlformats.org/drawingml/2006/table">
            <a:tbl>
              <a:tblPr firstRow="1">
                <a:tableStyleId>{0E3FDE45-AF77-4B5C-9715-49D594BDF05E}</a:tableStyleId>
              </a:tblPr>
              <a:tblGrid>
                <a:gridCol w="686506">
                  <a:extLst>
                    <a:ext uri="{9D8B030D-6E8A-4147-A177-3AD203B41FA5}">
                      <a16:colId xmlns:a16="http://schemas.microsoft.com/office/drawing/2014/main" val="20000"/>
                    </a:ext>
                  </a:extLst>
                </a:gridCol>
                <a:gridCol w="1098412">
                  <a:extLst>
                    <a:ext uri="{9D8B030D-6E8A-4147-A177-3AD203B41FA5}">
                      <a16:colId xmlns:a16="http://schemas.microsoft.com/office/drawing/2014/main" val="20001"/>
                    </a:ext>
                  </a:extLst>
                </a:gridCol>
                <a:gridCol w="892460">
                  <a:extLst>
                    <a:ext uri="{9D8B030D-6E8A-4147-A177-3AD203B41FA5}">
                      <a16:colId xmlns:a16="http://schemas.microsoft.com/office/drawing/2014/main" val="20002"/>
                    </a:ext>
                  </a:extLst>
                </a:gridCol>
                <a:gridCol w="961111">
                  <a:extLst>
                    <a:ext uri="{9D8B030D-6E8A-4147-A177-3AD203B41FA5}">
                      <a16:colId xmlns:a16="http://schemas.microsoft.com/office/drawing/2014/main" val="20007"/>
                    </a:ext>
                  </a:extLst>
                </a:gridCol>
                <a:gridCol w="1167063">
                  <a:extLst>
                    <a:ext uri="{9D8B030D-6E8A-4147-A177-3AD203B41FA5}">
                      <a16:colId xmlns:a16="http://schemas.microsoft.com/office/drawing/2014/main" val="3728990203"/>
                    </a:ext>
                  </a:extLst>
                </a:gridCol>
                <a:gridCol w="1235714">
                  <a:extLst>
                    <a:ext uri="{9D8B030D-6E8A-4147-A177-3AD203B41FA5}">
                      <a16:colId xmlns:a16="http://schemas.microsoft.com/office/drawing/2014/main" val="1765194551"/>
                    </a:ext>
                  </a:extLst>
                </a:gridCol>
              </a:tblGrid>
              <a:tr h="287863">
                <a:tc>
                  <a:txBody>
                    <a:bodyPr/>
                    <a:lstStyle/>
                    <a:p>
                      <a:pPr marL="0" algn="ctr" defTabSz="914400" rtl="0" eaLnBrk="1" fontAlgn="ctr" latinLnBrk="0" hangingPunct="1">
                        <a:lnSpc>
                          <a:spcPct val="107000"/>
                        </a:lnSpc>
                      </a:pPr>
                      <a:r>
                        <a:rPr lang="en-US" sz="1300" kern="1200" dirty="0">
                          <a:solidFill>
                            <a:srgbClr val="007FA3"/>
                          </a:solidFill>
                          <a:latin typeface="+mn-lt"/>
                          <a:ea typeface="+mn-ea"/>
                          <a:cs typeface="Arial"/>
                        </a:rPr>
                        <a:t>Blank</a:t>
                      </a: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bg1"/>
                          </a:solidFill>
                          <a:latin typeface="+mn-lt"/>
                          <a:ea typeface="+mn-ea"/>
                          <a:cs typeface="Arial"/>
                        </a:rPr>
                        <a:t>Weeks</a:t>
                      </a:r>
                      <a:endParaRPr lang="en-US" sz="1300" kern="1200" dirty="0">
                        <a:solidFill>
                          <a:schemeClr val="bg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lnSpc>
                          <a:spcPct val="107000"/>
                        </a:lnSpc>
                      </a:pPr>
                      <a:r>
                        <a:rPr lang="en-US" sz="1300" kern="1200" dirty="0">
                          <a:solidFill>
                            <a:srgbClr val="007FA3"/>
                          </a:solidFill>
                          <a:latin typeface="+mn-lt"/>
                          <a:ea typeface="+mn-ea"/>
                          <a:cs typeface="Arial"/>
                        </a:rPr>
                        <a:t>Blank</a:t>
                      </a:r>
                      <a:endParaRPr lang="en-US" sz="1300" kern="1200" dirty="0">
                        <a:solidFill>
                          <a:schemeClr val="bg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bg1"/>
                          </a:solidFill>
                          <a:latin typeface="+mn-lt"/>
                          <a:ea typeface="+mn-ea"/>
                          <a:cs typeface="Arial"/>
                        </a:rPr>
                        <a:t>Weeks</a:t>
                      </a:r>
                      <a:endParaRPr lang="en-US" sz="1300" kern="1200">
                        <a:solidFill>
                          <a:schemeClr val="bg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lnSpc>
                          <a:spcPct val="107000"/>
                        </a:lnSpc>
                      </a:pPr>
                      <a:r>
                        <a:rPr lang="en-US" sz="1300" kern="1200" dirty="0">
                          <a:solidFill>
                            <a:srgbClr val="007FA3"/>
                          </a:solidFill>
                          <a:latin typeface="+mn-lt"/>
                          <a:ea typeface="+mn-ea"/>
                          <a:cs typeface="Arial"/>
                        </a:rPr>
                        <a:t>Blank</a:t>
                      </a:r>
                      <a:endParaRPr lang="en-US" sz="1300" kern="1200" dirty="0">
                        <a:solidFill>
                          <a:schemeClr val="bg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bg1"/>
                          </a:solidFill>
                          <a:latin typeface="+mn-lt"/>
                          <a:ea typeface="+mn-ea"/>
                          <a:cs typeface="Arial"/>
                        </a:rPr>
                        <a:t>Weeks</a:t>
                      </a:r>
                      <a:endParaRPr lang="en-US" sz="1300" kern="1200" dirty="0">
                        <a:solidFill>
                          <a:schemeClr val="bg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1970</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8.6</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1986</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15.0</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2002</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16.6</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78892">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1971</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11.3</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1987</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14.5</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2003</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19.2</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1972</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12.0</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1988</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13.5</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2004</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19.6</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332638973"/>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1973</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10.0</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1989</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11.9</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2005</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18.4</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538124722"/>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1974</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9.8</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1990</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12.0</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2006</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16.8</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124357435"/>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1975</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14.2</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1991</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13.7</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2007</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16.8</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603622941"/>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1976</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15.8</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1992</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17.7</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2008</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17.9</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977354877"/>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1977</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14.3</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1993</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18.0</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2009</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24.4</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890240875"/>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1978</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11.9</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1994</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18.8</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2010</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33.0</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4160304104"/>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1979</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10.8</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1995</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16.6</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2011</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39.3</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494791382"/>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1980</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11.9</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1996</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16.7</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2012</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39.4</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076119483"/>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1981</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13.7</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1997</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15.8</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2013</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36.5</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427940480"/>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1982</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15.6</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1998</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14.5</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2014</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33.7</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840058549"/>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1983</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20.0</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1999</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13.4</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300" kern="1200" dirty="0">
                          <a:solidFill>
                            <a:schemeClr val="tx1"/>
                          </a:solidFill>
                          <a:latin typeface="+mn-lt"/>
                          <a:ea typeface="+mn-ea"/>
                          <a:cs typeface="Arial"/>
                        </a:rPr>
                        <a:t>2015</a:t>
                      </a: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300" kern="1200" dirty="0">
                          <a:solidFill>
                            <a:schemeClr val="tx1"/>
                          </a:solidFill>
                          <a:latin typeface="+mn-lt"/>
                          <a:ea typeface="+mn-ea"/>
                          <a:cs typeface="Arial"/>
                        </a:rPr>
                        <a:t>29.2</a:t>
                      </a: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082621066"/>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1984</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18.2</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2000</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12.7</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300" kern="1200">
                          <a:solidFill>
                            <a:schemeClr val="tx1"/>
                          </a:solidFill>
                          <a:latin typeface="+mn-lt"/>
                          <a:ea typeface="+mn-ea"/>
                          <a:cs typeface="Arial"/>
                        </a:rPr>
                        <a:t>2016</a:t>
                      </a: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300" kern="1200" dirty="0">
                          <a:solidFill>
                            <a:schemeClr val="tx1"/>
                          </a:solidFill>
                          <a:latin typeface="+mn-lt"/>
                          <a:ea typeface="+mn-ea"/>
                          <a:cs typeface="Arial"/>
                        </a:rPr>
                        <a:t>27.5</a:t>
                      </a: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318030692"/>
                  </a:ext>
                </a:extLst>
              </a:tr>
              <a:tr h="226720">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1985</a:t>
                      </a:r>
                      <a:endParaRPr lang="en-US" sz="1300" kern="1200" dirty="0">
                        <a:solidFill>
                          <a:schemeClr val="tx1"/>
                        </a:solidFill>
                        <a:latin typeface="+mn-lt"/>
                        <a:ea typeface="+mn-ea"/>
                        <a:cs typeface="Arial"/>
                      </a:endParaRPr>
                    </a:p>
                  </a:txBody>
                  <a:tcPr marL="76142" marR="76142" marT="38071" marB="3807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15.6</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2001</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13.1</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a:solidFill>
                            <a:schemeClr val="tx1"/>
                          </a:solidFill>
                          <a:latin typeface="+mn-lt"/>
                          <a:ea typeface="+mn-ea"/>
                          <a:cs typeface="Arial"/>
                        </a:rPr>
                        <a:t>2017</a:t>
                      </a:r>
                      <a:endParaRPr lang="en-US" sz="1300" kern="120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IN" sz="1300" kern="1200" dirty="0">
                          <a:solidFill>
                            <a:schemeClr val="tx1"/>
                          </a:solidFill>
                          <a:latin typeface="+mn-lt"/>
                          <a:ea typeface="+mn-ea"/>
                          <a:cs typeface="Arial"/>
                        </a:rPr>
                        <a:t>25.0</a:t>
                      </a:r>
                      <a:endParaRPr lang="en-US" sz="1300" kern="1200" dirty="0">
                        <a:solidFill>
                          <a:schemeClr val="tx1"/>
                        </a:solidFill>
                        <a:latin typeface="+mn-lt"/>
                        <a:ea typeface="+mn-ea"/>
                        <a:cs typeface="Arial"/>
                      </a:endParaRPr>
                    </a:p>
                  </a:txBody>
                  <a:tcPr marL="76142" marR="76142" marT="38071" marB="3807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646897004"/>
                  </a:ext>
                </a:extLst>
              </a:tr>
            </a:tbl>
          </a:graphicData>
        </a:graphic>
      </p:graphicFrame>
      <p:sp>
        <p:nvSpPr>
          <p:cNvPr id="5" name="Content Placeholder 2"/>
          <p:cNvSpPr>
            <a:spLocks noGrp="1"/>
          </p:cNvSpPr>
          <p:nvPr>
            <p:ph idx="1"/>
          </p:nvPr>
        </p:nvSpPr>
        <p:spPr>
          <a:xfrm>
            <a:off x="457200" y="6136392"/>
            <a:ext cx="8229600" cy="251817"/>
          </a:xfrm>
        </p:spPr>
        <p:txBody>
          <a:bodyPr>
            <a:spAutoFit/>
          </a:bodyPr>
          <a:lstStyle/>
          <a:p>
            <a:pPr marL="0" indent="0">
              <a:buNone/>
            </a:pPr>
            <a:r>
              <a:rPr lang="en-US" sz="1800" i="1" dirty="0"/>
              <a:t>Source: </a:t>
            </a:r>
            <a:r>
              <a:rPr lang="en-US" sz="1800" dirty="0"/>
              <a:t>U.S. Bureau of Labor Statistics.</a:t>
            </a:r>
            <a:endParaRPr lang="en-US" sz="1800" i="1" dirty="0"/>
          </a:p>
        </p:txBody>
      </p:sp>
    </p:spTree>
    <p:extLst>
      <p:ext uri="{BB962C8B-B14F-4D97-AF65-F5344CB8AC3E}">
        <p14:creationId xmlns:p14="http://schemas.microsoft.com/office/powerpoint/2010/main" val="426600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(3 of 4)</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wrap="square">
            <a:spAutoFit/>
          </a:bodyPr>
          <a:lstStyle/>
          <a:p>
            <a:pPr marL="0" indent="0">
              <a:spcBef>
                <a:spcPct val="0"/>
              </a:spcBef>
              <a:buNone/>
            </a:pPr>
            <a:r>
              <a:rPr lang="en-US" sz="2800" b="1" dirty="0">
                <a:solidFill>
                  <a:srgbClr val="007FA3"/>
                </a:solidFill>
                <a:latin typeface="+mj-lt"/>
                <a:ea typeface="+mj-ea"/>
                <a:cs typeface="Times New Roman" panose="02020603050405020304" pitchFamily="18" charset="0"/>
              </a:rPr>
              <a:t>The Consequences of Unemployment Persist</a:t>
            </a:r>
            <a:endParaRPr lang="en-IN"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
          </p:nvPr>
        </p:nvSpPr>
        <p:spPr>
          <a:xfrm>
            <a:off x="457200" y="1770489"/>
            <a:ext cx="3962400" cy="2685351"/>
          </a:xfrm>
        </p:spPr>
        <p:txBody>
          <a:bodyPr wrap="square">
            <a:spAutoFit/>
          </a:bodyPr>
          <a:lstStyle/>
          <a:p>
            <a:pPr marL="0" indent="0">
              <a:buNone/>
            </a:pPr>
            <a:r>
              <a:rPr lang="en-US" sz="1800" dirty="0"/>
              <a:t>Throughout the recession of 2008–2009 and the slow recovery afterward, many young college graduates found themselves unemployed for a number of months.</a:t>
            </a:r>
          </a:p>
          <a:p>
            <a:pPr marL="0" indent="0">
              <a:buNone/>
            </a:pPr>
            <a:r>
              <a:rPr lang="en-US" sz="1800" dirty="0"/>
              <a:t>Even 15 years following the recession in 1979–1982, wage rates of those with post-college unemployment lagged substantially. </a:t>
            </a:r>
            <a:endParaRPr lang="en-IN" sz="1800" dirty="0"/>
          </a:p>
        </p:txBody>
      </p:sp>
      <p:pic>
        <p:nvPicPr>
          <p:cNvPr id="34818" name="Picture 2" descr="A photo shows a man with his hands supporting his face, looking forlorn.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0896" y="1806657"/>
            <a:ext cx="4049289" cy="269952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sz="quarter" idx="13"/>
          </p:nvPr>
        </p:nvSpPr>
        <p:spPr>
          <a:xfrm>
            <a:off x="457200" y="5100444"/>
            <a:ext cx="8205788" cy="1023357"/>
          </a:xfrm>
        </p:spPr>
        <p:txBody>
          <a:bodyPr>
            <a:spAutoFit/>
          </a:bodyPr>
          <a:lstStyle/>
          <a:p>
            <a:pPr marL="0" lvl="0" indent="0">
              <a:spcBef>
                <a:spcPts val="0"/>
              </a:spcBef>
              <a:buClrTx/>
              <a:buNone/>
            </a:pPr>
            <a:r>
              <a:rPr lang="en-IN" sz="1800" dirty="0">
                <a:solidFill>
                  <a:prstClr val="black"/>
                </a:solidFill>
              </a:rPr>
              <a:t>CRITICAL THINKING</a:t>
            </a:r>
          </a:p>
          <a:p>
            <a:pPr marL="342900" lvl="0" indent="-342900">
              <a:buFont typeface="+mj-lt"/>
              <a:buAutoNum type="arabicPeriod"/>
            </a:pPr>
            <a:r>
              <a:rPr lang="en-US" sz="1800" dirty="0"/>
              <a:t>Describe a mechanism that might help explain the persistence of wage effects from a recession.</a:t>
            </a:r>
          </a:p>
        </p:txBody>
      </p:sp>
    </p:spTree>
    <p:extLst>
      <p:ext uri="{BB962C8B-B14F-4D97-AF65-F5344CB8AC3E}">
        <p14:creationId xmlns:p14="http://schemas.microsoft.com/office/powerpoint/2010/main" val="3130686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5868"/>
            <a:ext cx="8229600" cy="553998"/>
          </a:xfrm>
        </p:spPr>
        <p:txBody>
          <a:bodyPr>
            <a:spAutoFit/>
          </a:bodyPr>
          <a:lstStyle/>
          <a:p>
            <a:r>
              <a:rPr lang="en-IN" sz="3600" dirty="0">
                <a:latin typeface="+mj-lt"/>
              </a:rPr>
              <a:t>The Costs of Unemployment </a:t>
            </a:r>
            <a:r>
              <a:rPr lang="en-US" sz="2800" dirty="0">
                <a:latin typeface="+mj-lt"/>
              </a:rPr>
              <a:t>(1 of 4)</a:t>
            </a:r>
            <a:endParaRPr lang="en-IN" sz="2800" dirty="0">
              <a:latin typeface="+mj-lt"/>
            </a:endParaRPr>
          </a:p>
        </p:txBody>
      </p:sp>
      <p:sp>
        <p:nvSpPr>
          <p:cNvPr id="3" name="Content Placeholder 2"/>
          <p:cNvSpPr>
            <a:spLocks noGrp="1"/>
          </p:cNvSpPr>
          <p:nvPr>
            <p:ph idx="1"/>
          </p:nvPr>
        </p:nvSpPr>
        <p:spPr>
          <a:xfrm>
            <a:off x="457200" y="1600201"/>
            <a:ext cx="8229600" cy="1818959"/>
          </a:xfrm>
        </p:spPr>
        <p:txBody>
          <a:bodyPr>
            <a:spAutoFit/>
          </a:bodyPr>
          <a:lstStyle/>
          <a:p>
            <a:pPr>
              <a:spcAft>
                <a:spcPct val="10000"/>
              </a:spcAft>
              <a:defRPr/>
            </a:pPr>
            <a:r>
              <a:rPr lang="en-IN" sz="2400" dirty="0"/>
              <a:t>There are three categories of unemployment: </a:t>
            </a:r>
          </a:p>
          <a:p>
            <a:pPr marL="793941" lvl="1" indent="-342900">
              <a:spcAft>
                <a:spcPct val="10000"/>
              </a:spcAft>
              <a:buSzPct val="100000"/>
              <a:defRPr/>
            </a:pPr>
            <a:r>
              <a:rPr lang="en-IN" sz="2400" dirty="0"/>
              <a:t>Frictional unemployment</a:t>
            </a:r>
          </a:p>
          <a:p>
            <a:pPr marL="793941" lvl="1" indent="-342900">
              <a:spcAft>
                <a:spcPct val="10000"/>
              </a:spcAft>
              <a:buSzPct val="100000"/>
              <a:defRPr/>
            </a:pPr>
            <a:r>
              <a:rPr lang="en-IN" sz="2400" dirty="0"/>
              <a:t>Structural unemployment</a:t>
            </a:r>
          </a:p>
          <a:p>
            <a:pPr marL="793941" lvl="1" indent="-342900">
              <a:spcAft>
                <a:spcPct val="10000"/>
              </a:spcAft>
              <a:buSzPct val="100000"/>
              <a:defRPr/>
            </a:pPr>
            <a:r>
              <a:rPr lang="en-IN" sz="2400" dirty="0"/>
              <a:t>Cyclical unemployment</a:t>
            </a:r>
          </a:p>
        </p:txBody>
      </p:sp>
    </p:spTree>
    <p:extLst>
      <p:ext uri="{BB962C8B-B14F-4D97-AF65-F5344CB8AC3E}">
        <p14:creationId xmlns:p14="http://schemas.microsoft.com/office/powerpoint/2010/main" val="17870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5868"/>
            <a:ext cx="8229600" cy="553998"/>
          </a:xfrm>
        </p:spPr>
        <p:txBody>
          <a:bodyPr>
            <a:spAutoFit/>
          </a:bodyPr>
          <a:lstStyle/>
          <a:p>
            <a:r>
              <a:rPr lang="en-IN" sz="3600" dirty="0">
                <a:latin typeface="+mj-lt"/>
              </a:rPr>
              <a:t>The Costs of Unemployment </a:t>
            </a:r>
            <a:r>
              <a:rPr lang="en-US" sz="2800" dirty="0">
                <a:latin typeface="+mj-lt"/>
              </a:rPr>
              <a:t>(2 of 4)</a:t>
            </a:r>
            <a:endParaRPr lang="en-IN" sz="2800" dirty="0">
              <a:latin typeface="+mj-lt"/>
            </a:endParaRPr>
          </a:p>
        </p:txBody>
      </p:sp>
      <p:sp>
        <p:nvSpPr>
          <p:cNvPr id="3" name="Content Placeholder 2"/>
          <p:cNvSpPr>
            <a:spLocks noGrp="1"/>
          </p:cNvSpPr>
          <p:nvPr>
            <p:ph idx="1"/>
          </p:nvPr>
        </p:nvSpPr>
        <p:spPr>
          <a:xfrm>
            <a:off x="457200" y="1600201"/>
            <a:ext cx="8229600" cy="3782574"/>
          </a:xfrm>
        </p:spPr>
        <p:txBody>
          <a:bodyPr>
            <a:spAutoFit/>
          </a:bodyPr>
          <a:lstStyle/>
          <a:p>
            <a:pPr marL="0" indent="0">
              <a:spcAft>
                <a:spcPct val="10000"/>
              </a:spcAft>
              <a:buClr>
                <a:srgbClr val="0070C0"/>
              </a:buClr>
              <a:buNone/>
              <a:defRPr/>
            </a:pPr>
            <a:r>
              <a:rPr lang="en-US" sz="2400" b="1" dirty="0"/>
              <a:t>Frictional, Structural, and Cyclical Unemployment</a:t>
            </a:r>
          </a:p>
          <a:p>
            <a:pPr>
              <a:spcAft>
                <a:spcPct val="10000"/>
              </a:spcAft>
              <a:defRPr/>
            </a:pPr>
            <a:r>
              <a:rPr lang="en-US" sz="2400" b="1" dirty="0"/>
              <a:t>frictional unemployment </a:t>
            </a:r>
            <a:r>
              <a:rPr lang="en-US" sz="2400" dirty="0"/>
              <a:t>The portion of unemployment that is as a result of the normal turnover in the labor market; used to denote short-run job/skill-matching problems.</a:t>
            </a:r>
          </a:p>
          <a:p>
            <a:pPr>
              <a:spcAft>
                <a:spcPct val="10000"/>
              </a:spcAft>
              <a:defRPr/>
            </a:pPr>
            <a:r>
              <a:rPr lang="en-US" sz="2400" b="1" dirty="0"/>
              <a:t>structural unemployment </a:t>
            </a:r>
            <a:r>
              <a:rPr lang="en-US" sz="2400" dirty="0"/>
              <a:t>The portion of unemployment that is as a result of changes in the structure of the economy that result in a significant loss of jobs in certain industries. </a:t>
            </a:r>
            <a:endParaRPr lang="en-IN" sz="2400" dirty="0"/>
          </a:p>
        </p:txBody>
      </p:sp>
    </p:spTree>
    <p:extLst>
      <p:ext uri="{BB962C8B-B14F-4D97-AF65-F5344CB8AC3E}">
        <p14:creationId xmlns:p14="http://schemas.microsoft.com/office/powerpoint/2010/main" val="388900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5868"/>
            <a:ext cx="8229600" cy="553998"/>
          </a:xfrm>
        </p:spPr>
        <p:txBody>
          <a:bodyPr>
            <a:spAutoFit/>
          </a:bodyPr>
          <a:lstStyle/>
          <a:p>
            <a:r>
              <a:rPr lang="en-IN" sz="3600" dirty="0">
                <a:latin typeface="+mj-lt"/>
              </a:rPr>
              <a:t>The Costs of Unemployment </a:t>
            </a:r>
            <a:r>
              <a:rPr lang="en-US" sz="2800" dirty="0">
                <a:latin typeface="+mj-lt"/>
              </a:rPr>
              <a:t>(3 of 4)</a:t>
            </a:r>
            <a:endParaRPr lang="en-IN" sz="2800" dirty="0">
              <a:latin typeface="+mj-lt"/>
            </a:endParaRPr>
          </a:p>
        </p:txBody>
      </p:sp>
      <p:sp>
        <p:nvSpPr>
          <p:cNvPr id="3" name="Content Placeholder 2"/>
          <p:cNvSpPr>
            <a:spLocks noGrp="1"/>
          </p:cNvSpPr>
          <p:nvPr>
            <p:ph idx="1"/>
          </p:nvPr>
        </p:nvSpPr>
        <p:spPr>
          <a:xfrm>
            <a:off x="457200" y="1600201"/>
            <a:ext cx="8229600" cy="3043910"/>
          </a:xfrm>
        </p:spPr>
        <p:txBody>
          <a:bodyPr>
            <a:spAutoFit/>
          </a:bodyPr>
          <a:lstStyle/>
          <a:p>
            <a:pPr marL="0" indent="0">
              <a:spcAft>
                <a:spcPct val="10000"/>
              </a:spcAft>
              <a:buFont typeface="Arial" panose="020B0604020202020204" pitchFamily="34" charset="0"/>
              <a:buNone/>
              <a:defRPr/>
            </a:pPr>
            <a:r>
              <a:rPr lang="en-US" sz="2400" b="1" dirty="0"/>
              <a:t>Frictional, Structural, and Cyclical Unemployment</a:t>
            </a:r>
          </a:p>
          <a:p>
            <a:pPr>
              <a:spcAft>
                <a:spcPct val="10000"/>
              </a:spcAft>
              <a:defRPr/>
            </a:pPr>
            <a:r>
              <a:rPr lang="en-US" sz="2400" b="1" dirty="0"/>
              <a:t>natural rate of unemployment </a:t>
            </a:r>
            <a:r>
              <a:rPr lang="en-US" sz="2400" dirty="0"/>
              <a:t>The unemployment rate that occurs as a normal part of the functioning of the economy. Sometimes taken as the sum of the frictional unemployment rate and the structural unemployment rate.</a:t>
            </a:r>
          </a:p>
          <a:p>
            <a:pPr>
              <a:spcAft>
                <a:spcPct val="10000"/>
              </a:spcAft>
              <a:defRPr/>
            </a:pPr>
            <a:r>
              <a:rPr lang="en-US" sz="2400" b="1" dirty="0"/>
              <a:t>cyclical unemployment </a:t>
            </a:r>
            <a:r>
              <a:rPr lang="en-US" sz="2400" dirty="0" err="1"/>
              <a:t>Unemployment</a:t>
            </a:r>
            <a:r>
              <a:rPr lang="en-US" sz="2400" dirty="0"/>
              <a:t> that is above frictional plus structural unemployment.</a:t>
            </a:r>
            <a:endParaRPr lang="en-IN" sz="2400" dirty="0"/>
          </a:p>
        </p:txBody>
      </p:sp>
    </p:spTree>
    <p:extLst>
      <p:ext uri="{BB962C8B-B14F-4D97-AF65-F5344CB8AC3E}">
        <p14:creationId xmlns:p14="http://schemas.microsoft.com/office/powerpoint/2010/main" val="618812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5868"/>
            <a:ext cx="8229600" cy="553998"/>
          </a:xfrm>
        </p:spPr>
        <p:txBody>
          <a:bodyPr>
            <a:spAutoFit/>
          </a:bodyPr>
          <a:lstStyle/>
          <a:p>
            <a:r>
              <a:rPr lang="en-IN" sz="3600" dirty="0">
                <a:latin typeface="+mj-lt"/>
              </a:rPr>
              <a:t>The Costs of Unemployment </a:t>
            </a:r>
            <a:r>
              <a:rPr lang="en-US" sz="2800" dirty="0">
                <a:latin typeface="+mj-lt"/>
              </a:rPr>
              <a:t>(4 of 4)</a:t>
            </a:r>
            <a:endParaRPr lang="en-IN" sz="2800" dirty="0">
              <a:latin typeface="+mj-lt"/>
            </a:endParaRPr>
          </a:p>
        </p:txBody>
      </p:sp>
      <p:sp>
        <p:nvSpPr>
          <p:cNvPr id="3" name="Content Placeholder 2"/>
          <p:cNvSpPr>
            <a:spLocks noGrp="1"/>
          </p:cNvSpPr>
          <p:nvPr>
            <p:ph idx="1"/>
          </p:nvPr>
        </p:nvSpPr>
        <p:spPr>
          <a:xfrm>
            <a:off x="457200" y="1371600"/>
            <a:ext cx="8229600" cy="4855175"/>
          </a:xfrm>
        </p:spPr>
        <p:txBody>
          <a:bodyPr>
            <a:spAutoFit/>
          </a:bodyPr>
          <a:lstStyle/>
          <a:p>
            <a:pPr marL="0" indent="0">
              <a:spcAft>
                <a:spcPct val="10000"/>
              </a:spcAft>
              <a:buFont typeface="Arial" panose="020B0604020202020204" pitchFamily="34" charset="0"/>
              <a:buNone/>
              <a:defRPr/>
            </a:pPr>
            <a:r>
              <a:rPr lang="en-US" sz="2200" b="1" dirty="0"/>
              <a:t>Social Consequences</a:t>
            </a:r>
          </a:p>
          <a:p>
            <a:pPr>
              <a:spcAft>
                <a:spcPct val="10000"/>
              </a:spcAft>
              <a:defRPr/>
            </a:pPr>
            <a:r>
              <a:rPr lang="en-US" sz="2200" dirty="0"/>
              <a:t>The costs of unemployment are neither evenly distributed across the population nor easily quantified.</a:t>
            </a:r>
          </a:p>
          <a:p>
            <a:pPr>
              <a:spcAft>
                <a:spcPct val="10000"/>
              </a:spcAft>
              <a:defRPr/>
            </a:pPr>
            <a:r>
              <a:rPr lang="en-US" sz="2200" dirty="0"/>
              <a:t>The social consequences of the Depression of the 1930s are perhaps the hardest to comprehend: </a:t>
            </a:r>
          </a:p>
          <a:p>
            <a:pPr marL="793941" lvl="1" indent="-342900">
              <a:spcBef>
                <a:spcPts val="1500"/>
              </a:spcBef>
              <a:spcAft>
                <a:spcPct val="10000"/>
              </a:spcAft>
              <a:buSzPct val="100000"/>
              <a:defRPr/>
            </a:pPr>
            <a:r>
              <a:rPr lang="en-US" sz="2200" dirty="0"/>
              <a:t>At the bottom were the poor and the fully unemployed, about 25% of the labor force. </a:t>
            </a:r>
          </a:p>
          <a:p>
            <a:pPr marL="793941" lvl="1" indent="-342900">
              <a:spcBef>
                <a:spcPts val="1500"/>
              </a:spcBef>
              <a:spcAft>
                <a:spcPct val="10000"/>
              </a:spcAft>
              <a:buSzPct val="100000"/>
              <a:defRPr/>
            </a:pPr>
            <a:r>
              <a:rPr lang="en-US" sz="2200" dirty="0"/>
              <a:t>Even those who kept their jobs found themselves working part time.</a:t>
            </a:r>
          </a:p>
          <a:p>
            <a:pPr marL="793941" lvl="1" indent="-342900">
              <a:spcBef>
                <a:spcPts val="1500"/>
              </a:spcBef>
              <a:spcAft>
                <a:spcPct val="10000"/>
              </a:spcAft>
              <a:buSzPct val="100000"/>
              <a:defRPr/>
            </a:pPr>
            <a:r>
              <a:rPr lang="en-US" sz="2200" dirty="0"/>
              <a:t>Many people lost all or part of their savings as the stock market crashed and thousands of banks failed.</a:t>
            </a:r>
          </a:p>
        </p:txBody>
      </p:sp>
    </p:spTree>
    <p:extLst>
      <p:ext uri="{BB962C8B-B14F-4D97-AF65-F5344CB8AC3E}">
        <p14:creationId xmlns:p14="http://schemas.microsoft.com/office/powerpoint/2010/main" val="83152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5868"/>
            <a:ext cx="8229600" cy="553998"/>
          </a:xfrm>
        </p:spPr>
        <p:txBody>
          <a:bodyPr>
            <a:spAutoFit/>
          </a:bodyPr>
          <a:lstStyle/>
          <a:p>
            <a:r>
              <a:rPr lang="en-IN" sz="3600" dirty="0">
                <a:latin typeface="+mj-lt"/>
              </a:rPr>
              <a:t>Inflation and Deflation</a:t>
            </a:r>
            <a:endParaRPr lang="en-US" sz="3600" dirty="0">
              <a:latin typeface="+mj-lt"/>
            </a:endParaRPr>
          </a:p>
        </p:txBody>
      </p:sp>
      <p:sp>
        <p:nvSpPr>
          <p:cNvPr id="3" name="Content Placeholder 2"/>
          <p:cNvSpPr>
            <a:spLocks noGrp="1"/>
          </p:cNvSpPr>
          <p:nvPr>
            <p:ph idx="1"/>
          </p:nvPr>
        </p:nvSpPr>
        <p:spPr>
          <a:xfrm>
            <a:off x="457200" y="1600201"/>
            <a:ext cx="8229600" cy="4381199"/>
          </a:xfrm>
        </p:spPr>
        <p:txBody>
          <a:bodyPr>
            <a:spAutoFit/>
          </a:bodyPr>
          <a:lstStyle/>
          <a:p>
            <a:pPr marL="0" indent="0">
              <a:spcAft>
                <a:spcPct val="10000"/>
              </a:spcAft>
              <a:buFont typeface="Arial" panose="020B0604020202020204" pitchFamily="34" charset="0"/>
              <a:buNone/>
              <a:defRPr/>
            </a:pPr>
            <a:r>
              <a:rPr lang="en-IN" sz="2400" b="1" dirty="0"/>
              <a:t>The Consumer Price Index </a:t>
            </a:r>
          </a:p>
          <a:p>
            <a:pPr>
              <a:spcAft>
                <a:spcPct val="10000"/>
              </a:spcAft>
              <a:defRPr/>
            </a:pPr>
            <a:r>
              <a:rPr lang="en-US" sz="2400" b="1" dirty="0"/>
              <a:t>consumer price index (CPI) </a:t>
            </a:r>
            <a:r>
              <a:rPr lang="en-US" sz="2400" dirty="0"/>
              <a:t>A price index computed each month by the Bureau of Labor Statistics using a bundle that is meant to represent the “market basket” purchased monthly by the typical urban consumer. </a:t>
            </a:r>
          </a:p>
          <a:p>
            <a:pPr>
              <a:spcAft>
                <a:spcPct val="10000"/>
              </a:spcAft>
              <a:defRPr/>
            </a:pPr>
            <a:r>
              <a:rPr lang="en-US" sz="2400" b="1" dirty="0"/>
              <a:t>producer price indexes (PPIs) </a:t>
            </a:r>
            <a:r>
              <a:rPr lang="en-US" sz="2400" dirty="0"/>
              <a:t>Measures of prices that producers receive for products at all stages in the production process.</a:t>
            </a:r>
          </a:p>
          <a:p>
            <a:pPr>
              <a:spcAft>
                <a:spcPct val="10000"/>
              </a:spcAft>
              <a:defRPr/>
            </a:pPr>
            <a:r>
              <a:rPr lang="en-US" sz="2400" dirty="0"/>
              <a:t>Once called wholesale price indexes, PPIs are calculated separately for various stages in the production process.</a:t>
            </a:r>
          </a:p>
        </p:txBody>
      </p:sp>
    </p:spTree>
    <p:extLst>
      <p:ext uri="{BB962C8B-B14F-4D97-AF65-F5344CB8AC3E}">
        <p14:creationId xmlns:p14="http://schemas.microsoft.com/office/powerpoint/2010/main" val="327015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1"/>
            <a:ext cx="8229600" cy="1107996"/>
          </a:xfrm>
        </p:spPr>
        <p:txBody>
          <a:bodyPr>
            <a:spAutoFit/>
          </a:bodyPr>
          <a:lstStyle/>
          <a:p>
            <a:r>
              <a:rPr lang="en-US" dirty="0"/>
              <a:t>Chapter Outline and Learning Objectives </a:t>
            </a:r>
            <a:r>
              <a:rPr lang="en-US" sz="2800" dirty="0"/>
              <a:t>(1 of 2)</a:t>
            </a:r>
            <a:endParaRPr lang="en-IN" sz="2800" dirty="0"/>
          </a:p>
        </p:txBody>
      </p:sp>
      <p:sp>
        <p:nvSpPr>
          <p:cNvPr id="3" name="Content Placeholder 2"/>
          <p:cNvSpPr>
            <a:spLocks noGrp="1"/>
          </p:cNvSpPr>
          <p:nvPr>
            <p:ph idx="1"/>
          </p:nvPr>
        </p:nvSpPr>
        <p:spPr>
          <a:xfrm>
            <a:off x="457200" y="1600201"/>
            <a:ext cx="8205788" cy="969496"/>
          </a:xfrm>
        </p:spPr>
        <p:txBody>
          <a:bodyPr>
            <a:spAutoFit/>
          </a:bodyPr>
          <a:lstStyle/>
          <a:p>
            <a:pPr marL="0" indent="0">
              <a:spcBef>
                <a:spcPts val="1800"/>
              </a:spcBef>
              <a:buNone/>
            </a:pPr>
            <a:r>
              <a:rPr lang="en-IN" sz="2400" b="1" dirty="0"/>
              <a:t>22.1</a:t>
            </a:r>
            <a:r>
              <a:rPr lang="en-IN" sz="2400" b="1" dirty="0">
                <a:solidFill>
                  <a:schemeClr val="bg2"/>
                </a:solidFill>
              </a:rPr>
              <a:t> </a:t>
            </a:r>
            <a:r>
              <a:rPr lang="en-US" sz="2400" b="1" dirty="0"/>
              <a:t>Unemployment</a:t>
            </a:r>
          </a:p>
          <a:p>
            <a:pPr marL="285750" indent="-285750">
              <a:spcBef>
                <a:spcPts val="1800"/>
              </a:spcBef>
            </a:pPr>
            <a:r>
              <a:rPr lang="en-US" sz="2400" dirty="0"/>
              <a:t>Explain how unemployment is measured.</a:t>
            </a:r>
            <a:endParaRPr lang="en-IN" sz="2400" dirty="0"/>
          </a:p>
        </p:txBody>
      </p:sp>
      <p:sp>
        <p:nvSpPr>
          <p:cNvPr id="4" name="Content Placeholder 3"/>
          <p:cNvSpPr>
            <a:spLocks noGrp="1"/>
          </p:cNvSpPr>
          <p:nvPr>
            <p:ph sz="quarter" idx="13"/>
          </p:nvPr>
        </p:nvSpPr>
        <p:spPr>
          <a:xfrm>
            <a:off x="457200" y="2682680"/>
            <a:ext cx="8205788" cy="1338828"/>
          </a:xfrm>
        </p:spPr>
        <p:txBody>
          <a:bodyPr>
            <a:spAutoFit/>
          </a:bodyPr>
          <a:lstStyle/>
          <a:p>
            <a:pPr marL="0" indent="0">
              <a:spcBef>
                <a:spcPts val="1800"/>
              </a:spcBef>
              <a:buNone/>
            </a:pPr>
            <a:r>
              <a:rPr lang="en-IN" sz="2400" b="1" dirty="0"/>
              <a:t>22.2</a:t>
            </a:r>
            <a:r>
              <a:rPr lang="en-IN" sz="2400" b="1" dirty="0">
                <a:solidFill>
                  <a:schemeClr val="bg2"/>
                </a:solidFill>
              </a:rPr>
              <a:t> </a:t>
            </a:r>
            <a:r>
              <a:rPr lang="en-US" sz="2400" b="1" dirty="0"/>
              <a:t>Inflation and Deflation</a:t>
            </a:r>
          </a:p>
          <a:p>
            <a:pPr marL="285750" indent="-285750">
              <a:spcBef>
                <a:spcPts val="1800"/>
              </a:spcBef>
            </a:pPr>
            <a:r>
              <a:rPr lang="en-US" sz="2400" dirty="0"/>
              <a:t>Describe the tools used to measure inflation and discuss the costs and effects of inflation</a:t>
            </a:r>
            <a:r>
              <a:rPr lang="en-IN" sz="2400" dirty="0"/>
              <a:t>.</a:t>
            </a:r>
          </a:p>
        </p:txBody>
      </p:sp>
      <p:sp>
        <p:nvSpPr>
          <p:cNvPr id="5" name="Content Placeholder 4"/>
          <p:cNvSpPr>
            <a:spLocks noGrp="1"/>
          </p:cNvSpPr>
          <p:nvPr>
            <p:ph sz="quarter" idx="14"/>
          </p:nvPr>
        </p:nvSpPr>
        <p:spPr>
          <a:xfrm>
            <a:off x="457200" y="4145989"/>
            <a:ext cx="8205788" cy="1338828"/>
          </a:xfrm>
        </p:spPr>
        <p:txBody>
          <a:bodyPr>
            <a:spAutoFit/>
          </a:bodyPr>
          <a:lstStyle/>
          <a:p>
            <a:pPr marL="0" indent="0">
              <a:spcBef>
                <a:spcPts val="1800"/>
              </a:spcBef>
              <a:buNone/>
            </a:pPr>
            <a:r>
              <a:rPr lang="en-IN" sz="2400" b="1" dirty="0"/>
              <a:t>22.3</a:t>
            </a:r>
            <a:r>
              <a:rPr lang="en-IN" sz="2400" dirty="0"/>
              <a:t> </a:t>
            </a:r>
            <a:r>
              <a:rPr lang="en-US" sz="2400" b="1" dirty="0"/>
              <a:t>Long-Run Growth</a:t>
            </a:r>
          </a:p>
          <a:p>
            <a:pPr marL="285750" indent="-285750">
              <a:spcBef>
                <a:spcPts val="1800"/>
              </a:spcBef>
            </a:pPr>
            <a:r>
              <a:rPr lang="en-US" sz="2400" dirty="0"/>
              <a:t>Discuss the components and implications of long-run growth</a:t>
            </a:r>
            <a:r>
              <a:rPr lang="en-IN" sz="2400" dirty="0"/>
              <a:t>.</a:t>
            </a:r>
          </a:p>
        </p:txBody>
      </p:sp>
      <p:sp>
        <p:nvSpPr>
          <p:cNvPr id="6" name="Content Placeholder 4"/>
          <p:cNvSpPr>
            <a:spLocks noGrp="1"/>
          </p:cNvSpPr>
          <p:nvPr>
            <p:ph sz="quarter" idx="14"/>
          </p:nvPr>
        </p:nvSpPr>
        <p:spPr>
          <a:xfrm>
            <a:off x="465746" y="5591360"/>
            <a:ext cx="8205788" cy="369332"/>
          </a:xfrm>
        </p:spPr>
        <p:txBody>
          <a:bodyPr>
            <a:spAutoFit/>
          </a:bodyPr>
          <a:lstStyle/>
          <a:p>
            <a:pPr marL="0" indent="0">
              <a:buNone/>
            </a:pPr>
            <a:r>
              <a:rPr lang="en-IN" sz="2400" b="1" dirty="0"/>
              <a:t>Looking Ahead</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83"/>
            <a:ext cx="8229600" cy="492443"/>
          </a:xfrm>
        </p:spPr>
        <p:txBody>
          <a:bodyPr>
            <a:spAutoFit/>
          </a:bodyPr>
          <a:lstStyle/>
          <a:p>
            <a:r>
              <a:rPr lang="en-US" sz="3200" dirty="0"/>
              <a:t>Figure 22.1 The CPI Market Basket</a:t>
            </a:r>
          </a:p>
        </p:txBody>
      </p:sp>
      <p:pic>
        <p:nvPicPr>
          <p:cNvPr id="26626" name="Picture 2" descr="The pie chart shows the following:&#10;• 3.3 percent: Other Goods and Services (tobacco and smoking products, haircuts and other personal services, funeral expenses)&#10;• 6.1 percent: Education and Communication (college tuition, postage, telephone services, computer software and accessories)&#10;• 5.6 percent: Recreation (televisions, cable television, pets and pet products, sports equipment, admissions)&#10;• 6.2 percent: Medical Care (prescription drugs and medical supplies, physicians’ services, eyeglasses and eye care, hospital services)&#10;• 17.7 percent: Transportation (new vehicles, airline fares, gasoline, motor vehicle insurance)&#10;• 3.7 percent: Apparel (men’s shirts and sweaters, women’s dresses, jewelry)&#10;• 42.4 percent: Housing (rent of primary residence, owners’ equivalent rent, fuel oil, bedroom furniture)&#10;• 14.9 percent: Food and Beverages (breakfast cereal, milk, coffee, chicken, wine, full-service meals and snacks)&#10;• 3.3 percent: Other Goods and Services (tobacco and smoking products, haircuts and other personal services, funeral expenses)&#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96072" y="841124"/>
            <a:ext cx="5139131" cy="373087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4648200"/>
            <a:ext cx="8205788" cy="1692771"/>
          </a:xfrm>
        </p:spPr>
        <p:txBody>
          <a:bodyPr>
            <a:spAutoFit/>
          </a:bodyPr>
          <a:lstStyle/>
          <a:p>
            <a:pPr marL="0" indent="0">
              <a:spcBef>
                <a:spcPts val="1200"/>
              </a:spcBef>
              <a:buNone/>
            </a:pPr>
            <a:r>
              <a:rPr lang="en-US" sz="1800" i="1" dirty="0"/>
              <a:t> Source: </a:t>
            </a:r>
            <a:r>
              <a:rPr lang="en-US" sz="1800" dirty="0"/>
              <a:t>The Bureau of Labor Statistics.</a:t>
            </a:r>
          </a:p>
          <a:p>
            <a:pPr marL="285750" indent="-285750">
              <a:spcBef>
                <a:spcPts val="1200"/>
              </a:spcBef>
            </a:pPr>
            <a:r>
              <a:rPr lang="en-US" sz="1800" dirty="0">
                <a:cs typeface="Arial" panose="020B0604020202020204" pitchFamily="34" charset="0"/>
              </a:rPr>
              <a:t>The CPI market basket shows how a typical consumer divides his or her money among various goods and services. </a:t>
            </a:r>
          </a:p>
          <a:p>
            <a:pPr marL="285750" indent="-285750">
              <a:spcBef>
                <a:spcPts val="1200"/>
              </a:spcBef>
            </a:pPr>
            <a:r>
              <a:rPr lang="en-US" sz="1800" dirty="0">
                <a:cs typeface="Arial" panose="020B0604020202020204" pitchFamily="34" charset="0"/>
              </a:rPr>
              <a:t>Most of a consumer’s money goes toward housing, transportation, and food and beverages.</a:t>
            </a:r>
            <a:endParaRPr lang="en-US" sz="1800" dirty="0"/>
          </a:p>
        </p:txBody>
      </p:sp>
    </p:spTree>
    <p:extLst>
      <p:ext uri="{BB962C8B-B14F-4D97-AF65-F5344CB8AC3E}">
        <p14:creationId xmlns:p14="http://schemas.microsoft.com/office/powerpoint/2010/main" val="304126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548"/>
            <a:ext cx="8229600" cy="553998"/>
          </a:xfrm>
        </p:spPr>
        <p:txBody>
          <a:bodyPr>
            <a:spAutoFit/>
          </a:bodyPr>
          <a:lstStyle/>
          <a:p>
            <a:r>
              <a:rPr lang="en-US" sz="3600" dirty="0">
                <a:latin typeface="Arial" charset="0"/>
                <a:cs typeface="Arial" charset="0"/>
                <a:sym typeface="Wingdings 3" pitchFamily="18" charset="2"/>
              </a:rPr>
              <a:t>Table 22.4 The CPI, 1950–2017</a:t>
            </a:r>
            <a:endParaRPr lang="en-IN" altLang="en-US" sz="3600" dirty="0">
              <a:latin typeface="+mj-lt"/>
            </a:endParaRPr>
          </a:p>
        </p:txBody>
      </p:sp>
      <p:graphicFrame>
        <p:nvGraphicFramePr>
          <p:cNvPr id="6" name="Table 1"/>
          <p:cNvGraphicFramePr>
            <a:graphicFrameLocks/>
          </p:cNvGraphicFramePr>
          <p:nvPr>
            <p:extLst>
              <p:ext uri="{D42A27DB-BD31-4B8C-83A1-F6EECF244321}">
                <p14:modId xmlns:p14="http://schemas.microsoft.com/office/powerpoint/2010/main" val="4017024026"/>
              </p:ext>
            </p:extLst>
          </p:nvPr>
        </p:nvGraphicFramePr>
        <p:xfrm>
          <a:off x="685801" y="807731"/>
          <a:ext cx="7637252" cy="5328626"/>
        </p:xfrm>
        <a:graphic>
          <a:graphicData uri="http://schemas.openxmlformats.org/drawingml/2006/table">
            <a:tbl>
              <a:tblPr firstRow="1">
                <a:tableStyleId>{0E3FDE45-AF77-4B5C-9715-49D594BDF05E}</a:tableStyleId>
              </a:tblPr>
              <a:tblGrid>
                <a:gridCol w="663465">
                  <a:extLst>
                    <a:ext uri="{9D8B030D-6E8A-4147-A177-3AD203B41FA5}">
                      <a16:colId xmlns:a16="http://schemas.microsoft.com/office/drawing/2014/main" val="20000"/>
                    </a:ext>
                  </a:extLst>
                </a:gridCol>
                <a:gridCol w="1004324">
                  <a:extLst>
                    <a:ext uri="{9D8B030D-6E8A-4147-A177-3AD203B41FA5}">
                      <a16:colId xmlns:a16="http://schemas.microsoft.com/office/drawing/2014/main" val="20001"/>
                    </a:ext>
                  </a:extLst>
                </a:gridCol>
                <a:gridCol w="696655">
                  <a:extLst>
                    <a:ext uri="{9D8B030D-6E8A-4147-A177-3AD203B41FA5}">
                      <a16:colId xmlns:a16="http://schemas.microsoft.com/office/drawing/2014/main" val="20002"/>
                    </a:ext>
                  </a:extLst>
                </a:gridCol>
                <a:gridCol w="696655">
                  <a:extLst>
                    <a:ext uri="{9D8B030D-6E8A-4147-A177-3AD203B41FA5}">
                      <a16:colId xmlns:a16="http://schemas.microsoft.com/office/drawing/2014/main" val="20007"/>
                    </a:ext>
                  </a:extLst>
                </a:gridCol>
                <a:gridCol w="1114648">
                  <a:extLst>
                    <a:ext uri="{9D8B030D-6E8A-4147-A177-3AD203B41FA5}">
                      <a16:colId xmlns:a16="http://schemas.microsoft.com/office/drawing/2014/main" val="3728990203"/>
                    </a:ext>
                  </a:extLst>
                </a:gridCol>
                <a:gridCol w="835986">
                  <a:extLst>
                    <a:ext uri="{9D8B030D-6E8A-4147-A177-3AD203B41FA5}">
                      <a16:colId xmlns:a16="http://schemas.microsoft.com/office/drawing/2014/main" val="1765194551"/>
                    </a:ext>
                  </a:extLst>
                </a:gridCol>
                <a:gridCol w="723577">
                  <a:extLst>
                    <a:ext uri="{9D8B030D-6E8A-4147-A177-3AD203B41FA5}">
                      <a16:colId xmlns:a16="http://schemas.microsoft.com/office/drawing/2014/main" val="164539037"/>
                    </a:ext>
                  </a:extLst>
                </a:gridCol>
                <a:gridCol w="1087727">
                  <a:extLst>
                    <a:ext uri="{9D8B030D-6E8A-4147-A177-3AD203B41FA5}">
                      <a16:colId xmlns:a16="http://schemas.microsoft.com/office/drawing/2014/main" val="186759925"/>
                    </a:ext>
                  </a:extLst>
                </a:gridCol>
                <a:gridCol w="814215">
                  <a:extLst>
                    <a:ext uri="{9D8B030D-6E8A-4147-A177-3AD203B41FA5}">
                      <a16:colId xmlns:a16="http://schemas.microsoft.com/office/drawing/2014/main" val="3450221493"/>
                    </a:ext>
                  </a:extLst>
                </a:gridCol>
              </a:tblGrid>
              <a:tr h="538859">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bg1"/>
                          </a:solidFill>
                          <a:latin typeface="+mn-lt"/>
                          <a:ea typeface="+mn-ea"/>
                          <a:cs typeface="Arial"/>
                        </a:rPr>
                        <a:t> </a:t>
                      </a:r>
                      <a:r>
                        <a:rPr lang="en-US" sz="1200" kern="1200" dirty="0">
                          <a:solidFill>
                            <a:srgbClr val="007FA3"/>
                          </a:solidFill>
                          <a:latin typeface="+mn-lt"/>
                          <a:ea typeface="+mn-ea"/>
                          <a:cs typeface="Arial"/>
                        </a:rPr>
                        <a:t>Blank</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bg1"/>
                          </a:solidFill>
                          <a:latin typeface="+mn-lt"/>
                          <a:ea typeface="+mn-ea"/>
                          <a:cs typeface="Arial"/>
                        </a:rPr>
                        <a:t>Percentage Change in CPI</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bg1"/>
                          </a:solidFill>
                          <a:latin typeface="+mn-lt"/>
                          <a:ea typeface="+mn-ea"/>
                          <a:cs typeface="Arial"/>
                        </a:rPr>
                        <a:t>CPI</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rgbClr val="007FA3"/>
                          </a:solidFill>
                          <a:latin typeface="+mn-lt"/>
                          <a:ea typeface="+mn-ea"/>
                          <a:cs typeface="Arial"/>
                        </a:rPr>
                        <a:t>Blank</a:t>
                      </a:r>
                      <a:r>
                        <a:rPr lang="en-US" sz="1200" kern="1200" dirty="0">
                          <a:solidFill>
                            <a:schemeClr val="bg1"/>
                          </a:solidFill>
                          <a:latin typeface="+mn-lt"/>
                          <a:ea typeface="+mn-ea"/>
                          <a:cs typeface="Arial"/>
                        </a:rPr>
                        <a:t> </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bg1"/>
                          </a:solidFill>
                          <a:latin typeface="+mn-lt"/>
                          <a:ea typeface="+mn-ea"/>
                          <a:cs typeface="Arial"/>
                        </a:rPr>
                        <a:t>Percentage Change in </a:t>
                      </a:r>
                    </a:p>
                    <a:p>
                      <a:pPr marL="0" marR="0" algn="ctr" defTabSz="914400" rtl="0" eaLnBrk="1" fontAlgn="ctr" latinLnBrk="0" hangingPunct="1">
                        <a:lnSpc>
                          <a:spcPct val="107000"/>
                        </a:lnSpc>
                        <a:spcBef>
                          <a:spcPts val="0"/>
                        </a:spcBef>
                        <a:spcAft>
                          <a:spcPts val="0"/>
                        </a:spcAft>
                      </a:pPr>
                      <a:r>
                        <a:rPr lang="en-US" sz="1200" kern="1200" dirty="0">
                          <a:solidFill>
                            <a:schemeClr val="bg1"/>
                          </a:solidFill>
                          <a:latin typeface="+mn-lt"/>
                          <a:ea typeface="+mn-ea"/>
                          <a:cs typeface="Arial"/>
                        </a:rPr>
                        <a:t>CPI</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bg1"/>
                          </a:solidFill>
                          <a:latin typeface="+mn-lt"/>
                          <a:ea typeface="+mn-ea"/>
                          <a:cs typeface="Arial"/>
                        </a:rPr>
                        <a:t>CPI</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rgbClr val="007FA3"/>
                          </a:solidFill>
                          <a:latin typeface="+mn-lt"/>
                          <a:ea typeface="+mn-ea"/>
                          <a:cs typeface="Arial"/>
                        </a:rPr>
                        <a:t>Blank</a:t>
                      </a:r>
                      <a:r>
                        <a:rPr lang="en-US" sz="1200" kern="1200" dirty="0">
                          <a:solidFill>
                            <a:schemeClr val="bg1"/>
                          </a:solidFill>
                          <a:latin typeface="+mn-lt"/>
                          <a:ea typeface="+mn-ea"/>
                          <a:cs typeface="Arial"/>
                        </a:rPr>
                        <a:t> </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bg1"/>
                          </a:solidFill>
                          <a:latin typeface="+mn-lt"/>
                          <a:ea typeface="+mn-ea"/>
                          <a:cs typeface="Arial"/>
                        </a:rPr>
                        <a:t>Percentage Change in </a:t>
                      </a:r>
                    </a:p>
                    <a:p>
                      <a:pPr marL="0" marR="0" algn="ctr" defTabSz="914400" rtl="0" eaLnBrk="1" fontAlgn="ctr" latinLnBrk="0" hangingPunct="1">
                        <a:lnSpc>
                          <a:spcPct val="107000"/>
                        </a:lnSpc>
                        <a:spcBef>
                          <a:spcPts val="0"/>
                        </a:spcBef>
                        <a:spcAft>
                          <a:spcPts val="0"/>
                        </a:spcAft>
                      </a:pPr>
                      <a:r>
                        <a:rPr lang="en-US" sz="1200" kern="1200" dirty="0">
                          <a:solidFill>
                            <a:schemeClr val="bg1"/>
                          </a:solidFill>
                          <a:latin typeface="+mn-lt"/>
                          <a:ea typeface="+mn-ea"/>
                          <a:cs typeface="Arial"/>
                        </a:rPr>
                        <a:t>CPI</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bg1"/>
                          </a:solidFill>
                          <a:latin typeface="+mn-lt"/>
                          <a:ea typeface="+mn-ea"/>
                          <a:cs typeface="Arial"/>
                        </a:rPr>
                        <a:t>CPI</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1950</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24.1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1973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6.2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44.4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3.0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156.9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39393">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1951</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7.9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26.0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1974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11.0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49.3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160.5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1952</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26.5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1975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9.1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53.8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163.0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332638973"/>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1953</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0.8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26.7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1976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5.8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56.9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166.6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538124722"/>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1954</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0.7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26.9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1977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6.5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6.6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2000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172.2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124357435"/>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1955</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-0.4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26.8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1978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7.6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70.6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2001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177.1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603622941"/>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1956</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27.2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1979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11.3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65.2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2002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179.9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977354877"/>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1957</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28.1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13.5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82.4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2003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184.0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890240875"/>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1958</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28.9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10.3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90.9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2004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188.9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4160304104"/>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1959</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0.7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29.1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6.2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96.5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2005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195.3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494791382"/>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1960</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29.6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99.6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2006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201.6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076119483"/>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1961</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29.9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4.3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103.9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2007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207.3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427940480"/>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1962</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30.2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107.6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2008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3.9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215.3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840058549"/>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1963</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30.6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109.6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2009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-0.4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214.5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082621066"/>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1964</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31.0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113.6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2010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218.1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318030692"/>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1965</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31.5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4.1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118.3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2011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3.1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224.9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646897004"/>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1966</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32.4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1989</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4.8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124.0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2012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229.6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530727327"/>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1967</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33.4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5.4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130.7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2013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233.0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85562452"/>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1968</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4.2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34.8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4.2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136.2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2014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236.7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656432906"/>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1969</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5.5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36.7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3.0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140.3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2015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237.0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967728837"/>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1970</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5.7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38.8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3.0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144.5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2016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1.3</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240.0</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957639489"/>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1971</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4.4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40.5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148.2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2017</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245.1</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396412630"/>
                  </a:ext>
                </a:extLst>
              </a:tr>
              <a:tr h="194610">
                <a:tc>
                  <a:txBody>
                    <a:bodyPr/>
                    <a:lstStyle/>
                    <a:p>
                      <a:pPr marL="0" marR="0" algn="ctr" defTabSz="914400" rtl="0" eaLnBrk="1" fontAlgn="ctr" latinLnBrk="0" hangingPunct="1">
                        <a:lnSpc>
                          <a:spcPct val="107000"/>
                        </a:lnSpc>
                        <a:spcBef>
                          <a:spcPts val="0"/>
                        </a:spcBef>
                        <a:spcAft>
                          <a:spcPts val="0"/>
                        </a:spcAft>
                      </a:pPr>
                      <a:r>
                        <a:rPr lang="en-US" sz="1200" kern="1200" dirty="0">
                          <a:solidFill>
                            <a:schemeClr val="tx1"/>
                          </a:solidFill>
                          <a:latin typeface="+mn-lt"/>
                          <a:ea typeface="+mn-ea"/>
                          <a:cs typeface="Arial"/>
                        </a:rPr>
                        <a:t>1972</a:t>
                      </a:r>
                    </a:p>
                  </a:txBody>
                  <a:tcPr marL="8546" marR="8546" marT="8546"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3.2</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41.6</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1995</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2.8</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a:solidFill>
                            <a:schemeClr val="tx1"/>
                          </a:solidFill>
                          <a:latin typeface="+mn-lt"/>
                          <a:ea typeface="+mn-ea"/>
                          <a:cs typeface="Arial"/>
                        </a:rPr>
                        <a:t>152.4</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rgbClr val="D4EAE4"/>
                          </a:solidFill>
                          <a:latin typeface="+mn-lt"/>
                          <a:ea typeface="+mn-ea"/>
                          <a:cs typeface="Arial"/>
                        </a:rPr>
                        <a:t>Blank</a:t>
                      </a:r>
                      <a:r>
                        <a:rPr lang="en-US" sz="1200" kern="1200" dirty="0">
                          <a:solidFill>
                            <a:schemeClr val="tx1"/>
                          </a:solidFill>
                          <a:latin typeface="+mn-lt"/>
                          <a:ea typeface="+mn-ea"/>
                          <a:cs typeface="Arial"/>
                        </a:rPr>
                        <a:t> </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rgbClr val="D4EAE4"/>
                          </a:solidFill>
                          <a:latin typeface="+mn-lt"/>
                          <a:ea typeface="+mn-ea"/>
                          <a:cs typeface="Arial"/>
                        </a:rPr>
                        <a:t>Blank</a:t>
                      </a:r>
                      <a:r>
                        <a:rPr lang="en-US" sz="1200" kern="1200" dirty="0">
                          <a:solidFill>
                            <a:schemeClr val="tx1"/>
                          </a:solidFill>
                          <a:latin typeface="+mn-lt"/>
                          <a:ea typeface="+mn-ea"/>
                          <a:cs typeface="Arial"/>
                        </a:rPr>
                        <a:t> </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defTabSz="914400" rtl="0" eaLnBrk="1" fontAlgn="ctr" latinLnBrk="0" hangingPunct="1">
                        <a:lnSpc>
                          <a:spcPct val="107000"/>
                        </a:lnSpc>
                        <a:spcBef>
                          <a:spcPts val="0"/>
                        </a:spcBef>
                        <a:spcAft>
                          <a:spcPts val="0"/>
                        </a:spcAft>
                      </a:pPr>
                      <a:r>
                        <a:rPr lang="en-US" sz="1200" kern="1200" dirty="0">
                          <a:solidFill>
                            <a:srgbClr val="D4EAE4"/>
                          </a:solidFill>
                          <a:latin typeface="+mn-lt"/>
                          <a:ea typeface="+mn-ea"/>
                          <a:cs typeface="Arial"/>
                        </a:rPr>
                        <a:t>Blank</a:t>
                      </a:r>
                      <a:r>
                        <a:rPr lang="en-US" sz="1200" kern="1200" dirty="0">
                          <a:solidFill>
                            <a:schemeClr val="tx1"/>
                          </a:solidFill>
                          <a:latin typeface="+mn-lt"/>
                          <a:ea typeface="+mn-ea"/>
                          <a:cs typeface="Arial"/>
                        </a:rPr>
                        <a:t> </a:t>
                      </a:r>
                    </a:p>
                  </a:txBody>
                  <a:tcPr marL="8546" marR="8546" marT="8546"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223394003"/>
                  </a:ext>
                </a:extLst>
              </a:tr>
            </a:tbl>
          </a:graphicData>
        </a:graphic>
      </p:graphicFrame>
      <p:sp>
        <p:nvSpPr>
          <p:cNvPr id="7" name="Content Placeholder 2"/>
          <p:cNvSpPr>
            <a:spLocks noGrp="1"/>
          </p:cNvSpPr>
          <p:nvPr>
            <p:ph idx="1"/>
          </p:nvPr>
        </p:nvSpPr>
        <p:spPr>
          <a:xfrm>
            <a:off x="457200" y="6185356"/>
            <a:ext cx="8229600" cy="215444"/>
          </a:xfrm>
        </p:spPr>
        <p:txBody>
          <a:bodyPr>
            <a:spAutoFit/>
          </a:bodyPr>
          <a:lstStyle/>
          <a:p>
            <a:pPr marL="0" indent="0">
              <a:buNone/>
            </a:pPr>
            <a:r>
              <a:rPr lang="en-US" sz="1400" i="1" dirty="0"/>
              <a:t>Sources: </a:t>
            </a:r>
            <a:r>
              <a:rPr lang="en-US" sz="1400" dirty="0"/>
              <a:t>U.S. Bureau of Labor Statistics.</a:t>
            </a:r>
          </a:p>
        </p:txBody>
      </p:sp>
    </p:spTree>
    <p:extLst>
      <p:ext uri="{BB962C8B-B14F-4D97-AF65-F5344CB8AC3E}">
        <p14:creationId xmlns:p14="http://schemas.microsoft.com/office/powerpoint/2010/main" val="3330672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1402"/>
            <a:ext cx="8229600" cy="553998"/>
          </a:xfrm>
        </p:spPr>
        <p:txBody>
          <a:bodyPr>
            <a:spAutoFit/>
          </a:bodyPr>
          <a:lstStyle/>
          <a:p>
            <a:r>
              <a:rPr lang="en-IN" sz="3600" dirty="0">
                <a:latin typeface="Arial" charset="0"/>
                <a:cs typeface="Arial" charset="0"/>
              </a:rPr>
              <a:t>The Costs of Inflation </a:t>
            </a:r>
            <a:r>
              <a:rPr lang="en-IN" sz="2800" dirty="0">
                <a:latin typeface="Arial" charset="0"/>
                <a:cs typeface="Arial" charset="0"/>
              </a:rPr>
              <a:t>(1 of 3)</a:t>
            </a:r>
            <a:endParaRPr lang="en-US" sz="2800" dirty="0">
              <a:latin typeface="Arial" charset="0"/>
              <a:cs typeface="Arial" charset="0"/>
            </a:endParaRPr>
          </a:p>
        </p:txBody>
      </p:sp>
      <p:sp>
        <p:nvSpPr>
          <p:cNvPr id="3" name="Content Placeholder 2"/>
          <p:cNvSpPr>
            <a:spLocks noGrp="1"/>
          </p:cNvSpPr>
          <p:nvPr>
            <p:ph idx="1"/>
          </p:nvPr>
        </p:nvSpPr>
        <p:spPr>
          <a:xfrm>
            <a:off x="457200" y="1600200"/>
            <a:ext cx="8229600" cy="2406813"/>
          </a:xfrm>
        </p:spPr>
        <p:txBody>
          <a:bodyPr>
            <a:spAutoFit/>
          </a:bodyPr>
          <a:lstStyle/>
          <a:p>
            <a:pPr>
              <a:spcBef>
                <a:spcPts val="1200"/>
              </a:spcBef>
              <a:spcAft>
                <a:spcPct val="10000"/>
              </a:spcAft>
              <a:defRPr/>
            </a:pPr>
            <a:r>
              <a:rPr lang="en-US" sz="2400" dirty="0"/>
              <a:t>During inflations, most prices—including input prices like wages—tend to rise together, and input prices determine both the incomes of workers and the incomes of owners of capital and land.</a:t>
            </a:r>
          </a:p>
          <a:p>
            <a:pPr>
              <a:spcBef>
                <a:spcPts val="1200"/>
              </a:spcBef>
              <a:spcAft>
                <a:spcPct val="10000"/>
              </a:spcAft>
              <a:defRPr/>
            </a:pPr>
            <a:r>
              <a:rPr lang="en-US" sz="2400" dirty="0"/>
              <a:t>So inflation by itself does not necessarily reduce one’s purchasing power.</a:t>
            </a:r>
          </a:p>
        </p:txBody>
      </p:sp>
    </p:spTree>
    <p:extLst>
      <p:ext uri="{BB962C8B-B14F-4D97-AF65-F5344CB8AC3E}">
        <p14:creationId xmlns:p14="http://schemas.microsoft.com/office/powerpoint/2010/main" val="3013971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1402"/>
            <a:ext cx="8229600" cy="553998"/>
          </a:xfrm>
        </p:spPr>
        <p:txBody>
          <a:bodyPr>
            <a:spAutoFit/>
          </a:bodyPr>
          <a:lstStyle/>
          <a:p>
            <a:r>
              <a:rPr lang="en-IN" sz="3600" dirty="0">
                <a:latin typeface="Arial" charset="0"/>
                <a:cs typeface="Arial" charset="0"/>
              </a:rPr>
              <a:t>The Costs of Inflation </a:t>
            </a:r>
            <a:r>
              <a:rPr lang="en-IN" sz="2800" dirty="0">
                <a:latin typeface="Arial" charset="0"/>
                <a:cs typeface="Arial" charset="0"/>
              </a:rPr>
              <a:t>(2 of 3)</a:t>
            </a:r>
            <a:endParaRPr lang="en-US" sz="2800" dirty="0">
              <a:latin typeface="Arial" charset="0"/>
              <a:cs typeface="Arial" charset="0"/>
            </a:endParaRPr>
          </a:p>
        </p:txBody>
      </p:sp>
      <p:sp>
        <p:nvSpPr>
          <p:cNvPr id="3" name="Content Placeholder 2"/>
          <p:cNvSpPr>
            <a:spLocks noGrp="1"/>
          </p:cNvSpPr>
          <p:nvPr>
            <p:ph idx="1"/>
          </p:nvPr>
        </p:nvSpPr>
        <p:spPr>
          <a:xfrm>
            <a:off x="457200" y="1600200"/>
            <a:ext cx="8229600" cy="4499693"/>
          </a:xfrm>
        </p:spPr>
        <p:txBody>
          <a:bodyPr>
            <a:spAutoFit/>
          </a:bodyPr>
          <a:lstStyle/>
          <a:p>
            <a:pPr marL="0" indent="0">
              <a:spcBef>
                <a:spcPts val="1200"/>
              </a:spcBef>
              <a:spcAft>
                <a:spcPct val="10000"/>
              </a:spcAft>
              <a:buNone/>
              <a:defRPr/>
            </a:pPr>
            <a:r>
              <a:rPr lang="en-US" sz="2400" b="1" dirty="0"/>
              <a:t>Inflation May Change the Distribution of Income</a:t>
            </a:r>
          </a:p>
          <a:p>
            <a:pPr>
              <a:spcBef>
                <a:spcPts val="1200"/>
              </a:spcBef>
              <a:spcAft>
                <a:spcPct val="10000"/>
              </a:spcAft>
              <a:defRPr/>
            </a:pPr>
            <a:r>
              <a:rPr lang="en-US" sz="2400" dirty="0"/>
              <a:t>The effects of anticipated inflation on the distribution of income are likely to be fairly small, since people and institutions will adjust to the anticipated inflation.</a:t>
            </a:r>
          </a:p>
          <a:p>
            <a:pPr>
              <a:spcBef>
                <a:spcPts val="1200"/>
              </a:spcBef>
              <a:spcAft>
                <a:spcPct val="10000"/>
              </a:spcAft>
              <a:defRPr/>
            </a:pPr>
            <a:r>
              <a:rPr lang="en-US" sz="2400" dirty="0"/>
              <a:t>Unanticipated inflation may have large effects, depending, among other things, on the amount of indexing to inflation.</a:t>
            </a:r>
          </a:p>
          <a:p>
            <a:pPr>
              <a:spcBef>
                <a:spcPts val="1200"/>
              </a:spcBef>
              <a:spcAft>
                <a:spcPct val="10000"/>
              </a:spcAft>
              <a:defRPr/>
            </a:pPr>
            <a:r>
              <a:rPr lang="en-US" sz="2400" b="1" dirty="0"/>
              <a:t>real interest rate </a:t>
            </a:r>
            <a:r>
              <a:rPr lang="en-US" sz="2400" dirty="0"/>
              <a:t>The difference between the interest rate on a loan and the inflation rate.</a:t>
            </a:r>
          </a:p>
          <a:p>
            <a:pPr>
              <a:spcBef>
                <a:spcPts val="1200"/>
              </a:spcBef>
              <a:spcAft>
                <a:spcPct val="10000"/>
              </a:spcAft>
              <a:defRPr/>
            </a:pPr>
            <a:r>
              <a:rPr lang="en-US" sz="2400" dirty="0"/>
              <a:t>Actual inflation that is higher (lower) than anticipated benefits debtors (creditors).</a:t>
            </a:r>
          </a:p>
        </p:txBody>
      </p:sp>
    </p:spTree>
    <p:extLst>
      <p:ext uri="{BB962C8B-B14F-4D97-AF65-F5344CB8AC3E}">
        <p14:creationId xmlns:p14="http://schemas.microsoft.com/office/powerpoint/2010/main" val="352276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1402"/>
            <a:ext cx="8229600" cy="553998"/>
          </a:xfrm>
        </p:spPr>
        <p:txBody>
          <a:bodyPr>
            <a:spAutoFit/>
          </a:bodyPr>
          <a:lstStyle/>
          <a:p>
            <a:r>
              <a:rPr lang="en-IN" sz="3600" dirty="0">
                <a:latin typeface="Arial" charset="0"/>
                <a:cs typeface="Arial" charset="0"/>
              </a:rPr>
              <a:t>The Costs of Inflation </a:t>
            </a:r>
            <a:r>
              <a:rPr lang="en-IN" sz="2800" dirty="0">
                <a:latin typeface="Arial" charset="0"/>
                <a:cs typeface="Arial" charset="0"/>
              </a:rPr>
              <a:t>(3 of 3)</a:t>
            </a:r>
            <a:endParaRPr lang="en-US" sz="2800" dirty="0">
              <a:latin typeface="Arial" charset="0"/>
              <a:cs typeface="Arial" charset="0"/>
            </a:endParaRPr>
          </a:p>
        </p:txBody>
      </p:sp>
      <p:sp>
        <p:nvSpPr>
          <p:cNvPr id="3" name="Content Placeholder 2"/>
          <p:cNvSpPr>
            <a:spLocks noGrp="1"/>
          </p:cNvSpPr>
          <p:nvPr>
            <p:ph idx="1"/>
          </p:nvPr>
        </p:nvSpPr>
        <p:spPr>
          <a:xfrm>
            <a:off x="457200" y="1600200"/>
            <a:ext cx="8229600" cy="3043910"/>
          </a:xfrm>
        </p:spPr>
        <p:txBody>
          <a:bodyPr>
            <a:spAutoFit/>
          </a:bodyPr>
          <a:lstStyle/>
          <a:p>
            <a:pPr marL="0" indent="0">
              <a:spcBef>
                <a:spcPts val="1200"/>
              </a:spcBef>
              <a:spcAft>
                <a:spcPct val="10000"/>
              </a:spcAft>
              <a:buFont typeface="Arial" panose="020B0604020202020204" pitchFamily="34" charset="0"/>
              <a:buNone/>
              <a:defRPr/>
            </a:pPr>
            <a:r>
              <a:rPr lang="en-US" sz="2400" b="1" dirty="0"/>
              <a:t>Administrative Costs and Inefficiencies</a:t>
            </a:r>
          </a:p>
          <a:p>
            <a:pPr>
              <a:spcBef>
                <a:spcPts val="1200"/>
              </a:spcBef>
              <a:spcAft>
                <a:spcPct val="10000"/>
              </a:spcAft>
              <a:defRPr/>
            </a:pPr>
            <a:r>
              <a:rPr lang="en-US" sz="2400" dirty="0"/>
              <a:t>There may be costs associated even with anticipated inflation, such as the administrative cost associated with simply keeping up.</a:t>
            </a:r>
          </a:p>
          <a:p>
            <a:pPr>
              <a:spcBef>
                <a:spcPts val="1200"/>
              </a:spcBef>
              <a:spcAft>
                <a:spcPct val="10000"/>
              </a:spcAft>
              <a:defRPr/>
            </a:pPr>
            <a:r>
              <a:rPr lang="en-US" sz="2400" dirty="0"/>
              <a:t>Interest rates tend to rise with anticipated inflation. When interest rates are high, the opportunity costs of holding cash outside banks is high.</a:t>
            </a:r>
          </a:p>
        </p:txBody>
      </p:sp>
    </p:spTree>
    <p:extLst>
      <p:ext uri="{BB962C8B-B14F-4D97-AF65-F5344CB8AC3E}">
        <p14:creationId xmlns:p14="http://schemas.microsoft.com/office/powerpoint/2010/main" val="2822686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(4 of 4)</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spcBef>
                <a:spcPct val="0"/>
              </a:spcBef>
              <a:buNone/>
            </a:pPr>
            <a:r>
              <a:rPr lang="en-US" sz="2800" b="1" dirty="0">
                <a:solidFill>
                  <a:srgbClr val="007FA3"/>
                </a:solidFill>
                <a:latin typeface="+mj-lt"/>
                <a:ea typeface="+mj-ea"/>
                <a:cs typeface="Times New Roman" panose="02020603050405020304" pitchFamily="18" charset="0"/>
              </a:rPr>
              <a:t>Chain-Linked Consumer Price Index in the News</a:t>
            </a:r>
            <a:endParaRPr lang="en-IN"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
          </p:nvPr>
        </p:nvSpPr>
        <p:spPr>
          <a:xfrm>
            <a:off x="457200" y="1480096"/>
            <a:ext cx="4038600" cy="3524042"/>
          </a:xfrm>
        </p:spPr>
        <p:txBody>
          <a:bodyPr wrap="square">
            <a:spAutoFit/>
          </a:bodyPr>
          <a:lstStyle/>
          <a:p>
            <a:pPr marL="0" indent="0">
              <a:buNone/>
            </a:pPr>
            <a:r>
              <a:rPr lang="en-US" sz="1700" dirty="0"/>
              <a:t>The fixed-weight version of the consumer price index (CPI) is the one that is used to adjust social security benefits and veteran benefits to price changes.</a:t>
            </a:r>
          </a:p>
          <a:p>
            <a:pPr marL="0" indent="0">
              <a:buNone/>
            </a:pPr>
            <a:r>
              <a:rPr lang="en-US" sz="1700" dirty="0"/>
              <a:t>If the chain-linked CPI were used instead, benefits would tend to increase more slowly because of product substitution.</a:t>
            </a:r>
          </a:p>
          <a:p>
            <a:pPr marL="0" indent="0">
              <a:buNone/>
            </a:pPr>
            <a:r>
              <a:rPr lang="en-US" sz="1700" dirty="0"/>
              <a:t>The Congressional Budget Office estimated that if the chain-linked CPI were adopted, it would save the federal government about $145 billion over a 10-year period from the lower benefits.</a:t>
            </a:r>
            <a:endParaRPr lang="en-IN" sz="1700" dirty="0"/>
          </a:p>
        </p:txBody>
      </p:sp>
      <p:pic>
        <p:nvPicPr>
          <p:cNvPr id="34818" name="Picture 2" descr="A photo shows an older couple trekking on a hill."/>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9676" y="1725622"/>
            <a:ext cx="3851731" cy="298124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sz="quarter" idx="13"/>
          </p:nvPr>
        </p:nvSpPr>
        <p:spPr>
          <a:xfrm>
            <a:off x="457200" y="5377443"/>
            <a:ext cx="8205788" cy="1023357"/>
          </a:xfrm>
        </p:spPr>
        <p:txBody>
          <a:bodyPr>
            <a:spAutoFit/>
          </a:bodyPr>
          <a:lstStyle/>
          <a:p>
            <a:pPr marL="0" lvl="0" indent="0">
              <a:spcBef>
                <a:spcPts val="0"/>
              </a:spcBef>
              <a:buClrTx/>
              <a:buNone/>
            </a:pPr>
            <a:r>
              <a:rPr lang="en-IN" sz="1800" dirty="0">
                <a:solidFill>
                  <a:prstClr val="black"/>
                </a:solidFill>
              </a:rPr>
              <a:t>CRITICAL THINKING</a:t>
            </a:r>
          </a:p>
          <a:p>
            <a:pPr marL="342900" lvl="0" indent="-342900">
              <a:buFont typeface="+mj-lt"/>
              <a:buAutoNum type="arabicPeriod"/>
            </a:pPr>
            <a:r>
              <a:rPr lang="en-US" sz="1800" dirty="0"/>
              <a:t>Tax brackets are also tied to the fixed-weight CPI. How would tax revenue be affected if the chain-linked CPI were used instead?</a:t>
            </a:r>
          </a:p>
        </p:txBody>
      </p:sp>
    </p:spTree>
    <p:extLst>
      <p:ext uri="{BB962C8B-B14F-4D97-AF65-F5344CB8AC3E}">
        <p14:creationId xmlns:p14="http://schemas.microsoft.com/office/powerpoint/2010/main" val="3537146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1402"/>
            <a:ext cx="8229600" cy="553998"/>
          </a:xfrm>
        </p:spPr>
        <p:txBody>
          <a:bodyPr>
            <a:spAutoFit/>
          </a:bodyPr>
          <a:lstStyle/>
          <a:p>
            <a:r>
              <a:rPr lang="en-IN" sz="3600" dirty="0">
                <a:latin typeface="+mj-lt"/>
              </a:rPr>
              <a:t>What about Deflation?</a:t>
            </a:r>
            <a:endParaRPr lang="en-US" sz="3600" dirty="0">
              <a:latin typeface="+mj-lt"/>
            </a:endParaRPr>
          </a:p>
        </p:txBody>
      </p:sp>
      <p:sp>
        <p:nvSpPr>
          <p:cNvPr id="3" name="Content Placeholder 2"/>
          <p:cNvSpPr>
            <a:spLocks noGrp="1"/>
          </p:cNvSpPr>
          <p:nvPr>
            <p:ph idx="1"/>
          </p:nvPr>
        </p:nvSpPr>
        <p:spPr>
          <a:xfrm>
            <a:off x="457200" y="1600200"/>
            <a:ext cx="8229600" cy="2814617"/>
          </a:xfrm>
        </p:spPr>
        <p:txBody>
          <a:bodyPr>
            <a:spAutoFit/>
          </a:bodyPr>
          <a:lstStyle/>
          <a:p>
            <a:pPr>
              <a:spcAft>
                <a:spcPct val="0"/>
              </a:spcAft>
              <a:defRPr/>
            </a:pPr>
            <a:r>
              <a:rPr lang="en-US" sz="2400" dirty="0"/>
              <a:t>In 2017 most of the developed world experienced very little inflation, so some governments began to worry about deflation.</a:t>
            </a:r>
          </a:p>
          <a:p>
            <a:pPr>
              <a:spcAft>
                <a:spcPct val="0"/>
              </a:spcAft>
              <a:defRPr/>
            </a:pPr>
            <a:r>
              <a:rPr lang="en-US" sz="2400" dirty="0"/>
              <a:t>If falling prices are unanticipated, borrowers will gain at the expense of lenders, and those on fixed pensions will gain at the expense of governments and firms paying those pensions.</a:t>
            </a:r>
          </a:p>
        </p:txBody>
      </p:sp>
    </p:spTree>
    <p:extLst>
      <p:ext uri="{BB962C8B-B14F-4D97-AF65-F5344CB8AC3E}">
        <p14:creationId xmlns:p14="http://schemas.microsoft.com/office/powerpoint/2010/main" val="44911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1402"/>
            <a:ext cx="8229600" cy="553998"/>
          </a:xfrm>
        </p:spPr>
        <p:txBody>
          <a:bodyPr>
            <a:spAutoFit/>
          </a:bodyPr>
          <a:lstStyle/>
          <a:p>
            <a:r>
              <a:rPr lang="en-IN" sz="3600" dirty="0">
                <a:latin typeface="+mj-lt"/>
              </a:rPr>
              <a:t>Long-Run Growth</a:t>
            </a:r>
            <a:endParaRPr lang="en-US" sz="3600" dirty="0">
              <a:latin typeface="+mj-lt"/>
            </a:endParaRPr>
          </a:p>
        </p:txBody>
      </p:sp>
      <p:sp>
        <p:nvSpPr>
          <p:cNvPr id="3" name="Content Placeholder 2"/>
          <p:cNvSpPr>
            <a:spLocks noGrp="1"/>
          </p:cNvSpPr>
          <p:nvPr>
            <p:ph idx="1"/>
          </p:nvPr>
        </p:nvSpPr>
        <p:spPr>
          <a:xfrm>
            <a:off x="457200" y="1600200"/>
            <a:ext cx="8229600" cy="2231380"/>
          </a:xfrm>
        </p:spPr>
        <p:txBody>
          <a:bodyPr>
            <a:spAutoFit/>
          </a:bodyPr>
          <a:lstStyle/>
          <a:p>
            <a:pPr>
              <a:spcAft>
                <a:spcPct val="0"/>
              </a:spcAft>
              <a:defRPr/>
            </a:pPr>
            <a:r>
              <a:rPr lang="en-US" sz="2400" b="1" dirty="0"/>
              <a:t>output growth </a:t>
            </a:r>
            <a:r>
              <a:rPr lang="en-US" sz="2400" dirty="0"/>
              <a:t>The growth rate of the output of the entire economy. </a:t>
            </a:r>
          </a:p>
          <a:p>
            <a:pPr>
              <a:spcAft>
                <a:spcPct val="0"/>
              </a:spcAft>
              <a:defRPr/>
            </a:pPr>
            <a:r>
              <a:rPr lang="en-US" sz="2400" b="1" dirty="0"/>
              <a:t>per-capita output growth </a:t>
            </a:r>
            <a:r>
              <a:rPr lang="en-US" sz="2400" dirty="0"/>
              <a:t>The growth rate of output per person in the economy.</a:t>
            </a:r>
          </a:p>
          <a:p>
            <a:pPr>
              <a:spcAft>
                <a:spcPct val="0"/>
              </a:spcAft>
              <a:defRPr/>
            </a:pPr>
            <a:r>
              <a:rPr lang="en-US" sz="2400" b="1" dirty="0"/>
              <a:t>productivity growth </a:t>
            </a:r>
            <a:r>
              <a:rPr lang="en-US" sz="2400" dirty="0"/>
              <a:t>The growth rate of output per worker.</a:t>
            </a:r>
          </a:p>
        </p:txBody>
      </p:sp>
    </p:spTree>
    <p:extLst>
      <p:ext uri="{BB962C8B-B14F-4D97-AF65-F5344CB8AC3E}">
        <p14:creationId xmlns:p14="http://schemas.microsoft.com/office/powerpoint/2010/main" val="2491807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525"/>
            <a:ext cx="8229600" cy="511889"/>
          </a:xfrm>
        </p:spPr>
        <p:txBody>
          <a:bodyPr>
            <a:spAutoFit/>
          </a:bodyPr>
          <a:lstStyle/>
          <a:p>
            <a:r>
              <a:rPr lang="en-US" sz="3600" dirty="0">
                <a:latin typeface="+mj-lt"/>
              </a:rPr>
              <a:t>Output and Productivity Growth</a:t>
            </a:r>
          </a:p>
        </p:txBody>
      </p:sp>
      <p:sp>
        <p:nvSpPr>
          <p:cNvPr id="3" name="Content Placeholder 2"/>
          <p:cNvSpPr>
            <a:spLocks noGrp="1"/>
          </p:cNvSpPr>
          <p:nvPr>
            <p:ph idx="1"/>
          </p:nvPr>
        </p:nvSpPr>
        <p:spPr>
          <a:xfrm>
            <a:off x="457200" y="920598"/>
            <a:ext cx="8229600" cy="738664"/>
          </a:xfrm>
        </p:spPr>
        <p:txBody>
          <a:bodyPr>
            <a:spAutoFit/>
          </a:bodyPr>
          <a:lstStyle/>
          <a:p>
            <a:pPr marL="0" lvl="0" indent="0">
              <a:buNone/>
            </a:pPr>
            <a:r>
              <a:rPr lang="en-US" sz="2400" b="1" dirty="0"/>
              <a:t>Figure 22.2  Output per Worker Hour (Productivity), 1952 I–2017 IV</a:t>
            </a:r>
          </a:p>
        </p:txBody>
      </p:sp>
      <p:pic>
        <p:nvPicPr>
          <p:cNvPr id="29698" name="Picture 2" descr="The details of the graph are as follows:&#10;The x-axis shows the quarters from 1952 I to 2017 IV. The y-axis shows the output per worker hour (Constant-2009-dollars) from 16 to 71. The curve starts at 17 in 1952 I and shows an upward trend to 71 in 2017 IV. The percentage of increase is shown as follows:&#10;• 1960 I: 3.3 percent&#10;• 1970 I: 2.6 percent&#10;• 1985 I: 1.6 percent&#10;• 2001 I: 2 percent&#10;• 2015 I: 1 percent&#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4755" y="1878330"/>
            <a:ext cx="8155343" cy="36228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656472"/>
            <a:ext cx="8229600" cy="738664"/>
          </a:xfrm>
        </p:spPr>
        <p:txBody>
          <a:bodyPr>
            <a:spAutoFit/>
          </a:bodyPr>
          <a:lstStyle/>
          <a:p>
            <a:r>
              <a:rPr lang="en-IN" sz="2400" dirty="0"/>
              <a:t>Productivity grew much faster in the 1950s and 1960s than it has since.</a:t>
            </a:r>
            <a:endParaRPr lang="en-US" sz="2400" dirty="0"/>
          </a:p>
        </p:txBody>
      </p:sp>
    </p:spTree>
    <p:extLst>
      <p:ext uri="{BB962C8B-B14F-4D97-AF65-F5344CB8AC3E}">
        <p14:creationId xmlns:p14="http://schemas.microsoft.com/office/powerpoint/2010/main" val="3323037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1348"/>
            <a:ext cx="8229600" cy="1107996"/>
          </a:xfrm>
        </p:spPr>
        <p:txBody>
          <a:bodyPr>
            <a:spAutoFit/>
          </a:bodyPr>
          <a:lstStyle/>
          <a:p>
            <a:r>
              <a:rPr lang="en-US" sz="3600" dirty="0">
                <a:latin typeface="+mj-lt"/>
              </a:rPr>
              <a:t>Figure 22.3 Capital per Worker, 1952 I–2017 IV</a:t>
            </a:r>
          </a:p>
        </p:txBody>
      </p:sp>
      <p:pic>
        <p:nvPicPr>
          <p:cNvPr id="29698" name="Picture 2" descr="The details of the graph are as follows:&#10;The x-axis shows the quarters from 1952 first to 2017 fourth. The y-axis shows the Capital per worker (thousands of constant-2009-dollars) from 40 to 122. The curve starts at 42 in 1952 first and shows an upward trend to 120 in 2017 fourth.&#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4755" y="1955325"/>
            <a:ext cx="8155343" cy="291262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p:cNvSpPr>
            <a:spLocks noGrp="1"/>
          </p:cNvSpPr>
          <p:nvPr>
            <p:ph sz="quarter" idx="4294967295"/>
          </p:nvPr>
        </p:nvSpPr>
        <p:spPr>
          <a:xfrm>
            <a:off x="457200" y="5638800"/>
            <a:ext cx="8205788" cy="677108"/>
          </a:xfrm>
          <a:prstGeom prst="rect">
            <a:avLst/>
          </a:prstGeom>
        </p:spPr>
        <p:txBody>
          <a:bodyPr>
            <a:spAutoFit/>
          </a:bodyPr>
          <a:lstStyle/>
          <a:p>
            <a:pPr marL="285750" indent="-285750"/>
            <a:r>
              <a:rPr lang="en-US" sz="2200" dirty="0"/>
              <a:t>Capital per worker grew until about 1980 and then leveled off somewhat.</a:t>
            </a:r>
          </a:p>
        </p:txBody>
      </p:sp>
    </p:spTree>
    <p:extLst>
      <p:ext uri="{BB962C8B-B14F-4D97-AF65-F5344CB8AC3E}">
        <p14:creationId xmlns:p14="http://schemas.microsoft.com/office/powerpoint/2010/main" val="285161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98" y="219122"/>
            <a:ext cx="8229600" cy="1107996"/>
          </a:xfrm>
        </p:spPr>
        <p:txBody>
          <a:bodyPr>
            <a:spAutoFit/>
          </a:bodyPr>
          <a:lstStyle/>
          <a:p>
            <a:r>
              <a:rPr lang="en-IN" sz="3600" dirty="0">
                <a:latin typeface="+mj-lt"/>
              </a:rPr>
              <a:t>Chapter 22 Unemployment, Inflation, and Long-Run Growth</a:t>
            </a:r>
            <a:endParaRPr lang="en-US" sz="3600" dirty="0">
              <a:latin typeface="+mj-lt"/>
            </a:endParaRPr>
          </a:p>
        </p:txBody>
      </p:sp>
      <p:sp>
        <p:nvSpPr>
          <p:cNvPr id="3" name="Content Placeholder 2"/>
          <p:cNvSpPr>
            <a:spLocks noGrp="1"/>
          </p:cNvSpPr>
          <p:nvPr>
            <p:ph idx="1"/>
          </p:nvPr>
        </p:nvSpPr>
        <p:spPr>
          <a:xfrm>
            <a:off x="457200" y="1600201"/>
            <a:ext cx="8229600" cy="2970044"/>
          </a:xfrm>
        </p:spPr>
        <p:txBody>
          <a:bodyPr>
            <a:spAutoFit/>
          </a:bodyPr>
          <a:lstStyle/>
          <a:p>
            <a:pPr lvl="0">
              <a:spcAft>
                <a:spcPct val="0"/>
              </a:spcAft>
            </a:pPr>
            <a:r>
              <a:rPr lang="en-US" sz="2400" dirty="0">
                <a:solidFill>
                  <a:prstClr val="black"/>
                </a:solidFill>
              </a:rPr>
              <a:t>The unemployment rate and inflation are key macroeconomic variables.</a:t>
            </a:r>
          </a:p>
          <a:p>
            <a:pPr lvl="0">
              <a:spcAft>
                <a:spcPct val="0"/>
              </a:spcAft>
            </a:pPr>
            <a:r>
              <a:rPr lang="en-US" sz="2400" dirty="0">
                <a:solidFill>
                  <a:prstClr val="black"/>
                </a:solidFill>
              </a:rPr>
              <a:t>Each month the U.S. Bureau of Labor statistics (BLS) announces the previous month’s unemployment rate and the consumer price index (CPI).</a:t>
            </a:r>
          </a:p>
          <a:p>
            <a:pPr lvl="0">
              <a:spcAft>
                <a:spcPct val="0"/>
              </a:spcAft>
            </a:pPr>
            <a:r>
              <a:rPr lang="en-US" sz="2400" dirty="0">
                <a:solidFill>
                  <a:prstClr val="black"/>
                </a:solidFill>
              </a:rPr>
              <a:t>Although much of macroeconomics is concerned with business cycles, long-run growth is also a major concern.</a:t>
            </a:r>
          </a:p>
        </p:txBody>
      </p:sp>
    </p:spTree>
    <p:extLst>
      <p:ext uri="{BB962C8B-B14F-4D97-AF65-F5344CB8AC3E}">
        <p14:creationId xmlns:p14="http://schemas.microsoft.com/office/powerpoint/2010/main" val="858157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465"/>
            <a:ext cx="8229600" cy="553998"/>
          </a:xfrm>
        </p:spPr>
        <p:txBody>
          <a:bodyPr>
            <a:spAutoFit/>
          </a:bodyPr>
          <a:lstStyle/>
          <a:p>
            <a:r>
              <a:rPr lang="en-IN" sz="3600" dirty="0">
                <a:latin typeface="+mj-lt"/>
              </a:rPr>
              <a:t>Looking Ahead</a:t>
            </a:r>
            <a:endParaRPr lang="en-US" sz="3600" dirty="0">
              <a:latin typeface="+mj-lt"/>
            </a:endParaRPr>
          </a:p>
        </p:txBody>
      </p:sp>
      <p:sp>
        <p:nvSpPr>
          <p:cNvPr id="3" name="Content Placeholder 2"/>
          <p:cNvSpPr>
            <a:spLocks noGrp="1"/>
          </p:cNvSpPr>
          <p:nvPr>
            <p:ph idx="1"/>
          </p:nvPr>
        </p:nvSpPr>
        <p:spPr>
          <a:xfrm>
            <a:off x="457200" y="1600200"/>
            <a:ext cx="8229600" cy="3413242"/>
          </a:xfrm>
        </p:spPr>
        <p:txBody>
          <a:bodyPr>
            <a:spAutoFit/>
          </a:bodyPr>
          <a:lstStyle/>
          <a:p>
            <a:pPr>
              <a:spcAft>
                <a:spcPct val="10000"/>
              </a:spcAft>
              <a:buClr>
                <a:srgbClr val="0070C0"/>
              </a:buClr>
              <a:defRPr/>
            </a:pPr>
            <a:r>
              <a:rPr lang="en-US" sz="2400" dirty="0"/>
              <a:t>This ends our introduction to the basic concepts and problems of macroeconomics.</a:t>
            </a:r>
          </a:p>
          <a:p>
            <a:pPr>
              <a:spcAft>
                <a:spcPct val="10000"/>
              </a:spcAft>
              <a:buClr>
                <a:srgbClr val="0070C0"/>
              </a:buClr>
              <a:defRPr/>
            </a:pPr>
            <a:r>
              <a:rPr lang="en-US" sz="2400" dirty="0"/>
              <a:t>The first chapter of this part introduced the field; the second chapter discussed the measurement of national product and national income; and this chapter discussed unemployment, inflation, and long-run growth. </a:t>
            </a:r>
          </a:p>
          <a:p>
            <a:pPr>
              <a:spcAft>
                <a:spcPct val="10000"/>
              </a:spcAft>
              <a:buClr>
                <a:srgbClr val="0070C0"/>
              </a:buClr>
              <a:defRPr/>
            </a:pPr>
            <a:r>
              <a:rPr lang="en-US" sz="2400" dirty="0"/>
              <a:t>We are now ready to begin the analysis of how the </a:t>
            </a:r>
            <a:r>
              <a:rPr lang="en-US" sz="2400" dirty="0" err="1"/>
              <a:t>macroeconomy</a:t>
            </a:r>
            <a:r>
              <a:rPr lang="en-US" sz="2400" dirty="0"/>
              <a:t> works.</a:t>
            </a:r>
          </a:p>
        </p:txBody>
      </p:sp>
    </p:spTree>
    <p:extLst>
      <p:ext uri="{BB962C8B-B14F-4D97-AF65-F5344CB8AC3E}">
        <p14:creationId xmlns:p14="http://schemas.microsoft.com/office/powerpoint/2010/main" val="2586176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wrap="square">
            <a:spAutoFit/>
          </a:bodyPr>
          <a:lstStyle/>
          <a:p>
            <a:r>
              <a:rPr lang="en-IN" altLang="en-US" sz="3600" dirty="0">
                <a:latin typeface="+mj-lt"/>
              </a:rPr>
              <a:t>Review Terms and Concepts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0"/>
            <a:ext cx="4114800" cy="4466607"/>
          </a:xfrm>
        </p:spPr>
        <p:txBody>
          <a:bodyPr wrap="square">
            <a:spAutoFit/>
          </a:bodyPr>
          <a:lstStyle/>
          <a:p>
            <a:pPr marL="271463" indent="-271463">
              <a:lnSpc>
                <a:spcPct val="105000"/>
              </a:lnSpc>
              <a:spcBef>
                <a:spcPts val="600"/>
              </a:spcBef>
              <a:spcAft>
                <a:spcPct val="0"/>
              </a:spcAft>
              <a:buFont typeface="Arial" panose="020B0604020202020204" pitchFamily="34" charset="0"/>
              <a:buChar char="•"/>
            </a:pPr>
            <a:r>
              <a:rPr lang="en-US" sz="2400" dirty="0">
                <a:solidFill>
                  <a:schemeClr val="tx1"/>
                </a:solidFill>
              </a:rPr>
              <a:t>consumer price index (CPI)</a:t>
            </a:r>
          </a:p>
          <a:p>
            <a:pPr marL="271463" indent="-271463">
              <a:lnSpc>
                <a:spcPct val="105000"/>
              </a:lnSpc>
              <a:spcBef>
                <a:spcPts val="600"/>
              </a:spcBef>
              <a:spcAft>
                <a:spcPct val="0"/>
              </a:spcAft>
              <a:buFont typeface="Arial" panose="020B0604020202020204" pitchFamily="34" charset="0"/>
              <a:buChar char="•"/>
            </a:pPr>
            <a:r>
              <a:rPr lang="en-US" sz="2400" dirty="0">
                <a:solidFill>
                  <a:schemeClr val="tx1"/>
                </a:solidFill>
              </a:rPr>
              <a:t>cyclical unemployment</a:t>
            </a:r>
          </a:p>
          <a:p>
            <a:pPr marL="271463" indent="-271463">
              <a:lnSpc>
                <a:spcPct val="105000"/>
              </a:lnSpc>
              <a:spcBef>
                <a:spcPts val="600"/>
              </a:spcBef>
              <a:spcAft>
                <a:spcPct val="0"/>
              </a:spcAft>
              <a:buFont typeface="Arial" panose="020B0604020202020204" pitchFamily="34" charset="0"/>
              <a:buChar char="•"/>
            </a:pPr>
            <a:r>
              <a:rPr lang="en-US" sz="2400" dirty="0">
                <a:solidFill>
                  <a:schemeClr val="tx1"/>
                </a:solidFill>
              </a:rPr>
              <a:t>discouraged-worker effect</a:t>
            </a:r>
          </a:p>
          <a:p>
            <a:pPr marL="271463" indent="-271463">
              <a:lnSpc>
                <a:spcPct val="105000"/>
              </a:lnSpc>
              <a:spcBef>
                <a:spcPts val="600"/>
              </a:spcBef>
              <a:spcAft>
                <a:spcPct val="0"/>
              </a:spcAft>
              <a:buFont typeface="Arial" panose="020B0604020202020204" pitchFamily="34" charset="0"/>
              <a:buChar char="•"/>
            </a:pPr>
            <a:r>
              <a:rPr lang="en-US" sz="2400" dirty="0">
                <a:solidFill>
                  <a:schemeClr val="tx1"/>
                </a:solidFill>
              </a:rPr>
              <a:t>employed</a:t>
            </a:r>
          </a:p>
          <a:p>
            <a:pPr marL="271463" indent="-271463">
              <a:lnSpc>
                <a:spcPct val="105000"/>
              </a:lnSpc>
              <a:spcBef>
                <a:spcPts val="600"/>
              </a:spcBef>
              <a:spcAft>
                <a:spcPct val="0"/>
              </a:spcAft>
              <a:buFont typeface="Arial" panose="020B0604020202020204" pitchFamily="34" charset="0"/>
              <a:buChar char="•"/>
            </a:pPr>
            <a:r>
              <a:rPr lang="en-US" sz="2400" dirty="0">
                <a:solidFill>
                  <a:schemeClr val="tx1"/>
                </a:solidFill>
              </a:rPr>
              <a:t>frictional unemployment</a:t>
            </a:r>
          </a:p>
          <a:p>
            <a:pPr marL="271463" indent="-271463">
              <a:lnSpc>
                <a:spcPct val="105000"/>
              </a:lnSpc>
              <a:spcBef>
                <a:spcPts val="600"/>
              </a:spcBef>
              <a:spcAft>
                <a:spcPct val="0"/>
              </a:spcAft>
              <a:buFont typeface="Arial" panose="020B0604020202020204" pitchFamily="34" charset="0"/>
              <a:buChar char="•"/>
            </a:pPr>
            <a:r>
              <a:rPr lang="en-US" sz="2400" dirty="0">
                <a:solidFill>
                  <a:schemeClr val="tx1"/>
                </a:solidFill>
              </a:rPr>
              <a:t>labor force</a:t>
            </a:r>
          </a:p>
          <a:p>
            <a:pPr marL="271463" indent="-271463">
              <a:lnSpc>
                <a:spcPct val="105000"/>
              </a:lnSpc>
              <a:spcBef>
                <a:spcPts val="600"/>
              </a:spcBef>
              <a:spcAft>
                <a:spcPct val="0"/>
              </a:spcAft>
              <a:buFont typeface="Arial" panose="020B0604020202020204" pitchFamily="34" charset="0"/>
              <a:buChar char="•"/>
            </a:pPr>
            <a:r>
              <a:rPr lang="en-US" sz="2400" dirty="0">
                <a:solidFill>
                  <a:schemeClr val="tx1"/>
                </a:solidFill>
              </a:rPr>
              <a:t>labor force participation rate</a:t>
            </a:r>
          </a:p>
          <a:p>
            <a:pPr marL="271463" indent="-271463">
              <a:lnSpc>
                <a:spcPct val="105000"/>
              </a:lnSpc>
              <a:spcBef>
                <a:spcPts val="600"/>
              </a:spcBef>
              <a:spcAft>
                <a:spcPct val="0"/>
              </a:spcAft>
              <a:buFont typeface="Arial" panose="020B0604020202020204" pitchFamily="34" charset="0"/>
              <a:buChar char="•"/>
            </a:pPr>
            <a:r>
              <a:rPr lang="en-US" sz="2400" dirty="0">
                <a:solidFill>
                  <a:schemeClr val="tx1"/>
                </a:solidFill>
              </a:rPr>
              <a:t>natural rate of unemployment</a:t>
            </a:r>
          </a:p>
          <a:p>
            <a:pPr marL="271463" indent="-271463">
              <a:lnSpc>
                <a:spcPct val="105000"/>
              </a:lnSpc>
              <a:spcBef>
                <a:spcPts val="600"/>
              </a:spcBef>
              <a:spcAft>
                <a:spcPct val="0"/>
              </a:spcAft>
              <a:buFont typeface="Arial" panose="020B0604020202020204" pitchFamily="34" charset="0"/>
              <a:buChar char="•"/>
            </a:pPr>
            <a:r>
              <a:rPr lang="en-US" sz="2400" dirty="0">
                <a:solidFill>
                  <a:schemeClr val="tx1"/>
                </a:solidFill>
              </a:rPr>
              <a:t>not in the labor force</a:t>
            </a:r>
          </a:p>
        </p:txBody>
      </p:sp>
      <p:sp>
        <p:nvSpPr>
          <p:cNvPr id="5" name="Content Placeholder 4"/>
          <p:cNvSpPr>
            <a:spLocks noGrp="1"/>
          </p:cNvSpPr>
          <p:nvPr>
            <p:ph idx="13"/>
          </p:nvPr>
        </p:nvSpPr>
        <p:spPr>
          <a:xfrm>
            <a:off x="4724400" y="1600200"/>
            <a:ext cx="3810000" cy="3862596"/>
          </a:xfrm>
        </p:spPr>
        <p:txBody>
          <a:bodyPr>
            <a:spAutoFit/>
          </a:bodyPr>
          <a:lstStyle/>
          <a:p>
            <a:pPr>
              <a:spcBef>
                <a:spcPts val="600"/>
              </a:spcBef>
            </a:pPr>
            <a:r>
              <a:rPr lang="en-IN" sz="2400" dirty="0"/>
              <a:t>output growth</a:t>
            </a:r>
          </a:p>
          <a:p>
            <a:pPr>
              <a:spcBef>
                <a:spcPts val="600"/>
              </a:spcBef>
            </a:pPr>
            <a:r>
              <a:rPr lang="en-IN" sz="2400" dirty="0"/>
              <a:t>per-capita output growth</a:t>
            </a:r>
          </a:p>
          <a:p>
            <a:pPr>
              <a:spcBef>
                <a:spcPts val="600"/>
              </a:spcBef>
            </a:pPr>
            <a:r>
              <a:rPr lang="en-IN" sz="2400" dirty="0"/>
              <a:t>producer price indexes (PPIs)</a:t>
            </a:r>
          </a:p>
          <a:p>
            <a:pPr>
              <a:spcBef>
                <a:spcPts val="600"/>
              </a:spcBef>
            </a:pPr>
            <a:r>
              <a:rPr lang="en-IN" sz="2400" dirty="0"/>
              <a:t>productivity growth</a:t>
            </a:r>
          </a:p>
          <a:p>
            <a:pPr>
              <a:spcBef>
                <a:spcPts val="600"/>
              </a:spcBef>
            </a:pPr>
            <a:r>
              <a:rPr lang="en-IN" sz="2400" dirty="0"/>
              <a:t>real interest rate</a:t>
            </a:r>
          </a:p>
          <a:p>
            <a:pPr>
              <a:spcBef>
                <a:spcPts val="600"/>
              </a:spcBef>
            </a:pPr>
            <a:r>
              <a:rPr lang="en-IN" sz="2400" dirty="0"/>
              <a:t>structural unemployment</a:t>
            </a:r>
          </a:p>
          <a:p>
            <a:pPr>
              <a:spcBef>
                <a:spcPts val="600"/>
              </a:spcBef>
            </a:pPr>
            <a:r>
              <a:rPr lang="en-IN" sz="2400" dirty="0"/>
              <a:t>unemployed</a:t>
            </a:r>
          </a:p>
          <a:p>
            <a:pPr>
              <a:spcBef>
                <a:spcPts val="600"/>
              </a:spcBef>
            </a:pPr>
            <a:r>
              <a:rPr lang="en-IN" sz="2400" dirty="0"/>
              <a:t>unemployment rate</a:t>
            </a:r>
          </a:p>
        </p:txBody>
      </p:sp>
    </p:spTree>
    <p:extLst>
      <p:ext uri="{BB962C8B-B14F-4D97-AF65-F5344CB8AC3E}">
        <p14:creationId xmlns:p14="http://schemas.microsoft.com/office/powerpoint/2010/main" val="406621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Review Terms and Concepts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837015"/>
            <a:ext cx="4114800" cy="369332"/>
          </a:xfrm>
        </p:spPr>
        <p:txBody>
          <a:bodyPr wrap="square">
            <a:spAutoFit/>
          </a:bodyPr>
          <a:lstStyle/>
          <a:p>
            <a:pPr marL="0" indent="0">
              <a:buClr>
                <a:srgbClr val="0070C0"/>
              </a:buClr>
              <a:buNone/>
            </a:pPr>
            <a:r>
              <a:rPr lang="en-US" sz="2400" dirty="0"/>
              <a:t>Equations:</a:t>
            </a:r>
          </a:p>
        </p:txBody>
      </p:sp>
      <p:graphicFrame>
        <p:nvGraphicFramePr>
          <p:cNvPr id="4" name="Object 3" descr="Labor force equals employed plus unemployed"/>
          <p:cNvGraphicFramePr>
            <a:graphicFrameLocks noChangeAspect="1"/>
          </p:cNvGraphicFramePr>
          <p:nvPr>
            <p:extLst>
              <p:ext uri="{D42A27DB-BD31-4B8C-83A1-F6EECF244321}">
                <p14:modId xmlns:p14="http://schemas.microsoft.com/office/powerpoint/2010/main" val="2891894220"/>
              </p:ext>
            </p:extLst>
          </p:nvPr>
        </p:nvGraphicFramePr>
        <p:xfrm>
          <a:off x="2084388" y="2305050"/>
          <a:ext cx="5003800" cy="342900"/>
        </p:xfrm>
        <a:graphic>
          <a:graphicData uri="http://schemas.openxmlformats.org/presentationml/2006/ole">
            <mc:AlternateContent xmlns:mc="http://schemas.openxmlformats.org/markup-compatibility/2006">
              <mc:Choice xmlns:v="urn:schemas-microsoft-com:vml" Requires="v">
                <p:oleObj spid="_x0000_s3330" name="Equation" r:id="rId4" imgW="5003640" imgH="342720" progId="Equation.DSMT4">
                  <p:embed/>
                </p:oleObj>
              </mc:Choice>
              <mc:Fallback>
                <p:oleObj name="Equation" r:id="rId4" imgW="5003640" imgH="342720" progId="Equation.DSMT4">
                  <p:embed/>
                  <p:pic>
                    <p:nvPicPr>
                      <p:cNvPr id="0" name=""/>
                      <p:cNvPicPr/>
                      <p:nvPr/>
                    </p:nvPicPr>
                    <p:blipFill>
                      <a:blip r:embed="rId5"/>
                      <a:stretch>
                        <a:fillRect/>
                      </a:stretch>
                    </p:blipFill>
                    <p:spPr>
                      <a:xfrm>
                        <a:off x="2084388" y="2305050"/>
                        <a:ext cx="5003800" cy="342900"/>
                      </a:xfrm>
                      <a:prstGeom prst="rect">
                        <a:avLst/>
                      </a:prstGeom>
                    </p:spPr>
                  </p:pic>
                </p:oleObj>
              </mc:Fallback>
            </mc:AlternateContent>
          </a:graphicData>
        </a:graphic>
      </p:graphicFrame>
      <p:graphicFrame>
        <p:nvGraphicFramePr>
          <p:cNvPr id="8" name="Object 7" descr="Population equals labor force plus not in labor force"/>
          <p:cNvGraphicFramePr>
            <a:graphicFrameLocks noChangeAspect="1"/>
          </p:cNvGraphicFramePr>
          <p:nvPr>
            <p:extLst>
              <p:ext uri="{D42A27DB-BD31-4B8C-83A1-F6EECF244321}">
                <p14:modId xmlns:p14="http://schemas.microsoft.com/office/powerpoint/2010/main" val="2469329067"/>
              </p:ext>
            </p:extLst>
          </p:nvPr>
        </p:nvGraphicFramePr>
        <p:xfrm>
          <a:off x="1720850" y="2895600"/>
          <a:ext cx="5702300" cy="342900"/>
        </p:xfrm>
        <a:graphic>
          <a:graphicData uri="http://schemas.openxmlformats.org/presentationml/2006/ole">
            <mc:AlternateContent xmlns:mc="http://schemas.openxmlformats.org/markup-compatibility/2006">
              <mc:Choice xmlns:v="urn:schemas-microsoft-com:vml" Requires="v">
                <p:oleObj spid="_x0000_s3331" name="Equation" r:id="rId6" imgW="5702040" imgH="342720" progId="Equation.DSMT4">
                  <p:embed/>
                </p:oleObj>
              </mc:Choice>
              <mc:Fallback>
                <p:oleObj name="Equation" r:id="rId6" imgW="5702040" imgH="342720" progId="Equation.DSMT4">
                  <p:embed/>
                  <p:pic>
                    <p:nvPicPr>
                      <p:cNvPr id="0" name=""/>
                      <p:cNvPicPr/>
                      <p:nvPr/>
                    </p:nvPicPr>
                    <p:blipFill>
                      <a:blip r:embed="rId7"/>
                      <a:stretch>
                        <a:fillRect/>
                      </a:stretch>
                    </p:blipFill>
                    <p:spPr>
                      <a:xfrm>
                        <a:off x="1720850" y="2895600"/>
                        <a:ext cx="5702300" cy="342900"/>
                      </a:xfrm>
                      <a:prstGeom prst="rect">
                        <a:avLst/>
                      </a:prstGeom>
                    </p:spPr>
                  </p:pic>
                </p:oleObj>
              </mc:Fallback>
            </mc:AlternateContent>
          </a:graphicData>
        </a:graphic>
      </p:graphicFrame>
      <p:graphicFrame>
        <p:nvGraphicFramePr>
          <p:cNvPr id="6" name="Object 5" descr="unemployment rate equals the fraction unemployed over employed plus unemployed"/>
          <p:cNvGraphicFramePr>
            <a:graphicFrameLocks noChangeAspect="1"/>
          </p:cNvGraphicFramePr>
          <p:nvPr>
            <p:extLst>
              <p:ext uri="{D42A27DB-BD31-4B8C-83A1-F6EECF244321}">
                <p14:modId xmlns:p14="http://schemas.microsoft.com/office/powerpoint/2010/main" val="4283543467"/>
              </p:ext>
            </p:extLst>
          </p:nvPr>
        </p:nvGraphicFramePr>
        <p:xfrm>
          <a:off x="1524000" y="3414713"/>
          <a:ext cx="5895970" cy="845943"/>
        </p:xfrm>
        <a:graphic>
          <a:graphicData uri="http://schemas.openxmlformats.org/presentationml/2006/ole">
            <mc:AlternateContent xmlns:mc="http://schemas.openxmlformats.org/markup-compatibility/2006">
              <mc:Choice xmlns:v="urn:schemas-microsoft-com:vml" Requires="v">
                <p:oleObj spid="_x0000_s3332" name="Equation" r:id="rId8" imgW="2920680" imgH="419040" progId="Equation.DSMT4">
                  <p:embed/>
                </p:oleObj>
              </mc:Choice>
              <mc:Fallback>
                <p:oleObj name="Equation" r:id="rId8" imgW="2920680" imgH="419040" progId="Equation.DSMT4">
                  <p:embed/>
                  <p:pic>
                    <p:nvPicPr>
                      <p:cNvPr id="3" name="Object 2" descr="unemployment rate equals the fraction unemployed over employed plus unemployed"/>
                      <p:cNvPicPr/>
                      <p:nvPr/>
                    </p:nvPicPr>
                    <p:blipFill>
                      <a:blip r:embed="rId9"/>
                      <a:stretch>
                        <a:fillRect/>
                      </a:stretch>
                    </p:blipFill>
                    <p:spPr>
                      <a:xfrm>
                        <a:off x="1524000" y="3414713"/>
                        <a:ext cx="5895970" cy="845943"/>
                      </a:xfrm>
                      <a:prstGeom prst="rect">
                        <a:avLst/>
                      </a:prstGeom>
                    </p:spPr>
                  </p:pic>
                </p:oleObj>
              </mc:Fallback>
            </mc:AlternateContent>
          </a:graphicData>
        </a:graphic>
      </p:graphicFrame>
      <p:graphicFrame>
        <p:nvGraphicFramePr>
          <p:cNvPr id="7" name="Object 6" descr="labor force participation rate equals labor force over population"/>
          <p:cNvGraphicFramePr>
            <a:graphicFrameLocks noChangeAspect="1"/>
          </p:cNvGraphicFramePr>
          <p:nvPr>
            <p:extLst>
              <p:ext uri="{D42A27DB-BD31-4B8C-83A1-F6EECF244321}">
                <p14:modId xmlns:p14="http://schemas.microsoft.com/office/powerpoint/2010/main" val="3743480280"/>
              </p:ext>
            </p:extLst>
          </p:nvPr>
        </p:nvGraphicFramePr>
        <p:xfrm>
          <a:off x="1970182" y="4572000"/>
          <a:ext cx="5203636" cy="845943"/>
        </p:xfrm>
        <a:graphic>
          <a:graphicData uri="http://schemas.openxmlformats.org/presentationml/2006/ole">
            <mc:AlternateContent xmlns:mc="http://schemas.openxmlformats.org/markup-compatibility/2006">
              <mc:Choice xmlns:v="urn:schemas-microsoft-com:vml" Requires="v">
                <p:oleObj spid="_x0000_s3333" name="Equation" r:id="rId10" imgW="2577960" imgH="419040" progId="Equation.DSMT4">
                  <p:embed/>
                </p:oleObj>
              </mc:Choice>
              <mc:Fallback>
                <p:oleObj name="Equation" r:id="rId10" imgW="2577960" imgH="419040" progId="Equation.DSMT4">
                  <p:embed/>
                  <p:pic>
                    <p:nvPicPr>
                      <p:cNvPr id="6" name="Object 5" descr="labor force participation rate equals labor force over population"/>
                      <p:cNvPicPr/>
                      <p:nvPr/>
                    </p:nvPicPr>
                    <p:blipFill>
                      <a:blip r:embed="rId11"/>
                      <a:stretch>
                        <a:fillRect/>
                      </a:stretch>
                    </p:blipFill>
                    <p:spPr>
                      <a:xfrm>
                        <a:off x="1970182" y="4572000"/>
                        <a:ext cx="5203636" cy="845943"/>
                      </a:xfrm>
                      <a:prstGeom prst="rect">
                        <a:avLst/>
                      </a:prstGeom>
                    </p:spPr>
                  </p:pic>
                </p:oleObj>
              </mc:Fallback>
            </mc:AlternateContent>
          </a:graphicData>
        </a:graphic>
      </p:graphicFrame>
    </p:spTree>
    <p:extLst>
      <p:ext uri="{BB962C8B-B14F-4D97-AF65-F5344CB8AC3E}">
        <p14:creationId xmlns:p14="http://schemas.microsoft.com/office/powerpoint/2010/main" val="3187886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65667" y="760769"/>
            <a:ext cx="8229600" cy="553998"/>
          </a:xfrm>
        </p:spPr>
        <p:txBody>
          <a:bodyPr lIns="0" tIns="0" rIns="0" bIns="0">
            <a:spAutoFit/>
          </a:bodyPr>
          <a:lstStyle/>
          <a:p>
            <a:r>
              <a:rPr lang="en-US"/>
              <a:t>Copyright</a:t>
            </a:r>
            <a:endParaRPr lang="en-US" dirty="0"/>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67842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3374"/>
            <a:ext cx="8229600" cy="553998"/>
          </a:xfrm>
        </p:spPr>
        <p:txBody>
          <a:bodyPr>
            <a:spAutoFit/>
          </a:bodyPr>
          <a:lstStyle/>
          <a:p>
            <a:r>
              <a:rPr lang="en-US" sz="3600" dirty="0">
                <a:latin typeface="+mj-lt"/>
              </a:rPr>
              <a:t>Unemployment</a:t>
            </a:r>
          </a:p>
        </p:txBody>
      </p:sp>
      <p:sp>
        <p:nvSpPr>
          <p:cNvPr id="3" name="Content Placeholder 2"/>
          <p:cNvSpPr>
            <a:spLocks noGrp="1"/>
          </p:cNvSpPr>
          <p:nvPr>
            <p:ph idx="1"/>
          </p:nvPr>
        </p:nvSpPr>
        <p:spPr>
          <a:xfrm>
            <a:off x="457200" y="1600201"/>
            <a:ext cx="8229600" cy="4108817"/>
          </a:xfrm>
        </p:spPr>
        <p:txBody>
          <a:bodyPr>
            <a:spAutoFit/>
          </a:bodyPr>
          <a:lstStyle/>
          <a:p>
            <a:pPr marL="0" indent="0">
              <a:spcAft>
                <a:spcPct val="0"/>
              </a:spcAft>
              <a:buNone/>
            </a:pPr>
            <a:r>
              <a:rPr lang="en-US" sz="2400" b="1" dirty="0">
                <a:solidFill>
                  <a:prstClr val="black"/>
                </a:solidFill>
              </a:rPr>
              <a:t>Measuring Unemployment</a:t>
            </a:r>
          </a:p>
          <a:p>
            <a:pPr>
              <a:spcAft>
                <a:spcPct val="0"/>
              </a:spcAft>
            </a:pPr>
            <a:r>
              <a:rPr lang="en-US" sz="2400" b="1" dirty="0">
                <a:solidFill>
                  <a:prstClr val="black"/>
                </a:solidFill>
              </a:rPr>
              <a:t>employed</a:t>
            </a:r>
            <a:r>
              <a:rPr lang="en-US" sz="2400" dirty="0">
                <a:solidFill>
                  <a:prstClr val="black"/>
                </a:solidFill>
              </a:rPr>
              <a:t>  Any person 16 years old or older (1) who works for pay, either for someone else or in his or her own business for 1 or more hours per week, (2) who works without pay for 15 or more hours per week in a family enterprise, or (3) who has a job but has been temporarily absent with or without pay.</a:t>
            </a:r>
          </a:p>
          <a:p>
            <a:pPr>
              <a:spcAft>
                <a:spcPct val="0"/>
              </a:spcAft>
            </a:pPr>
            <a:r>
              <a:rPr lang="en-US" sz="2400" b="1" dirty="0">
                <a:solidFill>
                  <a:prstClr val="black"/>
                </a:solidFill>
              </a:rPr>
              <a:t>unemployed</a:t>
            </a:r>
            <a:r>
              <a:rPr lang="en-US" sz="2400" dirty="0">
                <a:solidFill>
                  <a:prstClr val="black"/>
                </a:solidFill>
              </a:rPr>
              <a:t>  A person 16 years old or older who is not working, is available for work, and has made specific efforts to find work during the previous 4 weeks.</a:t>
            </a:r>
          </a:p>
        </p:txBody>
      </p:sp>
    </p:spTree>
    <p:extLst>
      <p:ext uri="{BB962C8B-B14F-4D97-AF65-F5344CB8AC3E}">
        <p14:creationId xmlns:p14="http://schemas.microsoft.com/office/powerpoint/2010/main" val="246974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3374"/>
            <a:ext cx="8229600" cy="553998"/>
          </a:xfrm>
        </p:spPr>
        <p:txBody>
          <a:bodyPr>
            <a:spAutoFit/>
          </a:bodyPr>
          <a:lstStyle/>
          <a:p>
            <a:r>
              <a:rPr lang="en-US" sz="3600" dirty="0">
                <a:latin typeface="+mj-lt"/>
              </a:rPr>
              <a:t>Measuring Unemployment </a:t>
            </a:r>
            <a:r>
              <a:rPr lang="en-US" sz="2800" dirty="0">
                <a:latin typeface="+mj-lt"/>
              </a:rPr>
              <a:t>(1 of 2)</a:t>
            </a:r>
          </a:p>
        </p:txBody>
      </p:sp>
      <p:sp>
        <p:nvSpPr>
          <p:cNvPr id="3" name="Content Placeholder 2"/>
          <p:cNvSpPr>
            <a:spLocks noGrp="1"/>
          </p:cNvSpPr>
          <p:nvPr>
            <p:ph idx="1"/>
          </p:nvPr>
        </p:nvSpPr>
        <p:spPr>
          <a:xfrm>
            <a:off x="457200" y="1600201"/>
            <a:ext cx="8229600" cy="2039020"/>
          </a:xfrm>
        </p:spPr>
        <p:txBody>
          <a:bodyPr>
            <a:spAutoFit/>
          </a:bodyPr>
          <a:lstStyle/>
          <a:p>
            <a:pPr>
              <a:spcAft>
                <a:spcPct val="0"/>
              </a:spcAft>
            </a:pPr>
            <a:r>
              <a:rPr lang="en-US" sz="2400" b="1" dirty="0">
                <a:solidFill>
                  <a:prstClr val="black"/>
                </a:solidFill>
              </a:rPr>
              <a:t>not in the labor force </a:t>
            </a:r>
            <a:r>
              <a:rPr lang="en-US" sz="2400" dirty="0">
                <a:solidFill>
                  <a:prstClr val="black"/>
                </a:solidFill>
              </a:rPr>
              <a:t>A person who is not  looking for work because he or she does not want a job or has given up looking.</a:t>
            </a:r>
          </a:p>
          <a:p>
            <a:pPr>
              <a:spcAft>
                <a:spcPct val="0"/>
              </a:spcAft>
            </a:pPr>
            <a:r>
              <a:rPr lang="en-US" sz="2400" b="1" dirty="0">
                <a:solidFill>
                  <a:prstClr val="black"/>
                </a:solidFill>
              </a:rPr>
              <a:t>labor force </a:t>
            </a:r>
            <a:r>
              <a:rPr lang="en-US" sz="2400" dirty="0">
                <a:solidFill>
                  <a:prstClr val="black"/>
                </a:solidFill>
              </a:rPr>
              <a:t>The number of people employed plus the number of unemployed.</a:t>
            </a:r>
          </a:p>
        </p:txBody>
      </p:sp>
      <p:graphicFrame>
        <p:nvGraphicFramePr>
          <p:cNvPr id="4" name="Object 3" descr="Labor force equals employed plus unemployed"/>
          <p:cNvGraphicFramePr>
            <a:graphicFrameLocks noChangeAspect="1"/>
          </p:cNvGraphicFramePr>
          <p:nvPr>
            <p:extLst>
              <p:ext uri="{D42A27DB-BD31-4B8C-83A1-F6EECF244321}">
                <p14:modId xmlns:p14="http://schemas.microsoft.com/office/powerpoint/2010/main" val="1007080155"/>
              </p:ext>
            </p:extLst>
          </p:nvPr>
        </p:nvGraphicFramePr>
        <p:xfrm>
          <a:off x="2070100" y="3962400"/>
          <a:ext cx="5003800" cy="342900"/>
        </p:xfrm>
        <a:graphic>
          <a:graphicData uri="http://schemas.openxmlformats.org/presentationml/2006/ole">
            <mc:AlternateContent xmlns:mc="http://schemas.openxmlformats.org/markup-compatibility/2006">
              <mc:Choice xmlns:v="urn:schemas-microsoft-com:vml" Requires="v">
                <p:oleObj spid="_x0000_s4174" name="Equation" r:id="rId4" imgW="5003640" imgH="342720" progId="Equation.DSMT4">
                  <p:embed/>
                </p:oleObj>
              </mc:Choice>
              <mc:Fallback>
                <p:oleObj name="Equation" r:id="rId4" imgW="5003640" imgH="342720" progId="Equation.DSMT4">
                  <p:embed/>
                  <p:pic>
                    <p:nvPicPr>
                      <p:cNvPr id="0" name=""/>
                      <p:cNvPicPr/>
                      <p:nvPr/>
                    </p:nvPicPr>
                    <p:blipFill>
                      <a:blip r:embed="rId5"/>
                      <a:stretch>
                        <a:fillRect/>
                      </a:stretch>
                    </p:blipFill>
                    <p:spPr>
                      <a:xfrm>
                        <a:off x="2070100" y="3962400"/>
                        <a:ext cx="5003800" cy="342900"/>
                      </a:xfrm>
                      <a:prstGeom prst="rect">
                        <a:avLst/>
                      </a:prstGeom>
                    </p:spPr>
                  </p:pic>
                </p:oleObj>
              </mc:Fallback>
            </mc:AlternateContent>
          </a:graphicData>
        </a:graphic>
      </p:graphicFrame>
      <p:graphicFrame>
        <p:nvGraphicFramePr>
          <p:cNvPr id="5" name="Object 4" descr="Population equals labor force plus not in labor force"/>
          <p:cNvGraphicFramePr>
            <a:graphicFrameLocks noChangeAspect="1"/>
          </p:cNvGraphicFramePr>
          <p:nvPr>
            <p:extLst>
              <p:ext uri="{D42A27DB-BD31-4B8C-83A1-F6EECF244321}">
                <p14:modId xmlns:p14="http://schemas.microsoft.com/office/powerpoint/2010/main" val="3463373591"/>
              </p:ext>
            </p:extLst>
          </p:nvPr>
        </p:nvGraphicFramePr>
        <p:xfrm>
          <a:off x="1670050" y="4648200"/>
          <a:ext cx="5803900" cy="342900"/>
        </p:xfrm>
        <a:graphic>
          <a:graphicData uri="http://schemas.openxmlformats.org/presentationml/2006/ole">
            <mc:AlternateContent xmlns:mc="http://schemas.openxmlformats.org/markup-compatibility/2006">
              <mc:Choice xmlns:v="urn:schemas-microsoft-com:vml" Requires="v">
                <p:oleObj spid="_x0000_s4175" name="Equation" r:id="rId6" imgW="5803560" imgH="342720" progId="Equation.DSMT4">
                  <p:embed/>
                </p:oleObj>
              </mc:Choice>
              <mc:Fallback>
                <p:oleObj name="Equation" r:id="rId6" imgW="5803560" imgH="342720" progId="Equation.DSMT4">
                  <p:embed/>
                  <p:pic>
                    <p:nvPicPr>
                      <p:cNvPr id="0" name=""/>
                      <p:cNvPicPr/>
                      <p:nvPr/>
                    </p:nvPicPr>
                    <p:blipFill>
                      <a:blip r:embed="rId7"/>
                      <a:stretch>
                        <a:fillRect/>
                      </a:stretch>
                    </p:blipFill>
                    <p:spPr>
                      <a:xfrm>
                        <a:off x="1670050" y="4648200"/>
                        <a:ext cx="5803900" cy="342900"/>
                      </a:xfrm>
                      <a:prstGeom prst="rect">
                        <a:avLst/>
                      </a:prstGeom>
                    </p:spPr>
                  </p:pic>
                </p:oleObj>
              </mc:Fallback>
            </mc:AlternateContent>
          </a:graphicData>
        </a:graphic>
      </p:graphicFrame>
    </p:spTree>
    <p:extLst>
      <p:ext uri="{BB962C8B-B14F-4D97-AF65-F5344CB8AC3E}">
        <p14:creationId xmlns:p14="http://schemas.microsoft.com/office/powerpoint/2010/main" val="120121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US" sz="3600" dirty="0">
                <a:latin typeface="+mj-lt"/>
              </a:rPr>
              <a:t>Measuring Unemployment </a:t>
            </a:r>
            <a:r>
              <a:rPr lang="en-US" sz="2800" dirty="0">
                <a:latin typeface="+mj-lt"/>
              </a:rPr>
              <a:t>(2 of 2)</a:t>
            </a:r>
          </a:p>
        </p:txBody>
      </p:sp>
      <p:sp>
        <p:nvSpPr>
          <p:cNvPr id="3" name="Content Placeholder 2"/>
          <p:cNvSpPr>
            <a:spLocks noGrp="1"/>
          </p:cNvSpPr>
          <p:nvPr>
            <p:ph idx="1"/>
          </p:nvPr>
        </p:nvSpPr>
        <p:spPr>
          <a:xfrm>
            <a:off x="457200" y="1600200"/>
            <a:ext cx="8229600" cy="1107996"/>
          </a:xfrm>
        </p:spPr>
        <p:txBody>
          <a:bodyPr>
            <a:spAutoFit/>
          </a:bodyPr>
          <a:lstStyle/>
          <a:p>
            <a:pPr>
              <a:spcAft>
                <a:spcPct val="0"/>
              </a:spcAft>
            </a:pPr>
            <a:r>
              <a:rPr lang="en-US" sz="2400" b="1" dirty="0">
                <a:solidFill>
                  <a:prstClr val="black"/>
                </a:solidFill>
              </a:rPr>
              <a:t>unemployment rate </a:t>
            </a:r>
            <a:r>
              <a:rPr lang="en-US" sz="2400" dirty="0">
                <a:solidFill>
                  <a:prstClr val="black"/>
                </a:solidFill>
              </a:rPr>
              <a:t>The ratio of the number of people unemployed to the total number of people in the labor force.</a:t>
            </a:r>
          </a:p>
        </p:txBody>
      </p:sp>
      <p:graphicFrame>
        <p:nvGraphicFramePr>
          <p:cNvPr id="5" name="Object 4" descr="unemployment rate equals the fraction unemployed over employed plus unemployed"/>
          <p:cNvGraphicFramePr>
            <a:graphicFrameLocks noChangeAspect="1"/>
          </p:cNvGraphicFramePr>
          <p:nvPr>
            <p:extLst>
              <p:ext uri="{D42A27DB-BD31-4B8C-83A1-F6EECF244321}">
                <p14:modId xmlns:p14="http://schemas.microsoft.com/office/powerpoint/2010/main" val="2695407393"/>
              </p:ext>
            </p:extLst>
          </p:nvPr>
        </p:nvGraphicFramePr>
        <p:xfrm>
          <a:off x="2308225" y="2819400"/>
          <a:ext cx="4778375" cy="685800"/>
        </p:xfrm>
        <a:graphic>
          <a:graphicData uri="http://schemas.openxmlformats.org/presentationml/2006/ole">
            <mc:AlternateContent xmlns:mc="http://schemas.openxmlformats.org/markup-compatibility/2006">
              <mc:Choice xmlns:v="urn:schemas-microsoft-com:vml" Requires="v">
                <p:oleObj spid="_x0000_s2980" name="Equation" r:id="rId4" imgW="2920680" imgH="419040" progId="Equation.DSMT4">
                  <p:embed/>
                </p:oleObj>
              </mc:Choice>
              <mc:Fallback>
                <p:oleObj name="Equation" r:id="rId4" imgW="2920680" imgH="419040" progId="Equation.DSMT4">
                  <p:embed/>
                  <p:pic>
                    <p:nvPicPr>
                      <p:cNvPr id="4" name="Object 3" descr="unemployment rate equals the fraction unemployed over employed plus unemployed"/>
                      <p:cNvPicPr/>
                      <p:nvPr/>
                    </p:nvPicPr>
                    <p:blipFill>
                      <a:blip r:embed="rId5"/>
                      <a:stretch>
                        <a:fillRect/>
                      </a:stretch>
                    </p:blipFill>
                    <p:spPr>
                      <a:xfrm>
                        <a:off x="2308225" y="2819400"/>
                        <a:ext cx="4778375" cy="685800"/>
                      </a:xfrm>
                      <a:prstGeom prst="rect">
                        <a:avLst/>
                      </a:prstGeom>
                    </p:spPr>
                  </p:pic>
                </p:oleObj>
              </mc:Fallback>
            </mc:AlternateContent>
          </a:graphicData>
        </a:graphic>
      </p:graphicFrame>
      <p:sp>
        <p:nvSpPr>
          <p:cNvPr id="7" name="Content Placeholder 6"/>
          <p:cNvSpPr>
            <a:spLocks noGrp="1"/>
          </p:cNvSpPr>
          <p:nvPr>
            <p:ph idx="13"/>
          </p:nvPr>
        </p:nvSpPr>
        <p:spPr>
          <a:xfrm>
            <a:off x="457200" y="3640655"/>
            <a:ext cx="8229600" cy="738664"/>
          </a:xfrm>
        </p:spPr>
        <p:txBody>
          <a:bodyPr>
            <a:spAutoFit/>
          </a:bodyPr>
          <a:lstStyle/>
          <a:p>
            <a:pPr lvl="0"/>
            <a:r>
              <a:rPr lang="en-US" sz="2400" b="1" dirty="0">
                <a:solidFill>
                  <a:prstClr val="black"/>
                </a:solidFill>
              </a:rPr>
              <a:t>labor force participation rate </a:t>
            </a:r>
            <a:r>
              <a:rPr lang="en-US" sz="2400" dirty="0">
                <a:solidFill>
                  <a:prstClr val="black"/>
                </a:solidFill>
              </a:rPr>
              <a:t>The ratio of the labor force to the total population 16 years old or older.</a:t>
            </a:r>
          </a:p>
        </p:txBody>
      </p:sp>
      <p:graphicFrame>
        <p:nvGraphicFramePr>
          <p:cNvPr id="6" name="Object 5" descr="labor force participation rate equals labor force over population"/>
          <p:cNvGraphicFramePr>
            <a:graphicFrameLocks noChangeAspect="1"/>
          </p:cNvGraphicFramePr>
          <p:nvPr>
            <p:extLst>
              <p:ext uri="{D42A27DB-BD31-4B8C-83A1-F6EECF244321}">
                <p14:modId xmlns:p14="http://schemas.microsoft.com/office/powerpoint/2010/main" val="2931648532"/>
              </p:ext>
            </p:extLst>
          </p:nvPr>
        </p:nvGraphicFramePr>
        <p:xfrm>
          <a:off x="2546350" y="4521198"/>
          <a:ext cx="4302125" cy="685800"/>
        </p:xfrm>
        <a:graphic>
          <a:graphicData uri="http://schemas.openxmlformats.org/presentationml/2006/ole">
            <mc:AlternateContent xmlns:mc="http://schemas.openxmlformats.org/markup-compatibility/2006">
              <mc:Choice xmlns:v="urn:schemas-microsoft-com:vml" Requires="v">
                <p:oleObj spid="_x0000_s2981" name="Equation" r:id="rId6" imgW="2628720" imgH="419040" progId="Equation.DSMT4">
                  <p:embed/>
                </p:oleObj>
              </mc:Choice>
              <mc:Fallback>
                <p:oleObj name="Equation" r:id="rId6" imgW="2628720" imgH="419040" progId="Equation.DSMT4">
                  <p:embed/>
                  <p:pic>
                    <p:nvPicPr>
                      <p:cNvPr id="5" name="Object 4" descr="labor force participation rate equals labor force over population"/>
                      <p:cNvPicPr/>
                      <p:nvPr/>
                    </p:nvPicPr>
                    <p:blipFill>
                      <a:blip r:embed="rId7"/>
                      <a:stretch>
                        <a:fillRect/>
                      </a:stretch>
                    </p:blipFill>
                    <p:spPr>
                      <a:xfrm>
                        <a:off x="2546350" y="4521198"/>
                        <a:ext cx="4302125" cy="685800"/>
                      </a:xfrm>
                      <a:prstGeom prst="rect">
                        <a:avLst/>
                      </a:prstGeom>
                    </p:spPr>
                  </p:pic>
                </p:oleObj>
              </mc:Fallback>
            </mc:AlternateContent>
          </a:graphicData>
        </a:graphic>
      </p:graphicFrame>
    </p:spTree>
    <p:extLst>
      <p:ext uri="{BB962C8B-B14F-4D97-AF65-F5344CB8AC3E}">
        <p14:creationId xmlns:p14="http://schemas.microsoft.com/office/powerpoint/2010/main" val="374983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(1 of 4)</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spcBef>
                <a:spcPct val="0"/>
              </a:spcBef>
              <a:buNone/>
            </a:pPr>
            <a:r>
              <a:rPr lang="en-IN" sz="2800" b="1" dirty="0">
                <a:solidFill>
                  <a:srgbClr val="007FA3"/>
                </a:solidFill>
                <a:latin typeface="+mj-lt"/>
                <a:ea typeface="+mj-ea"/>
                <a:cs typeface="Times New Roman" panose="02020603050405020304" pitchFamily="18" charset="0"/>
              </a:rPr>
              <a:t>Time Use for the Unemployed in a Recession</a:t>
            </a:r>
          </a:p>
        </p:txBody>
      </p:sp>
      <p:sp>
        <p:nvSpPr>
          <p:cNvPr id="3" name="Content Placeholder 2"/>
          <p:cNvSpPr>
            <a:spLocks noGrp="1"/>
          </p:cNvSpPr>
          <p:nvPr>
            <p:ph idx="1"/>
          </p:nvPr>
        </p:nvSpPr>
        <p:spPr>
          <a:xfrm>
            <a:off x="457200" y="1512853"/>
            <a:ext cx="3962400" cy="3631763"/>
          </a:xfrm>
        </p:spPr>
        <p:txBody>
          <a:bodyPr wrap="square">
            <a:spAutoFit/>
          </a:bodyPr>
          <a:lstStyle/>
          <a:p>
            <a:pPr marL="0" indent="0">
              <a:spcBef>
                <a:spcPts val="600"/>
              </a:spcBef>
              <a:buNone/>
            </a:pPr>
            <a:r>
              <a:rPr lang="en-IN" sz="1800" dirty="0"/>
              <a:t>During the recession of 2008</a:t>
            </a:r>
            <a:r>
              <a:rPr lang="en-US" sz="1800" dirty="0"/>
              <a:t>–</a:t>
            </a:r>
            <a:r>
              <a:rPr lang="en-IN" sz="1800" dirty="0"/>
              <a:t>2009, aggregate market work hours in the United States decreased substantially.</a:t>
            </a:r>
          </a:p>
          <a:p>
            <a:pPr marL="0" indent="0">
              <a:spcBef>
                <a:spcPts val="600"/>
              </a:spcBef>
              <a:buNone/>
            </a:pPr>
            <a:r>
              <a:rPr lang="en-IN" sz="1800" dirty="0"/>
              <a:t>Economists found that only 2%–6% of the lost market hours went to job search. The rest went to:</a:t>
            </a:r>
          </a:p>
          <a:p>
            <a:pPr>
              <a:spcBef>
                <a:spcPts val="600"/>
              </a:spcBef>
            </a:pPr>
            <a:r>
              <a:rPr lang="en-IN" sz="1800" dirty="0"/>
              <a:t>Activities tied to longer job placement, education, etc. (12%)</a:t>
            </a:r>
          </a:p>
          <a:p>
            <a:pPr>
              <a:spcBef>
                <a:spcPts val="600"/>
              </a:spcBef>
            </a:pPr>
            <a:r>
              <a:rPr lang="en-IN" sz="1800" dirty="0"/>
              <a:t>Nonmarket work, e.g., cleaning, child care (35%)</a:t>
            </a:r>
          </a:p>
          <a:p>
            <a:pPr>
              <a:spcBef>
                <a:spcPts val="600"/>
              </a:spcBef>
            </a:pPr>
            <a:r>
              <a:rPr lang="en-IN" sz="1800" dirty="0"/>
              <a:t>Leisure activities, e.g., sleeping (about 50%)</a:t>
            </a:r>
          </a:p>
        </p:txBody>
      </p:sp>
      <p:pic>
        <p:nvPicPr>
          <p:cNvPr id="34818" name="Picture 2" descr="A photo shows a woman cleaning a door fram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0896" y="1861133"/>
            <a:ext cx="4049290" cy="271021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sz="quarter" idx="13"/>
          </p:nvPr>
        </p:nvSpPr>
        <p:spPr>
          <a:xfrm>
            <a:off x="457200" y="5225043"/>
            <a:ext cx="8205788" cy="1023357"/>
          </a:xfrm>
        </p:spPr>
        <p:txBody>
          <a:bodyPr>
            <a:spAutoFit/>
          </a:bodyPr>
          <a:lstStyle/>
          <a:p>
            <a:pPr marL="0" lvl="0" indent="0">
              <a:spcBef>
                <a:spcPts val="0"/>
              </a:spcBef>
              <a:buClrTx/>
              <a:buNone/>
            </a:pPr>
            <a:r>
              <a:rPr lang="en-IN" sz="1800" dirty="0">
                <a:solidFill>
                  <a:prstClr val="black"/>
                </a:solidFill>
              </a:rPr>
              <a:t>CRITICAL THINKING</a:t>
            </a:r>
          </a:p>
          <a:p>
            <a:pPr marL="342900" lvl="0" indent="-342900">
              <a:buFont typeface="+mj-lt"/>
              <a:buAutoNum type="arabicPeriod"/>
            </a:pPr>
            <a:r>
              <a:rPr lang="en-IN" sz="1800" dirty="0"/>
              <a:t>How would you expect the time use of the unemployed to differ in a boom time?</a:t>
            </a:r>
          </a:p>
        </p:txBody>
      </p:sp>
    </p:spTree>
    <p:extLst>
      <p:ext uri="{BB962C8B-B14F-4D97-AF65-F5344CB8AC3E}">
        <p14:creationId xmlns:p14="http://schemas.microsoft.com/office/powerpoint/2010/main" val="163495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330"/>
            <a:ext cx="8229600" cy="984885"/>
          </a:xfrm>
        </p:spPr>
        <p:txBody>
          <a:bodyPr>
            <a:spAutoFit/>
          </a:bodyPr>
          <a:lstStyle/>
          <a:p>
            <a:r>
              <a:rPr lang="en-US" sz="3200" dirty="0">
                <a:latin typeface="Arial" charset="0"/>
                <a:cs typeface="Arial" charset="0"/>
                <a:sym typeface="Wingdings 3" pitchFamily="18" charset="2"/>
              </a:rPr>
              <a:t>Table 22.1 Employed, Unemployed, and the Labor Force, 1950–2017</a:t>
            </a:r>
            <a:endParaRPr lang="en-IN" altLang="en-US" sz="3200" dirty="0">
              <a:latin typeface="+mj-lt"/>
            </a:endParaRPr>
          </a:p>
        </p:txBody>
      </p:sp>
      <p:graphicFrame>
        <p:nvGraphicFramePr>
          <p:cNvPr id="6" name="Table 1"/>
          <p:cNvGraphicFramePr>
            <a:graphicFrameLocks/>
          </p:cNvGraphicFramePr>
          <p:nvPr>
            <p:extLst>
              <p:ext uri="{D42A27DB-BD31-4B8C-83A1-F6EECF244321}">
                <p14:modId xmlns:p14="http://schemas.microsoft.com/office/powerpoint/2010/main" val="561042961"/>
              </p:ext>
            </p:extLst>
          </p:nvPr>
        </p:nvGraphicFramePr>
        <p:xfrm>
          <a:off x="457202" y="1447800"/>
          <a:ext cx="8204199" cy="3948152"/>
        </p:xfrm>
        <a:graphic>
          <a:graphicData uri="http://schemas.openxmlformats.org/drawingml/2006/table">
            <a:tbl>
              <a:tblPr firstRow="1">
                <a:tableStyleId>{0E3FDE45-AF77-4B5C-9715-49D594BDF05E}</a:tableStyleId>
              </a:tblPr>
              <a:tblGrid>
                <a:gridCol w="761998">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7"/>
                    </a:ext>
                  </a:extLst>
                </a:gridCol>
                <a:gridCol w="1295400">
                  <a:extLst>
                    <a:ext uri="{9D8B030D-6E8A-4147-A177-3AD203B41FA5}">
                      <a16:colId xmlns:a16="http://schemas.microsoft.com/office/drawing/2014/main" val="3728990203"/>
                    </a:ext>
                  </a:extLst>
                </a:gridCol>
                <a:gridCol w="1371600">
                  <a:extLst>
                    <a:ext uri="{9D8B030D-6E8A-4147-A177-3AD203B41FA5}">
                      <a16:colId xmlns:a16="http://schemas.microsoft.com/office/drawing/2014/main" val="1765194551"/>
                    </a:ext>
                  </a:extLst>
                </a:gridCol>
                <a:gridCol w="1498601">
                  <a:extLst>
                    <a:ext uri="{9D8B030D-6E8A-4147-A177-3AD203B41FA5}">
                      <a16:colId xmlns:a16="http://schemas.microsoft.com/office/drawing/2014/main" val="1516139331"/>
                    </a:ext>
                  </a:extLst>
                </a:gridCol>
              </a:tblGrid>
              <a:tr h="1236822">
                <a:tc>
                  <a:txBody>
                    <a:bodyPr/>
                    <a:lstStyle/>
                    <a:p>
                      <a:pPr marL="0" algn="ctr" defTabSz="914400" rtl="0" eaLnBrk="1" fontAlgn="ctr" latinLnBrk="0" hangingPunct="1"/>
                      <a:r>
                        <a:rPr lang="en-IN" sz="1400" kern="1200" dirty="0">
                          <a:solidFill>
                            <a:srgbClr val="007FA3"/>
                          </a:solidFill>
                          <a:latin typeface="+mn-lt"/>
                          <a:ea typeface="+mn-ea"/>
                          <a:cs typeface="Arial"/>
                        </a:rPr>
                        <a:t>Blank</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r>
                        <a:rPr lang="en-IN" sz="1400" kern="1200" dirty="0">
                          <a:solidFill>
                            <a:schemeClr val="bg1"/>
                          </a:solidFill>
                          <a:latin typeface="+mn-lt"/>
                          <a:ea typeface="+mn-ea"/>
                          <a:cs typeface="Arial"/>
                        </a:rPr>
                        <a:t>(1)</a:t>
                      </a:r>
                    </a:p>
                    <a:p>
                      <a:pPr marL="0" algn="ctr" defTabSz="914400" rtl="0" eaLnBrk="1" fontAlgn="ctr" latinLnBrk="0" hangingPunct="1"/>
                      <a:r>
                        <a:rPr lang="en-IN" sz="1400" kern="1200" dirty="0">
                          <a:solidFill>
                            <a:schemeClr val="bg1"/>
                          </a:solidFill>
                          <a:latin typeface="+mn-lt"/>
                          <a:ea typeface="+mn-ea"/>
                          <a:cs typeface="Arial"/>
                        </a:rPr>
                        <a:t>Population </a:t>
                      </a:r>
                    </a:p>
                    <a:p>
                      <a:pPr marL="0" algn="ctr" defTabSz="914400" rtl="0" eaLnBrk="1" fontAlgn="ctr" latinLnBrk="0" hangingPunct="1"/>
                      <a:r>
                        <a:rPr lang="en-IN" sz="1400" kern="1200" dirty="0">
                          <a:solidFill>
                            <a:schemeClr val="bg1"/>
                          </a:solidFill>
                          <a:latin typeface="+mn-lt"/>
                          <a:ea typeface="+mn-ea"/>
                          <a:cs typeface="Arial"/>
                        </a:rPr>
                        <a:t>16 Years </a:t>
                      </a:r>
                    </a:p>
                    <a:p>
                      <a:pPr marL="0" algn="ctr" defTabSz="914400" rtl="0" eaLnBrk="1" fontAlgn="ctr" latinLnBrk="0" hangingPunct="1"/>
                      <a:r>
                        <a:rPr lang="en-IN" sz="1400" kern="1200" dirty="0">
                          <a:solidFill>
                            <a:schemeClr val="bg1"/>
                          </a:solidFill>
                          <a:latin typeface="+mn-lt"/>
                          <a:ea typeface="+mn-ea"/>
                          <a:cs typeface="Arial"/>
                        </a:rPr>
                        <a:t>Old or Over </a:t>
                      </a:r>
                    </a:p>
                    <a:p>
                      <a:pPr marL="0" algn="ctr" defTabSz="914400" rtl="0" eaLnBrk="1" fontAlgn="ctr" latinLnBrk="0" hangingPunct="1"/>
                      <a:r>
                        <a:rPr lang="en-IN" sz="1400" kern="1200" dirty="0">
                          <a:solidFill>
                            <a:schemeClr val="bg1"/>
                          </a:solidFill>
                          <a:latin typeface="+mn-lt"/>
                          <a:ea typeface="+mn-ea"/>
                          <a:cs typeface="Arial"/>
                        </a:rPr>
                        <a:t>(Millions)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r>
                        <a:rPr lang="en-IN" sz="1400" kern="1200" dirty="0">
                          <a:solidFill>
                            <a:schemeClr val="bg1"/>
                          </a:solidFill>
                          <a:latin typeface="+mn-lt"/>
                          <a:ea typeface="+mn-ea"/>
                          <a:cs typeface="Arial"/>
                        </a:rPr>
                        <a:t>(2)</a:t>
                      </a:r>
                    </a:p>
                    <a:p>
                      <a:pPr marL="0" algn="ctr" defTabSz="914400" rtl="0" eaLnBrk="1" fontAlgn="ctr" latinLnBrk="0" hangingPunct="1"/>
                      <a:r>
                        <a:rPr lang="en-IN" sz="1400" kern="1200" dirty="0" err="1">
                          <a:solidFill>
                            <a:schemeClr val="bg1"/>
                          </a:solidFill>
                          <a:latin typeface="+mn-lt"/>
                          <a:ea typeface="+mn-ea"/>
                          <a:cs typeface="Arial"/>
                        </a:rPr>
                        <a:t>Labor</a:t>
                      </a:r>
                      <a:r>
                        <a:rPr lang="en-IN" sz="1400" kern="1200" dirty="0">
                          <a:solidFill>
                            <a:schemeClr val="bg1"/>
                          </a:solidFill>
                          <a:latin typeface="+mn-lt"/>
                          <a:ea typeface="+mn-ea"/>
                          <a:cs typeface="Arial"/>
                        </a:rPr>
                        <a:t> </a:t>
                      </a:r>
                    </a:p>
                    <a:p>
                      <a:pPr marL="0" algn="ctr" defTabSz="914400" rtl="0" eaLnBrk="1" fontAlgn="ctr" latinLnBrk="0" hangingPunct="1"/>
                      <a:r>
                        <a:rPr lang="en-IN" sz="1400" kern="1200" dirty="0">
                          <a:solidFill>
                            <a:schemeClr val="bg1"/>
                          </a:solidFill>
                          <a:latin typeface="+mn-lt"/>
                          <a:ea typeface="+mn-ea"/>
                          <a:cs typeface="Arial"/>
                        </a:rPr>
                        <a:t>Force (Millions)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r>
                        <a:rPr lang="en-IN" sz="1400" kern="1200" dirty="0">
                          <a:solidFill>
                            <a:schemeClr val="bg1"/>
                          </a:solidFill>
                          <a:latin typeface="+mn-lt"/>
                          <a:ea typeface="+mn-ea"/>
                          <a:cs typeface="Arial"/>
                        </a:rPr>
                        <a:t>(3)</a:t>
                      </a:r>
                    </a:p>
                    <a:p>
                      <a:pPr marL="0" algn="ctr" defTabSz="914400" rtl="0" eaLnBrk="1" fontAlgn="ctr" latinLnBrk="0" hangingPunct="1"/>
                      <a:r>
                        <a:rPr lang="en-IN" sz="1400" kern="1200" dirty="0">
                          <a:solidFill>
                            <a:schemeClr val="bg1"/>
                          </a:solidFill>
                          <a:latin typeface="+mn-lt"/>
                          <a:ea typeface="+mn-ea"/>
                          <a:cs typeface="Arial"/>
                        </a:rPr>
                        <a:t>Employed (Millions)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r>
                        <a:rPr lang="en-IN" sz="1400" kern="1200" dirty="0">
                          <a:solidFill>
                            <a:schemeClr val="bg1"/>
                          </a:solidFill>
                          <a:latin typeface="+mn-lt"/>
                          <a:ea typeface="+mn-ea"/>
                          <a:cs typeface="Arial"/>
                        </a:rPr>
                        <a:t>(4)</a:t>
                      </a:r>
                    </a:p>
                    <a:p>
                      <a:pPr marL="0" algn="ctr" defTabSz="914400" rtl="0" eaLnBrk="1" fontAlgn="ctr" latinLnBrk="0" hangingPunct="1"/>
                      <a:r>
                        <a:rPr lang="en-IN" sz="1400" kern="1200" dirty="0">
                          <a:solidFill>
                            <a:schemeClr val="bg1"/>
                          </a:solidFill>
                          <a:latin typeface="+mn-lt"/>
                          <a:ea typeface="+mn-ea"/>
                          <a:cs typeface="Arial"/>
                        </a:rPr>
                        <a:t>Unemployed (Millions)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r>
                        <a:rPr lang="en-IN" sz="1400" kern="1200" dirty="0">
                          <a:solidFill>
                            <a:schemeClr val="bg1"/>
                          </a:solidFill>
                          <a:latin typeface="+mn-lt"/>
                          <a:ea typeface="+mn-ea"/>
                          <a:cs typeface="Arial"/>
                        </a:rPr>
                        <a:t>(5)</a:t>
                      </a:r>
                    </a:p>
                    <a:p>
                      <a:pPr marL="0" algn="ctr" defTabSz="914400" rtl="0" eaLnBrk="1" fontAlgn="ctr" latinLnBrk="0" hangingPunct="1"/>
                      <a:r>
                        <a:rPr lang="en-IN" sz="1400" kern="1200" dirty="0" err="1">
                          <a:solidFill>
                            <a:schemeClr val="bg1"/>
                          </a:solidFill>
                          <a:latin typeface="+mn-lt"/>
                          <a:ea typeface="+mn-ea"/>
                          <a:cs typeface="Arial"/>
                        </a:rPr>
                        <a:t>Labor</a:t>
                      </a:r>
                      <a:r>
                        <a:rPr lang="en-IN" sz="1400" kern="1200" dirty="0">
                          <a:solidFill>
                            <a:schemeClr val="bg1"/>
                          </a:solidFill>
                          <a:latin typeface="+mn-lt"/>
                          <a:ea typeface="+mn-ea"/>
                          <a:cs typeface="Arial"/>
                        </a:rPr>
                        <a:t> Force Participation Rate (Percentage Points)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r>
                        <a:rPr lang="en-IN" sz="1400" kern="1200" dirty="0">
                          <a:solidFill>
                            <a:schemeClr val="bg1"/>
                          </a:solidFill>
                          <a:latin typeface="+mn-lt"/>
                          <a:ea typeface="+mn-ea"/>
                          <a:cs typeface="Arial"/>
                        </a:rPr>
                        <a:t>(6)</a:t>
                      </a:r>
                    </a:p>
                    <a:p>
                      <a:pPr marL="0" algn="ctr" defTabSz="914400" rtl="0" eaLnBrk="1" fontAlgn="ctr" latinLnBrk="0" hangingPunct="1"/>
                      <a:r>
                        <a:rPr lang="en-IN" sz="1400" kern="1200" dirty="0">
                          <a:solidFill>
                            <a:schemeClr val="bg1"/>
                          </a:solidFill>
                          <a:latin typeface="+mn-lt"/>
                          <a:ea typeface="+mn-ea"/>
                          <a:cs typeface="Arial"/>
                        </a:rPr>
                        <a:t>Unemployment Rate (Percentage Points)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04800">
                <a:tc>
                  <a:txBody>
                    <a:bodyPr/>
                    <a:lstStyle/>
                    <a:p>
                      <a:pPr marL="0" algn="ctr" defTabSz="914400" rtl="0" eaLnBrk="1" fontAlgn="ctr" latinLnBrk="0" hangingPunct="1"/>
                      <a:r>
                        <a:rPr lang="en-IN" sz="1400" kern="1200" dirty="0">
                          <a:solidFill>
                            <a:schemeClr val="tx1"/>
                          </a:solidFill>
                          <a:latin typeface="+mn-lt"/>
                          <a:ea typeface="+mn-ea"/>
                          <a:cs typeface="Arial"/>
                        </a:rPr>
                        <a:t>1950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105.0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62.2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58.9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3.3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59.2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5.3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442952">
                <a:tc>
                  <a:txBody>
                    <a:bodyPr/>
                    <a:lstStyle/>
                    <a:p>
                      <a:pPr marL="0" algn="ctr" defTabSz="914400" rtl="0" eaLnBrk="1" fontAlgn="ctr" latinLnBrk="0" hangingPunct="1"/>
                      <a:r>
                        <a:rPr lang="en-IN" sz="1400" kern="1200" dirty="0">
                          <a:solidFill>
                            <a:schemeClr val="tx1"/>
                          </a:solidFill>
                          <a:latin typeface="+mn-lt"/>
                          <a:ea typeface="+mn-ea"/>
                          <a:cs typeface="Arial"/>
                        </a:rPr>
                        <a:t>1960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117.2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69.6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65.8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3.9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59.4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5.5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77339">
                <a:tc>
                  <a:txBody>
                    <a:bodyPr/>
                    <a:lstStyle/>
                    <a:p>
                      <a:pPr marL="0" algn="ctr" defTabSz="914400" rtl="0" eaLnBrk="1" fontAlgn="ctr" latinLnBrk="0" hangingPunct="1"/>
                      <a:r>
                        <a:rPr lang="en-IN" sz="1400" kern="1200" dirty="0">
                          <a:solidFill>
                            <a:schemeClr val="tx1"/>
                          </a:solidFill>
                          <a:latin typeface="+mn-lt"/>
                          <a:ea typeface="+mn-ea"/>
                          <a:cs typeface="Arial"/>
                        </a:rPr>
                        <a:t>1970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137.1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82.8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78.7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4.1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60.4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4.9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332638973"/>
                  </a:ext>
                </a:extLst>
              </a:tr>
              <a:tr h="277339">
                <a:tc>
                  <a:txBody>
                    <a:bodyPr/>
                    <a:lstStyle/>
                    <a:p>
                      <a:pPr marL="0" algn="ctr" defTabSz="914400" rtl="0" eaLnBrk="1" fontAlgn="ctr" latinLnBrk="0" hangingPunct="1"/>
                      <a:r>
                        <a:rPr lang="en-IN" sz="1400" kern="1200" dirty="0">
                          <a:solidFill>
                            <a:schemeClr val="tx1"/>
                          </a:solidFill>
                          <a:latin typeface="+mn-lt"/>
                          <a:ea typeface="+mn-ea"/>
                          <a:cs typeface="Arial"/>
                        </a:rPr>
                        <a:t>1980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167.7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106.9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99.3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7.6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63.8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7.1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538124722"/>
                  </a:ext>
                </a:extLst>
              </a:tr>
              <a:tr h="277339">
                <a:tc>
                  <a:txBody>
                    <a:bodyPr/>
                    <a:lstStyle/>
                    <a:p>
                      <a:pPr marL="0" algn="ctr" defTabSz="914400" rtl="0" eaLnBrk="1" fontAlgn="ctr" latinLnBrk="0" hangingPunct="1"/>
                      <a:r>
                        <a:rPr lang="en-IN" sz="1400" kern="1200" dirty="0">
                          <a:solidFill>
                            <a:schemeClr val="tx1"/>
                          </a:solidFill>
                          <a:latin typeface="+mn-lt"/>
                          <a:ea typeface="+mn-ea"/>
                          <a:cs typeface="Arial"/>
                        </a:rPr>
                        <a:t>1990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189.2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125.8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118.8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7.0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66.5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5.6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124357435"/>
                  </a:ext>
                </a:extLst>
              </a:tr>
              <a:tr h="277339">
                <a:tc>
                  <a:txBody>
                    <a:bodyPr/>
                    <a:lstStyle/>
                    <a:p>
                      <a:pPr marL="0" algn="ctr" defTabSz="914400" rtl="0" eaLnBrk="1" fontAlgn="ctr" latinLnBrk="0" hangingPunct="1"/>
                      <a:r>
                        <a:rPr lang="en-IN" sz="1400" kern="1200" dirty="0">
                          <a:solidFill>
                            <a:schemeClr val="tx1"/>
                          </a:solidFill>
                          <a:latin typeface="+mn-lt"/>
                          <a:ea typeface="+mn-ea"/>
                          <a:cs typeface="Arial"/>
                        </a:rPr>
                        <a:t>2000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212.6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142.6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136.9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5.7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67.1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4.0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603622941"/>
                  </a:ext>
                </a:extLst>
              </a:tr>
              <a:tr h="277339">
                <a:tc>
                  <a:txBody>
                    <a:bodyPr/>
                    <a:lstStyle/>
                    <a:p>
                      <a:pPr marL="0" algn="ctr" defTabSz="914400" rtl="0" eaLnBrk="1" fontAlgn="ctr" latinLnBrk="0" hangingPunct="1"/>
                      <a:r>
                        <a:rPr lang="en-IN" sz="1400" kern="1200" dirty="0">
                          <a:solidFill>
                            <a:schemeClr val="tx1"/>
                          </a:solidFill>
                          <a:latin typeface="+mn-lt"/>
                          <a:ea typeface="+mn-ea"/>
                          <a:cs typeface="Arial"/>
                        </a:rPr>
                        <a:t>2010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237.8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153.9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139.1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14.8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64.7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9.6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977354877"/>
                  </a:ext>
                </a:extLst>
              </a:tr>
              <a:tr h="277339">
                <a:tc>
                  <a:txBody>
                    <a:bodyPr/>
                    <a:lstStyle/>
                    <a:p>
                      <a:pPr marL="0" algn="ctr" defTabSz="914400" rtl="0" eaLnBrk="1" fontAlgn="ctr" latinLnBrk="0" hangingPunct="1"/>
                      <a:r>
                        <a:rPr lang="en-IN" sz="1400" kern="1200" dirty="0">
                          <a:solidFill>
                            <a:schemeClr val="tx1"/>
                          </a:solidFill>
                          <a:latin typeface="+mn-lt"/>
                          <a:ea typeface="+mn-ea"/>
                          <a:cs typeface="Arial"/>
                        </a:rPr>
                        <a:t>2017</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255.1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160.3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153.3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7.0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62.9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400" kern="1200" dirty="0">
                          <a:solidFill>
                            <a:schemeClr val="tx1"/>
                          </a:solidFill>
                          <a:latin typeface="+mn-lt"/>
                          <a:ea typeface="+mn-ea"/>
                          <a:cs typeface="Arial"/>
                        </a:rPr>
                        <a:t>4.4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890240875"/>
                  </a:ext>
                </a:extLst>
              </a:tr>
            </a:tbl>
          </a:graphicData>
        </a:graphic>
      </p:graphicFrame>
      <p:sp>
        <p:nvSpPr>
          <p:cNvPr id="4" name="Content Placeholder 2"/>
          <p:cNvSpPr>
            <a:spLocks noGrp="1"/>
          </p:cNvSpPr>
          <p:nvPr>
            <p:ph idx="1"/>
          </p:nvPr>
        </p:nvSpPr>
        <p:spPr>
          <a:xfrm>
            <a:off x="457200" y="5638800"/>
            <a:ext cx="8229600" cy="261610"/>
          </a:xfrm>
        </p:spPr>
        <p:txBody>
          <a:bodyPr>
            <a:spAutoFit/>
          </a:bodyPr>
          <a:lstStyle/>
          <a:p>
            <a:pPr marL="0" indent="0">
              <a:buNone/>
            </a:pPr>
            <a:r>
              <a:rPr lang="en-US" sz="1700" i="1" dirty="0"/>
              <a:t>Note:</a:t>
            </a:r>
            <a:r>
              <a:rPr lang="en-US" sz="1700" dirty="0"/>
              <a:t> Figures are civilian only (Military excluded).</a:t>
            </a:r>
            <a:endParaRPr lang="en-US" sz="1700" i="1" dirty="0"/>
          </a:p>
        </p:txBody>
      </p:sp>
      <p:sp>
        <p:nvSpPr>
          <p:cNvPr id="5" name="Content Placeholder 2"/>
          <p:cNvSpPr>
            <a:spLocks noGrp="1"/>
          </p:cNvSpPr>
          <p:nvPr>
            <p:ph idx="1"/>
          </p:nvPr>
        </p:nvSpPr>
        <p:spPr>
          <a:xfrm>
            <a:off x="457200" y="6019800"/>
            <a:ext cx="8229600" cy="261610"/>
          </a:xfrm>
        </p:spPr>
        <p:txBody>
          <a:bodyPr>
            <a:spAutoFit/>
          </a:bodyPr>
          <a:lstStyle/>
          <a:p>
            <a:pPr marL="0" indent="0">
              <a:buNone/>
            </a:pPr>
            <a:r>
              <a:rPr lang="en-US" sz="1700" i="1" dirty="0"/>
              <a:t>Source:</a:t>
            </a:r>
            <a:r>
              <a:rPr lang="en-US" sz="1700" dirty="0"/>
              <a:t> Economic Report of the President, 2018 and U.S. Bureau of Labor Statistics.</a:t>
            </a:r>
            <a:endParaRPr lang="en-US" sz="1700" i="1" dirty="0"/>
          </a:p>
        </p:txBody>
      </p:sp>
    </p:spTree>
    <p:extLst>
      <p:ext uri="{BB962C8B-B14F-4D97-AF65-F5344CB8AC3E}">
        <p14:creationId xmlns:p14="http://schemas.microsoft.com/office/powerpoint/2010/main" val="236897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874"/>
            <a:ext cx="8229600" cy="1107996"/>
          </a:xfrm>
        </p:spPr>
        <p:txBody>
          <a:bodyPr>
            <a:spAutoFit/>
          </a:bodyPr>
          <a:lstStyle/>
          <a:p>
            <a:r>
              <a:rPr lang="en-US" dirty="0"/>
              <a:t>Components of the Unemployment Rate </a:t>
            </a:r>
            <a:r>
              <a:rPr lang="en-US" sz="2800" dirty="0"/>
              <a:t>(1 of 3)</a:t>
            </a:r>
          </a:p>
        </p:txBody>
      </p:sp>
      <p:sp>
        <p:nvSpPr>
          <p:cNvPr id="11" name="Content Placeholder 7"/>
          <p:cNvSpPr>
            <a:spLocks noGrp="1"/>
          </p:cNvSpPr>
          <p:nvPr>
            <p:ph idx="1"/>
          </p:nvPr>
        </p:nvSpPr>
        <p:spPr>
          <a:xfrm>
            <a:off x="457200" y="1371600"/>
            <a:ext cx="8205788" cy="304799"/>
          </a:xfrm>
        </p:spPr>
        <p:txBody>
          <a:bodyPr/>
          <a:lstStyle/>
          <a:p>
            <a:pPr marL="0" indent="0">
              <a:buClr>
                <a:srgbClr val="0070C0"/>
              </a:buClr>
              <a:buNone/>
            </a:pPr>
            <a:r>
              <a:rPr lang="en-US" sz="2000" b="1" dirty="0"/>
              <a:t>Unemployment Rates for Different Demographic Group</a:t>
            </a:r>
          </a:p>
        </p:txBody>
      </p:sp>
      <p:sp>
        <p:nvSpPr>
          <p:cNvPr id="13" name="Content Placeholder 7"/>
          <p:cNvSpPr>
            <a:spLocks noGrp="1"/>
          </p:cNvSpPr>
          <p:nvPr>
            <p:ph idx="1"/>
          </p:nvPr>
        </p:nvSpPr>
        <p:spPr>
          <a:xfrm>
            <a:off x="457200" y="1752601"/>
            <a:ext cx="8205788" cy="615553"/>
          </a:xfrm>
        </p:spPr>
        <p:txBody>
          <a:bodyPr>
            <a:spAutoFit/>
          </a:bodyPr>
          <a:lstStyle/>
          <a:p>
            <a:pPr marL="0" lvl="0" indent="0">
              <a:spcBef>
                <a:spcPts val="0"/>
              </a:spcBef>
              <a:buNone/>
            </a:pPr>
            <a:r>
              <a:rPr lang="en-US" sz="2000" b="1" dirty="0">
                <a:solidFill>
                  <a:prstClr val="black"/>
                </a:solidFill>
              </a:rPr>
              <a:t>Table 22.2 Unemployment Rates by Demographic Group, 1982 and 2018</a:t>
            </a:r>
            <a:endParaRPr lang="en-US" sz="1100" dirty="0">
              <a:solidFill>
                <a:prstClr val="black"/>
              </a:solidFill>
            </a:endParaRPr>
          </a:p>
        </p:txBody>
      </p:sp>
      <p:graphicFrame>
        <p:nvGraphicFramePr>
          <p:cNvPr id="7" name="Table 1"/>
          <p:cNvGraphicFramePr>
            <a:graphicFrameLocks/>
          </p:cNvGraphicFramePr>
          <p:nvPr>
            <p:extLst>
              <p:ext uri="{D42A27DB-BD31-4B8C-83A1-F6EECF244321}">
                <p14:modId xmlns:p14="http://schemas.microsoft.com/office/powerpoint/2010/main" val="552779940"/>
              </p:ext>
            </p:extLst>
          </p:nvPr>
        </p:nvGraphicFramePr>
        <p:xfrm>
          <a:off x="457201" y="2438400"/>
          <a:ext cx="8204200" cy="3618426"/>
        </p:xfrm>
        <a:graphic>
          <a:graphicData uri="http://schemas.openxmlformats.org/drawingml/2006/table">
            <a:tbl>
              <a:tblPr firstRow="1">
                <a:tableStyleId>{0E3FDE45-AF77-4B5C-9715-49D594BDF05E}</a:tableStyleId>
              </a:tblPr>
              <a:tblGrid>
                <a:gridCol w="2085813">
                  <a:extLst>
                    <a:ext uri="{9D8B030D-6E8A-4147-A177-3AD203B41FA5}">
                      <a16:colId xmlns:a16="http://schemas.microsoft.com/office/drawing/2014/main" val="20000"/>
                    </a:ext>
                  </a:extLst>
                </a:gridCol>
                <a:gridCol w="2016284">
                  <a:extLst>
                    <a:ext uri="{9D8B030D-6E8A-4147-A177-3AD203B41FA5}">
                      <a16:colId xmlns:a16="http://schemas.microsoft.com/office/drawing/2014/main" val="20001"/>
                    </a:ext>
                  </a:extLst>
                </a:gridCol>
                <a:gridCol w="1946761">
                  <a:extLst>
                    <a:ext uri="{9D8B030D-6E8A-4147-A177-3AD203B41FA5}">
                      <a16:colId xmlns:a16="http://schemas.microsoft.com/office/drawing/2014/main" val="20002"/>
                    </a:ext>
                  </a:extLst>
                </a:gridCol>
                <a:gridCol w="2155342">
                  <a:extLst>
                    <a:ext uri="{9D8B030D-6E8A-4147-A177-3AD203B41FA5}">
                      <a16:colId xmlns:a16="http://schemas.microsoft.com/office/drawing/2014/main" val="20007"/>
                    </a:ext>
                  </a:extLst>
                </a:gridCol>
              </a:tblGrid>
              <a:tr h="408296">
                <a:tc>
                  <a:txBody>
                    <a:bodyPr/>
                    <a:lstStyle/>
                    <a:p>
                      <a:pPr marL="0" algn="ctr" defTabSz="914400" rtl="0" eaLnBrk="1" fontAlgn="ctr" latinLnBrk="0" hangingPunct="1"/>
                      <a:r>
                        <a:rPr lang="en-IN" sz="1700" kern="1200" dirty="0">
                          <a:solidFill>
                            <a:srgbClr val="007FA3"/>
                          </a:solidFill>
                          <a:latin typeface="+mn-lt"/>
                          <a:ea typeface="+mn-ea"/>
                          <a:cs typeface="Arial"/>
                        </a:rPr>
                        <a:t>Blank</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r>
                        <a:rPr lang="en-IN" sz="1700" kern="1200" dirty="0">
                          <a:solidFill>
                            <a:schemeClr val="bg1"/>
                          </a:solidFill>
                          <a:latin typeface="+mn-lt"/>
                          <a:ea typeface="+mn-ea"/>
                          <a:cs typeface="Arial"/>
                        </a:rPr>
                        <a:t>Years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r>
                        <a:rPr lang="en-IN" sz="1700" kern="1200" dirty="0">
                          <a:solidFill>
                            <a:schemeClr val="bg1"/>
                          </a:solidFill>
                          <a:latin typeface="+mn-lt"/>
                          <a:ea typeface="+mn-ea"/>
                          <a:cs typeface="Arial"/>
                        </a:rPr>
                        <a:t>November 1982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algn="ctr" defTabSz="914400" rtl="0" eaLnBrk="1" fontAlgn="ctr" latinLnBrk="0" hangingPunct="1"/>
                      <a:r>
                        <a:rPr lang="en-IN" sz="1700" kern="1200" dirty="0">
                          <a:solidFill>
                            <a:schemeClr val="bg1"/>
                          </a:solidFill>
                          <a:latin typeface="+mn-lt"/>
                          <a:ea typeface="+mn-ea"/>
                          <a:cs typeface="Arial"/>
                        </a:rPr>
                        <a:t>February 2018</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57234">
                <a:tc>
                  <a:txBody>
                    <a:bodyPr/>
                    <a:lstStyle/>
                    <a:p>
                      <a:pPr marL="0" algn="ctr" defTabSz="914400" rtl="0" eaLnBrk="1" fontAlgn="ctr" latinLnBrk="0" hangingPunct="1"/>
                      <a:r>
                        <a:rPr lang="en-IN" sz="1700" u="sng" kern="1200" dirty="0">
                          <a:solidFill>
                            <a:schemeClr val="tx1"/>
                          </a:solidFill>
                          <a:latin typeface="+mn-lt"/>
                          <a:ea typeface="+mn-ea"/>
                          <a:cs typeface="Arial"/>
                        </a:rPr>
                        <a:t>Total</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rgbClr val="D4EAE4"/>
                          </a:solidFill>
                          <a:latin typeface="+mn-lt"/>
                          <a:ea typeface="+mn-ea"/>
                          <a:cs typeface="Arial"/>
                        </a:rPr>
                        <a:t>Blank</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u="sng" kern="1200" dirty="0">
                          <a:solidFill>
                            <a:schemeClr val="tx1"/>
                          </a:solidFill>
                          <a:latin typeface="+mn-lt"/>
                          <a:ea typeface="+mn-ea"/>
                          <a:cs typeface="Arial"/>
                        </a:rPr>
                        <a:t>10.8</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u="sng" kern="1200" dirty="0">
                          <a:solidFill>
                            <a:schemeClr val="tx1"/>
                          </a:solidFill>
                          <a:latin typeface="+mn-lt"/>
                          <a:ea typeface="+mn-ea"/>
                          <a:cs typeface="Arial"/>
                        </a:rPr>
                        <a:t>4.1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34021">
                <a:tc>
                  <a:txBody>
                    <a:bodyPr/>
                    <a:lstStyle/>
                    <a:p>
                      <a:pPr marL="0" algn="ctr" defTabSz="914400" rtl="0" eaLnBrk="1" fontAlgn="ctr" latinLnBrk="0" hangingPunct="1"/>
                      <a:r>
                        <a:rPr lang="en-IN" sz="1700" kern="1200" dirty="0">
                          <a:solidFill>
                            <a:schemeClr val="tx1"/>
                          </a:solidFill>
                          <a:latin typeface="+mn-lt"/>
                          <a:ea typeface="+mn-ea"/>
                          <a:cs typeface="Arial"/>
                        </a:rPr>
                        <a:t>White</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rgbClr val="D4EAE4"/>
                          </a:solidFill>
                          <a:latin typeface="+mn-lt"/>
                          <a:ea typeface="+mn-ea"/>
                          <a:cs typeface="Arial"/>
                        </a:rPr>
                        <a:t>Blank</a:t>
                      </a:r>
                      <a:endParaRPr lang="en-IN" sz="1700" kern="1200" dirty="0">
                        <a:solidFill>
                          <a:schemeClr val="tx1"/>
                        </a:solidFill>
                        <a:latin typeface="+mn-lt"/>
                        <a:ea typeface="+mn-ea"/>
                        <a:cs typeface="Aria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9.6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3.7</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181400">
                <a:tc>
                  <a:txBody>
                    <a:bodyPr/>
                    <a:lstStyle/>
                    <a:p>
                      <a:pPr marL="0" algn="ctr" defTabSz="914400" rtl="0" eaLnBrk="1" fontAlgn="ctr" latinLnBrk="0" hangingPunct="1"/>
                      <a:r>
                        <a:rPr lang="en-IN" sz="1700" kern="1200" dirty="0">
                          <a:solidFill>
                            <a:schemeClr val="tx1"/>
                          </a:solidFill>
                          <a:latin typeface="+mn-lt"/>
                          <a:ea typeface="+mn-ea"/>
                          <a:cs typeface="Arial"/>
                        </a:rPr>
                        <a:t>Men</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20+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9.0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3.4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332638973"/>
                  </a:ext>
                </a:extLst>
              </a:tr>
              <a:tr h="181400">
                <a:tc>
                  <a:txBody>
                    <a:bodyPr/>
                    <a:lstStyle/>
                    <a:p>
                      <a:pPr marL="0" algn="ctr" defTabSz="914400" rtl="0" eaLnBrk="1" fontAlgn="ctr" latinLnBrk="0" hangingPunct="1"/>
                      <a:r>
                        <a:rPr lang="en-IN" sz="1700" kern="1200" dirty="0">
                          <a:solidFill>
                            <a:schemeClr val="tx1"/>
                          </a:solidFill>
                          <a:latin typeface="+mn-lt"/>
                          <a:ea typeface="+mn-ea"/>
                          <a:cs typeface="Arial"/>
                        </a:rPr>
                        <a:t>Women</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20+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8.1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3.3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538124722"/>
                  </a:ext>
                </a:extLst>
              </a:tr>
              <a:tr h="181400">
                <a:tc>
                  <a:txBody>
                    <a:bodyPr/>
                    <a:lstStyle/>
                    <a:p>
                      <a:pPr marL="0" algn="ctr" defTabSz="914400" rtl="0" eaLnBrk="1" fontAlgn="ctr" latinLnBrk="0" hangingPunct="1"/>
                      <a:r>
                        <a:rPr lang="en-IN" sz="1700" kern="1200" dirty="0">
                          <a:solidFill>
                            <a:schemeClr val="tx1"/>
                          </a:solidFill>
                          <a:latin typeface="+mn-lt"/>
                          <a:ea typeface="+mn-ea"/>
                          <a:cs typeface="Arial"/>
                        </a:rPr>
                        <a:t>Both sexes</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16</a:t>
                      </a:r>
                      <a:r>
                        <a:rPr lang="en-IN" sz="1700" kern="1200" dirty="0">
                          <a:solidFill>
                            <a:schemeClr val="tx1"/>
                          </a:solidFill>
                          <a:latin typeface="+mn-lt"/>
                          <a:ea typeface="+mn-ea"/>
                          <a:cs typeface="Arial"/>
                          <a:sym typeface="Symbol"/>
                        </a:rPr>
                        <a:t>-</a:t>
                      </a:r>
                      <a:r>
                        <a:rPr lang="en-IN" sz="1700" kern="1200" dirty="0">
                          <a:solidFill>
                            <a:schemeClr val="tx1"/>
                          </a:solidFill>
                          <a:latin typeface="+mn-lt"/>
                          <a:ea typeface="+mn-ea"/>
                          <a:cs typeface="Arial"/>
                        </a:rPr>
                        <a:t>19</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21.3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12.6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124357435"/>
                  </a:ext>
                </a:extLst>
              </a:tr>
              <a:tr h="181400">
                <a:tc>
                  <a:txBody>
                    <a:bodyPr/>
                    <a:lstStyle/>
                    <a:p>
                      <a:pPr marL="0" algn="ctr" defTabSz="914400" rtl="0" eaLnBrk="1" fontAlgn="ctr" latinLnBrk="0" hangingPunct="1"/>
                      <a:r>
                        <a:rPr lang="en-IN" sz="1700" kern="1200" dirty="0">
                          <a:solidFill>
                            <a:schemeClr val="tx1"/>
                          </a:solidFill>
                          <a:latin typeface="+mn-lt"/>
                          <a:ea typeface="+mn-ea"/>
                          <a:cs typeface="Arial"/>
                        </a:rPr>
                        <a:t>African American</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rgbClr val="D4EAE4"/>
                          </a:solidFill>
                          <a:latin typeface="+mn-lt"/>
                          <a:ea typeface="+mn-ea"/>
                          <a:cs typeface="Arial"/>
                        </a:rPr>
                        <a:t>Blank</a:t>
                      </a:r>
                      <a:endParaRPr lang="en-IN" sz="1700" kern="1200" dirty="0">
                        <a:solidFill>
                          <a:schemeClr val="tx1"/>
                        </a:solidFill>
                        <a:latin typeface="+mn-lt"/>
                        <a:ea typeface="+mn-ea"/>
                        <a:cs typeface="Aria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20.2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6.9</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603622941"/>
                  </a:ext>
                </a:extLst>
              </a:tr>
              <a:tr h="181400">
                <a:tc>
                  <a:txBody>
                    <a:bodyPr/>
                    <a:lstStyle/>
                    <a:p>
                      <a:pPr marL="0" algn="ctr" defTabSz="914400" rtl="0" eaLnBrk="1" fontAlgn="ctr" latinLnBrk="0" hangingPunct="1"/>
                      <a:r>
                        <a:rPr lang="en-IN" sz="1700" kern="1200" dirty="0">
                          <a:solidFill>
                            <a:schemeClr val="tx1"/>
                          </a:solidFill>
                          <a:latin typeface="+mn-lt"/>
                          <a:ea typeface="+mn-ea"/>
                          <a:cs typeface="Arial"/>
                        </a:rPr>
                        <a:t>Men</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20+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19.3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5.9</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977354877"/>
                  </a:ext>
                </a:extLst>
              </a:tr>
              <a:tr h="285182">
                <a:tc>
                  <a:txBody>
                    <a:bodyPr/>
                    <a:lstStyle/>
                    <a:p>
                      <a:pPr marL="0" algn="ctr" defTabSz="914400" rtl="0" eaLnBrk="1" fontAlgn="ctr" latinLnBrk="0" hangingPunct="1"/>
                      <a:r>
                        <a:rPr lang="en-IN" sz="1700" kern="1200" dirty="0">
                          <a:solidFill>
                            <a:schemeClr val="tx1"/>
                          </a:solidFill>
                          <a:latin typeface="+mn-lt"/>
                          <a:ea typeface="+mn-ea"/>
                          <a:cs typeface="Arial"/>
                        </a:rPr>
                        <a:t>Women</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20+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16.5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6.2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3245545817"/>
                  </a:ext>
                </a:extLst>
              </a:tr>
              <a:tr h="399256">
                <a:tc>
                  <a:txBody>
                    <a:bodyPr/>
                    <a:lstStyle/>
                    <a:p>
                      <a:pPr marL="0" algn="ctr" defTabSz="914400" rtl="0" eaLnBrk="1" fontAlgn="ctr" latinLnBrk="0" hangingPunct="1"/>
                      <a:r>
                        <a:rPr lang="en-IN" sz="1700" kern="1200" dirty="0">
                          <a:solidFill>
                            <a:schemeClr val="tx1"/>
                          </a:solidFill>
                          <a:latin typeface="+mn-lt"/>
                          <a:ea typeface="+mn-ea"/>
                          <a:cs typeface="Arial"/>
                        </a:rPr>
                        <a:t>Both sexes</a:t>
                      </a: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16</a:t>
                      </a:r>
                      <a:r>
                        <a:rPr lang="en-IN" sz="1700" kern="1200" dirty="0">
                          <a:solidFill>
                            <a:schemeClr val="tx1"/>
                          </a:solidFill>
                          <a:latin typeface="+mn-lt"/>
                          <a:ea typeface="+mn-ea"/>
                          <a:cs typeface="Arial"/>
                          <a:sym typeface="Symbol"/>
                        </a:rPr>
                        <a:t>-</a:t>
                      </a:r>
                      <a:r>
                        <a:rPr lang="en-IN" sz="1700" kern="1200" dirty="0">
                          <a:solidFill>
                            <a:schemeClr val="tx1"/>
                          </a:solidFill>
                          <a:latin typeface="+mn-lt"/>
                          <a:ea typeface="+mn-ea"/>
                          <a:cs typeface="Arial"/>
                        </a:rPr>
                        <a:t>19</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49.5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700" kern="1200" dirty="0">
                          <a:solidFill>
                            <a:schemeClr val="tx1"/>
                          </a:solidFill>
                          <a:latin typeface="+mn-lt"/>
                          <a:ea typeface="+mn-ea"/>
                          <a:cs typeface="Arial"/>
                        </a:rPr>
                        <a:t>27.2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4036880494"/>
                  </a:ext>
                </a:extLst>
              </a:tr>
            </a:tbl>
          </a:graphicData>
        </a:graphic>
      </p:graphicFrame>
      <p:sp>
        <p:nvSpPr>
          <p:cNvPr id="8" name="Content Placeholder 7"/>
          <p:cNvSpPr>
            <a:spLocks noGrp="1"/>
          </p:cNvSpPr>
          <p:nvPr>
            <p:ph idx="1"/>
          </p:nvPr>
        </p:nvSpPr>
        <p:spPr>
          <a:xfrm>
            <a:off x="457200" y="6118322"/>
            <a:ext cx="8205788" cy="277090"/>
          </a:xfrm>
        </p:spPr>
        <p:txBody>
          <a:bodyPr/>
          <a:lstStyle/>
          <a:p>
            <a:pPr marL="0" indent="0">
              <a:buClr>
                <a:srgbClr val="0070C0"/>
              </a:buClr>
              <a:buNone/>
            </a:pPr>
            <a:r>
              <a:rPr lang="en-US" i="1" dirty="0"/>
              <a:t>Source: </a:t>
            </a:r>
            <a:r>
              <a:rPr lang="en-US" dirty="0"/>
              <a:t>U.S. Bureau of Labor Statistics. Data are seasonally adjusted.</a:t>
            </a:r>
          </a:p>
        </p:txBody>
      </p:sp>
    </p:spTree>
    <p:extLst>
      <p:ext uri="{BB962C8B-B14F-4D97-AF65-F5344CB8AC3E}">
        <p14:creationId xmlns:p14="http://schemas.microsoft.com/office/powerpoint/2010/main" val="95814485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2872</TotalTime>
  <Words>2583</Words>
  <Application>Microsoft Office PowerPoint</Application>
  <PresentationFormat>On-screen Show (4:3)</PresentationFormat>
  <Paragraphs>625</Paragraphs>
  <Slides>33</Slides>
  <Notes>33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Times New Roman</vt:lpstr>
      <vt:lpstr>Verdana</vt:lpstr>
      <vt:lpstr>Wingdings</vt:lpstr>
      <vt:lpstr>508 Lecture</vt:lpstr>
      <vt:lpstr>Equation</vt:lpstr>
      <vt:lpstr>Principles of Economics</vt:lpstr>
      <vt:lpstr>Chapter Outline and Learning Objectives (1 of 2)</vt:lpstr>
      <vt:lpstr>Chapter 22 Unemployment, Inflation, and Long-Run Growth</vt:lpstr>
      <vt:lpstr>Unemployment</vt:lpstr>
      <vt:lpstr>Measuring Unemployment (1 of 2)</vt:lpstr>
      <vt:lpstr>Measuring Unemployment (2 of 2)</vt:lpstr>
      <vt:lpstr>Economics In Practice (1 of 4)</vt:lpstr>
      <vt:lpstr>Table 22.1 Employed, Unemployed, and the Labor Force, 1950–2017</vt:lpstr>
      <vt:lpstr>Components of the Unemployment Rate (1 of 3)</vt:lpstr>
      <vt:lpstr>Components of the Unemployment Rate (2 of 3)</vt:lpstr>
      <vt:lpstr>Components of the Unemployment Rate (3 of 3)</vt:lpstr>
      <vt:lpstr>Economics In Practice (2 of 4)</vt:lpstr>
      <vt:lpstr>The Duration of Unemployment</vt:lpstr>
      <vt:lpstr>Economics In Practice (3 of 4)</vt:lpstr>
      <vt:lpstr>The Costs of Unemployment (1 of 4)</vt:lpstr>
      <vt:lpstr>The Costs of Unemployment (2 of 4)</vt:lpstr>
      <vt:lpstr>The Costs of Unemployment (3 of 4)</vt:lpstr>
      <vt:lpstr>The Costs of Unemployment (4 of 4)</vt:lpstr>
      <vt:lpstr>Inflation and Deflation</vt:lpstr>
      <vt:lpstr>Figure 22.1 The CPI Market Basket</vt:lpstr>
      <vt:lpstr>Table 22.4 The CPI, 1950–2017</vt:lpstr>
      <vt:lpstr>The Costs of Inflation (1 of 3)</vt:lpstr>
      <vt:lpstr>The Costs of Inflation (2 of 3)</vt:lpstr>
      <vt:lpstr>The Costs of Inflation (3 of 3)</vt:lpstr>
      <vt:lpstr>Economics In Practice (4 of 4)</vt:lpstr>
      <vt:lpstr>What about Deflation?</vt:lpstr>
      <vt:lpstr>Long-Run Growth</vt:lpstr>
      <vt:lpstr>Output and Productivity Growth</vt:lpstr>
      <vt:lpstr>Figure 22.3 Capital per Worker, 1952 I–2017 IV</vt:lpstr>
      <vt:lpstr>Looking Ahead</vt:lpstr>
      <vt:lpstr>Review Terms and Concepts (1 of 2)</vt:lpstr>
      <vt:lpstr>Review Terms and Concepts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955</cp:revision>
  <dcterms:created xsi:type="dcterms:W3CDTF">2014-07-14T20:04:21Z</dcterms:created>
  <dcterms:modified xsi:type="dcterms:W3CDTF">2019-10-09T13:27:23Z</dcterms:modified>
</cp:coreProperties>
</file>